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6" r:id="rId1"/>
  </p:sldMasterIdLst>
  <p:notesMasterIdLst>
    <p:notesMasterId r:id="rId24"/>
  </p:notesMasterIdLst>
  <p:sldIdLst>
    <p:sldId id="317" r:id="rId2"/>
    <p:sldId id="318" r:id="rId3"/>
    <p:sldId id="319" r:id="rId4"/>
    <p:sldId id="320" r:id="rId5"/>
    <p:sldId id="321" r:id="rId6"/>
    <p:sldId id="322" r:id="rId7"/>
    <p:sldId id="323" r:id="rId8"/>
    <p:sldId id="324" r:id="rId9"/>
    <p:sldId id="325" r:id="rId10"/>
    <p:sldId id="326" r:id="rId11"/>
    <p:sldId id="327" r:id="rId12"/>
    <p:sldId id="328" r:id="rId13"/>
    <p:sldId id="329" r:id="rId14"/>
    <p:sldId id="330" r:id="rId15"/>
    <p:sldId id="331" r:id="rId16"/>
    <p:sldId id="332" r:id="rId17"/>
    <p:sldId id="333" r:id="rId18"/>
    <p:sldId id="334" r:id="rId19"/>
    <p:sldId id="339" r:id="rId20"/>
    <p:sldId id="336" r:id="rId21"/>
    <p:sldId id="340" r:id="rId22"/>
    <p:sldId id="338" r:id="rId23"/>
  </p:sldIdLst>
  <p:sldSz cx="10160000" cy="7620000"/>
  <p:notesSz cx="10160000" cy="7620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1301" y="67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402138" cy="3825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5754688" y="0"/>
            <a:ext cx="4403725" cy="3825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83D504-DCB6-4AAA-9353-9D2BF960EC35}" type="datetimeFigureOut">
              <a:rPr lang="zh-CN" altLang="en-US" smtClean="0"/>
              <a:t>2023/12/5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365500" y="95250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1016000" y="3667125"/>
            <a:ext cx="8128000" cy="30003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7237413"/>
            <a:ext cx="4402138" cy="3825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5754688" y="7237413"/>
            <a:ext cx="4403725" cy="3825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6D960E-70D2-4FC6-8155-D8200CA7293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44231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270000" y="1247070"/>
            <a:ext cx="7620000" cy="2652889"/>
          </a:xfrm>
        </p:spPr>
        <p:txBody>
          <a:bodyPr anchor="b"/>
          <a:lstStyle>
            <a:lvl1pPr algn="ctr">
              <a:defRPr sz="5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270000" y="4002264"/>
            <a:ext cx="7620000" cy="1839736"/>
          </a:xfrm>
        </p:spPr>
        <p:txBody>
          <a:bodyPr/>
          <a:lstStyle>
            <a:lvl1pPr marL="0" indent="0" algn="ctr">
              <a:buNone/>
              <a:defRPr sz="2000"/>
            </a:lvl1pPr>
            <a:lvl2pPr marL="380985" indent="0" algn="ctr">
              <a:buNone/>
              <a:defRPr sz="1667"/>
            </a:lvl2pPr>
            <a:lvl3pPr marL="761970" indent="0" algn="ctr">
              <a:buNone/>
              <a:defRPr sz="1500"/>
            </a:lvl3pPr>
            <a:lvl4pPr marL="1142954" indent="0" algn="ctr">
              <a:buNone/>
              <a:defRPr sz="1333"/>
            </a:lvl4pPr>
            <a:lvl5pPr marL="1523939" indent="0" algn="ctr">
              <a:buNone/>
              <a:defRPr sz="1333"/>
            </a:lvl5pPr>
            <a:lvl6pPr marL="1904924" indent="0" algn="ctr">
              <a:buNone/>
              <a:defRPr sz="1333"/>
            </a:lvl6pPr>
            <a:lvl7pPr marL="2285909" indent="0" algn="ctr">
              <a:buNone/>
              <a:defRPr sz="1333"/>
            </a:lvl7pPr>
            <a:lvl8pPr marL="2666893" indent="0" algn="ctr">
              <a:buNone/>
              <a:defRPr sz="1333"/>
            </a:lvl8pPr>
            <a:lvl9pPr marL="3047878" indent="0" algn="ctr">
              <a:buNone/>
              <a:defRPr sz="1333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8A678-1C6E-4CEB-90EB-9CB40EC0BCDB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2023/12/5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FB6A7-86C0-449D-B6B2-FD1A07BA5D32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51450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8A678-1C6E-4CEB-90EB-9CB40EC0BCDB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2023/12/5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FB6A7-86C0-449D-B6B2-FD1A07BA5D32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6692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93208" y="1899709"/>
            <a:ext cx="8763000" cy="3169708"/>
          </a:xfrm>
        </p:spPr>
        <p:txBody>
          <a:bodyPr anchor="b"/>
          <a:lstStyle>
            <a:lvl1pPr>
              <a:defRPr sz="5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93208" y="5099404"/>
            <a:ext cx="8763000" cy="1666874"/>
          </a:xfrm>
        </p:spPr>
        <p:txBody>
          <a:bodyPr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380985" indent="0">
              <a:buNone/>
              <a:defRPr sz="1667">
                <a:solidFill>
                  <a:schemeClr val="tx1">
                    <a:tint val="75000"/>
                  </a:schemeClr>
                </a:solidFill>
              </a:defRPr>
            </a:lvl2pPr>
            <a:lvl3pPr marL="76197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3pPr>
            <a:lvl4pPr marL="1142954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4pPr>
            <a:lvl5pPr marL="1523939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5pPr>
            <a:lvl6pPr marL="1904924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6pPr>
            <a:lvl7pPr marL="2285909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7pPr>
            <a:lvl8pPr marL="2666893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8pPr>
            <a:lvl9pPr marL="3047878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8A678-1C6E-4CEB-90EB-9CB40EC0BCDB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2023/12/5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FB6A7-86C0-449D-B6B2-FD1A07BA5D32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53764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98500" y="2028472"/>
            <a:ext cx="4318000" cy="483482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143500" y="2028472"/>
            <a:ext cx="4318000" cy="483482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8A678-1C6E-4CEB-90EB-9CB40EC0BCDB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2023/12/5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FB6A7-86C0-449D-B6B2-FD1A07BA5D32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80889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99823" y="405695"/>
            <a:ext cx="8763000" cy="1472848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99824" y="1867959"/>
            <a:ext cx="4298156" cy="915458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80985" indent="0">
              <a:buNone/>
              <a:defRPr sz="1667" b="1"/>
            </a:lvl2pPr>
            <a:lvl3pPr marL="761970" indent="0">
              <a:buNone/>
              <a:defRPr sz="1500" b="1"/>
            </a:lvl3pPr>
            <a:lvl4pPr marL="1142954" indent="0">
              <a:buNone/>
              <a:defRPr sz="1333" b="1"/>
            </a:lvl4pPr>
            <a:lvl5pPr marL="1523939" indent="0">
              <a:buNone/>
              <a:defRPr sz="1333" b="1"/>
            </a:lvl5pPr>
            <a:lvl6pPr marL="1904924" indent="0">
              <a:buNone/>
              <a:defRPr sz="1333" b="1"/>
            </a:lvl6pPr>
            <a:lvl7pPr marL="2285909" indent="0">
              <a:buNone/>
              <a:defRPr sz="1333" b="1"/>
            </a:lvl7pPr>
            <a:lvl8pPr marL="2666893" indent="0">
              <a:buNone/>
              <a:defRPr sz="1333" b="1"/>
            </a:lvl8pPr>
            <a:lvl9pPr marL="3047878" indent="0">
              <a:buNone/>
              <a:defRPr sz="1333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99824" y="2783417"/>
            <a:ext cx="4298156" cy="4093987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5143500" y="1867959"/>
            <a:ext cx="4319323" cy="915458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80985" indent="0">
              <a:buNone/>
              <a:defRPr sz="1667" b="1"/>
            </a:lvl2pPr>
            <a:lvl3pPr marL="761970" indent="0">
              <a:buNone/>
              <a:defRPr sz="1500" b="1"/>
            </a:lvl3pPr>
            <a:lvl4pPr marL="1142954" indent="0">
              <a:buNone/>
              <a:defRPr sz="1333" b="1"/>
            </a:lvl4pPr>
            <a:lvl5pPr marL="1523939" indent="0">
              <a:buNone/>
              <a:defRPr sz="1333" b="1"/>
            </a:lvl5pPr>
            <a:lvl6pPr marL="1904924" indent="0">
              <a:buNone/>
              <a:defRPr sz="1333" b="1"/>
            </a:lvl6pPr>
            <a:lvl7pPr marL="2285909" indent="0">
              <a:buNone/>
              <a:defRPr sz="1333" b="1"/>
            </a:lvl7pPr>
            <a:lvl8pPr marL="2666893" indent="0">
              <a:buNone/>
              <a:defRPr sz="1333" b="1"/>
            </a:lvl8pPr>
            <a:lvl9pPr marL="3047878" indent="0">
              <a:buNone/>
              <a:defRPr sz="1333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5143500" y="2783417"/>
            <a:ext cx="4319323" cy="4093987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8A678-1C6E-4CEB-90EB-9CB40EC0BCDB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2023/12/5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FB6A7-86C0-449D-B6B2-FD1A07BA5D32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99324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8A678-1C6E-4CEB-90EB-9CB40EC0BCDB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2023/12/5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FB6A7-86C0-449D-B6B2-FD1A07BA5D32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54641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8A678-1C6E-4CEB-90EB-9CB40EC0BCDB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2023/12/5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FB6A7-86C0-449D-B6B2-FD1A07BA5D32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89694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99824" y="508000"/>
            <a:ext cx="3276864" cy="1778000"/>
          </a:xfrm>
        </p:spPr>
        <p:txBody>
          <a:bodyPr anchor="b"/>
          <a:lstStyle>
            <a:lvl1pPr>
              <a:defRPr sz="2667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319323" y="1097139"/>
            <a:ext cx="5143500" cy="5415139"/>
          </a:xfrm>
        </p:spPr>
        <p:txBody>
          <a:bodyPr/>
          <a:lstStyle>
            <a:lvl1pPr>
              <a:defRPr sz="2667"/>
            </a:lvl1pPr>
            <a:lvl2pPr>
              <a:defRPr sz="2333"/>
            </a:lvl2pPr>
            <a:lvl3pPr>
              <a:defRPr sz="2000"/>
            </a:lvl3pPr>
            <a:lvl4pPr>
              <a:defRPr sz="1667"/>
            </a:lvl4pPr>
            <a:lvl5pPr>
              <a:defRPr sz="1667"/>
            </a:lvl5pPr>
            <a:lvl6pPr>
              <a:defRPr sz="1667"/>
            </a:lvl6pPr>
            <a:lvl7pPr>
              <a:defRPr sz="1667"/>
            </a:lvl7pPr>
            <a:lvl8pPr>
              <a:defRPr sz="1667"/>
            </a:lvl8pPr>
            <a:lvl9pPr>
              <a:defRPr sz="1667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99824" y="2286000"/>
            <a:ext cx="3276864" cy="4235098"/>
          </a:xfrm>
        </p:spPr>
        <p:txBody>
          <a:bodyPr/>
          <a:lstStyle>
            <a:lvl1pPr marL="0" indent="0">
              <a:buNone/>
              <a:defRPr sz="1333"/>
            </a:lvl1pPr>
            <a:lvl2pPr marL="380985" indent="0">
              <a:buNone/>
              <a:defRPr sz="1167"/>
            </a:lvl2pPr>
            <a:lvl3pPr marL="761970" indent="0">
              <a:buNone/>
              <a:defRPr sz="1000"/>
            </a:lvl3pPr>
            <a:lvl4pPr marL="1142954" indent="0">
              <a:buNone/>
              <a:defRPr sz="833"/>
            </a:lvl4pPr>
            <a:lvl5pPr marL="1523939" indent="0">
              <a:buNone/>
              <a:defRPr sz="833"/>
            </a:lvl5pPr>
            <a:lvl6pPr marL="1904924" indent="0">
              <a:buNone/>
              <a:defRPr sz="833"/>
            </a:lvl6pPr>
            <a:lvl7pPr marL="2285909" indent="0">
              <a:buNone/>
              <a:defRPr sz="833"/>
            </a:lvl7pPr>
            <a:lvl8pPr marL="2666893" indent="0">
              <a:buNone/>
              <a:defRPr sz="833"/>
            </a:lvl8pPr>
            <a:lvl9pPr marL="3047878" indent="0">
              <a:buNone/>
              <a:defRPr sz="833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8A678-1C6E-4CEB-90EB-9CB40EC0BCDB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2023/12/5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FB6A7-86C0-449D-B6B2-FD1A07BA5D32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69519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99824" y="508000"/>
            <a:ext cx="3276864" cy="1778000"/>
          </a:xfrm>
        </p:spPr>
        <p:txBody>
          <a:bodyPr anchor="b"/>
          <a:lstStyle>
            <a:lvl1pPr>
              <a:defRPr sz="2667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4319323" y="1097139"/>
            <a:ext cx="5143500" cy="5415139"/>
          </a:xfrm>
        </p:spPr>
        <p:txBody>
          <a:bodyPr/>
          <a:lstStyle>
            <a:lvl1pPr marL="0" indent="0">
              <a:buNone/>
              <a:defRPr sz="2667"/>
            </a:lvl1pPr>
            <a:lvl2pPr marL="380985" indent="0">
              <a:buNone/>
              <a:defRPr sz="2333"/>
            </a:lvl2pPr>
            <a:lvl3pPr marL="761970" indent="0">
              <a:buNone/>
              <a:defRPr sz="2000"/>
            </a:lvl3pPr>
            <a:lvl4pPr marL="1142954" indent="0">
              <a:buNone/>
              <a:defRPr sz="1667"/>
            </a:lvl4pPr>
            <a:lvl5pPr marL="1523939" indent="0">
              <a:buNone/>
              <a:defRPr sz="1667"/>
            </a:lvl5pPr>
            <a:lvl6pPr marL="1904924" indent="0">
              <a:buNone/>
              <a:defRPr sz="1667"/>
            </a:lvl6pPr>
            <a:lvl7pPr marL="2285909" indent="0">
              <a:buNone/>
              <a:defRPr sz="1667"/>
            </a:lvl7pPr>
            <a:lvl8pPr marL="2666893" indent="0">
              <a:buNone/>
              <a:defRPr sz="1667"/>
            </a:lvl8pPr>
            <a:lvl9pPr marL="3047878" indent="0">
              <a:buNone/>
              <a:defRPr sz="1667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99824" y="2286000"/>
            <a:ext cx="3276864" cy="4235098"/>
          </a:xfrm>
        </p:spPr>
        <p:txBody>
          <a:bodyPr/>
          <a:lstStyle>
            <a:lvl1pPr marL="0" indent="0">
              <a:buNone/>
              <a:defRPr sz="1333"/>
            </a:lvl1pPr>
            <a:lvl2pPr marL="380985" indent="0">
              <a:buNone/>
              <a:defRPr sz="1167"/>
            </a:lvl2pPr>
            <a:lvl3pPr marL="761970" indent="0">
              <a:buNone/>
              <a:defRPr sz="1000"/>
            </a:lvl3pPr>
            <a:lvl4pPr marL="1142954" indent="0">
              <a:buNone/>
              <a:defRPr sz="833"/>
            </a:lvl4pPr>
            <a:lvl5pPr marL="1523939" indent="0">
              <a:buNone/>
              <a:defRPr sz="833"/>
            </a:lvl5pPr>
            <a:lvl6pPr marL="1904924" indent="0">
              <a:buNone/>
              <a:defRPr sz="833"/>
            </a:lvl6pPr>
            <a:lvl7pPr marL="2285909" indent="0">
              <a:buNone/>
              <a:defRPr sz="833"/>
            </a:lvl7pPr>
            <a:lvl8pPr marL="2666893" indent="0">
              <a:buNone/>
              <a:defRPr sz="833"/>
            </a:lvl8pPr>
            <a:lvl9pPr marL="3047878" indent="0">
              <a:buNone/>
              <a:defRPr sz="833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8A678-1C6E-4CEB-90EB-9CB40EC0BCDB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2023/12/5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FB6A7-86C0-449D-B6B2-FD1A07BA5D32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03608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8A678-1C6E-4CEB-90EB-9CB40EC0BCDB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2023/12/5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FB6A7-86C0-449D-B6B2-FD1A07BA5D32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61280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270750" y="405694"/>
            <a:ext cx="2190750" cy="645759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98500" y="405694"/>
            <a:ext cx="6445250" cy="645759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8A678-1C6E-4CEB-90EB-9CB40EC0BCDB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2023/12/5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FB6A7-86C0-449D-B6B2-FD1A07BA5D32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527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大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asted-image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160000" cy="7620000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4" name="Shape 14"/>
          <p:cNvSpPr>
            <a:spLocks noGrp="1"/>
          </p:cNvSpPr>
          <p:nvPr>
            <p:ph type="title" hasCustomPrompt="1"/>
          </p:nvPr>
        </p:nvSpPr>
        <p:spPr>
          <a:xfrm>
            <a:off x="1317449" y="2326748"/>
            <a:ext cx="7525103" cy="2269093"/>
          </a:xfrm>
          <a:prstGeom prst="rect">
            <a:avLst/>
          </a:prstGeom>
        </p:spPr>
        <p:txBody>
          <a:bodyPr/>
          <a:lstStyle>
            <a:lvl1pPr algn="ctr">
              <a:defRPr sz="5833" b="0">
                <a:solidFill>
                  <a:srgbClr val="FF6602"/>
                </a:solidFill>
                <a:latin typeface="Lantinghei SC Demibold"/>
                <a:ea typeface="Lantinghei SC Demibold"/>
                <a:cs typeface="Lantinghei SC Demibold"/>
                <a:sym typeface="Lantinghei SC Demibold"/>
              </a:defRPr>
            </a:lvl1pPr>
          </a:lstStyle>
          <a:p>
            <a:r>
              <a:t>Title Text</a:t>
            </a:r>
          </a:p>
        </p:txBody>
      </p:sp>
      <p:sp>
        <p:nvSpPr>
          <p:cNvPr id="15" name="Shape 15"/>
          <p:cNvSpPr>
            <a:spLocks noGrp="1"/>
          </p:cNvSpPr>
          <p:nvPr>
            <p:ph type="body" sz="quarter" idx="13" hasCustomPrompt="1"/>
          </p:nvPr>
        </p:nvSpPr>
        <p:spPr>
          <a:xfrm>
            <a:off x="3915686" y="4913100"/>
            <a:ext cx="2328629" cy="484748"/>
          </a:xfrm>
          <a:prstGeom prst="rect">
            <a:avLst/>
          </a:prstGeom>
        </p:spPr>
        <p:txBody>
          <a:bodyPr lIns="68580" tIns="68580" rIns="68580" bIns="68580">
            <a:spAutoFit/>
          </a:bodyPr>
          <a:lstStyle>
            <a:lvl1pPr marL="0" indent="0">
              <a:spcBef>
                <a:spcPts val="0"/>
              </a:spcBef>
              <a:buSzTx/>
              <a:buFontTx/>
              <a:buNone/>
              <a:defRPr sz="2500">
                <a:solidFill>
                  <a:srgbClr val="2E2E2E"/>
                </a:solidFill>
              </a:defRPr>
            </a:lvl1pPr>
          </a:lstStyle>
          <a:p>
            <a:r>
              <a:t>Author Name</a:t>
            </a:r>
          </a:p>
        </p:txBody>
      </p:sp>
      <p:sp>
        <p:nvSpPr>
          <p:cNvPr id="16" name="Shape 16"/>
          <p:cNvSpPr>
            <a:spLocks noGrp="1"/>
          </p:cNvSpPr>
          <p:nvPr>
            <p:ph type="body" sz="quarter" idx="14" hasCustomPrompt="1"/>
          </p:nvPr>
        </p:nvSpPr>
        <p:spPr>
          <a:xfrm>
            <a:off x="3915686" y="5490884"/>
            <a:ext cx="2328629" cy="375039"/>
          </a:xfrm>
          <a:prstGeom prst="rect">
            <a:avLst/>
          </a:prstGeom>
        </p:spPr>
        <p:txBody>
          <a:bodyPr lIns="68580" tIns="68580" rIns="68580" bIns="68580">
            <a:spAutoFit/>
          </a:bodyPr>
          <a:lstStyle>
            <a:lvl1pPr marL="0" indent="0">
              <a:spcBef>
                <a:spcPts val="0"/>
              </a:spcBef>
              <a:buSzTx/>
              <a:buFontTx/>
              <a:buNone/>
              <a:defRPr sz="1708">
                <a:solidFill>
                  <a:srgbClr val="2E2E2E"/>
                </a:solidFill>
              </a:defRPr>
            </a:lvl1pPr>
          </a:lstStyle>
          <a:p>
            <a:r>
              <a:t>Date</a:t>
            </a:r>
          </a:p>
        </p:txBody>
      </p:sp>
      <p:sp>
        <p:nvSpPr>
          <p:cNvPr id="17" name="Shape 17"/>
          <p:cNvSpPr>
            <a:spLocks noGrp="1"/>
          </p:cNvSpPr>
          <p:nvPr>
            <p:ph type="sldNum" sz="quarter" idx="2"/>
          </p:nvPr>
        </p:nvSpPr>
        <p:spPr>
          <a:xfrm>
            <a:off x="7798301" y="7098213"/>
            <a:ext cx="1777783" cy="320306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98666654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017461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98500" y="405695"/>
            <a:ext cx="8763000" cy="14728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98500" y="2028472"/>
            <a:ext cx="8763000" cy="48348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98500" y="7062612"/>
            <a:ext cx="2286000" cy="40569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88A678-1C6E-4CEB-90EB-9CB40EC0BCDB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2023/12/5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365500" y="7062612"/>
            <a:ext cx="3429000" cy="40569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7175500" y="7062612"/>
            <a:ext cx="2286000" cy="40569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1FB6A7-86C0-449D-B6B2-FD1A07BA5D32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22311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79" r:id="rId13"/>
  </p:sldLayoutIdLst>
  <p:txStyles>
    <p:titleStyle>
      <a:lvl1pPr algn="l" defTabSz="761970" rtl="0" eaLnBrk="1" latinLnBrk="0" hangingPunct="1">
        <a:lnSpc>
          <a:spcPct val="90000"/>
        </a:lnSpc>
        <a:spcBef>
          <a:spcPct val="0"/>
        </a:spcBef>
        <a:buNone/>
        <a:defRPr sz="36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0492" indent="-190492" algn="l" defTabSz="761970" rtl="0" eaLnBrk="1" latinLnBrk="0" hangingPunct="1">
        <a:lnSpc>
          <a:spcPct val="90000"/>
        </a:lnSpc>
        <a:spcBef>
          <a:spcPts val="833"/>
        </a:spcBef>
        <a:buFont typeface="Arial" panose="020B0604020202020204" pitchFamily="34" charset="0"/>
        <a:buChar char="•"/>
        <a:defRPr sz="2333" kern="1200">
          <a:solidFill>
            <a:schemeClr val="tx1"/>
          </a:solidFill>
          <a:latin typeface="+mn-lt"/>
          <a:ea typeface="+mn-ea"/>
          <a:cs typeface="+mn-cs"/>
        </a:defRPr>
      </a:lvl1pPr>
      <a:lvl2pPr marL="571477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52462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3pPr>
      <a:lvl4pPr marL="1333447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714431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095416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476401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857386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238370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0985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61970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42954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23939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04924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85909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666893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047878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1.png"/><Relationship Id="rId5" Type="http://schemas.openxmlformats.org/officeDocument/2006/relationships/image" Target="../media/image7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7" Type="http://schemas.openxmlformats.org/officeDocument/2006/relationships/image" Target="../media/image340.png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image" Target="../media/image330.png"/><Relationship Id="rId11" Type="http://schemas.openxmlformats.org/officeDocument/2006/relationships/image" Target="../media/image38.png"/><Relationship Id="rId5" Type="http://schemas.openxmlformats.org/officeDocument/2006/relationships/image" Target="../media/image320.png"/><Relationship Id="rId10" Type="http://schemas.openxmlformats.org/officeDocument/2006/relationships/image" Target="../media/image37.png"/><Relationship Id="rId9" Type="http://schemas.openxmlformats.org/officeDocument/2006/relationships/image" Target="../media/image36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13" Type="http://schemas.openxmlformats.org/officeDocument/2006/relationships/image" Target="../media/image49.png"/><Relationship Id="rId7" Type="http://schemas.openxmlformats.org/officeDocument/2006/relationships/image" Target="../media/image43.png"/><Relationship Id="rId1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11" Type="http://schemas.openxmlformats.org/officeDocument/2006/relationships/image" Target="../media/image47.png"/><Relationship Id="rId5" Type="http://schemas.openxmlformats.org/officeDocument/2006/relationships/image" Target="../media/image41.png"/><Relationship Id="rId15" Type="http://schemas.openxmlformats.org/officeDocument/2006/relationships/image" Target="../media/image15.png"/><Relationship Id="rId10" Type="http://schemas.openxmlformats.org/officeDocument/2006/relationships/image" Target="../media/image46.png"/><Relationship Id="rId4" Type="http://schemas.openxmlformats.org/officeDocument/2006/relationships/image" Target="../media/image40.png"/><Relationship Id="rId9" Type="http://schemas.openxmlformats.org/officeDocument/2006/relationships/image" Target="../media/image45.png"/><Relationship Id="rId14" Type="http://schemas.openxmlformats.org/officeDocument/2006/relationships/image" Target="../media/image5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5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52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hyperlink" Target="https://github.com/wenet-e2e/wenet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 txBox="1">
            <a:spLocks/>
          </p:cNvSpPr>
          <p:nvPr/>
        </p:nvSpPr>
        <p:spPr>
          <a:xfrm>
            <a:off x="698500" y="3098891"/>
            <a:ext cx="8763000" cy="1104636"/>
          </a:xfrm>
          <a:prstGeom prst="rect">
            <a:avLst/>
          </a:prstGeom>
        </p:spPr>
        <p:txBody>
          <a:bodyPr vert="horz" lIns="76200" tIns="38100" rIns="76200" bIns="3810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4000" dirty="0">
                <a:solidFill>
                  <a:prstClr val="black"/>
                </a:solidFill>
              </a:rPr>
              <a:t>语音识别</a:t>
            </a:r>
          </a:p>
        </p:txBody>
      </p:sp>
    </p:spTree>
    <p:extLst>
      <p:ext uri="{BB962C8B-B14F-4D97-AF65-F5344CB8AC3E}">
        <p14:creationId xmlns:p14="http://schemas.microsoft.com/office/powerpoint/2010/main" val="2716210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651000" y="997293"/>
            <a:ext cx="6858000" cy="952500"/>
          </a:xfrm>
        </p:spPr>
        <p:txBody>
          <a:bodyPr/>
          <a:lstStyle/>
          <a:p>
            <a:r>
              <a:rPr lang="zh-CN" altLang="en-US" dirty="0" smtClean="0"/>
              <a:t>语音识别发展历史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924757" y="2302436"/>
            <a:ext cx="7980872" cy="3581571"/>
            <a:chOff x="2106682" y="1628801"/>
            <a:chExt cx="7949758" cy="3549310"/>
          </a:xfrm>
        </p:grpSpPr>
        <p:sp>
          <p:nvSpPr>
            <p:cNvPr id="57" name="流程图: 过程 56">
              <a:extLst>
                <a:ext uri="{FF2B5EF4-FFF2-40B4-BE49-F238E27FC236}">
                  <a16:creationId xmlns="" xmlns:a16="http://schemas.microsoft.com/office/drawing/2014/main" id="{C5986E72-0449-43FC-B9B9-110B0A862485}"/>
                </a:ext>
              </a:extLst>
            </p:cNvPr>
            <p:cNvSpPr/>
            <p:nvPr/>
          </p:nvSpPr>
          <p:spPr>
            <a:xfrm>
              <a:off x="2910642" y="1628801"/>
              <a:ext cx="803960" cy="2186941"/>
            </a:xfrm>
            <a:prstGeom prst="flowChartProcess">
              <a:avLst/>
            </a:prstGeom>
            <a:solidFill>
              <a:srgbClr val="00B050"/>
            </a:solidFill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/>
              <a:r>
                <a:rPr lang="en-US" altLang="zh-CN" sz="15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1950s</a:t>
              </a:r>
              <a:endParaRPr lang="zh-CN" altLang="en-US" sz="15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8" name="流程图: 过程 57">
              <a:extLst>
                <a:ext uri="{FF2B5EF4-FFF2-40B4-BE49-F238E27FC236}">
                  <a16:creationId xmlns="" xmlns:a16="http://schemas.microsoft.com/office/drawing/2014/main" id="{BA50DC90-3D80-49DE-8C76-809E394445FC}"/>
                </a:ext>
              </a:extLst>
            </p:cNvPr>
            <p:cNvSpPr/>
            <p:nvPr/>
          </p:nvSpPr>
          <p:spPr>
            <a:xfrm>
              <a:off x="3714601" y="1628801"/>
              <a:ext cx="817206" cy="2186941"/>
            </a:xfrm>
            <a:prstGeom prst="flowChartProcess">
              <a:avLst/>
            </a:prstGeom>
            <a:solidFill>
              <a:srgbClr val="00B0F0"/>
            </a:solidFill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/>
              <a:r>
                <a:rPr lang="en-US" altLang="zh-CN" sz="15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1970s</a:t>
              </a:r>
              <a:endParaRPr lang="zh-CN" altLang="en-US" sz="15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" name="流程图: 过程 58">
              <a:extLst>
                <a:ext uri="{FF2B5EF4-FFF2-40B4-BE49-F238E27FC236}">
                  <a16:creationId xmlns="" xmlns:a16="http://schemas.microsoft.com/office/drawing/2014/main" id="{09BEF342-C47E-4B75-94CB-7E5CD132C822}"/>
                </a:ext>
              </a:extLst>
            </p:cNvPr>
            <p:cNvSpPr/>
            <p:nvPr/>
          </p:nvSpPr>
          <p:spPr>
            <a:xfrm>
              <a:off x="4531808" y="1628801"/>
              <a:ext cx="1770266" cy="2186941"/>
            </a:xfrm>
            <a:prstGeom prst="flowChartProcess">
              <a:avLst/>
            </a:prstGeom>
            <a:solidFill>
              <a:srgbClr val="0070C0"/>
            </a:solidFill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/>
              <a:r>
                <a:rPr lang="en-US" altLang="zh-CN" sz="15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1980~2000s</a:t>
              </a:r>
              <a:endParaRPr lang="zh-CN" altLang="en-US" sz="15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0" name="流程图: 过程 59">
              <a:extLst>
                <a:ext uri="{FF2B5EF4-FFF2-40B4-BE49-F238E27FC236}">
                  <a16:creationId xmlns="" xmlns:a16="http://schemas.microsoft.com/office/drawing/2014/main" id="{D608CEC8-C0BD-4EC3-A4A0-D3C9C072D206}"/>
                </a:ext>
              </a:extLst>
            </p:cNvPr>
            <p:cNvSpPr/>
            <p:nvPr/>
          </p:nvSpPr>
          <p:spPr>
            <a:xfrm>
              <a:off x="6293712" y="1628801"/>
              <a:ext cx="832280" cy="2186941"/>
            </a:xfrm>
            <a:prstGeom prst="flowChartProcess">
              <a:avLst/>
            </a:prstGeom>
            <a:solidFill>
              <a:srgbClr val="002060"/>
            </a:soli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/>
              <a:r>
                <a:rPr lang="en-US" altLang="zh-CN" sz="15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2006</a:t>
              </a:r>
              <a:endParaRPr lang="zh-CN" altLang="en-US" sz="15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" name="流程图: 过程 60">
              <a:extLst>
                <a:ext uri="{FF2B5EF4-FFF2-40B4-BE49-F238E27FC236}">
                  <a16:creationId xmlns="" xmlns:a16="http://schemas.microsoft.com/office/drawing/2014/main" id="{0CB4B706-3804-4771-B3B3-22147C90EDBB}"/>
                </a:ext>
              </a:extLst>
            </p:cNvPr>
            <p:cNvSpPr/>
            <p:nvPr/>
          </p:nvSpPr>
          <p:spPr>
            <a:xfrm>
              <a:off x="7105075" y="1628801"/>
              <a:ext cx="901934" cy="2186941"/>
            </a:xfrm>
            <a:prstGeom prst="flowChartProcess">
              <a:avLst/>
            </a:prstGeom>
            <a:solidFill>
              <a:schemeClr val="accent6">
                <a:lumMod val="50000"/>
              </a:schemeClr>
            </a:soli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/>
              <a:r>
                <a:rPr lang="en-US" altLang="zh-CN" sz="15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2012</a:t>
              </a:r>
              <a:endParaRPr lang="zh-CN" altLang="en-US" sz="15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" name="流程图: 过程 61">
              <a:extLst>
                <a:ext uri="{FF2B5EF4-FFF2-40B4-BE49-F238E27FC236}">
                  <a16:creationId xmlns="" xmlns:a16="http://schemas.microsoft.com/office/drawing/2014/main" id="{BBB479C6-AC01-4A3A-B9BB-1F701F299B32}"/>
                </a:ext>
              </a:extLst>
            </p:cNvPr>
            <p:cNvSpPr/>
            <p:nvPr/>
          </p:nvSpPr>
          <p:spPr>
            <a:xfrm>
              <a:off x="7990235" y="1628801"/>
              <a:ext cx="1187892" cy="2186941"/>
            </a:xfrm>
            <a:prstGeom prst="flowChartProcess">
              <a:avLst/>
            </a:prstGeom>
            <a:solidFill>
              <a:schemeClr val="tx1"/>
            </a:soli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/>
              <a:r>
                <a:rPr lang="en-US" altLang="zh-CN" sz="15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2015</a:t>
              </a:r>
              <a:r>
                <a:rPr lang="zh-CN" altLang="en-US" sz="15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以来</a:t>
              </a:r>
            </a:p>
          </p:txBody>
        </p:sp>
        <p:sp>
          <p:nvSpPr>
            <p:cNvPr id="63" name="文本框 62">
              <a:extLst>
                <a:ext uri="{FF2B5EF4-FFF2-40B4-BE49-F238E27FC236}">
                  <a16:creationId xmlns="" xmlns:a16="http://schemas.microsoft.com/office/drawing/2014/main" id="{DC4816A7-2F40-4DF1-8671-530B29163164}"/>
                </a:ext>
              </a:extLst>
            </p:cNvPr>
            <p:cNvSpPr txBox="1"/>
            <p:nvPr/>
          </p:nvSpPr>
          <p:spPr>
            <a:xfrm>
              <a:off x="2284511" y="2484819"/>
              <a:ext cx="615225" cy="29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333" b="1" dirty="0">
                  <a:solidFill>
                    <a:srgbClr val="C00000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模型</a:t>
              </a:r>
              <a:endParaRPr lang="zh-CN" altLang="en-US" sz="1000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64" name="文本框 63">
              <a:extLst>
                <a:ext uri="{FF2B5EF4-FFF2-40B4-BE49-F238E27FC236}">
                  <a16:creationId xmlns="" xmlns:a16="http://schemas.microsoft.com/office/drawing/2014/main" id="{0A8B5256-8001-4634-A4EE-4589653F570F}"/>
                </a:ext>
              </a:extLst>
            </p:cNvPr>
            <p:cNvSpPr txBox="1"/>
            <p:nvPr/>
          </p:nvSpPr>
          <p:spPr>
            <a:xfrm>
              <a:off x="2914837" y="2361509"/>
              <a:ext cx="827693" cy="53394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sz="1167" dirty="0">
                  <a:solidFill>
                    <a:prstClr val="white"/>
                  </a:solidFill>
                  <a:latin typeface="宋体" panose="02010600030101010101" pitchFamily="2" charset="-122"/>
                  <a:cs typeface="Times New Roman" panose="02020603050405020304" pitchFamily="18" charset="0"/>
                </a:rPr>
                <a:t>模板匹配</a:t>
              </a:r>
              <a:endParaRPr lang="en-US" altLang="zh-CN" sz="1167" dirty="0">
                <a:solidFill>
                  <a:prstClr val="white"/>
                </a:solidFill>
                <a:latin typeface="宋体" panose="02010600030101010101" pitchFamily="2" charset="-122"/>
                <a:cs typeface="Times New Roman" panose="02020603050405020304" pitchFamily="18" charset="0"/>
              </a:endParaRPr>
            </a:p>
            <a:p>
              <a:endParaRPr lang="en-US" altLang="zh-CN" sz="1167" dirty="0">
                <a:solidFill>
                  <a:prstClr val="white"/>
                </a:solidFill>
                <a:latin typeface="宋体" panose="02010600030101010101" pitchFamily="2" charset="-122"/>
                <a:cs typeface="Times New Roman" panose="02020603050405020304" pitchFamily="18" charset="0"/>
              </a:endParaRPr>
            </a:p>
            <a:p>
              <a:pPr algn="ctr"/>
              <a:r>
                <a:rPr lang="en-US" altLang="zh-CN" sz="1167" dirty="0">
                  <a:solidFill>
                    <a:prstClr val="white"/>
                  </a:solidFill>
                  <a:latin typeface="宋体" panose="02010600030101010101" pitchFamily="2" charset="-122"/>
                  <a:cs typeface="Times New Roman" panose="02020603050405020304" pitchFamily="18" charset="0"/>
                </a:rPr>
                <a:t>10</a:t>
              </a:r>
              <a:r>
                <a:rPr lang="zh-CN" altLang="en-US" sz="1167" dirty="0">
                  <a:solidFill>
                    <a:prstClr val="white"/>
                  </a:solidFill>
                  <a:latin typeface="宋体" panose="02010600030101010101" pitchFamily="2" charset="-122"/>
                  <a:cs typeface="Times New Roman" panose="02020603050405020304" pitchFamily="18" charset="0"/>
                </a:rPr>
                <a:t>个数字</a:t>
              </a:r>
            </a:p>
          </p:txBody>
        </p:sp>
        <p:sp>
          <p:nvSpPr>
            <p:cNvPr id="65" name="文本框 64">
              <a:extLst>
                <a:ext uri="{FF2B5EF4-FFF2-40B4-BE49-F238E27FC236}">
                  <a16:creationId xmlns="" xmlns:a16="http://schemas.microsoft.com/office/drawing/2014/main" id="{4FF67FC2-6252-4EC3-AAA0-037AB997405B}"/>
                </a:ext>
              </a:extLst>
            </p:cNvPr>
            <p:cNvSpPr txBox="1"/>
            <p:nvPr/>
          </p:nvSpPr>
          <p:spPr>
            <a:xfrm>
              <a:off x="4920654" y="2420927"/>
              <a:ext cx="953959" cy="35596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zh-CN" sz="1167" dirty="0">
                  <a:solidFill>
                    <a:prstClr val="white"/>
                  </a:solidFill>
                  <a:latin typeface="宋体" panose="02010600030101010101" pitchFamily="2" charset="-122"/>
                  <a:cs typeface="Times New Roman" panose="02020603050405020304" pitchFamily="18" charset="0"/>
                </a:rPr>
                <a:t>GMM-HMM</a:t>
              </a:r>
            </a:p>
            <a:p>
              <a:pPr algn="ctr"/>
              <a:endParaRPr lang="zh-CN" altLang="en-US" sz="1167" dirty="0">
                <a:solidFill>
                  <a:prstClr val="white"/>
                </a:solidFill>
                <a:latin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66" name="文本框 65">
              <a:extLst>
                <a:ext uri="{FF2B5EF4-FFF2-40B4-BE49-F238E27FC236}">
                  <a16:creationId xmlns="" xmlns:a16="http://schemas.microsoft.com/office/drawing/2014/main" id="{B2B6A0E9-DD20-4984-BAD2-EFCC0A40F661}"/>
                </a:ext>
              </a:extLst>
            </p:cNvPr>
            <p:cNvSpPr txBox="1"/>
            <p:nvPr/>
          </p:nvSpPr>
          <p:spPr>
            <a:xfrm>
              <a:off x="3745999" y="2376310"/>
              <a:ext cx="770709" cy="355965"/>
            </a:xfrm>
            <a:prstGeom prst="rect">
              <a:avLst/>
            </a:prstGeom>
            <a:noFill/>
          </p:spPr>
          <p:txBody>
            <a:bodyPr wrap="square" lIns="0" tIns="0" rIns="0" bIns="0" rtlCol="0" anchor="b">
              <a:spAutoFit/>
            </a:bodyPr>
            <a:lstStyle/>
            <a:p>
              <a:pPr algn="ctr"/>
              <a:r>
                <a:rPr lang="en-US" altLang="zh-CN" sz="1167" dirty="0">
                  <a:solidFill>
                    <a:prstClr val="white"/>
                  </a:solidFill>
                  <a:latin typeface="宋体" panose="02010600030101010101" pitchFamily="2" charset="-122"/>
                  <a:cs typeface="Times New Roman" panose="02020603050405020304" pitchFamily="18" charset="0"/>
                </a:rPr>
                <a:t>DTW</a:t>
              </a:r>
            </a:p>
            <a:p>
              <a:pPr algn="ctr"/>
              <a:r>
                <a:rPr lang="en-US" altLang="zh-CN" sz="1167" dirty="0">
                  <a:solidFill>
                    <a:prstClr val="white"/>
                  </a:solidFill>
                  <a:latin typeface="宋体" panose="02010600030101010101" pitchFamily="2" charset="-122"/>
                  <a:cs typeface="Times New Roman" panose="02020603050405020304" pitchFamily="18" charset="0"/>
                </a:rPr>
                <a:t>VQ</a:t>
              </a:r>
              <a:endParaRPr lang="zh-CN" altLang="en-US" sz="1167" dirty="0">
                <a:solidFill>
                  <a:prstClr val="white"/>
                </a:solidFill>
                <a:latin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67" name="文本框 66">
              <a:extLst>
                <a:ext uri="{FF2B5EF4-FFF2-40B4-BE49-F238E27FC236}">
                  <a16:creationId xmlns="" xmlns:a16="http://schemas.microsoft.com/office/drawing/2014/main" id="{AEB6691D-892A-48AF-BDA2-F3F82DB40D5C}"/>
                </a:ext>
              </a:extLst>
            </p:cNvPr>
            <p:cNvSpPr txBox="1"/>
            <p:nvPr/>
          </p:nvSpPr>
          <p:spPr>
            <a:xfrm>
              <a:off x="6302076" y="2406394"/>
              <a:ext cx="803959" cy="17798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zh-CN" sz="1167" dirty="0">
                  <a:solidFill>
                    <a:prstClr val="white"/>
                  </a:solidFill>
                  <a:latin typeface="宋体" panose="02010600030101010101" pitchFamily="2" charset="-122"/>
                  <a:cs typeface="Times New Roman" panose="02020603050405020304" pitchFamily="18" charset="0"/>
                </a:rPr>
                <a:t>DNN</a:t>
              </a:r>
              <a:endParaRPr lang="zh-CN" altLang="en-US" sz="1167" dirty="0">
                <a:solidFill>
                  <a:prstClr val="white"/>
                </a:solidFill>
                <a:latin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68" name="文本框 67">
              <a:extLst>
                <a:ext uri="{FF2B5EF4-FFF2-40B4-BE49-F238E27FC236}">
                  <a16:creationId xmlns="" xmlns:a16="http://schemas.microsoft.com/office/drawing/2014/main" id="{929CFCD3-46B7-40A3-853A-F9CDB494E72B}"/>
                </a:ext>
              </a:extLst>
            </p:cNvPr>
            <p:cNvSpPr txBox="1"/>
            <p:nvPr/>
          </p:nvSpPr>
          <p:spPr>
            <a:xfrm>
              <a:off x="7964193" y="2336288"/>
              <a:ext cx="1306163" cy="88991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zh-CN" sz="1167" dirty="0">
                  <a:solidFill>
                    <a:prstClr val="white"/>
                  </a:solidFill>
                  <a:latin typeface="宋体" panose="02010600030101010101" pitchFamily="2" charset="-122"/>
                  <a:cs typeface="Times New Roman" panose="02020603050405020304" pitchFamily="18" charset="0"/>
                </a:rPr>
                <a:t>End-to-End</a:t>
              </a:r>
              <a:r>
                <a:rPr lang="zh-CN" altLang="en-US" sz="1167" dirty="0">
                  <a:solidFill>
                    <a:prstClr val="white"/>
                  </a:solidFill>
                  <a:latin typeface="宋体" panose="02010600030101010101" pitchFamily="2" charset="-122"/>
                  <a:cs typeface="Times New Roman" panose="02020603050405020304" pitchFamily="18" charset="0"/>
                </a:rPr>
                <a:t>：</a:t>
              </a:r>
              <a:endParaRPr lang="en-US" altLang="zh-CN" sz="1167" dirty="0">
                <a:solidFill>
                  <a:prstClr val="white"/>
                </a:solidFill>
                <a:latin typeface="宋体" panose="02010600030101010101" pitchFamily="2" charset="-122"/>
                <a:cs typeface="Times New Roman" panose="02020603050405020304" pitchFamily="18" charset="0"/>
              </a:endParaRPr>
            </a:p>
            <a:p>
              <a:pPr algn="ctr"/>
              <a:r>
                <a:rPr lang="en-US" altLang="zh-CN" sz="1167" dirty="0">
                  <a:solidFill>
                    <a:prstClr val="white"/>
                  </a:solidFill>
                  <a:latin typeface="宋体" panose="02010600030101010101" pitchFamily="2" charset="-122"/>
                  <a:cs typeface="Times New Roman" panose="02020603050405020304" pitchFamily="18" charset="0"/>
                </a:rPr>
                <a:t>CTC</a:t>
              </a:r>
            </a:p>
            <a:p>
              <a:pPr algn="ctr"/>
              <a:r>
                <a:rPr lang="en-US" altLang="zh-CN" sz="1167" dirty="0">
                  <a:solidFill>
                    <a:prstClr val="white"/>
                  </a:solidFill>
                  <a:latin typeface="宋体" panose="02010600030101010101" pitchFamily="2" charset="-122"/>
                  <a:cs typeface="Times New Roman" panose="02020603050405020304" pitchFamily="18" charset="0"/>
                </a:rPr>
                <a:t>RNN-T</a:t>
              </a:r>
            </a:p>
            <a:p>
              <a:pPr algn="ctr"/>
              <a:r>
                <a:rPr lang="en-US" altLang="zh-CN" sz="1167" dirty="0">
                  <a:solidFill>
                    <a:prstClr val="white"/>
                  </a:solidFill>
                  <a:latin typeface="宋体" panose="02010600030101010101" pitchFamily="2" charset="-122"/>
                  <a:cs typeface="Times New Roman" panose="02020603050405020304" pitchFamily="18" charset="0"/>
                </a:rPr>
                <a:t>Attention</a:t>
              </a:r>
            </a:p>
            <a:p>
              <a:pPr algn="ctr"/>
              <a:r>
                <a:rPr lang="en-US" altLang="zh-CN" sz="1167" dirty="0">
                  <a:solidFill>
                    <a:prstClr val="white"/>
                  </a:solidFill>
                  <a:latin typeface="宋体" panose="02010600030101010101" pitchFamily="2" charset="-122"/>
                  <a:cs typeface="Times New Roman" panose="02020603050405020304" pitchFamily="18" charset="0"/>
                </a:rPr>
                <a:t>Transformer</a:t>
              </a:r>
            </a:p>
          </p:txBody>
        </p:sp>
        <p:sp>
          <p:nvSpPr>
            <p:cNvPr id="69" name="文本框 68">
              <a:extLst>
                <a:ext uri="{FF2B5EF4-FFF2-40B4-BE49-F238E27FC236}">
                  <a16:creationId xmlns="" xmlns:a16="http://schemas.microsoft.com/office/drawing/2014/main" id="{F2A22ADF-4403-440B-8AEE-0609DC3ACFF5}"/>
                </a:ext>
              </a:extLst>
            </p:cNvPr>
            <p:cNvSpPr txBox="1"/>
            <p:nvPr/>
          </p:nvSpPr>
          <p:spPr>
            <a:xfrm>
              <a:off x="7105076" y="2422032"/>
              <a:ext cx="870059" cy="17798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altLang="zh-CN" sz="1167" dirty="0">
                  <a:solidFill>
                    <a:prstClr val="white"/>
                  </a:solidFill>
                  <a:latin typeface="宋体" panose="02010600030101010101" pitchFamily="2" charset="-122"/>
                  <a:cs typeface="Times New Roman" panose="02020603050405020304" pitchFamily="18" charset="0"/>
                </a:rPr>
                <a:t>DNN-HMM</a:t>
              </a:r>
              <a:endParaRPr lang="zh-CN" altLang="en-US" sz="1167" dirty="0">
                <a:solidFill>
                  <a:prstClr val="white"/>
                </a:solidFill>
                <a:latin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70" name="矩形 69">
              <a:extLst>
                <a:ext uri="{FF2B5EF4-FFF2-40B4-BE49-F238E27FC236}">
                  <a16:creationId xmlns="" xmlns:a16="http://schemas.microsoft.com/office/drawing/2014/main" id="{1653A992-8D1E-4F41-955A-53E902ABDEA7}"/>
                </a:ext>
              </a:extLst>
            </p:cNvPr>
            <p:cNvSpPr/>
            <p:nvPr/>
          </p:nvSpPr>
          <p:spPr>
            <a:xfrm>
              <a:off x="5047445" y="4100710"/>
              <a:ext cx="1800493" cy="29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333" dirty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大规模连续语音识别</a:t>
              </a:r>
            </a:p>
          </p:txBody>
        </p:sp>
        <p:sp>
          <p:nvSpPr>
            <p:cNvPr id="71" name="矩形 70">
              <a:extLst>
                <a:ext uri="{FF2B5EF4-FFF2-40B4-BE49-F238E27FC236}">
                  <a16:creationId xmlns="" xmlns:a16="http://schemas.microsoft.com/office/drawing/2014/main" id="{7309B978-5A36-4A7A-844F-70515AEE38F2}"/>
                </a:ext>
              </a:extLst>
            </p:cNvPr>
            <p:cNvSpPr/>
            <p:nvPr/>
          </p:nvSpPr>
          <p:spPr>
            <a:xfrm>
              <a:off x="2872563" y="4101766"/>
              <a:ext cx="1189508" cy="29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333" dirty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孤立词识别</a:t>
              </a:r>
            </a:p>
          </p:txBody>
        </p:sp>
        <p:sp>
          <p:nvSpPr>
            <p:cNvPr id="72" name="文本框 71">
              <a:extLst>
                <a:ext uri="{FF2B5EF4-FFF2-40B4-BE49-F238E27FC236}">
                  <a16:creationId xmlns="" xmlns:a16="http://schemas.microsoft.com/office/drawing/2014/main" id="{A3454CE3-CA83-4E7D-A477-39EE7649174E}"/>
                </a:ext>
              </a:extLst>
            </p:cNvPr>
            <p:cNvSpPr txBox="1"/>
            <p:nvPr/>
          </p:nvSpPr>
          <p:spPr>
            <a:xfrm>
              <a:off x="2925831" y="4578912"/>
              <a:ext cx="1538394" cy="5490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500" b="1" dirty="0">
                  <a:solidFill>
                    <a:srgbClr val="C00000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第一阶段：</a:t>
              </a:r>
              <a:endParaRPr lang="en-US" altLang="zh-CN" sz="1500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endParaRPr>
            </a:p>
            <a:p>
              <a:r>
                <a:rPr lang="zh-CN" altLang="en-US" sz="1500" b="1" dirty="0">
                  <a:solidFill>
                    <a:srgbClr val="C00000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模板匹配</a:t>
              </a:r>
            </a:p>
          </p:txBody>
        </p:sp>
        <p:sp>
          <p:nvSpPr>
            <p:cNvPr id="73" name="文本框 72">
              <a:extLst>
                <a:ext uri="{FF2B5EF4-FFF2-40B4-BE49-F238E27FC236}">
                  <a16:creationId xmlns="" xmlns:a16="http://schemas.microsoft.com/office/drawing/2014/main" id="{D305C176-35AC-43E4-89B9-8393C5FF5C61}"/>
                </a:ext>
              </a:extLst>
            </p:cNvPr>
            <p:cNvSpPr txBox="1"/>
            <p:nvPr/>
          </p:nvSpPr>
          <p:spPr>
            <a:xfrm>
              <a:off x="4906748" y="4592635"/>
              <a:ext cx="1336823" cy="5490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500" b="1" dirty="0">
                  <a:solidFill>
                    <a:srgbClr val="C00000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第二阶段：</a:t>
              </a:r>
              <a:endParaRPr lang="en-US" altLang="zh-CN" sz="1500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endParaRPr>
            </a:p>
            <a:p>
              <a:r>
                <a:rPr lang="zh-CN" altLang="en-US" sz="1500" b="1" dirty="0">
                  <a:solidFill>
                    <a:srgbClr val="C00000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统计模型</a:t>
              </a:r>
            </a:p>
          </p:txBody>
        </p:sp>
        <p:sp>
          <p:nvSpPr>
            <p:cNvPr id="74" name="文本框 73">
              <a:extLst>
                <a:ext uri="{FF2B5EF4-FFF2-40B4-BE49-F238E27FC236}">
                  <a16:creationId xmlns="" xmlns:a16="http://schemas.microsoft.com/office/drawing/2014/main" id="{EF7D73DB-C4B4-4FDC-A94A-A295F46BA0B8}"/>
                </a:ext>
              </a:extLst>
            </p:cNvPr>
            <p:cNvSpPr txBox="1"/>
            <p:nvPr/>
          </p:nvSpPr>
          <p:spPr>
            <a:xfrm>
              <a:off x="7125992" y="4593402"/>
              <a:ext cx="1274264" cy="5490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500" b="1" dirty="0">
                  <a:solidFill>
                    <a:srgbClr val="C00000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第三阶段：</a:t>
              </a:r>
              <a:endParaRPr lang="en-US" altLang="zh-CN" sz="1500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endParaRPr>
            </a:p>
            <a:p>
              <a:r>
                <a:rPr lang="zh-CN" altLang="en-US" sz="1500" b="1" dirty="0">
                  <a:solidFill>
                    <a:srgbClr val="C00000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深度学习</a:t>
              </a:r>
            </a:p>
          </p:txBody>
        </p:sp>
        <p:cxnSp>
          <p:nvCxnSpPr>
            <p:cNvPr id="75" name="直接箭头连接符 74">
              <a:extLst>
                <a:ext uri="{FF2B5EF4-FFF2-40B4-BE49-F238E27FC236}">
                  <a16:creationId xmlns="" xmlns:a16="http://schemas.microsoft.com/office/drawing/2014/main" id="{11D8EF00-7811-4FDA-BF51-C4F7E0D99666}"/>
                </a:ext>
              </a:extLst>
            </p:cNvPr>
            <p:cNvCxnSpPr>
              <a:cxnSpLocks/>
            </p:cNvCxnSpPr>
            <p:nvPr/>
          </p:nvCxnSpPr>
          <p:spPr>
            <a:xfrm>
              <a:off x="3974029" y="4237771"/>
              <a:ext cx="1152680" cy="0"/>
            </a:xfrm>
            <a:prstGeom prst="straightConnector1">
              <a:avLst/>
            </a:prstGeom>
            <a:ln w="76200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直接连接符 75">
              <a:extLst>
                <a:ext uri="{FF2B5EF4-FFF2-40B4-BE49-F238E27FC236}">
                  <a16:creationId xmlns="" xmlns:a16="http://schemas.microsoft.com/office/drawing/2014/main" id="{C0F89495-FF30-4F63-AF6E-1BECD82AC89A}"/>
                </a:ext>
              </a:extLst>
            </p:cNvPr>
            <p:cNvCxnSpPr>
              <a:cxnSpLocks/>
            </p:cNvCxnSpPr>
            <p:nvPr/>
          </p:nvCxnSpPr>
          <p:spPr>
            <a:xfrm>
              <a:off x="4514366" y="4623302"/>
              <a:ext cx="0" cy="538947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直接连接符 76">
              <a:extLst>
                <a:ext uri="{FF2B5EF4-FFF2-40B4-BE49-F238E27FC236}">
                  <a16:creationId xmlns="" xmlns:a16="http://schemas.microsoft.com/office/drawing/2014/main" id="{370E00AA-8EB0-4565-A1A8-C2123183A71A}"/>
                </a:ext>
              </a:extLst>
            </p:cNvPr>
            <p:cNvCxnSpPr>
              <a:cxnSpLocks/>
            </p:cNvCxnSpPr>
            <p:nvPr/>
          </p:nvCxnSpPr>
          <p:spPr>
            <a:xfrm>
              <a:off x="6293712" y="4639164"/>
              <a:ext cx="0" cy="538947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箭头: 虚尾 26">
              <a:extLst>
                <a:ext uri="{FF2B5EF4-FFF2-40B4-BE49-F238E27FC236}">
                  <a16:creationId xmlns="" xmlns:a16="http://schemas.microsoft.com/office/drawing/2014/main" id="{10272B6A-32FD-41CD-A083-7EC3D8992CC4}"/>
                </a:ext>
              </a:extLst>
            </p:cNvPr>
            <p:cNvSpPr/>
            <p:nvPr/>
          </p:nvSpPr>
          <p:spPr>
            <a:xfrm>
              <a:off x="9252480" y="2546187"/>
              <a:ext cx="803960" cy="366845"/>
            </a:xfrm>
            <a:prstGeom prst="stripedRightArrow">
              <a:avLst/>
            </a:prstGeom>
            <a:solidFill>
              <a:schemeClr val="tx1"/>
            </a:solidFill>
            <a:ln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67">
                <a:solidFill>
                  <a:prstClr val="white"/>
                </a:solidFill>
                <a:latin typeface="宋体" panose="02010600030101010101" pitchFamily="2" charset="-122"/>
              </a:endParaRPr>
            </a:p>
          </p:txBody>
        </p:sp>
        <p:cxnSp>
          <p:nvCxnSpPr>
            <p:cNvPr id="79" name="直接连接符 78">
              <a:extLst>
                <a:ext uri="{FF2B5EF4-FFF2-40B4-BE49-F238E27FC236}">
                  <a16:creationId xmlns="" xmlns:a16="http://schemas.microsoft.com/office/drawing/2014/main" id="{F8BF13BB-0F0F-42C5-9CDF-2A05C1698AF0}"/>
                </a:ext>
              </a:extLst>
            </p:cNvPr>
            <p:cNvCxnSpPr>
              <a:cxnSpLocks/>
            </p:cNvCxnSpPr>
            <p:nvPr/>
          </p:nvCxnSpPr>
          <p:spPr>
            <a:xfrm>
              <a:off x="2106682" y="3431175"/>
              <a:ext cx="7071445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文本框 79">
              <a:extLst>
                <a:ext uri="{FF2B5EF4-FFF2-40B4-BE49-F238E27FC236}">
                  <a16:creationId xmlns="" xmlns:a16="http://schemas.microsoft.com/office/drawing/2014/main" id="{7D24C53F-9943-462E-9368-4C70ACF9A5D9}"/>
                </a:ext>
              </a:extLst>
            </p:cNvPr>
            <p:cNvSpPr txBox="1"/>
            <p:nvPr/>
          </p:nvSpPr>
          <p:spPr>
            <a:xfrm>
              <a:off x="2284511" y="3478822"/>
              <a:ext cx="615225" cy="29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333" b="1" dirty="0">
                  <a:solidFill>
                    <a:srgbClr val="C00000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时间</a:t>
              </a:r>
              <a:endParaRPr lang="zh-CN" altLang="en-US" sz="1000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81" name="矩形 80">
              <a:extLst>
                <a:ext uri="{FF2B5EF4-FFF2-40B4-BE49-F238E27FC236}">
                  <a16:creationId xmlns="" xmlns:a16="http://schemas.microsoft.com/office/drawing/2014/main" id="{5C2040EB-50B9-4466-82E5-4AC1B005E75A}"/>
                </a:ext>
              </a:extLst>
            </p:cNvPr>
            <p:cNvSpPr/>
            <p:nvPr/>
          </p:nvSpPr>
          <p:spPr>
            <a:xfrm>
              <a:off x="8026634" y="4084096"/>
              <a:ext cx="1306163" cy="29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333" dirty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复杂场景识别</a:t>
              </a:r>
            </a:p>
          </p:txBody>
        </p:sp>
        <p:cxnSp>
          <p:nvCxnSpPr>
            <p:cNvPr id="82" name="直接箭头连接符 81">
              <a:extLst>
                <a:ext uri="{FF2B5EF4-FFF2-40B4-BE49-F238E27FC236}">
                  <a16:creationId xmlns="" xmlns:a16="http://schemas.microsoft.com/office/drawing/2014/main" id="{940F513C-2F9E-4D91-A5F4-4DC12E9A6235}"/>
                </a:ext>
              </a:extLst>
            </p:cNvPr>
            <p:cNvCxnSpPr>
              <a:cxnSpLocks/>
            </p:cNvCxnSpPr>
            <p:nvPr/>
          </p:nvCxnSpPr>
          <p:spPr>
            <a:xfrm>
              <a:off x="6811789" y="4235798"/>
              <a:ext cx="1237761" cy="0"/>
            </a:xfrm>
            <a:prstGeom prst="straightConnector1">
              <a:avLst/>
            </a:prstGeom>
            <a:ln w="76200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887533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1E4257A8-E92C-41C1-A1AA-2676985ED0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1000" y="989687"/>
            <a:ext cx="6858000" cy="952500"/>
          </a:xfrm>
        </p:spPr>
        <p:txBody>
          <a:bodyPr/>
          <a:lstStyle/>
          <a:p>
            <a:r>
              <a:rPr lang="zh-CN" altLang="en-US" dirty="0" smtClean="0"/>
              <a:t>语音识别</a:t>
            </a:r>
            <a:r>
              <a:rPr lang="zh-CN" altLang="en-US" dirty="0"/>
              <a:t>建模方法</a:t>
            </a:r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584447" y="1942187"/>
            <a:ext cx="9002820" cy="394481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2000" b="1" dirty="0">
                <a:solidFill>
                  <a:prstClr val="black"/>
                </a:solidFill>
              </a:rPr>
              <a:t>第三阶段：深度学习（</a:t>
            </a:r>
            <a:r>
              <a:rPr lang="en-US" altLang="zh-CN" sz="2000" b="1" dirty="0">
                <a:solidFill>
                  <a:prstClr val="black"/>
                </a:solidFill>
              </a:rPr>
              <a:t>DNN-HMM</a:t>
            </a:r>
            <a:r>
              <a:rPr lang="zh-CN" altLang="en-US" sz="2000" b="1" dirty="0">
                <a:solidFill>
                  <a:prstClr val="black"/>
                </a:solidFill>
              </a:rPr>
              <a:t>，</a:t>
            </a:r>
            <a:r>
              <a:rPr lang="en-US" altLang="zh-CN" sz="2000" b="1" dirty="0">
                <a:solidFill>
                  <a:prstClr val="black"/>
                </a:solidFill>
              </a:rPr>
              <a:t>E2E</a:t>
            </a:r>
            <a:r>
              <a:rPr lang="zh-CN" altLang="en-US" sz="2000" b="1" dirty="0">
                <a:solidFill>
                  <a:prstClr val="black"/>
                </a:solidFill>
              </a:rPr>
              <a:t>）</a:t>
            </a:r>
            <a:endParaRPr lang="en-US" altLang="zh-CN" sz="2000" b="1" dirty="0">
              <a:solidFill>
                <a:prstClr val="black"/>
              </a:solidFill>
            </a:endParaRPr>
          </a:p>
          <a:p>
            <a:pPr marL="238115" indent="-238115">
              <a:lnSpc>
                <a:spcPct val="100000"/>
              </a:lnSpc>
              <a:spcBef>
                <a:spcPts val="0"/>
              </a:spcBef>
            </a:pPr>
            <a:r>
              <a:rPr lang="en-US" altLang="zh-CN" sz="1500" dirty="0">
                <a:solidFill>
                  <a:prstClr val="black"/>
                </a:solidFill>
              </a:rPr>
              <a:t>2006</a:t>
            </a:r>
            <a:r>
              <a:rPr lang="zh-CN" altLang="en-US" sz="1500" dirty="0">
                <a:solidFill>
                  <a:prstClr val="black"/>
                </a:solidFill>
              </a:rPr>
              <a:t>年，</a:t>
            </a:r>
            <a:r>
              <a:rPr lang="en-US" altLang="zh-CN" sz="1500" b="1" dirty="0">
                <a:solidFill>
                  <a:prstClr val="black"/>
                </a:solidFill>
              </a:rPr>
              <a:t>Hinton</a:t>
            </a:r>
            <a:r>
              <a:rPr lang="zh-CN" altLang="en-US" sz="1500" dirty="0">
                <a:solidFill>
                  <a:prstClr val="black"/>
                </a:solidFill>
              </a:rPr>
              <a:t>基于</a:t>
            </a:r>
            <a:r>
              <a:rPr lang="en-US" altLang="zh-CN" sz="1500" b="1" dirty="0">
                <a:solidFill>
                  <a:prstClr val="black"/>
                </a:solidFill>
              </a:rPr>
              <a:t>RBM</a:t>
            </a:r>
            <a:r>
              <a:rPr lang="zh-CN" altLang="en-US" sz="1500" dirty="0">
                <a:solidFill>
                  <a:prstClr val="black"/>
                </a:solidFill>
              </a:rPr>
              <a:t>自编码预训练实现了深层神经网络训练，标志着</a:t>
            </a:r>
            <a:r>
              <a:rPr lang="zh-CN" altLang="en-US" sz="1500" b="1" dirty="0">
                <a:solidFill>
                  <a:prstClr val="black"/>
                </a:solidFill>
              </a:rPr>
              <a:t>深度学习（</a:t>
            </a:r>
            <a:r>
              <a:rPr lang="en-US" altLang="zh-CN" sz="1500" b="1" dirty="0">
                <a:solidFill>
                  <a:prstClr val="black"/>
                </a:solidFill>
              </a:rPr>
              <a:t>DL</a:t>
            </a:r>
            <a:r>
              <a:rPr lang="zh-CN" altLang="en-US" sz="1500" b="1" dirty="0">
                <a:solidFill>
                  <a:prstClr val="black"/>
                </a:solidFill>
              </a:rPr>
              <a:t>）</a:t>
            </a:r>
            <a:r>
              <a:rPr lang="zh-CN" altLang="en-US" sz="1500" dirty="0">
                <a:solidFill>
                  <a:prstClr val="black"/>
                </a:solidFill>
              </a:rPr>
              <a:t>的时代开启</a:t>
            </a:r>
            <a:endParaRPr lang="en-US" altLang="zh-CN" sz="1500" dirty="0">
              <a:solidFill>
                <a:prstClr val="black"/>
              </a:solidFill>
            </a:endParaRPr>
          </a:p>
          <a:p>
            <a:pPr marL="238115" indent="-238115">
              <a:lnSpc>
                <a:spcPct val="100000"/>
              </a:lnSpc>
              <a:spcBef>
                <a:spcPts val="0"/>
              </a:spcBef>
            </a:pPr>
            <a:r>
              <a:rPr lang="en-US" altLang="zh-CN" sz="1500" dirty="0">
                <a:solidFill>
                  <a:prstClr val="black"/>
                </a:solidFill>
              </a:rPr>
              <a:t>2009</a:t>
            </a:r>
            <a:r>
              <a:rPr lang="zh-CN" altLang="en-US" sz="1500" dirty="0">
                <a:solidFill>
                  <a:prstClr val="black"/>
                </a:solidFill>
              </a:rPr>
              <a:t>年，</a:t>
            </a:r>
            <a:r>
              <a:rPr lang="en-US" altLang="zh-CN" sz="1500" b="1" dirty="0">
                <a:solidFill>
                  <a:prstClr val="black"/>
                </a:solidFill>
              </a:rPr>
              <a:t>Hinton</a:t>
            </a:r>
            <a:r>
              <a:rPr lang="zh-CN" altLang="en-US" sz="1500" dirty="0">
                <a:solidFill>
                  <a:prstClr val="black"/>
                </a:solidFill>
              </a:rPr>
              <a:t>将</a:t>
            </a:r>
            <a:r>
              <a:rPr lang="zh-CN" altLang="en-US" sz="1500" b="1" dirty="0">
                <a:solidFill>
                  <a:prstClr val="black"/>
                </a:solidFill>
              </a:rPr>
              <a:t>深度神经网络（</a:t>
            </a:r>
            <a:r>
              <a:rPr lang="en-US" altLang="zh-CN" sz="1500" b="1" dirty="0">
                <a:solidFill>
                  <a:prstClr val="black"/>
                </a:solidFill>
              </a:rPr>
              <a:t>DNN</a:t>
            </a:r>
            <a:r>
              <a:rPr lang="zh-CN" altLang="en-US" sz="1500" b="1" dirty="0">
                <a:solidFill>
                  <a:prstClr val="black"/>
                </a:solidFill>
              </a:rPr>
              <a:t>）</a:t>
            </a:r>
            <a:r>
              <a:rPr lang="zh-CN" altLang="en-US" sz="1500" dirty="0">
                <a:solidFill>
                  <a:prstClr val="black"/>
                </a:solidFill>
              </a:rPr>
              <a:t>应用于声学建模，在</a:t>
            </a:r>
            <a:r>
              <a:rPr lang="en-US" altLang="zh-CN" sz="1500" dirty="0">
                <a:solidFill>
                  <a:prstClr val="black"/>
                </a:solidFill>
              </a:rPr>
              <a:t>TIMIT</a:t>
            </a:r>
            <a:r>
              <a:rPr lang="zh-CN" altLang="en-US" sz="1500" dirty="0">
                <a:solidFill>
                  <a:prstClr val="black"/>
                </a:solidFill>
              </a:rPr>
              <a:t>音素识别任务上取得了成功</a:t>
            </a:r>
            <a:endParaRPr lang="en-US" altLang="zh-CN" sz="1500" dirty="0">
              <a:solidFill>
                <a:prstClr val="black"/>
              </a:solidFill>
            </a:endParaRPr>
          </a:p>
          <a:p>
            <a:pPr marL="238115" indent="-238115">
              <a:lnSpc>
                <a:spcPct val="100000"/>
              </a:lnSpc>
              <a:spcBef>
                <a:spcPts val="0"/>
              </a:spcBef>
            </a:pPr>
            <a:r>
              <a:rPr lang="en-US" altLang="zh-CN" sz="1500" dirty="0">
                <a:solidFill>
                  <a:prstClr val="black"/>
                </a:solidFill>
              </a:rPr>
              <a:t>2012</a:t>
            </a:r>
            <a:r>
              <a:rPr lang="zh-CN" altLang="en-US" sz="1500" dirty="0">
                <a:solidFill>
                  <a:prstClr val="black"/>
                </a:solidFill>
              </a:rPr>
              <a:t>年，</a:t>
            </a:r>
            <a:r>
              <a:rPr lang="zh-CN" altLang="en-US" sz="1500" b="1" dirty="0">
                <a:solidFill>
                  <a:prstClr val="black"/>
                </a:solidFill>
              </a:rPr>
              <a:t>俞栋、邓力</a:t>
            </a:r>
            <a:r>
              <a:rPr lang="zh-CN" altLang="en-US" sz="1500" dirty="0">
                <a:solidFill>
                  <a:prstClr val="black"/>
                </a:solidFill>
              </a:rPr>
              <a:t>提出了</a:t>
            </a:r>
            <a:r>
              <a:rPr lang="en-US" altLang="zh-CN" sz="1500" b="1" dirty="0">
                <a:solidFill>
                  <a:prstClr val="black"/>
                </a:solidFill>
              </a:rPr>
              <a:t>CD-DNN-HMM</a:t>
            </a:r>
            <a:r>
              <a:rPr lang="zh-CN" altLang="en-US" sz="1500" dirty="0">
                <a:solidFill>
                  <a:prstClr val="black"/>
                </a:solidFill>
              </a:rPr>
              <a:t>声学模型，相比于</a:t>
            </a:r>
            <a:r>
              <a:rPr lang="en-US" altLang="zh-CN" sz="1500" b="1" dirty="0">
                <a:solidFill>
                  <a:prstClr val="black"/>
                </a:solidFill>
              </a:rPr>
              <a:t>GMM-HMM</a:t>
            </a:r>
            <a:r>
              <a:rPr lang="zh-CN" altLang="en-US" sz="1500" dirty="0">
                <a:solidFill>
                  <a:srgbClr val="C00000"/>
                </a:solidFill>
              </a:rPr>
              <a:t>获得超过</a:t>
            </a:r>
            <a:r>
              <a:rPr lang="en-US" altLang="zh-CN" sz="1500" dirty="0">
                <a:solidFill>
                  <a:srgbClr val="C00000"/>
                </a:solidFill>
              </a:rPr>
              <a:t>20%</a:t>
            </a:r>
            <a:r>
              <a:rPr lang="zh-CN" altLang="en-US" sz="1500" dirty="0">
                <a:solidFill>
                  <a:srgbClr val="C00000"/>
                </a:solidFill>
              </a:rPr>
              <a:t>的性能提升</a:t>
            </a:r>
            <a:endParaRPr lang="en-US" altLang="zh-CN" sz="1500" dirty="0">
              <a:solidFill>
                <a:prstClr val="black"/>
              </a:solidFill>
            </a:endParaRPr>
          </a:p>
          <a:p>
            <a:pPr marL="238115" indent="-238115">
              <a:lnSpc>
                <a:spcPct val="100000"/>
              </a:lnSpc>
              <a:spcBef>
                <a:spcPts val="0"/>
              </a:spcBef>
            </a:pPr>
            <a:r>
              <a:rPr lang="zh-CN" altLang="en-US" sz="1500" dirty="0">
                <a:solidFill>
                  <a:prstClr val="black"/>
                </a:solidFill>
              </a:rPr>
              <a:t>十多年来，由</a:t>
            </a:r>
            <a:r>
              <a:rPr lang="en-US" altLang="zh-CN" sz="1500" b="1" dirty="0">
                <a:solidFill>
                  <a:srgbClr val="C00000"/>
                </a:solidFill>
              </a:rPr>
              <a:t>DNN</a:t>
            </a:r>
            <a:r>
              <a:rPr lang="zh-CN" altLang="en-US" sz="1500" dirty="0">
                <a:solidFill>
                  <a:prstClr val="black"/>
                </a:solidFill>
              </a:rPr>
              <a:t>发展出了</a:t>
            </a:r>
            <a:r>
              <a:rPr lang="en-US" altLang="zh-CN" sz="1500" b="1" dirty="0">
                <a:solidFill>
                  <a:srgbClr val="C00000"/>
                </a:solidFill>
              </a:rPr>
              <a:t>TDNN</a:t>
            </a:r>
            <a:r>
              <a:rPr lang="zh-CN" altLang="en-US" sz="1500" b="1" dirty="0">
                <a:solidFill>
                  <a:srgbClr val="C00000"/>
                </a:solidFill>
              </a:rPr>
              <a:t>、</a:t>
            </a:r>
            <a:r>
              <a:rPr lang="en-US" altLang="zh-CN" sz="1500" b="1" dirty="0">
                <a:solidFill>
                  <a:srgbClr val="7030A0"/>
                </a:solidFill>
              </a:rPr>
              <a:t>CNN</a:t>
            </a:r>
            <a:r>
              <a:rPr lang="zh-CN" altLang="en-US" sz="1500" b="1" dirty="0">
                <a:solidFill>
                  <a:srgbClr val="7030A0"/>
                </a:solidFill>
              </a:rPr>
              <a:t>、</a:t>
            </a:r>
            <a:r>
              <a:rPr lang="en-US" altLang="zh-CN" sz="1500" b="1" dirty="0">
                <a:solidFill>
                  <a:srgbClr val="00B0F0"/>
                </a:solidFill>
              </a:rPr>
              <a:t>RNN</a:t>
            </a:r>
            <a:r>
              <a:rPr lang="zh-CN" altLang="en-US" sz="1500" b="1" dirty="0">
                <a:solidFill>
                  <a:srgbClr val="00B0F0"/>
                </a:solidFill>
              </a:rPr>
              <a:t>（</a:t>
            </a:r>
            <a:r>
              <a:rPr lang="en-US" altLang="zh-CN" sz="1500" b="1" dirty="0">
                <a:solidFill>
                  <a:srgbClr val="00B0F0"/>
                </a:solidFill>
              </a:rPr>
              <a:t>LSTM</a:t>
            </a:r>
            <a:r>
              <a:rPr lang="zh-CN" altLang="en-US" sz="1500" b="1" dirty="0">
                <a:solidFill>
                  <a:srgbClr val="00B0F0"/>
                </a:solidFill>
              </a:rPr>
              <a:t>、</a:t>
            </a:r>
            <a:r>
              <a:rPr lang="en-US" altLang="zh-CN" sz="1500" b="1" dirty="0">
                <a:solidFill>
                  <a:srgbClr val="00B0F0"/>
                </a:solidFill>
              </a:rPr>
              <a:t>GRU</a:t>
            </a:r>
            <a:r>
              <a:rPr lang="zh-CN" altLang="en-US" sz="1500" b="1" dirty="0">
                <a:solidFill>
                  <a:srgbClr val="00B0F0"/>
                </a:solidFill>
              </a:rPr>
              <a:t>）</a:t>
            </a:r>
            <a:r>
              <a:rPr lang="zh-CN" altLang="en-US" sz="1500" dirty="0">
                <a:solidFill>
                  <a:prstClr val="black"/>
                </a:solidFill>
              </a:rPr>
              <a:t>等众多网络，</a:t>
            </a:r>
            <a:r>
              <a:rPr lang="zh-CN" altLang="en-US" sz="1500" dirty="0" smtClean="0">
                <a:solidFill>
                  <a:prstClr val="black"/>
                </a:solidFill>
              </a:rPr>
              <a:t>技术</a:t>
            </a:r>
            <a:r>
              <a:rPr lang="zh-CN" altLang="en-US" sz="1500" dirty="0">
                <a:solidFill>
                  <a:prstClr val="black"/>
                </a:solidFill>
              </a:rPr>
              <a:t>快速</a:t>
            </a:r>
            <a:r>
              <a:rPr lang="zh-CN" altLang="en-US" sz="1500" dirty="0" smtClean="0">
                <a:solidFill>
                  <a:prstClr val="black"/>
                </a:solidFill>
              </a:rPr>
              <a:t>迭代</a:t>
            </a:r>
            <a:endParaRPr lang="en-US" altLang="zh-CN" sz="1500" dirty="0">
              <a:solidFill>
                <a:prstClr val="black"/>
              </a:solidFill>
            </a:endParaRPr>
          </a:p>
          <a:p>
            <a:pPr marL="238115" indent="-238115">
              <a:lnSpc>
                <a:spcPct val="100000"/>
              </a:lnSpc>
              <a:spcBef>
                <a:spcPts val="0"/>
              </a:spcBef>
            </a:pPr>
            <a:r>
              <a:rPr lang="zh-CN" altLang="en-US" sz="1500" dirty="0">
                <a:solidFill>
                  <a:prstClr val="black"/>
                </a:solidFill>
              </a:rPr>
              <a:t>近几年，</a:t>
            </a:r>
            <a:r>
              <a:rPr lang="zh-CN" altLang="en-US" sz="1500" b="1" dirty="0">
                <a:solidFill>
                  <a:prstClr val="black"/>
                </a:solidFill>
              </a:rPr>
              <a:t>端对端（</a:t>
            </a:r>
            <a:r>
              <a:rPr lang="en-US" altLang="zh-CN" sz="1500" b="1" dirty="0">
                <a:solidFill>
                  <a:prstClr val="black"/>
                </a:solidFill>
              </a:rPr>
              <a:t>End-to-End</a:t>
            </a:r>
            <a:r>
              <a:rPr lang="zh-CN" altLang="en-US" sz="1500" b="1" dirty="0">
                <a:solidFill>
                  <a:prstClr val="black"/>
                </a:solidFill>
              </a:rPr>
              <a:t>，</a:t>
            </a:r>
            <a:r>
              <a:rPr lang="en-US" altLang="zh-CN" sz="1500" b="1" dirty="0">
                <a:solidFill>
                  <a:prstClr val="black"/>
                </a:solidFill>
              </a:rPr>
              <a:t>E2E</a:t>
            </a:r>
            <a:r>
              <a:rPr lang="zh-CN" altLang="en-US" sz="1500" b="1" dirty="0">
                <a:solidFill>
                  <a:prstClr val="black"/>
                </a:solidFill>
              </a:rPr>
              <a:t>）</a:t>
            </a:r>
            <a:r>
              <a:rPr lang="zh-CN" altLang="en-US" sz="1500" dirty="0">
                <a:solidFill>
                  <a:prstClr val="black"/>
                </a:solidFill>
              </a:rPr>
              <a:t>方案成业界焦点。技术演化加速，涌现了</a:t>
            </a:r>
            <a:r>
              <a:rPr lang="en-US" altLang="zh-CN" sz="1500" b="1" dirty="0">
                <a:solidFill>
                  <a:prstClr val="black"/>
                </a:solidFill>
              </a:rPr>
              <a:t>CTC</a:t>
            </a:r>
            <a:r>
              <a:rPr lang="zh-CN" altLang="en-US" sz="1500" b="1" dirty="0">
                <a:solidFill>
                  <a:prstClr val="black"/>
                </a:solidFill>
              </a:rPr>
              <a:t>、</a:t>
            </a:r>
            <a:r>
              <a:rPr lang="en-US" altLang="zh-CN" sz="1500" b="1" dirty="0">
                <a:solidFill>
                  <a:prstClr val="black"/>
                </a:solidFill>
              </a:rPr>
              <a:t>RNN-T</a:t>
            </a:r>
            <a:r>
              <a:rPr lang="zh-CN" altLang="en-US" sz="1500" b="1" dirty="0">
                <a:solidFill>
                  <a:prstClr val="black"/>
                </a:solidFill>
              </a:rPr>
              <a:t>、</a:t>
            </a:r>
            <a:r>
              <a:rPr lang="en-US" altLang="zh-CN" sz="1500" b="1" dirty="0">
                <a:solidFill>
                  <a:prstClr val="black"/>
                </a:solidFill>
              </a:rPr>
              <a:t>Attention</a:t>
            </a:r>
            <a:r>
              <a:rPr lang="zh-CN" altLang="en-US" sz="1500" b="1" dirty="0">
                <a:solidFill>
                  <a:prstClr val="black"/>
                </a:solidFill>
              </a:rPr>
              <a:t>、</a:t>
            </a:r>
            <a:r>
              <a:rPr lang="en-US" altLang="zh-CN" sz="1500" b="1" dirty="0">
                <a:solidFill>
                  <a:prstClr val="black"/>
                </a:solidFill>
              </a:rPr>
              <a:t>Transformer</a:t>
            </a:r>
            <a:r>
              <a:rPr lang="zh-CN" altLang="en-US" sz="1500" b="1" dirty="0">
                <a:solidFill>
                  <a:prstClr val="black"/>
                </a:solidFill>
              </a:rPr>
              <a:t>、</a:t>
            </a:r>
            <a:r>
              <a:rPr lang="en-US" altLang="zh-CN" sz="1500" b="1" dirty="0" err="1">
                <a:solidFill>
                  <a:prstClr val="black"/>
                </a:solidFill>
              </a:rPr>
              <a:t>Consformer</a:t>
            </a:r>
            <a:r>
              <a:rPr lang="zh-CN" altLang="en-US" sz="1500" dirty="0">
                <a:solidFill>
                  <a:prstClr val="black"/>
                </a:solidFill>
              </a:rPr>
              <a:t>等模型。研究重点转向应用落地：</a:t>
            </a:r>
            <a:endParaRPr lang="en-US" altLang="zh-CN" sz="1500" dirty="0">
              <a:solidFill>
                <a:prstClr val="black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1500" dirty="0">
                <a:solidFill>
                  <a:prstClr val="black"/>
                </a:solidFill>
              </a:rPr>
              <a:t>	</a:t>
            </a:r>
            <a:r>
              <a:rPr lang="zh-CN" altLang="en-US" sz="1500" dirty="0">
                <a:solidFill>
                  <a:prstClr val="black"/>
                </a:solidFill>
              </a:rPr>
              <a:t>模型规模</a:t>
            </a:r>
            <a:r>
              <a:rPr lang="en-US" altLang="zh-CN" sz="1500" dirty="0">
                <a:solidFill>
                  <a:prstClr val="black"/>
                </a:solidFill>
              </a:rPr>
              <a:t>/</a:t>
            </a:r>
            <a:r>
              <a:rPr lang="zh-CN" altLang="en-US" sz="1500" dirty="0">
                <a:solidFill>
                  <a:prstClr val="black"/>
                </a:solidFill>
              </a:rPr>
              <a:t>计算代价</a:t>
            </a:r>
            <a:endParaRPr lang="en-US" altLang="zh-CN" sz="1500" dirty="0">
              <a:solidFill>
                <a:prstClr val="black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1500" dirty="0">
                <a:solidFill>
                  <a:prstClr val="black"/>
                </a:solidFill>
              </a:rPr>
              <a:t>	</a:t>
            </a:r>
            <a:r>
              <a:rPr lang="zh-CN" altLang="en-US" sz="1500" dirty="0">
                <a:solidFill>
                  <a:prstClr val="black"/>
                </a:solidFill>
              </a:rPr>
              <a:t>设备迁移</a:t>
            </a:r>
            <a:r>
              <a:rPr lang="en-US" altLang="zh-CN" sz="1500" dirty="0">
                <a:solidFill>
                  <a:prstClr val="black"/>
                </a:solidFill>
              </a:rPr>
              <a:t>/</a:t>
            </a:r>
            <a:r>
              <a:rPr lang="zh-CN" altLang="en-US" sz="1500" dirty="0">
                <a:solidFill>
                  <a:prstClr val="black"/>
                </a:solidFill>
              </a:rPr>
              <a:t>真实环境</a:t>
            </a:r>
            <a:endParaRPr lang="en-US" altLang="zh-CN" sz="1500" dirty="0">
              <a:solidFill>
                <a:prstClr val="black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1500" dirty="0">
                <a:solidFill>
                  <a:prstClr val="black"/>
                </a:solidFill>
              </a:rPr>
              <a:t>	</a:t>
            </a:r>
            <a:r>
              <a:rPr lang="zh-CN" altLang="en-US" sz="1500" dirty="0">
                <a:solidFill>
                  <a:prstClr val="black"/>
                </a:solidFill>
              </a:rPr>
              <a:t>小资源系统开发</a:t>
            </a:r>
            <a:endParaRPr lang="en-US" altLang="zh-CN" sz="1500" dirty="0">
              <a:solidFill>
                <a:prstClr val="black"/>
              </a:solidFill>
            </a:endParaRPr>
          </a:p>
          <a:p>
            <a:pPr marL="238115" indent="-238115">
              <a:lnSpc>
                <a:spcPct val="100000"/>
              </a:lnSpc>
              <a:spcBef>
                <a:spcPts val="0"/>
              </a:spcBef>
            </a:pPr>
            <a:endParaRPr lang="zh-CN" altLang="en-US" sz="1500" dirty="0">
              <a:solidFill>
                <a:prstClr val="black"/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253999" y="6370575"/>
            <a:ext cx="9511438" cy="2974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333" dirty="0">
                <a:solidFill>
                  <a:srgbClr val="4472C4">
                    <a:lumMod val="75000"/>
                  </a:srgbClr>
                </a:solidFill>
                <a:latin typeface="Arial" panose="020B0604020202020204" pitchFamily="34" charset="0"/>
              </a:rPr>
              <a:t>Hinton G E, </a:t>
            </a:r>
            <a:r>
              <a:rPr lang="en-US" altLang="zh-CN" sz="1333" dirty="0" err="1">
                <a:solidFill>
                  <a:srgbClr val="4472C4">
                    <a:lumMod val="75000"/>
                  </a:srgbClr>
                </a:solidFill>
                <a:latin typeface="Arial" panose="020B0604020202020204" pitchFamily="34" charset="0"/>
              </a:rPr>
              <a:t>Salakhutdinov</a:t>
            </a:r>
            <a:r>
              <a:rPr lang="en-US" altLang="zh-CN" sz="1333" dirty="0">
                <a:solidFill>
                  <a:srgbClr val="4472C4">
                    <a:lumMod val="75000"/>
                  </a:srgbClr>
                </a:solidFill>
                <a:latin typeface="Arial" panose="020B0604020202020204" pitchFamily="34" charset="0"/>
              </a:rPr>
              <a:t> R </a:t>
            </a:r>
            <a:r>
              <a:rPr lang="en-US" altLang="zh-CN" sz="1333" dirty="0" err="1">
                <a:solidFill>
                  <a:srgbClr val="4472C4">
                    <a:lumMod val="75000"/>
                  </a:srgbClr>
                </a:solidFill>
                <a:latin typeface="Arial" panose="020B0604020202020204" pitchFamily="34" charset="0"/>
              </a:rPr>
              <a:t>R</a:t>
            </a:r>
            <a:r>
              <a:rPr lang="en-US" altLang="zh-CN" sz="1333" dirty="0">
                <a:solidFill>
                  <a:srgbClr val="4472C4">
                    <a:lumMod val="75000"/>
                  </a:srgbClr>
                </a:solidFill>
                <a:latin typeface="Arial" panose="020B0604020202020204" pitchFamily="34" charset="0"/>
              </a:rPr>
              <a:t>. Reducing the dimensionality of data with neural networks[J]. Science, 2006 </a:t>
            </a:r>
            <a:endParaRPr lang="zh-CN" altLang="en-US" sz="1333" dirty="0">
              <a:solidFill>
                <a:srgbClr val="4472C4">
                  <a:lumMod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4026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229"/>
    </mc:Choice>
    <mc:Fallback xmlns="">
      <p:transition spd="slow" advTm="29229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1E4257A8-E92C-41C1-A1AA-2676985ED0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1000" y="989687"/>
            <a:ext cx="6858000" cy="952500"/>
          </a:xfrm>
        </p:spPr>
        <p:txBody>
          <a:bodyPr/>
          <a:lstStyle/>
          <a:p>
            <a:r>
              <a:rPr lang="zh-CN" altLang="en-US" dirty="0" smtClean="0"/>
              <a:t>语音识别的深度建模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F73072BA-B68B-4B04-8F8B-4229DB9CF1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715" y="1989761"/>
            <a:ext cx="3936601" cy="3771636"/>
          </a:xfrm>
        </p:spPr>
        <p:txBody>
          <a:bodyPr/>
          <a:lstStyle/>
          <a:p>
            <a:r>
              <a:rPr lang="en-US" altLang="zh-CN" sz="2000" dirty="0"/>
              <a:t>DNN-HMM</a:t>
            </a:r>
            <a:r>
              <a:rPr lang="zh-CN" altLang="en-US" sz="2000" dirty="0"/>
              <a:t>的实现</a:t>
            </a:r>
            <a:endParaRPr lang="en-US" altLang="zh-CN" sz="2000" dirty="0"/>
          </a:p>
          <a:p>
            <a:pPr lvl="1"/>
            <a:r>
              <a:rPr lang="zh-CN" altLang="en-US" sz="1667" dirty="0"/>
              <a:t>算法：观察概率由</a:t>
            </a:r>
            <a:r>
              <a:rPr lang="en-US" altLang="zh-CN" sz="1667" dirty="0"/>
              <a:t>DNN</a:t>
            </a:r>
            <a:r>
              <a:rPr lang="zh-CN" altLang="en-US" sz="1667" dirty="0"/>
              <a:t>直接输出</a:t>
            </a:r>
            <a:endParaRPr lang="en-US" altLang="zh-CN" sz="1667" dirty="0"/>
          </a:p>
          <a:p>
            <a:pPr lvl="2"/>
            <a:r>
              <a:rPr lang="zh-CN" altLang="en-US" sz="1333" dirty="0"/>
              <a:t>回避了</a:t>
            </a:r>
            <a:r>
              <a:rPr lang="en-US" altLang="zh-CN" sz="1333" dirty="0"/>
              <a:t>GMM</a:t>
            </a:r>
            <a:r>
              <a:rPr lang="zh-CN" altLang="en-US" sz="1333" dirty="0"/>
              <a:t>概率计算中的独立性假设</a:t>
            </a:r>
            <a:endParaRPr lang="en-US" altLang="zh-CN" sz="1333" dirty="0"/>
          </a:p>
          <a:p>
            <a:pPr lvl="2"/>
            <a:r>
              <a:rPr lang="zh-CN" altLang="en-US" sz="1333" dirty="0"/>
              <a:t>深度神经网络</a:t>
            </a:r>
            <a:r>
              <a:rPr lang="en-US" altLang="zh-CN" sz="1333" dirty="0"/>
              <a:t>DNN</a:t>
            </a:r>
            <a:r>
              <a:rPr lang="zh-CN" altLang="en-US" sz="1333" dirty="0"/>
              <a:t>较</a:t>
            </a:r>
            <a:r>
              <a:rPr lang="en-US" altLang="zh-CN" sz="1333" dirty="0"/>
              <a:t>GMM</a:t>
            </a:r>
            <a:r>
              <a:rPr lang="zh-CN" altLang="en-US" sz="1333" dirty="0"/>
              <a:t>浅层模型具有更强的特征刻画能力</a:t>
            </a:r>
            <a:endParaRPr lang="en-US" altLang="zh-CN" sz="1333" dirty="0"/>
          </a:p>
          <a:p>
            <a:pPr lvl="1"/>
            <a:r>
              <a:rPr lang="zh-CN" altLang="en-US" sz="1667" dirty="0"/>
              <a:t>训练数据：大量的语音</a:t>
            </a:r>
            <a:r>
              <a:rPr lang="en-US" altLang="zh-CN" sz="1667" dirty="0"/>
              <a:t>-</a:t>
            </a:r>
            <a:r>
              <a:rPr lang="zh-CN" altLang="en-US" sz="1667" dirty="0"/>
              <a:t>标签数据</a:t>
            </a:r>
            <a:endParaRPr lang="en-US" altLang="zh-CN" sz="1667" dirty="0"/>
          </a:p>
          <a:p>
            <a:pPr lvl="2"/>
            <a:r>
              <a:rPr lang="zh-CN" altLang="en-US" sz="1333" dirty="0"/>
              <a:t>具体数据形式，输入：分帧特征，输出：分帧标签</a:t>
            </a:r>
            <a:endParaRPr lang="en-US" altLang="zh-CN" sz="1333" dirty="0"/>
          </a:p>
          <a:p>
            <a:pPr lvl="2"/>
            <a:r>
              <a:rPr lang="zh-CN" altLang="en-US" sz="1333" dirty="0"/>
              <a:t>标签生成，借助</a:t>
            </a:r>
            <a:r>
              <a:rPr lang="en-US" altLang="zh-CN" sz="1333" dirty="0"/>
              <a:t>GMM-HMM</a:t>
            </a:r>
            <a:r>
              <a:rPr lang="zh-CN" altLang="en-US" sz="1333" dirty="0"/>
              <a:t>系统中的强制对齐算法，对训练语音数据进行分帧标注</a:t>
            </a:r>
            <a:endParaRPr lang="en-US" altLang="zh-CN" sz="1333" dirty="0"/>
          </a:p>
          <a:p>
            <a:pPr lvl="1"/>
            <a:r>
              <a:rPr lang="zh-CN" altLang="en-US" sz="1667" dirty="0"/>
              <a:t>训练实现：</a:t>
            </a:r>
            <a:r>
              <a:rPr lang="en-US" altLang="zh-CN" sz="1667" dirty="0"/>
              <a:t>GPU</a:t>
            </a:r>
            <a:r>
              <a:rPr lang="zh-CN" altLang="en-US" sz="1667" dirty="0"/>
              <a:t>支持下的矩阵运算</a:t>
            </a:r>
            <a:endParaRPr lang="en-US" altLang="zh-CN" sz="1667" dirty="0"/>
          </a:p>
          <a:p>
            <a:pPr marL="0" indent="0">
              <a:buNone/>
            </a:pPr>
            <a:r>
              <a:rPr lang="en-US" altLang="zh-CN" sz="2000" dirty="0"/>
              <a:t>		</a:t>
            </a:r>
            <a:endParaRPr lang="zh-CN" altLang="en-US" dirty="0"/>
          </a:p>
        </p:txBody>
      </p:sp>
      <p:grpSp>
        <p:nvGrpSpPr>
          <p:cNvPr id="190" name="组合 189"/>
          <p:cNvGrpSpPr/>
          <p:nvPr/>
        </p:nvGrpSpPr>
        <p:grpSpPr>
          <a:xfrm>
            <a:off x="4004187" y="1895762"/>
            <a:ext cx="6001693" cy="4562357"/>
            <a:chOff x="1775521" y="872707"/>
            <a:chExt cx="8308205" cy="5652637"/>
          </a:xfrm>
        </p:grpSpPr>
        <p:sp>
          <p:nvSpPr>
            <p:cNvPr id="191" name="文本框 190">
              <a:extLst>
                <a:ext uri="{FF2B5EF4-FFF2-40B4-BE49-F238E27FC236}">
                  <a16:creationId xmlns="" xmlns:a16="http://schemas.microsoft.com/office/drawing/2014/main" id="{20A746CD-A97E-4ADA-830C-55910ABF9707}"/>
                </a:ext>
              </a:extLst>
            </p:cNvPr>
            <p:cNvSpPr txBox="1"/>
            <p:nvPr/>
          </p:nvSpPr>
          <p:spPr>
            <a:xfrm>
              <a:off x="3002709" y="5072716"/>
              <a:ext cx="2077478" cy="36853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333" dirty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输入层</a:t>
              </a:r>
              <a:r>
                <a:rPr lang="en-US" altLang="zh-CN" sz="1333" dirty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(</a:t>
              </a:r>
              <a:r>
                <a:rPr lang="zh-CN" altLang="en-US" sz="1333" dirty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声学特征</a:t>
              </a:r>
              <a:r>
                <a:rPr lang="en-US" altLang="zh-CN" sz="1333" dirty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  <a:endParaRPr lang="zh-CN" altLang="en-US" sz="1333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192" name="Picture 2">
              <a:extLst>
                <a:ext uri="{FF2B5EF4-FFF2-40B4-BE49-F238E27FC236}">
                  <a16:creationId xmlns="" xmlns:a16="http://schemas.microsoft.com/office/drawing/2014/main" id="{4607497B-53BC-4A03-9B8E-2316F90B693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/>
            <a:srcRect t="10867" b="7049"/>
            <a:stretch/>
          </p:blipFill>
          <p:spPr bwMode="auto">
            <a:xfrm>
              <a:off x="4279908" y="5719894"/>
              <a:ext cx="3653916" cy="805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3" name="下箭头 36">
              <a:extLst>
                <a:ext uri="{FF2B5EF4-FFF2-40B4-BE49-F238E27FC236}">
                  <a16:creationId xmlns="" xmlns:a16="http://schemas.microsoft.com/office/drawing/2014/main" id="{7D62107D-A259-4670-A737-54BC8E3D730F}"/>
                </a:ext>
              </a:extLst>
            </p:cNvPr>
            <p:cNvSpPr/>
            <p:nvPr/>
          </p:nvSpPr>
          <p:spPr>
            <a:xfrm rot="10800000">
              <a:off x="5839384" y="5302602"/>
              <a:ext cx="227766" cy="395280"/>
            </a:xfrm>
            <a:prstGeom prst="down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>
                <a:solidFill>
                  <a:prstClr val="white"/>
                </a:solidFill>
              </a:endParaRPr>
            </a:p>
          </p:txBody>
        </p:sp>
        <p:sp>
          <p:nvSpPr>
            <p:cNvPr id="194" name="Oval 8">
              <a:extLst>
                <a:ext uri="{FF2B5EF4-FFF2-40B4-BE49-F238E27FC236}">
                  <a16:creationId xmlns="" xmlns:a16="http://schemas.microsoft.com/office/drawing/2014/main" id="{79FDA57B-AC8B-463A-AB11-FC307384F9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26242" y="1242039"/>
              <a:ext cx="432000" cy="4320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1500">
                <a:solidFill>
                  <a:prstClr val="black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195" name="Oval 9">
              <a:extLst>
                <a:ext uri="{FF2B5EF4-FFF2-40B4-BE49-F238E27FC236}">
                  <a16:creationId xmlns="" xmlns:a16="http://schemas.microsoft.com/office/drawing/2014/main" id="{474A5BA0-EDFE-40E2-B33E-9581D989F64B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2638007" y="883427"/>
              <a:ext cx="239091" cy="3600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zh-CN" altLang="en-US" sz="1500">
                <a:solidFill>
                  <a:prstClr val="black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196" name="Line 11">
              <a:extLst>
                <a:ext uri="{FF2B5EF4-FFF2-40B4-BE49-F238E27FC236}">
                  <a16:creationId xmlns="" xmlns:a16="http://schemas.microsoft.com/office/drawing/2014/main" id="{A0935755-98F4-4DCC-A2D2-FCEFDAC1646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67158" y="1027444"/>
              <a:ext cx="0" cy="11565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sz="1500">
                <a:solidFill>
                  <a:prstClr val="black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197" name="Oval 8">
              <a:extLst>
                <a:ext uri="{FF2B5EF4-FFF2-40B4-BE49-F238E27FC236}">
                  <a16:creationId xmlns="" xmlns:a16="http://schemas.microsoft.com/office/drawing/2014/main" id="{1C75AF1C-79D5-40F9-955D-9ECC009ECD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46322" y="1251978"/>
              <a:ext cx="432000" cy="4320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1500">
                <a:solidFill>
                  <a:prstClr val="black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198" name="Oval 9">
              <a:extLst>
                <a:ext uri="{FF2B5EF4-FFF2-40B4-BE49-F238E27FC236}">
                  <a16:creationId xmlns="" xmlns:a16="http://schemas.microsoft.com/office/drawing/2014/main" id="{AEA54FA0-9308-4659-BE46-007F42B3374E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3349125" y="893326"/>
              <a:ext cx="239091" cy="3600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zh-CN" altLang="en-US" sz="1500">
                <a:solidFill>
                  <a:prstClr val="black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199" name="Line 11">
              <a:extLst>
                <a:ext uri="{FF2B5EF4-FFF2-40B4-BE49-F238E27FC236}">
                  <a16:creationId xmlns="" xmlns:a16="http://schemas.microsoft.com/office/drawing/2014/main" id="{350BDCA3-8559-4DB9-81CF-984E300EDB4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588215" y="1037343"/>
              <a:ext cx="0" cy="11565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sz="1500">
                <a:solidFill>
                  <a:prstClr val="black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200" name="Oval 8">
              <a:extLst>
                <a:ext uri="{FF2B5EF4-FFF2-40B4-BE49-F238E27FC236}">
                  <a16:creationId xmlns="" xmlns:a16="http://schemas.microsoft.com/office/drawing/2014/main" id="{3448CB13-A5C7-4126-B952-8CFD6E0045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66450" y="1251978"/>
              <a:ext cx="432000" cy="4320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1500">
                <a:solidFill>
                  <a:prstClr val="black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201" name="Oval 9">
              <a:extLst>
                <a:ext uri="{FF2B5EF4-FFF2-40B4-BE49-F238E27FC236}">
                  <a16:creationId xmlns="" xmlns:a16="http://schemas.microsoft.com/office/drawing/2014/main" id="{5D3DF8FD-C52B-418F-BFFE-875AE87D9164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4077413" y="896281"/>
              <a:ext cx="239091" cy="3600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zh-CN" altLang="en-US" sz="1500">
                <a:solidFill>
                  <a:prstClr val="black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202" name="Line 11">
              <a:extLst>
                <a:ext uri="{FF2B5EF4-FFF2-40B4-BE49-F238E27FC236}">
                  <a16:creationId xmlns="" xmlns:a16="http://schemas.microsoft.com/office/drawing/2014/main" id="{0327EAA3-4044-42EC-83AC-760F5F4B443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316503" y="1040298"/>
              <a:ext cx="0" cy="11565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sz="1500">
                <a:solidFill>
                  <a:prstClr val="black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203" name="Oval 8">
              <a:extLst>
                <a:ext uri="{FF2B5EF4-FFF2-40B4-BE49-F238E27FC236}">
                  <a16:creationId xmlns="" xmlns:a16="http://schemas.microsoft.com/office/drawing/2014/main" id="{8ED0740B-EAE6-4CEC-93EF-2177DAA80A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86530" y="1281795"/>
              <a:ext cx="432000" cy="4320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1500">
                <a:solidFill>
                  <a:prstClr val="black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204" name="Oval 8">
              <a:extLst>
                <a:ext uri="{FF2B5EF4-FFF2-40B4-BE49-F238E27FC236}">
                  <a16:creationId xmlns="" xmlns:a16="http://schemas.microsoft.com/office/drawing/2014/main" id="{CE834A29-75BD-4655-8B2B-84AE762258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6162" y="1242087"/>
              <a:ext cx="432000" cy="4320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1500">
                <a:solidFill>
                  <a:prstClr val="black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205" name="Line 10">
              <a:extLst>
                <a:ext uri="{FF2B5EF4-FFF2-40B4-BE49-F238E27FC236}">
                  <a16:creationId xmlns="" xmlns:a16="http://schemas.microsoft.com/office/drawing/2014/main" id="{D6936477-3DFF-4E86-B2D5-6A1F30EAB35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38210" y="1461726"/>
              <a:ext cx="288000" cy="62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sz="1500">
                <a:solidFill>
                  <a:prstClr val="black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206" name="Line 10">
              <a:extLst>
                <a:ext uri="{FF2B5EF4-FFF2-40B4-BE49-F238E27FC236}">
                  <a16:creationId xmlns="" xmlns:a16="http://schemas.microsoft.com/office/drawing/2014/main" id="{0BC1E8E9-247E-43D6-815D-C732D1E1CB0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58290" y="1458063"/>
              <a:ext cx="288000" cy="62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sz="1500">
                <a:solidFill>
                  <a:prstClr val="black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207" name="Line 10">
              <a:extLst>
                <a:ext uri="{FF2B5EF4-FFF2-40B4-BE49-F238E27FC236}">
                  <a16:creationId xmlns="" xmlns:a16="http://schemas.microsoft.com/office/drawing/2014/main" id="{A1B87983-9B93-4031-90EF-CDA1CB3E6BC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78370" y="1481604"/>
              <a:ext cx="288000" cy="62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sz="1500">
                <a:solidFill>
                  <a:prstClr val="black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208" name="Line 10">
              <a:extLst>
                <a:ext uri="{FF2B5EF4-FFF2-40B4-BE49-F238E27FC236}">
                  <a16:creationId xmlns="" xmlns:a16="http://schemas.microsoft.com/office/drawing/2014/main" id="{C43D6097-2989-4AAB-A496-D8B6970F47D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98482" y="1487880"/>
              <a:ext cx="288000" cy="62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sz="1500">
                <a:solidFill>
                  <a:prstClr val="black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209" name="TextBox 208">
              <a:extLst>
                <a:ext uri="{FF2B5EF4-FFF2-40B4-BE49-F238E27FC236}">
                  <a16:creationId xmlns="" xmlns:a16="http://schemas.microsoft.com/office/drawing/2014/main" id="{B8BCB39A-80AF-4798-98BD-F5F78AF941B2}"/>
                </a:ext>
              </a:extLst>
            </p:cNvPr>
            <p:cNvSpPr txBox="1"/>
            <p:nvPr/>
          </p:nvSpPr>
          <p:spPr>
            <a:xfrm>
              <a:off x="2541110" y="1235212"/>
              <a:ext cx="450911" cy="4003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500" dirty="0">
                  <a:solidFill>
                    <a:prstClr val="black"/>
                  </a:solidFill>
                </a:rPr>
                <a:t>s</a:t>
              </a:r>
              <a:r>
                <a:rPr lang="en-US" altLang="zh-CN" sz="1500" baseline="-25000" dirty="0">
                  <a:solidFill>
                    <a:prstClr val="black"/>
                  </a:solidFill>
                </a:rPr>
                <a:t>2</a:t>
              </a:r>
              <a:endParaRPr lang="zh-CN" altLang="en-US" sz="1500" baseline="-25000" dirty="0">
                <a:solidFill>
                  <a:prstClr val="black"/>
                </a:solidFill>
              </a:endParaRPr>
            </a:p>
          </p:txBody>
        </p:sp>
        <p:sp>
          <p:nvSpPr>
            <p:cNvPr id="210" name="TextBox 209">
              <a:extLst>
                <a:ext uri="{FF2B5EF4-FFF2-40B4-BE49-F238E27FC236}">
                  <a16:creationId xmlns="" xmlns:a16="http://schemas.microsoft.com/office/drawing/2014/main" id="{AA185C42-6BBC-4C37-A200-48BE39D70913}"/>
                </a:ext>
              </a:extLst>
            </p:cNvPr>
            <p:cNvSpPr txBox="1"/>
            <p:nvPr/>
          </p:nvSpPr>
          <p:spPr>
            <a:xfrm>
              <a:off x="3274946" y="1268760"/>
              <a:ext cx="450911" cy="4003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500" dirty="0">
                  <a:solidFill>
                    <a:prstClr val="black"/>
                  </a:solidFill>
                </a:rPr>
                <a:t>s</a:t>
              </a:r>
              <a:r>
                <a:rPr lang="en-US" altLang="zh-CN" sz="1500" baseline="-25000" dirty="0">
                  <a:solidFill>
                    <a:prstClr val="black"/>
                  </a:solidFill>
                </a:rPr>
                <a:t>3</a:t>
              </a:r>
              <a:endParaRPr lang="zh-CN" altLang="en-US" sz="1500" baseline="-25000" dirty="0">
                <a:solidFill>
                  <a:prstClr val="black"/>
                </a:solidFill>
              </a:endParaRPr>
            </a:p>
          </p:txBody>
        </p:sp>
        <p:sp>
          <p:nvSpPr>
            <p:cNvPr id="211" name="TextBox 210">
              <a:extLst>
                <a:ext uri="{FF2B5EF4-FFF2-40B4-BE49-F238E27FC236}">
                  <a16:creationId xmlns="" xmlns:a16="http://schemas.microsoft.com/office/drawing/2014/main" id="{A6F37308-D0CE-4653-A5AE-D0E71BC34257}"/>
                </a:ext>
              </a:extLst>
            </p:cNvPr>
            <p:cNvSpPr txBox="1"/>
            <p:nvPr/>
          </p:nvSpPr>
          <p:spPr>
            <a:xfrm>
              <a:off x="3969700" y="1268760"/>
              <a:ext cx="450911" cy="4003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500" dirty="0">
                  <a:solidFill>
                    <a:prstClr val="black"/>
                  </a:solidFill>
                </a:rPr>
                <a:t>s</a:t>
              </a:r>
              <a:r>
                <a:rPr lang="en-US" altLang="zh-CN" sz="1500" baseline="-25000" dirty="0">
                  <a:solidFill>
                    <a:prstClr val="black"/>
                  </a:solidFill>
                </a:rPr>
                <a:t>4</a:t>
              </a:r>
              <a:endParaRPr lang="zh-CN" altLang="en-US" sz="1500" baseline="-25000" dirty="0">
                <a:solidFill>
                  <a:prstClr val="black"/>
                </a:solidFill>
              </a:endParaRPr>
            </a:p>
          </p:txBody>
        </p:sp>
        <p:sp>
          <p:nvSpPr>
            <p:cNvPr id="212" name="TextBox 211">
              <a:extLst>
                <a:ext uri="{FF2B5EF4-FFF2-40B4-BE49-F238E27FC236}">
                  <a16:creationId xmlns="" xmlns:a16="http://schemas.microsoft.com/office/drawing/2014/main" id="{F9C9D4C6-D27B-4314-965E-37B938E3A20F}"/>
                </a:ext>
              </a:extLst>
            </p:cNvPr>
            <p:cNvSpPr txBox="1"/>
            <p:nvPr/>
          </p:nvSpPr>
          <p:spPr>
            <a:xfrm>
              <a:off x="1818419" y="1242057"/>
              <a:ext cx="450911" cy="4003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500" dirty="0">
                  <a:solidFill>
                    <a:prstClr val="black"/>
                  </a:solidFill>
                </a:rPr>
                <a:t>s</a:t>
              </a:r>
              <a:r>
                <a:rPr lang="en-US" altLang="zh-CN" sz="1500" baseline="-25000" dirty="0">
                  <a:solidFill>
                    <a:prstClr val="black"/>
                  </a:solidFill>
                </a:rPr>
                <a:t>1</a:t>
              </a:r>
              <a:endParaRPr lang="zh-CN" altLang="en-US" sz="1500" baseline="-25000" dirty="0">
                <a:solidFill>
                  <a:prstClr val="black"/>
                </a:solidFill>
              </a:endParaRPr>
            </a:p>
          </p:txBody>
        </p:sp>
        <p:sp>
          <p:nvSpPr>
            <p:cNvPr id="213" name="TextBox 212">
              <a:extLst>
                <a:ext uri="{FF2B5EF4-FFF2-40B4-BE49-F238E27FC236}">
                  <a16:creationId xmlns="" xmlns:a16="http://schemas.microsoft.com/office/drawing/2014/main" id="{71704FD8-F12E-423A-830C-292FDBF9A661}"/>
                </a:ext>
              </a:extLst>
            </p:cNvPr>
            <p:cNvSpPr txBox="1"/>
            <p:nvPr/>
          </p:nvSpPr>
          <p:spPr>
            <a:xfrm>
              <a:off x="4704473" y="1279392"/>
              <a:ext cx="450911" cy="4003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500" dirty="0">
                  <a:solidFill>
                    <a:prstClr val="black"/>
                  </a:solidFill>
                </a:rPr>
                <a:t>s</a:t>
              </a:r>
              <a:r>
                <a:rPr lang="en-US" altLang="zh-CN" sz="1500" baseline="-25000" dirty="0">
                  <a:solidFill>
                    <a:prstClr val="black"/>
                  </a:solidFill>
                </a:rPr>
                <a:t>5</a:t>
              </a:r>
              <a:endParaRPr lang="zh-CN" altLang="en-US" sz="1500" baseline="-25000" dirty="0">
                <a:solidFill>
                  <a:prstClr val="black"/>
                </a:solidFill>
              </a:endParaRPr>
            </a:p>
          </p:txBody>
        </p:sp>
        <p:sp>
          <p:nvSpPr>
            <p:cNvPr id="214" name="Oval 8">
              <a:extLst>
                <a:ext uri="{FF2B5EF4-FFF2-40B4-BE49-F238E27FC236}">
                  <a16:creationId xmlns="" xmlns:a16="http://schemas.microsoft.com/office/drawing/2014/main" id="{E1D33816-A64F-4832-9046-9B826E0474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51410" y="1242039"/>
              <a:ext cx="432000" cy="4320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1500">
                <a:solidFill>
                  <a:prstClr val="black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215" name="Oval 9">
              <a:extLst>
                <a:ext uri="{FF2B5EF4-FFF2-40B4-BE49-F238E27FC236}">
                  <a16:creationId xmlns="" xmlns:a16="http://schemas.microsoft.com/office/drawing/2014/main" id="{36A8752A-CAEA-4358-BB1A-15C6D4ACD976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7563175" y="883427"/>
              <a:ext cx="239091" cy="3600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zh-CN" altLang="en-US" sz="1500">
                <a:solidFill>
                  <a:prstClr val="black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216" name="Line 11">
              <a:extLst>
                <a:ext uri="{FF2B5EF4-FFF2-40B4-BE49-F238E27FC236}">
                  <a16:creationId xmlns="" xmlns:a16="http://schemas.microsoft.com/office/drawing/2014/main" id="{494DF69A-7E2D-4234-898A-9D7D770C13A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792326" y="1027444"/>
              <a:ext cx="0" cy="11565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sz="1500">
                <a:solidFill>
                  <a:prstClr val="black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217" name="Oval 8">
              <a:extLst>
                <a:ext uri="{FF2B5EF4-FFF2-40B4-BE49-F238E27FC236}">
                  <a16:creationId xmlns="" xmlns:a16="http://schemas.microsoft.com/office/drawing/2014/main" id="{B1846BCF-D832-4223-ACFA-4AE228254D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71490" y="1251978"/>
              <a:ext cx="432000" cy="4320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1500">
                <a:solidFill>
                  <a:prstClr val="black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218" name="Oval 9">
              <a:extLst>
                <a:ext uri="{FF2B5EF4-FFF2-40B4-BE49-F238E27FC236}">
                  <a16:creationId xmlns="" xmlns:a16="http://schemas.microsoft.com/office/drawing/2014/main" id="{E245AAFD-F100-429D-A3C6-F6174599DC84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8274293" y="893326"/>
              <a:ext cx="239091" cy="3600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zh-CN" altLang="en-US" sz="1500">
                <a:solidFill>
                  <a:prstClr val="black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219" name="Line 11">
              <a:extLst>
                <a:ext uri="{FF2B5EF4-FFF2-40B4-BE49-F238E27FC236}">
                  <a16:creationId xmlns="" xmlns:a16="http://schemas.microsoft.com/office/drawing/2014/main" id="{394F70E9-09B5-473A-8262-8912F1339A6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513383" y="1037343"/>
              <a:ext cx="0" cy="11565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sz="1500">
                <a:solidFill>
                  <a:prstClr val="black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220" name="Oval 8">
              <a:extLst>
                <a:ext uri="{FF2B5EF4-FFF2-40B4-BE49-F238E27FC236}">
                  <a16:creationId xmlns="" xmlns:a16="http://schemas.microsoft.com/office/drawing/2014/main" id="{C6EF838D-3A28-4E45-B1DC-0711B44641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91618" y="1251978"/>
              <a:ext cx="432000" cy="4320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1500">
                <a:solidFill>
                  <a:prstClr val="black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221" name="Oval 9">
              <a:extLst>
                <a:ext uri="{FF2B5EF4-FFF2-40B4-BE49-F238E27FC236}">
                  <a16:creationId xmlns="" xmlns:a16="http://schemas.microsoft.com/office/drawing/2014/main" id="{43DC1C02-2051-45E4-9078-2DBFFB070288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9002581" y="896281"/>
              <a:ext cx="239091" cy="3600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zh-CN" altLang="en-US" sz="1500">
                <a:solidFill>
                  <a:prstClr val="black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222" name="Line 11">
              <a:extLst>
                <a:ext uri="{FF2B5EF4-FFF2-40B4-BE49-F238E27FC236}">
                  <a16:creationId xmlns="" xmlns:a16="http://schemas.microsoft.com/office/drawing/2014/main" id="{21F89970-7666-44B2-9418-A608A8FCAE4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241671" y="1040298"/>
              <a:ext cx="0" cy="11565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sz="1500">
                <a:solidFill>
                  <a:prstClr val="black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223" name="Oval 8">
              <a:extLst>
                <a:ext uri="{FF2B5EF4-FFF2-40B4-BE49-F238E27FC236}">
                  <a16:creationId xmlns="" xmlns:a16="http://schemas.microsoft.com/office/drawing/2014/main" id="{D9CD29F8-A456-4F01-B31C-C1D64BE558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11698" y="1281795"/>
              <a:ext cx="432000" cy="4320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1500">
                <a:solidFill>
                  <a:prstClr val="black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224" name="Oval 8">
              <a:extLst>
                <a:ext uri="{FF2B5EF4-FFF2-40B4-BE49-F238E27FC236}">
                  <a16:creationId xmlns="" xmlns:a16="http://schemas.microsoft.com/office/drawing/2014/main" id="{BA4BBA8C-3106-4497-B1F6-255E64504E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31330" y="1242087"/>
              <a:ext cx="432000" cy="4320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1500">
                <a:solidFill>
                  <a:prstClr val="black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225" name="Line 10">
              <a:extLst>
                <a:ext uri="{FF2B5EF4-FFF2-40B4-BE49-F238E27FC236}">
                  <a16:creationId xmlns="" xmlns:a16="http://schemas.microsoft.com/office/drawing/2014/main" id="{3BE4F2F2-47AD-4A0E-BCAB-A5E2FB5B505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163378" y="1461726"/>
              <a:ext cx="288000" cy="62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sz="1500">
                <a:solidFill>
                  <a:prstClr val="black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226" name="Line 10">
              <a:extLst>
                <a:ext uri="{FF2B5EF4-FFF2-40B4-BE49-F238E27FC236}">
                  <a16:creationId xmlns="" xmlns:a16="http://schemas.microsoft.com/office/drawing/2014/main" id="{9A10DB1E-86C8-4254-967A-B88F463F1C1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883458" y="1458063"/>
              <a:ext cx="288000" cy="62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sz="1500">
                <a:solidFill>
                  <a:prstClr val="black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227" name="Line 10">
              <a:extLst>
                <a:ext uri="{FF2B5EF4-FFF2-40B4-BE49-F238E27FC236}">
                  <a16:creationId xmlns="" xmlns:a16="http://schemas.microsoft.com/office/drawing/2014/main" id="{FDEC6F0A-1C6C-412E-BA8D-454CC83CF31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603538" y="1481604"/>
              <a:ext cx="288000" cy="62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sz="1500">
                <a:solidFill>
                  <a:prstClr val="black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228" name="Line 10">
              <a:extLst>
                <a:ext uri="{FF2B5EF4-FFF2-40B4-BE49-F238E27FC236}">
                  <a16:creationId xmlns="" xmlns:a16="http://schemas.microsoft.com/office/drawing/2014/main" id="{BB9EC290-397F-4A75-A520-141A461F1DD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323650" y="1487880"/>
              <a:ext cx="288000" cy="62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sz="1500">
                <a:solidFill>
                  <a:prstClr val="black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229" name="TextBox 228">
              <a:extLst>
                <a:ext uri="{FF2B5EF4-FFF2-40B4-BE49-F238E27FC236}">
                  <a16:creationId xmlns="" xmlns:a16="http://schemas.microsoft.com/office/drawing/2014/main" id="{DCE221FF-CDA3-49EA-A20C-A95F25A98FAB}"/>
                </a:ext>
              </a:extLst>
            </p:cNvPr>
            <p:cNvSpPr txBox="1"/>
            <p:nvPr/>
          </p:nvSpPr>
          <p:spPr>
            <a:xfrm>
              <a:off x="7459620" y="1236861"/>
              <a:ext cx="450911" cy="4003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500" dirty="0">
                  <a:solidFill>
                    <a:prstClr val="black"/>
                  </a:solidFill>
                </a:rPr>
                <a:t>s</a:t>
              </a:r>
              <a:r>
                <a:rPr lang="en-US" altLang="zh-CN" sz="1500" baseline="-25000" dirty="0">
                  <a:solidFill>
                    <a:prstClr val="black"/>
                  </a:solidFill>
                </a:rPr>
                <a:t>2</a:t>
              </a:r>
              <a:endParaRPr lang="zh-CN" altLang="en-US" sz="1500" baseline="-25000" dirty="0">
                <a:solidFill>
                  <a:prstClr val="black"/>
                </a:solidFill>
              </a:endParaRPr>
            </a:p>
          </p:txBody>
        </p:sp>
        <p:sp>
          <p:nvSpPr>
            <p:cNvPr id="230" name="TextBox 229">
              <a:extLst>
                <a:ext uri="{FF2B5EF4-FFF2-40B4-BE49-F238E27FC236}">
                  <a16:creationId xmlns="" xmlns:a16="http://schemas.microsoft.com/office/drawing/2014/main" id="{0CE39E72-8910-4F66-9E44-0043F46114F0}"/>
                </a:ext>
              </a:extLst>
            </p:cNvPr>
            <p:cNvSpPr txBox="1"/>
            <p:nvPr/>
          </p:nvSpPr>
          <p:spPr>
            <a:xfrm>
              <a:off x="8192756" y="1247494"/>
              <a:ext cx="450911" cy="4003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500" dirty="0">
                  <a:solidFill>
                    <a:prstClr val="black"/>
                  </a:solidFill>
                </a:rPr>
                <a:t>s</a:t>
              </a:r>
              <a:r>
                <a:rPr lang="en-US" altLang="zh-CN" sz="1500" baseline="-25000" dirty="0">
                  <a:solidFill>
                    <a:prstClr val="black"/>
                  </a:solidFill>
                </a:rPr>
                <a:t>3</a:t>
              </a:r>
              <a:endParaRPr lang="zh-CN" altLang="en-US" sz="1500" baseline="-25000" dirty="0">
                <a:solidFill>
                  <a:prstClr val="black"/>
                </a:solidFill>
              </a:endParaRPr>
            </a:p>
          </p:txBody>
        </p:sp>
        <p:sp>
          <p:nvSpPr>
            <p:cNvPr id="231" name="TextBox 230">
              <a:extLst>
                <a:ext uri="{FF2B5EF4-FFF2-40B4-BE49-F238E27FC236}">
                  <a16:creationId xmlns="" xmlns:a16="http://schemas.microsoft.com/office/drawing/2014/main" id="{0B095068-FBB6-4EE5-817F-C24BAF27F66B}"/>
                </a:ext>
              </a:extLst>
            </p:cNvPr>
            <p:cNvSpPr txBox="1"/>
            <p:nvPr/>
          </p:nvSpPr>
          <p:spPr>
            <a:xfrm>
              <a:off x="8916133" y="1258127"/>
              <a:ext cx="450911" cy="4003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500" dirty="0">
                  <a:solidFill>
                    <a:prstClr val="black"/>
                  </a:solidFill>
                </a:rPr>
                <a:t>s</a:t>
              </a:r>
              <a:r>
                <a:rPr lang="en-US" altLang="zh-CN" sz="1500" baseline="-25000" dirty="0">
                  <a:solidFill>
                    <a:prstClr val="black"/>
                  </a:solidFill>
                </a:rPr>
                <a:t>4</a:t>
              </a:r>
              <a:endParaRPr lang="zh-CN" altLang="en-US" sz="1500" baseline="-25000" dirty="0">
                <a:solidFill>
                  <a:prstClr val="black"/>
                </a:solidFill>
              </a:endParaRPr>
            </a:p>
          </p:txBody>
        </p:sp>
        <p:sp>
          <p:nvSpPr>
            <p:cNvPr id="232" name="TextBox 231">
              <a:extLst>
                <a:ext uri="{FF2B5EF4-FFF2-40B4-BE49-F238E27FC236}">
                  <a16:creationId xmlns="" xmlns:a16="http://schemas.microsoft.com/office/drawing/2014/main" id="{C3F737C7-772E-41CD-A5CA-CD07D21C85DB}"/>
                </a:ext>
              </a:extLst>
            </p:cNvPr>
            <p:cNvSpPr txBox="1"/>
            <p:nvPr/>
          </p:nvSpPr>
          <p:spPr>
            <a:xfrm>
              <a:off x="6741963" y="1258127"/>
              <a:ext cx="450911" cy="4003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500" dirty="0">
                  <a:solidFill>
                    <a:prstClr val="black"/>
                  </a:solidFill>
                </a:rPr>
                <a:t>s</a:t>
              </a:r>
              <a:r>
                <a:rPr lang="en-US" altLang="zh-CN" sz="1500" baseline="-25000" dirty="0">
                  <a:solidFill>
                    <a:prstClr val="black"/>
                  </a:solidFill>
                </a:rPr>
                <a:t>1</a:t>
              </a:r>
              <a:endParaRPr lang="zh-CN" altLang="en-US" sz="1500" baseline="-25000" dirty="0">
                <a:solidFill>
                  <a:prstClr val="black"/>
                </a:solidFill>
              </a:endParaRPr>
            </a:p>
          </p:txBody>
        </p:sp>
        <p:sp>
          <p:nvSpPr>
            <p:cNvPr id="233" name="TextBox 232">
              <a:extLst>
                <a:ext uri="{FF2B5EF4-FFF2-40B4-BE49-F238E27FC236}">
                  <a16:creationId xmlns="" xmlns:a16="http://schemas.microsoft.com/office/drawing/2014/main" id="{009E1DD5-C487-4304-9DFB-F3E18DF06A59}"/>
                </a:ext>
              </a:extLst>
            </p:cNvPr>
            <p:cNvSpPr txBox="1"/>
            <p:nvPr/>
          </p:nvSpPr>
          <p:spPr>
            <a:xfrm>
              <a:off x="9632815" y="1279392"/>
              <a:ext cx="450911" cy="4003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500" dirty="0">
                  <a:solidFill>
                    <a:prstClr val="black"/>
                  </a:solidFill>
                </a:rPr>
                <a:t>s</a:t>
              </a:r>
              <a:r>
                <a:rPr lang="en-US" altLang="zh-CN" sz="1500" baseline="-25000" dirty="0">
                  <a:solidFill>
                    <a:prstClr val="black"/>
                  </a:solidFill>
                </a:rPr>
                <a:t>5</a:t>
              </a:r>
              <a:endParaRPr lang="zh-CN" altLang="en-US" sz="1500" baseline="-25000" dirty="0">
                <a:solidFill>
                  <a:prstClr val="black"/>
                </a:solidFill>
              </a:endParaRPr>
            </a:p>
          </p:txBody>
        </p:sp>
        <p:cxnSp>
          <p:nvCxnSpPr>
            <p:cNvPr id="234" name="直接连接符 233">
              <a:extLst>
                <a:ext uri="{FF2B5EF4-FFF2-40B4-BE49-F238E27FC236}">
                  <a16:creationId xmlns="" xmlns:a16="http://schemas.microsoft.com/office/drawing/2014/main" id="{F50E1928-C076-4519-853C-0604CBA58EF6}"/>
                </a:ext>
              </a:extLst>
            </p:cNvPr>
            <p:cNvCxnSpPr/>
            <p:nvPr/>
          </p:nvCxnSpPr>
          <p:spPr>
            <a:xfrm>
              <a:off x="5258521" y="1497795"/>
              <a:ext cx="1372479" cy="0"/>
            </a:xfrm>
            <a:prstGeom prst="line">
              <a:avLst/>
            </a:prstGeom>
            <a:ln w="19050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直接连接符 234">
              <a:extLst>
                <a:ext uri="{FF2B5EF4-FFF2-40B4-BE49-F238E27FC236}">
                  <a16:creationId xmlns="" xmlns:a16="http://schemas.microsoft.com/office/drawing/2014/main" id="{B014619C-2CD9-4655-8A1E-31DC95AD42C5}"/>
                </a:ext>
              </a:extLst>
            </p:cNvPr>
            <p:cNvCxnSpPr>
              <a:cxnSpLocks/>
              <a:stCxn id="194" idx="4"/>
              <a:endCxn id="323" idx="6"/>
            </p:cNvCxnSpPr>
            <p:nvPr/>
          </p:nvCxnSpPr>
          <p:spPr>
            <a:xfrm>
              <a:off x="2742243" y="1674040"/>
              <a:ext cx="710473" cy="20130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直接连接符 235">
              <a:extLst>
                <a:ext uri="{FF2B5EF4-FFF2-40B4-BE49-F238E27FC236}">
                  <a16:creationId xmlns="" xmlns:a16="http://schemas.microsoft.com/office/drawing/2014/main" id="{73B10AA1-C4E4-43F2-B262-34E795B6A0FD}"/>
                </a:ext>
              </a:extLst>
            </p:cNvPr>
            <p:cNvCxnSpPr>
              <a:cxnSpLocks/>
              <a:stCxn id="197" idx="4"/>
              <a:endCxn id="324" idx="5"/>
            </p:cNvCxnSpPr>
            <p:nvPr/>
          </p:nvCxnSpPr>
          <p:spPr>
            <a:xfrm>
              <a:off x="3462322" y="1683978"/>
              <a:ext cx="549040" cy="24041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直接连接符 236">
              <a:extLst>
                <a:ext uri="{FF2B5EF4-FFF2-40B4-BE49-F238E27FC236}">
                  <a16:creationId xmlns="" xmlns:a16="http://schemas.microsoft.com/office/drawing/2014/main" id="{C76220B0-7783-4CB1-BDBB-E119BC007B33}"/>
                </a:ext>
              </a:extLst>
            </p:cNvPr>
            <p:cNvCxnSpPr>
              <a:cxnSpLocks/>
              <a:stCxn id="330" idx="6"/>
              <a:endCxn id="220" idx="4"/>
            </p:cNvCxnSpPr>
            <p:nvPr/>
          </p:nvCxnSpPr>
          <p:spPr>
            <a:xfrm flipV="1">
              <a:off x="8283208" y="1683978"/>
              <a:ext cx="824411" cy="18892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直接连接符 237">
              <a:extLst>
                <a:ext uri="{FF2B5EF4-FFF2-40B4-BE49-F238E27FC236}">
                  <a16:creationId xmlns="" xmlns:a16="http://schemas.microsoft.com/office/drawing/2014/main" id="{404C2796-1B30-4A55-B39D-5BEDFE820650}"/>
                </a:ext>
              </a:extLst>
            </p:cNvPr>
            <p:cNvCxnSpPr>
              <a:cxnSpLocks/>
              <a:stCxn id="329" idx="6"/>
              <a:endCxn id="217" idx="4"/>
            </p:cNvCxnSpPr>
            <p:nvPr/>
          </p:nvCxnSpPr>
          <p:spPr>
            <a:xfrm flipV="1">
              <a:off x="7844576" y="1683978"/>
              <a:ext cx="542915" cy="18831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9" name="文本框 238">
              <a:extLst>
                <a:ext uri="{FF2B5EF4-FFF2-40B4-BE49-F238E27FC236}">
                  <a16:creationId xmlns="" xmlns:a16="http://schemas.microsoft.com/office/drawing/2014/main" id="{7C72BA69-DE2D-4DAF-A035-ECA73DBF5809}"/>
                </a:ext>
              </a:extLst>
            </p:cNvPr>
            <p:cNvSpPr txBox="1"/>
            <p:nvPr/>
          </p:nvSpPr>
          <p:spPr>
            <a:xfrm>
              <a:off x="1775521" y="872707"/>
              <a:ext cx="597547" cy="4003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500" dirty="0">
                  <a:solidFill>
                    <a:prstClr val="black"/>
                  </a:solidFill>
                </a:rPr>
                <a:t>“a”</a:t>
              </a:r>
              <a:endParaRPr lang="zh-CN" altLang="en-US" sz="1500" dirty="0">
                <a:solidFill>
                  <a:prstClr val="black"/>
                </a:solidFill>
              </a:endParaRPr>
            </a:p>
          </p:txBody>
        </p:sp>
        <p:sp>
          <p:nvSpPr>
            <p:cNvPr id="240" name="文本框 239">
              <a:extLst>
                <a:ext uri="{FF2B5EF4-FFF2-40B4-BE49-F238E27FC236}">
                  <a16:creationId xmlns="" xmlns:a16="http://schemas.microsoft.com/office/drawing/2014/main" id="{B7ABA327-96B0-4F92-9C09-21958F88CBD5}"/>
                </a:ext>
              </a:extLst>
            </p:cNvPr>
            <p:cNvSpPr txBox="1"/>
            <p:nvPr/>
          </p:nvSpPr>
          <p:spPr>
            <a:xfrm>
              <a:off x="6703545" y="877791"/>
              <a:ext cx="575711" cy="4003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500" dirty="0">
                  <a:solidFill>
                    <a:prstClr val="black"/>
                  </a:solidFill>
                </a:rPr>
                <a:t>“s”</a:t>
              </a:r>
              <a:endParaRPr lang="zh-CN" altLang="en-US" sz="1500" dirty="0">
                <a:solidFill>
                  <a:prstClr val="black"/>
                </a:solidFill>
              </a:endParaRPr>
            </a:p>
          </p:txBody>
        </p:sp>
        <p:sp>
          <p:nvSpPr>
            <p:cNvPr id="241" name="椭圆 240">
              <a:extLst>
                <a:ext uri="{FF2B5EF4-FFF2-40B4-BE49-F238E27FC236}">
                  <a16:creationId xmlns="" xmlns:a16="http://schemas.microsoft.com/office/drawing/2014/main" id="{7F3BCA19-D2D9-4D55-BAA1-BD6AD228A55E}"/>
                </a:ext>
              </a:extLst>
            </p:cNvPr>
            <p:cNvSpPr>
              <a:spLocks noChangeAspect="1"/>
            </p:cNvSpPr>
            <p:nvPr/>
          </p:nvSpPr>
          <p:spPr>
            <a:xfrm rot="16200000">
              <a:off x="5045432" y="4347614"/>
              <a:ext cx="334880" cy="331365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sz="1500">
                <a:solidFill>
                  <a:prstClr val="black"/>
                </a:solidFill>
              </a:endParaRPr>
            </a:p>
          </p:txBody>
        </p:sp>
        <p:sp>
          <p:nvSpPr>
            <p:cNvPr id="242" name="椭圆 241">
              <a:extLst>
                <a:ext uri="{FF2B5EF4-FFF2-40B4-BE49-F238E27FC236}">
                  <a16:creationId xmlns="" xmlns:a16="http://schemas.microsoft.com/office/drawing/2014/main" id="{37A8EAD4-8544-4FBA-A1EA-25DE065CB01C}"/>
                </a:ext>
              </a:extLst>
            </p:cNvPr>
            <p:cNvSpPr>
              <a:spLocks noChangeAspect="1"/>
            </p:cNvSpPr>
            <p:nvPr/>
          </p:nvSpPr>
          <p:spPr>
            <a:xfrm rot="16200000">
              <a:off x="5486924" y="4347614"/>
              <a:ext cx="334880" cy="331365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sz="1500">
                <a:solidFill>
                  <a:prstClr val="black"/>
                </a:solidFill>
              </a:endParaRPr>
            </a:p>
          </p:txBody>
        </p:sp>
        <p:sp>
          <p:nvSpPr>
            <p:cNvPr id="243" name="椭圆 242">
              <a:extLst>
                <a:ext uri="{FF2B5EF4-FFF2-40B4-BE49-F238E27FC236}">
                  <a16:creationId xmlns="" xmlns:a16="http://schemas.microsoft.com/office/drawing/2014/main" id="{5D1114D6-1D77-40B7-BADE-3594B9CBC454}"/>
                </a:ext>
              </a:extLst>
            </p:cNvPr>
            <p:cNvSpPr>
              <a:spLocks noChangeAspect="1"/>
            </p:cNvSpPr>
            <p:nvPr/>
          </p:nvSpPr>
          <p:spPr>
            <a:xfrm rot="16200000">
              <a:off x="5925556" y="4347614"/>
              <a:ext cx="334880" cy="331365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sz="1500">
                <a:solidFill>
                  <a:prstClr val="black"/>
                </a:solidFill>
              </a:endParaRPr>
            </a:p>
          </p:txBody>
        </p:sp>
        <p:sp>
          <p:nvSpPr>
            <p:cNvPr id="244" name="椭圆 243">
              <a:extLst>
                <a:ext uri="{FF2B5EF4-FFF2-40B4-BE49-F238E27FC236}">
                  <a16:creationId xmlns="" xmlns:a16="http://schemas.microsoft.com/office/drawing/2014/main" id="{D0A2DB64-C1D7-424D-8007-37173B3095F4}"/>
                </a:ext>
              </a:extLst>
            </p:cNvPr>
            <p:cNvSpPr>
              <a:spLocks noChangeAspect="1"/>
            </p:cNvSpPr>
            <p:nvPr/>
          </p:nvSpPr>
          <p:spPr>
            <a:xfrm rot="16200000">
              <a:off x="6364188" y="4348224"/>
              <a:ext cx="334880" cy="331365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sz="1500">
                <a:solidFill>
                  <a:prstClr val="black"/>
                </a:solidFill>
              </a:endParaRPr>
            </a:p>
          </p:txBody>
        </p:sp>
        <p:sp>
          <p:nvSpPr>
            <p:cNvPr id="245" name="椭圆 244">
              <a:extLst>
                <a:ext uri="{FF2B5EF4-FFF2-40B4-BE49-F238E27FC236}">
                  <a16:creationId xmlns="" xmlns:a16="http://schemas.microsoft.com/office/drawing/2014/main" id="{60AFFE17-5D61-458F-B3D9-7E663CF9F226}"/>
                </a:ext>
              </a:extLst>
            </p:cNvPr>
            <p:cNvSpPr>
              <a:spLocks noChangeAspect="1"/>
            </p:cNvSpPr>
            <p:nvPr/>
          </p:nvSpPr>
          <p:spPr>
            <a:xfrm rot="16200000">
              <a:off x="4778010" y="3524284"/>
              <a:ext cx="334880" cy="331365"/>
            </a:xfrm>
            <a:prstGeom prst="ellipse">
              <a:avLst/>
            </a:prstGeom>
            <a:ln>
              <a:tailEnd w="sm" len="sm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sz="1500">
                <a:solidFill>
                  <a:prstClr val="black"/>
                </a:solidFill>
              </a:endParaRPr>
            </a:p>
          </p:txBody>
        </p:sp>
        <p:sp>
          <p:nvSpPr>
            <p:cNvPr id="246" name="椭圆 245">
              <a:extLst>
                <a:ext uri="{FF2B5EF4-FFF2-40B4-BE49-F238E27FC236}">
                  <a16:creationId xmlns="" xmlns:a16="http://schemas.microsoft.com/office/drawing/2014/main" id="{3F986BB1-7E3C-4E8E-A082-A5DC92A2DE39}"/>
                </a:ext>
              </a:extLst>
            </p:cNvPr>
            <p:cNvSpPr>
              <a:spLocks noChangeAspect="1"/>
            </p:cNvSpPr>
            <p:nvPr/>
          </p:nvSpPr>
          <p:spPr>
            <a:xfrm rot="16200000">
              <a:off x="5219502" y="3524284"/>
              <a:ext cx="334880" cy="331365"/>
            </a:xfrm>
            <a:prstGeom prst="ellipse">
              <a:avLst/>
            </a:prstGeom>
            <a:ln>
              <a:tailEnd w="sm" len="sm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sz="1500">
                <a:solidFill>
                  <a:prstClr val="black"/>
                </a:solidFill>
              </a:endParaRPr>
            </a:p>
          </p:txBody>
        </p:sp>
        <p:sp>
          <p:nvSpPr>
            <p:cNvPr id="247" name="椭圆 246">
              <a:extLst>
                <a:ext uri="{FF2B5EF4-FFF2-40B4-BE49-F238E27FC236}">
                  <a16:creationId xmlns="" xmlns:a16="http://schemas.microsoft.com/office/drawing/2014/main" id="{BFC91204-6511-44A6-AA8F-FB783E1BBF64}"/>
                </a:ext>
              </a:extLst>
            </p:cNvPr>
            <p:cNvSpPr>
              <a:spLocks noChangeAspect="1"/>
            </p:cNvSpPr>
            <p:nvPr/>
          </p:nvSpPr>
          <p:spPr>
            <a:xfrm rot="16200000">
              <a:off x="5658134" y="3524284"/>
              <a:ext cx="334880" cy="331365"/>
            </a:xfrm>
            <a:prstGeom prst="ellipse">
              <a:avLst/>
            </a:prstGeom>
            <a:ln>
              <a:tailEnd w="sm" len="sm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sz="1500">
                <a:solidFill>
                  <a:prstClr val="black"/>
                </a:solidFill>
              </a:endParaRPr>
            </a:p>
          </p:txBody>
        </p:sp>
        <p:sp>
          <p:nvSpPr>
            <p:cNvPr id="248" name="椭圆 247">
              <a:extLst>
                <a:ext uri="{FF2B5EF4-FFF2-40B4-BE49-F238E27FC236}">
                  <a16:creationId xmlns="" xmlns:a16="http://schemas.microsoft.com/office/drawing/2014/main" id="{9F6F88C3-6AFD-4C0A-A89A-E4B3DE5747AD}"/>
                </a:ext>
              </a:extLst>
            </p:cNvPr>
            <p:cNvSpPr>
              <a:spLocks noChangeAspect="1"/>
            </p:cNvSpPr>
            <p:nvPr/>
          </p:nvSpPr>
          <p:spPr>
            <a:xfrm rot="16200000">
              <a:off x="6096766" y="3524893"/>
              <a:ext cx="334880" cy="331365"/>
            </a:xfrm>
            <a:prstGeom prst="ellipse">
              <a:avLst/>
            </a:prstGeom>
            <a:ln>
              <a:tailEnd w="sm" len="sm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sz="1500">
                <a:solidFill>
                  <a:prstClr val="black"/>
                </a:solidFill>
              </a:endParaRPr>
            </a:p>
          </p:txBody>
        </p:sp>
        <p:sp>
          <p:nvSpPr>
            <p:cNvPr id="249" name="椭圆 248">
              <a:extLst>
                <a:ext uri="{FF2B5EF4-FFF2-40B4-BE49-F238E27FC236}">
                  <a16:creationId xmlns="" xmlns:a16="http://schemas.microsoft.com/office/drawing/2014/main" id="{F82D3314-E789-4EB3-9F54-281B03BC0A5F}"/>
                </a:ext>
              </a:extLst>
            </p:cNvPr>
            <p:cNvSpPr>
              <a:spLocks noChangeAspect="1"/>
            </p:cNvSpPr>
            <p:nvPr/>
          </p:nvSpPr>
          <p:spPr>
            <a:xfrm rot="16200000">
              <a:off x="6535397" y="3524893"/>
              <a:ext cx="334880" cy="331365"/>
            </a:xfrm>
            <a:prstGeom prst="ellipse">
              <a:avLst/>
            </a:prstGeom>
            <a:ln>
              <a:tailEnd w="sm" len="sm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sz="1500">
                <a:solidFill>
                  <a:prstClr val="black"/>
                </a:solidFill>
              </a:endParaRPr>
            </a:p>
          </p:txBody>
        </p:sp>
        <p:sp>
          <p:nvSpPr>
            <p:cNvPr id="250" name="椭圆 249">
              <a:extLst>
                <a:ext uri="{FF2B5EF4-FFF2-40B4-BE49-F238E27FC236}">
                  <a16:creationId xmlns="" xmlns:a16="http://schemas.microsoft.com/office/drawing/2014/main" id="{E60F0F2D-72C8-447A-82A9-A6CA993D3C3C}"/>
                </a:ext>
              </a:extLst>
            </p:cNvPr>
            <p:cNvSpPr>
              <a:spLocks noChangeAspect="1"/>
            </p:cNvSpPr>
            <p:nvPr/>
          </p:nvSpPr>
          <p:spPr>
            <a:xfrm rot="16200000">
              <a:off x="4788093" y="2699170"/>
              <a:ext cx="334880" cy="331365"/>
            </a:xfrm>
            <a:prstGeom prst="ellipse">
              <a:avLst/>
            </a:prstGeom>
            <a:ln>
              <a:tailEnd w="sm" len="sm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sz="1500">
                <a:solidFill>
                  <a:prstClr val="black"/>
                </a:solidFill>
              </a:endParaRPr>
            </a:p>
          </p:txBody>
        </p:sp>
        <p:sp>
          <p:nvSpPr>
            <p:cNvPr id="251" name="椭圆 250">
              <a:extLst>
                <a:ext uri="{FF2B5EF4-FFF2-40B4-BE49-F238E27FC236}">
                  <a16:creationId xmlns="" xmlns:a16="http://schemas.microsoft.com/office/drawing/2014/main" id="{691A26C1-FD07-49CA-B986-0C0E679913EA}"/>
                </a:ext>
              </a:extLst>
            </p:cNvPr>
            <p:cNvSpPr>
              <a:spLocks noChangeAspect="1"/>
            </p:cNvSpPr>
            <p:nvPr/>
          </p:nvSpPr>
          <p:spPr>
            <a:xfrm rot="16200000">
              <a:off x="5229585" y="2699170"/>
              <a:ext cx="334880" cy="331365"/>
            </a:xfrm>
            <a:prstGeom prst="ellipse">
              <a:avLst/>
            </a:prstGeom>
            <a:ln>
              <a:tailEnd w="sm" len="sm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sz="1500">
                <a:solidFill>
                  <a:prstClr val="black"/>
                </a:solidFill>
              </a:endParaRPr>
            </a:p>
          </p:txBody>
        </p:sp>
        <p:sp>
          <p:nvSpPr>
            <p:cNvPr id="252" name="椭圆 251">
              <a:extLst>
                <a:ext uri="{FF2B5EF4-FFF2-40B4-BE49-F238E27FC236}">
                  <a16:creationId xmlns="" xmlns:a16="http://schemas.microsoft.com/office/drawing/2014/main" id="{01E5B64F-B8D9-4017-A75C-65C85FFB99D3}"/>
                </a:ext>
              </a:extLst>
            </p:cNvPr>
            <p:cNvSpPr>
              <a:spLocks noChangeAspect="1"/>
            </p:cNvSpPr>
            <p:nvPr/>
          </p:nvSpPr>
          <p:spPr>
            <a:xfrm rot="16200000">
              <a:off x="5668217" y="2699170"/>
              <a:ext cx="334880" cy="331365"/>
            </a:xfrm>
            <a:prstGeom prst="ellipse">
              <a:avLst/>
            </a:prstGeom>
            <a:ln>
              <a:tailEnd w="sm" len="sm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sz="1500">
                <a:solidFill>
                  <a:prstClr val="black"/>
                </a:solidFill>
              </a:endParaRPr>
            </a:p>
          </p:txBody>
        </p:sp>
        <p:sp>
          <p:nvSpPr>
            <p:cNvPr id="253" name="椭圆 252">
              <a:extLst>
                <a:ext uri="{FF2B5EF4-FFF2-40B4-BE49-F238E27FC236}">
                  <a16:creationId xmlns="" xmlns:a16="http://schemas.microsoft.com/office/drawing/2014/main" id="{04967926-3BFE-45AD-AF83-F0B3D676A86E}"/>
                </a:ext>
              </a:extLst>
            </p:cNvPr>
            <p:cNvSpPr>
              <a:spLocks noChangeAspect="1"/>
            </p:cNvSpPr>
            <p:nvPr/>
          </p:nvSpPr>
          <p:spPr>
            <a:xfrm rot="16200000">
              <a:off x="6106848" y="2699780"/>
              <a:ext cx="334880" cy="331365"/>
            </a:xfrm>
            <a:prstGeom prst="ellipse">
              <a:avLst/>
            </a:prstGeom>
            <a:ln>
              <a:tailEnd w="sm" len="sm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sz="1500">
                <a:solidFill>
                  <a:prstClr val="black"/>
                </a:solidFill>
              </a:endParaRPr>
            </a:p>
          </p:txBody>
        </p:sp>
        <p:sp>
          <p:nvSpPr>
            <p:cNvPr id="254" name="椭圆 253">
              <a:extLst>
                <a:ext uri="{FF2B5EF4-FFF2-40B4-BE49-F238E27FC236}">
                  <a16:creationId xmlns="" xmlns:a16="http://schemas.microsoft.com/office/drawing/2014/main" id="{4DAC8CBD-4AFA-4928-970D-F12D9AB7F69A}"/>
                </a:ext>
              </a:extLst>
            </p:cNvPr>
            <p:cNvSpPr>
              <a:spLocks noChangeAspect="1"/>
            </p:cNvSpPr>
            <p:nvPr/>
          </p:nvSpPr>
          <p:spPr>
            <a:xfrm rot="16200000">
              <a:off x="6545480" y="2699780"/>
              <a:ext cx="334880" cy="331365"/>
            </a:xfrm>
            <a:prstGeom prst="ellipse">
              <a:avLst/>
            </a:prstGeom>
            <a:ln>
              <a:tailEnd w="sm" len="sm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sz="1500">
                <a:solidFill>
                  <a:prstClr val="black"/>
                </a:solidFill>
              </a:endParaRPr>
            </a:p>
          </p:txBody>
        </p:sp>
        <p:sp>
          <p:nvSpPr>
            <p:cNvPr id="255" name="椭圆 254">
              <a:extLst>
                <a:ext uri="{FF2B5EF4-FFF2-40B4-BE49-F238E27FC236}">
                  <a16:creationId xmlns="" xmlns:a16="http://schemas.microsoft.com/office/drawing/2014/main" id="{C29A84C1-FE43-4168-AEC2-03D012EA4E07}"/>
                </a:ext>
              </a:extLst>
            </p:cNvPr>
            <p:cNvSpPr>
              <a:spLocks noChangeAspect="1"/>
            </p:cNvSpPr>
            <p:nvPr/>
          </p:nvSpPr>
          <p:spPr>
            <a:xfrm rot="16200000">
              <a:off x="5035418" y="1874055"/>
              <a:ext cx="334880" cy="331365"/>
            </a:xfrm>
            <a:prstGeom prst="ellipse">
              <a:avLst/>
            </a:prstGeom>
            <a:ln>
              <a:tailEnd w="sm" len="sm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sz="1500">
                <a:solidFill>
                  <a:prstClr val="black"/>
                </a:solidFill>
              </a:endParaRPr>
            </a:p>
          </p:txBody>
        </p:sp>
        <p:sp>
          <p:nvSpPr>
            <p:cNvPr id="256" name="椭圆 255">
              <a:extLst>
                <a:ext uri="{FF2B5EF4-FFF2-40B4-BE49-F238E27FC236}">
                  <a16:creationId xmlns="" xmlns:a16="http://schemas.microsoft.com/office/drawing/2014/main" id="{570CCDFA-BD8D-4C79-9106-7FC7CEBD94FA}"/>
                </a:ext>
              </a:extLst>
            </p:cNvPr>
            <p:cNvSpPr>
              <a:spLocks noChangeAspect="1"/>
            </p:cNvSpPr>
            <p:nvPr/>
          </p:nvSpPr>
          <p:spPr>
            <a:xfrm rot="16200000">
              <a:off x="5476910" y="1874055"/>
              <a:ext cx="334880" cy="331365"/>
            </a:xfrm>
            <a:prstGeom prst="ellipse">
              <a:avLst/>
            </a:prstGeom>
            <a:ln>
              <a:tailEnd w="sm" len="sm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sz="1500">
                <a:solidFill>
                  <a:prstClr val="black"/>
                </a:solidFill>
              </a:endParaRPr>
            </a:p>
          </p:txBody>
        </p:sp>
        <p:sp>
          <p:nvSpPr>
            <p:cNvPr id="257" name="椭圆 256">
              <a:extLst>
                <a:ext uri="{FF2B5EF4-FFF2-40B4-BE49-F238E27FC236}">
                  <a16:creationId xmlns="" xmlns:a16="http://schemas.microsoft.com/office/drawing/2014/main" id="{55608633-D134-409A-8448-A55EE5E3AA23}"/>
                </a:ext>
              </a:extLst>
            </p:cNvPr>
            <p:cNvSpPr>
              <a:spLocks noChangeAspect="1"/>
            </p:cNvSpPr>
            <p:nvPr/>
          </p:nvSpPr>
          <p:spPr>
            <a:xfrm rot="16200000">
              <a:off x="5915542" y="1874055"/>
              <a:ext cx="334880" cy="331365"/>
            </a:xfrm>
            <a:prstGeom prst="ellipse">
              <a:avLst/>
            </a:prstGeom>
            <a:ln>
              <a:tailEnd w="sm" len="sm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sz="1500">
                <a:solidFill>
                  <a:prstClr val="black"/>
                </a:solidFill>
              </a:endParaRPr>
            </a:p>
          </p:txBody>
        </p:sp>
        <p:sp>
          <p:nvSpPr>
            <p:cNvPr id="258" name="椭圆 257">
              <a:extLst>
                <a:ext uri="{FF2B5EF4-FFF2-40B4-BE49-F238E27FC236}">
                  <a16:creationId xmlns="" xmlns:a16="http://schemas.microsoft.com/office/drawing/2014/main" id="{A9AFC93D-36B3-45B8-814B-AD38AE8E4AB4}"/>
                </a:ext>
              </a:extLst>
            </p:cNvPr>
            <p:cNvSpPr>
              <a:spLocks noChangeAspect="1"/>
            </p:cNvSpPr>
            <p:nvPr/>
          </p:nvSpPr>
          <p:spPr>
            <a:xfrm rot="16200000">
              <a:off x="6354173" y="1874665"/>
              <a:ext cx="334880" cy="331365"/>
            </a:xfrm>
            <a:prstGeom prst="ellipse">
              <a:avLst/>
            </a:prstGeom>
            <a:ln>
              <a:tailEnd w="sm" len="sm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sz="1500">
                <a:solidFill>
                  <a:prstClr val="black"/>
                </a:solidFill>
              </a:endParaRPr>
            </a:p>
          </p:txBody>
        </p:sp>
        <p:cxnSp>
          <p:nvCxnSpPr>
            <p:cNvPr id="259" name="直接箭头连接符 258">
              <a:extLst>
                <a:ext uri="{FF2B5EF4-FFF2-40B4-BE49-F238E27FC236}">
                  <a16:creationId xmlns="" xmlns:a16="http://schemas.microsoft.com/office/drawing/2014/main" id="{A79F64DE-487A-439A-A355-A1B95F075907}"/>
                </a:ext>
              </a:extLst>
            </p:cNvPr>
            <p:cNvCxnSpPr>
              <a:cxnSpLocks/>
              <a:stCxn id="241" idx="6"/>
              <a:endCxn id="245" idx="2"/>
            </p:cNvCxnSpPr>
            <p:nvPr/>
          </p:nvCxnSpPr>
          <p:spPr>
            <a:xfrm flipH="1" flipV="1">
              <a:off x="4945451" y="3857406"/>
              <a:ext cx="267422" cy="488450"/>
            </a:xfrm>
            <a:prstGeom prst="straightConnector1">
              <a:avLst/>
            </a:prstGeom>
            <a:ln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直接箭头连接符 259">
              <a:extLst>
                <a:ext uri="{FF2B5EF4-FFF2-40B4-BE49-F238E27FC236}">
                  <a16:creationId xmlns="" xmlns:a16="http://schemas.microsoft.com/office/drawing/2014/main" id="{BEBE670D-A31B-4A64-B303-A79FFCF32AF7}"/>
                </a:ext>
              </a:extLst>
            </p:cNvPr>
            <p:cNvCxnSpPr>
              <a:cxnSpLocks/>
              <a:stCxn id="241" idx="6"/>
              <a:endCxn id="246" idx="2"/>
            </p:cNvCxnSpPr>
            <p:nvPr/>
          </p:nvCxnSpPr>
          <p:spPr>
            <a:xfrm flipV="1">
              <a:off x="5212873" y="3857406"/>
              <a:ext cx="174070" cy="488450"/>
            </a:xfrm>
            <a:prstGeom prst="straightConnector1">
              <a:avLst/>
            </a:prstGeom>
            <a:ln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直接箭头连接符 260">
              <a:extLst>
                <a:ext uri="{FF2B5EF4-FFF2-40B4-BE49-F238E27FC236}">
                  <a16:creationId xmlns="" xmlns:a16="http://schemas.microsoft.com/office/drawing/2014/main" id="{2352FDC6-E83C-4336-A6EA-CE95DB847CDF}"/>
                </a:ext>
              </a:extLst>
            </p:cNvPr>
            <p:cNvCxnSpPr>
              <a:cxnSpLocks/>
              <a:stCxn id="242" idx="6"/>
              <a:endCxn id="246" idx="2"/>
            </p:cNvCxnSpPr>
            <p:nvPr/>
          </p:nvCxnSpPr>
          <p:spPr>
            <a:xfrm flipH="1" flipV="1">
              <a:off x="5386943" y="3857406"/>
              <a:ext cx="267422" cy="488450"/>
            </a:xfrm>
            <a:prstGeom prst="straightConnector1">
              <a:avLst/>
            </a:prstGeom>
            <a:ln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直接箭头连接符 261">
              <a:extLst>
                <a:ext uri="{FF2B5EF4-FFF2-40B4-BE49-F238E27FC236}">
                  <a16:creationId xmlns="" xmlns:a16="http://schemas.microsoft.com/office/drawing/2014/main" id="{491E77D9-19A9-4317-83BE-19980CBE541D}"/>
                </a:ext>
              </a:extLst>
            </p:cNvPr>
            <p:cNvCxnSpPr>
              <a:cxnSpLocks/>
              <a:stCxn id="242" idx="6"/>
              <a:endCxn id="247" idx="2"/>
            </p:cNvCxnSpPr>
            <p:nvPr/>
          </p:nvCxnSpPr>
          <p:spPr>
            <a:xfrm flipV="1">
              <a:off x="5654365" y="3857406"/>
              <a:ext cx="171210" cy="488450"/>
            </a:xfrm>
            <a:prstGeom prst="straightConnector1">
              <a:avLst/>
            </a:prstGeom>
            <a:ln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3" name="直接箭头连接符 262">
              <a:extLst>
                <a:ext uri="{FF2B5EF4-FFF2-40B4-BE49-F238E27FC236}">
                  <a16:creationId xmlns="" xmlns:a16="http://schemas.microsoft.com/office/drawing/2014/main" id="{4ABA8839-E543-46AD-A0F5-94CD304623FA}"/>
                </a:ext>
              </a:extLst>
            </p:cNvPr>
            <p:cNvCxnSpPr>
              <a:cxnSpLocks/>
              <a:stCxn id="242" idx="6"/>
              <a:endCxn id="248" idx="2"/>
            </p:cNvCxnSpPr>
            <p:nvPr/>
          </p:nvCxnSpPr>
          <p:spPr>
            <a:xfrm flipV="1">
              <a:off x="5654365" y="3858016"/>
              <a:ext cx="609842" cy="487841"/>
            </a:xfrm>
            <a:prstGeom prst="straightConnector1">
              <a:avLst/>
            </a:prstGeom>
            <a:ln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直接箭头连接符 263">
              <a:extLst>
                <a:ext uri="{FF2B5EF4-FFF2-40B4-BE49-F238E27FC236}">
                  <a16:creationId xmlns="" xmlns:a16="http://schemas.microsoft.com/office/drawing/2014/main" id="{75CA3849-DA80-4A1D-8E03-11E335ACB9BB}"/>
                </a:ext>
              </a:extLst>
            </p:cNvPr>
            <p:cNvCxnSpPr>
              <a:cxnSpLocks/>
              <a:stCxn id="242" idx="6"/>
              <a:endCxn id="249" idx="2"/>
            </p:cNvCxnSpPr>
            <p:nvPr/>
          </p:nvCxnSpPr>
          <p:spPr>
            <a:xfrm flipV="1">
              <a:off x="5654366" y="3858016"/>
              <a:ext cx="1048473" cy="487841"/>
            </a:xfrm>
            <a:prstGeom prst="straightConnector1">
              <a:avLst/>
            </a:prstGeom>
            <a:ln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直接箭头连接符 264">
              <a:extLst>
                <a:ext uri="{FF2B5EF4-FFF2-40B4-BE49-F238E27FC236}">
                  <a16:creationId xmlns="" xmlns:a16="http://schemas.microsoft.com/office/drawing/2014/main" id="{F37D3912-E883-4E47-8505-781FC61A4AFB}"/>
                </a:ext>
              </a:extLst>
            </p:cNvPr>
            <p:cNvCxnSpPr>
              <a:cxnSpLocks/>
              <a:stCxn id="243" idx="6"/>
              <a:endCxn id="247" idx="2"/>
            </p:cNvCxnSpPr>
            <p:nvPr/>
          </p:nvCxnSpPr>
          <p:spPr>
            <a:xfrm flipH="1" flipV="1">
              <a:off x="5825575" y="3857406"/>
              <a:ext cx="267422" cy="488450"/>
            </a:xfrm>
            <a:prstGeom prst="straightConnector1">
              <a:avLst/>
            </a:prstGeom>
            <a:ln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直接箭头连接符 265">
              <a:extLst>
                <a:ext uri="{FF2B5EF4-FFF2-40B4-BE49-F238E27FC236}">
                  <a16:creationId xmlns="" xmlns:a16="http://schemas.microsoft.com/office/drawing/2014/main" id="{7DDABF15-F4CA-4DA1-8D10-A724F166699C}"/>
                </a:ext>
              </a:extLst>
            </p:cNvPr>
            <p:cNvCxnSpPr>
              <a:cxnSpLocks/>
              <a:stCxn id="243" idx="6"/>
              <a:endCxn id="248" idx="2"/>
            </p:cNvCxnSpPr>
            <p:nvPr/>
          </p:nvCxnSpPr>
          <p:spPr>
            <a:xfrm flipV="1">
              <a:off x="6092997" y="3858016"/>
              <a:ext cx="171210" cy="487841"/>
            </a:xfrm>
            <a:prstGeom prst="straightConnector1">
              <a:avLst/>
            </a:prstGeom>
            <a:ln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直接箭头连接符 266">
              <a:extLst>
                <a:ext uri="{FF2B5EF4-FFF2-40B4-BE49-F238E27FC236}">
                  <a16:creationId xmlns="" xmlns:a16="http://schemas.microsoft.com/office/drawing/2014/main" id="{061590E7-49DA-4F09-A123-2C279C98E209}"/>
                </a:ext>
              </a:extLst>
            </p:cNvPr>
            <p:cNvCxnSpPr>
              <a:cxnSpLocks/>
              <a:stCxn id="243" idx="6"/>
              <a:endCxn id="249" idx="2"/>
            </p:cNvCxnSpPr>
            <p:nvPr/>
          </p:nvCxnSpPr>
          <p:spPr>
            <a:xfrm flipV="1">
              <a:off x="6092998" y="3858016"/>
              <a:ext cx="609841" cy="487841"/>
            </a:xfrm>
            <a:prstGeom prst="straightConnector1">
              <a:avLst/>
            </a:prstGeom>
            <a:ln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直接箭头连接符 267">
              <a:extLst>
                <a:ext uri="{FF2B5EF4-FFF2-40B4-BE49-F238E27FC236}">
                  <a16:creationId xmlns="" xmlns:a16="http://schemas.microsoft.com/office/drawing/2014/main" id="{520E5214-5CA5-4C7A-B2DB-949D5F0C7007}"/>
                </a:ext>
              </a:extLst>
            </p:cNvPr>
            <p:cNvCxnSpPr>
              <a:cxnSpLocks/>
              <a:stCxn id="244" idx="6"/>
              <a:endCxn id="248" idx="2"/>
            </p:cNvCxnSpPr>
            <p:nvPr/>
          </p:nvCxnSpPr>
          <p:spPr>
            <a:xfrm flipH="1" flipV="1">
              <a:off x="6264207" y="3858016"/>
              <a:ext cx="267422" cy="488451"/>
            </a:xfrm>
            <a:prstGeom prst="straightConnector1">
              <a:avLst/>
            </a:prstGeom>
            <a:ln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9" name="直接箭头连接符 268">
              <a:extLst>
                <a:ext uri="{FF2B5EF4-FFF2-40B4-BE49-F238E27FC236}">
                  <a16:creationId xmlns="" xmlns:a16="http://schemas.microsoft.com/office/drawing/2014/main" id="{13F23806-1A1F-463E-8FE1-095735A45494}"/>
                </a:ext>
              </a:extLst>
            </p:cNvPr>
            <p:cNvCxnSpPr>
              <a:cxnSpLocks/>
              <a:stCxn id="244" idx="6"/>
              <a:endCxn id="249" idx="2"/>
            </p:cNvCxnSpPr>
            <p:nvPr/>
          </p:nvCxnSpPr>
          <p:spPr>
            <a:xfrm flipV="1">
              <a:off x="6531630" y="3858016"/>
              <a:ext cx="171209" cy="488451"/>
            </a:xfrm>
            <a:prstGeom prst="straightConnector1">
              <a:avLst/>
            </a:prstGeom>
            <a:ln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直接箭头连接符 269">
              <a:extLst>
                <a:ext uri="{FF2B5EF4-FFF2-40B4-BE49-F238E27FC236}">
                  <a16:creationId xmlns="" xmlns:a16="http://schemas.microsoft.com/office/drawing/2014/main" id="{DC2433F1-8964-431F-955D-78C2AF561251}"/>
                </a:ext>
              </a:extLst>
            </p:cNvPr>
            <p:cNvCxnSpPr>
              <a:cxnSpLocks/>
              <a:stCxn id="244" idx="6"/>
              <a:endCxn id="246" idx="2"/>
            </p:cNvCxnSpPr>
            <p:nvPr/>
          </p:nvCxnSpPr>
          <p:spPr>
            <a:xfrm flipH="1" flipV="1">
              <a:off x="5386943" y="3857406"/>
              <a:ext cx="1144686" cy="489060"/>
            </a:xfrm>
            <a:prstGeom prst="straightConnector1">
              <a:avLst/>
            </a:prstGeom>
            <a:ln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直接箭头连接符 270">
              <a:extLst>
                <a:ext uri="{FF2B5EF4-FFF2-40B4-BE49-F238E27FC236}">
                  <a16:creationId xmlns="" xmlns:a16="http://schemas.microsoft.com/office/drawing/2014/main" id="{30FAA4AC-34FF-498C-AAC9-28B3BD27796D}"/>
                </a:ext>
              </a:extLst>
            </p:cNvPr>
            <p:cNvCxnSpPr>
              <a:cxnSpLocks/>
              <a:stCxn id="244" idx="6"/>
              <a:endCxn id="247" idx="2"/>
            </p:cNvCxnSpPr>
            <p:nvPr/>
          </p:nvCxnSpPr>
          <p:spPr>
            <a:xfrm flipH="1" flipV="1">
              <a:off x="5825575" y="3857406"/>
              <a:ext cx="706054" cy="489060"/>
            </a:xfrm>
            <a:prstGeom prst="straightConnector1">
              <a:avLst/>
            </a:prstGeom>
            <a:ln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2" name="直接箭头连接符 271">
              <a:extLst>
                <a:ext uri="{FF2B5EF4-FFF2-40B4-BE49-F238E27FC236}">
                  <a16:creationId xmlns="" xmlns:a16="http://schemas.microsoft.com/office/drawing/2014/main" id="{99FF782D-AFFC-4F2C-9C3D-E02C23FC0A95}"/>
                </a:ext>
              </a:extLst>
            </p:cNvPr>
            <p:cNvCxnSpPr>
              <a:cxnSpLocks/>
              <a:stCxn id="244" idx="6"/>
              <a:endCxn id="245" idx="2"/>
            </p:cNvCxnSpPr>
            <p:nvPr/>
          </p:nvCxnSpPr>
          <p:spPr>
            <a:xfrm flipH="1" flipV="1">
              <a:off x="4945451" y="3857406"/>
              <a:ext cx="1586178" cy="489060"/>
            </a:xfrm>
            <a:prstGeom prst="straightConnector1">
              <a:avLst/>
            </a:prstGeom>
            <a:ln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3" name="直接箭头连接符 272">
              <a:extLst>
                <a:ext uri="{FF2B5EF4-FFF2-40B4-BE49-F238E27FC236}">
                  <a16:creationId xmlns="" xmlns:a16="http://schemas.microsoft.com/office/drawing/2014/main" id="{6DD65027-FCF1-4102-96EE-5C1FF6861179}"/>
                </a:ext>
              </a:extLst>
            </p:cNvPr>
            <p:cNvCxnSpPr>
              <a:cxnSpLocks/>
              <a:stCxn id="241" idx="6"/>
              <a:endCxn id="247" idx="2"/>
            </p:cNvCxnSpPr>
            <p:nvPr/>
          </p:nvCxnSpPr>
          <p:spPr>
            <a:xfrm flipV="1">
              <a:off x="5212873" y="3857406"/>
              <a:ext cx="612702" cy="488450"/>
            </a:xfrm>
            <a:prstGeom prst="straightConnector1">
              <a:avLst/>
            </a:prstGeom>
            <a:ln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4" name="直接箭头连接符 273">
              <a:extLst>
                <a:ext uri="{FF2B5EF4-FFF2-40B4-BE49-F238E27FC236}">
                  <a16:creationId xmlns="" xmlns:a16="http://schemas.microsoft.com/office/drawing/2014/main" id="{B6055AA8-1853-4EA4-8FA2-7709D693CB6E}"/>
                </a:ext>
              </a:extLst>
            </p:cNvPr>
            <p:cNvCxnSpPr>
              <a:cxnSpLocks/>
              <a:stCxn id="241" idx="6"/>
              <a:endCxn id="249" idx="2"/>
            </p:cNvCxnSpPr>
            <p:nvPr/>
          </p:nvCxnSpPr>
          <p:spPr>
            <a:xfrm flipV="1">
              <a:off x="5212874" y="3858016"/>
              <a:ext cx="1489965" cy="487841"/>
            </a:xfrm>
            <a:prstGeom prst="straightConnector1">
              <a:avLst/>
            </a:prstGeom>
            <a:ln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5" name="直接箭头连接符 274">
              <a:extLst>
                <a:ext uri="{FF2B5EF4-FFF2-40B4-BE49-F238E27FC236}">
                  <a16:creationId xmlns="" xmlns:a16="http://schemas.microsoft.com/office/drawing/2014/main" id="{BBD1CCF9-374D-4787-BCAB-F8E29BC8C9BD}"/>
                </a:ext>
              </a:extLst>
            </p:cNvPr>
            <p:cNvCxnSpPr>
              <a:cxnSpLocks/>
              <a:stCxn id="243" idx="6"/>
              <a:endCxn id="245" idx="2"/>
            </p:cNvCxnSpPr>
            <p:nvPr/>
          </p:nvCxnSpPr>
          <p:spPr>
            <a:xfrm flipH="1" flipV="1">
              <a:off x="4945451" y="3857406"/>
              <a:ext cx="1147546" cy="488450"/>
            </a:xfrm>
            <a:prstGeom prst="straightConnector1">
              <a:avLst/>
            </a:prstGeom>
            <a:ln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6" name="直接箭头连接符 275">
              <a:extLst>
                <a:ext uri="{FF2B5EF4-FFF2-40B4-BE49-F238E27FC236}">
                  <a16:creationId xmlns="" xmlns:a16="http://schemas.microsoft.com/office/drawing/2014/main" id="{F6BBA790-F7C2-4347-B59D-5D88D6980FE6}"/>
                </a:ext>
              </a:extLst>
            </p:cNvPr>
            <p:cNvCxnSpPr>
              <a:cxnSpLocks/>
              <a:stCxn id="242" idx="6"/>
              <a:endCxn id="245" idx="2"/>
            </p:cNvCxnSpPr>
            <p:nvPr/>
          </p:nvCxnSpPr>
          <p:spPr>
            <a:xfrm flipH="1" flipV="1">
              <a:off x="4945451" y="3857406"/>
              <a:ext cx="708914" cy="488450"/>
            </a:xfrm>
            <a:prstGeom prst="straightConnector1">
              <a:avLst/>
            </a:prstGeom>
            <a:ln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7" name="直接箭头连接符 276">
              <a:extLst>
                <a:ext uri="{FF2B5EF4-FFF2-40B4-BE49-F238E27FC236}">
                  <a16:creationId xmlns="" xmlns:a16="http://schemas.microsoft.com/office/drawing/2014/main" id="{005F26A0-A1CC-4D20-9B90-784DECA45B37}"/>
                </a:ext>
              </a:extLst>
            </p:cNvPr>
            <p:cNvCxnSpPr>
              <a:cxnSpLocks/>
              <a:stCxn id="245" idx="6"/>
              <a:endCxn id="250" idx="2"/>
            </p:cNvCxnSpPr>
            <p:nvPr/>
          </p:nvCxnSpPr>
          <p:spPr>
            <a:xfrm flipV="1">
              <a:off x="4945452" y="3032292"/>
              <a:ext cx="10083" cy="490234"/>
            </a:xfrm>
            <a:prstGeom prst="straightConnector1">
              <a:avLst/>
            </a:prstGeom>
            <a:ln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直接箭头连接符 277">
              <a:extLst>
                <a:ext uri="{FF2B5EF4-FFF2-40B4-BE49-F238E27FC236}">
                  <a16:creationId xmlns="" xmlns:a16="http://schemas.microsoft.com/office/drawing/2014/main" id="{2C7F07C1-23A4-4EE9-B653-A301133D2F6A}"/>
                </a:ext>
              </a:extLst>
            </p:cNvPr>
            <p:cNvCxnSpPr>
              <a:cxnSpLocks/>
              <a:stCxn id="245" idx="6"/>
              <a:endCxn id="251" idx="2"/>
            </p:cNvCxnSpPr>
            <p:nvPr/>
          </p:nvCxnSpPr>
          <p:spPr>
            <a:xfrm flipV="1">
              <a:off x="4945452" y="3032292"/>
              <a:ext cx="451575" cy="490234"/>
            </a:xfrm>
            <a:prstGeom prst="straightConnector1">
              <a:avLst/>
            </a:prstGeom>
            <a:ln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9" name="直接箭头连接符 278">
              <a:extLst>
                <a:ext uri="{FF2B5EF4-FFF2-40B4-BE49-F238E27FC236}">
                  <a16:creationId xmlns="" xmlns:a16="http://schemas.microsoft.com/office/drawing/2014/main" id="{7053DCD1-59AE-42DA-A691-92D7F601DEC0}"/>
                </a:ext>
              </a:extLst>
            </p:cNvPr>
            <p:cNvCxnSpPr>
              <a:cxnSpLocks/>
              <a:stCxn id="245" idx="6"/>
              <a:endCxn id="252" idx="2"/>
            </p:cNvCxnSpPr>
            <p:nvPr/>
          </p:nvCxnSpPr>
          <p:spPr>
            <a:xfrm flipV="1">
              <a:off x="4945452" y="3032292"/>
              <a:ext cx="890207" cy="490234"/>
            </a:xfrm>
            <a:prstGeom prst="straightConnector1">
              <a:avLst/>
            </a:prstGeom>
            <a:ln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0" name="直接箭头连接符 279">
              <a:extLst>
                <a:ext uri="{FF2B5EF4-FFF2-40B4-BE49-F238E27FC236}">
                  <a16:creationId xmlns="" xmlns:a16="http://schemas.microsoft.com/office/drawing/2014/main" id="{0FA5CF9C-BD3D-475C-BB5A-C180ACA151C5}"/>
                </a:ext>
              </a:extLst>
            </p:cNvPr>
            <p:cNvCxnSpPr>
              <a:cxnSpLocks/>
              <a:stCxn id="245" idx="6"/>
              <a:endCxn id="253" idx="2"/>
            </p:cNvCxnSpPr>
            <p:nvPr/>
          </p:nvCxnSpPr>
          <p:spPr>
            <a:xfrm flipV="1">
              <a:off x="4945451" y="3032902"/>
              <a:ext cx="1328838" cy="489624"/>
            </a:xfrm>
            <a:prstGeom prst="straightConnector1">
              <a:avLst/>
            </a:prstGeom>
            <a:ln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1" name="直接箭头连接符 280">
              <a:extLst>
                <a:ext uri="{FF2B5EF4-FFF2-40B4-BE49-F238E27FC236}">
                  <a16:creationId xmlns="" xmlns:a16="http://schemas.microsoft.com/office/drawing/2014/main" id="{C4271EEC-034D-4079-9D02-F42794762356}"/>
                </a:ext>
              </a:extLst>
            </p:cNvPr>
            <p:cNvCxnSpPr>
              <a:cxnSpLocks/>
              <a:stCxn id="245" idx="6"/>
              <a:endCxn id="254" idx="2"/>
            </p:cNvCxnSpPr>
            <p:nvPr/>
          </p:nvCxnSpPr>
          <p:spPr>
            <a:xfrm flipV="1">
              <a:off x="4945451" y="3032902"/>
              <a:ext cx="1767470" cy="489624"/>
            </a:xfrm>
            <a:prstGeom prst="straightConnector1">
              <a:avLst/>
            </a:prstGeom>
            <a:ln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2" name="直接箭头连接符 281">
              <a:extLst>
                <a:ext uri="{FF2B5EF4-FFF2-40B4-BE49-F238E27FC236}">
                  <a16:creationId xmlns="" xmlns:a16="http://schemas.microsoft.com/office/drawing/2014/main" id="{1B9CF573-F0E2-4893-9905-A080AF3C83DD}"/>
                </a:ext>
              </a:extLst>
            </p:cNvPr>
            <p:cNvCxnSpPr>
              <a:cxnSpLocks/>
              <a:stCxn id="246" idx="6"/>
              <a:endCxn id="250" idx="2"/>
            </p:cNvCxnSpPr>
            <p:nvPr/>
          </p:nvCxnSpPr>
          <p:spPr>
            <a:xfrm flipH="1" flipV="1">
              <a:off x="4955535" y="3032292"/>
              <a:ext cx="431409" cy="490234"/>
            </a:xfrm>
            <a:prstGeom prst="straightConnector1">
              <a:avLst/>
            </a:prstGeom>
            <a:ln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直接箭头连接符 282">
              <a:extLst>
                <a:ext uri="{FF2B5EF4-FFF2-40B4-BE49-F238E27FC236}">
                  <a16:creationId xmlns="" xmlns:a16="http://schemas.microsoft.com/office/drawing/2014/main" id="{50800278-8A1A-4908-B77D-9961EDE6DF66}"/>
                </a:ext>
              </a:extLst>
            </p:cNvPr>
            <p:cNvCxnSpPr>
              <a:cxnSpLocks/>
              <a:stCxn id="246" idx="6"/>
              <a:endCxn id="251" idx="2"/>
            </p:cNvCxnSpPr>
            <p:nvPr/>
          </p:nvCxnSpPr>
          <p:spPr>
            <a:xfrm flipV="1">
              <a:off x="5386944" y="3032292"/>
              <a:ext cx="10083" cy="490234"/>
            </a:xfrm>
            <a:prstGeom prst="straightConnector1">
              <a:avLst/>
            </a:prstGeom>
            <a:ln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4" name="直接箭头连接符 283">
              <a:extLst>
                <a:ext uri="{FF2B5EF4-FFF2-40B4-BE49-F238E27FC236}">
                  <a16:creationId xmlns="" xmlns:a16="http://schemas.microsoft.com/office/drawing/2014/main" id="{A68FAA73-336E-446B-A474-0DA5A9AE41D6}"/>
                </a:ext>
              </a:extLst>
            </p:cNvPr>
            <p:cNvCxnSpPr>
              <a:cxnSpLocks/>
              <a:stCxn id="246" idx="6"/>
              <a:endCxn id="252" idx="2"/>
            </p:cNvCxnSpPr>
            <p:nvPr/>
          </p:nvCxnSpPr>
          <p:spPr>
            <a:xfrm flipV="1">
              <a:off x="5386944" y="3032292"/>
              <a:ext cx="448715" cy="490234"/>
            </a:xfrm>
            <a:prstGeom prst="straightConnector1">
              <a:avLst/>
            </a:prstGeom>
            <a:ln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5" name="直接箭头连接符 284">
              <a:extLst>
                <a:ext uri="{FF2B5EF4-FFF2-40B4-BE49-F238E27FC236}">
                  <a16:creationId xmlns="" xmlns:a16="http://schemas.microsoft.com/office/drawing/2014/main" id="{C1EFC94F-024F-47DB-BD16-F1354F08FFEB}"/>
                </a:ext>
              </a:extLst>
            </p:cNvPr>
            <p:cNvCxnSpPr>
              <a:cxnSpLocks/>
              <a:stCxn id="246" idx="6"/>
              <a:endCxn id="253" idx="2"/>
            </p:cNvCxnSpPr>
            <p:nvPr/>
          </p:nvCxnSpPr>
          <p:spPr>
            <a:xfrm flipV="1">
              <a:off x="5386943" y="3032902"/>
              <a:ext cx="887346" cy="489624"/>
            </a:xfrm>
            <a:prstGeom prst="straightConnector1">
              <a:avLst/>
            </a:prstGeom>
            <a:ln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6" name="直接箭头连接符 285">
              <a:extLst>
                <a:ext uri="{FF2B5EF4-FFF2-40B4-BE49-F238E27FC236}">
                  <a16:creationId xmlns="" xmlns:a16="http://schemas.microsoft.com/office/drawing/2014/main" id="{1434D935-92DC-4C11-B892-62A6DCD2A469}"/>
                </a:ext>
              </a:extLst>
            </p:cNvPr>
            <p:cNvCxnSpPr>
              <a:cxnSpLocks/>
              <a:stCxn id="246" idx="6"/>
              <a:endCxn id="254" idx="2"/>
            </p:cNvCxnSpPr>
            <p:nvPr/>
          </p:nvCxnSpPr>
          <p:spPr>
            <a:xfrm flipV="1">
              <a:off x="5386943" y="3032902"/>
              <a:ext cx="1325978" cy="489624"/>
            </a:xfrm>
            <a:prstGeom prst="straightConnector1">
              <a:avLst/>
            </a:prstGeom>
            <a:ln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7" name="直接箭头连接符 286">
              <a:extLst>
                <a:ext uri="{FF2B5EF4-FFF2-40B4-BE49-F238E27FC236}">
                  <a16:creationId xmlns="" xmlns:a16="http://schemas.microsoft.com/office/drawing/2014/main" id="{4B03DC43-1D70-48A4-BB9C-7C057499FA62}"/>
                </a:ext>
              </a:extLst>
            </p:cNvPr>
            <p:cNvCxnSpPr>
              <a:cxnSpLocks/>
              <a:stCxn id="247" idx="6"/>
              <a:endCxn id="250" idx="2"/>
            </p:cNvCxnSpPr>
            <p:nvPr/>
          </p:nvCxnSpPr>
          <p:spPr>
            <a:xfrm flipH="1" flipV="1">
              <a:off x="4955535" y="3032292"/>
              <a:ext cx="870041" cy="490234"/>
            </a:xfrm>
            <a:prstGeom prst="straightConnector1">
              <a:avLst/>
            </a:prstGeom>
            <a:ln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8" name="直接箭头连接符 287">
              <a:extLst>
                <a:ext uri="{FF2B5EF4-FFF2-40B4-BE49-F238E27FC236}">
                  <a16:creationId xmlns="" xmlns:a16="http://schemas.microsoft.com/office/drawing/2014/main" id="{1B82C55E-35BA-4C0E-B0E4-64ACE0182831}"/>
                </a:ext>
              </a:extLst>
            </p:cNvPr>
            <p:cNvCxnSpPr>
              <a:cxnSpLocks/>
              <a:stCxn id="247" idx="6"/>
              <a:endCxn id="251" idx="2"/>
            </p:cNvCxnSpPr>
            <p:nvPr/>
          </p:nvCxnSpPr>
          <p:spPr>
            <a:xfrm flipH="1" flipV="1">
              <a:off x="5397027" y="3032292"/>
              <a:ext cx="428549" cy="490234"/>
            </a:xfrm>
            <a:prstGeom prst="straightConnector1">
              <a:avLst/>
            </a:prstGeom>
            <a:ln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直接箭头连接符 288">
              <a:extLst>
                <a:ext uri="{FF2B5EF4-FFF2-40B4-BE49-F238E27FC236}">
                  <a16:creationId xmlns="" xmlns:a16="http://schemas.microsoft.com/office/drawing/2014/main" id="{32EE62DE-85EF-4018-813C-993035A4BED3}"/>
                </a:ext>
              </a:extLst>
            </p:cNvPr>
            <p:cNvCxnSpPr>
              <a:cxnSpLocks/>
              <a:stCxn id="247" idx="6"/>
              <a:endCxn id="252" idx="2"/>
            </p:cNvCxnSpPr>
            <p:nvPr/>
          </p:nvCxnSpPr>
          <p:spPr>
            <a:xfrm flipV="1">
              <a:off x="5825576" y="3032292"/>
              <a:ext cx="10083" cy="490234"/>
            </a:xfrm>
            <a:prstGeom prst="straightConnector1">
              <a:avLst/>
            </a:prstGeom>
            <a:ln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0" name="直接箭头连接符 289">
              <a:extLst>
                <a:ext uri="{FF2B5EF4-FFF2-40B4-BE49-F238E27FC236}">
                  <a16:creationId xmlns="" xmlns:a16="http://schemas.microsoft.com/office/drawing/2014/main" id="{E0B0B712-2832-42BF-BAC3-09B291C6D767}"/>
                </a:ext>
              </a:extLst>
            </p:cNvPr>
            <p:cNvCxnSpPr>
              <a:cxnSpLocks/>
              <a:stCxn id="247" idx="6"/>
              <a:endCxn id="253" idx="2"/>
            </p:cNvCxnSpPr>
            <p:nvPr/>
          </p:nvCxnSpPr>
          <p:spPr>
            <a:xfrm flipV="1">
              <a:off x="5825575" y="3032902"/>
              <a:ext cx="448714" cy="489624"/>
            </a:xfrm>
            <a:prstGeom prst="straightConnector1">
              <a:avLst/>
            </a:prstGeom>
            <a:ln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1" name="直接箭头连接符 290">
              <a:extLst>
                <a:ext uri="{FF2B5EF4-FFF2-40B4-BE49-F238E27FC236}">
                  <a16:creationId xmlns="" xmlns:a16="http://schemas.microsoft.com/office/drawing/2014/main" id="{9F6D6F3A-B140-4B0D-A4F1-03148D6189A5}"/>
                </a:ext>
              </a:extLst>
            </p:cNvPr>
            <p:cNvCxnSpPr>
              <a:cxnSpLocks/>
              <a:stCxn id="247" idx="6"/>
              <a:endCxn id="254" idx="2"/>
            </p:cNvCxnSpPr>
            <p:nvPr/>
          </p:nvCxnSpPr>
          <p:spPr>
            <a:xfrm flipV="1">
              <a:off x="5825575" y="3032902"/>
              <a:ext cx="887346" cy="489624"/>
            </a:xfrm>
            <a:prstGeom prst="straightConnector1">
              <a:avLst/>
            </a:prstGeom>
            <a:ln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直接箭头连接符 291">
              <a:extLst>
                <a:ext uri="{FF2B5EF4-FFF2-40B4-BE49-F238E27FC236}">
                  <a16:creationId xmlns="" xmlns:a16="http://schemas.microsoft.com/office/drawing/2014/main" id="{52CAF145-8A45-4008-BD92-19CD933ACD84}"/>
                </a:ext>
              </a:extLst>
            </p:cNvPr>
            <p:cNvCxnSpPr>
              <a:cxnSpLocks/>
              <a:stCxn id="248" idx="6"/>
              <a:endCxn id="250" idx="2"/>
            </p:cNvCxnSpPr>
            <p:nvPr/>
          </p:nvCxnSpPr>
          <p:spPr>
            <a:xfrm flipH="1" flipV="1">
              <a:off x="4955535" y="3032293"/>
              <a:ext cx="1308673" cy="490843"/>
            </a:xfrm>
            <a:prstGeom prst="straightConnector1">
              <a:avLst/>
            </a:prstGeom>
            <a:ln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3" name="直接箭头连接符 292">
              <a:extLst>
                <a:ext uri="{FF2B5EF4-FFF2-40B4-BE49-F238E27FC236}">
                  <a16:creationId xmlns="" xmlns:a16="http://schemas.microsoft.com/office/drawing/2014/main" id="{C46B22C6-82F0-42AB-8511-BB7E41363A0D}"/>
                </a:ext>
              </a:extLst>
            </p:cNvPr>
            <p:cNvCxnSpPr>
              <a:cxnSpLocks/>
              <a:stCxn id="248" idx="6"/>
              <a:endCxn id="251" idx="2"/>
            </p:cNvCxnSpPr>
            <p:nvPr/>
          </p:nvCxnSpPr>
          <p:spPr>
            <a:xfrm flipH="1" flipV="1">
              <a:off x="5397027" y="3032293"/>
              <a:ext cx="867181" cy="490843"/>
            </a:xfrm>
            <a:prstGeom prst="straightConnector1">
              <a:avLst/>
            </a:prstGeom>
            <a:ln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直接箭头连接符 293">
              <a:extLst>
                <a:ext uri="{FF2B5EF4-FFF2-40B4-BE49-F238E27FC236}">
                  <a16:creationId xmlns="" xmlns:a16="http://schemas.microsoft.com/office/drawing/2014/main" id="{7C5A0259-B5F8-43DD-AF92-EED41555AA3D}"/>
                </a:ext>
              </a:extLst>
            </p:cNvPr>
            <p:cNvCxnSpPr>
              <a:cxnSpLocks/>
              <a:stCxn id="248" idx="6"/>
              <a:endCxn id="252" idx="2"/>
            </p:cNvCxnSpPr>
            <p:nvPr/>
          </p:nvCxnSpPr>
          <p:spPr>
            <a:xfrm flipH="1" flipV="1">
              <a:off x="5835659" y="3032293"/>
              <a:ext cx="428549" cy="490843"/>
            </a:xfrm>
            <a:prstGeom prst="straightConnector1">
              <a:avLst/>
            </a:prstGeom>
            <a:ln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5" name="直接箭头连接符 294">
              <a:extLst>
                <a:ext uri="{FF2B5EF4-FFF2-40B4-BE49-F238E27FC236}">
                  <a16:creationId xmlns="" xmlns:a16="http://schemas.microsoft.com/office/drawing/2014/main" id="{0BE4881C-CEA3-46E7-8F26-23C7180DC3BC}"/>
                </a:ext>
              </a:extLst>
            </p:cNvPr>
            <p:cNvCxnSpPr>
              <a:cxnSpLocks/>
              <a:stCxn id="248" idx="6"/>
              <a:endCxn id="253" idx="2"/>
            </p:cNvCxnSpPr>
            <p:nvPr/>
          </p:nvCxnSpPr>
          <p:spPr>
            <a:xfrm flipV="1">
              <a:off x="6264207" y="3032903"/>
              <a:ext cx="10082" cy="490233"/>
            </a:xfrm>
            <a:prstGeom prst="straightConnector1">
              <a:avLst/>
            </a:prstGeom>
            <a:ln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6" name="直接箭头连接符 295">
              <a:extLst>
                <a:ext uri="{FF2B5EF4-FFF2-40B4-BE49-F238E27FC236}">
                  <a16:creationId xmlns="" xmlns:a16="http://schemas.microsoft.com/office/drawing/2014/main" id="{836A6615-F624-4405-A571-6D0B610CB3E8}"/>
                </a:ext>
              </a:extLst>
            </p:cNvPr>
            <p:cNvCxnSpPr>
              <a:cxnSpLocks/>
              <a:stCxn id="248" idx="6"/>
              <a:endCxn id="254" idx="2"/>
            </p:cNvCxnSpPr>
            <p:nvPr/>
          </p:nvCxnSpPr>
          <p:spPr>
            <a:xfrm flipV="1">
              <a:off x="6264207" y="3032903"/>
              <a:ext cx="448714" cy="490233"/>
            </a:xfrm>
            <a:prstGeom prst="straightConnector1">
              <a:avLst/>
            </a:prstGeom>
            <a:ln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7" name="直接箭头连接符 296">
              <a:extLst>
                <a:ext uri="{FF2B5EF4-FFF2-40B4-BE49-F238E27FC236}">
                  <a16:creationId xmlns="" xmlns:a16="http://schemas.microsoft.com/office/drawing/2014/main" id="{75C48BBE-A102-4D3F-A0F8-E17416ED48C6}"/>
                </a:ext>
              </a:extLst>
            </p:cNvPr>
            <p:cNvCxnSpPr>
              <a:cxnSpLocks/>
              <a:stCxn id="249" idx="6"/>
              <a:endCxn id="252" idx="2"/>
            </p:cNvCxnSpPr>
            <p:nvPr/>
          </p:nvCxnSpPr>
          <p:spPr>
            <a:xfrm flipH="1" flipV="1">
              <a:off x="5835658" y="3032293"/>
              <a:ext cx="867180" cy="490843"/>
            </a:xfrm>
            <a:prstGeom prst="straightConnector1">
              <a:avLst/>
            </a:prstGeom>
            <a:ln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直接箭头连接符 297">
              <a:extLst>
                <a:ext uri="{FF2B5EF4-FFF2-40B4-BE49-F238E27FC236}">
                  <a16:creationId xmlns="" xmlns:a16="http://schemas.microsoft.com/office/drawing/2014/main" id="{480FCBFA-DE46-46E2-A1F1-D5B1526F4E29}"/>
                </a:ext>
              </a:extLst>
            </p:cNvPr>
            <p:cNvCxnSpPr>
              <a:cxnSpLocks/>
              <a:stCxn id="249" idx="6"/>
              <a:endCxn id="253" idx="2"/>
            </p:cNvCxnSpPr>
            <p:nvPr/>
          </p:nvCxnSpPr>
          <p:spPr>
            <a:xfrm flipH="1" flipV="1">
              <a:off x="6274290" y="3032903"/>
              <a:ext cx="428549" cy="490233"/>
            </a:xfrm>
            <a:prstGeom prst="straightConnector1">
              <a:avLst/>
            </a:prstGeom>
            <a:ln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直接箭头连接符 298">
              <a:extLst>
                <a:ext uri="{FF2B5EF4-FFF2-40B4-BE49-F238E27FC236}">
                  <a16:creationId xmlns="" xmlns:a16="http://schemas.microsoft.com/office/drawing/2014/main" id="{B4473EE8-9191-456E-A446-1E6F6A51D679}"/>
                </a:ext>
              </a:extLst>
            </p:cNvPr>
            <p:cNvCxnSpPr>
              <a:cxnSpLocks/>
              <a:stCxn id="249" idx="6"/>
              <a:endCxn id="254" idx="2"/>
            </p:cNvCxnSpPr>
            <p:nvPr/>
          </p:nvCxnSpPr>
          <p:spPr>
            <a:xfrm flipV="1">
              <a:off x="6702839" y="3032903"/>
              <a:ext cx="10083" cy="490233"/>
            </a:xfrm>
            <a:prstGeom prst="straightConnector1">
              <a:avLst/>
            </a:prstGeom>
            <a:ln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0" name="直接箭头连接符 299">
              <a:extLst>
                <a:ext uri="{FF2B5EF4-FFF2-40B4-BE49-F238E27FC236}">
                  <a16:creationId xmlns="" xmlns:a16="http://schemas.microsoft.com/office/drawing/2014/main" id="{A651B129-6F2B-4433-88DD-FE0B75E5872A}"/>
                </a:ext>
              </a:extLst>
            </p:cNvPr>
            <p:cNvCxnSpPr>
              <a:cxnSpLocks/>
              <a:stCxn id="249" idx="6"/>
              <a:endCxn id="250" idx="2"/>
            </p:cNvCxnSpPr>
            <p:nvPr/>
          </p:nvCxnSpPr>
          <p:spPr>
            <a:xfrm flipH="1" flipV="1">
              <a:off x="4955534" y="3032293"/>
              <a:ext cx="1747304" cy="490843"/>
            </a:xfrm>
            <a:prstGeom prst="straightConnector1">
              <a:avLst/>
            </a:prstGeom>
            <a:ln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1" name="直接箭头连接符 300">
              <a:extLst>
                <a:ext uri="{FF2B5EF4-FFF2-40B4-BE49-F238E27FC236}">
                  <a16:creationId xmlns="" xmlns:a16="http://schemas.microsoft.com/office/drawing/2014/main" id="{A6C5AA61-427B-4212-A56A-E6C86A42919F}"/>
                </a:ext>
              </a:extLst>
            </p:cNvPr>
            <p:cNvCxnSpPr>
              <a:cxnSpLocks/>
              <a:stCxn id="250" idx="6"/>
              <a:endCxn id="255" idx="2"/>
            </p:cNvCxnSpPr>
            <p:nvPr/>
          </p:nvCxnSpPr>
          <p:spPr>
            <a:xfrm flipV="1">
              <a:off x="4955535" y="2207178"/>
              <a:ext cx="247325" cy="490235"/>
            </a:xfrm>
            <a:prstGeom prst="straightConnector1">
              <a:avLst/>
            </a:prstGeom>
            <a:ln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直接箭头连接符 301">
              <a:extLst>
                <a:ext uri="{FF2B5EF4-FFF2-40B4-BE49-F238E27FC236}">
                  <a16:creationId xmlns="" xmlns:a16="http://schemas.microsoft.com/office/drawing/2014/main" id="{EDFE0159-9C19-4CB3-8ED0-5D8C1376C174}"/>
                </a:ext>
              </a:extLst>
            </p:cNvPr>
            <p:cNvCxnSpPr>
              <a:cxnSpLocks/>
              <a:stCxn id="250" idx="6"/>
              <a:endCxn id="256" idx="2"/>
            </p:cNvCxnSpPr>
            <p:nvPr/>
          </p:nvCxnSpPr>
          <p:spPr>
            <a:xfrm flipV="1">
              <a:off x="4955535" y="2207178"/>
              <a:ext cx="688817" cy="490235"/>
            </a:xfrm>
            <a:prstGeom prst="straightConnector1">
              <a:avLst/>
            </a:prstGeom>
            <a:ln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3" name="直接箭头连接符 302">
              <a:extLst>
                <a:ext uri="{FF2B5EF4-FFF2-40B4-BE49-F238E27FC236}">
                  <a16:creationId xmlns="" xmlns:a16="http://schemas.microsoft.com/office/drawing/2014/main" id="{7A375515-21D7-4D53-AEE3-3CB62440077A}"/>
                </a:ext>
              </a:extLst>
            </p:cNvPr>
            <p:cNvCxnSpPr>
              <a:cxnSpLocks/>
              <a:stCxn id="250" idx="6"/>
              <a:endCxn id="257" idx="2"/>
            </p:cNvCxnSpPr>
            <p:nvPr/>
          </p:nvCxnSpPr>
          <p:spPr>
            <a:xfrm flipV="1">
              <a:off x="4955535" y="2207178"/>
              <a:ext cx="1127449" cy="490235"/>
            </a:xfrm>
            <a:prstGeom prst="straightConnector1">
              <a:avLst/>
            </a:prstGeom>
            <a:ln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4" name="直接箭头连接符 303">
              <a:extLst>
                <a:ext uri="{FF2B5EF4-FFF2-40B4-BE49-F238E27FC236}">
                  <a16:creationId xmlns="" xmlns:a16="http://schemas.microsoft.com/office/drawing/2014/main" id="{EDEC843A-D6C5-4110-A0C0-43E2390BC74B}"/>
                </a:ext>
              </a:extLst>
            </p:cNvPr>
            <p:cNvCxnSpPr>
              <a:cxnSpLocks/>
              <a:stCxn id="250" idx="6"/>
              <a:endCxn id="258" idx="2"/>
            </p:cNvCxnSpPr>
            <p:nvPr/>
          </p:nvCxnSpPr>
          <p:spPr>
            <a:xfrm flipV="1">
              <a:off x="4955534" y="2207788"/>
              <a:ext cx="1566080" cy="489625"/>
            </a:xfrm>
            <a:prstGeom prst="straightConnector1">
              <a:avLst/>
            </a:prstGeom>
            <a:ln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5" name="直接箭头连接符 304">
              <a:extLst>
                <a:ext uri="{FF2B5EF4-FFF2-40B4-BE49-F238E27FC236}">
                  <a16:creationId xmlns="" xmlns:a16="http://schemas.microsoft.com/office/drawing/2014/main" id="{EF612708-25FF-48BE-A1D8-5C9CB018E561}"/>
                </a:ext>
              </a:extLst>
            </p:cNvPr>
            <p:cNvCxnSpPr>
              <a:cxnSpLocks/>
              <a:stCxn id="251" idx="6"/>
              <a:endCxn id="255" idx="2"/>
            </p:cNvCxnSpPr>
            <p:nvPr/>
          </p:nvCxnSpPr>
          <p:spPr>
            <a:xfrm flipH="1" flipV="1">
              <a:off x="5202860" y="2207178"/>
              <a:ext cx="194167" cy="490235"/>
            </a:xfrm>
            <a:prstGeom prst="straightConnector1">
              <a:avLst/>
            </a:prstGeom>
            <a:ln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6" name="直接箭头连接符 305">
              <a:extLst>
                <a:ext uri="{FF2B5EF4-FFF2-40B4-BE49-F238E27FC236}">
                  <a16:creationId xmlns="" xmlns:a16="http://schemas.microsoft.com/office/drawing/2014/main" id="{433A5F74-0281-499C-8F9E-45A941530324}"/>
                </a:ext>
              </a:extLst>
            </p:cNvPr>
            <p:cNvCxnSpPr>
              <a:cxnSpLocks/>
              <a:stCxn id="251" idx="6"/>
              <a:endCxn id="256" idx="2"/>
            </p:cNvCxnSpPr>
            <p:nvPr/>
          </p:nvCxnSpPr>
          <p:spPr>
            <a:xfrm flipV="1">
              <a:off x="5397027" y="2207178"/>
              <a:ext cx="247325" cy="490235"/>
            </a:xfrm>
            <a:prstGeom prst="straightConnector1">
              <a:avLst/>
            </a:prstGeom>
            <a:ln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直接箭头连接符 306">
              <a:extLst>
                <a:ext uri="{FF2B5EF4-FFF2-40B4-BE49-F238E27FC236}">
                  <a16:creationId xmlns="" xmlns:a16="http://schemas.microsoft.com/office/drawing/2014/main" id="{3C082EFA-D8A7-4A31-82FB-758287E42F57}"/>
                </a:ext>
              </a:extLst>
            </p:cNvPr>
            <p:cNvCxnSpPr>
              <a:cxnSpLocks/>
              <a:stCxn id="251" idx="6"/>
              <a:endCxn id="257" idx="2"/>
            </p:cNvCxnSpPr>
            <p:nvPr/>
          </p:nvCxnSpPr>
          <p:spPr>
            <a:xfrm flipV="1">
              <a:off x="5397027" y="2207178"/>
              <a:ext cx="685957" cy="490235"/>
            </a:xfrm>
            <a:prstGeom prst="straightConnector1">
              <a:avLst/>
            </a:prstGeom>
            <a:ln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8" name="直接箭头连接符 307">
              <a:extLst>
                <a:ext uri="{FF2B5EF4-FFF2-40B4-BE49-F238E27FC236}">
                  <a16:creationId xmlns="" xmlns:a16="http://schemas.microsoft.com/office/drawing/2014/main" id="{057A9963-C45D-41FF-93DB-922C97AEC273}"/>
                </a:ext>
              </a:extLst>
            </p:cNvPr>
            <p:cNvCxnSpPr>
              <a:cxnSpLocks/>
              <a:stCxn id="251" idx="6"/>
              <a:endCxn id="258" idx="2"/>
            </p:cNvCxnSpPr>
            <p:nvPr/>
          </p:nvCxnSpPr>
          <p:spPr>
            <a:xfrm flipV="1">
              <a:off x="5397026" y="2207788"/>
              <a:ext cx="1124588" cy="489625"/>
            </a:xfrm>
            <a:prstGeom prst="straightConnector1">
              <a:avLst/>
            </a:prstGeom>
            <a:ln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9" name="直接箭头连接符 308">
              <a:extLst>
                <a:ext uri="{FF2B5EF4-FFF2-40B4-BE49-F238E27FC236}">
                  <a16:creationId xmlns="" xmlns:a16="http://schemas.microsoft.com/office/drawing/2014/main" id="{C2539240-2F8D-410A-A305-008142302562}"/>
                </a:ext>
              </a:extLst>
            </p:cNvPr>
            <p:cNvCxnSpPr>
              <a:cxnSpLocks/>
              <a:stCxn id="252" idx="6"/>
              <a:endCxn id="255" idx="2"/>
            </p:cNvCxnSpPr>
            <p:nvPr/>
          </p:nvCxnSpPr>
          <p:spPr>
            <a:xfrm flipH="1" flipV="1">
              <a:off x="5202860" y="2207178"/>
              <a:ext cx="632799" cy="490235"/>
            </a:xfrm>
            <a:prstGeom prst="straightConnector1">
              <a:avLst/>
            </a:prstGeom>
            <a:ln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0" name="直接箭头连接符 309">
              <a:extLst>
                <a:ext uri="{FF2B5EF4-FFF2-40B4-BE49-F238E27FC236}">
                  <a16:creationId xmlns="" xmlns:a16="http://schemas.microsoft.com/office/drawing/2014/main" id="{9F34FCE3-8FE4-4528-B4F9-058EFBDB43DF}"/>
                </a:ext>
              </a:extLst>
            </p:cNvPr>
            <p:cNvCxnSpPr>
              <a:cxnSpLocks/>
              <a:stCxn id="252" idx="6"/>
              <a:endCxn id="256" idx="2"/>
            </p:cNvCxnSpPr>
            <p:nvPr/>
          </p:nvCxnSpPr>
          <p:spPr>
            <a:xfrm flipH="1" flipV="1">
              <a:off x="5644352" y="2207178"/>
              <a:ext cx="191307" cy="490235"/>
            </a:xfrm>
            <a:prstGeom prst="straightConnector1">
              <a:avLst/>
            </a:prstGeom>
            <a:ln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1" name="直接箭头连接符 310">
              <a:extLst>
                <a:ext uri="{FF2B5EF4-FFF2-40B4-BE49-F238E27FC236}">
                  <a16:creationId xmlns="" xmlns:a16="http://schemas.microsoft.com/office/drawing/2014/main" id="{8CEE9A86-FF66-40A0-AB92-741346FD89B0}"/>
                </a:ext>
              </a:extLst>
            </p:cNvPr>
            <p:cNvCxnSpPr>
              <a:cxnSpLocks/>
              <a:stCxn id="252" idx="6"/>
              <a:endCxn id="257" idx="2"/>
            </p:cNvCxnSpPr>
            <p:nvPr/>
          </p:nvCxnSpPr>
          <p:spPr>
            <a:xfrm flipV="1">
              <a:off x="5835659" y="2207178"/>
              <a:ext cx="247325" cy="490235"/>
            </a:xfrm>
            <a:prstGeom prst="straightConnector1">
              <a:avLst/>
            </a:prstGeom>
            <a:ln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2" name="直接箭头连接符 311">
              <a:extLst>
                <a:ext uri="{FF2B5EF4-FFF2-40B4-BE49-F238E27FC236}">
                  <a16:creationId xmlns="" xmlns:a16="http://schemas.microsoft.com/office/drawing/2014/main" id="{53EC7A9A-DF02-4B4A-9E33-ECAB97BAA462}"/>
                </a:ext>
              </a:extLst>
            </p:cNvPr>
            <p:cNvCxnSpPr>
              <a:cxnSpLocks/>
              <a:stCxn id="252" idx="6"/>
              <a:endCxn id="258" idx="2"/>
            </p:cNvCxnSpPr>
            <p:nvPr/>
          </p:nvCxnSpPr>
          <p:spPr>
            <a:xfrm flipV="1">
              <a:off x="5835658" y="2207788"/>
              <a:ext cx="685956" cy="489625"/>
            </a:xfrm>
            <a:prstGeom prst="straightConnector1">
              <a:avLst/>
            </a:prstGeom>
            <a:ln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3" name="直接箭头连接符 312">
              <a:extLst>
                <a:ext uri="{FF2B5EF4-FFF2-40B4-BE49-F238E27FC236}">
                  <a16:creationId xmlns="" xmlns:a16="http://schemas.microsoft.com/office/drawing/2014/main" id="{B337C10E-EF9F-4131-9340-C201214EE561}"/>
                </a:ext>
              </a:extLst>
            </p:cNvPr>
            <p:cNvCxnSpPr>
              <a:cxnSpLocks/>
              <a:stCxn id="253" idx="6"/>
              <a:endCxn id="255" idx="2"/>
            </p:cNvCxnSpPr>
            <p:nvPr/>
          </p:nvCxnSpPr>
          <p:spPr>
            <a:xfrm flipH="1" flipV="1">
              <a:off x="5202859" y="2207178"/>
              <a:ext cx="1071430" cy="490845"/>
            </a:xfrm>
            <a:prstGeom prst="straightConnector1">
              <a:avLst/>
            </a:prstGeom>
            <a:ln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" name="直接箭头连接符 313">
              <a:extLst>
                <a:ext uri="{FF2B5EF4-FFF2-40B4-BE49-F238E27FC236}">
                  <a16:creationId xmlns="" xmlns:a16="http://schemas.microsoft.com/office/drawing/2014/main" id="{D231EF89-1D18-4DCB-B93B-69D560A113A1}"/>
                </a:ext>
              </a:extLst>
            </p:cNvPr>
            <p:cNvCxnSpPr>
              <a:cxnSpLocks/>
              <a:stCxn id="253" idx="6"/>
              <a:endCxn id="256" idx="2"/>
            </p:cNvCxnSpPr>
            <p:nvPr/>
          </p:nvCxnSpPr>
          <p:spPr>
            <a:xfrm flipH="1" flipV="1">
              <a:off x="5644351" y="2207178"/>
              <a:ext cx="629938" cy="490845"/>
            </a:xfrm>
            <a:prstGeom prst="straightConnector1">
              <a:avLst/>
            </a:prstGeom>
            <a:ln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5" name="直接箭头连接符 314">
              <a:extLst>
                <a:ext uri="{FF2B5EF4-FFF2-40B4-BE49-F238E27FC236}">
                  <a16:creationId xmlns="" xmlns:a16="http://schemas.microsoft.com/office/drawing/2014/main" id="{55A359EE-EADA-4E36-A68E-F03A2468ED32}"/>
                </a:ext>
              </a:extLst>
            </p:cNvPr>
            <p:cNvCxnSpPr>
              <a:cxnSpLocks/>
              <a:stCxn id="253" idx="6"/>
              <a:endCxn id="257" idx="2"/>
            </p:cNvCxnSpPr>
            <p:nvPr/>
          </p:nvCxnSpPr>
          <p:spPr>
            <a:xfrm flipH="1" flipV="1">
              <a:off x="6082983" y="2207178"/>
              <a:ext cx="191306" cy="490845"/>
            </a:xfrm>
            <a:prstGeom prst="straightConnector1">
              <a:avLst/>
            </a:prstGeom>
            <a:ln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6" name="直接箭头连接符 315">
              <a:extLst>
                <a:ext uri="{FF2B5EF4-FFF2-40B4-BE49-F238E27FC236}">
                  <a16:creationId xmlns="" xmlns:a16="http://schemas.microsoft.com/office/drawing/2014/main" id="{B65048C6-3949-42C4-B425-B23B7DC4D2A3}"/>
                </a:ext>
              </a:extLst>
            </p:cNvPr>
            <p:cNvCxnSpPr>
              <a:cxnSpLocks/>
              <a:stCxn id="253" idx="6"/>
              <a:endCxn id="258" idx="2"/>
            </p:cNvCxnSpPr>
            <p:nvPr/>
          </p:nvCxnSpPr>
          <p:spPr>
            <a:xfrm flipV="1">
              <a:off x="6274290" y="2207788"/>
              <a:ext cx="247325" cy="490235"/>
            </a:xfrm>
            <a:prstGeom prst="straightConnector1">
              <a:avLst/>
            </a:prstGeom>
            <a:ln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7" name="直接箭头连接符 316">
              <a:extLst>
                <a:ext uri="{FF2B5EF4-FFF2-40B4-BE49-F238E27FC236}">
                  <a16:creationId xmlns="" xmlns:a16="http://schemas.microsoft.com/office/drawing/2014/main" id="{8B2B04E4-AF2B-4E9D-A6AF-FA812909FD84}"/>
                </a:ext>
              </a:extLst>
            </p:cNvPr>
            <p:cNvCxnSpPr>
              <a:cxnSpLocks/>
              <a:stCxn id="254" idx="6"/>
            </p:cNvCxnSpPr>
            <p:nvPr/>
          </p:nvCxnSpPr>
          <p:spPr>
            <a:xfrm flipH="1" flipV="1">
              <a:off x="5221267" y="2231236"/>
              <a:ext cx="1491655" cy="466787"/>
            </a:xfrm>
            <a:prstGeom prst="straightConnector1">
              <a:avLst/>
            </a:prstGeom>
            <a:ln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8" name="直接箭头连接符 317">
              <a:extLst>
                <a:ext uri="{FF2B5EF4-FFF2-40B4-BE49-F238E27FC236}">
                  <a16:creationId xmlns="" xmlns:a16="http://schemas.microsoft.com/office/drawing/2014/main" id="{67B6A46F-BBBC-45D6-BA82-4A351986325D}"/>
                </a:ext>
              </a:extLst>
            </p:cNvPr>
            <p:cNvCxnSpPr>
              <a:cxnSpLocks/>
              <a:stCxn id="254" idx="6"/>
            </p:cNvCxnSpPr>
            <p:nvPr/>
          </p:nvCxnSpPr>
          <p:spPr>
            <a:xfrm flipH="1" flipV="1">
              <a:off x="5659899" y="2231238"/>
              <a:ext cx="1053023" cy="466785"/>
            </a:xfrm>
            <a:prstGeom prst="straightConnector1">
              <a:avLst/>
            </a:prstGeom>
            <a:ln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9" name="直接箭头连接符 318">
              <a:extLst>
                <a:ext uri="{FF2B5EF4-FFF2-40B4-BE49-F238E27FC236}">
                  <a16:creationId xmlns="" xmlns:a16="http://schemas.microsoft.com/office/drawing/2014/main" id="{474705CC-854B-44DD-AFAF-77F1A7C6EF57}"/>
                </a:ext>
              </a:extLst>
            </p:cNvPr>
            <p:cNvCxnSpPr>
              <a:cxnSpLocks/>
              <a:stCxn id="254" idx="6"/>
              <a:endCxn id="257" idx="2"/>
            </p:cNvCxnSpPr>
            <p:nvPr/>
          </p:nvCxnSpPr>
          <p:spPr>
            <a:xfrm flipH="1" flipV="1">
              <a:off x="6082983" y="2207178"/>
              <a:ext cx="629938" cy="490845"/>
            </a:xfrm>
            <a:prstGeom prst="straightConnector1">
              <a:avLst/>
            </a:prstGeom>
            <a:ln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0" name="直接箭头连接符 319">
              <a:extLst>
                <a:ext uri="{FF2B5EF4-FFF2-40B4-BE49-F238E27FC236}">
                  <a16:creationId xmlns="" xmlns:a16="http://schemas.microsoft.com/office/drawing/2014/main" id="{9E4D79B7-3975-4619-8E11-985C744B85DD}"/>
                </a:ext>
              </a:extLst>
            </p:cNvPr>
            <p:cNvCxnSpPr>
              <a:cxnSpLocks/>
              <a:stCxn id="254" idx="6"/>
              <a:endCxn id="258" idx="2"/>
            </p:cNvCxnSpPr>
            <p:nvPr/>
          </p:nvCxnSpPr>
          <p:spPr>
            <a:xfrm flipH="1" flipV="1">
              <a:off x="6521615" y="2207788"/>
              <a:ext cx="191307" cy="490235"/>
            </a:xfrm>
            <a:prstGeom prst="straightConnector1">
              <a:avLst/>
            </a:prstGeom>
            <a:ln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1" name="直接箭头连接符 320">
              <a:extLst>
                <a:ext uri="{FF2B5EF4-FFF2-40B4-BE49-F238E27FC236}">
                  <a16:creationId xmlns="" xmlns:a16="http://schemas.microsoft.com/office/drawing/2014/main" id="{E394C342-3C52-4AF9-90CA-41EE28031D31}"/>
                </a:ext>
              </a:extLst>
            </p:cNvPr>
            <p:cNvCxnSpPr>
              <a:cxnSpLocks/>
              <a:stCxn id="241" idx="6"/>
              <a:endCxn id="248" idx="2"/>
            </p:cNvCxnSpPr>
            <p:nvPr/>
          </p:nvCxnSpPr>
          <p:spPr>
            <a:xfrm flipV="1">
              <a:off x="5212873" y="3858016"/>
              <a:ext cx="1051334" cy="487841"/>
            </a:xfrm>
            <a:prstGeom prst="straightConnector1">
              <a:avLst/>
            </a:prstGeom>
            <a:ln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2" name="直接箭头连接符 321">
              <a:extLst>
                <a:ext uri="{FF2B5EF4-FFF2-40B4-BE49-F238E27FC236}">
                  <a16:creationId xmlns="" xmlns:a16="http://schemas.microsoft.com/office/drawing/2014/main" id="{751D4F80-40A0-4353-A588-9F7FCDAC3BA6}"/>
                </a:ext>
              </a:extLst>
            </p:cNvPr>
            <p:cNvCxnSpPr>
              <a:cxnSpLocks/>
              <a:stCxn id="249" idx="6"/>
              <a:endCxn id="251" idx="2"/>
            </p:cNvCxnSpPr>
            <p:nvPr/>
          </p:nvCxnSpPr>
          <p:spPr>
            <a:xfrm flipH="1" flipV="1">
              <a:off x="5397026" y="3032293"/>
              <a:ext cx="1305812" cy="490843"/>
            </a:xfrm>
            <a:prstGeom prst="straightConnector1">
              <a:avLst/>
            </a:prstGeom>
            <a:ln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3" name="椭圆 322">
              <a:extLst>
                <a:ext uri="{FF2B5EF4-FFF2-40B4-BE49-F238E27FC236}">
                  <a16:creationId xmlns="" xmlns:a16="http://schemas.microsoft.com/office/drawing/2014/main" id="{FF2747F3-5635-4C1C-BA05-0200A287B717}"/>
                </a:ext>
              </a:extLst>
            </p:cNvPr>
            <p:cNvSpPr>
              <a:spLocks noChangeAspect="1"/>
            </p:cNvSpPr>
            <p:nvPr/>
          </p:nvSpPr>
          <p:spPr>
            <a:xfrm rot="16200000">
              <a:off x="3285274" y="1877106"/>
              <a:ext cx="334880" cy="331365"/>
            </a:xfrm>
            <a:prstGeom prst="ellipse">
              <a:avLst/>
            </a:prstGeom>
            <a:ln>
              <a:tailEnd w="sm" len="sm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sz="1500">
                <a:solidFill>
                  <a:prstClr val="black"/>
                </a:solidFill>
              </a:endParaRPr>
            </a:p>
          </p:txBody>
        </p:sp>
        <p:sp>
          <p:nvSpPr>
            <p:cNvPr id="324" name="椭圆 323">
              <a:extLst>
                <a:ext uri="{FF2B5EF4-FFF2-40B4-BE49-F238E27FC236}">
                  <a16:creationId xmlns="" xmlns:a16="http://schemas.microsoft.com/office/drawing/2014/main" id="{7C4CD813-D951-4F4D-A693-EFE648C9C4DE}"/>
                </a:ext>
              </a:extLst>
            </p:cNvPr>
            <p:cNvSpPr>
              <a:spLocks noChangeAspect="1"/>
            </p:cNvSpPr>
            <p:nvPr/>
          </p:nvSpPr>
          <p:spPr>
            <a:xfrm rot="16200000">
              <a:off x="3726766" y="1877106"/>
              <a:ext cx="334880" cy="331365"/>
            </a:xfrm>
            <a:prstGeom prst="ellipse">
              <a:avLst/>
            </a:prstGeom>
            <a:ln>
              <a:tailEnd w="sm" len="sm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sz="1500">
                <a:solidFill>
                  <a:prstClr val="black"/>
                </a:solidFill>
              </a:endParaRPr>
            </a:p>
          </p:txBody>
        </p:sp>
        <p:sp>
          <p:nvSpPr>
            <p:cNvPr id="325" name="椭圆 324">
              <a:extLst>
                <a:ext uri="{FF2B5EF4-FFF2-40B4-BE49-F238E27FC236}">
                  <a16:creationId xmlns="" xmlns:a16="http://schemas.microsoft.com/office/drawing/2014/main" id="{A27DD31D-5D7F-42E0-88EF-1B6E72054984}"/>
                </a:ext>
              </a:extLst>
            </p:cNvPr>
            <p:cNvSpPr>
              <a:spLocks noChangeAspect="1"/>
            </p:cNvSpPr>
            <p:nvPr/>
          </p:nvSpPr>
          <p:spPr>
            <a:xfrm rot="16200000">
              <a:off x="4165398" y="1877106"/>
              <a:ext cx="334880" cy="331365"/>
            </a:xfrm>
            <a:prstGeom prst="ellipse">
              <a:avLst/>
            </a:prstGeom>
            <a:ln>
              <a:tailEnd w="sm" len="sm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sz="1500">
                <a:solidFill>
                  <a:prstClr val="black"/>
                </a:solidFill>
              </a:endParaRPr>
            </a:p>
          </p:txBody>
        </p:sp>
        <p:sp>
          <p:nvSpPr>
            <p:cNvPr id="326" name="椭圆 325">
              <a:extLst>
                <a:ext uri="{FF2B5EF4-FFF2-40B4-BE49-F238E27FC236}">
                  <a16:creationId xmlns="" xmlns:a16="http://schemas.microsoft.com/office/drawing/2014/main" id="{074C37F4-21D8-4412-92C1-3CE01B4A895D}"/>
                </a:ext>
              </a:extLst>
            </p:cNvPr>
            <p:cNvSpPr>
              <a:spLocks noChangeAspect="1"/>
            </p:cNvSpPr>
            <p:nvPr/>
          </p:nvSpPr>
          <p:spPr>
            <a:xfrm rot="16200000">
              <a:off x="4604029" y="1877715"/>
              <a:ext cx="334880" cy="331365"/>
            </a:xfrm>
            <a:prstGeom prst="ellipse">
              <a:avLst/>
            </a:prstGeom>
            <a:ln>
              <a:tailEnd w="sm" len="sm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sz="1500">
                <a:solidFill>
                  <a:prstClr val="black"/>
                </a:solidFill>
              </a:endParaRPr>
            </a:p>
          </p:txBody>
        </p:sp>
        <p:sp>
          <p:nvSpPr>
            <p:cNvPr id="327" name="椭圆 326">
              <a:extLst>
                <a:ext uri="{FF2B5EF4-FFF2-40B4-BE49-F238E27FC236}">
                  <a16:creationId xmlns="" xmlns:a16="http://schemas.microsoft.com/office/drawing/2014/main" id="{3B41088E-CA85-40D8-95BC-41774C3EB31E}"/>
                </a:ext>
              </a:extLst>
            </p:cNvPr>
            <p:cNvSpPr>
              <a:spLocks noChangeAspect="1"/>
            </p:cNvSpPr>
            <p:nvPr/>
          </p:nvSpPr>
          <p:spPr>
            <a:xfrm rot="16200000">
              <a:off x="6797011" y="1874054"/>
              <a:ext cx="334880" cy="331365"/>
            </a:xfrm>
            <a:prstGeom prst="ellipse">
              <a:avLst/>
            </a:prstGeom>
            <a:ln>
              <a:tailEnd w="sm" len="sm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sz="1500">
                <a:solidFill>
                  <a:prstClr val="black"/>
                </a:solidFill>
              </a:endParaRPr>
            </a:p>
          </p:txBody>
        </p:sp>
        <p:sp>
          <p:nvSpPr>
            <p:cNvPr id="328" name="椭圆 327">
              <a:extLst>
                <a:ext uri="{FF2B5EF4-FFF2-40B4-BE49-F238E27FC236}">
                  <a16:creationId xmlns="" xmlns:a16="http://schemas.microsoft.com/office/drawing/2014/main" id="{353B17A9-D51E-44B5-9A87-929285BBB32B}"/>
                </a:ext>
              </a:extLst>
            </p:cNvPr>
            <p:cNvSpPr>
              <a:spLocks noChangeAspect="1"/>
            </p:cNvSpPr>
            <p:nvPr/>
          </p:nvSpPr>
          <p:spPr>
            <a:xfrm rot="16200000">
              <a:off x="7238503" y="1874054"/>
              <a:ext cx="334880" cy="331365"/>
            </a:xfrm>
            <a:prstGeom prst="ellipse">
              <a:avLst/>
            </a:prstGeom>
            <a:ln>
              <a:tailEnd w="sm" len="sm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sz="1500">
                <a:solidFill>
                  <a:prstClr val="black"/>
                </a:solidFill>
              </a:endParaRPr>
            </a:p>
          </p:txBody>
        </p:sp>
        <p:sp>
          <p:nvSpPr>
            <p:cNvPr id="329" name="椭圆 328">
              <a:extLst>
                <a:ext uri="{FF2B5EF4-FFF2-40B4-BE49-F238E27FC236}">
                  <a16:creationId xmlns="" xmlns:a16="http://schemas.microsoft.com/office/drawing/2014/main" id="{37EF938F-F94A-454B-A7F8-F37DDBD6C10E}"/>
                </a:ext>
              </a:extLst>
            </p:cNvPr>
            <p:cNvSpPr>
              <a:spLocks noChangeAspect="1"/>
            </p:cNvSpPr>
            <p:nvPr/>
          </p:nvSpPr>
          <p:spPr>
            <a:xfrm rot="16200000">
              <a:off x="7677134" y="1874054"/>
              <a:ext cx="334880" cy="331365"/>
            </a:xfrm>
            <a:prstGeom prst="ellipse">
              <a:avLst/>
            </a:prstGeom>
            <a:ln>
              <a:tailEnd w="sm" len="sm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sz="1500">
                <a:solidFill>
                  <a:prstClr val="black"/>
                </a:solidFill>
              </a:endParaRPr>
            </a:p>
          </p:txBody>
        </p:sp>
        <p:sp>
          <p:nvSpPr>
            <p:cNvPr id="330" name="椭圆 329">
              <a:extLst>
                <a:ext uri="{FF2B5EF4-FFF2-40B4-BE49-F238E27FC236}">
                  <a16:creationId xmlns="" xmlns:a16="http://schemas.microsoft.com/office/drawing/2014/main" id="{932047CE-DCEF-490D-884E-77D61B320008}"/>
                </a:ext>
              </a:extLst>
            </p:cNvPr>
            <p:cNvSpPr>
              <a:spLocks noChangeAspect="1"/>
            </p:cNvSpPr>
            <p:nvPr/>
          </p:nvSpPr>
          <p:spPr>
            <a:xfrm rot="16200000">
              <a:off x="8115766" y="1874664"/>
              <a:ext cx="334880" cy="331365"/>
            </a:xfrm>
            <a:prstGeom prst="ellipse">
              <a:avLst/>
            </a:prstGeom>
            <a:ln>
              <a:tailEnd w="sm" len="sm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sz="1500">
                <a:solidFill>
                  <a:prstClr val="black"/>
                </a:solidFill>
              </a:endParaRPr>
            </a:p>
          </p:txBody>
        </p:sp>
        <p:cxnSp>
          <p:nvCxnSpPr>
            <p:cNvPr id="331" name="直接箭头连接符 330">
              <a:extLst>
                <a:ext uri="{FF2B5EF4-FFF2-40B4-BE49-F238E27FC236}">
                  <a16:creationId xmlns="" xmlns:a16="http://schemas.microsoft.com/office/drawing/2014/main" id="{554FAC09-EBEE-4CF3-A8FE-5DB5CF6AAF8C}"/>
                </a:ext>
              </a:extLst>
            </p:cNvPr>
            <p:cNvCxnSpPr>
              <a:cxnSpLocks/>
              <a:stCxn id="250" idx="6"/>
              <a:endCxn id="323" idx="2"/>
            </p:cNvCxnSpPr>
            <p:nvPr/>
          </p:nvCxnSpPr>
          <p:spPr>
            <a:xfrm flipH="1" flipV="1">
              <a:off x="3452716" y="2210228"/>
              <a:ext cx="1502819" cy="487184"/>
            </a:xfrm>
            <a:prstGeom prst="straightConnector1">
              <a:avLst/>
            </a:prstGeom>
            <a:ln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2" name="直接箭头连接符 331">
              <a:extLst>
                <a:ext uri="{FF2B5EF4-FFF2-40B4-BE49-F238E27FC236}">
                  <a16:creationId xmlns="" xmlns:a16="http://schemas.microsoft.com/office/drawing/2014/main" id="{C0AD2C06-D347-44B5-B7BC-5E0BF762561C}"/>
                </a:ext>
              </a:extLst>
            </p:cNvPr>
            <p:cNvCxnSpPr>
              <a:stCxn id="250" idx="6"/>
              <a:endCxn id="324" idx="2"/>
            </p:cNvCxnSpPr>
            <p:nvPr/>
          </p:nvCxnSpPr>
          <p:spPr>
            <a:xfrm flipH="1" flipV="1">
              <a:off x="3894208" y="2210228"/>
              <a:ext cx="1061327" cy="487184"/>
            </a:xfrm>
            <a:prstGeom prst="straightConnector1">
              <a:avLst/>
            </a:prstGeom>
            <a:ln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3" name="直接箭头连接符 332">
              <a:extLst>
                <a:ext uri="{FF2B5EF4-FFF2-40B4-BE49-F238E27FC236}">
                  <a16:creationId xmlns="" xmlns:a16="http://schemas.microsoft.com/office/drawing/2014/main" id="{30ECD824-A62C-4A1A-B6D7-6345DAA5D0E2}"/>
                </a:ext>
              </a:extLst>
            </p:cNvPr>
            <p:cNvCxnSpPr>
              <a:stCxn id="250" idx="6"/>
              <a:endCxn id="325" idx="2"/>
            </p:cNvCxnSpPr>
            <p:nvPr/>
          </p:nvCxnSpPr>
          <p:spPr>
            <a:xfrm flipH="1" flipV="1">
              <a:off x="4332840" y="2210228"/>
              <a:ext cx="622695" cy="487184"/>
            </a:xfrm>
            <a:prstGeom prst="straightConnector1">
              <a:avLst/>
            </a:prstGeom>
            <a:ln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4" name="直接箭头连接符 333">
              <a:extLst>
                <a:ext uri="{FF2B5EF4-FFF2-40B4-BE49-F238E27FC236}">
                  <a16:creationId xmlns="" xmlns:a16="http://schemas.microsoft.com/office/drawing/2014/main" id="{207AB82F-5A18-4B83-ACC0-140504F8AD51}"/>
                </a:ext>
              </a:extLst>
            </p:cNvPr>
            <p:cNvCxnSpPr>
              <a:stCxn id="250" idx="6"/>
              <a:endCxn id="326" idx="2"/>
            </p:cNvCxnSpPr>
            <p:nvPr/>
          </p:nvCxnSpPr>
          <p:spPr>
            <a:xfrm flipH="1" flipV="1">
              <a:off x="4771470" y="2210838"/>
              <a:ext cx="184064" cy="486575"/>
            </a:xfrm>
            <a:prstGeom prst="straightConnector1">
              <a:avLst/>
            </a:prstGeom>
            <a:ln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5" name="直接箭头连接符 334">
              <a:extLst>
                <a:ext uri="{FF2B5EF4-FFF2-40B4-BE49-F238E27FC236}">
                  <a16:creationId xmlns="" xmlns:a16="http://schemas.microsoft.com/office/drawing/2014/main" id="{9E5E7167-4010-4049-BCEE-DD7A8EB7717D}"/>
                </a:ext>
              </a:extLst>
            </p:cNvPr>
            <p:cNvCxnSpPr>
              <a:stCxn id="254" idx="6"/>
              <a:endCxn id="327" idx="2"/>
            </p:cNvCxnSpPr>
            <p:nvPr/>
          </p:nvCxnSpPr>
          <p:spPr>
            <a:xfrm flipV="1">
              <a:off x="6712922" y="2207176"/>
              <a:ext cx="251531" cy="490846"/>
            </a:xfrm>
            <a:prstGeom prst="straightConnector1">
              <a:avLst/>
            </a:prstGeom>
            <a:ln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6" name="直接箭头连接符 335">
              <a:extLst>
                <a:ext uri="{FF2B5EF4-FFF2-40B4-BE49-F238E27FC236}">
                  <a16:creationId xmlns="" xmlns:a16="http://schemas.microsoft.com/office/drawing/2014/main" id="{B6E99F82-CDD5-4F2A-B994-D0D878151E3D}"/>
                </a:ext>
              </a:extLst>
            </p:cNvPr>
            <p:cNvCxnSpPr>
              <a:stCxn id="254" idx="6"/>
              <a:endCxn id="328" idx="2"/>
            </p:cNvCxnSpPr>
            <p:nvPr/>
          </p:nvCxnSpPr>
          <p:spPr>
            <a:xfrm flipV="1">
              <a:off x="6712922" y="2207176"/>
              <a:ext cx="693023" cy="490846"/>
            </a:xfrm>
            <a:prstGeom prst="straightConnector1">
              <a:avLst/>
            </a:prstGeom>
            <a:ln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7" name="直接箭头连接符 336">
              <a:extLst>
                <a:ext uri="{FF2B5EF4-FFF2-40B4-BE49-F238E27FC236}">
                  <a16:creationId xmlns="" xmlns:a16="http://schemas.microsoft.com/office/drawing/2014/main" id="{247FC42A-5D42-4E3F-9FFE-107CF5A543D3}"/>
                </a:ext>
              </a:extLst>
            </p:cNvPr>
            <p:cNvCxnSpPr>
              <a:stCxn id="254" idx="6"/>
              <a:endCxn id="329" idx="2"/>
            </p:cNvCxnSpPr>
            <p:nvPr/>
          </p:nvCxnSpPr>
          <p:spPr>
            <a:xfrm flipV="1">
              <a:off x="6712921" y="2207176"/>
              <a:ext cx="1131654" cy="490846"/>
            </a:xfrm>
            <a:prstGeom prst="straightConnector1">
              <a:avLst/>
            </a:prstGeom>
            <a:ln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8" name="直接箭头连接符 337">
              <a:extLst>
                <a:ext uri="{FF2B5EF4-FFF2-40B4-BE49-F238E27FC236}">
                  <a16:creationId xmlns="" xmlns:a16="http://schemas.microsoft.com/office/drawing/2014/main" id="{9D744611-C3BA-4CF5-9E31-6F973835A651}"/>
                </a:ext>
              </a:extLst>
            </p:cNvPr>
            <p:cNvCxnSpPr>
              <a:stCxn id="254" idx="6"/>
              <a:endCxn id="330" idx="2"/>
            </p:cNvCxnSpPr>
            <p:nvPr/>
          </p:nvCxnSpPr>
          <p:spPr>
            <a:xfrm flipV="1">
              <a:off x="6712921" y="2207786"/>
              <a:ext cx="1570286" cy="490236"/>
            </a:xfrm>
            <a:prstGeom prst="straightConnector1">
              <a:avLst/>
            </a:prstGeom>
            <a:ln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9" name="直接箭头连接符 338">
              <a:extLst>
                <a:ext uri="{FF2B5EF4-FFF2-40B4-BE49-F238E27FC236}">
                  <a16:creationId xmlns="" xmlns:a16="http://schemas.microsoft.com/office/drawing/2014/main" id="{4D1CE0EC-B8D7-4E3C-A878-D2D229BA7D21}"/>
                </a:ext>
              </a:extLst>
            </p:cNvPr>
            <p:cNvCxnSpPr>
              <a:cxnSpLocks/>
              <a:stCxn id="250" idx="6"/>
              <a:endCxn id="327" idx="2"/>
            </p:cNvCxnSpPr>
            <p:nvPr/>
          </p:nvCxnSpPr>
          <p:spPr>
            <a:xfrm flipV="1">
              <a:off x="4955534" y="2207176"/>
              <a:ext cx="2008918" cy="490236"/>
            </a:xfrm>
            <a:prstGeom prst="straightConnector1">
              <a:avLst/>
            </a:prstGeom>
            <a:ln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0" name="直接箭头连接符 339">
              <a:extLst>
                <a:ext uri="{FF2B5EF4-FFF2-40B4-BE49-F238E27FC236}">
                  <a16:creationId xmlns="" xmlns:a16="http://schemas.microsoft.com/office/drawing/2014/main" id="{E741298A-F2A6-41FC-9E25-2E3DF89F44F2}"/>
                </a:ext>
              </a:extLst>
            </p:cNvPr>
            <p:cNvCxnSpPr>
              <a:cxnSpLocks/>
              <a:stCxn id="251" idx="6"/>
              <a:endCxn id="328" idx="2"/>
            </p:cNvCxnSpPr>
            <p:nvPr/>
          </p:nvCxnSpPr>
          <p:spPr>
            <a:xfrm flipV="1">
              <a:off x="5397026" y="2207176"/>
              <a:ext cx="2008918" cy="490236"/>
            </a:xfrm>
            <a:prstGeom prst="straightConnector1">
              <a:avLst/>
            </a:prstGeom>
            <a:ln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1" name="直接箭头连接符 340">
              <a:extLst>
                <a:ext uri="{FF2B5EF4-FFF2-40B4-BE49-F238E27FC236}">
                  <a16:creationId xmlns="" xmlns:a16="http://schemas.microsoft.com/office/drawing/2014/main" id="{0D838B7F-26D0-4A75-86B4-92063D5A9F6F}"/>
                </a:ext>
              </a:extLst>
            </p:cNvPr>
            <p:cNvCxnSpPr>
              <a:stCxn id="251" idx="6"/>
              <a:endCxn id="329" idx="2"/>
            </p:cNvCxnSpPr>
            <p:nvPr/>
          </p:nvCxnSpPr>
          <p:spPr>
            <a:xfrm flipV="1">
              <a:off x="5397027" y="2207176"/>
              <a:ext cx="2447549" cy="490236"/>
            </a:xfrm>
            <a:prstGeom prst="straightConnector1">
              <a:avLst/>
            </a:prstGeom>
            <a:ln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2" name="直接箭头连接符 341">
              <a:extLst>
                <a:ext uri="{FF2B5EF4-FFF2-40B4-BE49-F238E27FC236}">
                  <a16:creationId xmlns="" xmlns:a16="http://schemas.microsoft.com/office/drawing/2014/main" id="{988BB053-FBDD-42BF-946D-4242BF07C977}"/>
                </a:ext>
              </a:extLst>
            </p:cNvPr>
            <p:cNvCxnSpPr>
              <a:stCxn id="251" idx="6"/>
              <a:endCxn id="330" idx="2"/>
            </p:cNvCxnSpPr>
            <p:nvPr/>
          </p:nvCxnSpPr>
          <p:spPr>
            <a:xfrm flipV="1">
              <a:off x="5397027" y="2207786"/>
              <a:ext cx="2886181" cy="489626"/>
            </a:xfrm>
            <a:prstGeom prst="straightConnector1">
              <a:avLst/>
            </a:prstGeom>
            <a:ln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3" name="直接箭头连接符 342">
              <a:extLst>
                <a:ext uri="{FF2B5EF4-FFF2-40B4-BE49-F238E27FC236}">
                  <a16:creationId xmlns="" xmlns:a16="http://schemas.microsoft.com/office/drawing/2014/main" id="{D412BF38-FB91-48EC-852E-98B5036ACA11}"/>
                </a:ext>
              </a:extLst>
            </p:cNvPr>
            <p:cNvCxnSpPr>
              <a:cxnSpLocks/>
              <a:stCxn id="252" idx="6"/>
              <a:endCxn id="323" idx="2"/>
            </p:cNvCxnSpPr>
            <p:nvPr/>
          </p:nvCxnSpPr>
          <p:spPr>
            <a:xfrm flipH="1" flipV="1">
              <a:off x="3452716" y="2210228"/>
              <a:ext cx="2382943" cy="487184"/>
            </a:xfrm>
            <a:prstGeom prst="straightConnector1">
              <a:avLst/>
            </a:prstGeom>
            <a:ln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4" name="直接箭头连接符 343">
              <a:extLst>
                <a:ext uri="{FF2B5EF4-FFF2-40B4-BE49-F238E27FC236}">
                  <a16:creationId xmlns="" xmlns:a16="http://schemas.microsoft.com/office/drawing/2014/main" id="{E4BEBC95-DFA7-4795-BB26-0B26557AE035}"/>
                </a:ext>
              </a:extLst>
            </p:cNvPr>
            <p:cNvCxnSpPr>
              <a:cxnSpLocks noChangeAspect="1"/>
              <a:stCxn id="252" idx="6"/>
              <a:endCxn id="324" idx="2"/>
            </p:cNvCxnSpPr>
            <p:nvPr/>
          </p:nvCxnSpPr>
          <p:spPr>
            <a:xfrm flipH="1" flipV="1">
              <a:off x="3894208" y="2210228"/>
              <a:ext cx="1941451" cy="487184"/>
            </a:xfrm>
            <a:prstGeom prst="straightConnector1">
              <a:avLst/>
            </a:prstGeom>
            <a:ln>
              <a:solidFill>
                <a:schemeClr val="accent1"/>
              </a:solidFill>
              <a:tailEnd type="triangle" w="sm" len="sm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</p:cxnSp>
        <p:cxnSp>
          <p:nvCxnSpPr>
            <p:cNvPr id="345" name="直接箭头连接符 344">
              <a:extLst>
                <a:ext uri="{FF2B5EF4-FFF2-40B4-BE49-F238E27FC236}">
                  <a16:creationId xmlns="" xmlns:a16="http://schemas.microsoft.com/office/drawing/2014/main" id="{CE858A50-48FD-4D60-A14F-6D4CB3720CB3}"/>
                </a:ext>
              </a:extLst>
            </p:cNvPr>
            <p:cNvCxnSpPr>
              <a:stCxn id="253" idx="6"/>
              <a:endCxn id="325" idx="2"/>
            </p:cNvCxnSpPr>
            <p:nvPr/>
          </p:nvCxnSpPr>
          <p:spPr>
            <a:xfrm flipH="1" flipV="1">
              <a:off x="4332839" y="2210228"/>
              <a:ext cx="1941450" cy="487794"/>
            </a:xfrm>
            <a:prstGeom prst="straightConnector1">
              <a:avLst/>
            </a:prstGeom>
            <a:ln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6" name="直接箭头连接符 345">
              <a:extLst>
                <a:ext uri="{FF2B5EF4-FFF2-40B4-BE49-F238E27FC236}">
                  <a16:creationId xmlns="" xmlns:a16="http://schemas.microsoft.com/office/drawing/2014/main" id="{EBD572DD-B313-476A-A5F4-D02719A07F7A}"/>
                </a:ext>
              </a:extLst>
            </p:cNvPr>
            <p:cNvCxnSpPr>
              <a:stCxn id="253" idx="6"/>
              <a:endCxn id="326" idx="2"/>
            </p:cNvCxnSpPr>
            <p:nvPr/>
          </p:nvCxnSpPr>
          <p:spPr>
            <a:xfrm flipH="1" flipV="1">
              <a:off x="4771471" y="2210838"/>
              <a:ext cx="1502819" cy="487185"/>
            </a:xfrm>
            <a:prstGeom prst="straightConnector1">
              <a:avLst/>
            </a:prstGeom>
            <a:ln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7" name="直接箭头连接符 346">
              <a:extLst>
                <a:ext uri="{FF2B5EF4-FFF2-40B4-BE49-F238E27FC236}">
                  <a16:creationId xmlns="" xmlns:a16="http://schemas.microsoft.com/office/drawing/2014/main" id="{073E86CF-260F-4BA5-AAE2-87F174F3FB19}"/>
                </a:ext>
              </a:extLst>
            </p:cNvPr>
            <p:cNvCxnSpPr>
              <a:stCxn id="253" idx="6"/>
              <a:endCxn id="327" idx="2"/>
            </p:cNvCxnSpPr>
            <p:nvPr/>
          </p:nvCxnSpPr>
          <p:spPr>
            <a:xfrm flipV="1">
              <a:off x="6274290" y="2207176"/>
              <a:ext cx="690163" cy="490846"/>
            </a:xfrm>
            <a:prstGeom prst="straightConnector1">
              <a:avLst/>
            </a:prstGeom>
            <a:ln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8" name="直接箭头连接符 347">
              <a:extLst>
                <a:ext uri="{FF2B5EF4-FFF2-40B4-BE49-F238E27FC236}">
                  <a16:creationId xmlns="" xmlns:a16="http://schemas.microsoft.com/office/drawing/2014/main" id="{B1CC5ECB-F4E0-4F30-ACF1-616B5EB60C42}"/>
                </a:ext>
              </a:extLst>
            </p:cNvPr>
            <p:cNvCxnSpPr>
              <a:stCxn id="253" idx="6"/>
              <a:endCxn id="328" idx="2"/>
            </p:cNvCxnSpPr>
            <p:nvPr/>
          </p:nvCxnSpPr>
          <p:spPr>
            <a:xfrm flipV="1">
              <a:off x="6274290" y="2207176"/>
              <a:ext cx="1131655" cy="490846"/>
            </a:xfrm>
            <a:prstGeom prst="straightConnector1">
              <a:avLst/>
            </a:prstGeom>
            <a:ln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9" name="直接箭头连接符 348">
              <a:extLst>
                <a:ext uri="{FF2B5EF4-FFF2-40B4-BE49-F238E27FC236}">
                  <a16:creationId xmlns="" xmlns:a16="http://schemas.microsoft.com/office/drawing/2014/main" id="{121B9B77-80C6-4A34-B34B-33A38FFF64F1}"/>
                </a:ext>
              </a:extLst>
            </p:cNvPr>
            <p:cNvCxnSpPr>
              <a:stCxn id="253" idx="6"/>
              <a:endCxn id="330" idx="2"/>
            </p:cNvCxnSpPr>
            <p:nvPr/>
          </p:nvCxnSpPr>
          <p:spPr>
            <a:xfrm flipV="1">
              <a:off x="6274289" y="2207786"/>
              <a:ext cx="2008918" cy="490236"/>
            </a:xfrm>
            <a:prstGeom prst="straightConnector1">
              <a:avLst/>
            </a:prstGeom>
            <a:ln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0" name="直接箭头连接符 349">
              <a:extLst>
                <a:ext uri="{FF2B5EF4-FFF2-40B4-BE49-F238E27FC236}">
                  <a16:creationId xmlns="" xmlns:a16="http://schemas.microsoft.com/office/drawing/2014/main" id="{AF073B13-0E6F-448A-A409-C7FF79BBE8BD}"/>
                </a:ext>
              </a:extLst>
            </p:cNvPr>
            <p:cNvCxnSpPr>
              <a:cxnSpLocks/>
              <a:stCxn id="251" idx="6"/>
              <a:endCxn id="323" idx="2"/>
            </p:cNvCxnSpPr>
            <p:nvPr/>
          </p:nvCxnSpPr>
          <p:spPr>
            <a:xfrm flipH="1" flipV="1">
              <a:off x="3452716" y="2210228"/>
              <a:ext cx="1944311" cy="487184"/>
            </a:xfrm>
            <a:prstGeom prst="straightConnector1">
              <a:avLst/>
            </a:prstGeom>
            <a:ln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1" name="直接箭头连接符 350">
              <a:extLst>
                <a:ext uri="{FF2B5EF4-FFF2-40B4-BE49-F238E27FC236}">
                  <a16:creationId xmlns="" xmlns:a16="http://schemas.microsoft.com/office/drawing/2014/main" id="{F1BE0BAA-E9D2-4128-B51E-2C5FCB400034}"/>
                </a:ext>
              </a:extLst>
            </p:cNvPr>
            <p:cNvCxnSpPr>
              <a:stCxn id="251" idx="6"/>
              <a:endCxn id="324" idx="2"/>
            </p:cNvCxnSpPr>
            <p:nvPr/>
          </p:nvCxnSpPr>
          <p:spPr>
            <a:xfrm flipH="1" flipV="1">
              <a:off x="3894208" y="2210228"/>
              <a:ext cx="1502819" cy="487184"/>
            </a:xfrm>
            <a:prstGeom prst="straightConnector1">
              <a:avLst/>
            </a:prstGeom>
            <a:ln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2" name="直接箭头连接符 351">
              <a:extLst>
                <a:ext uri="{FF2B5EF4-FFF2-40B4-BE49-F238E27FC236}">
                  <a16:creationId xmlns="" xmlns:a16="http://schemas.microsoft.com/office/drawing/2014/main" id="{1666FE09-5D0C-492A-8241-5179C9DC2E5D}"/>
                </a:ext>
              </a:extLst>
            </p:cNvPr>
            <p:cNvCxnSpPr>
              <a:stCxn id="251" idx="6"/>
              <a:endCxn id="325" idx="2"/>
            </p:cNvCxnSpPr>
            <p:nvPr/>
          </p:nvCxnSpPr>
          <p:spPr>
            <a:xfrm flipH="1" flipV="1">
              <a:off x="4332840" y="2210228"/>
              <a:ext cx="1064187" cy="487184"/>
            </a:xfrm>
            <a:prstGeom prst="straightConnector1">
              <a:avLst/>
            </a:prstGeom>
            <a:ln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3" name="直接箭头连接符 352">
              <a:extLst>
                <a:ext uri="{FF2B5EF4-FFF2-40B4-BE49-F238E27FC236}">
                  <a16:creationId xmlns="" xmlns:a16="http://schemas.microsoft.com/office/drawing/2014/main" id="{845F04A3-524A-4EF5-9BFE-0BCFAC1AC48E}"/>
                </a:ext>
              </a:extLst>
            </p:cNvPr>
            <p:cNvCxnSpPr>
              <a:stCxn id="251" idx="6"/>
              <a:endCxn id="326" idx="2"/>
            </p:cNvCxnSpPr>
            <p:nvPr/>
          </p:nvCxnSpPr>
          <p:spPr>
            <a:xfrm flipH="1" flipV="1">
              <a:off x="4771470" y="2210838"/>
              <a:ext cx="625556" cy="486575"/>
            </a:xfrm>
            <a:prstGeom prst="straightConnector1">
              <a:avLst/>
            </a:prstGeom>
            <a:ln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4" name="直接箭头连接符 353">
              <a:extLst>
                <a:ext uri="{FF2B5EF4-FFF2-40B4-BE49-F238E27FC236}">
                  <a16:creationId xmlns="" xmlns:a16="http://schemas.microsoft.com/office/drawing/2014/main" id="{1A0BFECA-93F2-47CA-BD01-857FE04B82B1}"/>
                </a:ext>
              </a:extLst>
            </p:cNvPr>
            <p:cNvCxnSpPr>
              <a:cxnSpLocks/>
              <a:stCxn id="254" idx="6"/>
              <a:endCxn id="323" idx="2"/>
            </p:cNvCxnSpPr>
            <p:nvPr/>
          </p:nvCxnSpPr>
          <p:spPr>
            <a:xfrm flipH="1" flipV="1">
              <a:off x="3452715" y="2210228"/>
              <a:ext cx="3260206" cy="487794"/>
            </a:xfrm>
            <a:prstGeom prst="straightConnector1">
              <a:avLst/>
            </a:prstGeom>
            <a:ln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5" name="直接箭头连接符 354">
              <a:extLst>
                <a:ext uri="{FF2B5EF4-FFF2-40B4-BE49-F238E27FC236}">
                  <a16:creationId xmlns="" xmlns:a16="http://schemas.microsoft.com/office/drawing/2014/main" id="{84421B15-76A6-49F6-99F8-D46CFEE17984}"/>
                </a:ext>
              </a:extLst>
            </p:cNvPr>
            <p:cNvCxnSpPr>
              <a:stCxn id="254" idx="6"/>
              <a:endCxn id="324" idx="2"/>
            </p:cNvCxnSpPr>
            <p:nvPr/>
          </p:nvCxnSpPr>
          <p:spPr>
            <a:xfrm flipH="1" flipV="1">
              <a:off x="3894207" y="2210228"/>
              <a:ext cx="2818714" cy="487794"/>
            </a:xfrm>
            <a:prstGeom prst="straightConnector1">
              <a:avLst/>
            </a:prstGeom>
            <a:ln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6" name="直接连接符 355">
              <a:extLst>
                <a:ext uri="{FF2B5EF4-FFF2-40B4-BE49-F238E27FC236}">
                  <a16:creationId xmlns="" xmlns:a16="http://schemas.microsoft.com/office/drawing/2014/main" id="{6EBDB9C7-C571-4490-984F-991FEB542EAA}"/>
                </a:ext>
              </a:extLst>
            </p:cNvPr>
            <p:cNvCxnSpPr>
              <a:stCxn id="200" idx="4"/>
              <a:endCxn id="325" idx="6"/>
            </p:cNvCxnSpPr>
            <p:nvPr/>
          </p:nvCxnSpPr>
          <p:spPr>
            <a:xfrm>
              <a:off x="4182451" y="1683978"/>
              <a:ext cx="150389" cy="19137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7" name="直接连接符 356">
              <a:extLst>
                <a:ext uri="{FF2B5EF4-FFF2-40B4-BE49-F238E27FC236}">
                  <a16:creationId xmlns="" xmlns:a16="http://schemas.microsoft.com/office/drawing/2014/main" id="{CED754CA-EB28-4291-ADD8-38C4C5063ED8}"/>
                </a:ext>
              </a:extLst>
            </p:cNvPr>
            <p:cNvCxnSpPr>
              <a:stCxn id="214" idx="4"/>
              <a:endCxn id="328" idx="6"/>
            </p:cNvCxnSpPr>
            <p:nvPr/>
          </p:nvCxnSpPr>
          <p:spPr>
            <a:xfrm flipH="1">
              <a:off x="7405944" y="1674040"/>
              <a:ext cx="261466" cy="19825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8" name="矩形 357">
              <a:extLst>
                <a:ext uri="{FF2B5EF4-FFF2-40B4-BE49-F238E27FC236}">
                  <a16:creationId xmlns="" xmlns:a16="http://schemas.microsoft.com/office/drawing/2014/main" id="{B1DCF90C-8128-4300-8FDB-C88ECF471216}"/>
                </a:ext>
              </a:extLst>
            </p:cNvPr>
            <p:cNvSpPr/>
            <p:nvPr/>
          </p:nvSpPr>
          <p:spPr>
            <a:xfrm>
              <a:off x="4912737" y="5109326"/>
              <a:ext cx="164717" cy="388800"/>
            </a:xfrm>
            <a:prstGeom prst="rect">
              <a:avLst/>
            </a:prstGeom>
            <a:noFill/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>
                <a:solidFill>
                  <a:prstClr val="white"/>
                </a:solidFill>
              </a:endParaRPr>
            </a:p>
          </p:txBody>
        </p:sp>
        <p:sp>
          <p:nvSpPr>
            <p:cNvPr id="359" name="矩形 358">
              <a:extLst>
                <a:ext uri="{FF2B5EF4-FFF2-40B4-BE49-F238E27FC236}">
                  <a16:creationId xmlns="" xmlns:a16="http://schemas.microsoft.com/office/drawing/2014/main" id="{E7567E82-D518-48B4-833B-73AF4D09D973}"/>
                </a:ext>
              </a:extLst>
            </p:cNvPr>
            <p:cNvSpPr/>
            <p:nvPr/>
          </p:nvSpPr>
          <p:spPr>
            <a:xfrm>
              <a:off x="5097018" y="5109326"/>
              <a:ext cx="164717" cy="388800"/>
            </a:xfrm>
            <a:prstGeom prst="rect">
              <a:avLst/>
            </a:prstGeom>
            <a:noFill/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>
                <a:solidFill>
                  <a:prstClr val="white"/>
                </a:solidFill>
              </a:endParaRPr>
            </a:p>
          </p:txBody>
        </p:sp>
        <p:sp>
          <p:nvSpPr>
            <p:cNvPr id="360" name="矩形 359">
              <a:extLst>
                <a:ext uri="{FF2B5EF4-FFF2-40B4-BE49-F238E27FC236}">
                  <a16:creationId xmlns="" xmlns:a16="http://schemas.microsoft.com/office/drawing/2014/main" id="{334A4F28-399D-4102-8409-0EFC8B469E2D}"/>
                </a:ext>
              </a:extLst>
            </p:cNvPr>
            <p:cNvSpPr/>
            <p:nvPr/>
          </p:nvSpPr>
          <p:spPr>
            <a:xfrm>
              <a:off x="5274206" y="5109326"/>
              <a:ext cx="164717" cy="388800"/>
            </a:xfrm>
            <a:prstGeom prst="rect">
              <a:avLst/>
            </a:prstGeom>
            <a:noFill/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>
                <a:solidFill>
                  <a:prstClr val="white"/>
                </a:solidFill>
              </a:endParaRPr>
            </a:p>
          </p:txBody>
        </p:sp>
        <p:cxnSp>
          <p:nvCxnSpPr>
            <p:cNvPr id="361" name="直接箭头连接符 360">
              <a:extLst>
                <a:ext uri="{FF2B5EF4-FFF2-40B4-BE49-F238E27FC236}">
                  <a16:creationId xmlns="" xmlns:a16="http://schemas.microsoft.com/office/drawing/2014/main" id="{DE858311-7509-40EF-BD78-B4755D559729}"/>
                </a:ext>
              </a:extLst>
            </p:cNvPr>
            <p:cNvCxnSpPr/>
            <p:nvPr/>
          </p:nvCxnSpPr>
          <p:spPr>
            <a:xfrm flipV="1">
              <a:off x="5488362" y="5290366"/>
              <a:ext cx="997058" cy="1390"/>
            </a:xfrm>
            <a:prstGeom prst="straightConnector1">
              <a:avLst/>
            </a:prstGeom>
            <a:ln w="15875">
              <a:prstDash val="sys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2" name="文本框 361">
              <a:extLst>
                <a:ext uri="{FF2B5EF4-FFF2-40B4-BE49-F238E27FC236}">
                  <a16:creationId xmlns="" xmlns:a16="http://schemas.microsoft.com/office/drawing/2014/main" id="{B9905236-5AD1-4081-B341-3267CD1AE8CD}"/>
                </a:ext>
              </a:extLst>
            </p:cNvPr>
            <p:cNvSpPr txBox="1"/>
            <p:nvPr/>
          </p:nvSpPr>
          <p:spPr>
            <a:xfrm>
              <a:off x="4848489" y="5193315"/>
              <a:ext cx="426503" cy="2892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917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O</a:t>
              </a:r>
              <a:r>
                <a:rPr lang="en-US" altLang="zh-CN" sz="917" baseline="-25000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zh-CN" altLang="en-US" sz="917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63" name="文本框 29">
              <a:extLst>
                <a:ext uri="{FF2B5EF4-FFF2-40B4-BE49-F238E27FC236}">
                  <a16:creationId xmlns="" xmlns:a16="http://schemas.microsoft.com/office/drawing/2014/main" id="{4E4570B6-9FB6-43F1-BD3D-7FA13851F7B7}"/>
                </a:ext>
              </a:extLst>
            </p:cNvPr>
            <p:cNvSpPr txBox="1"/>
            <p:nvPr/>
          </p:nvSpPr>
          <p:spPr>
            <a:xfrm>
              <a:off x="5034553" y="5193315"/>
              <a:ext cx="426503" cy="2892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917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O</a:t>
              </a:r>
              <a:r>
                <a:rPr lang="en-US" altLang="zh-CN" sz="917" baseline="-25000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zh-CN" altLang="en-US" sz="917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64" name="文本框 30">
              <a:extLst>
                <a:ext uri="{FF2B5EF4-FFF2-40B4-BE49-F238E27FC236}">
                  <a16:creationId xmlns="" xmlns:a16="http://schemas.microsoft.com/office/drawing/2014/main" id="{CD1F45CB-963D-47EB-A2DF-F3A829E71527}"/>
                </a:ext>
              </a:extLst>
            </p:cNvPr>
            <p:cNvSpPr txBox="1"/>
            <p:nvPr/>
          </p:nvSpPr>
          <p:spPr>
            <a:xfrm>
              <a:off x="5212520" y="5193315"/>
              <a:ext cx="426503" cy="2892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917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O</a:t>
              </a:r>
              <a:r>
                <a:rPr lang="en-US" altLang="zh-CN" sz="917" baseline="-25000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lang="zh-CN" altLang="en-US" sz="917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65" name="矩形 364">
              <a:extLst>
                <a:ext uri="{FF2B5EF4-FFF2-40B4-BE49-F238E27FC236}">
                  <a16:creationId xmlns="" xmlns:a16="http://schemas.microsoft.com/office/drawing/2014/main" id="{BADDF753-1D35-45FC-AB11-575D6C5AF6BD}"/>
                </a:ext>
              </a:extLst>
            </p:cNvPr>
            <p:cNvSpPr/>
            <p:nvPr/>
          </p:nvSpPr>
          <p:spPr>
            <a:xfrm>
              <a:off x="6494278" y="5109326"/>
              <a:ext cx="164717" cy="388800"/>
            </a:xfrm>
            <a:prstGeom prst="rect">
              <a:avLst/>
            </a:prstGeom>
            <a:noFill/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>
                <a:solidFill>
                  <a:prstClr val="white"/>
                </a:solidFill>
              </a:endParaRPr>
            </a:p>
          </p:txBody>
        </p:sp>
        <p:sp>
          <p:nvSpPr>
            <p:cNvPr id="366" name="矩形 365">
              <a:extLst>
                <a:ext uri="{FF2B5EF4-FFF2-40B4-BE49-F238E27FC236}">
                  <a16:creationId xmlns="" xmlns:a16="http://schemas.microsoft.com/office/drawing/2014/main" id="{54C0B0DD-E0B1-4478-AAF5-2B2CAFCB960D}"/>
                </a:ext>
              </a:extLst>
            </p:cNvPr>
            <p:cNvSpPr/>
            <p:nvPr/>
          </p:nvSpPr>
          <p:spPr>
            <a:xfrm>
              <a:off x="6671466" y="5109326"/>
              <a:ext cx="164717" cy="388800"/>
            </a:xfrm>
            <a:prstGeom prst="rect">
              <a:avLst/>
            </a:prstGeom>
            <a:noFill/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>
                <a:solidFill>
                  <a:prstClr val="white"/>
                </a:solidFill>
              </a:endParaRPr>
            </a:p>
          </p:txBody>
        </p:sp>
        <p:sp>
          <p:nvSpPr>
            <p:cNvPr id="367" name="文本框 43">
              <a:extLst>
                <a:ext uri="{FF2B5EF4-FFF2-40B4-BE49-F238E27FC236}">
                  <a16:creationId xmlns="" xmlns:a16="http://schemas.microsoft.com/office/drawing/2014/main" id="{FF44A0DD-E94A-486F-9C17-AD5CE2596B42}"/>
                </a:ext>
              </a:extLst>
            </p:cNvPr>
            <p:cNvSpPr txBox="1"/>
            <p:nvPr/>
          </p:nvSpPr>
          <p:spPr>
            <a:xfrm>
              <a:off x="6609777" y="5193315"/>
              <a:ext cx="439818" cy="2892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917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O</a:t>
              </a:r>
              <a:r>
                <a:rPr lang="en-US" altLang="zh-CN" sz="917" baseline="-25000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endParaRPr lang="zh-CN" altLang="en-US" sz="917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368" name="直接连接符 367">
              <a:extLst>
                <a:ext uri="{FF2B5EF4-FFF2-40B4-BE49-F238E27FC236}">
                  <a16:creationId xmlns="" xmlns:a16="http://schemas.microsoft.com/office/drawing/2014/main" id="{1ED08AF8-B172-40BC-B48D-EA3D8F69E719}"/>
                </a:ext>
              </a:extLst>
            </p:cNvPr>
            <p:cNvCxnSpPr>
              <a:cxnSpLocks/>
              <a:stCxn id="358" idx="0"/>
            </p:cNvCxnSpPr>
            <p:nvPr/>
          </p:nvCxnSpPr>
          <p:spPr>
            <a:xfrm flipV="1">
              <a:off x="4995095" y="4680732"/>
              <a:ext cx="244104" cy="428594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9" name="直接连接符 368">
              <a:extLst>
                <a:ext uri="{FF2B5EF4-FFF2-40B4-BE49-F238E27FC236}">
                  <a16:creationId xmlns="" xmlns:a16="http://schemas.microsoft.com/office/drawing/2014/main" id="{B2BC2822-1847-4256-82D7-0F70A3CDAD8E}"/>
                </a:ext>
              </a:extLst>
            </p:cNvPr>
            <p:cNvCxnSpPr>
              <a:cxnSpLocks/>
              <a:stCxn id="358" idx="0"/>
            </p:cNvCxnSpPr>
            <p:nvPr/>
          </p:nvCxnSpPr>
          <p:spPr>
            <a:xfrm flipV="1">
              <a:off x="4995095" y="4680732"/>
              <a:ext cx="685596" cy="428594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0" name="直接连接符 369">
              <a:extLst>
                <a:ext uri="{FF2B5EF4-FFF2-40B4-BE49-F238E27FC236}">
                  <a16:creationId xmlns="" xmlns:a16="http://schemas.microsoft.com/office/drawing/2014/main" id="{BB434C29-9BC3-41BC-B4FF-8AA1DBBAA047}"/>
                </a:ext>
              </a:extLst>
            </p:cNvPr>
            <p:cNvCxnSpPr>
              <a:cxnSpLocks/>
              <a:stCxn id="358" idx="0"/>
            </p:cNvCxnSpPr>
            <p:nvPr/>
          </p:nvCxnSpPr>
          <p:spPr>
            <a:xfrm flipV="1">
              <a:off x="4995095" y="4680732"/>
              <a:ext cx="1124228" cy="428594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1" name="直接连接符 370">
              <a:extLst>
                <a:ext uri="{FF2B5EF4-FFF2-40B4-BE49-F238E27FC236}">
                  <a16:creationId xmlns="" xmlns:a16="http://schemas.microsoft.com/office/drawing/2014/main" id="{0AFF8118-4DB8-4A27-8ED3-7AFB8943D625}"/>
                </a:ext>
              </a:extLst>
            </p:cNvPr>
            <p:cNvCxnSpPr>
              <a:cxnSpLocks/>
              <a:stCxn id="358" idx="0"/>
            </p:cNvCxnSpPr>
            <p:nvPr/>
          </p:nvCxnSpPr>
          <p:spPr>
            <a:xfrm flipV="1">
              <a:off x="4995095" y="4681342"/>
              <a:ext cx="1562860" cy="427984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2" name="直接连接符 371">
              <a:extLst>
                <a:ext uri="{FF2B5EF4-FFF2-40B4-BE49-F238E27FC236}">
                  <a16:creationId xmlns="" xmlns:a16="http://schemas.microsoft.com/office/drawing/2014/main" id="{58739D25-89D8-40D0-9EAD-BBAC39AEB150}"/>
                </a:ext>
              </a:extLst>
            </p:cNvPr>
            <p:cNvCxnSpPr>
              <a:cxnSpLocks/>
              <a:stCxn id="366" idx="0"/>
            </p:cNvCxnSpPr>
            <p:nvPr/>
          </p:nvCxnSpPr>
          <p:spPr>
            <a:xfrm flipH="1" flipV="1">
              <a:off x="6557956" y="4681342"/>
              <a:ext cx="195869" cy="427984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3" name="直接连接符 372">
              <a:extLst>
                <a:ext uri="{FF2B5EF4-FFF2-40B4-BE49-F238E27FC236}">
                  <a16:creationId xmlns="" xmlns:a16="http://schemas.microsoft.com/office/drawing/2014/main" id="{63E276AB-00B2-4394-BD14-18F159B9BD8B}"/>
                </a:ext>
              </a:extLst>
            </p:cNvPr>
            <p:cNvCxnSpPr>
              <a:cxnSpLocks/>
              <a:stCxn id="366" idx="0"/>
            </p:cNvCxnSpPr>
            <p:nvPr/>
          </p:nvCxnSpPr>
          <p:spPr>
            <a:xfrm flipH="1" flipV="1">
              <a:off x="5680692" y="4680732"/>
              <a:ext cx="1073133" cy="428594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4" name="直接连接符 373">
              <a:extLst>
                <a:ext uri="{FF2B5EF4-FFF2-40B4-BE49-F238E27FC236}">
                  <a16:creationId xmlns="" xmlns:a16="http://schemas.microsoft.com/office/drawing/2014/main" id="{2BCF0EEC-504F-4423-8D3E-31CA16FFD16F}"/>
                </a:ext>
              </a:extLst>
            </p:cNvPr>
            <p:cNvCxnSpPr>
              <a:cxnSpLocks/>
              <a:stCxn id="366" idx="0"/>
            </p:cNvCxnSpPr>
            <p:nvPr/>
          </p:nvCxnSpPr>
          <p:spPr>
            <a:xfrm flipH="1" flipV="1">
              <a:off x="5239200" y="4680732"/>
              <a:ext cx="1514625" cy="428594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5" name="直接连接符 374">
              <a:extLst>
                <a:ext uri="{FF2B5EF4-FFF2-40B4-BE49-F238E27FC236}">
                  <a16:creationId xmlns="" xmlns:a16="http://schemas.microsoft.com/office/drawing/2014/main" id="{62904606-3EA7-4DE6-B186-2E9175957B91}"/>
                </a:ext>
              </a:extLst>
            </p:cNvPr>
            <p:cNvCxnSpPr>
              <a:cxnSpLocks/>
              <a:stCxn id="366" idx="0"/>
            </p:cNvCxnSpPr>
            <p:nvPr/>
          </p:nvCxnSpPr>
          <p:spPr>
            <a:xfrm flipH="1" flipV="1">
              <a:off x="6119324" y="4680732"/>
              <a:ext cx="634501" cy="428594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76" name="文本框 375">
            <a:extLst>
              <a:ext uri="{FF2B5EF4-FFF2-40B4-BE49-F238E27FC236}">
                <a16:creationId xmlns="" xmlns:a16="http://schemas.microsoft.com/office/drawing/2014/main" id="{849EF793-7283-45D5-9834-7B4743E0CEAF}"/>
              </a:ext>
            </a:extLst>
          </p:cNvPr>
          <p:cNvSpPr txBox="1"/>
          <p:nvPr/>
        </p:nvSpPr>
        <p:spPr>
          <a:xfrm>
            <a:off x="6990576" y="1199069"/>
            <a:ext cx="2703690" cy="707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zh-CN" sz="1333" dirty="0">
                <a:solidFill>
                  <a:prstClr val="black"/>
                </a:solidFill>
              </a:rPr>
              <a:t>输出</a:t>
            </a:r>
            <a:r>
              <a:rPr lang="zh-CN" altLang="en-US" sz="1333" dirty="0">
                <a:solidFill>
                  <a:prstClr val="black"/>
                </a:solidFill>
              </a:rPr>
              <a:t>层</a:t>
            </a:r>
            <a:r>
              <a:rPr lang="zh-CN" altLang="zh-CN" sz="1333" dirty="0">
                <a:solidFill>
                  <a:prstClr val="black"/>
                </a:solidFill>
              </a:rPr>
              <a:t>节点与</a:t>
            </a:r>
            <a:r>
              <a:rPr lang="en-US" altLang="zh-CN" sz="1333" dirty="0">
                <a:solidFill>
                  <a:prstClr val="black"/>
                </a:solidFill>
              </a:rPr>
              <a:t>HMM</a:t>
            </a:r>
            <a:r>
              <a:rPr lang="zh-CN" altLang="zh-CN" sz="1333" dirty="0">
                <a:solidFill>
                  <a:prstClr val="black"/>
                </a:solidFill>
              </a:rPr>
              <a:t>状态一一对应</a:t>
            </a:r>
            <a:endParaRPr lang="en-US" altLang="zh-CN" sz="1333" dirty="0">
              <a:solidFill>
                <a:prstClr val="black"/>
              </a:solidFill>
            </a:endParaRPr>
          </a:p>
          <a:p>
            <a:pPr algn="just"/>
            <a:r>
              <a:rPr lang="en-US" altLang="zh-CN" sz="1333" dirty="0">
                <a:solidFill>
                  <a:prstClr val="black"/>
                </a:solidFill>
              </a:rPr>
              <a:t>DNN</a:t>
            </a:r>
            <a:r>
              <a:rPr lang="zh-CN" altLang="en-US" sz="1333" dirty="0">
                <a:solidFill>
                  <a:prstClr val="black"/>
                </a:solidFill>
              </a:rPr>
              <a:t>直接</a:t>
            </a:r>
            <a:r>
              <a:rPr lang="zh-CN" altLang="zh-CN" sz="1333" dirty="0">
                <a:solidFill>
                  <a:prstClr val="black"/>
                </a:solidFill>
              </a:rPr>
              <a:t>输出每个状态的观察概率</a:t>
            </a:r>
            <a:endParaRPr lang="zh-CN" altLang="en-US" sz="1333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7964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229"/>
    </mc:Choice>
    <mc:Fallback xmlns="">
      <p:transition spd="slow" advTm="2922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1E4257A8-E92C-41C1-A1AA-2676985ED0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1000" y="989687"/>
            <a:ext cx="6858000" cy="952500"/>
          </a:xfrm>
        </p:spPr>
        <p:txBody>
          <a:bodyPr/>
          <a:lstStyle/>
          <a:p>
            <a:r>
              <a:rPr lang="zh-CN" altLang="en-US" dirty="0" smtClean="0"/>
              <a:t>语音识别的深度建模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F73072BA-B68B-4B04-8F8B-4229DB9CF1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166" y="2053367"/>
            <a:ext cx="8456815" cy="3771636"/>
          </a:xfrm>
        </p:spPr>
        <p:txBody>
          <a:bodyPr/>
          <a:lstStyle/>
          <a:p>
            <a:r>
              <a:rPr lang="en-US" altLang="zh-CN" sz="2000" dirty="0"/>
              <a:t>DNN-HMM</a:t>
            </a:r>
            <a:r>
              <a:rPr lang="zh-CN" altLang="en-US" sz="2000" dirty="0"/>
              <a:t>的实现</a:t>
            </a:r>
            <a:endParaRPr lang="en-US" altLang="zh-CN" sz="2000" dirty="0"/>
          </a:p>
          <a:p>
            <a:pPr lvl="1"/>
            <a:r>
              <a:rPr lang="zh-CN" altLang="en-US" sz="1667" dirty="0">
                <a:solidFill>
                  <a:schemeClr val="bg1">
                    <a:lumMod val="65000"/>
                  </a:schemeClr>
                </a:solidFill>
              </a:rPr>
              <a:t>算法：观察概率由</a:t>
            </a:r>
            <a:r>
              <a:rPr lang="en-US" altLang="zh-CN" sz="1667" dirty="0">
                <a:solidFill>
                  <a:schemeClr val="bg1">
                    <a:lumMod val="65000"/>
                  </a:schemeClr>
                </a:solidFill>
              </a:rPr>
              <a:t>DNN</a:t>
            </a:r>
            <a:r>
              <a:rPr lang="zh-CN" altLang="en-US" sz="1667" dirty="0">
                <a:solidFill>
                  <a:schemeClr val="bg1">
                    <a:lumMod val="65000"/>
                  </a:schemeClr>
                </a:solidFill>
              </a:rPr>
              <a:t>直接输出</a:t>
            </a:r>
            <a:endParaRPr lang="en-US" altLang="zh-CN" sz="1667" dirty="0">
              <a:solidFill>
                <a:schemeClr val="bg1">
                  <a:lumMod val="65000"/>
                </a:schemeClr>
              </a:solidFill>
            </a:endParaRPr>
          </a:p>
          <a:p>
            <a:pPr lvl="2"/>
            <a:r>
              <a:rPr lang="zh-CN" altLang="en-US" sz="1333" dirty="0">
                <a:solidFill>
                  <a:schemeClr val="bg1">
                    <a:lumMod val="65000"/>
                  </a:schemeClr>
                </a:solidFill>
              </a:rPr>
              <a:t>回避了</a:t>
            </a:r>
            <a:r>
              <a:rPr lang="en-US" altLang="zh-CN" sz="1333" dirty="0">
                <a:solidFill>
                  <a:schemeClr val="bg1">
                    <a:lumMod val="65000"/>
                  </a:schemeClr>
                </a:solidFill>
              </a:rPr>
              <a:t>GMM</a:t>
            </a:r>
            <a:r>
              <a:rPr lang="zh-CN" altLang="en-US" sz="1333" dirty="0">
                <a:solidFill>
                  <a:schemeClr val="bg1">
                    <a:lumMod val="65000"/>
                  </a:schemeClr>
                </a:solidFill>
              </a:rPr>
              <a:t>概率计算中的独立性假设</a:t>
            </a:r>
            <a:endParaRPr lang="en-US" altLang="zh-CN" sz="1333" dirty="0">
              <a:solidFill>
                <a:schemeClr val="bg1">
                  <a:lumMod val="65000"/>
                </a:schemeClr>
              </a:solidFill>
            </a:endParaRPr>
          </a:p>
          <a:p>
            <a:pPr lvl="2"/>
            <a:r>
              <a:rPr lang="zh-CN" altLang="en-US" sz="1333" dirty="0">
                <a:solidFill>
                  <a:schemeClr val="bg1">
                    <a:lumMod val="65000"/>
                  </a:schemeClr>
                </a:solidFill>
              </a:rPr>
              <a:t>深度神经网络</a:t>
            </a:r>
            <a:r>
              <a:rPr lang="en-US" altLang="zh-CN" sz="1333" dirty="0">
                <a:solidFill>
                  <a:schemeClr val="bg1">
                    <a:lumMod val="65000"/>
                  </a:schemeClr>
                </a:solidFill>
              </a:rPr>
              <a:t>DNN</a:t>
            </a:r>
            <a:r>
              <a:rPr lang="zh-CN" altLang="en-US" sz="1333" dirty="0">
                <a:solidFill>
                  <a:schemeClr val="bg1">
                    <a:lumMod val="65000"/>
                  </a:schemeClr>
                </a:solidFill>
              </a:rPr>
              <a:t>较</a:t>
            </a:r>
            <a:r>
              <a:rPr lang="en-US" altLang="zh-CN" sz="1333" dirty="0">
                <a:solidFill>
                  <a:schemeClr val="bg1">
                    <a:lumMod val="65000"/>
                  </a:schemeClr>
                </a:solidFill>
              </a:rPr>
              <a:t>GMM</a:t>
            </a:r>
            <a:r>
              <a:rPr lang="zh-CN" altLang="en-US" sz="1333" dirty="0">
                <a:solidFill>
                  <a:schemeClr val="bg1">
                    <a:lumMod val="65000"/>
                  </a:schemeClr>
                </a:solidFill>
              </a:rPr>
              <a:t>浅层模型具有更强的特征刻画能力</a:t>
            </a:r>
            <a:endParaRPr lang="en-US" altLang="zh-CN" sz="1333" dirty="0">
              <a:solidFill>
                <a:schemeClr val="bg1">
                  <a:lumMod val="65000"/>
                </a:schemeClr>
              </a:solidFill>
            </a:endParaRPr>
          </a:p>
          <a:p>
            <a:pPr lvl="1"/>
            <a:r>
              <a:rPr lang="zh-CN" altLang="en-US" sz="1667" dirty="0">
                <a:solidFill>
                  <a:schemeClr val="bg1">
                    <a:lumMod val="65000"/>
                  </a:schemeClr>
                </a:solidFill>
              </a:rPr>
              <a:t>训练数据：大量的语音</a:t>
            </a:r>
            <a:r>
              <a:rPr lang="en-US" altLang="zh-CN" sz="1667" dirty="0">
                <a:solidFill>
                  <a:schemeClr val="bg1">
                    <a:lumMod val="65000"/>
                  </a:schemeClr>
                </a:solidFill>
              </a:rPr>
              <a:t>-</a:t>
            </a:r>
            <a:r>
              <a:rPr lang="zh-CN" altLang="en-US" sz="1667" dirty="0">
                <a:solidFill>
                  <a:schemeClr val="bg1">
                    <a:lumMod val="65000"/>
                  </a:schemeClr>
                </a:solidFill>
              </a:rPr>
              <a:t>标签数据</a:t>
            </a:r>
            <a:endParaRPr lang="en-US" altLang="zh-CN" sz="1667" dirty="0">
              <a:solidFill>
                <a:schemeClr val="bg1">
                  <a:lumMod val="65000"/>
                </a:schemeClr>
              </a:solidFill>
            </a:endParaRPr>
          </a:p>
          <a:p>
            <a:pPr lvl="2"/>
            <a:r>
              <a:rPr lang="zh-CN" altLang="en-US" sz="1333" dirty="0">
                <a:solidFill>
                  <a:schemeClr val="bg1">
                    <a:lumMod val="65000"/>
                  </a:schemeClr>
                </a:solidFill>
              </a:rPr>
              <a:t>具体数据形式，输入：分帧特征，输出：分帧标签</a:t>
            </a:r>
            <a:endParaRPr lang="en-US" altLang="zh-CN" sz="1333" dirty="0">
              <a:solidFill>
                <a:schemeClr val="bg1">
                  <a:lumMod val="65000"/>
                </a:schemeClr>
              </a:solidFill>
            </a:endParaRPr>
          </a:p>
          <a:p>
            <a:pPr lvl="2"/>
            <a:r>
              <a:rPr lang="zh-CN" altLang="en-US" sz="1333" dirty="0">
                <a:solidFill>
                  <a:schemeClr val="bg1">
                    <a:lumMod val="65000"/>
                  </a:schemeClr>
                </a:solidFill>
              </a:rPr>
              <a:t>标签生成，借助</a:t>
            </a:r>
            <a:r>
              <a:rPr lang="en-US" altLang="zh-CN" sz="1333" dirty="0">
                <a:solidFill>
                  <a:schemeClr val="bg1">
                    <a:lumMod val="65000"/>
                  </a:schemeClr>
                </a:solidFill>
              </a:rPr>
              <a:t>GMM-HMM</a:t>
            </a:r>
            <a:r>
              <a:rPr lang="zh-CN" altLang="en-US" sz="1333" dirty="0">
                <a:solidFill>
                  <a:schemeClr val="bg1">
                    <a:lumMod val="65000"/>
                  </a:schemeClr>
                </a:solidFill>
              </a:rPr>
              <a:t>系统中的强制对齐算法，对训练语音数据进行分帧标注</a:t>
            </a:r>
            <a:endParaRPr lang="en-US" altLang="zh-CN" sz="1333" dirty="0">
              <a:solidFill>
                <a:schemeClr val="bg1">
                  <a:lumMod val="65000"/>
                </a:schemeClr>
              </a:solidFill>
            </a:endParaRPr>
          </a:p>
          <a:p>
            <a:pPr lvl="1"/>
            <a:r>
              <a:rPr lang="zh-CN" altLang="en-US" sz="1667" dirty="0">
                <a:solidFill>
                  <a:schemeClr val="bg1">
                    <a:lumMod val="65000"/>
                  </a:schemeClr>
                </a:solidFill>
              </a:rPr>
              <a:t>训练实现：</a:t>
            </a:r>
            <a:r>
              <a:rPr lang="en-US" altLang="zh-CN" sz="1667" dirty="0">
                <a:solidFill>
                  <a:schemeClr val="bg1">
                    <a:lumMod val="65000"/>
                  </a:schemeClr>
                </a:solidFill>
              </a:rPr>
              <a:t>GPU</a:t>
            </a:r>
            <a:r>
              <a:rPr lang="zh-CN" altLang="en-US" sz="1667" dirty="0">
                <a:solidFill>
                  <a:schemeClr val="bg1">
                    <a:lumMod val="65000"/>
                  </a:schemeClr>
                </a:solidFill>
              </a:rPr>
              <a:t>支持下的矩阵运算</a:t>
            </a:r>
            <a:endParaRPr lang="en-US" altLang="zh-CN" sz="1667" dirty="0">
              <a:solidFill>
                <a:schemeClr val="bg1">
                  <a:lumMod val="65000"/>
                </a:schemeClr>
              </a:solidFill>
            </a:endParaRPr>
          </a:p>
          <a:p>
            <a:pPr lvl="1"/>
            <a:endParaRPr lang="en-US" altLang="zh-CN" sz="1667" dirty="0"/>
          </a:p>
          <a:p>
            <a:r>
              <a:rPr lang="zh-CN" altLang="en-US" sz="2000" dirty="0"/>
              <a:t>问题</a:t>
            </a:r>
            <a:endParaRPr lang="en-US" altLang="zh-CN" sz="2000" dirty="0"/>
          </a:p>
          <a:p>
            <a:pPr lvl="1"/>
            <a:r>
              <a:rPr lang="zh-CN" altLang="en-US" sz="1667" dirty="0"/>
              <a:t>帧进帧出的分帧识别策略，加大了后续文字解码的计算量</a:t>
            </a:r>
            <a:endParaRPr lang="en-US" altLang="zh-CN" sz="1667" dirty="0"/>
          </a:p>
          <a:p>
            <a:pPr lvl="1"/>
            <a:r>
              <a:rPr lang="zh-CN" altLang="en-US" sz="1667" dirty="0"/>
              <a:t>音段边界存在模糊性，在自然口语中常出现音位脱落或增音，分帧标签必然不准确</a:t>
            </a:r>
            <a:endParaRPr lang="en-US" altLang="zh-CN" sz="1667" dirty="0"/>
          </a:p>
        </p:txBody>
      </p:sp>
    </p:spTree>
    <p:extLst>
      <p:ext uri="{BB962C8B-B14F-4D97-AF65-F5344CB8AC3E}">
        <p14:creationId xmlns:p14="http://schemas.microsoft.com/office/powerpoint/2010/main" val="1204402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229"/>
    </mc:Choice>
    <mc:Fallback xmlns="">
      <p:transition spd="slow" advTm="29229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F52A4F76-C192-4E21-B926-652979CFAA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1000" y="989687"/>
            <a:ext cx="6858000" cy="952500"/>
          </a:xfrm>
        </p:spPr>
        <p:txBody>
          <a:bodyPr/>
          <a:lstStyle/>
          <a:p>
            <a:r>
              <a:rPr lang="zh-CN" altLang="en-US" dirty="0"/>
              <a:t>语音识别的深度建模</a:t>
            </a:r>
          </a:p>
        </p:txBody>
      </p:sp>
      <p:sp>
        <p:nvSpPr>
          <p:cNvPr id="10" name="内容占位符 2">
            <a:extLst>
              <a:ext uri="{FF2B5EF4-FFF2-40B4-BE49-F238E27FC236}">
                <a16:creationId xmlns="" xmlns:a16="http://schemas.microsoft.com/office/drawing/2014/main" id="{543B4DAF-AC54-41E4-B249-94FDD13E37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9510" y="1854696"/>
            <a:ext cx="9327461" cy="3832562"/>
          </a:xfrm>
        </p:spPr>
        <p:txBody>
          <a:bodyPr>
            <a:normAutofit/>
          </a:bodyPr>
          <a:lstStyle/>
          <a:p>
            <a:r>
              <a:rPr lang="zh-CN" altLang="en-US" sz="2000" dirty="0"/>
              <a:t>自</a:t>
            </a:r>
            <a:r>
              <a:rPr lang="en-US" altLang="zh-CN" sz="2000" dirty="0"/>
              <a:t>2015</a:t>
            </a:r>
            <a:r>
              <a:rPr lang="zh-CN" altLang="en-US" sz="2000" dirty="0"/>
              <a:t>年</a:t>
            </a:r>
            <a:r>
              <a:rPr lang="zh-CN" altLang="zh-CN" sz="2000" dirty="0"/>
              <a:t>，端到端</a:t>
            </a:r>
            <a:r>
              <a:rPr lang="zh-CN" altLang="zh-CN" sz="2000" dirty="0" smtClean="0"/>
              <a:t>（</a:t>
            </a:r>
            <a:r>
              <a:rPr lang="en-US" altLang="zh-CN" sz="2000" dirty="0" smtClean="0"/>
              <a:t>End-to-End, E2E</a:t>
            </a:r>
            <a:r>
              <a:rPr lang="zh-CN" altLang="zh-CN" sz="2000" dirty="0"/>
              <a:t>）模型</a:t>
            </a:r>
            <a:r>
              <a:rPr lang="zh-CN" altLang="en-US" sz="2000" dirty="0"/>
              <a:t>开始</a:t>
            </a:r>
            <a:r>
              <a:rPr lang="zh-CN" altLang="zh-CN" sz="2000" dirty="0"/>
              <a:t>被应用于语音识别领域</a:t>
            </a:r>
            <a:endParaRPr lang="en-US" altLang="zh-CN" sz="2000" dirty="0"/>
          </a:p>
          <a:p>
            <a:pPr lvl="1"/>
            <a:r>
              <a:rPr lang="zh-CN" altLang="en-US" sz="1667" dirty="0"/>
              <a:t>前后端一体化建模，深度学习技术的自然演化</a:t>
            </a:r>
            <a:endParaRPr lang="en-US" altLang="zh-CN" sz="1667" dirty="0"/>
          </a:p>
          <a:p>
            <a:pPr lvl="1"/>
            <a:r>
              <a:rPr lang="zh-CN" altLang="en-US" sz="1667" dirty="0"/>
              <a:t>以音段（音素、音节）为单位进行整句计算，进一步提升语音识别性能</a:t>
            </a:r>
            <a:endParaRPr lang="en-US" altLang="zh-CN" sz="1667" dirty="0"/>
          </a:p>
          <a:p>
            <a:pPr lvl="1"/>
            <a:r>
              <a:rPr lang="zh-CN" altLang="en-US" sz="1667" dirty="0"/>
              <a:t>支持快速应用部署</a:t>
            </a:r>
            <a:endParaRPr lang="en-US" altLang="zh-CN" sz="1667" dirty="0"/>
          </a:p>
          <a:p>
            <a:r>
              <a:rPr lang="zh-CN" altLang="zh-CN" sz="2000" dirty="0"/>
              <a:t>输入端</a:t>
            </a:r>
            <a:r>
              <a:rPr lang="zh-CN" altLang="en-US" sz="2000" dirty="0"/>
              <a:t>为</a:t>
            </a:r>
            <a:r>
              <a:rPr lang="zh-CN" altLang="zh-CN" sz="2000" dirty="0"/>
              <a:t>语音特征</a:t>
            </a:r>
            <a:r>
              <a:rPr lang="zh-CN" altLang="en-US" sz="2000" dirty="0"/>
              <a:t>、</a:t>
            </a:r>
            <a:r>
              <a:rPr lang="zh-CN" altLang="zh-CN" sz="2000" dirty="0"/>
              <a:t>输出端</a:t>
            </a:r>
            <a:r>
              <a:rPr lang="zh-CN" altLang="en-US" sz="2000" dirty="0"/>
              <a:t>的</a:t>
            </a:r>
            <a:r>
              <a:rPr lang="zh-CN" altLang="zh-CN" sz="2000" dirty="0"/>
              <a:t>文本信息</a:t>
            </a:r>
            <a:r>
              <a:rPr lang="zh-CN" altLang="en-US" sz="2000" dirty="0"/>
              <a:t>，语音识别转化为针对文本的</a:t>
            </a:r>
            <a:r>
              <a:rPr lang="zh-CN" altLang="en-US" sz="2000" b="1" dirty="0"/>
              <a:t>分类任务</a:t>
            </a:r>
            <a:endParaRPr lang="en-US" altLang="zh-CN" sz="2000" b="1" dirty="0"/>
          </a:p>
          <a:p>
            <a:endParaRPr lang="en-US" altLang="zh-CN" sz="2000" dirty="0"/>
          </a:p>
          <a:p>
            <a:endParaRPr lang="en-US" altLang="zh-CN" sz="2000" dirty="0"/>
          </a:p>
          <a:p>
            <a:endParaRPr lang="en-US" altLang="zh-CN" sz="2000" dirty="0"/>
          </a:p>
          <a:p>
            <a:endParaRPr lang="en-US" altLang="zh-CN" sz="2000" dirty="0"/>
          </a:p>
          <a:p>
            <a:endParaRPr lang="en-US" altLang="zh-CN" sz="2000" dirty="0"/>
          </a:p>
        </p:txBody>
      </p:sp>
      <p:grpSp>
        <p:nvGrpSpPr>
          <p:cNvPr id="17" name="组合 16">
            <a:extLst>
              <a:ext uri="{FF2B5EF4-FFF2-40B4-BE49-F238E27FC236}">
                <a16:creationId xmlns="" xmlns:a16="http://schemas.microsoft.com/office/drawing/2014/main" id="{9951AE4B-4A48-45AE-883D-14F0E8D6D8EA}"/>
              </a:ext>
            </a:extLst>
          </p:cNvPr>
          <p:cNvGrpSpPr/>
          <p:nvPr/>
        </p:nvGrpSpPr>
        <p:grpSpPr>
          <a:xfrm>
            <a:off x="1266547" y="3563543"/>
            <a:ext cx="7508537" cy="872627"/>
            <a:chOff x="1034301" y="3155890"/>
            <a:chExt cx="9010244" cy="1047152"/>
          </a:xfrm>
        </p:grpSpPr>
        <p:pic>
          <p:nvPicPr>
            <p:cNvPr id="18" name="图片 17">
              <a:extLst>
                <a:ext uri="{FF2B5EF4-FFF2-40B4-BE49-F238E27FC236}">
                  <a16:creationId xmlns="" xmlns:a16="http://schemas.microsoft.com/office/drawing/2014/main" id="{A8F4BE71-380D-412F-BA75-C6600709CC8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43893" y="3155890"/>
              <a:ext cx="1664701" cy="1047152"/>
            </a:xfrm>
            <a:prstGeom prst="rect">
              <a:avLst/>
            </a:prstGeom>
          </p:spPr>
        </p:pic>
        <p:pic>
          <p:nvPicPr>
            <p:cNvPr id="19" name="图片 18">
              <a:extLst>
                <a:ext uri="{FF2B5EF4-FFF2-40B4-BE49-F238E27FC236}">
                  <a16:creationId xmlns="" xmlns:a16="http://schemas.microsoft.com/office/drawing/2014/main" id="{12DF31B0-2522-41D0-9E67-CEC4F912FCD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4301" y="3155890"/>
              <a:ext cx="1533914" cy="1047152"/>
            </a:xfrm>
            <a:prstGeom prst="rect">
              <a:avLst/>
            </a:prstGeom>
          </p:spPr>
        </p:pic>
        <p:sp>
          <p:nvSpPr>
            <p:cNvPr id="20" name="箭头: 右 6">
              <a:extLst>
                <a:ext uri="{FF2B5EF4-FFF2-40B4-BE49-F238E27FC236}">
                  <a16:creationId xmlns="" xmlns:a16="http://schemas.microsoft.com/office/drawing/2014/main" id="{B5EE25BB-B832-4672-9899-5038FA9D0228}"/>
                </a:ext>
              </a:extLst>
            </p:cNvPr>
            <p:cNvSpPr/>
            <p:nvPr/>
          </p:nvSpPr>
          <p:spPr>
            <a:xfrm>
              <a:off x="2668123" y="3597632"/>
              <a:ext cx="559985" cy="219296"/>
            </a:xfrm>
            <a:prstGeom prst="rightArrow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sz="1500">
                <a:solidFill>
                  <a:prstClr val="black"/>
                </a:solidFill>
              </a:endParaRPr>
            </a:p>
          </p:txBody>
        </p:sp>
        <p:sp>
          <p:nvSpPr>
            <p:cNvPr id="21" name="矩形 20">
              <a:extLst>
                <a:ext uri="{FF2B5EF4-FFF2-40B4-BE49-F238E27FC236}">
                  <a16:creationId xmlns="" xmlns:a16="http://schemas.microsoft.com/office/drawing/2014/main" id="{705667A8-6351-4D91-B1E0-9D60B961EB75}"/>
                </a:ext>
              </a:extLst>
            </p:cNvPr>
            <p:cNvSpPr/>
            <p:nvPr/>
          </p:nvSpPr>
          <p:spPr>
            <a:xfrm>
              <a:off x="5784272" y="3155890"/>
              <a:ext cx="1801091" cy="1047152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sz="1500" dirty="0">
                  <a:solidFill>
                    <a:prstClr val="black"/>
                  </a:solidFill>
                </a:rPr>
                <a:t>End-to-End</a:t>
              </a:r>
            </a:p>
            <a:p>
              <a:pPr algn="ctr"/>
              <a:r>
                <a:rPr lang="en-US" altLang="zh-CN" sz="1500" dirty="0">
                  <a:solidFill>
                    <a:prstClr val="black"/>
                  </a:solidFill>
                </a:rPr>
                <a:t>ASR Model</a:t>
              </a:r>
              <a:endParaRPr lang="zh-CN" altLang="en-US" sz="1500" dirty="0">
                <a:solidFill>
                  <a:prstClr val="black"/>
                </a:solidFill>
              </a:endParaRPr>
            </a:p>
          </p:txBody>
        </p:sp>
        <p:sp>
          <p:nvSpPr>
            <p:cNvPr id="22" name="矩形 21">
              <a:extLst>
                <a:ext uri="{FF2B5EF4-FFF2-40B4-BE49-F238E27FC236}">
                  <a16:creationId xmlns="" xmlns:a16="http://schemas.microsoft.com/office/drawing/2014/main" id="{5B8BD825-2B41-4285-9B80-C2257418CCFE}"/>
                </a:ext>
              </a:extLst>
            </p:cNvPr>
            <p:cNvSpPr/>
            <p:nvPr/>
          </p:nvSpPr>
          <p:spPr>
            <a:xfrm>
              <a:off x="8430491" y="3155890"/>
              <a:ext cx="1614054" cy="1047152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CN" altLang="en-US" sz="1500" dirty="0">
                  <a:solidFill>
                    <a:prstClr val="black"/>
                  </a:solidFill>
                </a:rPr>
                <a:t>识别文本</a:t>
              </a:r>
            </a:p>
          </p:txBody>
        </p:sp>
        <p:sp>
          <p:nvSpPr>
            <p:cNvPr id="23" name="箭头: 右 9">
              <a:extLst>
                <a:ext uri="{FF2B5EF4-FFF2-40B4-BE49-F238E27FC236}">
                  <a16:creationId xmlns="" xmlns:a16="http://schemas.microsoft.com/office/drawing/2014/main" id="{50C06AA7-F381-40D9-BBD9-7266DBF415EF}"/>
                </a:ext>
              </a:extLst>
            </p:cNvPr>
            <p:cNvSpPr/>
            <p:nvPr/>
          </p:nvSpPr>
          <p:spPr>
            <a:xfrm>
              <a:off x="5124379" y="3597632"/>
              <a:ext cx="559985" cy="219296"/>
            </a:xfrm>
            <a:prstGeom prst="rightArrow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sz="1500">
                <a:solidFill>
                  <a:prstClr val="black"/>
                </a:solidFill>
              </a:endParaRPr>
            </a:p>
          </p:txBody>
        </p:sp>
        <p:sp>
          <p:nvSpPr>
            <p:cNvPr id="24" name="箭头: 右 10">
              <a:extLst>
                <a:ext uri="{FF2B5EF4-FFF2-40B4-BE49-F238E27FC236}">
                  <a16:creationId xmlns="" xmlns:a16="http://schemas.microsoft.com/office/drawing/2014/main" id="{6F892AD5-F12F-46A8-8644-A271564A65FD}"/>
                </a:ext>
              </a:extLst>
            </p:cNvPr>
            <p:cNvSpPr/>
            <p:nvPr/>
          </p:nvSpPr>
          <p:spPr>
            <a:xfrm>
              <a:off x="7727934" y="3569818"/>
              <a:ext cx="559985" cy="219296"/>
            </a:xfrm>
            <a:prstGeom prst="rightArrow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sz="1500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46231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7726"/>
    </mc:Choice>
    <mc:Fallback xmlns="">
      <p:transition spd="slow" advTm="5772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内容占位符 2">
            <a:extLst>
              <a:ext uri="{FF2B5EF4-FFF2-40B4-BE49-F238E27FC236}">
                <a16:creationId xmlns="" xmlns:a16="http://schemas.microsoft.com/office/drawing/2014/main" id="{696E699C-B0BB-4D50-BA99-60F14232CF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8500" y="2034692"/>
            <a:ext cx="8763000" cy="3626115"/>
          </a:xfrm>
        </p:spPr>
        <p:txBody>
          <a:bodyPr>
            <a:normAutofit/>
          </a:bodyPr>
          <a:lstStyle/>
          <a:p>
            <a:r>
              <a:rPr lang="zh-CN" altLang="en-US" sz="2000" dirty="0"/>
              <a:t>技术演化</a:t>
            </a:r>
            <a:endParaRPr lang="en-US" altLang="zh-CN" sz="2000" dirty="0"/>
          </a:p>
          <a:p>
            <a:pPr lvl="1"/>
            <a:r>
              <a:rPr lang="en-US" altLang="zh-CN" sz="1667" dirty="0">
                <a:solidFill>
                  <a:srgbClr val="0070C0"/>
                </a:solidFill>
              </a:rPr>
              <a:t>CTC (Connectionist Temporal Classification)</a:t>
            </a:r>
            <a:r>
              <a:rPr lang="zh-CN" altLang="en-US" sz="1667" dirty="0">
                <a:solidFill>
                  <a:srgbClr val="0070C0"/>
                </a:solidFill>
              </a:rPr>
              <a:t>，联接时序分类</a:t>
            </a:r>
            <a:endParaRPr lang="en-US" altLang="zh-CN" sz="1667" dirty="0">
              <a:solidFill>
                <a:srgbClr val="0070C0"/>
              </a:solidFill>
            </a:endParaRPr>
          </a:p>
          <a:p>
            <a:pPr lvl="1"/>
            <a:r>
              <a:rPr lang="en-US" altLang="zh-CN" sz="1667" dirty="0">
                <a:solidFill>
                  <a:srgbClr val="0070C0"/>
                </a:solidFill>
              </a:rPr>
              <a:t>RNN-T (RNN Transducer)</a:t>
            </a:r>
            <a:r>
              <a:rPr lang="zh-CN" altLang="en-US" sz="1667" dirty="0">
                <a:solidFill>
                  <a:srgbClr val="0070C0"/>
                </a:solidFill>
              </a:rPr>
              <a:t>，</a:t>
            </a:r>
            <a:r>
              <a:rPr lang="en-US" altLang="zh-CN" sz="1667" dirty="0">
                <a:solidFill>
                  <a:srgbClr val="0070C0"/>
                </a:solidFill>
              </a:rPr>
              <a:t>RNN</a:t>
            </a:r>
            <a:r>
              <a:rPr lang="zh-CN" altLang="en-US" sz="1667" dirty="0">
                <a:solidFill>
                  <a:srgbClr val="0070C0"/>
                </a:solidFill>
              </a:rPr>
              <a:t>转换模型</a:t>
            </a:r>
            <a:endParaRPr lang="en-US" altLang="zh-CN" sz="1667" dirty="0">
              <a:solidFill>
                <a:srgbClr val="0070C0"/>
              </a:solidFill>
            </a:endParaRPr>
          </a:p>
          <a:p>
            <a:pPr lvl="1"/>
            <a:r>
              <a:rPr lang="en-US" altLang="zh-CN" sz="1667" dirty="0">
                <a:solidFill>
                  <a:srgbClr val="00B050"/>
                </a:solidFill>
              </a:rPr>
              <a:t>AED (Attention based Encoder-Decoder)</a:t>
            </a:r>
            <a:r>
              <a:rPr lang="zh-CN" altLang="en-US" sz="1667" dirty="0">
                <a:solidFill>
                  <a:srgbClr val="00B050"/>
                </a:solidFill>
              </a:rPr>
              <a:t>，基于</a:t>
            </a:r>
            <a:r>
              <a:rPr lang="en-US" altLang="zh-CN" sz="1667" dirty="0">
                <a:solidFill>
                  <a:srgbClr val="00B050"/>
                </a:solidFill>
              </a:rPr>
              <a:t>Attention</a:t>
            </a:r>
            <a:r>
              <a:rPr lang="zh-CN" altLang="en-US" sz="1667" dirty="0">
                <a:solidFill>
                  <a:srgbClr val="00B050"/>
                </a:solidFill>
              </a:rPr>
              <a:t>的编解码</a:t>
            </a:r>
            <a:r>
              <a:rPr lang="zh-CN" altLang="zh-CN" sz="1667" dirty="0">
                <a:solidFill>
                  <a:srgbClr val="00B050"/>
                </a:solidFill>
              </a:rPr>
              <a:t>模型</a:t>
            </a:r>
          </a:p>
          <a:p>
            <a:pPr lvl="1"/>
            <a:r>
              <a:rPr lang="en-US" altLang="zh-CN" sz="1667" dirty="0">
                <a:solidFill>
                  <a:schemeClr val="accent4">
                    <a:lumMod val="75000"/>
                  </a:schemeClr>
                </a:solidFill>
              </a:rPr>
              <a:t>Hybrid CTC/Attention</a:t>
            </a:r>
            <a:r>
              <a:rPr lang="zh-CN" altLang="en-US" sz="1667" dirty="0">
                <a:solidFill>
                  <a:schemeClr val="accent4">
                    <a:lumMod val="75000"/>
                  </a:schemeClr>
                </a:solidFill>
              </a:rPr>
              <a:t>，</a:t>
            </a:r>
            <a:r>
              <a:rPr lang="en-US" altLang="zh-CN" sz="1667" dirty="0">
                <a:solidFill>
                  <a:schemeClr val="accent4">
                    <a:lumMod val="75000"/>
                  </a:schemeClr>
                </a:solidFill>
              </a:rPr>
              <a:t>CTC/Attention</a:t>
            </a:r>
            <a:r>
              <a:rPr lang="zh-CN" altLang="en-US" sz="1667" dirty="0">
                <a:solidFill>
                  <a:schemeClr val="accent4">
                    <a:lumMod val="75000"/>
                  </a:schemeClr>
                </a:solidFill>
              </a:rPr>
              <a:t>混合模型</a:t>
            </a:r>
            <a:endParaRPr lang="en-US" altLang="zh-CN" sz="1667" dirty="0">
              <a:solidFill>
                <a:schemeClr val="accent4">
                  <a:lumMod val="75000"/>
                </a:schemeClr>
              </a:solidFill>
            </a:endParaRPr>
          </a:p>
          <a:p>
            <a:pPr lvl="1"/>
            <a:r>
              <a:rPr lang="en-US" altLang="zh-CN" sz="1667" dirty="0">
                <a:solidFill>
                  <a:srgbClr val="00B050"/>
                </a:solidFill>
              </a:rPr>
              <a:t>Transformer</a:t>
            </a:r>
            <a:r>
              <a:rPr lang="zh-CN" altLang="en-US" sz="1667" dirty="0">
                <a:solidFill>
                  <a:srgbClr val="00B050"/>
                </a:solidFill>
              </a:rPr>
              <a:t>，</a:t>
            </a:r>
            <a:r>
              <a:rPr lang="en-US" altLang="zh-CN" sz="1667" dirty="0">
                <a:solidFill>
                  <a:srgbClr val="00B050"/>
                </a:solidFill>
              </a:rPr>
              <a:t>Attention</a:t>
            </a:r>
            <a:r>
              <a:rPr lang="zh-CN" altLang="en-US" sz="1667" dirty="0">
                <a:solidFill>
                  <a:srgbClr val="00B050"/>
                </a:solidFill>
              </a:rPr>
              <a:t>替换了</a:t>
            </a:r>
            <a:r>
              <a:rPr lang="en-US" altLang="zh-CN" sz="1667" dirty="0">
                <a:solidFill>
                  <a:srgbClr val="00B050"/>
                </a:solidFill>
              </a:rPr>
              <a:t>RNN</a:t>
            </a:r>
            <a:r>
              <a:rPr lang="zh-CN" altLang="en-US" sz="1667" dirty="0">
                <a:solidFill>
                  <a:srgbClr val="00B050"/>
                </a:solidFill>
              </a:rPr>
              <a:t>的转换模型</a:t>
            </a:r>
            <a:endParaRPr lang="zh-CN" altLang="zh-CN" sz="1667" dirty="0">
              <a:solidFill>
                <a:srgbClr val="00B050"/>
              </a:solidFill>
            </a:endParaRPr>
          </a:p>
          <a:p>
            <a:pPr lvl="1"/>
            <a:r>
              <a:rPr lang="en-US" altLang="zh-CN" sz="1667" dirty="0">
                <a:solidFill>
                  <a:srgbClr val="00B050"/>
                </a:solidFill>
              </a:rPr>
              <a:t>Conformer</a:t>
            </a:r>
            <a:r>
              <a:rPr lang="zh-CN" altLang="en-US" sz="1667" dirty="0">
                <a:solidFill>
                  <a:srgbClr val="00B050"/>
                </a:solidFill>
              </a:rPr>
              <a:t>，结合了</a:t>
            </a:r>
            <a:r>
              <a:rPr lang="en-US" altLang="zh-CN" sz="1667" dirty="0">
                <a:solidFill>
                  <a:srgbClr val="00B050"/>
                </a:solidFill>
              </a:rPr>
              <a:t>CNN</a:t>
            </a:r>
            <a:r>
              <a:rPr lang="zh-CN" altLang="en-US" sz="1667" dirty="0">
                <a:solidFill>
                  <a:srgbClr val="00B050"/>
                </a:solidFill>
              </a:rPr>
              <a:t>的</a:t>
            </a:r>
            <a:r>
              <a:rPr lang="en-US" altLang="zh-CN" sz="1667" dirty="0">
                <a:solidFill>
                  <a:srgbClr val="00B050"/>
                </a:solidFill>
              </a:rPr>
              <a:t>Transformer</a:t>
            </a:r>
            <a:r>
              <a:rPr lang="zh-CN" altLang="en-US" sz="1667" dirty="0">
                <a:solidFill>
                  <a:srgbClr val="00B050"/>
                </a:solidFill>
              </a:rPr>
              <a:t>模型</a:t>
            </a:r>
            <a:endParaRPr lang="en-US" altLang="zh-CN" sz="1667" dirty="0">
              <a:solidFill>
                <a:srgbClr val="00B050"/>
              </a:solidFill>
            </a:endParaRPr>
          </a:p>
          <a:p>
            <a:pPr lvl="1"/>
            <a:r>
              <a:rPr lang="en-US" altLang="zh-CN" sz="1667" dirty="0"/>
              <a:t>…</a:t>
            </a:r>
            <a:endParaRPr lang="zh-CN" altLang="zh-CN" sz="1667" dirty="0"/>
          </a:p>
        </p:txBody>
      </p:sp>
      <p:sp>
        <p:nvSpPr>
          <p:cNvPr id="5" name="标题 1">
            <a:extLst>
              <a:ext uri="{FF2B5EF4-FFF2-40B4-BE49-F238E27FC236}">
                <a16:creationId xmlns="" xmlns:a16="http://schemas.microsoft.com/office/drawing/2014/main" id="{F52A4F76-C192-4E21-B926-652979CFAA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1000" y="989687"/>
            <a:ext cx="6858000" cy="952500"/>
          </a:xfrm>
        </p:spPr>
        <p:txBody>
          <a:bodyPr/>
          <a:lstStyle/>
          <a:p>
            <a:r>
              <a:rPr lang="zh-CN" altLang="en-US" dirty="0"/>
              <a:t>端到端</a:t>
            </a:r>
            <a:r>
              <a:rPr lang="en-US" altLang="zh-CN" dirty="0"/>
              <a:t>(</a:t>
            </a:r>
            <a:r>
              <a:rPr lang="en-US" altLang="zh-CN" dirty="0" smtClean="0"/>
              <a:t>E2E)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92553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8758"/>
    </mc:Choice>
    <mc:Fallback xmlns="">
      <p:transition spd="slow" advTm="58758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内容占位符 2">
                <a:extLst>
                  <a:ext uri="{FF2B5EF4-FFF2-40B4-BE49-F238E27FC236}">
                    <a16:creationId xmlns="" xmlns:a16="http://schemas.microsoft.com/office/drawing/2014/main" id="{696E699C-B0BB-4D50-BA99-60F14232CF3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98500" y="2034692"/>
                <a:ext cx="7446763" cy="3772035"/>
              </a:xfrm>
            </p:spPr>
            <p:txBody>
              <a:bodyPr>
                <a:normAutofit/>
              </a:bodyPr>
              <a:lstStyle/>
              <a:p>
                <a:r>
                  <a:rPr lang="en-US" altLang="zh-CN" sz="2000" dirty="0"/>
                  <a:t>CTC</a:t>
                </a:r>
                <a:r>
                  <a:rPr lang="zh-CN" altLang="en-US" sz="2000" dirty="0"/>
                  <a:t>（</a:t>
                </a:r>
                <a:r>
                  <a:rPr lang="en-US" altLang="zh-CN" sz="2000" dirty="0"/>
                  <a:t> Connectionist Temporal Classification </a:t>
                </a:r>
                <a:r>
                  <a:rPr lang="zh-CN" altLang="en-US" sz="2000" dirty="0"/>
                  <a:t>）联</a:t>
                </a:r>
                <a:r>
                  <a:rPr lang="zh-CN" altLang="zh-CN" sz="2000" dirty="0"/>
                  <a:t>接时序分类</a:t>
                </a:r>
                <a:endParaRPr lang="en-US" altLang="zh-CN" sz="2000" dirty="0"/>
              </a:p>
              <a:p>
                <a:pPr lvl="1"/>
                <a:r>
                  <a:rPr lang="en-US" altLang="zh-CN" sz="1667" dirty="0"/>
                  <a:t>2006</a:t>
                </a:r>
                <a:r>
                  <a:rPr lang="zh-CN" altLang="en-US" sz="1667" dirty="0"/>
                  <a:t>年，</a:t>
                </a:r>
                <a:r>
                  <a:rPr lang="en-US" altLang="zh-CN" sz="1667" dirty="0"/>
                  <a:t>Graves</a:t>
                </a:r>
                <a:r>
                  <a:rPr lang="zh-CN" altLang="en-US" sz="1667" dirty="0"/>
                  <a:t>等人在</a:t>
                </a:r>
                <a:r>
                  <a:rPr lang="en-US" altLang="zh-CN" sz="1667" dirty="0"/>
                  <a:t>ICML 2006</a:t>
                </a:r>
                <a:r>
                  <a:rPr lang="zh-CN" altLang="en-US" sz="1667" dirty="0"/>
                  <a:t>上首次提出了</a:t>
                </a:r>
                <a:r>
                  <a:rPr lang="en-US" altLang="zh-CN" sz="1667" dirty="0"/>
                  <a:t>CTC</a:t>
                </a:r>
                <a:r>
                  <a:rPr lang="zh-CN" altLang="en-US" sz="1667" dirty="0" smtClean="0"/>
                  <a:t>方法</a:t>
                </a:r>
                <a:endParaRPr lang="en-US" altLang="zh-CN" sz="1667" dirty="0" smtClean="0"/>
              </a:p>
              <a:p>
                <a:pPr lvl="1"/>
                <a:r>
                  <a:rPr lang="zh-CN" altLang="en-US" sz="1667" dirty="0" smtClean="0"/>
                  <a:t>用于定量刻画输入</a:t>
                </a:r>
                <a:r>
                  <a:rPr lang="en-US" altLang="zh-CN" sz="1667" dirty="0" smtClean="0"/>
                  <a:t>/</a:t>
                </a:r>
                <a:r>
                  <a:rPr lang="zh-CN" altLang="en-US" sz="1667" dirty="0" smtClean="0"/>
                  <a:t>输出序列的转换关系</a:t>
                </a:r>
                <a:endParaRPr lang="en-US" altLang="zh-CN" sz="1667" dirty="0"/>
              </a:p>
              <a:p>
                <a:pPr lvl="1"/>
                <a:r>
                  <a:rPr lang="zh-CN" altLang="en-US" sz="1667" dirty="0"/>
                  <a:t>可将输出标签与输入序列直接对齐，不再需要</a:t>
                </a:r>
                <a:r>
                  <a:rPr lang="en-US" altLang="zh-CN" sz="1667" dirty="0"/>
                  <a:t>HMM</a:t>
                </a:r>
                <a:r>
                  <a:rPr lang="zh-CN" altLang="en-US" sz="1667" dirty="0"/>
                  <a:t>的对齐标签</a:t>
                </a:r>
                <a:endParaRPr lang="en-US" altLang="zh-CN" sz="1667" dirty="0"/>
              </a:p>
              <a:p>
                <a:pPr lvl="1"/>
                <a:r>
                  <a:rPr lang="zh-CN" altLang="en-US" sz="1667" dirty="0"/>
                  <a:t>基本原理</a:t>
                </a:r>
                <a:r>
                  <a:rPr lang="zh-CN" altLang="en-US" sz="1667" dirty="0" smtClean="0"/>
                  <a:t>：</a:t>
                </a:r>
                <a:r>
                  <a:rPr lang="en-US" altLang="zh-CN" sz="1667" dirty="0" smtClean="0"/>
                  <a:t>1</a:t>
                </a:r>
                <a:r>
                  <a:rPr lang="zh-CN" altLang="en-US" sz="1667" dirty="0"/>
                  <a:t>、输出序列与输入序列按时间单调对齐</a:t>
                </a:r>
                <a:endParaRPr lang="en-US" altLang="zh-CN" sz="1667" dirty="0"/>
              </a:p>
              <a:p>
                <a:pPr marL="380985" lvl="1" indent="0">
                  <a:buNone/>
                </a:pPr>
                <a:r>
                  <a:rPr lang="en-US" altLang="zh-CN" sz="1667" dirty="0"/>
                  <a:t>		 </a:t>
                </a:r>
                <a:r>
                  <a:rPr lang="en-US" altLang="zh-CN" sz="1667" dirty="0" smtClean="0"/>
                  <a:t> 2</a:t>
                </a:r>
                <a:r>
                  <a:rPr lang="zh-CN" altLang="en-US" sz="1667" dirty="0"/>
                  <a:t>、利用前后向算法实现序列间转换概率计算</a:t>
                </a:r>
                <a:endParaRPr lang="en-US" altLang="zh-CN" sz="1667" dirty="0"/>
              </a:p>
              <a:p>
                <a:r>
                  <a:rPr lang="zh-CN" altLang="en-US" sz="2000" dirty="0" smtClean="0">
                    <a:solidFill>
                      <a:schemeClr val="bg1">
                        <a:lumMod val="65000"/>
                      </a:schemeClr>
                    </a:solidFill>
                  </a:rPr>
                  <a:t>符号描述：</a:t>
                </a:r>
                <a:endParaRPr lang="en-US" altLang="zh-CN" sz="2000" dirty="0">
                  <a:solidFill>
                    <a:schemeClr val="bg1">
                      <a:lumMod val="65000"/>
                    </a:schemeClr>
                  </a:solidFill>
                </a:endParaRPr>
              </a:p>
              <a:p>
                <a:pPr lvl="1"/>
                <a:r>
                  <a:rPr lang="zh-CN" altLang="en-US" sz="1667" dirty="0">
                    <a:solidFill>
                      <a:schemeClr val="bg1">
                        <a:lumMod val="65000"/>
                      </a:schemeClr>
                    </a:solidFill>
                  </a:rPr>
                  <a:t>假设</a:t>
                </a:r>
                <a:r>
                  <a:rPr lang="zh-CN" altLang="zh-CN" sz="1667" dirty="0">
                    <a:solidFill>
                      <a:schemeClr val="bg1">
                        <a:lumMod val="65000"/>
                      </a:schemeClr>
                    </a:solidFill>
                  </a:rPr>
                  <a:t>训练集为</a:t>
                </a:r>
                <a14:m>
                  <m:oMath xmlns:m="http://schemas.openxmlformats.org/officeDocument/2006/math">
                    <m:r>
                      <a:rPr lang="en-US" altLang="zh-CN" sz="1667" b="1" i="1">
                        <a:solidFill>
                          <a:schemeClr val="bg1">
                            <a:lumMod val="65000"/>
                          </a:schemeClr>
                        </a:solidFill>
                        <a:latin typeface="Cambria Math" panose="02040503050406030204" pitchFamily="18" charset="0"/>
                      </a:rPr>
                      <m:t>𝑺</m:t>
                    </m:r>
                  </m:oMath>
                </a14:m>
                <a:r>
                  <a:rPr lang="zh-CN" altLang="zh-CN" sz="1667" dirty="0">
                    <a:solidFill>
                      <a:schemeClr val="bg1">
                        <a:lumMod val="65000"/>
                      </a:schemeClr>
                    </a:solidFill>
                  </a:rPr>
                  <a:t>，每个样本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zh-CN" altLang="zh-CN" sz="1667" i="1">
                            <a:solidFill>
                              <a:schemeClr val="bg1">
                                <a:lumMod val="6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1667" b="1" i="1">
                            <a:solidFill>
                              <a:schemeClr val="bg1">
                                <a:lumMod val="6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𝑿</m:t>
                        </m:r>
                        <m:r>
                          <a:rPr lang="en-US" altLang="zh-CN" sz="1667" b="1" i="1">
                            <a:solidFill>
                              <a:schemeClr val="bg1">
                                <a:lumMod val="6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sz="1667" b="1" i="1">
                            <a:solidFill>
                              <a:schemeClr val="bg1">
                                <a:lumMod val="6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𝒀</m:t>
                        </m:r>
                      </m:e>
                    </m:d>
                  </m:oMath>
                </a14:m>
                <a:r>
                  <a:rPr lang="zh-CN" altLang="zh-CN" sz="1667" dirty="0">
                    <a:solidFill>
                      <a:schemeClr val="bg1">
                        <a:lumMod val="65000"/>
                      </a:schemeClr>
                    </a:solidFill>
                  </a:rPr>
                  <a:t>由输入序列</a:t>
                </a:r>
                <a14:m>
                  <m:oMath xmlns:m="http://schemas.openxmlformats.org/officeDocument/2006/math">
                    <m:r>
                      <a:rPr lang="en-US" altLang="zh-CN" sz="1667" b="1" i="1">
                        <a:solidFill>
                          <a:schemeClr val="bg1">
                            <a:lumMod val="65000"/>
                          </a:schemeClr>
                        </a:solidFill>
                        <a:latin typeface="Cambria Math" panose="02040503050406030204" pitchFamily="18" charset="0"/>
                      </a:rPr>
                      <m:t>𝑿</m:t>
                    </m:r>
                    <m:r>
                      <a:rPr lang="en-US" altLang="zh-CN" sz="1667" b="1" i="1">
                        <a:solidFill>
                          <a:schemeClr val="bg1">
                            <a:lumMod val="6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zh-CN" altLang="zh-CN" sz="1667" i="1">
                            <a:solidFill>
                              <a:schemeClr val="bg1">
                                <a:lumMod val="6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zh-CN" altLang="zh-CN" sz="1667" i="1">
                                <a:solidFill>
                                  <a:schemeClr val="bg1">
                                    <a:lumMod val="6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667" i="1">
                                <a:solidFill>
                                  <a:schemeClr val="bg1">
                                    <a:lumMod val="6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1667" i="1">
                                <a:solidFill>
                                  <a:schemeClr val="bg1">
                                    <a:lumMod val="6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altLang="zh-CN" sz="1667" i="1">
                            <a:solidFill>
                              <a:schemeClr val="bg1">
                                <a:lumMod val="6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zh-CN" altLang="zh-CN" sz="1667" i="1">
                                <a:solidFill>
                                  <a:schemeClr val="bg1">
                                    <a:lumMod val="6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667" i="1">
                                <a:solidFill>
                                  <a:schemeClr val="bg1">
                                    <a:lumMod val="6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1667" i="1">
                                <a:solidFill>
                                  <a:schemeClr val="bg1">
                                    <a:lumMod val="6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altLang="zh-CN" sz="1667" i="1">
                            <a:solidFill>
                              <a:schemeClr val="bg1">
                                <a:lumMod val="6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,⋯,</m:t>
                        </m:r>
                        <m:sSub>
                          <m:sSubPr>
                            <m:ctrlPr>
                              <a:rPr lang="zh-CN" altLang="zh-CN" sz="1667" i="1">
                                <a:solidFill>
                                  <a:schemeClr val="bg1">
                                    <a:lumMod val="6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667" i="1">
                                <a:solidFill>
                                  <a:schemeClr val="bg1">
                                    <a:lumMod val="6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1667" i="1">
                                <a:solidFill>
                                  <a:schemeClr val="bg1">
                                    <a:lumMod val="6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b>
                        </m:sSub>
                      </m:e>
                    </m:d>
                  </m:oMath>
                </a14:m>
                <a:r>
                  <a:rPr lang="zh-CN" altLang="zh-CN" sz="1667" dirty="0">
                    <a:solidFill>
                      <a:schemeClr val="bg1">
                        <a:lumMod val="65000"/>
                      </a:schemeClr>
                    </a:solidFill>
                  </a:rPr>
                  <a:t>和输出序列</a:t>
                </a:r>
                <a14:m>
                  <m:oMath xmlns:m="http://schemas.openxmlformats.org/officeDocument/2006/math">
                    <m:r>
                      <a:rPr lang="en-US" altLang="zh-CN" sz="1667" b="1" i="1">
                        <a:solidFill>
                          <a:schemeClr val="bg1">
                            <a:lumMod val="65000"/>
                          </a:schemeClr>
                        </a:solidFill>
                        <a:latin typeface="Cambria Math" panose="02040503050406030204" pitchFamily="18" charset="0"/>
                      </a:rPr>
                      <m:t>𝒀</m:t>
                    </m:r>
                    <m:r>
                      <a:rPr lang="en-US" altLang="zh-CN" sz="1667" b="1" i="1">
                        <a:solidFill>
                          <a:schemeClr val="bg1">
                            <a:lumMod val="6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zh-CN" altLang="zh-CN" sz="1667" i="1">
                            <a:solidFill>
                              <a:schemeClr val="bg1">
                                <a:lumMod val="6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zh-CN" altLang="zh-CN" sz="1667" i="1">
                                <a:solidFill>
                                  <a:schemeClr val="bg1">
                                    <a:lumMod val="6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667" i="1">
                                <a:solidFill>
                                  <a:schemeClr val="bg1">
                                    <a:lumMod val="6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altLang="zh-CN" sz="1667" i="1">
                                <a:solidFill>
                                  <a:schemeClr val="bg1">
                                    <a:lumMod val="6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altLang="zh-CN" sz="1667" i="1">
                            <a:solidFill>
                              <a:schemeClr val="bg1">
                                <a:lumMod val="6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zh-CN" altLang="zh-CN" sz="1667" i="1">
                                <a:solidFill>
                                  <a:schemeClr val="bg1">
                                    <a:lumMod val="6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667" i="1">
                                <a:solidFill>
                                  <a:schemeClr val="bg1">
                                    <a:lumMod val="6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altLang="zh-CN" sz="1667" i="1">
                                <a:solidFill>
                                  <a:schemeClr val="bg1">
                                    <a:lumMod val="6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altLang="zh-CN" sz="1667" i="1">
                            <a:solidFill>
                              <a:schemeClr val="bg1">
                                <a:lumMod val="6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,⋯,</m:t>
                        </m:r>
                        <m:sSub>
                          <m:sSubPr>
                            <m:ctrlPr>
                              <a:rPr lang="zh-CN" altLang="zh-CN" sz="1667" i="1">
                                <a:solidFill>
                                  <a:schemeClr val="bg1">
                                    <a:lumMod val="6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667" i="1">
                                <a:solidFill>
                                  <a:schemeClr val="bg1">
                                    <a:lumMod val="6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altLang="zh-CN" sz="1667" i="1">
                                <a:solidFill>
                                  <a:schemeClr val="bg1">
                                    <a:lumMod val="6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𝑈</m:t>
                            </m:r>
                          </m:sub>
                        </m:sSub>
                      </m:e>
                    </m:d>
                  </m:oMath>
                </a14:m>
                <a:r>
                  <a:rPr lang="zh-CN" altLang="zh-CN" sz="1667" dirty="0">
                    <a:solidFill>
                      <a:schemeClr val="bg1">
                        <a:lumMod val="65000"/>
                      </a:schemeClr>
                    </a:solidFill>
                  </a:rPr>
                  <a:t>组成，其中</a:t>
                </a:r>
                <a14:m>
                  <m:oMath xmlns:m="http://schemas.openxmlformats.org/officeDocument/2006/math">
                    <m:r>
                      <a:rPr lang="en-US" altLang="zh-CN" sz="1667" i="1">
                        <a:solidFill>
                          <a:schemeClr val="bg1">
                            <a:lumMod val="65000"/>
                          </a:schemeClr>
                        </a:solidFill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zh-CN" altLang="zh-CN" sz="1667" dirty="0">
                    <a:solidFill>
                      <a:schemeClr val="bg1">
                        <a:lumMod val="65000"/>
                      </a:schemeClr>
                    </a:solidFill>
                  </a:rPr>
                  <a:t>是输入序列的长度，</a:t>
                </a:r>
                <a14:m>
                  <m:oMath xmlns:m="http://schemas.openxmlformats.org/officeDocument/2006/math">
                    <m:r>
                      <a:rPr lang="en-US" altLang="zh-CN" sz="1667" i="1">
                        <a:solidFill>
                          <a:schemeClr val="bg1">
                            <a:lumMod val="65000"/>
                          </a:schemeClr>
                        </a:solidFill>
                        <a:latin typeface="Cambria Math" panose="02040503050406030204" pitchFamily="18" charset="0"/>
                      </a:rPr>
                      <m:t>𝑈</m:t>
                    </m:r>
                  </m:oMath>
                </a14:m>
                <a:r>
                  <a:rPr lang="zh-CN" altLang="zh-CN" sz="1667" dirty="0">
                    <a:solidFill>
                      <a:schemeClr val="bg1">
                        <a:lumMod val="65000"/>
                      </a:schemeClr>
                    </a:solidFill>
                  </a:rPr>
                  <a:t>是输出序列的长度，</a:t>
                </a:r>
                <a14:m>
                  <m:oMath xmlns:m="http://schemas.openxmlformats.org/officeDocument/2006/math">
                    <m:r>
                      <a:rPr lang="en-US" altLang="zh-CN" sz="1667" b="1" i="1">
                        <a:solidFill>
                          <a:schemeClr val="bg1">
                            <a:lumMod val="65000"/>
                          </a:schemeClr>
                        </a:solidFill>
                        <a:latin typeface="Cambria Math" panose="02040503050406030204" pitchFamily="18" charset="0"/>
                      </a:rPr>
                      <m:t>𝒀</m:t>
                    </m:r>
                    <m:r>
                      <a:rPr lang="zh-CN" altLang="en-US" sz="1667" b="1" i="1">
                        <a:solidFill>
                          <a:schemeClr val="bg1">
                            <a:lumMod val="65000"/>
                          </a:schemeClr>
                        </a:solidFill>
                        <a:latin typeface="Cambria Math" panose="02040503050406030204" pitchFamily="18" charset="0"/>
                      </a:rPr>
                      <m:t>则</m:t>
                    </m:r>
                  </m:oMath>
                </a14:m>
                <a:r>
                  <a:rPr lang="zh-CN" altLang="en-US" sz="1667" dirty="0">
                    <a:solidFill>
                      <a:schemeClr val="bg1">
                        <a:lumMod val="65000"/>
                      </a:schemeClr>
                    </a:solidFill>
                  </a:rPr>
                  <a:t>采用</a:t>
                </a:r>
                <a:r>
                  <a:rPr lang="zh-CN" altLang="zh-CN" sz="1667" dirty="0">
                    <a:solidFill>
                      <a:schemeClr val="bg1">
                        <a:lumMod val="65000"/>
                      </a:schemeClr>
                    </a:solidFill>
                  </a:rPr>
                  <a:t>建模单元集</a:t>
                </a:r>
                <a14:m>
                  <m:oMath xmlns:m="http://schemas.openxmlformats.org/officeDocument/2006/math">
                    <m:r>
                      <a:rPr lang="en-US" altLang="zh-CN" sz="1667" b="1" i="1">
                        <a:solidFill>
                          <a:schemeClr val="bg1">
                            <a:lumMod val="65000"/>
                          </a:schemeClr>
                        </a:solidFill>
                        <a:latin typeface="Cambria Math" panose="02040503050406030204" pitchFamily="18" charset="0"/>
                      </a:rPr>
                      <m:t>𝑳</m:t>
                    </m:r>
                  </m:oMath>
                </a14:m>
                <a:r>
                  <a:rPr lang="zh-CN" altLang="en-US" sz="1667" dirty="0">
                    <a:solidFill>
                      <a:schemeClr val="bg1">
                        <a:lumMod val="65000"/>
                      </a:schemeClr>
                    </a:solidFill>
                  </a:rPr>
                  <a:t>标签予以标注</a:t>
                </a:r>
                <a:endParaRPr lang="en-US" altLang="zh-CN" sz="1667" dirty="0">
                  <a:solidFill>
                    <a:schemeClr val="bg1">
                      <a:lumMod val="65000"/>
                    </a:schemeClr>
                  </a:solidFill>
                </a:endParaRPr>
              </a:p>
              <a:p>
                <a:r>
                  <a:rPr lang="zh-CN" altLang="zh-CN" sz="2000" dirty="0"/>
                  <a:t>训练目标</a:t>
                </a:r>
                <a:r>
                  <a:rPr lang="zh-CN" altLang="en-US" sz="2000" dirty="0"/>
                  <a:t>：</a:t>
                </a:r>
                <a:endParaRPr lang="en-US" altLang="zh-CN" sz="2000" dirty="0"/>
              </a:p>
              <a:p>
                <a:pPr lvl="1"/>
                <a:r>
                  <a:rPr lang="zh-CN" altLang="zh-CN" sz="1667" dirty="0"/>
                  <a:t>使</a:t>
                </a:r>
                <a14:m>
                  <m:oMath xmlns:m="http://schemas.openxmlformats.org/officeDocument/2006/math">
                    <m:r>
                      <a:rPr lang="en-US" altLang="zh-CN" sz="1667" b="1" i="1">
                        <a:latin typeface="Cambria Math" panose="02040503050406030204" pitchFamily="18" charset="0"/>
                      </a:rPr>
                      <m:t>𝑿</m:t>
                    </m:r>
                  </m:oMath>
                </a14:m>
                <a:r>
                  <a:rPr lang="zh-CN" altLang="zh-CN" sz="1667" dirty="0"/>
                  <a:t>和</a:t>
                </a:r>
                <a14:m>
                  <m:oMath xmlns:m="http://schemas.openxmlformats.org/officeDocument/2006/math">
                    <m:r>
                      <a:rPr lang="en-US" altLang="zh-CN" sz="1667" b="1" i="1">
                        <a:latin typeface="Cambria Math" panose="02040503050406030204" pitchFamily="18" charset="0"/>
                      </a:rPr>
                      <m:t>𝒀</m:t>
                    </m:r>
                  </m:oMath>
                </a14:m>
                <a:r>
                  <a:rPr lang="zh-CN" altLang="zh-CN" sz="1667" dirty="0"/>
                  <a:t>尽量匹配，即</a:t>
                </a:r>
                <a:r>
                  <a:rPr lang="zh-CN" altLang="en-US" sz="1667" dirty="0"/>
                  <a:t>转换概率</a:t>
                </a:r>
                <a:r>
                  <a:rPr lang="en-US" altLang="zh-CN" sz="1667" dirty="0"/>
                  <a:t>/</a:t>
                </a:r>
                <a:r>
                  <a:rPr lang="zh-CN" altLang="en-US" sz="1667" dirty="0"/>
                  <a:t>后验</a:t>
                </a:r>
                <a:r>
                  <a:rPr lang="zh-CN" altLang="zh-CN" sz="1667" dirty="0"/>
                  <a:t>输出概率</a:t>
                </a:r>
                <a14:m>
                  <m:oMath xmlns:m="http://schemas.openxmlformats.org/officeDocument/2006/math">
                    <m:r>
                      <a:rPr lang="en-US" altLang="zh-CN" sz="1667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zh-CN" altLang="zh-CN" sz="1667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1667" b="1" i="1">
                            <a:latin typeface="Cambria Math" panose="02040503050406030204" pitchFamily="18" charset="0"/>
                          </a:rPr>
                          <m:t>𝒀</m:t>
                        </m:r>
                      </m:e>
                      <m:e>
                        <m:r>
                          <a:rPr lang="en-US" altLang="zh-CN" sz="1667" b="1" i="1">
                            <a:latin typeface="Cambria Math" panose="02040503050406030204" pitchFamily="18" charset="0"/>
                          </a:rPr>
                          <m:t>𝑿</m:t>
                        </m:r>
                      </m:e>
                    </m:d>
                  </m:oMath>
                </a14:m>
                <a:r>
                  <a:rPr lang="zh-CN" altLang="zh-CN" sz="1667" dirty="0"/>
                  <a:t>最大化。输入序列经过</a:t>
                </a:r>
                <a:r>
                  <a:rPr lang="en-US" altLang="zh-CN" sz="1667" dirty="0"/>
                  <a:t>Encoder</a:t>
                </a:r>
                <a:r>
                  <a:rPr lang="zh-CN" altLang="zh-CN" sz="1667" dirty="0"/>
                  <a:t>之后，通过</a:t>
                </a:r>
                <a:r>
                  <a:rPr lang="en-US" altLang="zh-CN" sz="1667" dirty="0"/>
                  <a:t>CTC</a:t>
                </a:r>
                <a:r>
                  <a:rPr lang="zh-CN" altLang="en-US" sz="1667" dirty="0"/>
                  <a:t>打分，评价与</a:t>
                </a:r>
                <a:r>
                  <a:rPr lang="zh-CN" altLang="zh-CN" sz="1667" dirty="0"/>
                  <a:t>真实序列是否接近</a:t>
                </a:r>
                <a:endParaRPr lang="zh-CN" altLang="en-US" sz="1667" dirty="0"/>
              </a:p>
              <a:p>
                <a:endParaRPr lang="en-US" altLang="zh-CN" dirty="0"/>
              </a:p>
            </p:txBody>
          </p:sp>
        </mc:Choice>
        <mc:Fallback xmlns="">
          <p:sp>
            <p:nvSpPr>
              <p:cNvPr id="7" name="内容占位符 2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696E699C-B0BB-4D50-BA99-60F14232CF3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98500" y="2034692"/>
                <a:ext cx="7446763" cy="3772035"/>
              </a:xfrm>
              <a:blipFill rotWithShape="0">
                <a:blip r:embed="rId2"/>
                <a:stretch>
                  <a:fillRect l="-737" t="-2262" b="-193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标题 1">
            <a:extLst>
              <a:ext uri="{FF2B5EF4-FFF2-40B4-BE49-F238E27FC236}">
                <a16:creationId xmlns="" xmlns:a16="http://schemas.microsoft.com/office/drawing/2014/main" id="{F52A4F76-C192-4E21-B926-652979CFAA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1000" y="989687"/>
            <a:ext cx="6858000" cy="952500"/>
          </a:xfrm>
        </p:spPr>
        <p:txBody>
          <a:bodyPr>
            <a:normAutofit/>
          </a:bodyPr>
          <a:lstStyle/>
          <a:p>
            <a:r>
              <a:rPr lang="en-US" altLang="zh-CN" dirty="0"/>
              <a:t>CTC</a:t>
            </a:r>
            <a:r>
              <a:rPr lang="zh-CN" altLang="zh-CN" dirty="0"/>
              <a:t> </a:t>
            </a:r>
            <a:endParaRPr lang="zh-CN" altLang="en-US" dirty="0"/>
          </a:p>
        </p:txBody>
      </p:sp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755F9635-533E-4457-B452-77430529EDCF}"/>
              </a:ext>
            </a:extLst>
          </p:cNvPr>
          <p:cNvGrpSpPr/>
          <p:nvPr/>
        </p:nvGrpSpPr>
        <p:grpSpPr>
          <a:xfrm>
            <a:off x="8388333" y="2155931"/>
            <a:ext cx="1166092" cy="2510505"/>
            <a:chOff x="4959926" y="3854305"/>
            <a:chExt cx="1399310" cy="3012606"/>
          </a:xfrm>
        </p:grpSpPr>
        <p:sp>
          <p:nvSpPr>
            <p:cNvPr id="6" name="矩形 5">
              <a:extLst>
                <a:ext uri="{FF2B5EF4-FFF2-40B4-BE49-F238E27FC236}">
                  <a16:creationId xmlns="" xmlns:a16="http://schemas.microsoft.com/office/drawing/2014/main" id="{FCE32808-D8FA-4DFA-8EFF-050B5874980B}"/>
                </a:ext>
              </a:extLst>
            </p:cNvPr>
            <p:cNvSpPr/>
            <p:nvPr/>
          </p:nvSpPr>
          <p:spPr>
            <a:xfrm>
              <a:off x="4959926" y="5507181"/>
              <a:ext cx="1399309" cy="464128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sz="1500" dirty="0">
                  <a:solidFill>
                    <a:prstClr val="black"/>
                  </a:solidFill>
                </a:rPr>
                <a:t>Encoder</a:t>
              </a:r>
              <a:endParaRPr lang="zh-CN" altLang="en-US" sz="1500" dirty="0">
                <a:solidFill>
                  <a:prstClr val="black"/>
                </a:solidFill>
              </a:endParaRPr>
            </a:p>
          </p:txBody>
        </p:sp>
        <p:sp>
          <p:nvSpPr>
            <p:cNvPr id="8" name="矩形 7">
              <a:extLst>
                <a:ext uri="{FF2B5EF4-FFF2-40B4-BE49-F238E27FC236}">
                  <a16:creationId xmlns="" xmlns:a16="http://schemas.microsoft.com/office/drawing/2014/main" id="{0262D72E-E953-4D70-8A45-0EA24EE43221}"/>
                </a:ext>
              </a:extLst>
            </p:cNvPr>
            <p:cNvSpPr/>
            <p:nvPr/>
          </p:nvSpPr>
          <p:spPr>
            <a:xfrm>
              <a:off x="4959927" y="4558144"/>
              <a:ext cx="1399309" cy="464128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sz="1500" dirty="0">
                  <a:solidFill>
                    <a:prstClr val="black"/>
                  </a:solidFill>
                </a:rPr>
                <a:t>CTC</a:t>
              </a:r>
              <a:endParaRPr lang="zh-CN" altLang="en-US" sz="1500" dirty="0">
                <a:solidFill>
                  <a:prstClr val="black"/>
                </a:solidFill>
              </a:endParaRPr>
            </a:p>
          </p:txBody>
        </p:sp>
        <p:cxnSp>
          <p:nvCxnSpPr>
            <p:cNvPr id="9" name="直接箭头连接符 8">
              <a:extLst>
                <a:ext uri="{FF2B5EF4-FFF2-40B4-BE49-F238E27FC236}">
                  <a16:creationId xmlns="" xmlns:a16="http://schemas.microsoft.com/office/drawing/2014/main" id="{2100D88F-B42C-41AF-8301-1206D6E5FFAD}"/>
                </a:ext>
              </a:extLst>
            </p:cNvPr>
            <p:cNvCxnSpPr>
              <a:endCxn id="6" idx="2"/>
            </p:cNvCxnSpPr>
            <p:nvPr/>
          </p:nvCxnSpPr>
          <p:spPr>
            <a:xfrm flipV="1">
              <a:off x="5659580" y="5971309"/>
              <a:ext cx="1" cy="46889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箭头连接符 9">
              <a:extLst>
                <a:ext uri="{FF2B5EF4-FFF2-40B4-BE49-F238E27FC236}">
                  <a16:creationId xmlns="" xmlns:a16="http://schemas.microsoft.com/office/drawing/2014/main" id="{5F89DE54-D4A6-4FC9-A064-024C16950945}"/>
                </a:ext>
              </a:extLst>
            </p:cNvPr>
            <p:cNvCxnSpPr>
              <a:stCxn id="6" idx="0"/>
            </p:cNvCxnSpPr>
            <p:nvPr/>
          </p:nvCxnSpPr>
          <p:spPr>
            <a:xfrm flipH="1" flipV="1">
              <a:off x="5659580" y="5022272"/>
              <a:ext cx="1" cy="48490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箭头连接符 10">
              <a:extLst>
                <a:ext uri="{FF2B5EF4-FFF2-40B4-BE49-F238E27FC236}">
                  <a16:creationId xmlns="" xmlns:a16="http://schemas.microsoft.com/office/drawing/2014/main" id="{4E03679A-6428-4F5B-A86E-71C3000328FB}"/>
                </a:ext>
              </a:extLst>
            </p:cNvPr>
            <p:cNvCxnSpPr>
              <a:stCxn id="8" idx="0"/>
            </p:cNvCxnSpPr>
            <p:nvPr/>
          </p:nvCxnSpPr>
          <p:spPr>
            <a:xfrm flipH="1" flipV="1">
              <a:off x="5659581" y="4170217"/>
              <a:ext cx="1" cy="38792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文本框 11">
                  <a:extLst>
                    <a:ext uri="{FF2B5EF4-FFF2-40B4-BE49-F238E27FC236}">
                      <a16:creationId xmlns="" xmlns:a16="http://schemas.microsoft.com/office/drawing/2014/main" id="{EA23ADE0-C1C6-4962-AC1A-82ADD03B024B}"/>
                    </a:ext>
                  </a:extLst>
                </p:cNvPr>
                <p:cNvSpPr txBox="1"/>
                <p:nvPr/>
              </p:nvSpPr>
              <p:spPr>
                <a:xfrm>
                  <a:off x="5466665" y="6386779"/>
                  <a:ext cx="504369" cy="4801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sz="20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𝑿</m:t>
                        </m:r>
                      </m:oMath>
                    </m:oMathPara>
                  </a14:m>
                  <a:endParaRPr lang="zh-CN" altLang="en-US" sz="2000" dirty="0">
                    <a:solidFill>
                      <a:prstClr val="black"/>
                    </a:solidFill>
                  </a:endParaRPr>
                </a:p>
              </p:txBody>
            </p:sp>
          </mc:Choice>
          <mc:Fallback xmlns="">
            <p:sp>
              <p:nvSpPr>
                <p:cNvPr id="10" name="文本框 9">
                  <a:extLst>
                    <a:ext uri="{FF2B5EF4-FFF2-40B4-BE49-F238E27FC236}">
                      <a16:creationId xmlns:a16="http://schemas.microsoft.com/office/drawing/2014/main" id="{C4E490AC-12AF-46D0-A05B-CE906E13293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66665" y="6386779"/>
                  <a:ext cx="407484" cy="369332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矩形 12">
                  <a:extLst>
                    <a:ext uri="{FF2B5EF4-FFF2-40B4-BE49-F238E27FC236}">
                      <a16:creationId xmlns="" xmlns:a16="http://schemas.microsoft.com/office/drawing/2014/main" id="{8FA92E18-B7C9-4F0A-BF82-44238D1DC732}"/>
                    </a:ext>
                  </a:extLst>
                </p:cNvPr>
                <p:cNvSpPr/>
                <p:nvPr/>
              </p:nvSpPr>
              <p:spPr>
                <a:xfrm>
                  <a:off x="5481093" y="3854305"/>
                  <a:ext cx="487056" cy="4801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sz="20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𝒀</m:t>
                        </m:r>
                      </m:oMath>
                    </m:oMathPara>
                  </a14:m>
                  <a:endParaRPr lang="zh-CN" altLang="en-US" sz="2000" dirty="0">
                    <a:solidFill>
                      <a:prstClr val="black"/>
                    </a:solidFill>
                  </a:endParaRPr>
                </a:p>
              </p:txBody>
            </p:sp>
          </mc:Choice>
          <mc:Fallback xmlns="">
            <p:sp>
              <p:nvSpPr>
                <p:cNvPr id="11" name="矩形 10">
                  <a:extLst>
                    <a:ext uri="{FF2B5EF4-FFF2-40B4-BE49-F238E27FC236}">
                      <a16:creationId xmlns:a16="http://schemas.microsoft.com/office/drawing/2014/main" id="{7570FCF8-1E88-4F50-80CE-45A225D39A5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81093" y="3854305"/>
                  <a:ext cx="393056" cy="369332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4" name="矩形 13"/>
          <p:cNvSpPr/>
          <p:nvPr/>
        </p:nvSpPr>
        <p:spPr>
          <a:xfrm>
            <a:off x="599243" y="5806727"/>
            <a:ext cx="8532427" cy="6821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333" dirty="0">
                <a:solidFill>
                  <a:srgbClr val="4472C4">
                    <a:lumMod val="75000"/>
                  </a:srgbClr>
                </a:solidFill>
              </a:rPr>
              <a:t>Graves, A., </a:t>
            </a:r>
            <a:r>
              <a:rPr lang="en-US" altLang="zh-CN" sz="1333" dirty="0" err="1">
                <a:solidFill>
                  <a:srgbClr val="4472C4">
                    <a:lumMod val="75000"/>
                  </a:srgbClr>
                </a:solidFill>
              </a:rPr>
              <a:t>Fern´andez</a:t>
            </a:r>
            <a:r>
              <a:rPr lang="en-US" altLang="zh-CN" sz="1333" dirty="0">
                <a:solidFill>
                  <a:srgbClr val="4472C4">
                    <a:lumMod val="75000"/>
                  </a:srgbClr>
                </a:solidFill>
              </a:rPr>
              <a:t>, S., Gomez, F., and </a:t>
            </a:r>
            <a:r>
              <a:rPr lang="en-US" altLang="zh-CN" sz="1333" dirty="0" err="1">
                <a:solidFill>
                  <a:srgbClr val="4472C4">
                    <a:lumMod val="75000"/>
                  </a:srgbClr>
                </a:solidFill>
              </a:rPr>
              <a:t>Schmidhuber</a:t>
            </a:r>
            <a:r>
              <a:rPr lang="en-US" altLang="zh-CN" sz="1333" dirty="0">
                <a:solidFill>
                  <a:srgbClr val="4472C4">
                    <a:lumMod val="75000"/>
                  </a:srgbClr>
                </a:solidFill>
              </a:rPr>
              <a:t>, J. Connectionist temporal classification: Labelling unsegmented sequence data with recurrent neural networks. In ICML, 2006</a:t>
            </a:r>
          </a:p>
          <a:p>
            <a:r>
              <a:rPr lang="en-US" altLang="zh-CN" sz="1167" dirty="0">
                <a:solidFill>
                  <a:srgbClr val="4472C4">
                    <a:lumMod val="75000"/>
                  </a:srgbClr>
                </a:solidFill>
                <a:latin typeface="Tahoma" panose="020B0604030504040204" pitchFamily="34" charset="0"/>
              </a:rPr>
              <a:t>Graves A. Sequence transduction with recurrent neural networks. </a:t>
            </a:r>
            <a:r>
              <a:rPr lang="en-US" altLang="zh-CN" sz="1167" dirty="0" err="1">
                <a:solidFill>
                  <a:srgbClr val="4472C4">
                    <a:lumMod val="75000"/>
                  </a:srgbClr>
                </a:solidFill>
                <a:latin typeface="Tahoma" panose="020B0604030504040204" pitchFamily="34" charset="0"/>
              </a:rPr>
              <a:t>arXiv</a:t>
            </a:r>
            <a:r>
              <a:rPr lang="en-US" altLang="zh-CN" sz="1167" dirty="0">
                <a:solidFill>
                  <a:srgbClr val="4472C4">
                    <a:lumMod val="75000"/>
                  </a:srgbClr>
                </a:solidFill>
                <a:latin typeface="Tahoma" panose="020B0604030504040204" pitchFamily="34" charset="0"/>
              </a:rPr>
              <a:t> preprint arXiv:1211.3711, 2012</a:t>
            </a:r>
          </a:p>
        </p:txBody>
      </p:sp>
    </p:spTree>
    <p:extLst>
      <p:ext uri="{BB962C8B-B14F-4D97-AF65-F5344CB8AC3E}">
        <p14:creationId xmlns:p14="http://schemas.microsoft.com/office/powerpoint/2010/main" val="3254630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8758"/>
    </mc:Choice>
    <mc:Fallback xmlns="">
      <p:transition spd="slow" advTm="58758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CTC</a:t>
            </a:r>
            <a:r>
              <a:rPr lang="zh-CN" altLang="en-US" dirty="0" smtClean="0"/>
              <a:t>打分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41599" y="4790674"/>
            <a:ext cx="9461500" cy="1405469"/>
          </a:xfrm>
        </p:spPr>
        <p:txBody>
          <a:bodyPr>
            <a:normAutofit/>
          </a:bodyPr>
          <a:lstStyle/>
          <a:p>
            <a:r>
              <a:rPr lang="zh-CN" altLang="en-US" sz="2000" dirty="0"/>
              <a:t>网络结构：</a:t>
            </a:r>
            <a:r>
              <a:rPr lang="en-US" altLang="zh-CN" sz="2000" dirty="0"/>
              <a:t>LSTM+CTC</a:t>
            </a:r>
          </a:p>
          <a:p>
            <a:r>
              <a:rPr lang="zh-CN" altLang="en-US" sz="2000" dirty="0"/>
              <a:t>输出“尖峰”序列：时序积累概率输出</a:t>
            </a:r>
            <a:endParaRPr lang="en-US" altLang="zh-CN" sz="2000" dirty="0"/>
          </a:p>
          <a:p>
            <a:r>
              <a:rPr lang="zh-CN" altLang="en-US" sz="2000" dirty="0"/>
              <a:t>引入“空白”：极大消减了后续文字解码的搜索空间，具有极其重要的实用价值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500" y="2361406"/>
            <a:ext cx="6610782" cy="2302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465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C47292FD-5B1A-4F01-A4E1-4CC42983FA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RNN-T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01FDB35A-0026-4D73-B872-2D63B275B7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4221" y="1121978"/>
            <a:ext cx="5932343" cy="1091467"/>
          </a:xfrm>
        </p:spPr>
        <p:txBody>
          <a:bodyPr>
            <a:noAutofit/>
          </a:bodyPr>
          <a:lstStyle/>
          <a:p>
            <a:r>
              <a:rPr lang="en-US" altLang="zh-CN" sz="2000" dirty="0"/>
              <a:t>Graves</a:t>
            </a:r>
            <a:r>
              <a:rPr lang="zh-CN" altLang="en-US" sz="2000" dirty="0"/>
              <a:t>在</a:t>
            </a:r>
            <a:r>
              <a:rPr lang="en-US" altLang="zh-CN" sz="2000" dirty="0"/>
              <a:t>2012</a:t>
            </a:r>
            <a:r>
              <a:rPr lang="zh-CN" altLang="en-US" sz="2000" dirty="0"/>
              <a:t>年提出了</a:t>
            </a:r>
            <a:r>
              <a:rPr lang="en-US" altLang="zh-CN" sz="2000" dirty="0"/>
              <a:t>RNN Transducer</a:t>
            </a:r>
            <a:r>
              <a:rPr lang="zh-CN" altLang="en-US" sz="2000" dirty="0"/>
              <a:t>（</a:t>
            </a:r>
            <a:r>
              <a:rPr lang="en-US" altLang="zh-CN" sz="2000" dirty="0"/>
              <a:t>RNN-T</a:t>
            </a:r>
            <a:r>
              <a:rPr lang="zh-CN" altLang="en-US" sz="2000" dirty="0"/>
              <a:t>）</a:t>
            </a:r>
            <a:endParaRPr lang="en-US" altLang="zh-CN" sz="2000" dirty="0"/>
          </a:p>
          <a:p>
            <a:pPr marL="380985" lvl="1" indent="0">
              <a:buNone/>
            </a:pPr>
            <a:r>
              <a:rPr lang="zh-CN" altLang="en-US" sz="1667" dirty="0"/>
              <a:t>可更好地对输出结果前后词之间的依赖关系进行建模</a:t>
            </a:r>
          </a:p>
          <a:p>
            <a:pPr marL="380985" lvl="1" indent="0">
              <a:buNone/>
            </a:pPr>
            <a:r>
              <a:rPr lang="zh-CN" altLang="en-US" sz="1667" dirty="0"/>
              <a:t>联合优化声学模型与语言模型</a:t>
            </a:r>
            <a:endParaRPr lang="en-US" altLang="zh-CN" sz="1667" dirty="0"/>
          </a:p>
        </p:txBody>
      </p:sp>
      <p:grpSp>
        <p:nvGrpSpPr>
          <p:cNvPr id="5" name="组合 4">
            <a:extLst>
              <a:ext uri="{FF2B5EF4-FFF2-40B4-BE49-F238E27FC236}">
                <a16:creationId xmlns="" xmlns:a16="http://schemas.microsoft.com/office/drawing/2014/main" id="{E91F67BF-10A7-4EEF-AA65-5BF78BB87548}"/>
              </a:ext>
            </a:extLst>
          </p:cNvPr>
          <p:cNvGrpSpPr/>
          <p:nvPr/>
        </p:nvGrpSpPr>
        <p:grpSpPr>
          <a:xfrm>
            <a:off x="553723" y="2361407"/>
            <a:ext cx="3409588" cy="3307883"/>
            <a:chOff x="3957797" y="2115538"/>
            <a:chExt cx="4091506" cy="3969459"/>
          </a:xfrm>
        </p:grpSpPr>
        <p:sp>
          <p:nvSpPr>
            <p:cNvPr id="6" name="矩形 5">
              <a:extLst>
                <a:ext uri="{FF2B5EF4-FFF2-40B4-BE49-F238E27FC236}">
                  <a16:creationId xmlns="" xmlns:a16="http://schemas.microsoft.com/office/drawing/2014/main" id="{1D79DD69-EC0D-4DC3-8AF2-C3232B76890C}"/>
                </a:ext>
              </a:extLst>
            </p:cNvPr>
            <p:cNvSpPr/>
            <p:nvPr/>
          </p:nvSpPr>
          <p:spPr>
            <a:xfrm>
              <a:off x="4094019" y="4786745"/>
              <a:ext cx="1399309" cy="464128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sz="1333" dirty="0">
                  <a:solidFill>
                    <a:prstClr val="black"/>
                  </a:solidFill>
                </a:rPr>
                <a:t>Prediction</a:t>
              </a:r>
            </a:p>
            <a:p>
              <a:pPr algn="ctr"/>
              <a:r>
                <a:rPr lang="en-US" altLang="zh-CN" sz="1333" dirty="0">
                  <a:solidFill>
                    <a:prstClr val="black"/>
                  </a:solidFill>
                </a:rPr>
                <a:t>Network</a:t>
              </a:r>
              <a:endParaRPr lang="zh-CN" altLang="en-US" sz="1333" dirty="0">
                <a:solidFill>
                  <a:prstClr val="black"/>
                </a:solidFill>
              </a:endParaRPr>
            </a:p>
          </p:txBody>
        </p:sp>
        <p:sp>
          <p:nvSpPr>
            <p:cNvPr id="7" name="矩形 6">
              <a:extLst>
                <a:ext uri="{FF2B5EF4-FFF2-40B4-BE49-F238E27FC236}">
                  <a16:creationId xmlns="" xmlns:a16="http://schemas.microsoft.com/office/drawing/2014/main" id="{AAF3B48C-FDE5-4D53-B1E6-EAC1E7D16A54}"/>
                </a:ext>
              </a:extLst>
            </p:cNvPr>
            <p:cNvSpPr/>
            <p:nvPr/>
          </p:nvSpPr>
          <p:spPr>
            <a:xfrm>
              <a:off x="5791201" y="4786745"/>
              <a:ext cx="1399309" cy="464128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sz="1333" dirty="0">
                  <a:solidFill>
                    <a:prstClr val="black"/>
                  </a:solidFill>
                </a:rPr>
                <a:t>Encoder</a:t>
              </a:r>
              <a:endParaRPr lang="zh-CN" altLang="en-US" sz="1333" dirty="0">
                <a:solidFill>
                  <a:prstClr val="black"/>
                </a:solidFill>
              </a:endParaRPr>
            </a:p>
          </p:txBody>
        </p:sp>
        <p:sp>
          <p:nvSpPr>
            <p:cNvPr id="8" name="矩形 7">
              <a:extLst>
                <a:ext uri="{FF2B5EF4-FFF2-40B4-BE49-F238E27FC236}">
                  <a16:creationId xmlns="" xmlns:a16="http://schemas.microsoft.com/office/drawing/2014/main" id="{96D63465-9E90-4DC9-86EF-B6EFEF406CD6}"/>
                </a:ext>
              </a:extLst>
            </p:cNvPr>
            <p:cNvSpPr/>
            <p:nvPr/>
          </p:nvSpPr>
          <p:spPr>
            <a:xfrm>
              <a:off x="4523510" y="3837708"/>
              <a:ext cx="2230581" cy="464128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sz="1333" dirty="0">
                  <a:solidFill>
                    <a:prstClr val="black"/>
                  </a:solidFill>
                </a:rPr>
                <a:t>Joint Network</a:t>
              </a:r>
              <a:endParaRPr lang="zh-CN" altLang="en-US" sz="1333" dirty="0">
                <a:solidFill>
                  <a:prstClr val="black"/>
                </a:solidFill>
              </a:endParaRPr>
            </a:p>
          </p:txBody>
        </p:sp>
        <p:sp>
          <p:nvSpPr>
            <p:cNvPr id="9" name="矩形 8">
              <a:extLst>
                <a:ext uri="{FF2B5EF4-FFF2-40B4-BE49-F238E27FC236}">
                  <a16:creationId xmlns="" xmlns:a16="http://schemas.microsoft.com/office/drawing/2014/main" id="{F502CFA6-9777-4E5E-B1A1-2EDAF5885D0A}"/>
                </a:ext>
              </a:extLst>
            </p:cNvPr>
            <p:cNvSpPr/>
            <p:nvPr/>
          </p:nvSpPr>
          <p:spPr>
            <a:xfrm>
              <a:off x="4939145" y="2874818"/>
              <a:ext cx="1399309" cy="464128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sz="1333" dirty="0" err="1">
                  <a:solidFill>
                    <a:prstClr val="black"/>
                  </a:solidFill>
                </a:rPr>
                <a:t>Softmax</a:t>
              </a:r>
              <a:endParaRPr lang="zh-CN" altLang="en-US" sz="1333" dirty="0">
                <a:solidFill>
                  <a:prstClr val="black"/>
                </a:solidFill>
              </a:endParaRPr>
            </a:p>
          </p:txBody>
        </p:sp>
        <p:cxnSp>
          <p:nvCxnSpPr>
            <p:cNvPr id="10" name="直接箭头连接符 9">
              <a:extLst>
                <a:ext uri="{FF2B5EF4-FFF2-40B4-BE49-F238E27FC236}">
                  <a16:creationId xmlns="" xmlns:a16="http://schemas.microsoft.com/office/drawing/2014/main" id="{EE53842D-D3FE-4621-AA6D-094D2FA6BB5C}"/>
                </a:ext>
              </a:extLst>
            </p:cNvPr>
            <p:cNvCxnSpPr>
              <a:endCxn id="7" idx="2"/>
            </p:cNvCxnSpPr>
            <p:nvPr/>
          </p:nvCxnSpPr>
          <p:spPr>
            <a:xfrm flipV="1">
              <a:off x="6490855" y="5250873"/>
              <a:ext cx="1" cy="46889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箭头连接符 10">
              <a:extLst>
                <a:ext uri="{FF2B5EF4-FFF2-40B4-BE49-F238E27FC236}">
                  <a16:creationId xmlns="" xmlns:a16="http://schemas.microsoft.com/office/drawing/2014/main" id="{FFA00DC6-4E06-453C-BD62-565A06D7C490}"/>
                </a:ext>
              </a:extLst>
            </p:cNvPr>
            <p:cNvCxnSpPr>
              <a:stCxn id="7" idx="0"/>
            </p:cNvCxnSpPr>
            <p:nvPr/>
          </p:nvCxnSpPr>
          <p:spPr>
            <a:xfrm flipH="1" flipV="1">
              <a:off x="6490855" y="4301836"/>
              <a:ext cx="1" cy="48490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箭头连接符 11">
              <a:extLst>
                <a:ext uri="{FF2B5EF4-FFF2-40B4-BE49-F238E27FC236}">
                  <a16:creationId xmlns="" xmlns:a16="http://schemas.microsoft.com/office/drawing/2014/main" id="{CC56972F-98B6-4FC2-AF63-FA8084F1186E}"/>
                </a:ext>
              </a:extLst>
            </p:cNvPr>
            <p:cNvCxnSpPr>
              <a:stCxn id="6" idx="0"/>
            </p:cNvCxnSpPr>
            <p:nvPr/>
          </p:nvCxnSpPr>
          <p:spPr>
            <a:xfrm flipH="1" flipV="1">
              <a:off x="4793673" y="4301836"/>
              <a:ext cx="1" cy="48490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连接符: 肘形 12">
              <a:extLst>
                <a:ext uri="{FF2B5EF4-FFF2-40B4-BE49-F238E27FC236}">
                  <a16:creationId xmlns="" xmlns:a16="http://schemas.microsoft.com/office/drawing/2014/main" id="{ACCD19DC-D2D5-4E83-BF40-E2B674BCF355}"/>
                </a:ext>
              </a:extLst>
            </p:cNvPr>
            <p:cNvCxnSpPr>
              <a:cxnSpLocks/>
              <a:endCxn id="6" idx="2"/>
            </p:cNvCxnSpPr>
            <p:nvPr/>
          </p:nvCxnSpPr>
          <p:spPr>
            <a:xfrm flipV="1">
              <a:off x="4308764" y="5250873"/>
              <a:ext cx="484910" cy="429323"/>
            </a:xfrm>
            <a:prstGeom prst="bentConnector2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箭头连接符 13">
              <a:extLst>
                <a:ext uri="{FF2B5EF4-FFF2-40B4-BE49-F238E27FC236}">
                  <a16:creationId xmlns="" xmlns:a16="http://schemas.microsoft.com/office/drawing/2014/main" id="{F479F1BA-1FF2-48AC-893F-DCEC58064421}"/>
                </a:ext>
              </a:extLst>
            </p:cNvPr>
            <p:cNvCxnSpPr>
              <a:stCxn id="8" idx="0"/>
              <a:endCxn id="9" idx="2"/>
            </p:cNvCxnSpPr>
            <p:nvPr/>
          </p:nvCxnSpPr>
          <p:spPr>
            <a:xfrm flipH="1" flipV="1">
              <a:off x="5638800" y="3338946"/>
              <a:ext cx="1" cy="49876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箭头连接符 14">
              <a:extLst>
                <a:ext uri="{FF2B5EF4-FFF2-40B4-BE49-F238E27FC236}">
                  <a16:creationId xmlns="" xmlns:a16="http://schemas.microsoft.com/office/drawing/2014/main" id="{83320423-3DC7-40FF-8B43-85F2A43EB303}"/>
                </a:ext>
              </a:extLst>
            </p:cNvPr>
            <p:cNvCxnSpPr>
              <a:stCxn id="9" idx="0"/>
            </p:cNvCxnSpPr>
            <p:nvPr/>
          </p:nvCxnSpPr>
          <p:spPr>
            <a:xfrm flipH="1" flipV="1">
              <a:off x="5638799" y="2486891"/>
              <a:ext cx="1" cy="38792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文本框 15">
                  <a:extLst>
                    <a:ext uri="{FF2B5EF4-FFF2-40B4-BE49-F238E27FC236}">
                      <a16:creationId xmlns="" xmlns:a16="http://schemas.microsoft.com/office/drawing/2014/main" id="{2408E95E-0823-41DA-926E-06A2FEFDE8C4}"/>
                    </a:ext>
                  </a:extLst>
                </p:cNvPr>
                <p:cNvSpPr txBox="1"/>
                <p:nvPr/>
              </p:nvSpPr>
              <p:spPr>
                <a:xfrm>
                  <a:off x="6297940" y="5666343"/>
                  <a:ext cx="511679" cy="4186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1667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667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1667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oMath>
                    </m:oMathPara>
                  </a14:m>
                  <a:endParaRPr lang="zh-CN" altLang="en-US" sz="1667" dirty="0">
                    <a:solidFill>
                      <a:prstClr val="black"/>
                    </a:solidFill>
                  </a:endParaRPr>
                </a:p>
              </p:txBody>
            </p:sp>
          </mc:Choice>
          <mc:Fallback xmlns="">
            <p:sp>
              <p:nvSpPr>
                <p:cNvPr id="22" name="文本框 21">
                  <a:extLst>
                    <a:ext uri="{FF2B5EF4-FFF2-40B4-BE49-F238E27FC236}">
                      <a16:creationId xmlns:a16="http://schemas.microsoft.com/office/drawing/2014/main" id="{2274E335-BD4D-4CC7-BA8B-59ABC676B76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97940" y="5666343"/>
                  <a:ext cx="456151" cy="369332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文本框 16">
                  <a:extLst>
                    <a:ext uri="{FF2B5EF4-FFF2-40B4-BE49-F238E27FC236}">
                      <a16:creationId xmlns="" xmlns:a16="http://schemas.microsoft.com/office/drawing/2014/main" id="{7520CE16-4235-4C7E-9413-A74EE912EE25}"/>
                    </a:ext>
                  </a:extLst>
                </p:cNvPr>
                <p:cNvSpPr txBox="1"/>
                <p:nvPr/>
              </p:nvSpPr>
              <p:spPr>
                <a:xfrm>
                  <a:off x="6414286" y="4359624"/>
                  <a:ext cx="759978" cy="4186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CN" sz="1667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1667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a:rPr lang="en-US" altLang="zh-CN" sz="1667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  <m:sup>
                            <m:r>
                              <a:rPr lang="en-US" altLang="zh-CN" sz="1667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𝑒𝑛𝑐</m:t>
                            </m:r>
                          </m:sup>
                        </m:sSubSup>
                      </m:oMath>
                    </m:oMathPara>
                  </a14:m>
                  <a:endParaRPr lang="zh-CN" altLang="en-US" sz="1667" dirty="0">
                    <a:solidFill>
                      <a:prstClr val="black"/>
                    </a:solidFill>
                  </a:endParaRPr>
                </a:p>
              </p:txBody>
            </p:sp>
          </mc:Choice>
          <mc:Fallback xmlns="">
            <p:sp>
              <p:nvSpPr>
                <p:cNvPr id="23" name="文本框 22">
                  <a:extLst>
                    <a:ext uri="{FF2B5EF4-FFF2-40B4-BE49-F238E27FC236}">
                      <a16:creationId xmlns:a16="http://schemas.microsoft.com/office/drawing/2014/main" id="{5CD6EB71-0D2E-47A6-9BD4-4DD1B43A6B7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14286" y="4359624"/>
                  <a:ext cx="679610" cy="369332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文本框 17">
                  <a:extLst>
                    <a:ext uri="{FF2B5EF4-FFF2-40B4-BE49-F238E27FC236}">
                      <a16:creationId xmlns="" xmlns:a16="http://schemas.microsoft.com/office/drawing/2014/main" id="{1BE922E7-FAD0-4F89-BDDA-93355D260916}"/>
                    </a:ext>
                  </a:extLst>
                </p:cNvPr>
                <p:cNvSpPr txBox="1"/>
                <p:nvPr/>
              </p:nvSpPr>
              <p:spPr>
                <a:xfrm>
                  <a:off x="5618330" y="3386344"/>
                  <a:ext cx="657410" cy="4318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zh-CN" altLang="zh-CN" sz="1667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667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altLang="zh-CN" sz="1667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altLang="zh-CN" sz="1667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altLang="zh-CN" sz="1667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𝑢</m:t>
                            </m:r>
                          </m:sub>
                        </m:sSub>
                      </m:oMath>
                    </m:oMathPara>
                  </a14:m>
                  <a:endParaRPr lang="zh-CN" altLang="zh-CN" sz="1667" dirty="0">
                    <a:solidFill>
                      <a:prstClr val="black"/>
                    </a:solidFill>
                  </a:endParaRPr>
                </a:p>
              </p:txBody>
            </p:sp>
          </mc:Choice>
          <mc:Fallback xmlns="">
            <p:sp>
              <p:nvSpPr>
                <p:cNvPr id="24" name="文本框 23">
                  <a:extLst>
                    <a:ext uri="{FF2B5EF4-FFF2-40B4-BE49-F238E27FC236}">
                      <a16:creationId xmlns:a16="http://schemas.microsoft.com/office/drawing/2014/main" id="{ED2DA64B-E9AF-4F14-9483-7E3D94E0525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18330" y="3386344"/>
                  <a:ext cx="568874" cy="381515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文本框 18">
                  <a:extLst>
                    <a:ext uri="{FF2B5EF4-FFF2-40B4-BE49-F238E27FC236}">
                      <a16:creationId xmlns="" xmlns:a16="http://schemas.microsoft.com/office/drawing/2014/main" id="{D18BF295-1BA4-4F47-A363-9C41DEE6638B}"/>
                    </a:ext>
                  </a:extLst>
                </p:cNvPr>
                <p:cNvSpPr txBox="1"/>
                <p:nvPr/>
              </p:nvSpPr>
              <p:spPr>
                <a:xfrm>
                  <a:off x="4722940" y="4349234"/>
                  <a:ext cx="546689" cy="4186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1667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667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altLang="zh-CN" sz="1667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𝑢</m:t>
                            </m:r>
                          </m:sub>
                        </m:sSub>
                      </m:oMath>
                    </m:oMathPara>
                  </a14:m>
                  <a:endParaRPr lang="zh-CN" altLang="en-US" sz="1667" dirty="0">
                    <a:solidFill>
                      <a:prstClr val="black"/>
                    </a:solidFill>
                  </a:endParaRPr>
                </a:p>
              </p:txBody>
            </p:sp>
          </mc:Choice>
          <mc:Fallback xmlns="">
            <p:sp>
              <p:nvSpPr>
                <p:cNvPr id="19" name="文本框 18">
                  <a:extLst>
                    <a:ext uri="{FF2B5EF4-FFF2-40B4-BE49-F238E27FC236}">
                      <a16:creationId xmlns="" xmlns:a16="http://schemas.microsoft.com/office/drawing/2014/main" xmlns:a14="http://schemas.microsoft.com/office/drawing/2010/main" id="{D18BF295-1BA4-4F47-A363-9C41DEE6638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22940" y="4349234"/>
                  <a:ext cx="510717" cy="400110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b="-7692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文本框 19">
                  <a:extLst>
                    <a:ext uri="{FF2B5EF4-FFF2-40B4-BE49-F238E27FC236}">
                      <a16:creationId xmlns="" xmlns:a16="http://schemas.microsoft.com/office/drawing/2014/main" id="{B80CECFE-0759-40CE-A46B-3034DFC28B92}"/>
                    </a:ext>
                  </a:extLst>
                </p:cNvPr>
                <p:cNvSpPr txBox="1"/>
                <p:nvPr/>
              </p:nvSpPr>
              <p:spPr>
                <a:xfrm>
                  <a:off x="4221031" y="5666343"/>
                  <a:ext cx="795140" cy="4186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1667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667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altLang="zh-CN" sz="1667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𝑢</m:t>
                            </m:r>
                            <m:r>
                              <a:rPr lang="en-US" altLang="zh-CN" sz="1667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b>
                        </m:sSub>
                      </m:oMath>
                    </m:oMathPara>
                  </a14:m>
                  <a:endParaRPr lang="zh-CN" altLang="en-US" sz="1667" dirty="0">
                    <a:solidFill>
                      <a:prstClr val="black"/>
                    </a:solidFill>
                  </a:endParaRPr>
                </a:p>
              </p:txBody>
            </p:sp>
          </mc:Choice>
          <mc:Fallback xmlns="">
            <p:sp>
              <p:nvSpPr>
                <p:cNvPr id="26" name="文本框 25">
                  <a:extLst>
                    <a:ext uri="{FF2B5EF4-FFF2-40B4-BE49-F238E27FC236}">
                      <a16:creationId xmlns:a16="http://schemas.microsoft.com/office/drawing/2014/main" id="{6084D571-E7A8-41E1-B38D-6BE8972A566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21032" y="5666343"/>
                  <a:ext cx="711092" cy="369332"/>
                </a:xfrm>
                <a:prstGeom prst="rect">
                  <a:avLst/>
                </a:prstGeom>
                <a:blipFill>
                  <a:blip r:embed="rId9"/>
                  <a:stretch>
                    <a:fillRect b="-6667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文本框 20">
                  <a:extLst>
                    <a:ext uri="{FF2B5EF4-FFF2-40B4-BE49-F238E27FC236}">
                      <a16:creationId xmlns="" xmlns:a16="http://schemas.microsoft.com/office/drawing/2014/main" id="{98B74CB0-446B-4150-BD1B-2D4EB094AEC2}"/>
                    </a:ext>
                  </a:extLst>
                </p:cNvPr>
                <p:cNvSpPr txBox="1"/>
                <p:nvPr/>
              </p:nvSpPr>
              <p:spPr>
                <a:xfrm>
                  <a:off x="3957797" y="5481509"/>
                  <a:ext cx="498598" cy="4186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zh-CN" altLang="en-US" sz="1667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⋯</m:t>
                        </m:r>
                      </m:oMath>
                    </m:oMathPara>
                  </a14:m>
                  <a:endParaRPr lang="zh-CN" altLang="en-US" sz="1667" dirty="0">
                    <a:solidFill>
                      <a:prstClr val="black"/>
                    </a:solidFill>
                  </a:endParaRPr>
                </a:p>
              </p:txBody>
            </p:sp>
          </mc:Choice>
          <mc:Fallback xmlns="">
            <p:sp>
              <p:nvSpPr>
                <p:cNvPr id="29" name="文本框 28">
                  <a:extLst>
                    <a:ext uri="{FF2B5EF4-FFF2-40B4-BE49-F238E27FC236}">
                      <a16:creationId xmlns:a16="http://schemas.microsoft.com/office/drawing/2014/main" id="{9D55FA65-0BD3-46F7-AFFD-42004E08AED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57797" y="5481509"/>
                  <a:ext cx="444352" cy="369332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文本框 21">
                  <a:extLst>
                    <a:ext uri="{FF2B5EF4-FFF2-40B4-BE49-F238E27FC236}">
                      <a16:creationId xmlns="" xmlns:a16="http://schemas.microsoft.com/office/drawing/2014/main" id="{149446F4-B0D1-44D6-9A1F-418A19974710}"/>
                    </a:ext>
                  </a:extLst>
                </p:cNvPr>
                <p:cNvSpPr txBox="1"/>
                <p:nvPr/>
              </p:nvSpPr>
              <p:spPr>
                <a:xfrm>
                  <a:off x="3957797" y="2115538"/>
                  <a:ext cx="4091506" cy="45820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sz="1667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altLang="zh-CN" sz="1667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zh-CN" altLang="en-US" sz="1667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acc>
                                  <m:accPr>
                                    <m:chr m:val="̂"/>
                                    <m:ctrlPr>
                                      <a:rPr lang="zh-CN" altLang="en-US" sz="1667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altLang="zh-CN" sz="1667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lang="en-US" altLang="zh-CN" sz="1667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  <m:r>
                                  <a:rPr lang="en-US" altLang="zh-CN" sz="1667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altLang="zh-CN" sz="1667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𝑢</m:t>
                                </m:r>
                              </m:sub>
                            </m:sSub>
                            <m:r>
                              <a:rPr lang="en-US" altLang="zh-CN" sz="1667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|</m:t>
                            </m:r>
                            <m:sSub>
                              <m:sSubPr>
                                <m:ctrlPr>
                                  <a:rPr lang="en-US" altLang="zh-CN" sz="1667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1667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zh-CN" sz="1667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altLang="zh-CN" sz="1667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altLang="zh-CN" sz="1667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1667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zh-CN" sz="1667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en-US" altLang="zh-CN" sz="1667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altLang="zh-CN" sz="1667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⋯,</m:t>
                            </m:r>
                            <m:sSub>
                              <m:sSubPr>
                                <m:ctrlPr>
                                  <a:rPr lang="en-US" altLang="zh-CN" sz="1667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1667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zh-CN" sz="1667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  <m:r>
                              <a:rPr lang="en-US" altLang="zh-CN" sz="1667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altLang="zh-CN" sz="1667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1667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altLang="zh-CN" sz="1667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altLang="zh-CN" sz="1667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altLang="zh-CN" sz="1667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1667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altLang="zh-CN" sz="1667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en-US" altLang="zh-CN" sz="1667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,⋯,</m:t>
                            </m:r>
                            <m:sSub>
                              <m:sSubPr>
                                <m:ctrlPr>
                                  <a:rPr lang="en-US" altLang="zh-CN" sz="1667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1667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altLang="zh-CN" sz="1667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𝑢</m:t>
                                </m:r>
                                <m:r>
                                  <a:rPr lang="en-US" altLang="zh-CN" sz="1667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−1</m:t>
                                </m:r>
                              </m:sub>
                            </m:sSub>
                          </m:e>
                        </m:d>
                      </m:oMath>
                    </m:oMathPara>
                  </a14:m>
                  <a:endParaRPr lang="zh-CN" altLang="en-US" sz="1667" dirty="0">
                    <a:solidFill>
                      <a:prstClr val="black"/>
                    </a:solidFill>
                  </a:endParaRPr>
                </a:p>
              </p:txBody>
            </p:sp>
          </mc:Choice>
          <mc:Fallback xmlns="">
            <p:sp>
              <p:nvSpPr>
                <p:cNvPr id="32" name="文本框 31">
                  <a:extLst>
                    <a:ext uri="{FF2B5EF4-FFF2-40B4-BE49-F238E27FC236}">
                      <a16:creationId xmlns:a16="http://schemas.microsoft.com/office/drawing/2014/main" id="{970BF631-47A3-46E6-9D76-86DC72CF133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57797" y="2115538"/>
                  <a:ext cx="3760196" cy="404983"/>
                </a:xfrm>
                <a:prstGeom prst="rect">
                  <a:avLst/>
                </a:prstGeom>
                <a:blipFill>
                  <a:blip r:embed="rId11"/>
                  <a:stretch>
                    <a:fillRect b="-10606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内容占位符 2">
                <a:extLst>
                  <a:ext uri="{FF2B5EF4-FFF2-40B4-BE49-F238E27FC236}">
                    <a16:creationId xmlns="" xmlns:a16="http://schemas.microsoft.com/office/drawing/2014/main" id="{EAC7554C-C47A-4975-AD0B-C3176829595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114221" y="2374576"/>
                <a:ext cx="5988423" cy="1699905"/>
              </a:xfrm>
              <a:prstGeom prst="rect">
                <a:avLst/>
              </a:prstGeom>
            </p:spPr>
            <p:txBody>
              <a:bodyPr vert="horz" lIns="76200" tIns="38100" rIns="76200" bIns="38100" rtlCol="0">
                <a:normAutofit lnSpcReduction="10000"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1667" dirty="0">
                    <a:solidFill>
                      <a:prstClr val="black"/>
                    </a:solidFill>
                  </a:rPr>
                  <a:t>Encoder</a:t>
                </a:r>
                <a:r>
                  <a:rPr lang="zh-CN" altLang="zh-CN" sz="1667" dirty="0">
                    <a:solidFill>
                      <a:prstClr val="black"/>
                    </a:solidFill>
                  </a:rPr>
                  <a:t>：把输入特征序列</a:t>
                </a:r>
                <a14:m>
                  <m:oMath xmlns:m="http://schemas.openxmlformats.org/officeDocument/2006/math">
                    <m:r>
                      <a:rPr lang="en-US" altLang="zh-CN" sz="1667" b="1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𝑿</m:t>
                    </m:r>
                    <m:r>
                      <a:rPr lang="en-US" altLang="zh-CN" sz="1667" b="1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zh-CN" altLang="zh-CN" sz="1667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zh-CN" altLang="zh-CN" sz="1667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667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1667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altLang="zh-CN" sz="1667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zh-CN" altLang="zh-CN" sz="1667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667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1667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altLang="zh-CN" sz="1667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,⋯,</m:t>
                        </m:r>
                        <m:sSub>
                          <m:sSubPr>
                            <m:ctrlPr>
                              <a:rPr lang="zh-CN" altLang="zh-CN" sz="1667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667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1667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b>
                        </m:sSub>
                      </m:e>
                    </m:d>
                  </m:oMath>
                </a14:m>
                <a:r>
                  <a:rPr lang="zh-CN" altLang="zh-CN" sz="1667" dirty="0">
                    <a:solidFill>
                      <a:prstClr val="black"/>
                    </a:solidFill>
                  </a:rPr>
                  <a:t>转为</a:t>
                </a:r>
                <a:r>
                  <a:rPr lang="zh-CN" altLang="en-US" sz="1667" dirty="0">
                    <a:solidFill>
                      <a:prstClr val="black"/>
                    </a:solidFill>
                  </a:rPr>
                  <a:t>隐</a:t>
                </a:r>
                <a:r>
                  <a:rPr lang="zh-CN" altLang="zh-CN" sz="1667" dirty="0">
                    <a:solidFill>
                      <a:prstClr val="black"/>
                    </a:solidFill>
                  </a:rPr>
                  <a:t>向量序列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zh-CN" altLang="zh-CN" sz="1667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1667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𝒉</m:t>
                        </m:r>
                      </m:e>
                      <m:sup>
                        <m:r>
                          <a:rPr lang="en-US" altLang="zh-CN" sz="1667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𝑒𝑛𝑐</m:t>
                        </m:r>
                      </m:sup>
                    </m:sSup>
                    <m:r>
                      <a:rPr lang="en-US" altLang="zh-CN" sz="1667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zh-CN" altLang="zh-CN" sz="1667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zh-CN" altLang="zh-CN" sz="1667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1667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a:rPr lang="en-US" altLang="zh-CN" sz="1667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altLang="zh-CN" sz="1667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𝑒𝑛𝑐</m:t>
                            </m:r>
                          </m:sup>
                        </m:sSubSup>
                        <m:r>
                          <a:rPr lang="en-US" altLang="zh-CN" sz="1667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Sup>
                          <m:sSubSupPr>
                            <m:ctrlPr>
                              <a:rPr lang="zh-CN" altLang="zh-CN" sz="1667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1667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a:rPr lang="en-US" altLang="zh-CN" sz="1667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altLang="zh-CN" sz="1667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𝑒𝑛𝑐</m:t>
                            </m:r>
                          </m:sup>
                        </m:sSubSup>
                        <m:r>
                          <a:rPr lang="en-US" altLang="zh-CN" sz="1667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,⋯,</m:t>
                        </m:r>
                        <m:sSubSup>
                          <m:sSubSupPr>
                            <m:ctrlPr>
                              <a:rPr lang="zh-CN" altLang="zh-CN" sz="1667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1667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a:rPr lang="en-US" altLang="zh-CN" sz="1667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b>
                          <m:sup>
                            <m:r>
                              <a:rPr lang="en-US" altLang="zh-CN" sz="1667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𝑒𝑛𝑐</m:t>
                            </m:r>
                          </m:sup>
                        </m:sSubSup>
                      </m:e>
                    </m:d>
                  </m:oMath>
                </a14:m>
                <a:r>
                  <a:rPr lang="zh-CN" altLang="zh-CN" sz="1667" dirty="0">
                    <a:solidFill>
                      <a:prstClr val="black"/>
                    </a:solidFill>
                  </a:rPr>
                  <a:t>，此部分相当于声学模型。</a:t>
                </a:r>
                <a:endParaRPr lang="en-US" altLang="zh-CN" sz="1667" dirty="0">
                  <a:solidFill>
                    <a:prstClr val="black"/>
                  </a:solidFill>
                </a:endParaRPr>
              </a:p>
              <a:p>
                <a:r>
                  <a:rPr lang="en-US" altLang="zh-CN" sz="1667" dirty="0">
                    <a:solidFill>
                      <a:prstClr val="black"/>
                    </a:solidFill>
                  </a:rPr>
                  <a:t>Prediction Network</a:t>
                </a:r>
                <a:r>
                  <a:rPr lang="zh-CN" altLang="zh-CN" sz="1667" dirty="0">
                    <a:solidFill>
                      <a:prstClr val="black"/>
                    </a:solidFill>
                  </a:rPr>
                  <a:t>：</a:t>
                </a:r>
                <a:r>
                  <a:rPr lang="en-US" altLang="zh-CN" sz="1667" dirty="0">
                    <a:solidFill>
                      <a:prstClr val="black"/>
                    </a:solidFill>
                  </a:rPr>
                  <a:t>RNN</a:t>
                </a:r>
                <a:r>
                  <a:rPr lang="zh-CN" altLang="zh-CN" sz="1667" dirty="0">
                    <a:solidFill>
                      <a:prstClr val="black"/>
                    </a:solidFill>
                  </a:rPr>
                  <a:t>把上一个输出标签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sz="1667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667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altLang="zh-CN" sz="1667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  <m:r>
                          <a:rPr lang="en-US" altLang="zh-CN" sz="1667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</m:oMath>
                </a14:m>
                <a:r>
                  <a:rPr lang="zh-CN" altLang="zh-CN" sz="1667" dirty="0">
                    <a:solidFill>
                      <a:prstClr val="black"/>
                    </a:solidFill>
                  </a:rPr>
                  <a:t>做为输入，并预测下一个标签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sz="1667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667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altLang="zh-CN" sz="1667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sub>
                    </m:sSub>
                  </m:oMath>
                </a14:m>
                <a:r>
                  <a:rPr lang="zh-CN" altLang="zh-CN" sz="1667" dirty="0">
                    <a:solidFill>
                      <a:prstClr val="black"/>
                    </a:solidFill>
                  </a:rPr>
                  <a:t>，此部分相当于语言模型。</a:t>
                </a:r>
                <a:endParaRPr lang="en-US" altLang="zh-CN" sz="1667" dirty="0">
                  <a:solidFill>
                    <a:prstClr val="black"/>
                  </a:solidFill>
                </a:endParaRPr>
              </a:p>
              <a:p>
                <a:r>
                  <a:rPr lang="en-US" altLang="zh-CN" sz="1667" dirty="0">
                    <a:solidFill>
                      <a:prstClr val="black"/>
                    </a:solidFill>
                  </a:rPr>
                  <a:t>Joint Network</a:t>
                </a:r>
                <a:r>
                  <a:rPr lang="zh-CN" altLang="zh-CN" sz="1667" dirty="0">
                    <a:solidFill>
                      <a:prstClr val="black"/>
                    </a:solidFill>
                  </a:rPr>
                  <a:t>：输入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zh-CN" altLang="zh-CN" sz="1667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1667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𝒉</m:t>
                        </m:r>
                      </m:e>
                      <m:sup>
                        <m:r>
                          <a:rPr lang="en-US" altLang="zh-CN" sz="1667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𝑒𝑛𝑐</m:t>
                        </m:r>
                      </m:sup>
                    </m:sSup>
                  </m:oMath>
                </a14:m>
                <a:r>
                  <a:rPr lang="zh-CN" altLang="zh-CN" sz="1667" dirty="0">
                    <a:solidFill>
                      <a:prstClr val="black"/>
                    </a:solidFill>
                  </a:rPr>
                  <a:t>和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sz="1667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667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altLang="zh-CN" sz="1667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sub>
                    </m:sSub>
                  </m:oMath>
                </a14:m>
                <a:r>
                  <a:rPr lang="zh-CN" altLang="zh-CN" sz="1667" dirty="0">
                    <a:solidFill>
                      <a:prstClr val="black"/>
                    </a:solidFill>
                  </a:rPr>
                  <a:t>，输出联合</a:t>
                </a:r>
                <a:r>
                  <a:rPr lang="zh-CN" altLang="en-US" sz="1667" dirty="0">
                    <a:solidFill>
                      <a:prstClr val="black"/>
                    </a:solidFill>
                  </a:rPr>
                  <a:t>隐</a:t>
                </a:r>
                <a:r>
                  <a:rPr lang="zh-CN" altLang="zh-CN" sz="1667" dirty="0">
                    <a:solidFill>
                      <a:prstClr val="black"/>
                    </a:solidFill>
                  </a:rPr>
                  <a:t>向量</a:t>
                </a:r>
                <a14:m>
                  <m:oMath xmlns:m="http://schemas.openxmlformats.org/officeDocument/2006/math">
                    <m:r>
                      <a:rPr lang="en-US" altLang="zh-CN" sz="1667" b="1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𝒁</m:t>
                    </m:r>
                    <m:r>
                      <a:rPr lang="en-US" altLang="zh-CN" sz="1667" b="1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zh-CN" altLang="zh-CN" sz="1667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zh-CN" altLang="zh-CN" sz="1667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667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altLang="zh-CN" sz="1667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altLang="zh-CN" sz="1667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zh-CN" altLang="zh-CN" sz="1667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667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altLang="zh-CN" sz="1667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altLang="zh-CN" sz="1667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,⋯,</m:t>
                        </m:r>
                        <m:sSub>
                          <m:sSubPr>
                            <m:ctrlPr>
                              <a:rPr lang="zh-CN" altLang="zh-CN" sz="1667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667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altLang="zh-CN" sz="1667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b>
                        </m:sSub>
                      </m:e>
                    </m:d>
                  </m:oMath>
                </a14:m>
                <a:r>
                  <a:rPr lang="zh-CN" altLang="zh-CN" sz="1667" dirty="0">
                    <a:solidFill>
                      <a:prstClr val="black"/>
                    </a:solidFill>
                  </a:rPr>
                  <a:t>。</a:t>
                </a:r>
                <a:endParaRPr lang="zh-CN" altLang="en-US" sz="1667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23" name="内容占位符 2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EAC7554C-C47A-4975-AD0B-C317682959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4221" y="2374576"/>
                <a:ext cx="5988423" cy="1699905"/>
              </a:xfrm>
              <a:prstGeom prst="rect">
                <a:avLst/>
              </a:prstGeom>
              <a:blipFill rotWithShape="0">
                <a:blip r:embed="rId12"/>
                <a:stretch>
                  <a:fillRect l="-815" t="-5755" r="-30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矩形 23"/>
          <p:cNvSpPr/>
          <p:nvPr/>
        </p:nvSpPr>
        <p:spPr>
          <a:xfrm>
            <a:off x="553722" y="6134539"/>
            <a:ext cx="9548921" cy="5025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333" dirty="0">
                <a:solidFill>
                  <a:srgbClr val="4472C4">
                    <a:lumMod val="75000"/>
                  </a:srgbClr>
                </a:solidFill>
              </a:rPr>
              <a:t>Graves, A.  Supervised Sequence Labelling. In: Supervised Sequence Labelling with Recurrent Neural Networks. Studies in Computational Intelligence, </a:t>
            </a:r>
            <a:r>
              <a:rPr lang="en-US" altLang="zh-CN" sz="1333" dirty="0" err="1">
                <a:solidFill>
                  <a:srgbClr val="4472C4">
                    <a:lumMod val="75000"/>
                  </a:srgbClr>
                </a:solidFill>
              </a:rPr>
              <a:t>vol</a:t>
            </a:r>
            <a:r>
              <a:rPr lang="en-US" altLang="zh-CN" sz="1333" dirty="0">
                <a:solidFill>
                  <a:srgbClr val="4472C4">
                    <a:lumMod val="75000"/>
                  </a:srgbClr>
                </a:solidFill>
              </a:rPr>
              <a:t> 385. Springer, Berlin, Heidelberg, 2012</a:t>
            </a:r>
            <a:endParaRPr lang="en-US" altLang="zh-CN" sz="1167" dirty="0">
              <a:solidFill>
                <a:srgbClr val="4472C4">
                  <a:lumMod val="75000"/>
                </a:srgbClr>
              </a:solidFill>
              <a:latin typeface="Tahoma" panose="020B0604030504040204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4114221" y="4312624"/>
            <a:ext cx="5865586" cy="16316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38115" indent="-238115">
              <a:buFont typeface="Arial" panose="020B0604020202020204" pitchFamily="34" charset="0"/>
              <a:buChar char="•"/>
            </a:pPr>
            <a:r>
              <a:rPr lang="en-US" altLang="zh-CN" sz="1667" dirty="0">
                <a:solidFill>
                  <a:prstClr val="black"/>
                </a:solidFill>
              </a:rPr>
              <a:t>RNN-T</a:t>
            </a:r>
            <a:r>
              <a:rPr lang="zh-CN" altLang="en-US" sz="1667" dirty="0">
                <a:solidFill>
                  <a:prstClr val="black"/>
                </a:solidFill>
              </a:rPr>
              <a:t>中</a:t>
            </a:r>
            <a:r>
              <a:rPr lang="zh-CN" altLang="zh-CN" sz="1667" dirty="0">
                <a:solidFill>
                  <a:prstClr val="black"/>
                </a:solidFill>
              </a:rPr>
              <a:t>声学模型</a:t>
            </a:r>
            <a:r>
              <a:rPr lang="zh-CN" altLang="en-US" sz="1667" dirty="0">
                <a:solidFill>
                  <a:prstClr val="black"/>
                </a:solidFill>
              </a:rPr>
              <a:t>、</a:t>
            </a:r>
            <a:r>
              <a:rPr lang="zh-CN" altLang="zh-CN" sz="1667" dirty="0">
                <a:solidFill>
                  <a:prstClr val="black"/>
                </a:solidFill>
              </a:rPr>
              <a:t>语言模型分别建模，通过</a:t>
            </a:r>
            <a:r>
              <a:rPr lang="en-US" altLang="zh-CN" sz="1667" dirty="0">
                <a:solidFill>
                  <a:prstClr val="black"/>
                </a:solidFill>
              </a:rPr>
              <a:t>Joint Network</a:t>
            </a:r>
            <a:r>
              <a:rPr lang="zh-CN" altLang="zh-CN" sz="1667" dirty="0">
                <a:solidFill>
                  <a:prstClr val="black"/>
                </a:solidFill>
              </a:rPr>
              <a:t>联合优化，损失函数</a:t>
            </a:r>
            <a:r>
              <a:rPr lang="zh-CN" altLang="en-US" sz="1667" dirty="0">
                <a:solidFill>
                  <a:prstClr val="black"/>
                </a:solidFill>
              </a:rPr>
              <a:t>采用</a:t>
            </a:r>
            <a:r>
              <a:rPr lang="en-US" altLang="zh-CN" sz="1667" dirty="0">
                <a:solidFill>
                  <a:prstClr val="black"/>
                </a:solidFill>
              </a:rPr>
              <a:t>CTC</a:t>
            </a:r>
          </a:p>
          <a:p>
            <a:pPr marL="666723" lvl="1" indent="-285739">
              <a:buFont typeface="Arial" panose="020B0604020202020204" pitchFamily="34" charset="0"/>
              <a:buChar char="•"/>
            </a:pPr>
            <a:r>
              <a:rPr lang="zh-CN" altLang="en-US" sz="1667" dirty="0">
                <a:solidFill>
                  <a:prstClr val="black"/>
                </a:solidFill>
              </a:rPr>
              <a:t>原则上，若</a:t>
            </a:r>
            <a:r>
              <a:rPr lang="zh-CN" altLang="zh-CN" sz="1667" dirty="0">
                <a:solidFill>
                  <a:prstClr val="black"/>
                </a:solidFill>
              </a:rPr>
              <a:t>训练数据</a:t>
            </a:r>
            <a:r>
              <a:rPr lang="zh-CN" altLang="en-US" sz="1667" dirty="0">
                <a:solidFill>
                  <a:prstClr val="black"/>
                </a:solidFill>
              </a:rPr>
              <a:t>足够</a:t>
            </a:r>
            <a:r>
              <a:rPr lang="zh-CN" altLang="zh-CN" sz="1667" dirty="0">
                <a:solidFill>
                  <a:prstClr val="black"/>
                </a:solidFill>
              </a:rPr>
              <a:t>，</a:t>
            </a:r>
            <a:r>
              <a:rPr lang="en-US" altLang="zh-CN" sz="1667" dirty="0">
                <a:solidFill>
                  <a:prstClr val="black"/>
                </a:solidFill>
              </a:rPr>
              <a:t>RNN-T</a:t>
            </a:r>
            <a:r>
              <a:rPr lang="zh-CN" altLang="en-US" sz="1667" dirty="0">
                <a:solidFill>
                  <a:prstClr val="black"/>
                </a:solidFill>
              </a:rPr>
              <a:t>无需外部</a:t>
            </a:r>
            <a:r>
              <a:rPr lang="zh-CN" altLang="zh-CN" sz="1667" dirty="0">
                <a:solidFill>
                  <a:prstClr val="black"/>
                </a:solidFill>
              </a:rPr>
              <a:t>语言模型</a:t>
            </a:r>
            <a:endParaRPr lang="en-US" altLang="zh-CN" sz="1667" dirty="0">
              <a:solidFill>
                <a:prstClr val="black"/>
              </a:solidFill>
            </a:endParaRPr>
          </a:p>
          <a:p>
            <a:pPr marL="285739" indent="-285739">
              <a:buFont typeface="Arial" panose="020B0604020202020204" pitchFamily="34" charset="0"/>
              <a:buChar char="•"/>
            </a:pPr>
            <a:endParaRPr lang="en-US" altLang="zh-CN" sz="1667" dirty="0">
              <a:solidFill>
                <a:prstClr val="black"/>
              </a:solidFill>
            </a:endParaRPr>
          </a:p>
          <a:p>
            <a:pPr marL="285739" indent="-285739">
              <a:buFont typeface="Arial" panose="020B0604020202020204" pitchFamily="34" charset="0"/>
              <a:buChar char="•"/>
            </a:pPr>
            <a:r>
              <a:rPr lang="en-US" altLang="zh-CN" sz="1667" dirty="0">
                <a:solidFill>
                  <a:prstClr val="black"/>
                </a:solidFill>
              </a:rPr>
              <a:t>RNN-T </a:t>
            </a:r>
            <a:r>
              <a:rPr lang="zh-CN" altLang="zh-CN" sz="1667" dirty="0">
                <a:solidFill>
                  <a:prstClr val="black"/>
                </a:solidFill>
              </a:rPr>
              <a:t>针对每帧输入特征进行预测输出，</a:t>
            </a:r>
            <a:r>
              <a:rPr lang="zh-CN" altLang="en-US" sz="1667" dirty="0">
                <a:solidFill>
                  <a:prstClr val="black"/>
                </a:solidFill>
              </a:rPr>
              <a:t>逐帧输出</a:t>
            </a:r>
            <a:r>
              <a:rPr lang="zh-CN" altLang="zh-CN" sz="1667" dirty="0">
                <a:solidFill>
                  <a:prstClr val="black"/>
                </a:solidFill>
              </a:rPr>
              <a:t>结果</a:t>
            </a:r>
            <a:endParaRPr lang="en-US" altLang="zh-CN" sz="1667" dirty="0">
              <a:solidFill>
                <a:prstClr val="black"/>
              </a:solidFill>
            </a:endParaRPr>
          </a:p>
          <a:p>
            <a:pPr marL="666723" lvl="1" indent="-285739">
              <a:buFont typeface="Arial" panose="020B0604020202020204" pitchFamily="34" charset="0"/>
              <a:buChar char="•"/>
            </a:pPr>
            <a:r>
              <a:rPr lang="zh-CN" altLang="en-US" sz="1667" dirty="0">
                <a:solidFill>
                  <a:prstClr val="black"/>
                </a:solidFill>
              </a:rPr>
              <a:t>原理上，可用于</a:t>
            </a:r>
            <a:r>
              <a:rPr lang="zh-CN" altLang="zh-CN" sz="1667" dirty="0">
                <a:solidFill>
                  <a:srgbClr val="C00000"/>
                </a:solidFill>
              </a:rPr>
              <a:t>流</a:t>
            </a:r>
            <a:r>
              <a:rPr lang="zh-CN" altLang="en-US" sz="1667" dirty="0">
                <a:solidFill>
                  <a:srgbClr val="C00000"/>
                </a:solidFill>
              </a:rPr>
              <a:t>式</a:t>
            </a:r>
            <a:r>
              <a:rPr lang="zh-CN" altLang="zh-CN" sz="1667" dirty="0">
                <a:solidFill>
                  <a:srgbClr val="C00000"/>
                </a:solidFill>
              </a:rPr>
              <a:t>识别</a:t>
            </a:r>
            <a:r>
              <a:rPr lang="zh-CN" altLang="zh-CN" sz="1667" dirty="0">
                <a:solidFill>
                  <a:prstClr val="black"/>
                </a:solidFill>
              </a:rPr>
              <a:t>，特别</a:t>
            </a:r>
            <a:r>
              <a:rPr lang="zh-CN" altLang="en-US" sz="1667" dirty="0">
                <a:solidFill>
                  <a:prstClr val="black"/>
                </a:solidFill>
              </a:rPr>
              <a:t>适用于在线实时识别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82427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6660"/>
    </mc:Choice>
    <mc:Fallback xmlns="">
      <p:transition spd="slow" advTm="9666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4ADC94A6-2EEA-4F53-A16D-4216694585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Attention</a:t>
            </a:r>
            <a:r>
              <a:rPr lang="zh-CN" altLang="en-US" dirty="0"/>
              <a:t>模型</a:t>
            </a:r>
          </a:p>
        </p:txBody>
      </p:sp>
      <p:grpSp>
        <p:nvGrpSpPr>
          <p:cNvPr id="25" name="组合 24">
            <a:extLst>
              <a:ext uri="{FF2B5EF4-FFF2-40B4-BE49-F238E27FC236}">
                <a16:creationId xmlns="" xmlns:a16="http://schemas.microsoft.com/office/drawing/2014/main" id="{B9075A18-AC24-4A32-B80D-33333FACF43C}"/>
              </a:ext>
            </a:extLst>
          </p:cNvPr>
          <p:cNvGrpSpPr/>
          <p:nvPr/>
        </p:nvGrpSpPr>
        <p:grpSpPr>
          <a:xfrm>
            <a:off x="2401020" y="2608741"/>
            <a:ext cx="4701391" cy="3044905"/>
            <a:chOff x="2881223" y="1987488"/>
            <a:chExt cx="5641669" cy="3653886"/>
          </a:xfrm>
        </p:grpSpPr>
        <p:cxnSp>
          <p:nvCxnSpPr>
            <p:cNvPr id="9" name="直接箭头连接符 8">
              <a:extLst>
                <a:ext uri="{FF2B5EF4-FFF2-40B4-BE49-F238E27FC236}">
                  <a16:creationId xmlns="" xmlns:a16="http://schemas.microsoft.com/office/drawing/2014/main" id="{32CAE055-8915-41BD-91E6-E1DB8ED0B7D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038600" y="3761509"/>
              <a:ext cx="0" cy="775985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矩形: 圆角 10">
              <a:extLst>
                <a:ext uri="{FF2B5EF4-FFF2-40B4-BE49-F238E27FC236}">
                  <a16:creationId xmlns="" xmlns:a16="http://schemas.microsoft.com/office/drawing/2014/main" id="{ACEBA3A1-2450-463E-9B80-DDE1006CFEB0}"/>
                </a:ext>
              </a:extLst>
            </p:cNvPr>
            <p:cNvSpPr/>
            <p:nvPr/>
          </p:nvSpPr>
          <p:spPr>
            <a:xfrm>
              <a:off x="3175566" y="3106467"/>
              <a:ext cx="1728943" cy="658918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sz="1500" b="1" dirty="0">
                  <a:solidFill>
                    <a:prstClr val="black"/>
                  </a:solidFill>
                </a:rPr>
                <a:t>Encoder</a:t>
              </a:r>
              <a:endParaRPr lang="zh-CN" altLang="en-US" sz="1500" b="1" dirty="0">
                <a:solidFill>
                  <a:prstClr val="black"/>
                </a:solidFill>
              </a:endParaRPr>
            </a:p>
          </p:txBody>
        </p:sp>
        <p:sp>
          <p:nvSpPr>
            <p:cNvPr id="12" name="矩形: 圆角 11">
              <a:extLst>
                <a:ext uri="{FF2B5EF4-FFF2-40B4-BE49-F238E27FC236}">
                  <a16:creationId xmlns="" xmlns:a16="http://schemas.microsoft.com/office/drawing/2014/main" id="{F1DFDB4C-1CDE-4C4C-8B3E-24FC32C08621}"/>
                </a:ext>
              </a:extLst>
            </p:cNvPr>
            <p:cNvSpPr/>
            <p:nvPr/>
          </p:nvSpPr>
          <p:spPr>
            <a:xfrm>
              <a:off x="6423021" y="3106467"/>
              <a:ext cx="1728943" cy="658918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sz="1500" b="1" dirty="0">
                  <a:solidFill>
                    <a:prstClr val="black"/>
                  </a:solidFill>
                </a:rPr>
                <a:t>Decoder</a:t>
              </a:r>
              <a:endParaRPr lang="zh-CN" altLang="en-US" sz="1500" b="1" dirty="0">
                <a:solidFill>
                  <a:prstClr val="black"/>
                </a:solidFill>
              </a:endParaRPr>
            </a:p>
          </p:txBody>
        </p:sp>
        <p:sp>
          <p:nvSpPr>
            <p:cNvPr id="13" name="矩形: 圆角 12">
              <a:extLst>
                <a:ext uri="{FF2B5EF4-FFF2-40B4-BE49-F238E27FC236}">
                  <a16:creationId xmlns="" xmlns:a16="http://schemas.microsoft.com/office/drawing/2014/main" id="{C19FC372-B9C7-46FF-A4FF-57E45700C882}"/>
                </a:ext>
              </a:extLst>
            </p:cNvPr>
            <p:cNvSpPr/>
            <p:nvPr/>
          </p:nvSpPr>
          <p:spPr>
            <a:xfrm>
              <a:off x="2881223" y="2708694"/>
              <a:ext cx="5641669" cy="1440612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prstClr val="white"/>
                </a:solidFill>
              </a:endParaRPr>
            </a:p>
          </p:txBody>
        </p:sp>
        <p:sp>
          <p:nvSpPr>
            <p:cNvPr id="15" name="矩形 14">
              <a:extLst>
                <a:ext uri="{FF2B5EF4-FFF2-40B4-BE49-F238E27FC236}">
                  <a16:creationId xmlns="" xmlns:a16="http://schemas.microsoft.com/office/drawing/2014/main" id="{2C9010F4-4063-4EAD-B06F-372670A43754}"/>
                </a:ext>
              </a:extLst>
            </p:cNvPr>
            <p:cNvSpPr/>
            <p:nvPr/>
          </p:nvSpPr>
          <p:spPr>
            <a:xfrm>
              <a:off x="3485072" y="4623758"/>
              <a:ext cx="120770" cy="543554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prstClr val="black"/>
                </a:solidFill>
              </a:endParaRPr>
            </a:p>
          </p:txBody>
        </p:sp>
        <p:sp>
          <p:nvSpPr>
            <p:cNvPr id="16" name="矩形 15">
              <a:extLst>
                <a:ext uri="{FF2B5EF4-FFF2-40B4-BE49-F238E27FC236}">
                  <a16:creationId xmlns="" xmlns:a16="http://schemas.microsoft.com/office/drawing/2014/main" id="{12015624-AFFA-42BB-AE94-A9648444CC6E}"/>
                </a:ext>
              </a:extLst>
            </p:cNvPr>
            <p:cNvSpPr/>
            <p:nvPr/>
          </p:nvSpPr>
          <p:spPr>
            <a:xfrm>
              <a:off x="3729487" y="4623758"/>
              <a:ext cx="120770" cy="543554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prstClr val="black"/>
                </a:solidFill>
              </a:endParaRPr>
            </a:p>
          </p:txBody>
        </p:sp>
        <p:sp>
          <p:nvSpPr>
            <p:cNvPr id="17" name="矩形 16">
              <a:extLst>
                <a:ext uri="{FF2B5EF4-FFF2-40B4-BE49-F238E27FC236}">
                  <a16:creationId xmlns="" xmlns:a16="http://schemas.microsoft.com/office/drawing/2014/main" id="{C73C3DA3-48F3-4356-9F2D-49FDCA4FEF58}"/>
                </a:ext>
              </a:extLst>
            </p:cNvPr>
            <p:cNvSpPr/>
            <p:nvPr/>
          </p:nvSpPr>
          <p:spPr>
            <a:xfrm>
              <a:off x="3973902" y="4623758"/>
              <a:ext cx="120770" cy="543554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prstClr val="black"/>
                </a:solidFill>
              </a:endParaRPr>
            </a:p>
          </p:txBody>
        </p:sp>
        <p:sp>
          <p:nvSpPr>
            <p:cNvPr id="18" name="矩形 17">
              <a:extLst>
                <a:ext uri="{FF2B5EF4-FFF2-40B4-BE49-F238E27FC236}">
                  <a16:creationId xmlns="" xmlns:a16="http://schemas.microsoft.com/office/drawing/2014/main" id="{89DAE4C2-4F22-4CA3-A36E-345930C8D438}"/>
                </a:ext>
              </a:extLst>
            </p:cNvPr>
            <p:cNvSpPr/>
            <p:nvPr/>
          </p:nvSpPr>
          <p:spPr>
            <a:xfrm>
              <a:off x="4218317" y="4623758"/>
              <a:ext cx="120770" cy="543554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prstClr val="black"/>
                </a:solidFill>
              </a:endParaRPr>
            </a:p>
          </p:txBody>
        </p:sp>
        <p:sp>
          <p:nvSpPr>
            <p:cNvPr id="19" name="矩形 18">
              <a:extLst>
                <a:ext uri="{FF2B5EF4-FFF2-40B4-BE49-F238E27FC236}">
                  <a16:creationId xmlns="" xmlns:a16="http://schemas.microsoft.com/office/drawing/2014/main" id="{662B13F0-3450-4B05-9104-AB685325435E}"/>
                </a:ext>
              </a:extLst>
            </p:cNvPr>
            <p:cNvSpPr/>
            <p:nvPr/>
          </p:nvSpPr>
          <p:spPr>
            <a:xfrm>
              <a:off x="4462732" y="4623758"/>
              <a:ext cx="120770" cy="543554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prstClr val="black"/>
                </a:solidFill>
              </a:endParaRPr>
            </a:p>
          </p:txBody>
        </p:sp>
        <p:sp>
          <p:nvSpPr>
            <p:cNvPr id="20" name="文本框 19">
              <a:extLst>
                <a:ext uri="{FF2B5EF4-FFF2-40B4-BE49-F238E27FC236}">
                  <a16:creationId xmlns="" xmlns:a16="http://schemas.microsoft.com/office/drawing/2014/main" id="{B5384572-9E32-47E6-8262-7C7D2E0DD31D}"/>
                </a:ext>
              </a:extLst>
            </p:cNvPr>
            <p:cNvSpPr txBox="1"/>
            <p:nvPr/>
          </p:nvSpPr>
          <p:spPr>
            <a:xfrm>
              <a:off x="3403345" y="5253576"/>
              <a:ext cx="1606594" cy="3877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500" dirty="0">
                  <a:solidFill>
                    <a:prstClr val="black"/>
                  </a:solidFill>
                </a:rPr>
                <a:t>输入语音特征</a:t>
              </a:r>
            </a:p>
          </p:txBody>
        </p:sp>
        <p:cxnSp>
          <p:nvCxnSpPr>
            <p:cNvPr id="21" name="直接箭头连接符 20">
              <a:extLst>
                <a:ext uri="{FF2B5EF4-FFF2-40B4-BE49-F238E27FC236}">
                  <a16:creationId xmlns="" xmlns:a16="http://schemas.microsoft.com/office/drawing/2014/main" id="{D7C72D4A-B04C-4134-AFF3-72EB401C973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287492" y="2330482"/>
              <a:ext cx="0" cy="775985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文本框 21">
              <a:extLst>
                <a:ext uri="{FF2B5EF4-FFF2-40B4-BE49-F238E27FC236}">
                  <a16:creationId xmlns="" xmlns:a16="http://schemas.microsoft.com/office/drawing/2014/main" id="{E5B87B7F-4E98-4197-8821-F86F4D99A379}"/>
                </a:ext>
              </a:extLst>
            </p:cNvPr>
            <p:cNvSpPr txBox="1"/>
            <p:nvPr/>
          </p:nvSpPr>
          <p:spPr>
            <a:xfrm>
              <a:off x="6836086" y="1987488"/>
              <a:ext cx="1144928" cy="3877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500" dirty="0">
                  <a:solidFill>
                    <a:prstClr val="black"/>
                  </a:solidFill>
                </a:rPr>
                <a:t>识别结果</a:t>
              </a:r>
            </a:p>
          </p:txBody>
        </p:sp>
        <p:cxnSp>
          <p:nvCxnSpPr>
            <p:cNvPr id="24" name="直接箭头连接符 23">
              <a:extLst>
                <a:ext uri="{FF2B5EF4-FFF2-40B4-BE49-F238E27FC236}">
                  <a16:creationId xmlns="" xmlns:a16="http://schemas.microsoft.com/office/drawing/2014/main" id="{B63D741B-3026-4A6A-B5D1-8D3637DD7B36}"/>
                </a:ext>
              </a:extLst>
            </p:cNvPr>
            <p:cNvCxnSpPr/>
            <p:nvPr/>
          </p:nvCxnSpPr>
          <p:spPr>
            <a:xfrm>
              <a:off x="5158596" y="3429000"/>
              <a:ext cx="1052423" cy="6926"/>
            </a:xfrm>
            <a:prstGeom prst="straightConnector1">
              <a:avLst/>
            </a:prstGeom>
            <a:ln w="635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文本框 2">
            <a:extLst>
              <a:ext uri="{FF2B5EF4-FFF2-40B4-BE49-F238E27FC236}">
                <a16:creationId xmlns="" xmlns:a16="http://schemas.microsoft.com/office/drawing/2014/main" id="{CEB0F978-5E45-4CEB-B5F3-FFD9F0697E14}"/>
              </a:ext>
            </a:extLst>
          </p:cNvPr>
          <p:cNvSpPr txBox="1"/>
          <p:nvPr/>
        </p:nvSpPr>
        <p:spPr>
          <a:xfrm>
            <a:off x="4318307" y="3535257"/>
            <a:ext cx="763351" cy="2719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67" dirty="0">
                <a:solidFill>
                  <a:prstClr val="black"/>
                </a:solidFill>
              </a:rPr>
              <a:t>Attention</a:t>
            </a:r>
            <a:endParaRPr lang="zh-CN" altLang="en-US" sz="1167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1949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579"/>
    </mc:Choice>
    <mc:Fallback xmlns="">
      <p:transition spd="slow" advTm="27579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58F3D936-A41B-4502-8930-B34F111C78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Attention-based Encoder-Decoder</a:t>
            </a:r>
            <a:endParaRPr lang="zh-CN" altLang="en-US" dirty="0"/>
          </a:p>
        </p:txBody>
      </p:sp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77EC756C-1AEE-4800-9A2A-52B351E7CC41}"/>
              </a:ext>
            </a:extLst>
          </p:cNvPr>
          <p:cNvGrpSpPr/>
          <p:nvPr/>
        </p:nvGrpSpPr>
        <p:grpSpPr>
          <a:xfrm>
            <a:off x="650001" y="2272475"/>
            <a:ext cx="3012107" cy="4090978"/>
            <a:chOff x="4197903" y="1832544"/>
            <a:chExt cx="3614529" cy="4909174"/>
          </a:xfrm>
        </p:grpSpPr>
        <p:sp>
          <p:nvSpPr>
            <p:cNvPr id="5" name="矩形 4">
              <a:extLst>
                <a:ext uri="{FF2B5EF4-FFF2-40B4-BE49-F238E27FC236}">
                  <a16:creationId xmlns="" xmlns:a16="http://schemas.microsoft.com/office/drawing/2014/main" id="{2DC411D2-DECA-4332-87D8-7740649AF527}"/>
                </a:ext>
              </a:extLst>
            </p:cNvPr>
            <p:cNvSpPr/>
            <p:nvPr/>
          </p:nvSpPr>
          <p:spPr>
            <a:xfrm>
              <a:off x="5042498" y="4523861"/>
              <a:ext cx="2092590" cy="464128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sz="1500" dirty="0">
                  <a:solidFill>
                    <a:prstClr val="black"/>
                  </a:solidFill>
                </a:rPr>
                <a:t>Attention</a:t>
              </a:r>
              <a:endParaRPr lang="zh-CN" altLang="en-US" sz="1500" dirty="0">
                <a:solidFill>
                  <a:prstClr val="black"/>
                </a:solidFill>
              </a:endParaRPr>
            </a:p>
          </p:txBody>
        </p:sp>
        <p:sp>
          <p:nvSpPr>
            <p:cNvPr id="6" name="矩形 5">
              <a:extLst>
                <a:ext uri="{FF2B5EF4-FFF2-40B4-BE49-F238E27FC236}">
                  <a16:creationId xmlns="" xmlns:a16="http://schemas.microsoft.com/office/drawing/2014/main" id="{AF94BC94-F19B-413B-BCA9-19F3CEB82636}"/>
                </a:ext>
              </a:extLst>
            </p:cNvPr>
            <p:cNvSpPr/>
            <p:nvPr/>
          </p:nvSpPr>
          <p:spPr>
            <a:xfrm>
              <a:off x="5636452" y="5468882"/>
              <a:ext cx="1399309" cy="464128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sz="1500" dirty="0">
                  <a:solidFill>
                    <a:prstClr val="black"/>
                  </a:solidFill>
                </a:rPr>
                <a:t>Encoder</a:t>
              </a:r>
              <a:endParaRPr lang="zh-CN" altLang="en-US" sz="1500" dirty="0">
                <a:solidFill>
                  <a:prstClr val="black"/>
                </a:solidFill>
              </a:endParaRPr>
            </a:p>
          </p:txBody>
        </p:sp>
        <p:sp>
          <p:nvSpPr>
            <p:cNvPr id="7" name="矩形 6">
              <a:extLst>
                <a:ext uri="{FF2B5EF4-FFF2-40B4-BE49-F238E27FC236}">
                  <a16:creationId xmlns="" xmlns:a16="http://schemas.microsoft.com/office/drawing/2014/main" id="{AD08B097-F0B8-41B0-BEF5-66E83DAB0502}"/>
                </a:ext>
              </a:extLst>
            </p:cNvPr>
            <p:cNvSpPr/>
            <p:nvPr/>
          </p:nvSpPr>
          <p:spPr>
            <a:xfrm>
              <a:off x="4939145" y="3560971"/>
              <a:ext cx="1388247" cy="464128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sz="1500" dirty="0">
                  <a:solidFill>
                    <a:prstClr val="black"/>
                  </a:solidFill>
                </a:rPr>
                <a:t>Decoder</a:t>
              </a:r>
              <a:endParaRPr lang="zh-CN" altLang="en-US" sz="1500" dirty="0">
                <a:solidFill>
                  <a:prstClr val="black"/>
                </a:solidFill>
              </a:endParaRPr>
            </a:p>
          </p:txBody>
        </p:sp>
        <p:sp>
          <p:nvSpPr>
            <p:cNvPr id="8" name="矩形 7">
              <a:extLst>
                <a:ext uri="{FF2B5EF4-FFF2-40B4-BE49-F238E27FC236}">
                  <a16:creationId xmlns="" xmlns:a16="http://schemas.microsoft.com/office/drawing/2014/main" id="{655AAB4B-1D71-4C41-9D40-8121B37AAF24}"/>
                </a:ext>
              </a:extLst>
            </p:cNvPr>
            <p:cNvSpPr/>
            <p:nvPr/>
          </p:nvSpPr>
          <p:spPr>
            <a:xfrm>
              <a:off x="4939145" y="2598081"/>
              <a:ext cx="1399309" cy="464128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sz="1500" dirty="0" err="1">
                  <a:solidFill>
                    <a:prstClr val="black"/>
                  </a:solidFill>
                </a:rPr>
                <a:t>Softmax</a:t>
              </a:r>
              <a:endParaRPr lang="zh-CN" altLang="en-US" sz="1500" dirty="0">
                <a:solidFill>
                  <a:prstClr val="black"/>
                </a:solidFill>
              </a:endParaRPr>
            </a:p>
          </p:txBody>
        </p:sp>
        <p:cxnSp>
          <p:nvCxnSpPr>
            <p:cNvPr id="9" name="直接箭头连接符 8">
              <a:extLst>
                <a:ext uri="{FF2B5EF4-FFF2-40B4-BE49-F238E27FC236}">
                  <a16:creationId xmlns="" xmlns:a16="http://schemas.microsoft.com/office/drawing/2014/main" id="{C3EE300C-10EE-4008-872E-32B86440C21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28143" y="5933010"/>
              <a:ext cx="1" cy="46889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箭头连接符 9">
              <a:extLst>
                <a:ext uri="{FF2B5EF4-FFF2-40B4-BE49-F238E27FC236}">
                  <a16:creationId xmlns="" xmlns:a16="http://schemas.microsoft.com/office/drawing/2014/main" id="{5BB5238B-D036-42EA-9FF7-C85D79F7582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718983" y="4984795"/>
              <a:ext cx="1" cy="48490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箭头连接符 10">
              <a:extLst>
                <a:ext uri="{FF2B5EF4-FFF2-40B4-BE49-F238E27FC236}">
                  <a16:creationId xmlns="" xmlns:a16="http://schemas.microsoft.com/office/drawing/2014/main" id="{F30D3836-2FF2-419B-8DD7-E9C47A6FF66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028144" y="4022651"/>
              <a:ext cx="1" cy="48490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箭头连接符 12">
              <a:extLst>
                <a:ext uri="{FF2B5EF4-FFF2-40B4-BE49-F238E27FC236}">
                  <a16:creationId xmlns="" xmlns:a16="http://schemas.microsoft.com/office/drawing/2014/main" id="{2ED0C27A-60D4-4031-AF74-25CD5C63A468}"/>
                </a:ext>
              </a:extLst>
            </p:cNvPr>
            <p:cNvCxnSpPr>
              <a:cxnSpLocks/>
              <a:stCxn id="7" idx="0"/>
              <a:endCxn id="8" idx="2"/>
            </p:cNvCxnSpPr>
            <p:nvPr/>
          </p:nvCxnSpPr>
          <p:spPr>
            <a:xfrm flipV="1">
              <a:off x="5633269" y="3062209"/>
              <a:ext cx="5531" cy="49876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箭头连接符 13">
              <a:extLst>
                <a:ext uri="{FF2B5EF4-FFF2-40B4-BE49-F238E27FC236}">
                  <a16:creationId xmlns="" xmlns:a16="http://schemas.microsoft.com/office/drawing/2014/main" id="{E8014410-1757-46E8-8B9A-B8929C279275}"/>
                </a:ext>
              </a:extLst>
            </p:cNvPr>
            <p:cNvCxnSpPr>
              <a:stCxn id="8" idx="0"/>
            </p:cNvCxnSpPr>
            <p:nvPr/>
          </p:nvCxnSpPr>
          <p:spPr>
            <a:xfrm flipH="1" flipV="1">
              <a:off x="5638799" y="2210154"/>
              <a:ext cx="1" cy="38792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文本框 14">
                  <a:extLst>
                    <a:ext uri="{FF2B5EF4-FFF2-40B4-BE49-F238E27FC236}">
                      <a16:creationId xmlns="" xmlns:a16="http://schemas.microsoft.com/office/drawing/2014/main" id="{3CFEE5BE-331F-45C1-A4D2-9F1B26B64865}"/>
                    </a:ext>
                  </a:extLst>
                </p:cNvPr>
                <p:cNvSpPr txBox="1"/>
                <p:nvPr/>
              </p:nvSpPr>
              <p:spPr>
                <a:xfrm>
                  <a:off x="5835228" y="6348480"/>
                  <a:ext cx="496751" cy="38779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15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5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15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zh-CN" altLang="en-US" sz="1500" dirty="0">
                    <a:solidFill>
                      <a:prstClr val="black"/>
                    </a:solidFill>
                  </a:endParaRPr>
                </a:p>
              </p:txBody>
            </p:sp>
          </mc:Choice>
          <mc:Fallback xmlns="">
            <p:sp>
              <p:nvSpPr>
                <p:cNvPr id="15" name="文本框 14">
                  <a:extLst>
                    <a:ext uri="{FF2B5EF4-FFF2-40B4-BE49-F238E27FC236}">
                      <a16:creationId xmlns:a16="http://schemas.microsoft.com/office/drawing/2014/main" id="{3CFEE5BE-331F-45C1-A4D2-9F1B26B6486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35228" y="6348480"/>
                  <a:ext cx="407419" cy="307777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文本框 15">
                  <a:extLst>
                    <a:ext uri="{FF2B5EF4-FFF2-40B4-BE49-F238E27FC236}">
                      <a16:creationId xmlns="" xmlns:a16="http://schemas.microsoft.com/office/drawing/2014/main" id="{3408DBD0-D12B-4D5D-847E-6A12246DAB5D}"/>
                    </a:ext>
                  </a:extLst>
                </p:cNvPr>
                <p:cNvSpPr txBox="1"/>
                <p:nvPr/>
              </p:nvSpPr>
              <p:spPr>
                <a:xfrm>
                  <a:off x="6663192" y="5084527"/>
                  <a:ext cx="707964" cy="38779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CN" sz="15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15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a:rPr lang="en-US" altLang="zh-CN" sz="15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b>
                          <m:sup>
                            <m:r>
                              <a:rPr lang="en-US" altLang="zh-CN" sz="15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𝑒𝑛𝑐</m:t>
                            </m:r>
                          </m:sup>
                        </m:sSubSup>
                      </m:oMath>
                    </m:oMathPara>
                  </a14:m>
                  <a:endParaRPr lang="zh-CN" altLang="en-US" sz="1500" dirty="0">
                    <a:solidFill>
                      <a:prstClr val="black"/>
                    </a:solidFill>
                  </a:endParaRPr>
                </a:p>
              </p:txBody>
            </p:sp>
          </mc:Choice>
          <mc:Fallback xmlns="">
            <p:sp>
              <p:nvSpPr>
                <p:cNvPr id="16" name="文本框 15">
                  <a:extLst>
                    <a:ext uri="{FF2B5EF4-FFF2-40B4-BE49-F238E27FC236}">
                      <a16:creationId xmlns:a16="http://schemas.microsoft.com/office/drawing/2014/main" id="{3408DBD0-D12B-4D5D-847E-6A12246DAB5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663192" y="5084527"/>
                  <a:ext cx="569643" cy="307777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文本框 16">
                  <a:extLst>
                    <a:ext uri="{FF2B5EF4-FFF2-40B4-BE49-F238E27FC236}">
                      <a16:creationId xmlns="" xmlns:a16="http://schemas.microsoft.com/office/drawing/2014/main" id="{CB27EEE2-D7D2-4090-8549-5C157F76CF0C}"/>
                    </a:ext>
                  </a:extLst>
                </p:cNvPr>
                <p:cNvSpPr txBox="1"/>
                <p:nvPr/>
              </p:nvSpPr>
              <p:spPr>
                <a:xfrm>
                  <a:off x="5602314" y="3172834"/>
                  <a:ext cx="706039" cy="39280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CN" sz="15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15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a:rPr lang="en-US" altLang="zh-CN" sz="15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𝑢</m:t>
                            </m:r>
                          </m:sub>
                          <m:sup>
                            <m:r>
                              <a:rPr lang="en-US" altLang="zh-CN" sz="15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𝑑𝑒𝑐</m:t>
                            </m:r>
                          </m:sup>
                        </m:sSubSup>
                      </m:oMath>
                    </m:oMathPara>
                  </a14:m>
                  <a:endParaRPr lang="zh-CN" altLang="en-US" sz="1500" dirty="0">
                    <a:solidFill>
                      <a:prstClr val="black"/>
                    </a:solidFill>
                  </a:endParaRPr>
                </a:p>
              </p:txBody>
            </p:sp>
          </mc:Choice>
          <mc:Fallback xmlns="">
            <p:sp>
              <p:nvSpPr>
                <p:cNvPr id="17" name="文本框 16">
                  <a:extLst>
                    <a:ext uri="{FF2B5EF4-FFF2-40B4-BE49-F238E27FC236}">
                      <a16:creationId xmlns:a16="http://schemas.microsoft.com/office/drawing/2014/main" id="{CB27EEE2-D7D2-4090-8549-5C157F76CF0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02314" y="3172833"/>
                  <a:ext cx="568040" cy="311560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文本框 17">
                  <a:extLst>
                    <a:ext uri="{FF2B5EF4-FFF2-40B4-BE49-F238E27FC236}">
                      <a16:creationId xmlns="" xmlns:a16="http://schemas.microsoft.com/office/drawing/2014/main" id="{4C988ADE-F5A6-40BA-AC56-B8BC6060E4AE}"/>
                    </a:ext>
                  </a:extLst>
                </p:cNvPr>
                <p:cNvSpPr txBox="1"/>
                <p:nvPr/>
              </p:nvSpPr>
              <p:spPr>
                <a:xfrm>
                  <a:off x="6004735" y="4104536"/>
                  <a:ext cx="717043" cy="38779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15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5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altLang="zh-CN" sz="15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𝑢</m:t>
                            </m:r>
                            <m:r>
                              <a:rPr lang="en-US" altLang="zh-CN" sz="15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b>
                        </m:sSub>
                      </m:oMath>
                    </m:oMathPara>
                  </a14:m>
                  <a:endParaRPr lang="zh-CN" altLang="en-US" sz="1500" dirty="0">
                    <a:solidFill>
                      <a:prstClr val="black"/>
                    </a:solidFill>
                  </a:endParaRPr>
                </a:p>
              </p:txBody>
            </p:sp>
          </mc:Choice>
          <mc:Fallback xmlns="">
            <p:sp>
              <p:nvSpPr>
                <p:cNvPr id="18" name="文本框 17">
                  <a:extLst>
                    <a:ext uri="{FF2B5EF4-FFF2-40B4-BE49-F238E27FC236}">
                      <a16:creationId xmlns:a16="http://schemas.microsoft.com/office/drawing/2014/main" id="{4C988ADE-F5A6-40BA-AC56-B8BC6060E4A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04735" y="4104536"/>
                  <a:ext cx="577915" cy="307777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文本框 20">
                  <a:extLst>
                    <a:ext uri="{FF2B5EF4-FFF2-40B4-BE49-F238E27FC236}">
                      <a16:creationId xmlns="" xmlns:a16="http://schemas.microsoft.com/office/drawing/2014/main" id="{165B79E8-5F16-4D70-AD1C-575969DA089B}"/>
                    </a:ext>
                  </a:extLst>
                </p:cNvPr>
                <p:cNvSpPr txBox="1"/>
                <p:nvPr/>
              </p:nvSpPr>
              <p:spPr>
                <a:xfrm>
                  <a:off x="4197903" y="1832544"/>
                  <a:ext cx="3614529" cy="38779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sz="15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altLang="zh-CN" sz="15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zh-CN" altLang="en-US" sz="15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acc>
                                  <m:accPr>
                                    <m:chr m:val="̂"/>
                                    <m:ctrlPr>
                                      <a:rPr lang="zh-CN" altLang="en-US" sz="1500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altLang="zh-CN" sz="1500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lang="en-US" altLang="zh-CN" sz="15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𝑢</m:t>
                                </m:r>
                              </m:sub>
                            </m:sSub>
                            <m:r>
                              <a:rPr lang="en-US" altLang="zh-CN" sz="15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|</m:t>
                            </m:r>
                            <m:sSub>
                              <m:sSubPr>
                                <m:ctrlPr>
                                  <a:rPr lang="en-US" altLang="zh-CN" sz="15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15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zh-CN" sz="15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altLang="zh-CN" sz="15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altLang="zh-CN" sz="15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15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zh-CN" sz="15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en-US" altLang="zh-CN" sz="15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altLang="zh-CN" sz="15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⋯,</m:t>
                            </m:r>
                            <m:sSub>
                              <m:sSubPr>
                                <m:ctrlPr>
                                  <a:rPr lang="en-US" altLang="zh-CN" sz="15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15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zh-CN" sz="15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𝑇</m:t>
                                </m:r>
                              </m:sub>
                            </m:sSub>
                            <m:r>
                              <a:rPr lang="en-US" altLang="zh-CN" sz="15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altLang="zh-CN" sz="15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15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altLang="zh-CN" sz="15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altLang="zh-CN" sz="15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altLang="zh-CN" sz="15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15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altLang="zh-CN" sz="15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en-US" altLang="zh-CN" sz="15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,⋯,</m:t>
                            </m:r>
                            <m:sSub>
                              <m:sSubPr>
                                <m:ctrlPr>
                                  <a:rPr lang="en-US" altLang="zh-CN" sz="15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15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altLang="zh-CN" sz="15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𝑢</m:t>
                                </m:r>
                                <m:r>
                                  <a:rPr lang="en-US" altLang="zh-CN" sz="15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−1</m:t>
                                </m:r>
                              </m:sub>
                            </m:sSub>
                          </m:e>
                        </m:d>
                      </m:oMath>
                    </m:oMathPara>
                  </a14:m>
                  <a:endParaRPr lang="zh-CN" altLang="en-US" sz="1500" dirty="0">
                    <a:solidFill>
                      <a:prstClr val="black"/>
                    </a:solidFill>
                  </a:endParaRPr>
                </a:p>
              </p:txBody>
            </p:sp>
          </mc:Choice>
          <mc:Fallback xmlns="">
            <p:sp>
              <p:nvSpPr>
                <p:cNvPr id="21" name="文本框 20">
                  <a:extLst>
                    <a:ext uri="{FF2B5EF4-FFF2-40B4-BE49-F238E27FC236}">
                      <a16:creationId xmlns:a16="http://schemas.microsoft.com/office/drawing/2014/main" id="{165B79E8-5F16-4D70-AD1C-575969DA089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97903" y="1832544"/>
                  <a:ext cx="2824941" cy="307777"/>
                </a:xfrm>
                <a:prstGeom prst="rect">
                  <a:avLst/>
                </a:prstGeom>
                <a:blipFill>
                  <a:blip r:embed="rId8"/>
                  <a:stretch>
                    <a:fillRect b="-8000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2" name="连接符: 肘形 31">
              <a:extLst>
                <a:ext uri="{FF2B5EF4-FFF2-40B4-BE49-F238E27FC236}">
                  <a16:creationId xmlns="" xmlns:a16="http://schemas.microsoft.com/office/drawing/2014/main" id="{6372EF95-2510-45A2-9F05-C083DBF091E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64115" y="4020664"/>
              <a:ext cx="484910" cy="429323"/>
            </a:xfrm>
            <a:prstGeom prst="bentConnector2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文本框 32">
                  <a:extLst>
                    <a:ext uri="{FF2B5EF4-FFF2-40B4-BE49-F238E27FC236}">
                      <a16:creationId xmlns="" xmlns:a16="http://schemas.microsoft.com/office/drawing/2014/main" id="{DDB1C356-C98D-4D14-82C4-6E9E54E58F1B}"/>
                    </a:ext>
                  </a:extLst>
                </p:cNvPr>
                <p:cNvSpPr txBox="1"/>
                <p:nvPr/>
              </p:nvSpPr>
              <p:spPr>
                <a:xfrm>
                  <a:off x="4641916" y="4125125"/>
                  <a:ext cx="738742" cy="38779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15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5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altLang="zh-CN" sz="15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𝑢</m:t>
                            </m:r>
                            <m:r>
                              <a:rPr lang="en-US" altLang="zh-CN" sz="15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b>
                        </m:sSub>
                      </m:oMath>
                    </m:oMathPara>
                  </a14:m>
                  <a:endParaRPr lang="zh-CN" altLang="en-US" sz="1500" dirty="0">
                    <a:solidFill>
                      <a:prstClr val="black"/>
                    </a:solidFill>
                  </a:endParaRPr>
                </a:p>
              </p:txBody>
            </p:sp>
          </mc:Choice>
          <mc:Fallback xmlns="">
            <p:sp>
              <p:nvSpPr>
                <p:cNvPr id="33" name="文本框 32">
                  <a:extLst>
                    <a:ext uri="{FF2B5EF4-FFF2-40B4-BE49-F238E27FC236}">
                      <a16:creationId xmlns:a16="http://schemas.microsoft.com/office/drawing/2014/main" id="{DDB1C356-C98D-4D14-82C4-6E9E54E58F1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41916" y="4125125"/>
                  <a:ext cx="594458" cy="307777"/>
                </a:xfrm>
                <a:prstGeom prst="rect">
                  <a:avLst/>
                </a:prstGeom>
                <a:blipFill>
                  <a:blip r:embed="rId9"/>
                  <a:stretch>
                    <a:fillRect b="-2000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文本框 33">
                  <a:extLst>
                    <a:ext uri="{FF2B5EF4-FFF2-40B4-BE49-F238E27FC236}">
                      <a16:creationId xmlns="" xmlns:a16="http://schemas.microsoft.com/office/drawing/2014/main" id="{E9960AC1-DAFD-4D84-A32A-18F8EA07BE30}"/>
                    </a:ext>
                  </a:extLst>
                </p:cNvPr>
                <p:cNvSpPr txBox="1"/>
                <p:nvPr/>
              </p:nvSpPr>
              <p:spPr>
                <a:xfrm>
                  <a:off x="4391756" y="4296098"/>
                  <a:ext cx="471667" cy="38779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zh-CN" altLang="en-US" sz="15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⋯</m:t>
                        </m:r>
                      </m:oMath>
                    </m:oMathPara>
                  </a14:m>
                  <a:endParaRPr lang="zh-CN" altLang="en-US" sz="1500" dirty="0">
                    <a:solidFill>
                      <a:prstClr val="black"/>
                    </a:solidFill>
                  </a:endParaRPr>
                </a:p>
              </p:txBody>
            </p:sp>
          </mc:Choice>
          <mc:Fallback xmlns="">
            <p:sp>
              <p:nvSpPr>
                <p:cNvPr id="34" name="文本框 33">
                  <a:extLst>
                    <a:ext uri="{FF2B5EF4-FFF2-40B4-BE49-F238E27FC236}">
                      <a16:creationId xmlns:a16="http://schemas.microsoft.com/office/drawing/2014/main" id="{E9960AC1-DAFD-4D84-A32A-18F8EA07BE3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391756" y="4296098"/>
                  <a:ext cx="388248" cy="307777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5" name="连接符: 肘形 34">
              <a:extLst>
                <a:ext uri="{FF2B5EF4-FFF2-40B4-BE49-F238E27FC236}">
                  <a16:creationId xmlns="" xmlns:a16="http://schemas.microsoft.com/office/drawing/2014/main" id="{0FE40BBA-9AC9-4410-B3BC-BD29F9CC762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061123" y="4978711"/>
              <a:ext cx="484910" cy="429323"/>
            </a:xfrm>
            <a:prstGeom prst="bentConnector2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文本框 35">
                  <a:extLst>
                    <a:ext uri="{FF2B5EF4-FFF2-40B4-BE49-F238E27FC236}">
                      <a16:creationId xmlns="" xmlns:a16="http://schemas.microsoft.com/office/drawing/2014/main" id="{5DC48606-7B9D-4162-8077-2C34FD8778E9}"/>
                    </a:ext>
                  </a:extLst>
                </p:cNvPr>
                <p:cNvSpPr txBox="1"/>
                <p:nvPr/>
              </p:nvSpPr>
              <p:spPr>
                <a:xfrm>
                  <a:off x="4965366" y="5132946"/>
                  <a:ext cx="745743" cy="39957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CN" sz="15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15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a:rPr lang="en-US" altLang="zh-CN" sz="15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𝑢</m:t>
                            </m:r>
                            <m:r>
                              <a:rPr lang="en-US" altLang="zh-CN" sz="15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b>
                          <m:sup>
                            <m:r>
                              <a:rPr lang="en-US" altLang="zh-CN" sz="15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𝑑𝑒𝑐</m:t>
                            </m:r>
                          </m:sup>
                        </m:sSubSup>
                      </m:oMath>
                    </m:oMathPara>
                  </a14:m>
                  <a:endParaRPr lang="zh-CN" altLang="en-US" sz="1500" dirty="0">
                    <a:solidFill>
                      <a:prstClr val="black"/>
                    </a:solidFill>
                  </a:endParaRPr>
                </a:p>
              </p:txBody>
            </p:sp>
          </mc:Choice>
          <mc:Fallback xmlns="">
            <p:sp>
              <p:nvSpPr>
                <p:cNvPr id="36" name="文本框 35">
                  <a:extLst>
                    <a:ext uri="{FF2B5EF4-FFF2-40B4-BE49-F238E27FC236}">
                      <a16:creationId xmlns:a16="http://schemas.microsoft.com/office/drawing/2014/main" id="{5DC48606-7B9D-4162-8077-2C34FD8778E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65365" y="5132946"/>
                  <a:ext cx="598305" cy="316946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文本框 36">
                  <a:extLst>
                    <a:ext uri="{FF2B5EF4-FFF2-40B4-BE49-F238E27FC236}">
                      <a16:creationId xmlns="" xmlns:a16="http://schemas.microsoft.com/office/drawing/2014/main" id="{EB7A518D-9A00-417F-8134-2F450A593F5C}"/>
                    </a:ext>
                  </a:extLst>
                </p:cNvPr>
                <p:cNvSpPr txBox="1"/>
                <p:nvPr/>
              </p:nvSpPr>
              <p:spPr>
                <a:xfrm>
                  <a:off x="4780004" y="5254145"/>
                  <a:ext cx="471667" cy="38779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zh-CN" altLang="en-US" sz="15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⋯</m:t>
                        </m:r>
                      </m:oMath>
                    </m:oMathPara>
                  </a14:m>
                  <a:endParaRPr lang="zh-CN" altLang="en-US" sz="1500" dirty="0">
                    <a:solidFill>
                      <a:prstClr val="black"/>
                    </a:solidFill>
                  </a:endParaRPr>
                </a:p>
              </p:txBody>
            </p:sp>
          </mc:Choice>
          <mc:Fallback xmlns="">
            <p:sp>
              <p:nvSpPr>
                <p:cNvPr id="37" name="文本框 36">
                  <a:extLst>
                    <a:ext uri="{FF2B5EF4-FFF2-40B4-BE49-F238E27FC236}">
                      <a16:creationId xmlns:a16="http://schemas.microsoft.com/office/drawing/2014/main" id="{EB7A518D-9A00-417F-8134-2F450A593F5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80004" y="5254145"/>
                  <a:ext cx="388248" cy="307777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3" name="直接箭头连接符 42">
              <a:extLst>
                <a:ext uri="{FF2B5EF4-FFF2-40B4-BE49-F238E27FC236}">
                  <a16:creationId xmlns="" xmlns:a16="http://schemas.microsoft.com/office/drawing/2014/main" id="{0C394437-C32F-4394-A31F-9D822F9FE07E}"/>
                </a:ext>
              </a:extLst>
            </p:cNvPr>
            <p:cNvCxnSpPr/>
            <p:nvPr/>
          </p:nvCxnSpPr>
          <p:spPr>
            <a:xfrm flipV="1">
              <a:off x="6714145" y="5926312"/>
              <a:ext cx="1" cy="46889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文本框 43">
                  <a:extLst>
                    <a:ext uri="{FF2B5EF4-FFF2-40B4-BE49-F238E27FC236}">
                      <a16:creationId xmlns="" xmlns:a16="http://schemas.microsoft.com/office/drawing/2014/main" id="{36AB5955-83B1-4287-B042-88066A66C354}"/>
                    </a:ext>
                  </a:extLst>
                </p:cNvPr>
                <p:cNvSpPr txBox="1"/>
                <p:nvPr/>
              </p:nvSpPr>
              <p:spPr>
                <a:xfrm>
                  <a:off x="6521231" y="6341782"/>
                  <a:ext cx="521220" cy="38779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15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5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15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b>
                        </m:sSub>
                      </m:oMath>
                    </m:oMathPara>
                  </a14:m>
                  <a:endParaRPr lang="zh-CN" altLang="en-US" sz="1500" dirty="0">
                    <a:solidFill>
                      <a:prstClr val="black"/>
                    </a:solidFill>
                  </a:endParaRPr>
                </a:p>
              </p:txBody>
            </p:sp>
          </mc:Choice>
          <mc:Fallback xmlns="">
            <p:sp>
              <p:nvSpPr>
                <p:cNvPr id="44" name="文本框 43">
                  <a:extLst>
                    <a:ext uri="{FF2B5EF4-FFF2-40B4-BE49-F238E27FC236}">
                      <a16:creationId xmlns:a16="http://schemas.microsoft.com/office/drawing/2014/main" id="{36AB5955-83B1-4287-B042-88066A66C35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21230" y="6341782"/>
                  <a:ext cx="426784" cy="307777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5" name="文本框 44">
                  <a:extLst>
                    <a:ext uri="{FF2B5EF4-FFF2-40B4-BE49-F238E27FC236}">
                      <a16:creationId xmlns="" xmlns:a16="http://schemas.microsoft.com/office/drawing/2014/main" id="{BFFD6242-E0F8-4E85-A0B2-1E71CCBDFE6D}"/>
                    </a:ext>
                  </a:extLst>
                </p:cNvPr>
                <p:cNvSpPr txBox="1"/>
                <p:nvPr/>
              </p:nvSpPr>
              <p:spPr>
                <a:xfrm>
                  <a:off x="6170354" y="6353920"/>
                  <a:ext cx="471667" cy="38779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zh-CN" altLang="en-US" sz="15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⋯</m:t>
                        </m:r>
                      </m:oMath>
                    </m:oMathPara>
                  </a14:m>
                  <a:endParaRPr lang="zh-CN" altLang="en-US" sz="1500" dirty="0">
                    <a:solidFill>
                      <a:prstClr val="black"/>
                    </a:solidFill>
                  </a:endParaRPr>
                </a:p>
              </p:txBody>
            </p:sp>
          </mc:Choice>
          <mc:Fallback xmlns="">
            <p:sp>
              <p:nvSpPr>
                <p:cNvPr id="45" name="文本框 44">
                  <a:extLst>
                    <a:ext uri="{FF2B5EF4-FFF2-40B4-BE49-F238E27FC236}">
                      <a16:creationId xmlns:a16="http://schemas.microsoft.com/office/drawing/2014/main" id="{BFFD6242-E0F8-4E85-A0B2-1E71CCBDFE6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70354" y="6353919"/>
                  <a:ext cx="388248" cy="307777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7" name="直接箭头连接符 26">
              <a:extLst>
                <a:ext uri="{FF2B5EF4-FFF2-40B4-BE49-F238E27FC236}">
                  <a16:creationId xmlns="" xmlns:a16="http://schemas.microsoft.com/office/drawing/2014/main" id="{D8D73A38-387F-49C3-A311-2BA94312FCB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012601" y="4979216"/>
              <a:ext cx="1" cy="48490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文本框 27">
                  <a:extLst>
                    <a:ext uri="{FF2B5EF4-FFF2-40B4-BE49-F238E27FC236}">
                      <a16:creationId xmlns="" xmlns:a16="http://schemas.microsoft.com/office/drawing/2014/main" id="{3357C10A-B791-4746-AC30-5C539109F760}"/>
                    </a:ext>
                  </a:extLst>
                </p:cNvPr>
                <p:cNvSpPr txBox="1"/>
                <p:nvPr/>
              </p:nvSpPr>
              <p:spPr>
                <a:xfrm>
                  <a:off x="5956810" y="5078947"/>
                  <a:ext cx="707964" cy="38779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CN" sz="15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15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a:rPr lang="en-US" altLang="zh-CN" sz="15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altLang="zh-CN" sz="15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𝑒𝑛𝑐</m:t>
                            </m:r>
                          </m:sup>
                        </m:sSubSup>
                      </m:oMath>
                    </m:oMathPara>
                  </a14:m>
                  <a:endParaRPr lang="zh-CN" altLang="en-US" sz="1500" dirty="0">
                    <a:solidFill>
                      <a:prstClr val="black"/>
                    </a:solidFill>
                  </a:endParaRPr>
                </a:p>
              </p:txBody>
            </p:sp>
          </mc:Choice>
          <mc:Fallback xmlns="">
            <p:sp>
              <p:nvSpPr>
                <p:cNvPr id="28" name="文本框 27">
                  <a:extLst>
                    <a:ext uri="{FF2B5EF4-FFF2-40B4-BE49-F238E27FC236}">
                      <a16:creationId xmlns:a16="http://schemas.microsoft.com/office/drawing/2014/main" id="{3357C10A-B791-4746-AC30-5C539109F76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56810" y="5078948"/>
                  <a:ext cx="569643" cy="313356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文本框 28">
                  <a:extLst>
                    <a:ext uri="{FF2B5EF4-FFF2-40B4-BE49-F238E27FC236}">
                      <a16:creationId xmlns="" xmlns:a16="http://schemas.microsoft.com/office/drawing/2014/main" id="{4B1DE3E2-36DD-4182-A38B-1868713FFA6E}"/>
                    </a:ext>
                  </a:extLst>
                </p:cNvPr>
                <p:cNvSpPr txBox="1"/>
                <p:nvPr/>
              </p:nvSpPr>
              <p:spPr>
                <a:xfrm>
                  <a:off x="6302879" y="5084527"/>
                  <a:ext cx="471667" cy="38779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zh-CN" altLang="en-US" sz="15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⋯</m:t>
                        </m:r>
                      </m:oMath>
                    </m:oMathPara>
                  </a14:m>
                  <a:endParaRPr lang="zh-CN" altLang="en-US" sz="1500" dirty="0">
                    <a:solidFill>
                      <a:prstClr val="black"/>
                    </a:solidFill>
                  </a:endParaRPr>
                </a:p>
              </p:txBody>
            </p:sp>
          </mc:Choice>
          <mc:Fallback xmlns="">
            <p:sp>
              <p:nvSpPr>
                <p:cNvPr id="29" name="文本框 28">
                  <a:extLst>
                    <a:ext uri="{FF2B5EF4-FFF2-40B4-BE49-F238E27FC236}">
                      <a16:creationId xmlns:a16="http://schemas.microsoft.com/office/drawing/2014/main" id="{4B1DE3E2-36DD-4182-A38B-1868713FFA6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02879" y="5084527"/>
                  <a:ext cx="388248" cy="307777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内容占位符 2">
                <a:extLst>
                  <a:ext uri="{FF2B5EF4-FFF2-40B4-BE49-F238E27FC236}">
                    <a16:creationId xmlns="" xmlns:a16="http://schemas.microsoft.com/office/drawing/2014/main" id="{6AE93B6E-8BFA-4611-AF13-750223FA6D0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413245" y="2376372"/>
                <a:ext cx="4996021" cy="3626115"/>
              </a:xfrm>
            </p:spPr>
            <p:txBody>
              <a:bodyPr>
                <a:normAutofit lnSpcReduction="10000"/>
              </a:bodyPr>
              <a:lstStyle/>
              <a:p>
                <a:pPr lvl="0"/>
                <a:r>
                  <a:rPr lang="en-US" altLang="zh-CN" sz="2000" dirty="0"/>
                  <a:t>Encoder</a:t>
                </a:r>
                <a:r>
                  <a:rPr lang="zh-CN" altLang="zh-CN" sz="2000" dirty="0"/>
                  <a:t>：通过循环神经网络把输入特征序列</a:t>
                </a:r>
                <a14:m>
                  <m:oMath xmlns:m="http://schemas.openxmlformats.org/officeDocument/2006/math">
                    <m:r>
                      <a:rPr lang="en-US" altLang="zh-CN" sz="2000" b="1" i="1">
                        <a:latin typeface="Cambria Math" panose="02040503050406030204" pitchFamily="18" charset="0"/>
                      </a:rPr>
                      <m:t>𝑿</m:t>
                    </m:r>
                    <m:r>
                      <a:rPr lang="en-US" altLang="zh-CN" sz="2000" b="1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zh-CN" altLang="zh-CN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zh-CN" altLang="zh-CN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zh-CN" altLang="zh-CN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,⋯,</m:t>
                        </m:r>
                        <m:sSub>
                          <m:sSubPr>
                            <m:ctrlPr>
                              <a:rPr lang="zh-CN" altLang="zh-CN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b>
                        </m:sSub>
                      </m:e>
                    </m:d>
                  </m:oMath>
                </a14:m>
                <a:r>
                  <a:rPr lang="zh-CN" altLang="zh-CN" sz="2000" dirty="0"/>
                  <a:t>转为</a:t>
                </a:r>
                <a:r>
                  <a:rPr lang="zh-CN" altLang="en-US" sz="2000" dirty="0"/>
                  <a:t>隐</a:t>
                </a:r>
                <a:r>
                  <a:rPr lang="zh-CN" altLang="zh-CN" sz="2000" dirty="0"/>
                  <a:t>向量序列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zh-CN" altLang="zh-CN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000" b="1" i="1">
                            <a:latin typeface="Cambria Math" panose="02040503050406030204" pitchFamily="18" charset="0"/>
                          </a:rPr>
                          <m:t>𝒉</m:t>
                        </m:r>
                      </m:e>
                      <m:sup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𝑒𝑛𝑐</m:t>
                        </m:r>
                      </m:sup>
                    </m:sSup>
                    <m:r>
                      <a:rPr lang="en-US" altLang="zh-CN" sz="200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zh-CN" altLang="zh-CN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zh-CN" altLang="zh-CN" sz="20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𝑒𝑛𝑐</m:t>
                            </m:r>
                          </m:sup>
                        </m:sSubSup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,</m:t>
                        </m:r>
                        <m:sSubSup>
                          <m:sSubSupPr>
                            <m:ctrlPr>
                              <a:rPr lang="zh-CN" altLang="zh-CN" sz="20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𝑒𝑛𝑐</m:t>
                            </m:r>
                          </m:sup>
                        </m:sSubSup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,⋯,</m:t>
                        </m:r>
                        <m:sSubSup>
                          <m:sSubSupPr>
                            <m:ctrlPr>
                              <a:rPr lang="zh-CN" altLang="zh-CN" sz="20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b>
                          <m:sup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𝑒𝑛𝑐</m:t>
                            </m:r>
                          </m:sup>
                        </m:sSubSup>
                      </m:e>
                    </m:d>
                  </m:oMath>
                </a14:m>
                <a:r>
                  <a:rPr lang="zh-CN" altLang="zh-CN" sz="2000" dirty="0"/>
                  <a:t>。</a:t>
                </a:r>
                <a:endParaRPr lang="en-US" altLang="zh-CN" sz="2000" dirty="0"/>
              </a:p>
              <a:p>
                <a:pPr lvl="0"/>
                <a:endParaRPr lang="zh-CN" altLang="zh-CN" sz="2000" dirty="0"/>
              </a:p>
              <a:p>
                <a:pPr lvl="0"/>
                <a:r>
                  <a:rPr lang="en-US" altLang="zh-CN" sz="2000" dirty="0"/>
                  <a:t>Decoder</a:t>
                </a:r>
                <a:r>
                  <a:rPr lang="zh-CN" altLang="zh-CN" sz="2000" dirty="0"/>
                  <a:t>：计算基于之前预测标签和输入特征序列的概率分布</a:t>
                </a:r>
                <a14:m>
                  <m:oMath xmlns:m="http://schemas.openxmlformats.org/officeDocument/2006/math">
                    <m:r>
                      <a:rPr lang="en-US" altLang="zh-CN" sz="2000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zh-CN" alt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zh-CN" alt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sz="2000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𝑢</m:t>
                            </m:r>
                          </m:sub>
                        </m:sSub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|</m:t>
                        </m:r>
                        <m:sSub>
                          <m:sSubPr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⋯,</m:t>
                        </m:r>
                        <m:sSub>
                          <m:sSubPr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𝑇</m:t>
                            </m:r>
                          </m:sub>
                        </m:sSub>
                        <m:r>
                          <a:rPr lang="en-US" altLang="zh-CN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altLang="zh-CN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altLang="zh-CN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altLang="zh-CN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altLang="zh-CN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,⋯,</m:t>
                        </m:r>
                        <m:sSub>
                          <m:sSubPr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altLang="zh-CN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𝑢</m:t>
                            </m:r>
                            <m:r>
                              <a:rPr lang="en-US" altLang="zh-CN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−1</m:t>
                            </m:r>
                          </m:sub>
                        </m:sSub>
                      </m:e>
                    </m:d>
                  </m:oMath>
                </a14:m>
                <a:endParaRPr lang="en-US" altLang="zh-CN" sz="2000" dirty="0"/>
              </a:p>
              <a:p>
                <a:pPr lvl="0"/>
                <a:endParaRPr lang="zh-CN" altLang="zh-CN" sz="2000" dirty="0"/>
              </a:p>
              <a:p>
                <a:pPr lvl="0"/>
                <a:r>
                  <a:rPr lang="en-US" altLang="zh-CN" sz="2000" dirty="0"/>
                  <a:t>Attention</a:t>
                </a:r>
                <a:r>
                  <a:rPr lang="zh-CN" altLang="zh-CN" sz="2000" dirty="0"/>
                  <a:t>：</a:t>
                </a:r>
                <a:r>
                  <a:rPr lang="zh-CN" altLang="en-US" sz="2000" dirty="0"/>
                  <a:t>利用</a:t>
                </a:r>
                <a:r>
                  <a:rPr lang="en-US" altLang="zh-CN" sz="2000" dirty="0"/>
                  <a:t>Encoder</a:t>
                </a:r>
                <a:r>
                  <a:rPr lang="zh-CN" altLang="zh-CN" sz="2000" dirty="0"/>
                  <a:t>输出所有帧</a:t>
                </a:r>
                <a:r>
                  <a:rPr lang="zh-CN" altLang="en-US" sz="2000" dirty="0"/>
                  <a:t>及</a:t>
                </a:r>
                <a:r>
                  <a:rPr lang="en-US" altLang="zh-CN" sz="2000" dirty="0"/>
                  <a:t>Decoder</a:t>
                </a:r>
                <a:r>
                  <a:rPr lang="zh-CN" altLang="en-US" sz="2000" dirty="0"/>
                  <a:t>输出之前帧，</a:t>
                </a:r>
                <a:r>
                  <a:rPr lang="zh-CN" altLang="zh-CN" sz="2000" dirty="0"/>
                  <a:t>计算注意力权重（可理解为重要性），并基于此权重构建</a:t>
                </a:r>
                <a:r>
                  <a:rPr lang="en-US" altLang="zh-CN" sz="2000" dirty="0"/>
                  <a:t>Decoder</a:t>
                </a:r>
                <a:r>
                  <a:rPr lang="zh-CN" altLang="zh-CN" sz="2000" dirty="0"/>
                  <a:t>网络的上下文向量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𝑢</m:t>
                        </m:r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</m:oMath>
                </a14:m>
                <a:endParaRPr lang="zh-CN" altLang="zh-CN" sz="2000" dirty="0"/>
              </a:p>
              <a:p>
                <a:endParaRPr lang="zh-CN" altLang="en-US" sz="2000" dirty="0"/>
              </a:p>
            </p:txBody>
          </p:sp>
        </mc:Choice>
        <mc:Fallback xmlns="">
          <p:sp>
            <p:nvSpPr>
              <p:cNvPr id="30" name="内容占位符 2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6AE93B6E-8BFA-4611-AF13-750223FA6D0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295894" y="1708646"/>
                <a:ext cx="5995225" cy="4351338"/>
              </a:xfrm>
              <a:blipFill rotWithShape="0">
                <a:blip r:embed="rId15"/>
                <a:stretch>
                  <a:fillRect l="-1424" t="-336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39793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825"/>
    </mc:Choice>
    <mc:Fallback xmlns="">
      <p:transition spd="slow" advTm="48825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DB6B825D-0484-45F7-A5B4-737BD6A72C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Hybrid CTC/Attention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="" xmlns:a16="http://schemas.microsoft.com/office/drawing/2014/main" id="{5223B464-8573-4441-92DD-303468DE19E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704407" y="2109520"/>
                <a:ext cx="8763000" cy="4448623"/>
              </a:xfrm>
            </p:spPr>
            <p:txBody>
              <a:bodyPr>
                <a:normAutofit/>
              </a:bodyPr>
              <a:lstStyle/>
              <a:p>
                <a:r>
                  <a:rPr lang="zh-CN" altLang="zh-CN" sz="2000" dirty="0"/>
                  <a:t>混合</a:t>
                </a:r>
                <a:r>
                  <a:rPr lang="en-US" altLang="zh-CN" sz="2000" dirty="0"/>
                  <a:t>CTC/Attention</a:t>
                </a:r>
                <a:r>
                  <a:rPr lang="zh-CN" altLang="zh-CN" sz="2000" dirty="0"/>
                  <a:t>模型，</a:t>
                </a:r>
                <a:r>
                  <a:rPr lang="en-US" altLang="zh-CN" sz="2000" dirty="0"/>
                  <a:t>Encoder</a:t>
                </a:r>
                <a:r>
                  <a:rPr lang="zh-CN" altLang="zh-CN" sz="2000" dirty="0"/>
                  <a:t>部分</a:t>
                </a:r>
                <a:r>
                  <a:rPr lang="en-US" altLang="zh-CN" sz="2000" dirty="0"/>
                  <a:t>CTC</a:t>
                </a:r>
                <a:r>
                  <a:rPr lang="zh-CN" altLang="zh-CN" sz="2000" dirty="0"/>
                  <a:t>和</a:t>
                </a:r>
                <a:r>
                  <a:rPr lang="en-US" altLang="zh-CN" sz="2000" dirty="0"/>
                  <a:t>Attention</a:t>
                </a:r>
                <a:r>
                  <a:rPr lang="zh-CN" altLang="zh-CN" sz="2000" dirty="0"/>
                  <a:t>共用</a:t>
                </a:r>
                <a:endParaRPr lang="en-US" altLang="zh-CN" sz="2000" dirty="0"/>
              </a:p>
              <a:p>
                <a:endParaRPr lang="en-US" altLang="zh-CN" dirty="0"/>
              </a:p>
              <a:p>
                <a:endParaRPr lang="en-US" altLang="zh-CN" dirty="0"/>
              </a:p>
              <a:p>
                <a:endParaRPr lang="en-US" altLang="zh-CN" dirty="0"/>
              </a:p>
              <a:p>
                <a:endParaRPr lang="en-US" altLang="zh-CN" dirty="0"/>
              </a:p>
              <a:p>
                <a:endParaRPr lang="en-US" altLang="zh-CN" dirty="0"/>
              </a:p>
              <a:p>
                <a:endParaRPr lang="en-US" altLang="zh-CN" dirty="0"/>
              </a:p>
              <a:p>
                <a:endParaRPr lang="en-US" altLang="zh-CN" dirty="0" smtClean="0"/>
              </a:p>
              <a:p>
                <a:r>
                  <a:rPr lang="zh-CN" altLang="en-US" sz="2000" dirty="0"/>
                  <a:t>训练采用</a:t>
                </a:r>
                <a:r>
                  <a:rPr lang="zh-CN" altLang="zh-CN" sz="2000" dirty="0"/>
                  <a:t>多任务学习，</a:t>
                </a:r>
                <a:r>
                  <a:rPr lang="en-US" altLang="zh-CN" sz="2000" dirty="0"/>
                  <a:t>Loss</a:t>
                </a:r>
                <a:r>
                  <a:rPr lang="zh-CN" altLang="zh-CN" sz="2000" dirty="0"/>
                  <a:t>是</a:t>
                </a:r>
                <a:r>
                  <a:rPr lang="en-US" altLang="zh-CN" sz="2000" dirty="0"/>
                  <a:t>CTC-Loss</a:t>
                </a:r>
                <a:r>
                  <a:rPr lang="zh-CN" altLang="zh-CN" sz="2000" dirty="0"/>
                  <a:t>与</a:t>
                </a:r>
                <a:r>
                  <a:rPr lang="en-US" altLang="zh-CN" sz="2000" dirty="0"/>
                  <a:t>Attention-Loss</a:t>
                </a:r>
                <a:r>
                  <a:rPr lang="zh-CN" altLang="zh-CN" sz="2000" dirty="0"/>
                  <a:t>做加权相加：</a:t>
                </a:r>
                <a:endParaRPr lang="en-US" altLang="zh-CN" sz="2000" dirty="0"/>
              </a:p>
              <a:p>
                <a:pPr marL="0" indent="0">
                  <a:buNone/>
                </a:pPr>
                <a:endParaRPr lang="zh-CN" altLang="zh-CN" sz="167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000" i="1"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en-US" altLang="zh-CN" sz="20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2000" i="1">
                          <a:latin typeface="Cambria Math" panose="02040503050406030204" pitchFamily="18" charset="0"/>
                        </a:rPr>
                        <m:t>𝜆</m:t>
                      </m:r>
                      <m:r>
                        <a:rPr lang="en-US" altLang="zh-CN" sz="2000" i="1">
                          <a:latin typeface="Cambria Math" panose="02040503050406030204" pitchFamily="18" charset="0"/>
                        </a:rPr>
                        <m:t>𝐿</m:t>
                      </m:r>
                      <m:d>
                        <m:dPr>
                          <m:ctrlPr>
                            <a:rPr lang="zh-CN" altLang="zh-CN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𝐶𝑇𝐶</m:t>
                          </m:r>
                        </m:e>
                      </m:d>
                      <m:r>
                        <a:rPr lang="en-US" altLang="zh-CN" sz="2000" i="1">
                          <a:latin typeface="Cambria Math" panose="02040503050406030204" pitchFamily="18" charset="0"/>
                        </a:rPr>
                        <m:t>+(1−</m:t>
                      </m:r>
                      <m:r>
                        <a:rPr lang="en-US" altLang="zh-CN" sz="2000" i="1">
                          <a:latin typeface="Cambria Math" panose="02040503050406030204" pitchFamily="18" charset="0"/>
                        </a:rPr>
                        <m:t>𝜆</m:t>
                      </m:r>
                      <m:r>
                        <a:rPr lang="en-US" altLang="zh-CN" sz="2000" i="1"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altLang="zh-CN" sz="2000" i="1"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en-US" altLang="zh-CN" sz="2000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zh-CN" sz="2000" i="1">
                          <a:latin typeface="Cambria Math" panose="02040503050406030204" pitchFamily="18" charset="0"/>
                        </a:rPr>
                        <m:t>𝐴𝑡𝑡</m:t>
                      </m:r>
                      <m:r>
                        <a:rPr lang="en-US" altLang="zh-CN" sz="200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zh-CN" altLang="en-US" sz="2000" dirty="0"/>
              </a:p>
              <a:p>
                <a:endParaRPr lang="zh-CN" altLang="en-US" dirty="0"/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5223B464-8573-4441-92DD-303468DE19E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45288" y="1388424"/>
                <a:ext cx="10515600" cy="5338347"/>
              </a:xfrm>
              <a:blipFill rotWithShape="0">
                <a:blip r:embed="rId3"/>
                <a:stretch>
                  <a:fillRect l="-812" t="-205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F4C23881-3623-428E-9F76-D41FDC3BB676}"/>
              </a:ext>
            </a:extLst>
          </p:cNvPr>
          <p:cNvGrpSpPr/>
          <p:nvPr/>
        </p:nvGrpSpPr>
        <p:grpSpPr>
          <a:xfrm>
            <a:off x="3483670" y="2552797"/>
            <a:ext cx="2499443" cy="2688637"/>
            <a:chOff x="4135581" y="3252619"/>
            <a:chExt cx="2999332" cy="3226364"/>
          </a:xfrm>
        </p:grpSpPr>
        <p:sp>
          <p:nvSpPr>
            <p:cNvPr id="5" name="矩形 4">
              <a:extLst>
                <a:ext uri="{FF2B5EF4-FFF2-40B4-BE49-F238E27FC236}">
                  <a16:creationId xmlns="" xmlns:a16="http://schemas.microsoft.com/office/drawing/2014/main" id="{3479A77E-88B0-4A08-BECD-B20685FAF299}"/>
                </a:ext>
              </a:extLst>
            </p:cNvPr>
            <p:cNvSpPr/>
            <p:nvPr/>
          </p:nvSpPr>
          <p:spPr>
            <a:xfrm>
              <a:off x="4911436" y="5119253"/>
              <a:ext cx="1399309" cy="464128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sz="1500" dirty="0">
                  <a:solidFill>
                    <a:prstClr val="black"/>
                  </a:solidFill>
                </a:rPr>
                <a:t>Shared Encoder</a:t>
              </a:r>
              <a:endParaRPr lang="zh-CN" altLang="en-US" sz="1500" dirty="0">
                <a:solidFill>
                  <a:prstClr val="black"/>
                </a:solidFill>
              </a:endParaRPr>
            </a:p>
          </p:txBody>
        </p:sp>
        <p:sp>
          <p:nvSpPr>
            <p:cNvPr id="6" name="矩形 5">
              <a:extLst>
                <a:ext uri="{FF2B5EF4-FFF2-40B4-BE49-F238E27FC236}">
                  <a16:creationId xmlns="" xmlns:a16="http://schemas.microsoft.com/office/drawing/2014/main" id="{4F3748A8-82CB-488C-BBB9-C833BB577C5C}"/>
                </a:ext>
              </a:extLst>
            </p:cNvPr>
            <p:cNvSpPr/>
            <p:nvPr/>
          </p:nvSpPr>
          <p:spPr>
            <a:xfrm>
              <a:off x="4135581" y="4184339"/>
              <a:ext cx="1399309" cy="464128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sz="1500" dirty="0">
                  <a:solidFill>
                    <a:prstClr val="black"/>
                  </a:solidFill>
                </a:rPr>
                <a:t>CTC</a:t>
              </a:r>
              <a:endParaRPr lang="zh-CN" altLang="en-US" sz="1500" dirty="0">
                <a:solidFill>
                  <a:prstClr val="black"/>
                </a:solidFill>
              </a:endParaRPr>
            </a:p>
          </p:txBody>
        </p:sp>
        <p:cxnSp>
          <p:nvCxnSpPr>
            <p:cNvPr id="7" name="直接箭头连接符 6">
              <a:extLst>
                <a:ext uri="{FF2B5EF4-FFF2-40B4-BE49-F238E27FC236}">
                  <a16:creationId xmlns="" xmlns:a16="http://schemas.microsoft.com/office/drawing/2014/main" id="{793BC1A5-8936-4C4D-8F9E-EB09B8819466}"/>
                </a:ext>
              </a:extLst>
            </p:cNvPr>
            <p:cNvCxnSpPr>
              <a:cxnSpLocks/>
              <a:endCxn id="5" idx="2"/>
            </p:cNvCxnSpPr>
            <p:nvPr/>
          </p:nvCxnSpPr>
          <p:spPr>
            <a:xfrm flipV="1">
              <a:off x="5611090" y="5583381"/>
              <a:ext cx="1" cy="46889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文本框 7">
                  <a:extLst>
                    <a:ext uri="{FF2B5EF4-FFF2-40B4-BE49-F238E27FC236}">
                      <a16:creationId xmlns="" xmlns:a16="http://schemas.microsoft.com/office/drawing/2014/main" id="{630EBD8F-D701-4360-AFAA-D6691742B5D2}"/>
                    </a:ext>
                  </a:extLst>
                </p:cNvPr>
                <p:cNvSpPr txBox="1"/>
                <p:nvPr/>
              </p:nvSpPr>
              <p:spPr>
                <a:xfrm>
                  <a:off x="5418175" y="5998851"/>
                  <a:ext cx="504370" cy="4801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sz="20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𝑿</m:t>
                        </m:r>
                      </m:oMath>
                    </m:oMathPara>
                  </a14:m>
                  <a:endParaRPr lang="zh-CN" altLang="en-US" sz="2000" dirty="0">
                    <a:solidFill>
                      <a:prstClr val="black"/>
                    </a:solidFill>
                  </a:endParaRPr>
                </a:p>
              </p:txBody>
            </p:sp>
          </mc:Choice>
          <mc:Fallback xmlns="">
            <p:sp>
              <p:nvSpPr>
                <p:cNvPr id="10" name="文本框 9">
                  <a:extLst>
                    <a:ext uri="{FF2B5EF4-FFF2-40B4-BE49-F238E27FC236}">
                      <a16:creationId xmlns:a16="http://schemas.microsoft.com/office/drawing/2014/main" id="{5CD3A37E-7372-47C9-AB04-DB4DEBBD947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18175" y="5998851"/>
                  <a:ext cx="407484" cy="369332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矩形 8">
                  <a:extLst>
                    <a:ext uri="{FF2B5EF4-FFF2-40B4-BE49-F238E27FC236}">
                      <a16:creationId xmlns="" xmlns:a16="http://schemas.microsoft.com/office/drawing/2014/main" id="{839481E4-2D46-4D1A-80C2-3C78AD907F3D}"/>
                    </a:ext>
                  </a:extLst>
                </p:cNvPr>
                <p:cNvSpPr/>
                <p:nvPr/>
              </p:nvSpPr>
              <p:spPr>
                <a:xfrm>
                  <a:off x="5424924" y="3252619"/>
                  <a:ext cx="407484" cy="48013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en-US" altLang="zh-CN" sz="20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𝒀</m:t>
                        </m:r>
                      </m:oMath>
                    </m:oMathPara>
                  </a14:m>
                  <a:endParaRPr lang="zh-CN" altLang="en-US" sz="2000" dirty="0">
                    <a:solidFill>
                      <a:prstClr val="black"/>
                    </a:solidFill>
                  </a:endParaRPr>
                </a:p>
              </p:txBody>
            </p:sp>
          </mc:Choice>
          <mc:Fallback xmlns="">
            <p:sp>
              <p:nvSpPr>
                <p:cNvPr id="11" name="矩形 10">
                  <a:extLst>
                    <a:ext uri="{FF2B5EF4-FFF2-40B4-BE49-F238E27FC236}">
                      <a16:creationId xmlns:a16="http://schemas.microsoft.com/office/drawing/2014/main" id="{DB4E25D1-186A-47DD-AC1A-9D242005DFB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24924" y="3252619"/>
                  <a:ext cx="407484" cy="369332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0" name="矩形 9">
              <a:extLst>
                <a:ext uri="{FF2B5EF4-FFF2-40B4-BE49-F238E27FC236}">
                  <a16:creationId xmlns="" xmlns:a16="http://schemas.microsoft.com/office/drawing/2014/main" id="{16B5FEF1-00EA-420E-AFE7-25D6B4757AB7}"/>
                </a:ext>
              </a:extLst>
            </p:cNvPr>
            <p:cNvSpPr/>
            <p:nvPr/>
          </p:nvSpPr>
          <p:spPr>
            <a:xfrm>
              <a:off x="5735604" y="4184339"/>
              <a:ext cx="1399309" cy="464128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sz="1500" dirty="0">
                  <a:solidFill>
                    <a:prstClr val="black"/>
                  </a:solidFill>
                </a:rPr>
                <a:t>Attention Decoder</a:t>
              </a:r>
              <a:endParaRPr lang="zh-CN" altLang="en-US" sz="1500" dirty="0">
                <a:solidFill>
                  <a:prstClr val="black"/>
                </a:solidFill>
              </a:endParaRPr>
            </a:p>
          </p:txBody>
        </p:sp>
        <p:cxnSp>
          <p:nvCxnSpPr>
            <p:cNvPr id="11" name="连接符: 肘形 10">
              <a:extLst>
                <a:ext uri="{FF2B5EF4-FFF2-40B4-BE49-F238E27FC236}">
                  <a16:creationId xmlns="" xmlns:a16="http://schemas.microsoft.com/office/drawing/2014/main" id="{3AD4B515-1715-4D16-A244-F714EA790FB0}"/>
                </a:ext>
              </a:extLst>
            </p:cNvPr>
            <p:cNvCxnSpPr>
              <a:stCxn id="5" idx="0"/>
              <a:endCxn id="6" idx="2"/>
            </p:cNvCxnSpPr>
            <p:nvPr/>
          </p:nvCxnSpPr>
          <p:spPr>
            <a:xfrm rot="16200000" flipV="1">
              <a:off x="4987771" y="4495932"/>
              <a:ext cx="470786" cy="775855"/>
            </a:xfrm>
            <a:prstGeom prst="bentConnector3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连接符: 肘形 11">
              <a:extLst>
                <a:ext uri="{FF2B5EF4-FFF2-40B4-BE49-F238E27FC236}">
                  <a16:creationId xmlns="" xmlns:a16="http://schemas.microsoft.com/office/drawing/2014/main" id="{2CF9FA50-0BB5-4E28-8518-DC1D565BB9DA}"/>
                </a:ext>
              </a:extLst>
            </p:cNvPr>
            <p:cNvCxnSpPr>
              <a:stCxn id="5" idx="0"/>
              <a:endCxn id="10" idx="2"/>
            </p:cNvCxnSpPr>
            <p:nvPr/>
          </p:nvCxnSpPr>
          <p:spPr>
            <a:xfrm rot="5400000" flipH="1" flipV="1">
              <a:off x="5787782" y="4471776"/>
              <a:ext cx="470786" cy="824168"/>
            </a:xfrm>
            <a:prstGeom prst="bentConnector3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连接符: 肘形 12">
              <a:extLst>
                <a:ext uri="{FF2B5EF4-FFF2-40B4-BE49-F238E27FC236}">
                  <a16:creationId xmlns="" xmlns:a16="http://schemas.microsoft.com/office/drawing/2014/main" id="{E2CF102D-7DAD-4384-8DC6-4718B6F8530A}"/>
                </a:ext>
              </a:extLst>
            </p:cNvPr>
            <p:cNvCxnSpPr>
              <a:cxnSpLocks/>
              <a:stCxn id="6" idx="0"/>
              <a:endCxn id="9" idx="2"/>
            </p:cNvCxnSpPr>
            <p:nvPr/>
          </p:nvCxnSpPr>
          <p:spPr>
            <a:xfrm rot="5400000" flipH="1" flipV="1">
              <a:off x="5006157" y="3561831"/>
              <a:ext cx="451588" cy="793429"/>
            </a:xfrm>
            <a:prstGeom prst="bentConnector3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连接符: 肘形 13">
              <a:extLst>
                <a:ext uri="{FF2B5EF4-FFF2-40B4-BE49-F238E27FC236}">
                  <a16:creationId xmlns="" xmlns:a16="http://schemas.microsoft.com/office/drawing/2014/main" id="{7A498820-57D5-434D-8B32-7E770F6F05D0}"/>
                </a:ext>
              </a:extLst>
            </p:cNvPr>
            <p:cNvCxnSpPr>
              <a:cxnSpLocks/>
              <a:stCxn id="10" idx="0"/>
              <a:endCxn id="9" idx="2"/>
            </p:cNvCxnSpPr>
            <p:nvPr/>
          </p:nvCxnSpPr>
          <p:spPr>
            <a:xfrm rot="16200000" flipV="1">
              <a:off x="5806170" y="3555248"/>
              <a:ext cx="451588" cy="806593"/>
            </a:xfrm>
            <a:prstGeom prst="bentConnector3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1"/>
    </p:custDataLst>
    <p:extLst>
      <p:ext uri="{BB962C8B-B14F-4D97-AF65-F5344CB8AC3E}">
        <p14:creationId xmlns:p14="http://schemas.microsoft.com/office/powerpoint/2010/main" val="4189378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45"/>
    </mc:Choice>
    <mc:Fallback xmlns="">
      <p:transition spd="slow" advTm="40045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3E1DB077-B01A-45A8-B533-FCFAEB4688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Hybrid CTC/Attention</a:t>
            </a:r>
            <a:endParaRPr lang="zh-CN" altLang="en-US" dirty="0"/>
          </a:p>
        </p:txBody>
      </p:sp>
      <p:grpSp>
        <p:nvGrpSpPr>
          <p:cNvPr id="67" name="组合 66">
            <a:extLst>
              <a:ext uri="{FF2B5EF4-FFF2-40B4-BE49-F238E27FC236}">
                <a16:creationId xmlns="" xmlns:a16="http://schemas.microsoft.com/office/drawing/2014/main" id="{9A91B51A-10F7-4E06-A1B9-943570C203EA}"/>
              </a:ext>
            </a:extLst>
          </p:cNvPr>
          <p:cNvGrpSpPr/>
          <p:nvPr/>
        </p:nvGrpSpPr>
        <p:grpSpPr>
          <a:xfrm>
            <a:off x="888262" y="2877552"/>
            <a:ext cx="8188679" cy="2047826"/>
            <a:chOff x="1065914" y="2310062"/>
            <a:chExt cx="9826415" cy="2457391"/>
          </a:xfrm>
        </p:grpSpPr>
        <p:sp>
          <p:nvSpPr>
            <p:cNvPr id="4" name="矩形 3">
              <a:extLst>
                <a:ext uri="{FF2B5EF4-FFF2-40B4-BE49-F238E27FC236}">
                  <a16:creationId xmlns="" xmlns:a16="http://schemas.microsoft.com/office/drawing/2014/main" id="{51B32880-709C-4CD8-896C-EA1D0FEF9340}"/>
                </a:ext>
              </a:extLst>
            </p:cNvPr>
            <p:cNvSpPr/>
            <p:nvPr/>
          </p:nvSpPr>
          <p:spPr>
            <a:xfrm>
              <a:off x="1889790" y="2310063"/>
              <a:ext cx="440012" cy="350635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667" dirty="0" err="1">
                  <a:solidFill>
                    <a:prstClr val="black"/>
                  </a:solidFill>
                </a:rPr>
                <a:t>sos</a:t>
              </a:r>
              <a:endParaRPr lang="zh-CN" altLang="en-US" sz="1667" dirty="0">
                <a:solidFill>
                  <a:prstClr val="black"/>
                </a:solidFill>
              </a:endParaRPr>
            </a:p>
          </p:txBody>
        </p:sp>
        <p:sp>
          <p:nvSpPr>
            <p:cNvPr id="7" name="矩形 6">
              <a:extLst>
                <a:ext uri="{FF2B5EF4-FFF2-40B4-BE49-F238E27FC236}">
                  <a16:creationId xmlns="" xmlns:a16="http://schemas.microsoft.com/office/drawing/2014/main" id="{4C5DBE71-8E01-4D84-A58F-F7E8453F4C72}"/>
                </a:ext>
              </a:extLst>
            </p:cNvPr>
            <p:cNvSpPr/>
            <p:nvPr/>
          </p:nvSpPr>
          <p:spPr>
            <a:xfrm>
              <a:off x="2619706" y="2310062"/>
              <a:ext cx="440012" cy="350635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667" dirty="0">
                  <a:solidFill>
                    <a:prstClr val="black"/>
                  </a:solidFill>
                </a:rPr>
                <a:t>c</a:t>
              </a:r>
              <a:r>
                <a:rPr lang="en-US" altLang="zh-CN" sz="1667" baseline="-25000" dirty="0">
                  <a:solidFill>
                    <a:prstClr val="black"/>
                  </a:solidFill>
                </a:rPr>
                <a:t>1</a:t>
              </a:r>
              <a:endParaRPr lang="zh-CN" altLang="en-US" sz="1667" baseline="-25000" dirty="0">
                <a:solidFill>
                  <a:prstClr val="black"/>
                </a:solidFill>
              </a:endParaRPr>
            </a:p>
          </p:txBody>
        </p:sp>
        <p:sp>
          <p:nvSpPr>
            <p:cNvPr id="8" name="矩形 7">
              <a:extLst>
                <a:ext uri="{FF2B5EF4-FFF2-40B4-BE49-F238E27FC236}">
                  <a16:creationId xmlns="" xmlns:a16="http://schemas.microsoft.com/office/drawing/2014/main" id="{460A3FBD-D528-44C1-B121-9687BDB82C0D}"/>
                </a:ext>
              </a:extLst>
            </p:cNvPr>
            <p:cNvSpPr/>
            <p:nvPr/>
          </p:nvSpPr>
          <p:spPr>
            <a:xfrm>
              <a:off x="3349622" y="2310062"/>
              <a:ext cx="440012" cy="350635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667" dirty="0">
                  <a:solidFill>
                    <a:prstClr val="black"/>
                  </a:solidFill>
                </a:rPr>
                <a:t>c</a:t>
              </a:r>
              <a:r>
                <a:rPr lang="en-US" altLang="zh-CN" sz="1667" baseline="-25000" dirty="0">
                  <a:solidFill>
                    <a:prstClr val="black"/>
                  </a:solidFill>
                </a:rPr>
                <a:t>2</a:t>
              </a:r>
              <a:endParaRPr lang="zh-CN" altLang="en-US" sz="1667" baseline="-25000" dirty="0">
                <a:solidFill>
                  <a:prstClr val="black"/>
                </a:solidFill>
              </a:endParaRPr>
            </a:p>
          </p:txBody>
        </p:sp>
        <p:sp>
          <p:nvSpPr>
            <p:cNvPr id="9" name="矩形 8">
              <a:extLst>
                <a:ext uri="{FF2B5EF4-FFF2-40B4-BE49-F238E27FC236}">
                  <a16:creationId xmlns="" xmlns:a16="http://schemas.microsoft.com/office/drawing/2014/main" id="{AB797AC3-3090-43B0-A803-3D1CA0E7BC32}"/>
                </a:ext>
              </a:extLst>
            </p:cNvPr>
            <p:cNvSpPr/>
            <p:nvPr/>
          </p:nvSpPr>
          <p:spPr>
            <a:xfrm>
              <a:off x="4429026" y="2310062"/>
              <a:ext cx="440012" cy="350635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667" dirty="0" err="1">
                  <a:solidFill>
                    <a:prstClr val="black"/>
                  </a:solidFill>
                </a:rPr>
                <a:t>eos</a:t>
              </a:r>
              <a:endParaRPr lang="zh-CN" altLang="en-US" sz="1667" dirty="0">
                <a:solidFill>
                  <a:prstClr val="black"/>
                </a:solidFill>
              </a:endParaRPr>
            </a:p>
          </p:txBody>
        </p:sp>
        <p:sp>
          <p:nvSpPr>
            <p:cNvPr id="10" name="文本框 9">
              <a:extLst>
                <a:ext uri="{FF2B5EF4-FFF2-40B4-BE49-F238E27FC236}">
                  <a16:creationId xmlns="" xmlns:a16="http://schemas.microsoft.com/office/drawing/2014/main" id="{3F965958-30B8-4C63-95B7-E09B4B0DF236}"/>
                </a:ext>
              </a:extLst>
            </p:cNvPr>
            <p:cNvSpPr txBox="1"/>
            <p:nvPr/>
          </p:nvSpPr>
          <p:spPr>
            <a:xfrm>
              <a:off x="3936045" y="2310062"/>
              <a:ext cx="469745" cy="54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333" dirty="0">
                  <a:solidFill>
                    <a:prstClr val="black"/>
                  </a:solidFill>
                </a:rPr>
                <a:t>…</a:t>
              </a:r>
              <a:endParaRPr lang="zh-CN" altLang="en-US" sz="2333" dirty="0">
                <a:solidFill>
                  <a:prstClr val="black"/>
                </a:solidFill>
              </a:endParaRPr>
            </a:p>
          </p:txBody>
        </p:sp>
        <p:sp>
          <p:nvSpPr>
            <p:cNvPr id="11" name="矩形 10">
              <a:extLst>
                <a:ext uri="{FF2B5EF4-FFF2-40B4-BE49-F238E27FC236}">
                  <a16:creationId xmlns="" xmlns:a16="http://schemas.microsoft.com/office/drawing/2014/main" id="{EAE32467-5B51-4489-9659-F3C9724428CE}"/>
                </a:ext>
              </a:extLst>
            </p:cNvPr>
            <p:cNvSpPr/>
            <p:nvPr/>
          </p:nvSpPr>
          <p:spPr>
            <a:xfrm>
              <a:off x="1065914" y="3796249"/>
              <a:ext cx="440012" cy="350635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667" dirty="0">
                  <a:solidFill>
                    <a:prstClr val="black"/>
                  </a:solidFill>
                </a:rPr>
                <a:t>x</a:t>
              </a:r>
              <a:r>
                <a:rPr lang="en-US" altLang="zh-CN" sz="1667" baseline="-25000" dirty="0">
                  <a:solidFill>
                    <a:prstClr val="black"/>
                  </a:solidFill>
                </a:rPr>
                <a:t>1</a:t>
              </a:r>
              <a:endParaRPr lang="zh-CN" altLang="en-US" sz="1667" baseline="-25000" dirty="0">
                <a:solidFill>
                  <a:prstClr val="black"/>
                </a:solidFill>
              </a:endParaRPr>
            </a:p>
          </p:txBody>
        </p:sp>
        <p:sp>
          <p:nvSpPr>
            <p:cNvPr id="12" name="矩形 11">
              <a:extLst>
                <a:ext uri="{FF2B5EF4-FFF2-40B4-BE49-F238E27FC236}">
                  <a16:creationId xmlns="" xmlns:a16="http://schemas.microsoft.com/office/drawing/2014/main" id="{8D98F0E7-593B-46DE-BEA0-34DA1B197795}"/>
                </a:ext>
              </a:extLst>
            </p:cNvPr>
            <p:cNvSpPr/>
            <p:nvPr/>
          </p:nvSpPr>
          <p:spPr>
            <a:xfrm>
              <a:off x="1669784" y="3796248"/>
              <a:ext cx="440012" cy="350635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667" dirty="0">
                  <a:solidFill>
                    <a:prstClr val="black"/>
                  </a:solidFill>
                </a:rPr>
                <a:t>x</a:t>
              </a:r>
              <a:r>
                <a:rPr lang="en-US" altLang="zh-CN" sz="1667" baseline="-25000" dirty="0">
                  <a:solidFill>
                    <a:prstClr val="black"/>
                  </a:solidFill>
                </a:rPr>
                <a:t>2</a:t>
              </a:r>
              <a:endParaRPr lang="zh-CN" altLang="en-US" sz="1667" baseline="-25000" dirty="0">
                <a:solidFill>
                  <a:prstClr val="black"/>
                </a:solidFill>
              </a:endParaRPr>
            </a:p>
          </p:txBody>
        </p:sp>
        <p:sp>
          <p:nvSpPr>
            <p:cNvPr id="13" name="矩形 12">
              <a:extLst>
                <a:ext uri="{FF2B5EF4-FFF2-40B4-BE49-F238E27FC236}">
                  <a16:creationId xmlns="" xmlns:a16="http://schemas.microsoft.com/office/drawing/2014/main" id="{D1ACD225-9B17-4C70-9813-A0FE8F9499F4}"/>
                </a:ext>
              </a:extLst>
            </p:cNvPr>
            <p:cNvSpPr/>
            <p:nvPr/>
          </p:nvSpPr>
          <p:spPr>
            <a:xfrm>
              <a:off x="2277093" y="3796248"/>
              <a:ext cx="440012" cy="350635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667" dirty="0">
                  <a:solidFill>
                    <a:prstClr val="black"/>
                  </a:solidFill>
                </a:rPr>
                <a:t>x</a:t>
              </a:r>
              <a:r>
                <a:rPr lang="en-US" altLang="zh-CN" sz="1667" baseline="-25000" dirty="0">
                  <a:solidFill>
                    <a:prstClr val="black"/>
                  </a:solidFill>
                </a:rPr>
                <a:t>3</a:t>
              </a:r>
              <a:endParaRPr lang="zh-CN" altLang="en-US" sz="1667" baseline="-25000" dirty="0">
                <a:solidFill>
                  <a:prstClr val="black"/>
                </a:solidFill>
              </a:endParaRPr>
            </a:p>
          </p:txBody>
        </p:sp>
        <p:sp>
          <p:nvSpPr>
            <p:cNvPr id="14" name="矩形 13">
              <a:extLst>
                <a:ext uri="{FF2B5EF4-FFF2-40B4-BE49-F238E27FC236}">
                  <a16:creationId xmlns="" xmlns:a16="http://schemas.microsoft.com/office/drawing/2014/main" id="{366F7B72-C1AC-4D03-BFED-52A0C513D8BA}"/>
                </a:ext>
              </a:extLst>
            </p:cNvPr>
            <p:cNvSpPr/>
            <p:nvPr/>
          </p:nvSpPr>
          <p:spPr>
            <a:xfrm>
              <a:off x="2884402" y="3796248"/>
              <a:ext cx="440012" cy="350635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667" dirty="0">
                  <a:solidFill>
                    <a:prstClr val="black"/>
                  </a:solidFill>
                </a:rPr>
                <a:t>x</a:t>
              </a:r>
              <a:r>
                <a:rPr lang="en-US" altLang="zh-CN" sz="1667" baseline="-25000" dirty="0">
                  <a:solidFill>
                    <a:prstClr val="black"/>
                  </a:solidFill>
                </a:rPr>
                <a:t>4</a:t>
              </a:r>
              <a:endParaRPr lang="zh-CN" altLang="en-US" sz="1667" baseline="-25000" dirty="0">
                <a:solidFill>
                  <a:prstClr val="black"/>
                </a:solidFill>
              </a:endParaRPr>
            </a:p>
          </p:txBody>
        </p:sp>
        <p:sp>
          <p:nvSpPr>
            <p:cNvPr id="15" name="矩形 14">
              <a:extLst>
                <a:ext uri="{FF2B5EF4-FFF2-40B4-BE49-F238E27FC236}">
                  <a16:creationId xmlns="" xmlns:a16="http://schemas.microsoft.com/office/drawing/2014/main" id="{2E5F9D1B-D7F0-44C5-9C4E-7261450642FB}"/>
                </a:ext>
              </a:extLst>
            </p:cNvPr>
            <p:cNvSpPr/>
            <p:nvPr/>
          </p:nvSpPr>
          <p:spPr>
            <a:xfrm>
              <a:off x="3496033" y="3796248"/>
              <a:ext cx="440012" cy="350635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667" dirty="0">
                  <a:solidFill>
                    <a:prstClr val="black"/>
                  </a:solidFill>
                </a:rPr>
                <a:t>x</a:t>
              </a:r>
              <a:r>
                <a:rPr lang="en-US" altLang="zh-CN" sz="1667" baseline="-25000" dirty="0">
                  <a:solidFill>
                    <a:prstClr val="black"/>
                  </a:solidFill>
                </a:rPr>
                <a:t>5</a:t>
              </a:r>
              <a:endParaRPr lang="zh-CN" altLang="en-US" sz="1667" baseline="-25000" dirty="0">
                <a:solidFill>
                  <a:prstClr val="black"/>
                </a:solidFill>
              </a:endParaRPr>
            </a:p>
          </p:txBody>
        </p:sp>
        <p:sp>
          <p:nvSpPr>
            <p:cNvPr id="16" name="矩形 15">
              <a:extLst>
                <a:ext uri="{FF2B5EF4-FFF2-40B4-BE49-F238E27FC236}">
                  <a16:creationId xmlns="" xmlns:a16="http://schemas.microsoft.com/office/drawing/2014/main" id="{8A4A6D1B-61A8-443F-83AF-C77C28FA218D}"/>
                </a:ext>
              </a:extLst>
            </p:cNvPr>
            <p:cNvSpPr/>
            <p:nvPr/>
          </p:nvSpPr>
          <p:spPr>
            <a:xfrm>
              <a:off x="4107664" y="3796248"/>
              <a:ext cx="440012" cy="350635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667" dirty="0">
                  <a:solidFill>
                    <a:prstClr val="black"/>
                  </a:solidFill>
                </a:rPr>
                <a:t>x</a:t>
              </a:r>
              <a:r>
                <a:rPr lang="en-US" altLang="zh-CN" sz="1667" baseline="-25000" dirty="0">
                  <a:solidFill>
                    <a:prstClr val="black"/>
                  </a:solidFill>
                </a:rPr>
                <a:t>6</a:t>
              </a:r>
              <a:endParaRPr lang="zh-CN" altLang="en-US" sz="1667" baseline="-25000" dirty="0">
                <a:solidFill>
                  <a:prstClr val="black"/>
                </a:solidFill>
              </a:endParaRPr>
            </a:p>
          </p:txBody>
        </p:sp>
        <p:sp>
          <p:nvSpPr>
            <p:cNvPr id="17" name="矩形 16">
              <a:extLst>
                <a:ext uri="{FF2B5EF4-FFF2-40B4-BE49-F238E27FC236}">
                  <a16:creationId xmlns="" xmlns:a16="http://schemas.microsoft.com/office/drawing/2014/main" id="{80678A1D-F056-4506-8FAE-03D49AED8CF7}"/>
                </a:ext>
              </a:extLst>
            </p:cNvPr>
            <p:cNvSpPr/>
            <p:nvPr/>
          </p:nvSpPr>
          <p:spPr>
            <a:xfrm>
              <a:off x="4974198" y="3796248"/>
              <a:ext cx="440012" cy="350635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667" dirty="0" err="1">
                  <a:solidFill>
                    <a:prstClr val="black"/>
                  </a:solidFill>
                </a:rPr>
                <a:t>x</a:t>
              </a:r>
              <a:r>
                <a:rPr lang="en-US" altLang="zh-CN" sz="1667" baseline="-25000" dirty="0" err="1">
                  <a:solidFill>
                    <a:prstClr val="black"/>
                  </a:solidFill>
                </a:rPr>
                <a:t>T</a:t>
              </a:r>
              <a:endParaRPr lang="zh-CN" altLang="en-US" sz="1667" baseline="-25000" dirty="0">
                <a:solidFill>
                  <a:prstClr val="black"/>
                </a:solidFill>
              </a:endParaRPr>
            </a:p>
          </p:txBody>
        </p:sp>
        <p:sp>
          <p:nvSpPr>
            <p:cNvPr id="18" name="文本框 17">
              <a:extLst>
                <a:ext uri="{FF2B5EF4-FFF2-40B4-BE49-F238E27FC236}">
                  <a16:creationId xmlns="" xmlns:a16="http://schemas.microsoft.com/office/drawing/2014/main" id="{5E67B349-DD7D-4A23-851D-1E66EF37FEB8}"/>
                </a:ext>
              </a:extLst>
            </p:cNvPr>
            <p:cNvSpPr txBox="1"/>
            <p:nvPr/>
          </p:nvSpPr>
          <p:spPr>
            <a:xfrm>
              <a:off x="4590334" y="3789911"/>
              <a:ext cx="469745" cy="54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333" dirty="0">
                  <a:solidFill>
                    <a:prstClr val="black"/>
                  </a:solidFill>
                </a:rPr>
                <a:t>…</a:t>
              </a:r>
              <a:endParaRPr lang="zh-CN" altLang="en-US" sz="2333" dirty="0">
                <a:solidFill>
                  <a:prstClr val="black"/>
                </a:solidFill>
              </a:endParaRPr>
            </a:p>
          </p:txBody>
        </p:sp>
        <p:cxnSp>
          <p:nvCxnSpPr>
            <p:cNvPr id="26" name="直接连接符 25">
              <a:extLst>
                <a:ext uri="{FF2B5EF4-FFF2-40B4-BE49-F238E27FC236}">
                  <a16:creationId xmlns="" xmlns:a16="http://schemas.microsoft.com/office/drawing/2014/main" id="{11AF43A2-733B-4192-B73E-AC65F4483FD9}"/>
                </a:ext>
              </a:extLst>
            </p:cNvPr>
            <p:cNvCxnSpPr>
              <a:stCxn id="4" idx="2"/>
              <a:endCxn id="11" idx="0"/>
            </p:cNvCxnSpPr>
            <p:nvPr/>
          </p:nvCxnSpPr>
          <p:spPr>
            <a:xfrm flipH="1">
              <a:off x="1285920" y="2660698"/>
              <a:ext cx="823876" cy="113555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>
              <a:extLst>
                <a:ext uri="{FF2B5EF4-FFF2-40B4-BE49-F238E27FC236}">
                  <a16:creationId xmlns="" xmlns:a16="http://schemas.microsoft.com/office/drawing/2014/main" id="{561B2B90-28B9-4658-931E-5F199A0E222B}"/>
                </a:ext>
              </a:extLst>
            </p:cNvPr>
            <p:cNvCxnSpPr>
              <a:stCxn id="4" idx="2"/>
              <a:endCxn id="12" idx="0"/>
            </p:cNvCxnSpPr>
            <p:nvPr/>
          </p:nvCxnSpPr>
          <p:spPr>
            <a:xfrm flipH="1">
              <a:off x="1889790" y="2660698"/>
              <a:ext cx="220006" cy="113555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>
              <a:extLst>
                <a:ext uri="{FF2B5EF4-FFF2-40B4-BE49-F238E27FC236}">
                  <a16:creationId xmlns="" xmlns:a16="http://schemas.microsoft.com/office/drawing/2014/main" id="{E59579BF-DFD6-4B25-92DA-54C98E0468BE}"/>
                </a:ext>
              </a:extLst>
            </p:cNvPr>
            <p:cNvCxnSpPr>
              <a:stCxn id="7" idx="2"/>
              <a:endCxn id="13" idx="0"/>
            </p:cNvCxnSpPr>
            <p:nvPr/>
          </p:nvCxnSpPr>
          <p:spPr>
            <a:xfrm flipH="1">
              <a:off x="2497099" y="2660697"/>
              <a:ext cx="342613" cy="113555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1">
              <a:extLst>
                <a:ext uri="{FF2B5EF4-FFF2-40B4-BE49-F238E27FC236}">
                  <a16:creationId xmlns="" xmlns:a16="http://schemas.microsoft.com/office/drawing/2014/main" id="{1FA7F0DF-1509-4803-BFD3-B2FC6066BFDA}"/>
                </a:ext>
              </a:extLst>
            </p:cNvPr>
            <p:cNvCxnSpPr>
              <a:stCxn id="7" idx="2"/>
              <a:endCxn id="14" idx="0"/>
            </p:cNvCxnSpPr>
            <p:nvPr/>
          </p:nvCxnSpPr>
          <p:spPr>
            <a:xfrm>
              <a:off x="2839712" y="2660697"/>
              <a:ext cx="264696" cy="113555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>
              <a:extLst>
                <a:ext uri="{FF2B5EF4-FFF2-40B4-BE49-F238E27FC236}">
                  <a16:creationId xmlns="" xmlns:a16="http://schemas.microsoft.com/office/drawing/2014/main" id="{802812A3-26D9-4468-AF29-F3AD82F055CF}"/>
                </a:ext>
              </a:extLst>
            </p:cNvPr>
            <p:cNvCxnSpPr>
              <a:stCxn id="7" idx="2"/>
              <a:endCxn id="15" idx="0"/>
            </p:cNvCxnSpPr>
            <p:nvPr/>
          </p:nvCxnSpPr>
          <p:spPr>
            <a:xfrm>
              <a:off x="2839712" y="2660697"/>
              <a:ext cx="876327" cy="113555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5">
              <a:extLst>
                <a:ext uri="{FF2B5EF4-FFF2-40B4-BE49-F238E27FC236}">
                  <a16:creationId xmlns="" xmlns:a16="http://schemas.microsoft.com/office/drawing/2014/main" id="{C5D381DF-7FA3-4D21-96A8-D318FDC75427}"/>
                </a:ext>
              </a:extLst>
            </p:cNvPr>
            <p:cNvCxnSpPr>
              <a:stCxn id="8" idx="2"/>
              <a:endCxn id="16" idx="0"/>
            </p:cNvCxnSpPr>
            <p:nvPr/>
          </p:nvCxnSpPr>
          <p:spPr>
            <a:xfrm>
              <a:off x="3569628" y="2660697"/>
              <a:ext cx="758042" cy="113555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37">
              <a:extLst>
                <a:ext uri="{FF2B5EF4-FFF2-40B4-BE49-F238E27FC236}">
                  <a16:creationId xmlns="" xmlns:a16="http://schemas.microsoft.com/office/drawing/2014/main" id="{8AE628BC-C672-4A80-B399-E5CFAD9E1588}"/>
                </a:ext>
              </a:extLst>
            </p:cNvPr>
            <p:cNvCxnSpPr>
              <a:stCxn id="9" idx="2"/>
              <a:endCxn id="17" idx="0"/>
            </p:cNvCxnSpPr>
            <p:nvPr/>
          </p:nvCxnSpPr>
          <p:spPr>
            <a:xfrm>
              <a:off x="4649032" y="2660697"/>
              <a:ext cx="545172" cy="113555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矩形 38">
              <a:extLst>
                <a:ext uri="{FF2B5EF4-FFF2-40B4-BE49-F238E27FC236}">
                  <a16:creationId xmlns="" xmlns:a16="http://schemas.microsoft.com/office/drawing/2014/main" id="{4764ADD9-931A-4E4F-BD7C-C0429D2C2D18}"/>
                </a:ext>
              </a:extLst>
            </p:cNvPr>
            <p:cNvSpPr/>
            <p:nvPr/>
          </p:nvSpPr>
          <p:spPr>
            <a:xfrm>
              <a:off x="7367909" y="2310063"/>
              <a:ext cx="440012" cy="350635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667" dirty="0" err="1">
                  <a:solidFill>
                    <a:prstClr val="black"/>
                  </a:solidFill>
                </a:rPr>
                <a:t>sos</a:t>
              </a:r>
              <a:endParaRPr lang="zh-CN" altLang="en-US" sz="1667" dirty="0">
                <a:solidFill>
                  <a:prstClr val="black"/>
                </a:solidFill>
              </a:endParaRPr>
            </a:p>
          </p:txBody>
        </p:sp>
        <p:sp>
          <p:nvSpPr>
            <p:cNvPr id="40" name="矩形 39">
              <a:extLst>
                <a:ext uri="{FF2B5EF4-FFF2-40B4-BE49-F238E27FC236}">
                  <a16:creationId xmlns="" xmlns:a16="http://schemas.microsoft.com/office/drawing/2014/main" id="{9C50637A-96A3-47D3-B4AF-7D1B02AE2CB2}"/>
                </a:ext>
              </a:extLst>
            </p:cNvPr>
            <p:cNvSpPr/>
            <p:nvPr/>
          </p:nvSpPr>
          <p:spPr>
            <a:xfrm>
              <a:off x="8097825" y="2310062"/>
              <a:ext cx="440012" cy="350635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667" dirty="0">
                  <a:solidFill>
                    <a:prstClr val="black"/>
                  </a:solidFill>
                </a:rPr>
                <a:t>c</a:t>
              </a:r>
              <a:r>
                <a:rPr lang="en-US" altLang="zh-CN" sz="1667" baseline="-25000" dirty="0">
                  <a:solidFill>
                    <a:prstClr val="black"/>
                  </a:solidFill>
                </a:rPr>
                <a:t>1</a:t>
              </a:r>
              <a:endParaRPr lang="zh-CN" altLang="en-US" sz="1667" baseline="-25000" dirty="0">
                <a:solidFill>
                  <a:prstClr val="black"/>
                </a:solidFill>
              </a:endParaRPr>
            </a:p>
          </p:txBody>
        </p:sp>
        <p:sp>
          <p:nvSpPr>
            <p:cNvPr id="41" name="矩形 40">
              <a:extLst>
                <a:ext uri="{FF2B5EF4-FFF2-40B4-BE49-F238E27FC236}">
                  <a16:creationId xmlns="" xmlns:a16="http://schemas.microsoft.com/office/drawing/2014/main" id="{42628A73-2D71-4399-97E2-43875DB2353F}"/>
                </a:ext>
              </a:extLst>
            </p:cNvPr>
            <p:cNvSpPr/>
            <p:nvPr/>
          </p:nvSpPr>
          <p:spPr>
            <a:xfrm>
              <a:off x="8827741" y="2310062"/>
              <a:ext cx="440012" cy="350635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667" dirty="0">
                  <a:solidFill>
                    <a:prstClr val="black"/>
                  </a:solidFill>
                </a:rPr>
                <a:t>c</a:t>
              </a:r>
              <a:r>
                <a:rPr lang="en-US" altLang="zh-CN" sz="1667" baseline="-25000" dirty="0">
                  <a:solidFill>
                    <a:prstClr val="black"/>
                  </a:solidFill>
                </a:rPr>
                <a:t>2</a:t>
              </a:r>
              <a:endParaRPr lang="zh-CN" altLang="en-US" sz="1667" baseline="-25000" dirty="0">
                <a:solidFill>
                  <a:prstClr val="black"/>
                </a:solidFill>
              </a:endParaRPr>
            </a:p>
          </p:txBody>
        </p:sp>
        <p:sp>
          <p:nvSpPr>
            <p:cNvPr id="42" name="矩形 41">
              <a:extLst>
                <a:ext uri="{FF2B5EF4-FFF2-40B4-BE49-F238E27FC236}">
                  <a16:creationId xmlns="" xmlns:a16="http://schemas.microsoft.com/office/drawing/2014/main" id="{338C8305-477E-491B-AF4F-9409EF940303}"/>
                </a:ext>
              </a:extLst>
            </p:cNvPr>
            <p:cNvSpPr/>
            <p:nvPr/>
          </p:nvSpPr>
          <p:spPr>
            <a:xfrm>
              <a:off x="9907145" y="2310062"/>
              <a:ext cx="440012" cy="350635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667" dirty="0" err="1">
                  <a:solidFill>
                    <a:prstClr val="black"/>
                  </a:solidFill>
                </a:rPr>
                <a:t>eos</a:t>
              </a:r>
              <a:endParaRPr lang="zh-CN" altLang="en-US" sz="1667" dirty="0">
                <a:solidFill>
                  <a:prstClr val="black"/>
                </a:solidFill>
              </a:endParaRPr>
            </a:p>
          </p:txBody>
        </p:sp>
        <p:sp>
          <p:nvSpPr>
            <p:cNvPr id="43" name="文本框 42">
              <a:extLst>
                <a:ext uri="{FF2B5EF4-FFF2-40B4-BE49-F238E27FC236}">
                  <a16:creationId xmlns="" xmlns:a16="http://schemas.microsoft.com/office/drawing/2014/main" id="{F6121BEB-6546-4E93-B137-D49A08A26D93}"/>
                </a:ext>
              </a:extLst>
            </p:cNvPr>
            <p:cNvSpPr txBox="1"/>
            <p:nvPr/>
          </p:nvSpPr>
          <p:spPr>
            <a:xfrm>
              <a:off x="9414164" y="2310062"/>
              <a:ext cx="469745" cy="54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333" dirty="0">
                  <a:solidFill>
                    <a:prstClr val="black"/>
                  </a:solidFill>
                </a:rPr>
                <a:t>…</a:t>
              </a:r>
              <a:endParaRPr lang="zh-CN" altLang="en-US" sz="2333" dirty="0">
                <a:solidFill>
                  <a:prstClr val="black"/>
                </a:solidFill>
              </a:endParaRPr>
            </a:p>
          </p:txBody>
        </p:sp>
        <p:sp>
          <p:nvSpPr>
            <p:cNvPr id="44" name="矩形 43">
              <a:extLst>
                <a:ext uri="{FF2B5EF4-FFF2-40B4-BE49-F238E27FC236}">
                  <a16:creationId xmlns="" xmlns:a16="http://schemas.microsoft.com/office/drawing/2014/main" id="{6B443169-8F6B-442D-8A6A-91316361C2A3}"/>
                </a:ext>
              </a:extLst>
            </p:cNvPr>
            <p:cNvSpPr/>
            <p:nvPr/>
          </p:nvSpPr>
          <p:spPr>
            <a:xfrm>
              <a:off x="6544033" y="3796249"/>
              <a:ext cx="440012" cy="350635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667" dirty="0">
                  <a:solidFill>
                    <a:prstClr val="black"/>
                  </a:solidFill>
                </a:rPr>
                <a:t>x</a:t>
              </a:r>
              <a:r>
                <a:rPr lang="en-US" altLang="zh-CN" sz="1667" baseline="-25000" dirty="0">
                  <a:solidFill>
                    <a:prstClr val="black"/>
                  </a:solidFill>
                </a:rPr>
                <a:t>1</a:t>
              </a:r>
              <a:endParaRPr lang="zh-CN" altLang="en-US" sz="1667" baseline="-25000" dirty="0">
                <a:solidFill>
                  <a:prstClr val="black"/>
                </a:solidFill>
              </a:endParaRPr>
            </a:p>
          </p:txBody>
        </p:sp>
        <p:sp>
          <p:nvSpPr>
            <p:cNvPr id="45" name="矩形 44">
              <a:extLst>
                <a:ext uri="{FF2B5EF4-FFF2-40B4-BE49-F238E27FC236}">
                  <a16:creationId xmlns="" xmlns:a16="http://schemas.microsoft.com/office/drawing/2014/main" id="{3184D601-61EE-4FE1-92E4-175054E1613D}"/>
                </a:ext>
              </a:extLst>
            </p:cNvPr>
            <p:cNvSpPr/>
            <p:nvPr/>
          </p:nvSpPr>
          <p:spPr>
            <a:xfrm>
              <a:off x="7147903" y="3796248"/>
              <a:ext cx="440012" cy="350635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667" dirty="0">
                  <a:solidFill>
                    <a:prstClr val="black"/>
                  </a:solidFill>
                </a:rPr>
                <a:t>x</a:t>
              </a:r>
              <a:r>
                <a:rPr lang="en-US" altLang="zh-CN" sz="1667" baseline="-25000" dirty="0">
                  <a:solidFill>
                    <a:prstClr val="black"/>
                  </a:solidFill>
                </a:rPr>
                <a:t>2</a:t>
              </a:r>
              <a:endParaRPr lang="zh-CN" altLang="en-US" sz="1667" baseline="-25000" dirty="0">
                <a:solidFill>
                  <a:prstClr val="black"/>
                </a:solidFill>
              </a:endParaRPr>
            </a:p>
          </p:txBody>
        </p:sp>
        <p:sp>
          <p:nvSpPr>
            <p:cNvPr id="46" name="矩形 45">
              <a:extLst>
                <a:ext uri="{FF2B5EF4-FFF2-40B4-BE49-F238E27FC236}">
                  <a16:creationId xmlns="" xmlns:a16="http://schemas.microsoft.com/office/drawing/2014/main" id="{1DCC3535-1126-4BD9-BD26-992A786F9D77}"/>
                </a:ext>
              </a:extLst>
            </p:cNvPr>
            <p:cNvSpPr/>
            <p:nvPr/>
          </p:nvSpPr>
          <p:spPr>
            <a:xfrm>
              <a:off x="7755212" y="3796248"/>
              <a:ext cx="440012" cy="350635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667" dirty="0">
                  <a:solidFill>
                    <a:prstClr val="black"/>
                  </a:solidFill>
                </a:rPr>
                <a:t>x</a:t>
              </a:r>
              <a:r>
                <a:rPr lang="en-US" altLang="zh-CN" sz="1667" baseline="-25000" dirty="0">
                  <a:solidFill>
                    <a:prstClr val="black"/>
                  </a:solidFill>
                </a:rPr>
                <a:t>3</a:t>
              </a:r>
              <a:endParaRPr lang="zh-CN" altLang="en-US" sz="1667" baseline="-25000" dirty="0">
                <a:solidFill>
                  <a:prstClr val="black"/>
                </a:solidFill>
              </a:endParaRPr>
            </a:p>
          </p:txBody>
        </p:sp>
        <p:sp>
          <p:nvSpPr>
            <p:cNvPr id="47" name="矩形 46">
              <a:extLst>
                <a:ext uri="{FF2B5EF4-FFF2-40B4-BE49-F238E27FC236}">
                  <a16:creationId xmlns="" xmlns:a16="http://schemas.microsoft.com/office/drawing/2014/main" id="{FD23CB2E-0889-44A0-B8F8-4A70126FAB00}"/>
                </a:ext>
              </a:extLst>
            </p:cNvPr>
            <p:cNvSpPr/>
            <p:nvPr/>
          </p:nvSpPr>
          <p:spPr>
            <a:xfrm>
              <a:off x="8362521" y="3796248"/>
              <a:ext cx="440012" cy="350635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667" dirty="0">
                  <a:solidFill>
                    <a:prstClr val="black"/>
                  </a:solidFill>
                </a:rPr>
                <a:t>x</a:t>
              </a:r>
              <a:r>
                <a:rPr lang="en-US" altLang="zh-CN" sz="1667" baseline="-25000" dirty="0">
                  <a:solidFill>
                    <a:prstClr val="black"/>
                  </a:solidFill>
                </a:rPr>
                <a:t>4</a:t>
              </a:r>
              <a:endParaRPr lang="zh-CN" altLang="en-US" sz="1667" baseline="-25000" dirty="0">
                <a:solidFill>
                  <a:prstClr val="black"/>
                </a:solidFill>
              </a:endParaRPr>
            </a:p>
          </p:txBody>
        </p:sp>
        <p:sp>
          <p:nvSpPr>
            <p:cNvPr id="48" name="矩形 47">
              <a:extLst>
                <a:ext uri="{FF2B5EF4-FFF2-40B4-BE49-F238E27FC236}">
                  <a16:creationId xmlns="" xmlns:a16="http://schemas.microsoft.com/office/drawing/2014/main" id="{AC556A9F-CC78-4399-ADAA-62AC327FFA45}"/>
                </a:ext>
              </a:extLst>
            </p:cNvPr>
            <p:cNvSpPr/>
            <p:nvPr/>
          </p:nvSpPr>
          <p:spPr>
            <a:xfrm>
              <a:off x="8974152" y="3796248"/>
              <a:ext cx="440012" cy="350635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667" dirty="0">
                  <a:solidFill>
                    <a:prstClr val="black"/>
                  </a:solidFill>
                </a:rPr>
                <a:t>x</a:t>
              </a:r>
              <a:r>
                <a:rPr lang="en-US" altLang="zh-CN" sz="1667" baseline="-25000" dirty="0">
                  <a:solidFill>
                    <a:prstClr val="black"/>
                  </a:solidFill>
                </a:rPr>
                <a:t>5</a:t>
              </a:r>
              <a:endParaRPr lang="zh-CN" altLang="en-US" sz="1667" baseline="-25000" dirty="0">
                <a:solidFill>
                  <a:prstClr val="black"/>
                </a:solidFill>
              </a:endParaRPr>
            </a:p>
          </p:txBody>
        </p:sp>
        <p:sp>
          <p:nvSpPr>
            <p:cNvPr id="49" name="矩形 48">
              <a:extLst>
                <a:ext uri="{FF2B5EF4-FFF2-40B4-BE49-F238E27FC236}">
                  <a16:creationId xmlns="" xmlns:a16="http://schemas.microsoft.com/office/drawing/2014/main" id="{A813140F-465F-4ABF-8992-8681B5E53125}"/>
                </a:ext>
              </a:extLst>
            </p:cNvPr>
            <p:cNvSpPr/>
            <p:nvPr/>
          </p:nvSpPr>
          <p:spPr>
            <a:xfrm>
              <a:off x="9585783" y="3796248"/>
              <a:ext cx="440012" cy="350635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667" dirty="0">
                  <a:solidFill>
                    <a:prstClr val="black"/>
                  </a:solidFill>
                </a:rPr>
                <a:t>x</a:t>
              </a:r>
              <a:r>
                <a:rPr lang="en-US" altLang="zh-CN" sz="1667" baseline="-25000" dirty="0">
                  <a:solidFill>
                    <a:prstClr val="black"/>
                  </a:solidFill>
                </a:rPr>
                <a:t>6</a:t>
              </a:r>
              <a:endParaRPr lang="zh-CN" altLang="en-US" sz="1667" baseline="-25000" dirty="0">
                <a:solidFill>
                  <a:prstClr val="black"/>
                </a:solidFill>
              </a:endParaRPr>
            </a:p>
          </p:txBody>
        </p:sp>
        <p:sp>
          <p:nvSpPr>
            <p:cNvPr id="50" name="矩形 49">
              <a:extLst>
                <a:ext uri="{FF2B5EF4-FFF2-40B4-BE49-F238E27FC236}">
                  <a16:creationId xmlns="" xmlns:a16="http://schemas.microsoft.com/office/drawing/2014/main" id="{BFAAC6A0-495F-41F8-93EF-ED3BA6652D74}"/>
                </a:ext>
              </a:extLst>
            </p:cNvPr>
            <p:cNvSpPr/>
            <p:nvPr/>
          </p:nvSpPr>
          <p:spPr>
            <a:xfrm>
              <a:off x="10452317" y="3796248"/>
              <a:ext cx="440012" cy="350635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667" dirty="0" err="1">
                  <a:solidFill>
                    <a:prstClr val="black"/>
                  </a:solidFill>
                </a:rPr>
                <a:t>x</a:t>
              </a:r>
              <a:r>
                <a:rPr lang="en-US" altLang="zh-CN" sz="1667" baseline="-25000" dirty="0" err="1">
                  <a:solidFill>
                    <a:prstClr val="black"/>
                  </a:solidFill>
                </a:rPr>
                <a:t>T</a:t>
              </a:r>
              <a:endParaRPr lang="zh-CN" altLang="en-US" sz="1667" baseline="-25000" dirty="0">
                <a:solidFill>
                  <a:prstClr val="black"/>
                </a:solidFill>
              </a:endParaRPr>
            </a:p>
          </p:txBody>
        </p:sp>
        <p:sp>
          <p:nvSpPr>
            <p:cNvPr id="51" name="文本框 50">
              <a:extLst>
                <a:ext uri="{FF2B5EF4-FFF2-40B4-BE49-F238E27FC236}">
                  <a16:creationId xmlns="" xmlns:a16="http://schemas.microsoft.com/office/drawing/2014/main" id="{D76869E5-85E2-42DB-8B83-D34FB6F94960}"/>
                </a:ext>
              </a:extLst>
            </p:cNvPr>
            <p:cNvSpPr txBox="1"/>
            <p:nvPr/>
          </p:nvSpPr>
          <p:spPr>
            <a:xfrm>
              <a:off x="10068453" y="3789911"/>
              <a:ext cx="469745" cy="54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333" dirty="0">
                  <a:solidFill>
                    <a:prstClr val="black"/>
                  </a:solidFill>
                </a:rPr>
                <a:t>…</a:t>
              </a:r>
              <a:endParaRPr lang="zh-CN" altLang="en-US" sz="2333" dirty="0">
                <a:solidFill>
                  <a:prstClr val="black"/>
                </a:solidFill>
              </a:endParaRPr>
            </a:p>
          </p:txBody>
        </p:sp>
        <p:cxnSp>
          <p:nvCxnSpPr>
            <p:cNvPr id="52" name="直接连接符 51">
              <a:extLst>
                <a:ext uri="{FF2B5EF4-FFF2-40B4-BE49-F238E27FC236}">
                  <a16:creationId xmlns="" xmlns:a16="http://schemas.microsoft.com/office/drawing/2014/main" id="{BCE6934D-E1E6-4AD0-AAC4-C9301CEEAD06}"/>
                </a:ext>
              </a:extLst>
            </p:cNvPr>
            <p:cNvCxnSpPr>
              <a:cxnSpLocks/>
              <a:stCxn id="41" idx="2"/>
              <a:endCxn id="44" idx="0"/>
            </p:cNvCxnSpPr>
            <p:nvPr/>
          </p:nvCxnSpPr>
          <p:spPr>
            <a:xfrm flipH="1">
              <a:off x="6764039" y="2660697"/>
              <a:ext cx="2283708" cy="113555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直接连接符 52">
              <a:extLst>
                <a:ext uri="{FF2B5EF4-FFF2-40B4-BE49-F238E27FC236}">
                  <a16:creationId xmlns="" xmlns:a16="http://schemas.microsoft.com/office/drawing/2014/main" id="{AECCC7E0-0242-4A1E-8510-AE13AA71F44E}"/>
                </a:ext>
              </a:extLst>
            </p:cNvPr>
            <p:cNvCxnSpPr>
              <a:cxnSpLocks/>
              <a:stCxn id="41" idx="2"/>
              <a:endCxn id="45" idx="0"/>
            </p:cNvCxnSpPr>
            <p:nvPr/>
          </p:nvCxnSpPr>
          <p:spPr>
            <a:xfrm flipH="1">
              <a:off x="7367909" y="2660697"/>
              <a:ext cx="1679838" cy="113555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接连接符 53">
              <a:extLst>
                <a:ext uri="{FF2B5EF4-FFF2-40B4-BE49-F238E27FC236}">
                  <a16:creationId xmlns="" xmlns:a16="http://schemas.microsoft.com/office/drawing/2014/main" id="{E0F28C79-32A9-4FDE-A7F6-1383DE7F7E9D}"/>
                </a:ext>
              </a:extLst>
            </p:cNvPr>
            <p:cNvCxnSpPr>
              <a:stCxn id="40" idx="2"/>
              <a:endCxn id="46" idx="0"/>
            </p:cNvCxnSpPr>
            <p:nvPr/>
          </p:nvCxnSpPr>
          <p:spPr>
            <a:xfrm flipH="1">
              <a:off x="7975218" y="2660697"/>
              <a:ext cx="342613" cy="113555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直接连接符 54">
              <a:extLst>
                <a:ext uri="{FF2B5EF4-FFF2-40B4-BE49-F238E27FC236}">
                  <a16:creationId xmlns="" xmlns:a16="http://schemas.microsoft.com/office/drawing/2014/main" id="{220D285D-BFE3-4B0F-AC3B-8AD85471AB48}"/>
                </a:ext>
              </a:extLst>
            </p:cNvPr>
            <p:cNvCxnSpPr>
              <a:stCxn id="40" idx="2"/>
              <a:endCxn id="47" idx="0"/>
            </p:cNvCxnSpPr>
            <p:nvPr/>
          </p:nvCxnSpPr>
          <p:spPr>
            <a:xfrm>
              <a:off x="8317831" y="2660697"/>
              <a:ext cx="264696" cy="113555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直接连接符 55">
              <a:extLst>
                <a:ext uri="{FF2B5EF4-FFF2-40B4-BE49-F238E27FC236}">
                  <a16:creationId xmlns="" xmlns:a16="http://schemas.microsoft.com/office/drawing/2014/main" id="{E51DCC0D-BEE2-4AF4-8860-12F0DC35DAB1}"/>
                </a:ext>
              </a:extLst>
            </p:cNvPr>
            <p:cNvCxnSpPr>
              <a:stCxn id="40" idx="2"/>
              <a:endCxn id="48" idx="0"/>
            </p:cNvCxnSpPr>
            <p:nvPr/>
          </p:nvCxnSpPr>
          <p:spPr>
            <a:xfrm>
              <a:off x="8317831" y="2660697"/>
              <a:ext cx="876327" cy="113555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直接连接符 56">
              <a:extLst>
                <a:ext uri="{FF2B5EF4-FFF2-40B4-BE49-F238E27FC236}">
                  <a16:creationId xmlns="" xmlns:a16="http://schemas.microsoft.com/office/drawing/2014/main" id="{2DF8FD2B-E263-41DF-A923-BC5EC30F9E92}"/>
                </a:ext>
              </a:extLst>
            </p:cNvPr>
            <p:cNvCxnSpPr>
              <a:cxnSpLocks/>
              <a:stCxn id="39" idx="2"/>
              <a:endCxn id="50" idx="0"/>
            </p:cNvCxnSpPr>
            <p:nvPr/>
          </p:nvCxnSpPr>
          <p:spPr>
            <a:xfrm>
              <a:off x="7587915" y="2660698"/>
              <a:ext cx="3084408" cy="113555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直接连接符 57">
              <a:extLst>
                <a:ext uri="{FF2B5EF4-FFF2-40B4-BE49-F238E27FC236}">
                  <a16:creationId xmlns="" xmlns:a16="http://schemas.microsoft.com/office/drawing/2014/main" id="{1BA801B9-8691-4AE8-A172-CFCB3A09D242}"/>
                </a:ext>
              </a:extLst>
            </p:cNvPr>
            <p:cNvCxnSpPr>
              <a:cxnSpLocks/>
              <a:stCxn id="42" idx="2"/>
              <a:endCxn id="49" idx="0"/>
            </p:cNvCxnSpPr>
            <p:nvPr/>
          </p:nvCxnSpPr>
          <p:spPr>
            <a:xfrm flipH="1">
              <a:off x="9805789" y="2660697"/>
              <a:ext cx="321362" cy="113555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文本框 64">
              <a:extLst>
                <a:ext uri="{FF2B5EF4-FFF2-40B4-BE49-F238E27FC236}">
                  <a16:creationId xmlns="" xmlns:a16="http://schemas.microsoft.com/office/drawing/2014/main" id="{F058B3B0-984D-473E-8111-80EAD0A2A75F}"/>
                </a:ext>
              </a:extLst>
            </p:cNvPr>
            <p:cNvSpPr txBox="1"/>
            <p:nvPr/>
          </p:nvSpPr>
          <p:spPr>
            <a:xfrm>
              <a:off x="2666815" y="4348799"/>
              <a:ext cx="1127464" cy="4186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67" dirty="0">
                  <a:solidFill>
                    <a:prstClr val="black"/>
                  </a:solidFill>
                </a:rPr>
                <a:t>CTC</a:t>
              </a:r>
              <a:r>
                <a:rPr lang="zh-CN" altLang="en-US" sz="1667" dirty="0">
                  <a:solidFill>
                    <a:prstClr val="black"/>
                  </a:solidFill>
                </a:rPr>
                <a:t>对齐</a:t>
              </a:r>
            </a:p>
          </p:txBody>
        </p:sp>
        <p:sp>
          <p:nvSpPr>
            <p:cNvPr id="66" name="文本框 65">
              <a:extLst>
                <a:ext uri="{FF2B5EF4-FFF2-40B4-BE49-F238E27FC236}">
                  <a16:creationId xmlns="" xmlns:a16="http://schemas.microsoft.com/office/drawing/2014/main" id="{90998C3F-064D-43F1-9161-71CF75BD8DC7}"/>
                </a:ext>
              </a:extLst>
            </p:cNvPr>
            <p:cNvSpPr txBox="1"/>
            <p:nvPr/>
          </p:nvSpPr>
          <p:spPr>
            <a:xfrm>
              <a:off x="8207828" y="4348798"/>
              <a:ext cx="1716316" cy="4186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67" dirty="0">
                  <a:solidFill>
                    <a:prstClr val="black"/>
                  </a:solidFill>
                </a:rPr>
                <a:t>Attention</a:t>
              </a:r>
              <a:r>
                <a:rPr lang="zh-CN" altLang="en-US" sz="1667" dirty="0">
                  <a:solidFill>
                    <a:prstClr val="black"/>
                  </a:solidFill>
                </a:rPr>
                <a:t>对齐</a:t>
              </a:r>
            </a:p>
          </p:txBody>
        </p:sp>
      </p:grpSp>
      <p:sp>
        <p:nvSpPr>
          <p:cNvPr id="3" name="文本框 2">
            <a:extLst>
              <a:ext uri="{FF2B5EF4-FFF2-40B4-BE49-F238E27FC236}">
                <a16:creationId xmlns="" xmlns:a16="http://schemas.microsoft.com/office/drawing/2014/main" id="{8D8D4580-97AB-4A70-A0FF-46A3405E5CBE}"/>
              </a:ext>
            </a:extLst>
          </p:cNvPr>
          <p:cNvSpPr txBox="1"/>
          <p:nvPr/>
        </p:nvSpPr>
        <p:spPr>
          <a:xfrm>
            <a:off x="51787" y="5139801"/>
            <a:ext cx="9491708" cy="11185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67" dirty="0">
                <a:solidFill>
                  <a:prstClr val="black"/>
                </a:solidFill>
              </a:rPr>
              <a:t>优势：</a:t>
            </a:r>
            <a:r>
              <a:rPr lang="en-US" altLang="zh-CN" sz="1667" dirty="0">
                <a:solidFill>
                  <a:prstClr val="black"/>
                </a:solidFill>
              </a:rPr>
              <a:t>	</a:t>
            </a:r>
            <a:r>
              <a:rPr lang="en-US" altLang="zh-CN" sz="1667" b="1" dirty="0">
                <a:solidFill>
                  <a:prstClr val="black"/>
                </a:solidFill>
              </a:rPr>
              <a:t>CTC</a:t>
            </a:r>
            <a:r>
              <a:rPr lang="zh-CN" altLang="en-US" sz="1667" dirty="0">
                <a:solidFill>
                  <a:prstClr val="black"/>
                </a:solidFill>
              </a:rPr>
              <a:t>前向后向算法，引导输出序列与输入序列按时间顺序对齐，表征时序关系</a:t>
            </a:r>
            <a:endParaRPr lang="en-US" altLang="zh-CN" sz="1667" dirty="0">
              <a:solidFill>
                <a:prstClr val="black"/>
              </a:solidFill>
            </a:endParaRPr>
          </a:p>
          <a:p>
            <a:r>
              <a:rPr lang="en-US" altLang="zh-CN" sz="1667" dirty="0">
                <a:solidFill>
                  <a:prstClr val="black"/>
                </a:solidFill>
              </a:rPr>
              <a:t>	</a:t>
            </a:r>
            <a:r>
              <a:rPr lang="en-US" altLang="zh-CN" sz="1667" b="1" dirty="0">
                <a:solidFill>
                  <a:prstClr val="black"/>
                </a:solidFill>
              </a:rPr>
              <a:t>Attention</a:t>
            </a:r>
            <a:r>
              <a:rPr lang="zh-CN" altLang="zh-CN" sz="1667" dirty="0">
                <a:solidFill>
                  <a:prstClr val="black"/>
                </a:solidFill>
              </a:rPr>
              <a:t>模型</a:t>
            </a:r>
            <a:r>
              <a:rPr lang="zh-CN" altLang="en-US" sz="1667" dirty="0">
                <a:solidFill>
                  <a:prstClr val="black"/>
                </a:solidFill>
              </a:rPr>
              <a:t>，</a:t>
            </a:r>
            <a:r>
              <a:rPr lang="zh-CN" altLang="zh-CN" sz="1667" dirty="0">
                <a:solidFill>
                  <a:prstClr val="black"/>
                </a:solidFill>
              </a:rPr>
              <a:t>对齐关系没有先后顺序的限制，完全靠数据驱动得到</a:t>
            </a:r>
            <a:r>
              <a:rPr lang="zh-CN" altLang="en-US" sz="1667" dirty="0">
                <a:solidFill>
                  <a:prstClr val="black"/>
                </a:solidFill>
              </a:rPr>
              <a:t>，表征全局关系</a:t>
            </a:r>
            <a:endParaRPr lang="en-US" altLang="zh-CN" sz="1667" dirty="0">
              <a:solidFill>
                <a:prstClr val="black"/>
              </a:solidFill>
            </a:endParaRPr>
          </a:p>
          <a:p>
            <a:r>
              <a:rPr lang="zh-CN" altLang="en-US" sz="1667" dirty="0">
                <a:solidFill>
                  <a:prstClr val="black"/>
                </a:solidFill>
              </a:rPr>
              <a:t>结合：</a:t>
            </a:r>
            <a:r>
              <a:rPr lang="en-US" altLang="zh-CN" sz="1667" dirty="0">
                <a:solidFill>
                  <a:prstClr val="black"/>
                </a:solidFill>
              </a:rPr>
              <a:t>	</a:t>
            </a:r>
            <a:r>
              <a:rPr lang="zh-CN" altLang="en-US" sz="1667" dirty="0">
                <a:solidFill>
                  <a:prstClr val="black"/>
                </a:solidFill>
              </a:rPr>
              <a:t>构建</a:t>
            </a:r>
            <a:r>
              <a:rPr lang="en-US" altLang="zh-CN" sz="1667" dirty="0">
                <a:solidFill>
                  <a:prstClr val="black"/>
                </a:solidFill>
              </a:rPr>
              <a:t>Hybrid CTC/Attention</a:t>
            </a:r>
            <a:r>
              <a:rPr lang="zh-CN" altLang="en-US" sz="1667" dirty="0">
                <a:solidFill>
                  <a:prstClr val="black"/>
                </a:solidFill>
              </a:rPr>
              <a:t>模型</a:t>
            </a:r>
            <a:endParaRPr lang="en-US" altLang="zh-CN" sz="1667" dirty="0">
              <a:solidFill>
                <a:prstClr val="black"/>
              </a:solidFill>
            </a:endParaRPr>
          </a:p>
          <a:p>
            <a:r>
              <a:rPr lang="en-US" altLang="zh-CN" sz="1667" dirty="0">
                <a:solidFill>
                  <a:prstClr val="black"/>
                </a:solidFill>
              </a:rPr>
              <a:t>	</a:t>
            </a:r>
            <a:r>
              <a:rPr lang="zh-CN" altLang="en-US" sz="1667" dirty="0">
                <a:solidFill>
                  <a:prstClr val="black"/>
                </a:solidFill>
              </a:rPr>
              <a:t>采用多任务学习，通过</a:t>
            </a:r>
            <a:r>
              <a:rPr lang="en-US" altLang="zh-CN" sz="1667" dirty="0">
                <a:solidFill>
                  <a:prstClr val="black"/>
                </a:solidFill>
              </a:rPr>
              <a:t>CTC</a:t>
            </a:r>
            <a:r>
              <a:rPr lang="zh-CN" altLang="en-US" sz="1667" dirty="0">
                <a:solidFill>
                  <a:prstClr val="black"/>
                </a:solidFill>
              </a:rPr>
              <a:t>避免对齐关系过于随机，以加快模型收敛速度</a:t>
            </a:r>
            <a:r>
              <a:rPr lang="en-US" altLang="zh-CN" sz="1667" dirty="0">
                <a:solidFill>
                  <a:prstClr val="black"/>
                </a:solidFill>
              </a:rPr>
              <a:t>/</a:t>
            </a:r>
            <a:r>
              <a:rPr lang="zh-CN" altLang="en-US" sz="1667" dirty="0">
                <a:solidFill>
                  <a:prstClr val="black"/>
                </a:solidFill>
              </a:rPr>
              <a:t>训练流程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12203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6496"/>
    </mc:Choice>
    <mc:Fallback xmlns="">
      <p:transition spd="slow" advTm="56496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2735" y="952500"/>
            <a:ext cx="3588245" cy="5153306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="" xmlns:a16="http://schemas.microsoft.com/office/drawing/2014/main" id="{99B9673C-D7CA-4392-8771-7F3D4F46CE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Transformer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36B24C9E-6824-4299-8A4F-3374DFC026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673" y="2109520"/>
            <a:ext cx="6064818" cy="1713427"/>
          </a:xfrm>
        </p:spPr>
        <p:txBody>
          <a:bodyPr>
            <a:normAutofit/>
          </a:bodyPr>
          <a:lstStyle/>
          <a:p>
            <a:r>
              <a:rPr lang="en-US" altLang="zh-CN" sz="2000" dirty="0"/>
              <a:t>2017</a:t>
            </a:r>
            <a:r>
              <a:rPr lang="zh-CN" altLang="zh-CN" sz="2000" dirty="0"/>
              <a:t>年，</a:t>
            </a:r>
            <a:r>
              <a:rPr lang="en-US" altLang="zh-CN" sz="2000" dirty="0"/>
              <a:t>Google</a:t>
            </a:r>
            <a:r>
              <a:rPr lang="zh-CN" altLang="en-US" sz="2000" dirty="0"/>
              <a:t>和多伦多大学在论文 </a:t>
            </a:r>
            <a:r>
              <a:rPr lang="en-US" altLang="zh-CN" sz="2000" dirty="0"/>
              <a:t>“Attention Is All you Need” </a:t>
            </a:r>
            <a:r>
              <a:rPr lang="zh-CN" altLang="en-US" sz="2000" dirty="0"/>
              <a:t>中提出一种称为</a:t>
            </a:r>
            <a:r>
              <a:rPr lang="en-US" altLang="zh-CN" sz="2000" dirty="0"/>
              <a:t>Transformer</a:t>
            </a:r>
            <a:r>
              <a:rPr lang="zh-CN" altLang="en-US" sz="2000" dirty="0"/>
              <a:t>的全新架构</a:t>
            </a:r>
          </a:p>
          <a:p>
            <a:r>
              <a:rPr lang="zh-CN" altLang="en-US" sz="2000" dirty="0"/>
              <a:t>该</a:t>
            </a:r>
            <a:r>
              <a:rPr lang="zh-CN" altLang="zh-CN" sz="2000" dirty="0"/>
              <a:t>架构在</a:t>
            </a:r>
            <a:r>
              <a:rPr lang="en-US" altLang="zh-CN" sz="2000" dirty="0"/>
              <a:t>Decoder</a:t>
            </a:r>
            <a:r>
              <a:rPr lang="zh-CN" altLang="zh-CN" sz="2000" dirty="0"/>
              <a:t>和</a:t>
            </a:r>
            <a:r>
              <a:rPr lang="en-US" altLang="zh-CN" sz="2000" dirty="0"/>
              <a:t>Encoder</a:t>
            </a:r>
            <a:r>
              <a:rPr lang="zh-CN" altLang="zh-CN" sz="2000" dirty="0"/>
              <a:t>均采用</a:t>
            </a:r>
            <a:r>
              <a:rPr lang="en-US" altLang="zh-CN" sz="2000" dirty="0"/>
              <a:t>Attention</a:t>
            </a:r>
            <a:r>
              <a:rPr lang="zh-CN" altLang="zh-CN" sz="2000" dirty="0"/>
              <a:t>机制，特别是在</a:t>
            </a:r>
            <a:r>
              <a:rPr lang="en-US" altLang="zh-CN" sz="2000" dirty="0"/>
              <a:t>Encoder</a:t>
            </a:r>
            <a:r>
              <a:rPr lang="zh-CN" altLang="zh-CN" sz="2000" dirty="0"/>
              <a:t>层，</a:t>
            </a:r>
            <a:r>
              <a:rPr lang="zh-CN" altLang="en-US" sz="2000" dirty="0"/>
              <a:t>将</a:t>
            </a:r>
            <a:r>
              <a:rPr lang="en-US" altLang="zh-CN" sz="2000" dirty="0"/>
              <a:t>RNN</a:t>
            </a:r>
            <a:r>
              <a:rPr lang="zh-CN" altLang="zh-CN" sz="2000" dirty="0"/>
              <a:t>完全用</a:t>
            </a:r>
            <a:r>
              <a:rPr lang="en-US" altLang="zh-CN" sz="2000" dirty="0"/>
              <a:t>Attention</a:t>
            </a:r>
            <a:r>
              <a:rPr lang="zh-CN" altLang="zh-CN" sz="2000" dirty="0"/>
              <a:t>替代</a:t>
            </a:r>
            <a:endParaRPr lang="zh-CN" altLang="en-US" sz="2000" dirty="0"/>
          </a:p>
        </p:txBody>
      </p:sp>
      <p:sp>
        <p:nvSpPr>
          <p:cNvPr id="4" name="矩形 3"/>
          <p:cNvSpPr/>
          <p:nvPr/>
        </p:nvSpPr>
        <p:spPr>
          <a:xfrm>
            <a:off x="467673" y="6335149"/>
            <a:ext cx="9445726" cy="2974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333" dirty="0" err="1">
                <a:solidFill>
                  <a:srgbClr val="4472C4">
                    <a:lumMod val="75000"/>
                  </a:srgbClr>
                </a:solidFill>
              </a:rPr>
              <a:t>Vaswani</a:t>
            </a:r>
            <a:r>
              <a:rPr lang="en-US" altLang="zh-CN" sz="1333" dirty="0">
                <a:solidFill>
                  <a:srgbClr val="4472C4">
                    <a:lumMod val="75000"/>
                  </a:srgbClr>
                </a:solidFill>
              </a:rPr>
              <a:t> A, </a:t>
            </a:r>
            <a:r>
              <a:rPr lang="en-US" altLang="zh-CN" sz="1333" dirty="0" err="1">
                <a:solidFill>
                  <a:srgbClr val="4472C4">
                    <a:lumMod val="75000"/>
                  </a:srgbClr>
                </a:solidFill>
              </a:rPr>
              <a:t>Shazeer</a:t>
            </a:r>
            <a:r>
              <a:rPr lang="en-US" altLang="zh-CN" sz="1333" dirty="0">
                <a:solidFill>
                  <a:srgbClr val="4472C4">
                    <a:lumMod val="75000"/>
                  </a:srgbClr>
                </a:solidFill>
              </a:rPr>
              <a:t> N, </a:t>
            </a:r>
            <a:r>
              <a:rPr lang="en-US" altLang="zh-CN" sz="1333" dirty="0" err="1">
                <a:solidFill>
                  <a:srgbClr val="4472C4">
                    <a:lumMod val="75000"/>
                  </a:srgbClr>
                </a:solidFill>
              </a:rPr>
              <a:t>Parmar</a:t>
            </a:r>
            <a:r>
              <a:rPr lang="en-US" altLang="zh-CN" sz="1333" dirty="0">
                <a:solidFill>
                  <a:srgbClr val="4472C4">
                    <a:lumMod val="75000"/>
                  </a:srgbClr>
                </a:solidFill>
              </a:rPr>
              <a:t> N, et al. Attention is all you need[J]. Advances in neural information processing systems, 2017, 30.</a:t>
            </a:r>
            <a:endParaRPr lang="zh-CN" altLang="en-US" sz="1333" dirty="0">
              <a:solidFill>
                <a:srgbClr val="4472C4">
                  <a:lumMod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5566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964"/>
    </mc:Choice>
    <mc:Fallback xmlns="">
      <p:transition spd="slow" advTm="47964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组合 44">
            <a:extLst>
              <a:ext uri="{FF2B5EF4-FFF2-40B4-BE49-F238E27FC236}">
                <a16:creationId xmlns="" xmlns:a16="http://schemas.microsoft.com/office/drawing/2014/main" id="{FEB572A0-DA87-4C2E-96C4-D6ABEC6EE390}"/>
              </a:ext>
            </a:extLst>
          </p:cNvPr>
          <p:cNvGrpSpPr/>
          <p:nvPr/>
        </p:nvGrpSpPr>
        <p:grpSpPr>
          <a:xfrm>
            <a:off x="199234" y="1033397"/>
            <a:ext cx="8940478" cy="5590370"/>
            <a:chOff x="469907" y="34352"/>
            <a:chExt cx="10728574" cy="6708443"/>
          </a:xfrm>
        </p:grpSpPr>
        <p:sp>
          <p:nvSpPr>
            <p:cNvPr id="117" name="矩形: 圆角 116">
              <a:extLst>
                <a:ext uri="{FF2B5EF4-FFF2-40B4-BE49-F238E27FC236}">
                  <a16:creationId xmlns="" xmlns:a16="http://schemas.microsoft.com/office/drawing/2014/main" id="{FA242F30-56D0-4D56-9297-6AD8DE654450}"/>
                </a:ext>
              </a:extLst>
            </p:cNvPr>
            <p:cNvSpPr/>
            <p:nvPr/>
          </p:nvSpPr>
          <p:spPr>
            <a:xfrm>
              <a:off x="469907" y="1102039"/>
              <a:ext cx="2082789" cy="2361055"/>
            </a:xfrm>
            <a:prstGeom prst="roundRect">
              <a:avLst>
                <a:gd name="adj" fmla="val 7678"/>
              </a:avLst>
            </a:prstGeom>
            <a:solidFill>
              <a:schemeClr val="accent5">
                <a:lumMod val="60000"/>
                <a:lumOff val="40000"/>
                <a:alpha val="35000"/>
              </a:schemeClr>
            </a:solidFill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sz="1500">
                <a:solidFill>
                  <a:prstClr val="black"/>
                </a:solidFill>
              </a:endParaRPr>
            </a:p>
          </p:txBody>
        </p:sp>
        <p:cxnSp>
          <p:nvCxnSpPr>
            <p:cNvPr id="9" name="直接箭头连接符 8">
              <a:extLst>
                <a:ext uri="{FF2B5EF4-FFF2-40B4-BE49-F238E27FC236}">
                  <a16:creationId xmlns="" xmlns:a16="http://schemas.microsoft.com/office/drawing/2014/main" id="{32CAE055-8915-41BD-91E6-E1DB8ED0B7DE}"/>
                </a:ext>
              </a:extLst>
            </p:cNvPr>
            <p:cNvCxnSpPr>
              <a:cxnSpLocks/>
              <a:stCxn id="69" idx="0"/>
              <a:endCxn id="30" idx="2"/>
            </p:cNvCxnSpPr>
            <p:nvPr/>
          </p:nvCxnSpPr>
          <p:spPr>
            <a:xfrm flipV="1">
              <a:off x="4146850" y="4779681"/>
              <a:ext cx="3894" cy="21423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矩形: 圆角 12">
              <a:extLst>
                <a:ext uri="{FF2B5EF4-FFF2-40B4-BE49-F238E27FC236}">
                  <a16:creationId xmlns="" xmlns:a16="http://schemas.microsoft.com/office/drawing/2014/main" id="{C19FC372-B9C7-46FF-A4FF-57E45700C882}"/>
                </a:ext>
              </a:extLst>
            </p:cNvPr>
            <p:cNvSpPr/>
            <p:nvPr/>
          </p:nvSpPr>
          <p:spPr>
            <a:xfrm>
              <a:off x="3010620" y="683044"/>
              <a:ext cx="5641669" cy="4239547"/>
            </a:xfrm>
            <a:prstGeom prst="roundRect">
              <a:avLst>
                <a:gd name="adj" fmla="val 7014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>
                <a:solidFill>
                  <a:prstClr val="white"/>
                </a:solidFill>
              </a:endParaRPr>
            </a:p>
          </p:txBody>
        </p:sp>
        <p:sp>
          <p:nvSpPr>
            <p:cNvPr id="15" name="矩形 14">
              <a:extLst>
                <a:ext uri="{FF2B5EF4-FFF2-40B4-BE49-F238E27FC236}">
                  <a16:creationId xmlns="" xmlns:a16="http://schemas.microsoft.com/office/drawing/2014/main" id="{2C9010F4-4063-4EAD-B06F-372670A43754}"/>
                </a:ext>
              </a:extLst>
            </p:cNvPr>
            <p:cNvSpPr/>
            <p:nvPr/>
          </p:nvSpPr>
          <p:spPr>
            <a:xfrm>
              <a:off x="3596692" y="5786656"/>
              <a:ext cx="120770" cy="543554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sz="1500">
                <a:solidFill>
                  <a:prstClr val="black"/>
                </a:solidFill>
              </a:endParaRPr>
            </a:p>
          </p:txBody>
        </p:sp>
        <p:sp>
          <p:nvSpPr>
            <p:cNvPr id="16" name="矩形 15">
              <a:extLst>
                <a:ext uri="{FF2B5EF4-FFF2-40B4-BE49-F238E27FC236}">
                  <a16:creationId xmlns="" xmlns:a16="http://schemas.microsoft.com/office/drawing/2014/main" id="{12015624-AFFA-42BB-AE94-A9648444CC6E}"/>
                </a:ext>
              </a:extLst>
            </p:cNvPr>
            <p:cNvSpPr/>
            <p:nvPr/>
          </p:nvSpPr>
          <p:spPr>
            <a:xfrm>
              <a:off x="3841107" y="5786656"/>
              <a:ext cx="120770" cy="543554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sz="1500">
                <a:solidFill>
                  <a:prstClr val="black"/>
                </a:solidFill>
              </a:endParaRPr>
            </a:p>
          </p:txBody>
        </p:sp>
        <p:sp>
          <p:nvSpPr>
            <p:cNvPr id="17" name="矩形 16">
              <a:extLst>
                <a:ext uri="{FF2B5EF4-FFF2-40B4-BE49-F238E27FC236}">
                  <a16:creationId xmlns="" xmlns:a16="http://schemas.microsoft.com/office/drawing/2014/main" id="{C73C3DA3-48F3-4356-9F2D-49FDCA4FEF58}"/>
                </a:ext>
              </a:extLst>
            </p:cNvPr>
            <p:cNvSpPr/>
            <p:nvPr/>
          </p:nvSpPr>
          <p:spPr>
            <a:xfrm>
              <a:off x="4085522" y="5786656"/>
              <a:ext cx="120770" cy="543554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sz="1500">
                <a:solidFill>
                  <a:prstClr val="black"/>
                </a:solidFill>
              </a:endParaRPr>
            </a:p>
          </p:txBody>
        </p:sp>
        <p:sp>
          <p:nvSpPr>
            <p:cNvPr id="18" name="矩形 17">
              <a:extLst>
                <a:ext uri="{FF2B5EF4-FFF2-40B4-BE49-F238E27FC236}">
                  <a16:creationId xmlns="" xmlns:a16="http://schemas.microsoft.com/office/drawing/2014/main" id="{89DAE4C2-4F22-4CA3-A36E-345930C8D438}"/>
                </a:ext>
              </a:extLst>
            </p:cNvPr>
            <p:cNvSpPr/>
            <p:nvPr/>
          </p:nvSpPr>
          <p:spPr>
            <a:xfrm>
              <a:off x="4329937" y="5786656"/>
              <a:ext cx="120770" cy="543554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sz="1500">
                <a:solidFill>
                  <a:prstClr val="black"/>
                </a:solidFill>
              </a:endParaRPr>
            </a:p>
          </p:txBody>
        </p:sp>
        <p:sp>
          <p:nvSpPr>
            <p:cNvPr id="19" name="矩形 18">
              <a:extLst>
                <a:ext uri="{FF2B5EF4-FFF2-40B4-BE49-F238E27FC236}">
                  <a16:creationId xmlns="" xmlns:a16="http://schemas.microsoft.com/office/drawing/2014/main" id="{662B13F0-3450-4B05-9104-AB685325435E}"/>
                </a:ext>
              </a:extLst>
            </p:cNvPr>
            <p:cNvSpPr/>
            <p:nvPr/>
          </p:nvSpPr>
          <p:spPr>
            <a:xfrm>
              <a:off x="4574352" y="5786656"/>
              <a:ext cx="120770" cy="543554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sz="1500">
                <a:solidFill>
                  <a:prstClr val="black"/>
                </a:solidFill>
              </a:endParaRPr>
            </a:p>
          </p:txBody>
        </p:sp>
        <p:sp>
          <p:nvSpPr>
            <p:cNvPr id="20" name="文本框 19">
              <a:extLst>
                <a:ext uri="{FF2B5EF4-FFF2-40B4-BE49-F238E27FC236}">
                  <a16:creationId xmlns="" xmlns:a16="http://schemas.microsoft.com/office/drawing/2014/main" id="{B5384572-9E32-47E6-8262-7C7D2E0DD31D}"/>
                </a:ext>
              </a:extLst>
            </p:cNvPr>
            <p:cNvSpPr txBox="1"/>
            <p:nvPr/>
          </p:nvSpPr>
          <p:spPr>
            <a:xfrm>
              <a:off x="3523592" y="6416474"/>
              <a:ext cx="1294970" cy="3263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167" dirty="0">
                  <a:solidFill>
                    <a:prstClr val="black"/>
                  </a:solidFill>
                </a:rPr>
                <a:t>输入语音特征</a:t>
              </a:r>
            </a:p>
          </p:txBody>
        </p:sp>
        <p:cxnSp>
          <p:nvCxnSpPr>
            <p:cNvPr id="21" name="直接箭头连接符 20">
              <a:extLst>
                <a:ext uri="{FF2B5EF4-FFF2-40B4-BE49-F238E27FC236}">
                  <a16:creationId xmlns="" xmlns:a16="http://schemas.microsoft.com/office/drawing/2014/main" id="{D7C72D4A-B04C-4134-AFF3-72EB401C973C}"/>
                </a:ext>
              </a:extLst>
            </p:cNvPr>
            <p:cNvCxnSpPr>
              <a:cxnSpLocks/>
              <a:stCxn id="31" idx="0"/>
            </p:cNvCxnSpPr>
            <p:nvPr/>
          </p:nvCxnSpPr>
          <p:spPr>
            <a:xfrm flipV="1">
              <a:off x="7476001" y="331151"/>
              <a:ext cx="0" cy="509619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文本框 21">
              <a:extLst>
                <a:ext uri="{FF2B5EF4-FFF2-40B4-BE49-F238E27FC236}">
                  <a16:creationId xmlns="" xmlns:a16="http://schemas.microsoft.com/office/drawing/2014/main" id="{E5B87B7F-4E98-4197-8821-F86F4D99A379}"/>
                </a:ext>
              </a:extLst>
            </p:cNvPr>
            <p:cNvSpPr txBox="1"/>
            <p:nvPr/>
          </p:nvSpPr>
          <p:spPr>
            <a:xfrm>
              <a:off x="7024593" y="34352"/>
              <a:ext cx="902810" cy="5418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67" dirty="0">
                  <a:solidFill>
                    <a:prstClr val="black"/>
                  </a:solidFill>
                </a:rPr>
                <a:t>识别结果</a:t>
              </a:r>
            </a:p>
          </p:txBody>
        </p:sp>
        <p:sp>
          <p:nvSpPr>
            <p:cNvPr id="23" name="矩形: 圆角 22">
              <a:extLst>
                <a:ext uri="{FF2B5EF4-FFF2-40B4-BE49-F238E27FC236}">
                  <a16:creationId xmlns="" xmlns:a16="http://schemas.microsoft.com/office/drawing/2014/main" id="{CE856D84-06F8-4241-BF6F-61290128D43C}"/>
                </a:ext>
              </a:extLst>
            </p:cNvPr>
            <p:cNvSpPr/>
            <p:nvPr/>
          </p:nvSpPr>
          <p:spPr>
            <a:xfrm>
              <a:off x="3283398" y="840770"/>
              <a:ext cx="1728943" cy="512967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sz="1167" b="1" dirty="0">
                  <a:solidFill>
                    <a:prstClr val="black"/>
                  </a:solidFill>
                </a:rPr>
                <a:t>Encoder</a:t>
              </a:r>
              <a:endParaRPr lang="zh-CN" altLang="en-US" sz="1167" b="1" dirty="0">
                <a:solidFill>
                  <a:prstClr val="black"/>
                </a:solidFill>
              </a:endParaRPr>
            </a:p>
          </p:txBody>
        </p:sp>
        <p:sp>
          <p:nvSpPr>
            <p:cNvPr id="26" name="矩形: 圆角 25">
              <a:extLst>
                <a:ext uri="{FF2B5EF4-FFF2-40B4-BE49-F238E27FC236}">
                  <a16:creationId xmlns="" xmlns:a16="http://schemas.microsoft.com/office/drawing/2014/main" id="{73C9382B-C141-4368-AF0E-509C9048B567}"/>
                </a:ext>
              </a:extLst>
            </p:cNvPr>
            <p:cNvSpPr/>
            <p:nvPr/>
          </p:nvSpPr>
          <p:spPr>
            <a:xfrm>
              <a:off x="3283397" y="1529291"/>
              <a:ext cx="1728943" cy="512967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sz="1167" b="1" dirty="0">
                  <a:solidFill>
                    <a:prstClr val="black"/>
                  </a:solidFill>
                </a:rPr>
                <a:t>Encoder</a:t>
              </a:r>
              <a:endParaRPr lang="zh-CN" altLang="en-US" sz="1167" b="1" dirty="0">
                <a:solidFill>
                  <a:prstClr val="black"/>
                </a:solidFill>
              </a:endParaRPr>
            </a:p>
          </p:txBody>
        </p:sp>
        <p:sp>
          <p:nvSpPr>
            <p:cNvPr id="27" name="矩形: 圆角 26">
              <a:extLst>
                <a:ext uri="{FF2B5EF4-FFF2-40B4-BE49-F238E27FC236}">
                  <a16:creationId xmlns="" xmlns:a16="http://schemas.microsoft.com/office/drawing/2014/main" id="{B329677D-F930-45AC-9ED1-0DD795341F7B}"/>
                </a:ext>
              </a:extLst>
            </p:cNvPr>
            <p:cNvSpPr/>
            <p:nvPr/>
          </p:nvSpPr>
          <p:spPr>
            <a:xfrm>
              <a:off x="3283397" y="2214745"/>
              <a:ext cx="1728943" cy="512967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sz="1167" b="1" dirty="0">
                  <a:solidFill>
                    <a:prstClr val="black"/>
                  </a:solidFill>
                </a:rPr>
                <a:t>Encoder</a:t>
              </a:r>
              <a:endParaRPr lang="zh-CN" altLang="en-US" sz="1167" b="1" dirty="0">
                <a:solidFill>
                  <a:prstClr val="black"/>
                </a:solidFill>
              </a:endParaRPr>
            </a:p>
          </p:txBody>
        </p:sp>
        <p:sp>
          <p:nvSpPr>
            <p:cNvPr id="28" name="矩形: 圆角 27">
              <a:extLst>
                <a:ext uri="{FF2B5EF4-FFF2-40B4-BE49-F238E27FC236}">
                  <a16:creationId xmlns="" xmlns:a16="http://schemas.microsoft.com/office/drawing/2014/main" id="{9B287800-A024-4445-9854-54773D3EC807}"/>
                </a:ext>
              </a:extLst>
            </p:cNvPr>
            <p:cNvSpPr/>
            <p:nvPr/>
          </p:nvSpPr>
          <p:spPr>
            <a:xfrm>
              <a:off x="3286273" y="2892739"/>
              <a:ext cx="1728943" cy="512967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sz="1167" b="1" dirty="0">
                  <a:solidFill>
                    <a:prstClr val="black"/>
                  </a:solidFill>
                </a:rPr>
                <a:t>Encoder</a:t>
              </a:r>
              <a:endParaRPr lang="zh-CN" altLang="en-US" sz="1167" b="1" dirty="0">
                <a:solidFill>
                  <a:prstClr val="black"/>
                </a:solidFill>
              </a:endParaRPr>
            </a:p>
          </p:txBody>
        </p:sp>
        <p:sp>
          <p:nvSpPr>
            <p:cNvPr id="29" name="矩形: 圆角 28">
              <a:extLst>
                <a:ext uri="{FF2B5EF4-FFF2-40B4-BE49-F238E27FC236}">
                  <a16:creationId xmlns="" xmlns:a16="http://schemas.microsoft.com/office/drawing/2014/main" id="{8098B77A-AEB5-489C-B9A1-6FCDB8131F96}"/>
                </a:ext>
              </a:extLst>
            </p:cNvPr>
            <p:cNvSpPr/>
            <p:nvPr/>
          </p:nvSpPr>
          <p:spPr>
            <a:xfrm>
              <a:off x="3286272" y="3581260"/>
              <a:ext cx="1728943" cy="512967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sz="1167" b="1" dirty="0">
                  <a:solidFill>
                    <a:prstClr val="black"/>
                  </a:solidFill>
                </a:rPr>
                <a:t>Encoder</a:t>
              </a:r>
              <a:endParaRPr lang="zh-CN" altLang="en-US" sz="1167" b="1" dirty="0">
                <a:solidFill>
                  <a:prstClr val="black"/>
                </a:solidFill>
              </a:endParaRPr>
            </a:p>
          </p:txBody>
        </p:sp>
        <p:sp>
          <p:nvSpPr>
            <p:cNvPr id="30" name="矩形: 圆角 29">
              <a:extLst>
                <a:ext uri="{FF2B5EF4-FFF2-40B4-BE49-F238E27FC236}">
                  <a16:creationId xmlns="" xmlns:a16="http://schemas.microsoft.com/office/drawing/2014/main" id="{7FF569F3-9C92-42D4-9F15-1767DE760EA0}"/>
                </a:ext>
              </a:extLst>
            </p:cNvPr>
            <p:cNvSpPr/>
            <p:nvPr/>
          </p:nvSpPr>
          <p:spPr>
            <a:xfrm>
              <a:off x="3286272" y="4266714"/>
              <a:ext cx="1728943" cy="512967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sz="1167" b="1" dirty="0">
                  <a:solidFill>
                    <a:prstClr val="black"/>
                  </a:solidFill>
                </a:rPr>
                <a:t>Encoder</a:t>
              </a:r>
              <a:endParaRPr lang="zh-CN" altLang="en-US" sz="1167" b="1" dirty="0">
                <a:solidFill>
                  <a:prstClr val="black"/>
                </a:solidFill>
              </a:endParaRPr>
            </a:p>
          </p:txBody>
        </p:sp>
        <p:sp>
          <p:nvSpPr>
            <p:cNvPr id="31" name="矩形: 圆角 30">
              <a:extLst>
                <a:ext uri="{FF2B5EF4-FFF2-40B4-BE49-F238E27FC236}">
                  <a16:creationId xmlns="" xmlns:a16="http://schemas.microsoft.com/office/drawing/2014/main" id="{7A47221E-C29F-49A9-9871-2384C38C6CBF}"/>
                </a:ext>
              </a:extLst>
            </p:cNvPr>
            <p:cNvSpPr/>
            <p:nvPr/>
          </p:nvSpPr>
          <p:spPr>
            <a:xfrm>
              <a:off x="6611529" y="840770"/>
              <a:ext cx="1728943" cy="512967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sz="1167" b="1" dirty="0">
                  <a:solidFill>
                    <a:prstClr val="black"/>
                  </a:solidFill>
                </a:rPr>
                <a:t>Decoder</a:t>
              </a:r>
              <a:endParaRPr lang="zh-CN" altLang="en-US" sz="1167" b="1" dirty="0">
                <a:solidFill>
                  <a:prstClr val="black"/>
                </a:solidFill>
              </a:endParaRPr>
            </a:p>
          </p:txBody>
        </p:sp>
        <p:sp>
          <p:nvSpPr>
            <p:cNvPr id="32" name="矩形: 圆角 31">
              <a:extLst>
                <a:ext uri="{FF2B5EF4-FFF2-40B4-BE49-F238E27FC236}">
                  <a16:creationId xmlns="" xmlns:a16="http://schemas.microsoft.com/office/drawing/2014/main" id="{88AA64C0-6E54-430C-8892-FB33825A0A61}"/>
                </a:ext>
              </a:extLst>
            </p:cNvPr>
            <p:cNvSpPr/>
            <p:nvPr/>
          </p:nvSpPr>
          <p:spPr>
            <a:xfrm>
              <a:off x="6611528" y="1529291"/>
              <a:ext cx="1728943" cy="512967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sz="1167" b="1" dirty="0">
                  <a:solidFill>
                    <a:prstClr val="black"/>
                  </a:solidFill>
                </a:rPr>
                <a:t>Decoder</a:t>
              </a:r>
              <a:endParaRPr lang="zh-CN" altLang="en-US" sz="1167" b="1" dirty="0">
                <a:solidFill>
                  <a:prstClr val="black"/>
                </a:solidFill>
              </a:endParaRPr>
            </a:p>
          </p:txBody>
        </p:sp>
        <p:sp>
          <p:nvSpPr>
            <p:cNvPr id="33" name="矩形: 圆角 32">
              <a:extLst>
                <a:ext uri="{FF2B5EF4-FFF2-40B4-BE49-F238E27FC236}">
                  <a16:creationId xmlns="" xmlns:a16="http://schemas.microsoft.com/office/drawing/2014/main" id="{2A3A8593-4AA3-407D-B181-FF6017AD7699}"/>
                </a:ext>
              </a:extLst>
            </p:cNvPr>
            <p:cNvSpPr/>
            <p:nvPr/>
          </p:nvSpPr>
          <p:spPr>
            <a:xfrm>
              <a:off x="6611528" y="2214745"/>
              <a:ext cx="1728943" cy="512967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sz="1167" b="1" dirty="0">
                  <a:solidFill>
                    <a:prstClr val="black"/>
                  </a:solidFill>
                </a:rPr>
                <a:t>Decoder</a:t>
              </a:r>
              <a:endParaRPr lang="zh-CN" altLang="en-US" sz="1167" b="1" dirty="0">
                <a:solidFill>
                  <a:prstClr val="black"/>
                </a:solidFill>
              </a:endParaRPr>
            </a:p>
          </p:txBody>
        </p:sp>
        <p:sp>
          <p:nvSpPr>
            <p:cNvPr id="34" name="矩形: 圆角 33">
              <a:extLst>
                <a:ext uri="{FF2B5EF4-FFF2-40B4-BE49-F238E27FC236}">
                  <a16:creationId xmlns="" xmlns:a16="http://schemas.microsoft.com/office/drawing/2014/main" id="{6616CB4B-8977-4F3E-B685-3914EE51276F}"/>
                </a:ext>
              </a:extLst>
            </p:cNvPr>
            <p:cNvSpPr/>
            <p:nvPr/>
          </p:nvSpPr>
          <p:spPr>
            <a:xfrm>
              <a:off x="6614404" y="2892739"/>
              <a:ext cx="1728943" cy="512967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sz="1167" b="1" dirty="0">
                  <a:solidFill>
                    <a:prstClr val="black"/>
                  </a:solidFill>
                </a:rPr>
                <a:t>Decoder</a:t>
              </a:r>
              <a:endParaRPr lang="zh-CN" altLang="en-US" sz="1167" b="1" dirty="0">
                <a:solidFill>
                  <a:prstClr val="black"/>
                </a:solidFill>
              </a:endParaRPr>
            </a:p>
          </p:txBody>
        </p:sp>
        <p:sp>
          <p:nvSpPr>
            <p:cNvPr id="35" name="矩形: 圆角 34">
              <a:extLst>
                <a:ext uri="{FF2B5EF4-FFF2-40B4-BE49-F238E27FC236}">
                  <a16:creationId xmlns="" xmlns:a16="http://schemas.microsoft.com/office/drawing/2014/main" id="{F4DED20B-8DF5-49D3-9D41-AEFA21A977F5}"/>
                </a:ext>
              </a:extLst>
            </p:cNvPr>
            <p:cNvSpPr/>
            <p:nvPr/>
          </p:nvSpPr>
          <p:spPr>
            <a:xfrm>
              <a:off x="6614403" y="3581260"/>
              <a:ext cx="1728943" cy="512967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sz="1167" b="1" dirty="0">
                  <a:solidFill>
                    <a:prstClr val="black"/>
                  </a:solidFill>
                </a:rPr>
                <a:t>Decoder</a:t>
              </a:r>
              <a:endParaRPr lang="zh-CN" altLang="en-US" sz="1167" b="1" dirty="0">
                <a:solidFill>
                  <a:prstClr val="black"/>
                </a:solidFill>
              </a:endParaRPr>
            </a:p>
          </p:txBody>
        </p:sp>
        <p:sp>
          <p:nvSpPr>
            <p:cNvPr id="36" name="矩形: 圆角 35">
              <a:extLst>
                <a:ext uri="{FF2B5EF4-FFF2-40B4-BE49-F238E27FC236}">
                  <a16:creationId xmlns="" xmlns:a16="http://schemas.microsoft.com/office/drawing/2014/main" id="{98CB4F04-D5DE-48B7-A219-1B620C82701C}"/>
                </a:ext>
              </a:extLst>
            </p:cNvPr>
            <p:cNvSpPr/>
            <p:nvPr/>
          </p:nvSpPr>
          <p:spPr>
            <a:xfrm>
              <a:off x="6614403" y="4266714"/>
              <a:ext cx="1728943" cy="512967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sz="1167" b="1" dirty="0">
                  <a:solidFill>
                    <a:prstClr val="black"/>
                  </a:solidFill>
                </a:rPr>
                <a:t>Decoder</a:t>
              </a:r>
              <a:endParaRPr lang="zh-CN" altLang="en-US" sz="1167" b="1" dirty="0">
                <a:solidFill>
                  <a:prstClr val="black"/>
                </a:solidFill>
              </a:endParaRPr>
            </a:p>
          </p:txBody>
        </p:sp>
        <p:cxnSp>
          <p:nvCxnSpPr>
            <p:cNvPr id="38" name="直接箭头连接符 37">
              <a:extLst>
                <a:ext uri="{FF2B5EF4-FFF2-40B4-BE49-F238E27FC236}">
                  <a16:creationId xmlns="" xmlns:a16="http://schemas.microsoft.com/office/drawing/2014/main" id="{1F23040F-AEDB-4A4F-88B3-34375EDE2B5A}"/>
                </a:ext>
              </a:extLst>
            </p:cNvPr>
            <p:cNvCxnSpPr>
              <a:stCxn id="23" idx="3"/>
              <a:endCxn id="31" idx="1"/>
            </p:cNvCxnSpPr>
            <p:nvPr/>
          </p:nvCxnSpPr>
          <p:spPr>
            <a:xfrm>
              <a:off x="5012341" y="1097254"/>
              <a:ext cx="1599188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接箭头连接符 39">
              <a:extLst>
                <a:ext uri="{FF2B5EF4-FFF2-40B4-BE49-F238E27FC236}">
                  <a16:creationId xmlns="" xmlns:a16="http://schemas.microsoft.com/office/drawing/2014/main" id="{5C022C57-D11A-46DB-82C5-63E0AB80221E}"/>
                </a:ext>
              </a:extLst>
            </p:cNvPr>
            <p:cNvCxnSpPr>
              <a:stCxn id="23" idx="3"/>
              <a:endCxn id="32" idx="1"/>
            </p:cNvCxnSpPr>
            <p:nvPr/>
          </p:nvCxnSpPr>
          <p:spPr>
            <a:xfrm>
              <a:off x="5012341" y="1097254"/>
              <a:ext cx="1599187" cy="68852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接箭头连接符 41">
              <a:extLst>
                <a:ext uri="{FF2B5EF4-FFF2-40B4-BE49-F238E27FC236}">
                  <a16:creationId xmlns="" xmlns:a16="http://schemas.microsoft.com/office/drawing/2014/main" id="{1D30CBD5-4854-4C07-B5D3-B8A102FFA92E}"/>
                </a:ext>
              </a:extLst>
            </p:cNvPr>
            <p:cNvCxnSpPr>
              <a:stCxn id="23" idx="3"/>
              <a:endCxn id="33" idx="1"/>
            </p:cNvCxnSpPr>
            <p:nvPr/>
          </p:nvCxnSpPr>
          <p:spPr>
            <a:xfrm>
              <a:off x="5012341" y="1097254"/>
              <a:ext cx="1599187" cy="137397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箭头连接符 43">
              <a:extLst>
                <a:ext uri="{FF2B5EF4-FFF2-40B4-BE49-F238E27FC236}">
                  <a16:creationId xmlns="" xmlns:a16="http://schemas.microsoft.com/office/drawing/2014/main" id="{D4D0755F-BB9D-474B-A2DE-D6443D03F241}"/>
                </a:ext>
              </a:extLst>
            </p:cNvPr>
            <p:cNvCxnSpPr>
              <a:stCxn id="23" idx="3"/>
              <a:endCxn id="34" idx="1"/>
            </p:cNvCxnSpPr>
            <p:nvPr/>
          </p:nvCxnSpPr>
          <p:spPr>
            <a:xfrm>
              <a:off x="5012341" y="1097254"/>
              <a:ext cx="1602063" cy="205196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接箭头连接符 45">
              <a:extLst>
                <a:ext uri="{FF2B5EF4-FFF2-40B4-BE49-F238E27FC236}">
                  <a16:creationId xmlns="" xmlns:a16="http://schemas.microsoft.com/office/drawing/2014/main" id="{5C69C288-C04B-492E-9DCC-15FF7CB1C1ED}"/>
                </a:ext>
              </a:extLst>
            </p:cNvPr>
            <p:cNvCxnSpPr>
              <a:stCxn id="23" idx="3"/>
              <a:endCxn id="35" idx="1"/>
            </p:cNvCxnSpPr>
            <p:nvPr/>
          </p:nvCxnSpPr>
          <p:spPr>
            <a:xfrm>
              <a:off x="5012341" y="1097254"/>
              <a:ext cx="1602062" cy="274049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箭头连接符 47">
              <a:extLst>
                <a:ext uri="{FF2B5EF4-FFF2-40B4-BE49-F238E27FC236}">
                  <a16:creationId xmlns="" xmlns:a16="http://schemas.microsoft.com/office/drawing/2014/main" id="{1E267EE4-6D7D-4EDC-B34E-F4B3D0052E17}"/>
                </a:ext>
              </a:extLst>
            </p:cNvPr>
            <p:cNvCxnSpPr>
              <a:stCxn id="23" idx="3"/>
              <a:endCxn id="36" idx="1"/>
            </p:cNvCxnSpPr>
            <p:nvPr/>
          </p:nvCxnSpPr>
          <p:spPr>
            <a:xfrm>
              <a:off x="5012341" y="1097254"/>
              <a:ext cx="1602062" cy="342594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矩形: 圆角 48">
              <a:extLst>
                <a:ext uri="{FF2B5EF4-FFF2-40B4-BE49-F238E27FC236}">
                  <a16:creationId xmlns="" xmlns:a16="http://schemas.microsoft.com/office/drawing/2014/main" id="{D695F268-3C3C-4954-9143-745ABAA29960}"/>
                </a:ext>
              </a:extLst>
            </p:cNvPr>
            <p:cNvSpPr/>
            <p:nvPr/>
          </p:nvSpPr>
          <p:spPr>
            <a:xfrm>
              <a:off x="645190" y="1236691"/>
              <a:ext cx="1728943" cy="512967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sz="1167" b="1" dirty="0">
                  <a:solidFill>
                    <a:prstClr val="black"/>
                  </a:solidFill>
                </a:rPr>
                <a:t>Feed Forward</a:t>
              </a:r>
              <a:endParaRPr lang="zh-CN" altLang="en-US" sz="1167" b="1" dirty="0">
                <a:solidFill>
                  <a:prstClr val="black"/>
                </a:solidFill>
              </a:endParaRPr>
            </a:p>
          </p:txBody>
        </p:sp>
        <p:sp>
          <p:nvSpPr>
            <p:cNvPr id="50" name="矩形: 圆角 49">
              <a:extLst>
                <a:ext uri="{FF2B5EF4-FFF2-40B4-BE49-F238E27FC236}">
                  <a16:creationId xmlns="" xmlns:a16="http://schemas.microsoft.com/office/drawing/2014/main" id="{49C4890B-D601-43CD-BE75-84940D6DE5C0}"/>
                </a:ext>
              </a:extLst>
            </p:cNvPr>
            <p:cNvSpPr/>
            <p:nvPr/>
          </p:nvSpPr>
          <p:spPr>
            <a:xfrm>
              <a:off x="645189" y="1959716"/>
              <a:ext cx="1728943" cy="512967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sz="1167" b="1" dirty="0">
                  <a:solidFill>
                    <a:prstClr val="black"/>
                  </a:solidFill>
                </a:rPr>
                <a:t>Layer Norm</a:t>
              </a:r>
              <a:endParaRPr lang="zh-CN" altLang="en-US" sz="1167" b="1" dirty="0">
                <a:solidFill>
                  <a:prstClr val="black"/>
                </a:solidFill>
              </a:endParaRPr>
            </a:p>
          </p:txBody>
        </p:sp>
        <p:sp>
          <p:nvSpPr>
            <p:cNvPr id="51" name="矩形: 圆角 50">
              <a:extLst>
                <a:ext uri="{FF2B5EF4-FFF2-40B4-BE49-F238E27FC236}">
                  <a16:creationId xmlns="" xmlns:a16="http://schemas.microsoft.com/office/drawing/2014/main" id="{F41C63C6-6AA9-4273-B313-A8B23A2B5BD5}"/>
                </a:ext>
              </a:extLst>
            </p:cNvPr>
            <p:cNvSpPr/>
            <p:nvPr/>
          </p:nvSpPr>
          <p:spPr>
            <a:xfrm>
              <a:off x="645189" y="2696926"/>
              <a:ext cx="1728943" cy="512967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sz="1167" b="1" dirty="0">
                  <a:solidFill>
                    <a:prstClr val="black"/>
                  </a:solidFill>
                </a:rPr>
                <a:t>Self Attention</a:t>
              </a:r>
              <a:endParaRPr lang="zh-CN" altLang="en-US" sz="1167" b="1" dirty="0">
                <a:solidFill>
                  <a:prstClr val="black"/>
                </a:solidFill>
              </a:endParaRPr>
            </a:p>
          </p:txBody>
        </p:sp>
        <p:cxnSp>
          <p:nvCxnSpPr>
            <p:cNvPr id="54" name="直接箭头连接符 53">
              <a:extLst>
                <a:ext uri="{FF2B5EF4-FFF2-40B4-BE49-F238E27FC236}">
                  <a16:creationId xmlns="" xmlns:a16="http://schemas.microsoft.com/office/drawing/2014/main" id="{62B6E121-6FC6-47EF-B67B-43EA7A0551DD}"/>
                </a:ext>
              </a:extLst>
            </p:cNvPr>
            <p:cNvCxnSpPr>
              <a:cxnSpLocks/>
              <a:endCxn id="51" idx="2"/>
            </p:cNvCxnSpPr>
            <p:nvPr/>
          </p:nvCxnSpPr>
          <p:spPr>
            <a:xfrm flipV="1">
              <a:off x="1509660" y="3209893"/>
              <a:ext cx="1" cy="371282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直接箭头连接符 57">
              <a:extLst>
                <a:ext uri="{FF2B5EF4-FFF2-40B4-BE49-F238E27FC236}">
                  <a16:creationId xmlns="" xmlns:a16="http://schemas.microsoft.com/office/drawing/2014/main" id="{B7B0A649-521F-4198-BF10-F350FDAFFBEF}"/>
                </a:ext>
              </a:extLst>
            </p:cNvPr>
            <p:cNvCxnSpPr>
              <a:stCxn id="51" idx="0"/>
              <a:endCxn id="50" idx="2"/>
            </p:cNvCxnSpPr>
            <p:nvPr/>
          </p:nvCxnSpPr>
          <p:spPr>
            <a:xfrm flipV="1">
              <a:off x="1509661" y="2472683"/>
              <a:ext cx="0" cy="224243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直接箭头连接符 59">
              <a:extLst>
                <a:ext uri="{FF2B5EF4-FFF2-40B4-BE49-F238E27FC236}">
                  <a16:creationId xmlns="" xmlns:a16="http://schemas.microsoft.com/office/drawing/2014/main" id="{D6398962-815C-475A-B6D9-EB1D395EC2A3}"/>
                </a:ext>
              </a:extLst>
            </p:cNvPr>
            <p:cNvCxnSpPr>
              <a:stCxn id="50" idx="0"/>
              <a:endCxn id="49" idx="2"/>
            </p:cNvCxnSpPr>
            <p:nvPr/>
          </p:nvCxnSpPr>
          <p:spPr>
            <a:xfrm flipV="1">
              <a:off x="1509661" y="1749658"/>
              <a:ext cx="1" cy="210058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直接箭头连接符 62">
              <a:extLst>
                <a:ext uri="{FF2B5EF4-FFF2-40B4-BE49-F238E27FC236}">
                  <a16:creationId xmlns="" xmlns:a16="http://schemas.microsoft.com/office/drawing/2014/main" id="{1BBACFE8-EB1F-49EB-8368-D339F3B5FDB8}"/>
                </a:ext>
              </a:extLst>
            </p:cNvPr>
            <p:cNvCxnSpPr>
              <a:stCxn id="49" idx="0"/>
            </p:cNvCxnSpPr>
            <p:nvPr/>
          </p:nvCxnSpPr>
          <p:spPr>
            <a:xfrm flipH="1" flipV="1">
              <a:off x="1509660" y="899177"/>
              <a:ext cx="2" cy="337514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连接符: 肘形 112">
              <a:extLst>
                <a:ext uri="{FF2B5EF4-FFF2-40B4-BE49-F238E27FC236}">
                  <a16:creationId xmlns="" xmlns:a16="http://schemas.microsoft.com/office/drawing/2014/main" id="{C36C5D3D-22F6-456D-A132-C6D11573336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503310" y="2597165"/>
              <a:ext cx="12700" cy="737210"/>
            </a:xfrm>
            <a:prstGeom prst="bentConnector3">
              <a:avLst>
                <a:gd name="adj1" fmla="val 7466087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5" name="文本框 114">
              <a:extLst>
                <a:ext uri="{FF2B5EF4-FFF2-40B4-BE49-F238E27FC236}">
                  <a16:creationId xmlns="" xmlns:a16="http://schemas.microsoft.com/office/drawing/2014/main" id="{472CE097-8380-4F0C-9147-C109958C7825}"/>
                </a:ext>
              </a:extLst>
            </p:cNvPr>
            <p:cNvSpPr txBox="1"/>
            <p:nvPr/>
          </p:nvSpPr>
          <p:spPr>
            <a:xfrm>
              <a:off x="1775859" y="2396424"/>
              <a:ext cx="715966" cy="2801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917" b="1" dirty="0">
                  <a:solidFill>
                    <a:prstClr val="black"/>
                  </a:solidFill>
                </a:rPr>
                <a:t>Residual</a:t>
              </a:r>
              <a:endParaRPr lang="zh-CN" altLang="en-US" sz="917" b="1" dirty="0">
                <a:solidFill>
                  <a:prstClr val="black"/>
                </a:solidFill>
              </a:endParaRPr>
            </a:p>
          </p:txBody>
        </p:sp>
        <p:cxnSp>
          <p:nvCxnSpPr>
            <p:cNvPr id="119" name="直接箭头连接符 118">
              <a:extLst>
                <a:ext uri="{FF2B5EF4-FFF2-40B4-BE49-F238E27FC236}">
                  <a16:creationId xmlns="" xmlns:a16="http://schemas.microsoft.com/office/drawing/2014/main" id="{DD75E6DC-DF69-4422-8EBE-00370057B125}"/>
                </a:ext>
              </a:extLst>
            </p:cNvPr>
            <p:cNvCxnSpPr>
              <a:cxnSpLocks/>
              <a:stCxn id="131" idx="1"/>
              <a:endCxn id="117" idx="3"/>
            </p:cNvCxnSpPr>
            <p:nvPr/>
          </p:nvCxnSpPr>
          <p:spPr>
            <a:xfrm flipH="1" flipV="1">
              <a:off x="2552696" y="2282567"/>
              <a:ext cx="628654" cy="19874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直接箭头连接符 121">
              <a:extLst>
                <a:ext uri="{FF2B5EF4-FFF2-40B4-BE49-F238E27FC236}">
                  <a16:creationId xmlns="" xmlns:a16="http://schemas.microsoft.com/office/drawing/2014/main" id="{608AA65D-BF08-4562-B2E8-E18D8386FCBB}"/>
                </a:ext>
              </a:extLst>
            </p:cNvPr>
            <p:cNvCxnSpPr>
              <a:stCxn id="30" idx="0"/>
              <a:endCxn id="29" idx="2"/>
            </p:cNvCxnSpPr>
            <p:nvPr/>
          </p:nvCxnSpPr>
          <p:spPr>
            <a:xfrm flipV="1">
              <a:off x="4150744" y="4094227"/>
              <a:ext cx="0" cy="172487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直接箭头连接符 123">
              <a:extLst>
                <a:ext uri="{FF2B5EF4-FFF2-40B4-BE49-F238E27FC236}">
                  <a16:creationId xmlns="" xmlns:a16="http://schemas.microsoft.com/office/drawing/2014/main" id="{F36F837E-6E40-4446-BADD-2940567A1B2A}"/>
                </a:ext>
              </a:extLst>
            </p:cNvPr>
            <p:cNvCxnSpPr>
              <a:stCxn id="29" idx="0"/>
              <a:endCxn id="28" idx="2"/>
            </p:cNvCxnSpPr>
            <p:nvPr/>
          </p:nvCxnSpPr>
          <p:spPr>
            <a:xfrm flipV="1">
              <a:off x="4150744" y="3405706"/>
              <a:ext cx="1" cy="175554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直接箭头连接符 125">
              <a:extLst>
                <a:ext uri="{FF2B5EF4-FFF2-40B4-BE49-F238E27FC236}">
                  <a16:creationId xmlns="" xmlns:a16="http://schemas.microsoft.com/office/drawing/2014/main" id="{98F712BC-8687-4FAF-9D81-32AEBA5A91D4}"/>
                </a:ext>
              </a:extLst>
            </p:cNvPr>
            <p:cNvCxnSpPr>
              <a:stCxn id="28" idx="0"/>
              <a:endCxn id="27" idx="2"/>
            </p:cNvCxnSpPr>
            <p:nvPr/>
          </p:nvCxnSpPr>
          <p:spPr>
            <a:xfrm flipH="1" flipV="1">
              <a:off x="4147869" y="2727712"/>
              <a:ext cx="2876" cy="165027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直接箭头连接符 127">
              <a:extLst>
                <a:ext uri="{FF2B5EF4-FFF2-40B4-BE49-F238E27FC236}">
                  <a16:creationId xmlns="" xmlns:a16="http://schemas.microsoft.com/office/drawing/2014/main" id="{610D906C-9DB8-4A88-80CB-36F9FBEE4529}"/>
                </a:ext>
              </a:extLst>
            </p:cNvPr>
            <p:cNvCxnSpPr>
              <a:stCxn id="27" idx="0"/>
              <a:endCxn id="26" idx="2"/>
            </p:cNvCxnSpPr>
            <p:nvPr/>
          </p:nvCxnSpPr>
          <p:spPr>
            <a:xfrm flipV="1">
              <a:off x="4147869" y="2042258"/>
              <a:ext cx="0" cy="172487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直接箭头连接符 129">
              <a:extLst>
                <a:ext uri="{FF2B5EF4-FFF2-40B4-BE49-F238E27FC236}">
                  <a16:creationId xmlns="" xmlns:a16="http://schemas.microsoft.com/office/drawing/2014/main" id="{E4352906-1CA4-4409-A391-B6F2BAEBA29F}"/>
                </a:ext>
              </a:extLst>
            </p:cNvPr>
            <p:cNvCxnSpPr>
              <a:stCxn id="26" idx="0"/>
              <a:endCxn id="23" idx="2"/>
            </p:cNvCxnSpPr>
            <p:nvPr/>
          </p:nvCxnSpPr>
          <p:spPr>
            <a:xfrm flipV="1">
              <a:off x="4147869" y="1353737"/>
              <a:ext cx="1" cy="175554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1" name="矩形 130">
              <a:extLst>
                <a:ext uri="{FF2B5EF4-FFF2-40B4-BE49-F238E27FC236}">
                  <a16:creationId xmlns="" xmlns:a16="http://schemas.microsoft.com/office/drawing/2014/main" id="{BC41B683-EBA9-482D-A86D-7573168D5A84}"/>
                </a:ext>
              </a:extLst>
            </p:cNvPr>
            <p:cNvSpPr/>
            <p:nvPr/>
          </p:nvSpPr>
          <p:spPr>
            <a:xfrm>
              <a:off x="3181350" y="2156139"/>
              <a:ext cx="1924050" cy="650336"/>
            </a:xfrm>
            <a:prstGeom prst="rect">
              <a:avLst/>
            </a:prstGeom>
            <a:noFill/>
            <a:ln>
              <a:prstDash val="dash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sz="1500">
                <a:solidFill>
                  <a:prstClr val="black"/>
                </a:solidFill>
              </a:endParaRPr>
            </a:p>
          </p:txBody>
        </p:sp>
        <p:sp>
          <p:nvSpPr>
            <p:cNvPr id="132" name="矩形: 圆角 131">
              <a:extLst>
                <a:ext uri="{FF2B5EF4-FFF2-40B4-BE49-F238E27FC236}">
                  <a16:creationId xmlns="" xmlns:a16="http://schemas.microsoft.com/office/drawing/2014/main" id="{388BC58A-0FF2-4AD2-B680-C47E9B98ED8B}"/>
                </a:ext>
              </a:extLst>
            </p:cNvPr>
            <p:cNvSpPr/>
            <p:nvPr/>
          </p:nvSpPr>
          <p:spPr>
            <a:xfrm>
              <a:off x="9115692" y="788168"/>
              <a:ext cx="2082789" cy="3120571"/>
            </a:xfrm>
            <a:prstGeom prst="roundRect">
              <a:avLst>
                <a:gd name="adj" fmla="val 7678"/>
              </a:avLst>
            </a:prstGeom>
            <a:solidFill>
              <a:schemeClr val="accent2">
                <a:lumMod val="40000"/>
                <a:lumOff val="60000"/>
                <a:alpha val="49000"/>
              </a:schemeClr>
            </a:solidFill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sz="1500">
                <a:solidFill>
                  <a:prstClr val="black"/>
                </a:solidFill>
              </a:endParaRPr>
            </a:p>
          </p:txBody>
        </p:sp>
        <p:sp>
          <p:nvSpPr>
            <p:cNvPr id="133" name="矩形: 圆角 132">
              <a:extLst>
                <a:ext uri="{FF2B5EF4-FFF2-40B4-BE49-F238E27FC236}">
                  <a16:creationId xmlns="" xmlns:a16="http://schemas.microsoft.com/office/drawing/2014/main" id="{02E003EB-F558-41DA-A135-3CBB6BD9D70F}"/>
                </a:ext>
              </a:extLst>
            </p:cNvPr>
            <p:cNvSpPr/>
            <p:nvPr/>
          </p:nvSpPr>
          <p:spPr>
            <a:xfrm>
              <a:off x="9290975" y="922820"/>
              <a:ext cx="1728943" cy="512967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sz="1167" b="1" dirty="0">
                  <a:solidFill>
                    <a:prstClr val="black"/>
                  </a:solidFill>
                </a:rPr>
                <a:t>Feed Forward</a:t>
              </a:r>
              <a:endParaRPr lang="zh-CN" altLang="en-US" sz="1167" b="1" dirty="0">
                <a:solidFill>
                  <a:prstClr val="black"/>
                </a:solidFill>
              </a:endParaRPr>
            </a:p>
          </p:txBody>
        </p:sp>
        <p:sp>
          <p:nvSpPr>
            <p:cNvPr id="134" name="矩形: 圆角 133">
              <a:extLst>
                <a:ext uri="{FF2B5EF4-FFF2-40B4-BE49-F238E27FC236}">
                  <a16:creationId xmlns="" xmlns:a16="http://schemas.microsoft.com/office/drawing/2014/main" id="{0E5BC390-CBF8-4DE8-A071-A38475E986AD}"/>
                </a:ext>
              </a:extLst>
            </p:cNvPr>
            <p:cNvSpPr/>
            <p:nvPr/>
          </p:nvSpPr>
          <p:spPr>
            <a:xfrm>
              <a:off x="9290975" y="2417152"/>
              <a:ext cx="1728943" cy="512967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sz="1167" b="1" dirty="0">
                  <a:solidFill>
                    <a:prstClr val="black"/>
                  </a:solidFill>
                </a:rPr>
                <a:t>Layer Norm</a:t>
              </a:r>
              <a:endParaRPr lang="zh-CN" altLang="en-US" sz="1167" b="1" dirty="0">
                <a:solidFill>
                  <a:prstClr val="black"/>
                </a:solidFill>
              </a:endParaRPr>
            </a:p>
          </p:txBody>
        </p:sp>
        <p:sp>
          <p:nvSpPr>
            <p:cNvPr id="135" name="矩形: 圆角 134">
              <a:extLst>
                <a:ext uri="{FF2B5EF4-FFF2-40B4-BE49-F238E27FC236}">
                  <a16:creationId xmlns="" xmlns:a16="http://schemas.microsoft.com/office/drawing/2014/main" id="{608489C4-A07D-4D4B-915A-900F55306CDF}"/>
                </a:ext>
              </a:extLst>
            </p:cNvPr>
            <p:cNvSpPr/>
            <p:nvPr/>
          </p:nvSpPr>
          <p:spPr>
            <a:xfrm>
              <a:off x="9290975" y="3154362"/>
              <a:ext cx="1728943" cy="512967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sz="1167" b="1" dirty="0">
                  <a:solidFill>
                    <a:prstClr val="black"/>
                  </a:solidFill>
                </a:rPr>
                <a:t>Self Attention</a:t>
              </a:r>
              <a:endParaRPr lang="zh-CN" altLang="en-US" sz="1167" b="1" dirty="0">
                <a:solidFill>
                  <a:prstClr val="black"/>
                </a:solidFill>
              </a:endParaRPr>
            </a:p>
          </p:txBody>
        </p:sp>
        <p:cxnSp>
          <p:nvCxnSpPr>
            <p:cNvPr id="136" name="直接箭头连接符 135">
              <a:extLst>
                <a:ext uri="{FF2B5EF4-FFF2-40B4-BE49-F238E27FC236}">
                  <a16:creationId xmlns="" xmlns:a16="http://schemas.microsoft.com/office/drawing/2014/main" id="{B1D88235-5167-4227-B4B9-A68DFE1DEAEB}"/>
                </a:ext>
              </a:extLst>
            </p:cNvPr>
            <p:cNvCxnSpPr>
              <a:cxnSpLocks/>
              <a:endCxn id="135" idx="2"/>
            </p:cNvCxnSpPr>
            <p:nvPr/>
          </p:nvCxnSpPr>
          <p:spPr>
            <a:xfrm flipV="1">
              <a:off x="10155446" y="3667329"/>
              <a:ext cx="1" cy="37128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</p:cxnSp>
        <p:cxnSp>
          <p:nvCxnSpPr>
            <p:cNvPr id="137" name="直接箭头连接符 136">
              <a:extLst>
                <a:ext uri="{FF2B5EF4-FFF2-40B4-BE49-F238E27FC236}">
                  <a16:creationId xmlns="" xmlns:a16="http://schemas.microsoft.com/office/drawing/2014/main" id="{D7A7C33A-C623-40C4-A60D-5515B575516E}"/>
                </a:ext>
              </a:extLst>
            </p:cNvPr>
            <p:cNvCxnSpPr>
              <a:stCxn id="135" idx="0"/>
              <a:endCxn id="134" idx="2"/>
            </p:cNvCxnSpPr>
            <p:nvPr/>
          </p:nvCxnSpPr>
          <p:spPr>
            <a:xfrm flipV="1">
              <a:off x="10155447" y="2930119"/>
              <a:ext cx="0" cy="22424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</p:cxnSp>
        <p:cxnSp>
          <p:nvCxnSpPr>
            <p:cNvPr id="139" name="直接箭头连接符 138">
              <a:extLst>
                <a:ext uri="{FF2B5EF4-FFF2-40B4-BE49-F238E27FC236}">
                  <a16:creationId xmlns="" xmlns:a16="http://schemas.microsoft.com/office/drawing/2014/main" id="{050285DD-43BF-4C68-A405-31BDDBCF033F}"/>
                </a:ext>
              </a:extLst>
            </p:cNvPr>
            <p:cNvCxnSpPr>
              <a:stCxn id="133" idx="0"/>
            </p:cNvCxnSpPr>
            <p:nvPr/>
          </p:nvCxnSpPr>
          <p:spPr>
            <a:xfrm flipH="1" flipV="1">
              <a:off x="10155445" y="585306"/>
              <a:ext cx="2" cy="33751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</p:cxnSp>
        <p:cxnSp>
          <p:nvCxnSpPr>
            <p:cNvPr id="140" name="连接符: 肘形 139">
              <a:extLst>
                <a:ext uri="{FF2B5EF4-FFF2-40B4-BE49-F238E27FC236}">
                  <a16:creationId xmlns="" xmlns:a16="http://schemas.microsoft.com/office/drawing/2014/main" id="{E47F5E05-9372-4243-9D37-86A7AD4EB07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149096" y="3054601"/>
              <a:ext cx="12700" cy="737210"/>
            </a:xfrm>
            <a:prstGeom prst="bentConnector3">
              <a:avLst>
                <a:gd name="adj1" fmla="val 7466087"/>
              </a:avLst>
            </a:prstGeom>
            <a:ln>
              <a:tailEnd type="triangle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</p:cxnSp>
        <p:sp>
          <p:nvSpPr>
            <p:cNvPr id="142" name="文本框 141">
              <a:extLst>
                <a:ext uri="{FF2B5EF4-FFF2-40B4-BE49-F238E27FC236}">
                  <a16:creationId xmlns="" xmlns:a16="http://schemas.microsoft.com/office/drawing/2014/main" id="{BE4EACC9-F904-42DF-9D6C-A3C536E2DA3C}"/>
                </a:ext>
              </a:extLst>
            </p:cNvPr>
            <p:cNvSpPr txBox="1"/>
            <p:nvPr/>
          </p:nvSpPr>
          <p:spPr>
            <a:xfrm>
              <a:off x="10456459" y="2842872"/>
              <a:ext cx="715966" cy="2801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917" b="1" dirty="0">
                  <a:solidFill>
                    <a:prstClr val="black"/>
                  </a:solidFill>
                </a:rPr>
                <a:t>Residual</a:t>
              </a:r>
              <a:endParaRPr lang="zh-CN" altLang="en-US" sz="917" b="1" dirty="0">
                <a:solidFill>
                  <a:prstClr val="black"/>
                </a:solidFill>
              </a:endParaRPr>
            </a:p>
          </p:txBody>
        </p:sp>
        <p:sp>
          <p:nvSpPr>
            <p:cNvPr id="144" name="矩形: 圆角 143">
              <a:extLst>
                <a:ext uri="{FF2B5EF4-FFF2-40B4-BE49-F238E27FC236}">
                  <a16:creationId xmlns="" xmlns:a16="http://schemas.microsoft.com/office/drawing/2014/main" id="{F94E1840-737E-4B62-A3FE-E062684B7F6C}"/>
                </a:ext>
              </a:extLst>
            </p:cNvPr>
            <p:cNvSpPr/>
            <p:nvPr/>
          </p:nvSpPr>
          <p:spPr>
            <a:xfrm>
              <a:off x="9290975" y="1679942"/>
              <a:ext cx="1728943" cy="512967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sz="1167" b="1" dirty="0">
                  <a:solidFill>
                    <a:prstClr val="black"/>
                  </a:solidFill>
                </a:rPr>
                <a:t>Encoder-Decoder Attention</a:t>
              </a:r>
              <a:endParaRPr lang="zh-CN" altLang="en-US" sz="1167" b="1" dirty="0">
                <a:solidFill>
                  <a:prstClr val="black"/>
                </a:solidFill>
              </a:endParaRPr>
            </a:p>
          </p:txBody>
        </p:sp>
        <p:cxnSp>
          <p:nvCxnSpPr>
            <p:cNvPr id="146" name="直接箭头连接符 145">
              <a:extLst>
                <a:ext uri="{FF2B5EF4-FFF2-40B4-BE49-F238E27FC236}">
                  <a16:creationId xmlns="" xmlns:a16="http://schemas.microsoft.com/office/drawing/2014/main" id="{57CD22E4-476D-471B-A0A8-109EB5C719CE}"/>
                </a:ext>
              </a:extLst>
            </p:cNvPr>
            <p:cNvCxnSpPr>
              <a:stCxn id="144" idx="0"/>
            </p:cNvCxnSpPr>
            <p:nvPr/>
          </p:nvCxnSpPr>
          <p:spPr>
            <a:xfrm flipV="1">
              <a:off x="10155447" y="1455699"/>
              <a:ext cx="0" cy="22424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</p:cxnSp>
        <p:cxnSp>
          <p:nvCxnSpPr>
            <p:cNvPr id="147" name="连接符: 肘形 146">
              <a:extLst>
                <a:ext uri="{FF2B5EF4-FFF2-40B4-BE49-F238E27FC236}">
                  <a16:creationId xmlns="" xmlns:a16="http://schemas.microsoft.com/office/drawing/2014/main" id="{94E2E3FD-303B-4538-B2DA-ECF3962584D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149096" y="1580181"/>
              <a:ext cx="12700" cy="737210"/>
            </a:xfrm>
            <a:prstGeom prst="bentConnector3">
              <a:avLst>
                <a:gd name="adj1" fmla="val 7466087"/>
              </a:avLst>
            </a:prstGeom>
            <a:ln>
              <a:tailEnd type="triangle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</p:cxnSp>
        <p:sp>
          <p:nvSpPr>
            <p:cNvPr id="148" name="文本框 147">
              <a:extLst>
                <a:ext uri="{FF2B5EF4-FFF2-40B4-BE49-F238E27FC236}">
                  <a16:creationId xmlns="" xmlns:a16="http://schemas.microsoft.com/office/drawing/2014/main" id="{5F9BF491-FB78-45BD-A493-73551B2F304A}"/>
                </a:ext>
              </a:extLst>
            </p:cNvPr>
            <p:cNvSpPr txBox="1"/>
            <p:nvPr/>
          </p:nvSpPr>
          <p:spPr>
            <a:xfrm>
              <a:off x="10456459" y="1368452"/>
              <a:ext cx="715966" cy="2801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917" b="1" dirty="0">
                  <a:solidFill>
                    <a:prstClr val="black"/>
                  </a:solidFill>
                </a:rPr>
                <a:t>Residual</a:t>
              </a:r>
              <a:endParaRPr lang="zh-CN" altLang="en-US" sz="917" b="1" dirty="0">
                <a:solidFill>
                  <a:prstClr val="black"/>
                </a:solidFill>
              </a:endParaRPr>
            </a:p>
          </p:txBody>
        </p:sp>
        <p:cxnSp>
          <p:nvCxnSpPr>
            <p:cNvPr id="149" name="直接箭头连接符 148">
              <a:extLst>
                <a:ext uri="{FF2B5EF4-FFF2-40B4-BE49-F238E27FC236}">
                  <a16:creationId xmlns="" xmlns:a16="http://schemas.microsoft.com/office/drawing/2014/main" id="{A7490AC5-66CB-4695-A07A-02F57523F96C}"/>
                </a:ext>
              </a:extLst>
            </p:cNvPr>
            <p:cNvCxnSpPr/>
            <p:nvPr/>
          </p:nvCxnSpPr>
          <p:spPr>
            <a:xfrm flipV="1">
              <a:off x="10149096" y="2192909"/>
              <a:ext cx="0" cy="22424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</p:cxnSp>
        <p:sp>
          <p:nvSpPr>
            <p:cNvPr id="150" name="矩形 149">
              <a:extLst>
                <a:ext uri="{FF2B5EF4-FFF2-40B4-BE49-F238E27FC236}">
                  <a16:creationId xmlns="" xmlns:a16="http://schemas.microsoft.com/office/drawing/2014/main" id="{EF64DF81-BBE2-494E-A548-63D1842B3FE3}"/>
                </a:ext>
              </a:extLst>
            </p:cNvPr>
            <p:cNvSpPr/>
            <p:nvPr/>
          </p:nvSpPr>
          <p:spPr>
            <a:xfrm>
              <a:off x="6507624" y="2149126"/>
              <a:ext cx="1924050" cy="650336"/>
            </a:xfrm>
            <a:prstGeom prst="rect">
              <a:avLst/>
            </a:prstGeom>
            <a:noFill/>
            <a:ln>
              <a:solidFill>
                <a:schemeClr val="accent2"/>
              </a:solidFill>
              <a:prstDash val="dash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sz="1500">
                <a:solidFill>
                  <a:prstClr val="black"/>
                </a:solidFill>
              </a:endParaRPr>
            </a:p>
          </p:txBody>
        </p:sp>
        <p:cxnSp>
          <p:nvCxnSpPr>
            <p:cNvPr id="162" name="直接箭头连接符 161">
              <a:extLst>
                <a:ext uri="{FF2B5EF4-FFF2-40B4-BE49-F238E27FC236}">
                  <a16:creationId xmlns="" xmlns:a16="http://schemas.microsoft.com/office/drawing/2014/main" id="{9569FFD3-074D-4751-9E26-0BD4CE516BD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471794" y="4773331"/>
              <a:ext cx="2038" cy="470714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直接箭头连接符 162">
              <a:extLst>
                <a:ext uri="{FF2B5EF4-FFF2-40B4-BE49-F238E27FC236}">
                  <a16:creationId xmlns="" xmlns:a16="http://schemas.microsoft.com/office/drawing/2014/main" id="{977E21F3-0718-43E6-A7B3-C6CFE3A96BFF}"/>
                </a:ext>
              </a:extLst>
            </p:cNvPr>
            <p:cNvCxnSpPr/>
            <p:nvPr/>
          </p:nvCxnSpPr>
          <p:spPr>
            <a:xfrm flipV="1">
              <a:off x="7471794" y="4087877"/>
              <a:ext cx="0" cy="172487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直接箭头连接符 163">
              <a:extLst>
                <a:ext uri="{FF2B5EF4-FFF2-40B4-BE49-F238E27FC236}">
                  <a16:creationId xmlns="" xmlns:a16="http://schemas.microsoft.com/office/drawing/2014/main" id="{B6EEDBC5-E8D9-40AE-9A6F-B2A6F6107026}"/>
                </a:ext>
              </a:extLst>
            </p:cNvPr>
            <p:cNvCxnSpPr/>
            <p:nvPr/>
          </p:nvCxnSpPr>
          <p:spPr>
            <a:xfrm flipV="1">
              <a:off x="7471794" y="3399356"/>
              <a:ext cx="1" cy="175554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直接箭头连接符 164">
              <a:extLst>
                <a:ext uri="{FF2B5EF4-FFF2-40B4-BE49-F238E27FC236}">
                  <a16:creationId xmlns="" xmlns:a16="http://schemas.microsoft.com/office/drawing/2014/main" id="{23FDBC8D-1EA1-45EF-B477-DD89D7221F0A}"/>
                </a:ext>
              </a:extLst>
            </p:cNvPr>
            <p:cNvCxnSpPr/>
            <p:nvPr/>
          </p:nvCxnSpPr>
          <p:spPr>
            <a:xfrm flipH="1" flipV="1">
              <a:off x="7468919" y="2721362"/>
              <a:ext cx="2876" cy="165027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直接箭头连接符 165">
              <a:extLst>
                <a:ext uri="{FF2B5EF4-FFF2-40B4-BE49-F238E27FC236}">
                  <a16:creationId xmlns="" xmlns:a16="http://schemas.microsoft.com/office/drawing/2014/main" id="{709DF240-3E45-49C8-88F7-728A79639DE3}"/>
                </a:ext>
              </a:extLst>
            </p:cNvPr>
            <p:cNvCxnSpPr/>
            <p:nvPr/>
          </p:nvCxnSpPr>
          <p:spPr>
            <a:xfrm flipV="1">
              <a:off x="7468919" y="2035908"/>
              <a:ext cx="0" cy="172487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直接箭头连接符 166">
              <a:extLst>
                <a:ext uri="{FF2B5EF4-FFF2-40B4-BE49-F238E27FC236}">
                  <a16:creationId xmlns="" xmlns:a16="http://schemas.microsoft.com/office/drawing/2014/main" id="{4E4FB714-2F38-41A0-9B69-CBA7DAD84513}"/>
                </a:ext>
              </a:extLst>
            </p:cNvPr>
            <p:cNvCxnSpPr/>
            <p:nvPr/>
          </p:nvCxnSpPr>
          <p:spPr>
            <a:xfrm flipV="1">
              <a:off x="7468919" y="1347387"/>
              <a:ext cx="1" cy="175554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直接箭头连接符 168">
              <a:extLst>
                <a:ext uri="{FF2B5EF4-FFF2-40B4-BE49-F238E27FC236}">
                  <a16:creationId xmlns="" xmlns:a16="http://schemas.microsoft.com/office/drawing/2014/main" id="{0F116EA9-5355-4E06-A3A8-7454B1281037}"/>
                </a:ext>
              </a:extLst>
            </p:cNvPr>
            <p:cNvCxnSpPr>
              <a:cxnSpLocks/>
              <a:stCxn id="150" idx="3"/>
              <a:endCxn id="132" idx="1"/>
            </p:cNvCxnSpPr>
            <p:nvPr/>
          </p:nvCxnSpPr>
          <p:spPr>
            <a:xfrm flipV="1">
              <a:off x="8431674" y="2348454"/>
              <a:ext cx="684018" cy="125840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矩形: 圆角 68">
              <a:extLst>
                <a:ext uri="{FF2B5EF4-FFF2-40B4-BE49-F238E27FC236}">
                  <a16:creationId xmlns="" xmlns:a16="http://schemas.microsoft.com/office/drawing/2014/main" id="{582C920C-B660-4439-9FE2-3A8E4EE2A1DB}"/>
                </a:ext>
              </a:extLst>
            </p:cNvPr>
            <p:cNvSpPr/>
            <p:nvPr/>
          </p:nvSpPr>
          <p:spPr>
            <a:xfrm>
              <a:off x="3283397" y="4993911"/>
              <a:ext cx="1726905" cy="512967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sz="1167" b="1" dirty="0">
                  <a:solidFill>
                    <a:prstClr val="black"/>
                  </a:solidFill>
                </a:rPr>
                <a:t>Input Embedding</a:t>
              </a:r>
              <a:endParaRPr lang="zh-CN" altLang="en-US" sz="1167" b="1" dirty="0">
                <a:solidFill>
                  <a:prstClr val="black"/>
                </a:solidFill>
              </a:endParaRPr>
            </a:p>
          </p:txBody>
        </p:sp>
        <p:cxnSp>
          <p:nvCxnSpPr>
            <p:cNvPr id="73" name="直接箭头连接符 72">
              <a:extLst>
                <a:ext uri="{FF2B5EF4-FFF2-40B4-BE49-F238E27FC236}">
                  <a16:creationId xmlns="" xmlns:a16="http://schemas.microsoft.com/office/drawing/2014/main" id="{BD8D5552-CC21-4C38-9601-A3A978D48FFD}"/>
                </a:ext>
              </a:extLst>
            </p:cNvPr>
            <p:cNvCxnSpPr>
              <a:cxnSpLocks/>
              <a:stCxn id="17" idx="0"/>
              <a:endCxn id="69" idx="2"/>
            </p:cNvCxnSpPr>
            <p:nvPr/>
          </p:nvCxnSpPr>
          <p:spPr>
            <a:xfrm flipV="1">
              <a:off x="4145907" y="5506878"/>
              <a:ext cx="943" cy="279778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箭头连接符 9">
              <a:extLst>
                <a:ext uri="{FF2B5EF4-FFF2-40B4-BE49-F238E27FC236}">
                  <a16:creationId xmlns="" xmlns:a16="http://schemas.microsoft.com/office/drawing/2014/main" id="{CA84EA45-AF2A-47D9-B18A-7F6283BC144A}"/>
                </a:ext>
              </a:extLst>
            </p:cNvPr>
            <p:cNvCxnSpPr>
              <a:cxnSpLocks/>
              <a:endCxn id="69" idx="1"/>
            </p:cNvCxnSpPr>
            <p:nvPr/>
          </p:nvCxnSpPr>
          <p:spPr>
            <a:xfrm>
              <a:off x="2942580" y="5244045"/>
              <a:ext cx="340817" cy="635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文本框 42">
              <a:extLst>
                <a:ext uri="{FF2B5EF4-FFF2-40B4-BE49-F238E27FC236}">
                  <a16:creationId xmlns="" xmlns:a16="http://schemas.microsoft.com/office/drawing/2014/main" id="{1EF01136-91B5-4AED-9666-33FB8668C700}"/>
                </a:ext>
              </a:extLst>
            </p:cNvPr>
            <p:cNvSpPr txBox="1"/>
            <p:nvPr/>
          </p:nvSpPr>
          <p:spPr>
            <a:xfrm>
              <a:off x="2062015" y="4961482"/>
              <a:ext cx="960263" cy="5418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167" b="1" dirty="0">
                  <a:solidFill>
                    <a:prstClr val="black"/>
                  </a:solidFill>
                </a:rPr>
                <a:t>Positional</a:t>
              </a:r>
            </a:p>
            <a:p>
              <a:r>
                <a:rPr lang="en-US" altLang="zh-CN" sz="1167" b="1" dirty="0">
                  <a:solidFill>
                    <a:prstClr val="black"/>
                  </a:solidFill>
                </a:rPr>
                <a:t>Encoding</a:t>
              </a:r>
              <a:endParaRPr lang="zh-CN" altLang="en-US" sz="1167" b="1" dirty="0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50452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1788"/>
    </mc:Choice>
    <mc:Fallback xmlns="">
      <p:transition spd="slow" advTm="71788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EE44CAC4-10AA-4585-BB28-538096BFE1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3200" dirty="0"/>
              <a:t>Transformer</a:t>
            </a:r>
            <a:endParaRPr lang="zh-CN" altLang="en-US" sz="32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>
                <a:extLst>
                  <a:ext uri="{FF2B5EF4-FFF2-40B4-BE49-F238E27FC236}">
                    <a16:creationId xmlns="" xmlns:a16="http://schemas.microsoft.com/office/drawing/2014/main" id="{EB2C3570-370F-45AF-8F87-17A5E1ABAF7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84200" y="1479285"/>
                <a:ext cx="9355461" cy="3626115"/>
              </a:xfrm>
            </p:spPr>
            <p:txBody>
              <a:bodyPr>
                <a:normAutofit/>
              </a:bodyPr>
              <a:lstStyle/>
              <a:p>
                <a:r>
                  <a:rPr lang="en-US" altLang="zh-CN" sz="2000" dirty="0"/>
                  <a:t>Encoder</a:t>
                </a:r>
                <a:r>
                  <a:rPr lang="zh-CN" altLang="zh-CN" sz="2000" dirty="0"/>
                  <a:t>的每一层有三个操作，分别是</a:t>
                </a:r>
                <a:r>
                  <a:rPr lang="en-US" altLang="zh-CN" sz="2000" dirty="0">
                    <a:solidFill>
                      <a:srgbClr val="C00000"/>
                    </a:solidFill>
                  </a:rPr>
                  <a:t>Self-Attention</a:t>
                </a:r>
                <a:r>
                  <a:rPr lang="zh-CN" altLang="zh-CN" sz="2000" dirty="0"/>
                  <a:t>、</a:t>
                </a:r>
                <a:r>
                  <a:rPr lang="en-US" altLang="zh-CN" sz="2000" dirty="0" err="1"/>
                  <a:t>LayerNorm</a:t>
                </a:r>
                <a:r>
                  <a:rPr lang="zh-CN" altLang="zh-CN" sz="2000" dirty="0"/>
                  <a:t>和</a:t>
                </a:r>
                <a:r>
                  <a:rPr lang="en-US" altLang="zh-CN" sz="2000" dirty="0" err="1"/>
                  <a:t>FeedForward</a:t>
                </a:r>
                <a:endParaRPr lang="en-US" altLang="zh-CN" sz="2000" dirty="0"/>
              </a:p>
              <a:p>
                <a:pPr lvl="1"/>
                <a:r>
                  <a:rPr lang="zh-CN" altLang="en-US" sz="1667" dirty="0"/>
                  <a:t>这里自注意力的</a:t>
                </a:r>
                <a14:m>
                  <m:oMath xmlns:m="http://schemas.openxmlformats.org/officeDocument/2006/math">
                    <m:r>
                      <a:rPr lang="en-US" altLang="zh-CN" sz="1667" b="1" i="1">
                        <a:latin typeface="Cambria Math" panose="02040503050406030204" pitchFamily="18" charset="0"/>
                      </a:rPr>
                      <m:t>𝑸</m:t>
                    </m:r>
                  </m:oMath>
                </a14:m>
                <a:r>
                  <a:rPr lang="zh-CN" altLang="zh-CN" sz="1667" dirty="0"/>
                  <a:t>、</a:t>
                </a:r>
                <a14:m>
                  <m:oMath xmlns:m="http://schemas.openxmlformats.org/officeDocument/2006/math">
                    <m:r>
                      <a:rPr lang="en-US" altLang="zh-CN" sz="1667" b="1" i="1">
                        <a:latin typeface="Cambria Math" panose="02040503050406030204" pitchFamily="18" charset="0"/>
                      </a:rPr>
                      <m:t>𝑲</m:t>
                    </m:r>
                  </m:oMath>
                </a14:m>
                <a:r>
                  <a:rPr lang="zh-CN" altLang="zh-CN" sz="1667" dirty="0"/>
                  <a:t>和</a:t>
                </a:r>
                <a14:m>
                  <m:oMath xmlns:m="http://schemas.openxmlformats.org/officeDocument/2006/math">
                    <m:r>
                      <a:rPr lang="en-US" altLang="zh-CN" sz="1667" b="1" i="1">
                        <a:latin typeface="Cambria Math" panose="02040503050406030204" pitchFamily="18" charset="0"/>
                      </a:rPr>
                      <m:t>𝑽</m:t>
                    </m:r>
                  </m:oMath>
                </a14:m>
                <a:r>
                  <a:rPr lang="zh-CN" altLang="en-US" sz="1667" dirty="0"/>
                  <a:t>均来自</a:t>
                </a:r>
                <a:r>
                  <a:rPr lang="en-US" altLang="zh-CN" sz="1667" dirty="0"/>
                  <a:t>Encoder</a:t>
                </a:r>
                <a:r>
                  <a:rPr lang="zh-CN" altLang="en-US" sz="1667" dirty="0"/>
                  <a:t>前一层的输出</a:t>
                </a:r>
                <a:endParaRPr lang="en-US" altLang="zh-CN" sz="1667" dirty="0"/>
              </a:p>
              <a:p>
                <a:r>
                  <a:rPr lang="en-US" altLang="zh-CN" sz="2000" dirty="0"/>
                  <a:t>Decoder</a:t>
                </a:r>
                <a:r>
                  <a:rPr lang="zh-CN" altLang="zh-CN" sz="2000" dirty="0"/>
                  <a:t>的每一层有四个操作，</a:t>
                </a:r>
                <a:r>
                  <a:rPr lang="zh-CN" altLang="en-US" sz="2000" dirty="0"/>
                  <a:t>分别是</a:t>
                </a:r>
                <a:r>
                  <a:rPr lang="en-US" altLang="zh-CN" sz="2000" dirty="0">
                    <a:solidFill>
                      <a:srgbClr val="C00000"/>
                    </a:solidFill>
                  </a:rPr>
                  <a:t>Self-Attention</a:t>
                </a:r>
                <a:r>
                  <a:rPr lang="zh-CN" altLang="zh-CN" sz="2000" dirty="0"/>
                  <a:t>、</a:t>
                </a:r>
                <a:r>
                  <a:rPr lang="en-US" altLang="zh-CN" sz="2000" dirty="0" err="1"/>
                  <a:t>LayerNorm</a:t>
                </a:r>
                <a:r>
                  <a:rPr lang="zh-CN" altLang="zh-CN" sz="2000" dirty="0"/>
                  <a:t>、</a:t>
                </a:r>
                <a:r>
                  <a:rPr lang="en-US" altLang="zh-CN" sz="2000" dirty="0">
                    <a:solidFill>
                      <a:srgbClr val="C00000"/>
                    </a:solidFill>
                  </a:rPr>
                  <a:t>Encoder-Decoder Attention</a:t>
                </a:r>
                <a:r>
                  <a:rPr lang="zh-CN" altLang="zh-CN" sz="2000" dirty="0"/>
                  <a:t>以及</a:t>
                </a:r>
                <a:r>
                  <a:rPr lang="en-US" altLang="zh-CN" sz="2000" dirty="0" err="1"/>
                  <a:t>FeedForward</a:t>
                </a:r>
                <a:r>
                  <a:rPr lang="zh-CN" altLang="zh-CN" sz="2000" dirty="0"/>
                  <a:t>操作</a:t>
                </a:r>
                <a:endParaRPr lang="en-US" altLang="zh-CN" sz="2000" dirty="0"/>
              </a:p>
              <a:p>
                <a:pPr lvl="1"/>
                <a:r>
                  <a:rPr lang="zh-CN" altLang="en-US" sz="1667" dirty="0"/>
                  <a:t>自注意力的</a:t>
                </a:r>
                <a14:m>
                  <m:oMath xmlns:m="http://schemas.openxmlformats.org/officeDocument/2006/math">
                    <m:r>
                      <a:rPr lang="en-US" altLang="zh-CN" sz="1667" b="1" i="1">
                        <a:latin typeface="Cambria Math" panose="02040503050406030204" pitchFamily="18" charset="0"/>
                      </a:rPr>
                      <m:t>𝑸</m:t>
                    </m:r>
                  </m:oMath>
                </a14:m>
                <a:r>
                  <a:rPr lang="zh-CN" altLang="zh-CN" sz="1667" dirty="0"/>
                  <a:t>、</a:t>
                </a:r>
                <a14:m>
                  <m:oMath xmlns:m="http://schemas.openxmlformats.org/officeDocument/2006/math">
                    <m:r>
                      <a:rPr lang="en-US" altLang="zh-CN" sz="1667" b="1" i="1">
                        <a:latin typeface="Cambria Math" panose="02040503050406030204" pitchFamily="18" charset="0"/>
                      </a:rPr>
                      <m:t>𝑲</m:t>
                    </m:r>
                  </m:oMath>
                </a14:m>
                <a:r>
                  <a:rPr lang="zh-CN" altLang="zh-CN" sz="1667" dirty="0"/>
                  <a:t>和</a:t>
                </a:r>
                <a14:m>
                  <m:oMath xmlns:m="http://schemas.openxmlformats.org/officeDocument/2006/math">
                    <m:r>
                      <a:rPr lang="en-US" altLang="zh-CN" sz="1667" b="1" i="1">
                        <a:latin typeface="Cambria Math" panose="02040503050406030204" pitchFamily="18" charset="0"/>
                      </a:rPr>
                      <m:t>𝑽</m:t>
                    </m:r>
                  </m:oMath>
                </a14:m>
                <a:r>
                  <a:rPr lang="zh-CN" altLang="en-US" sz="1667" dirty="0"/>
                  <a:t>均来自之前直至当前位置的解码输出</a:t>
                </a:r>
                <a:endParaRPr lang="en-US" altLang="zh-CN" sz="1667" dirty="0"/>
              </a:p>
              <a:p>
                <a:pPr lvl="1"/>
                <a:r>
                  <a:rPr lang="zh-CN" altLang="en-US" sz="1667" dirty="0"/>
                  <a:t>编解码器注意力的</a:t>
                </a:r>
                <a14:m>
                  <m:oMath xmlns:m="http://schemas.openxmlformats.org/officeDocument/2006/math">
                    <m:r>
                      <a:rPr lang="en-US" altLang="zh-CN" sz="1667" b="1" i="1">
                        <a:latin typeface="Cambria Math" panose="02040503050406030204" pitchFamily="18" charset="0"/>
                      </a:rPr>
                      <m:t>𝑸</m:t>
                    </m:r>
                  </m:oMath>
                </a14:m>
                <a:r>
                  <a:rPr lang="zh-CN" altLang="en-US" sz="1667" dirty="0"/>
                  <a:t>来自上一解码层的输出，</a:t>
                </a:r>
                <a:r>
                  <a:rPr lang="en-US" altLang="zh-CN" sz="1667" b="1" dirty="0"/>
                  <a:t> </a:t>
                </a:r>
                <a14:m>
                  <m:oMath xmlns:m="http://schemas.openxmlformats.org/officeDocument/2006/math">
                    <m:r>
                      <a:rPr lang="en-US" altLang="zh-CN" sz="1667" b="1" i="1">
                        <a:latin typeface="Cambria Math" panose="02040503050406030204" pitchFamily="18" charset="0"/>
                      </a:rPr>
                      <m:t>𝑲</m:t>
                    </m:r>
                  </m:oMath>
                </a14:m>
                <a:r>
                  <a:rPr lang="zh-CN" altLang="zh-CN" sz="1667" dirty="0"/>
                  <a:t>和</a:t>
                </a:r>
                <a14:m>
                  <m:oMath xmlns:m="http://schemas.openxmlformats.org/officeDocument/2006/math">
                    <m:r>
                      <a:rPr lang="en-US" altLang="zh-CN" sz="1667" b="1" i="1">
                        <a:latin typeface="Cambria Math" panose="02040503050406030204" pitchFamily="18" charset="0"/>
                      </a:rPr>
                      <m:t>𝑽</m:t>
                    </m:r>
                  </m:oMath>
                </a14:m>
                <a:r>
                  <a:rPr lang="zh-CN" altLang="en-US" sz="1667" dirty="0"/>
                  <a:t>则来自</a:t>
                </a:r>
                <a:r>
                  <a:rPr lang="en-US" altLang="zh-CN" sz="1667" dirty="0"/>
                  <a:t>Encoder</a:t>
                </a:r>
                <a:r>
                  <a:rPr lang="zh-CN" altLang="en-US" sz="1667" dirty="0"/>
                  <a:t>的输出</a:t>
                </a:r>
                <a:endParaRPr lang="en-US" altLang="zh-CN" dirty="0"/>
              </a:p>
              <a:p>
                <a:r>
                  <a:rPr lang="en-US" altLang="zh-CN" sz="2000" dirty="0"/>
                  <a:t>Positional Encoding</a:t>
                </a:r>
                <a:r>
                  <a:rPr lang="zh-CN" altLang="zh-CN" sz="2000" dirty="0"/>
                  <a:t>用来学习位置信息，并叠加到输入</a:t>
                </a:r>
                <a:r>
                  <a:rPr lang="en-US" altLang="zh-CN" sz="2000" dirty="0"/>
                  <a:t>Embedding</a:t>
                </a:r>
                <a:r>
                  <a:rPr lang="zh-CN" altLang="zh-CN" sz="2000" dirty="0"/>
                  <a:t>中</a:t>
                </a:r>
                <a:endParaRPr lang="en-US" altLang="zh-CN" sz="2000" dirty="0"/>
              </a:p>
            </p:txBody>
          </p:sp>
        </mc:Choice>
        <mc:Fallback>
          <p:sp>
            <p:nvSpPr>
              <p:cNvPr id="3" name="内容占位符 2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EB2C3570-370F-45AF-8F87-17A5E1ABAF7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84200" y="1479285"/>
                <a:ext cx="9355461" cy="3626115"/>
              </a:xfrm>
              <a:blipFill rotWithShape="0">
                <a:blip r:embed="rId2"/>
                <a:stretch>
                  <a:fillRect l="-586" t="-235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文本框 4"/>
              <p:cNvSpPr txBox="1"/>
              <p:nvPr/>
            </p:nvSpPr>
            <p:spPr>
              <a:xfrm>
                <a:off x="1309457" y="3733800"/>
                <a:ext cx="2452082" cy="107491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15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𝑃𝐸</m:t>
                      </m:r>
                      <m:d>
                        <m:dPr>
                          <m:ctrlPr>
                            <a:rPr lang="en-US" altLang="zh-CN" sz="15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15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altLang="zh-CN" sz="15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,2</m:t>
                          </m:r>
                          <m:r>
                            <a:rPr lang="en-US" altLang="zh-CN" sz="15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d>
                      <m:r>
                        <a:rPr lang="en-US" altLang="zh-CN" sz="15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altLang="zh-CN" sz="15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zh-CN" sz="150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en-US" altLang="zh-CN" sz="15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altLang="zh-CN" sz="15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zh-CN" sz="15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num>
                                <m:den>
                                  <m:sSup>
                                    <m:sSupPr>
                                      <m:ctrlPr>
                                        <a:rPr lang="en-US" altLang="zh-CN" sz="1500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altLang="zh-CN" sz="1500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1000</m:t>
                                      </m:r>
                                    </m:e>
                                    <m:sup>
                                      <m:f>
                                        <m:fPr>
                                          <m:ctrlPr>
                                            <a:rPr lang="en-US" altLang="zh-CN" sz="1500" i="1">
                                              <a:solidFill>
                                                <a:prstClr val="black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altLang="zh-CN" sz="1500" i="1">
                                              <a:solidFill>
                                                <a:prstClr val="black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  <m:r>
                                            <a:rPr lang="en-US" altLang="zh-CN" sz="1500" i="1">
                                              <a:solidFill>
                                                <a:prstClr val="black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num>
                                        <m:den>
                                          <m:r>
                                            <a:rPr lang="en-US" altLang="zh-CN" sz="1500" i="1">
                                              <a:solidFill>
                                                <a:prstClr val="black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𝑑</m:t>
                                          </m:r>
                                        </m:den>
                                      </m:f>
                                    </m:sup>
                                  </m:sSup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en-US" altLang="zh-CN" sz="1500" dirty="0">
                  <a:solidFill>
                    <a:prstClr val="black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15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𝑃𝐸</m:t>
                      </m:r>
                      <m:d>
                        <m:dPr>
                          <m:ctrlPr>
                            <a:rPr lang="en-US" altLang="zh-CN" sz="15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15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altLang="zh-CN" sz="15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,2</m:t>
                          </m:r>
                          <m:r>
                            <a:rPr lang="en-US" altLang="zh-CN" sz="15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CN" sz="15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  <m:r>
                        <a:rPr lang="en-US" altLang="zh-CN" sz="15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altLang="zh-CN" sz="15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zh-CN" sz="150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en-US" altLang="zh-CN" sz="15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altLang="zh-CN" sz="15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zh-CN" sz="15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num>
                                <m:den>
                                  <m:sSup>
                                    <m:sSupPr>
                                      <m:ctrlPr>
                                        <a:rPr lang="en-US" altLang="zh-CN" sz="1500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altLang="zh-CN" sz="1500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1000</m:t>
                                      </m:r>
                                    </m:e>
                                    <m:sup>
                                      <m:f>
                                        <m:fPr>
                                          <m:ctrlPr>
                                            <a:rPr lang="en-US" altLang="zh-CN" sz="1500" i="1">
                                              <a:solidFill>
                                                <a:prstClr val="black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altLang="zh-CN" sz="1500" i="1">
                                              <a:solidFill>
                                                <a:prstClr val="black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  <m:r>
                                            <a:rPr lang="en-US" altLang="zh-CN" sz="1500" i="1">
                                              <a:solidFill>
                                                <a:prstClr val="black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num>
                                        <m:den>
                                          <m:r>
                                            <a:rPr lang="en-US" altLang="zh-CN" sz="1500" i="1">
                                              <a:solidFill>
                                                <a:prstClr val="black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𝑑</m:t>
                                          </m:r>
                                        </m:den>
                                      </m:f>
                                    </m:sup>
                                  </m:sSup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zh-CN" altLang="en-US" sz="1500" dirty="0">
                  <a:solidFill>
                    <a:prstClr val="black"/>
                  </a:solidFill>
                </a:endParaRPr>
              </a:p>
            </p:txBody>
          </p:sp>
        </mc:Choice>
        <mc:Fallback>
          <p:sp>
            <p:nvSpPr>
              <p:cNvPr id="5" name="文本框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09457" y="3733800"/>
                <a:ext cx="2452082" cy="1074910"/>
              </a:xfrm>
              <a:prstGeom prst="rect">
                <a:avLst/>
              </a:prstGeom>
              <a:blipFill rotWithShape="0">
                <a:blip r:embed="rId3"/>
                <a:stretch>
                  <a:fillRect b="-1363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6461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357"/>
    </mc:Choice>
    <mc:Fallback xmlns="">
      <p:transition spd="slow" advTm="16357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99B9673C-D7CA-4392-8771-7F3D4F46CE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605" y="772567"/>
            <a:ext cx="8763000" cy="545445"/>
          </a:xfrm>
        </p:spPr>
        <p:txBody>
          <a:bodyPr>
            <a:normAutofit/>
          </a:bodyPr>
          <a:lstStyle/>
          <a:p>
            <a:r>
              <a:rPr lang="en-US" altLang="zh-CN" sz="3200" dirty="0" smtClean="0"/>
              <a:t>Conformer</a:t>
            </a:r>
            <a:endParaRPr lang="zh-CN" altLang="en-US" sz="3200" dirty="0"/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36B24C9E-6824-4299-8A4F-3374DFC026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064" y="1417256"/>
            <a:ext cx="4873726" cy="2238688"/>
          </a:xfrm>
        </p:spPr>
        <p:txBody>
          <a:bodyPr>
            <a:normAutofit/>
          </a:bodyPr>
          <a:lstStyle/>
          <a:p>
            <a:r>
              <a:rPr lang="en-US" altLang="zh-CN" sz="2000" dirty="0"/>
              <a:t>2020</a:t>
            </a:r>
            <a:r>
              <a:rPr lang="zh-CN" altLang="zh-CN" sz="2000" dirty="0"/>
              <a:t>年，</a:t>
            </a:r>
            <a:r>
              <a:rPr lang="en-US" altLang="zh-CN" sz="2000" dirty="0"/>
              <a:t>Google</a:t>
            </a:r>
            <a:r>
              <a:rPr lang="zh-CN" altLang="en-US" sz="2000" dirty="0"/>
              <a:t>在</a:t>
            </a:r>
            <a:r>
              <a:rPr lang="en-US" altLang="zh-CN" sz="2000" dirty="0"/>
              <a:t>Transformer</a:t>
            </a:r>
            <a:r>
              <a:rPr lang="zh-CN" altLang="en-US" sz="2000" dirty="0"/>
              <a:t>基础上了提出更新架构</a:t>
            </a:r>
            <a:r>
              <a:rPr lang="en-US" altLang="zh-CN" sz="2000" dirty="0"/>
              <a:t>Conformer</a:t>
            </a:r>
          </a:p>
          <a:p>
            <a:r>
              <a:rPr lang="zh-CN" altLang="en-US" sz="2000" dirty="0"/>
              <a:t>结合</a:t>
            </a:r>
            <a:r>
              <a:rPr lang="en-US" altLang="zh-CN" sz="2000" dirty="0"/>
              <a:t>CNN</a:t>
            </a:r>
            <a:r>
              <a:rPr lang="zh-CN" altLang="en-US" sz="2000" dirty="0"/>
              <a:t>，解决</a:t>
            </a:r>
            <a:r>
              <a:rPr lang="en-US" altLang="zh-CN" sz="2000" dirty="0"/>
              <a:t>self-attention</a:t>
            </a:r>
            <a:r>
              <a:rPr lang="zh-CN" altLang="en-US" sz="2000" dirty="0"/>
              <a:t>的局限：长于全局性关联模式的捕获，短于局部特征的表征</a:t>
            </a:r>
            <a:endParaRPr lang="en-US" altLang="zh-CN" sz="2000" dirty="0"/>
          </a:p>
          <a:p>
            <a:r>
              <a:rPr lang="zh-CN" altLang="en-US" sz="2000" dirty="0"/>
              <a:t>利用动态</a:t>
            </a:r>
            <a:r>
              <a:rPr lang="en-US" altLang="zh-CN" sz="2000" dirty="0"/>
              <a:t>Chunk</a:t>
            </a:r>
            <a:r>
              <a:rPr lang="zh-CN" altLang="en-US" sz="2000" dirty="0"/>
              <a:t>模式，解决流式识别时识别性能下降</a:t>
            </a:r>
            <a:endParaRPr lang="en-US" altLang="zh-CN" sz="20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7418" y="1294821"/>
            <a:ext cx="4631184" cy="5269696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7605" y="3544972"/>
            <a:ext cx="3881813" cy="2648667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2708511" y="5960986"/>
            <a:ext cx="1967883" cy="14485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>
              <a:solidFill>
                <a:prstClr val="white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825463" y="5807098"/>
            <a:ext cx="967573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500" dirty="0">
                <a:solidFill>
                  <a:srgbClr val="FF0000"/>
                </a:solidFill>
              </a:rPr>
              <a:t>SOTA</a:t>
            </a:r>
            <a:r>
              <a:rPr lang="zh-CN" altLang="en-US" sz="1500" dirty="0">
                <a:solidFill>
                  <a:srgbClr val="FF0000"/>
                </a:solidFill>
              </a:rPr>
              <a:t>性能</a:t>
            </a:r>
          </a:p>
        </p:txBody>
      </p:sp>
      <p:sp>
        <p:nvSpPr>
          <p:cNvPr id="9" name="矩形 8"/>
          <p:cNvSpPr/>
          <p:nvPr/>
        </p:nvSpPr>
        <p:spPr>
          <a:xfrm>
            <a:off x="525064" y="6199640"/>
            <a:ext cx="7197638" cy="5025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333" dirty="0">
                <a:solidFill>
                  <a:srgbClr val="4472C4">
                    <a:lumMod val="75000"/>
                  </a:srgbClr>
                </a:solidFill>
                <a:latin typeface="Arial" panose="020B0604020202020204" pitchFamily="34" charset="0"/>
              </a:rPr>
              <a:t>Gulati A, Qin J, Chiu C </a:t>
            </a:r>
            <a:r>
              <a:rPr lang="en-US" altLang="zh-CN" sz="1333" dirty="0" err="1">
                <a:solidFill>
                  <a:srgbClr val="4472C4">
                    <a:lumMod val="75000"/>
                  </a:srgbClr>
                </a:solidFill>
                <a:latin typeface="Arial" panose="020B0604020202020204" pitchFamily="34" charset="0"/>
              </a:rPr>
              <a:t>C</a:t>
            </a:r>
            <a:r>
              <a:rPr lang="en-US" altLang="zh-CN" sz="1333" dirty="0">
                <a:solidFill>
                  <a:srgbClr val="4472C4">
                    <a:lumMod val="75000"/>
                  </a:srgbClr>
                </a:solidFill>
                <a:latin typeface="Arial" panose="020B0604020202020204" pitchFamily="34" charset="0"/>
              </a:rPr>
              <a:t>, et al. Conformer: Convolution-augmented transformer for speech recognition[J]. </a:t>
            </a:r>
            <a:r>
              <a:rPr lang="en-US" altLang="zh-CN" sz="1333" dirty="0" err="1">
                <a:solidFill>
                  <a:srgbClr val="4472C4">
                    <a:lumMod val="75000"/>
                  </a:srgbClr>
                </a:solidFill>
                <a:latin typeface="Arial" panose="020B0604020202020204" pitchFamily="34" charset="0"/>
              </a:rPr>
              <a:t>arXiv</a:t>
            </a:r>
            <a:r>
              <a:rPr lang="en-US" altLang="zh-CN" sz="1333" dirty="0">
                <a:solidFill>
                  <a:srgbClr val="4472C4">
                    <a:lumMod val="75000"/>
                  </a:srgbClr>
                </a:solidFill>
                <a:latin typeface="Arial" panose="020B0604020202020204" pitchFamily="34" charset="0"/>
              </a:rPr>
              <a:t> preprint arXiv:2005.08100, 2020.</a:t>
            </a:r>
            <a:endParaRPr lang="zh-CN" altLang="en-US" sz="1333" dirty="0">
              <a:solidFill>
                <a:srgbClr val="4472C4">
                  <a:lumMod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0941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964"/>
    </mc:Choice>
    <mc:Fallback xmlns="">
      <p:transition spd="slow" advTm="4796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1E4257A8-E92C-41C1-A1AA-2676985ED0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1000" y="989687"/>
            <a:ext cx="6858000" cy="952500"/>
          </a:xfrm>
        </p:spPr>
        <p:txBody>
          <a:bodyPr/>
          <a:lstStyle/>
          <a:p>
            <a:r>
              <a:rPr lang="zh-CN" altLang="en-US" dirty="0" smtClean="0"/>
              <a:t>语音识别进展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F73072BA-B68B-4B04-8F8B-4229DB9CF1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166" y="2053367"/>
            <a:ext cx="8456815" cy="3771636"/>
          </a:xfrm>
        </p:spPr>
        <p:txBody>
          <a:bodyPr/>
          <a:lstStyle/>
          <a:p>
            <a:pPr>
              <a:lnSpc>
                <a:spcPct val="80000"/>
              </a:lnSpc>
              <a:defRPr/>
            </a:pPr>
            <a:r>
              <a:rPr lang="zh-CN" altLang="en-US" sz="2000" dirty="0"/>
              <a:t>探索方向</a:t>
            </a:r>
            <a:endParaRPr lang="en-US" altLang="zh-CN" sz="2000" dirty="0"/>
          </a:p>
          <a:p>
            <a:pPr lvl="1">
              <a:lnSpc>
                <a:spcPct val="80000"/>
              </a:lnSpc>
              <a:defRPr/>
            </a:pPr>
            <a:r>
              <a:rPr lang="zh-CN" altLang="en-US" sz="1667" dirty="0"/>
              <a:t>通用架构：模型改进、训练开销、模型压缩</a:t>
            </a:r>
            <a:r>
              <a:rPr lang="en-US" altLang="zh-CN" sz="1667" dirty="0"/>
              <a:t>/</a:t>
            </a:r>
            <a:r>
              <a:rPr lang="zh-CN" altLang="en-US" sz="1667" dirty="0"/>
              <a:t>解码器优化、数据增广</a:t>
            </a:r>
            <a:endParaRPr lang="en-US" altLang="zh-CN" sz="1667" dirty="0"/>
          </a:p>
          <a:p>
            <a:pPr lvl="1">
              <a:lnSpc>
                <a:spcPct val="80000"/>
              </a:lnSpc>
              <a:defRPr/>
            </a:pPr>
            <a:r>
              <a:rPr lang="zh-CN" altLang="en-US" sz="1667" dirty="0"/>
              <a:t>应用驱动</a:t>
            </a:r>
            <a:endParaRPr lang="en-US" altLang="zh-CN" sz="1667" dirty="0"/>
          </a:p>
          <a:p>
            <a:pPr marL="380985" lvl="1" indent="0">
              <a:lnSpc>
                <a:spcPct val="80000"/>
              </a:lnSpc>
              <a:buNone/>
              <a:defRPr/>
            </a:pPr>
            <a:r>
              <a:rPr lang="en-US" altLang="zh-CN" sz="1667" dirty="0"/>
              <a:t>	</a:t>
            </a:r>
            <a:r>
              <a:rPr lang="zh-CN" altLang="en-US" sz="1667" dirty="0"/>
              <a:t>设备支持：迁移学习、模型自适应</a:t>
            </a:r>
            <a:endParaRPr lang="en-US" altLang="zh-CN" sz="1667" dirty="0"/>
          </a:p>
          <a:p>
            <a:pPr marL="380985" lvl="1" indent="0">
              <a:lnSpc>
                <a:spcPct val="80000"/>
              </a:lnSpc>
              <a:buNone/>
              <a:defRPr/>
            </a:pPr>
            <a:r>
              <a:rPr lang="en-US" altLang="zh-CN" sz="1667" dirty="0"/>
              <a:t>	</a:t>
            </a:r>
            <a:r>
              <a:rPr lang="zh-CN" altLang="en-US" sz="1667" dirty="0"/>
              <a:t>应用场景：</a:t>
            </a:r>
            <a:r>
              <a:rPr lang="en-US" altLang="zh-CN" sz="1667" dirty="0"/>
              <a:t>Robust</a:t>
            </a:r>
            <a:r>
              <a:rPr lang="zh-CN" altLang="en-US" sz="1667" dirty="0"/>
              <a:t>识别</a:t>
            </a:r>
            <a:endParaRPr lang="en-US" altLang="zh-CN" sz="1667" dirty="0"/>
          </a:p>
          <a:p>
            <a:pPr marL="380985" lvl="1" indent="0">
              <a:lnSpc>
                <a:spcPct val="80000"/>
              </a:lnSpc>
              <a:buNone/>
              <a:defRPr/>
            </a:pPr>
            <a:r>
              <a:rPr lang="en-US" altLang="zh-CN" sz="1667" dirty="0"/>
              <a:t>	</a:t>
            </a:r>
            <a:r>
              <a:rPr lang="zh-CN" altLang="en-US" sz="1667" dirty="0"/>
              <a:t>新语言</a:t>
            </a:r>
            <a:r>
              <a:rPr lang="en-US" altLang="zh-CN" sz="1667" dirty="0"/>
              <a:t>/</a:t>
            </a:r>
            <a:r>
              <a:rPr lang="zh-CN" altLang="en-US" sz="1667" dirty="0"/>
              <a:t>方言：迁移学习、半</a:t>
            </a:r>
            <a:r>
              <a:rPr lang="en-US" altLang="zh-CN" sz="1667" dirty="0"/>
              <a:t>/</a:t>
            </a:r>
            <a:r>
              <a:rPr lang="zh-CN" altLang="en-US" sz="1667" dirty="0"/>
              <a:t>无监督学习</a:t>
            </a:r>
            <a:endParaRPr lang="en-US" altLang="zh-CN" sz="1667" dirty="0"/>
          </a:p>
          <a:p>
            <a:pPr lvl="1">
              <a:lnSpc>
                <a:spcPct val="80000"/>
              </a:lnSpc>
              <a:defRPr/>
            </a:pPr>
            <a:r>
              <a:rPr lang="zh-CN" altLang="en-US" sz="1667" dirty="0"/>
              <a:t>有益的探索</a:t>
            </a:r>
            <a:endParaRPr lang="en-US" altLang="zh-CN" sz="1667" dirty="0"/>
          </a:p>
          <a:p>
            <a:pPr marL="380985" lvl="1" indent="0">
              <a:lnSpc>
                <a:spcPct val="80000"/>
              </a:lnSpc>
              <a:buNone/>
              <a:defRPr/>
            </a:pPr>
            <a:r>
              <a:rPr lang="en-US" altLang="zh-CN" sz="1667" dirty="0"/>
              <a:t>	</a:t>
            </a:r>
            <a:r>
              <a:rPr lang="zh-CN" altLang="zh-CN" sz="1667" dirty="0"/>
              <a:t>无监督自学习</a:t>
            </a:r>
            <a:r>
              <a:rPr lang="en-US" altLang="zh-CN" sz="1667" dirty="0"/>
              <a:t>/</a:t>
            </a:r>
            <a:r>
              <a:rPr lang="zh-CN" altLang="en-US" sz="1667" dirty="0">
                <a:solidFill>
                  <a:srgbClr val="00B0F0"/>
                </a:solidFill>
              </a:rPr>
              <a:t>预训练模型</a:t>
            </a:r>
            <a:r>
              <a:rPr lang="zh-CN" altLang="en-US" sz="1667" dirty="0"/>
              <a:t>：</a:t>
            </a:r>
            <a:r>
              <a:rPr lang="en-US" altLang="zh-CN" sz="1667" dirty="0"/>
              <a:t>wav2vec</a:t>
            </a:r>
            <a:r>
              <a:rPr lang="zh-CN" altLang="en-US" sz="1667" dirty="0"/>
              <a:t>、</a:t>
            </a:r>
            <a:r>
              <a:rPr lang="en-US" altLang="zh-CN" sz="1667" dirty="0"/>
              <a:t>data2vec</a:t>
            </a:r>
          </a:p>
          <a:p>
            <a:pPr marL="380985" lvl="1" indent="0">
              <a:lnSpc>
                <a:spcPct val="80000"/>
              </a:lnSpc>
              <a:buNone/>
              <a:defRPr/>
            </a:pPr>
            <a:r>
              <a:rPr lang="en-US" altLang="zh-CN" sz="1667" dirty="0"/>
              <a:t>	</a:t>
            </a:r>
            <a:r>
              <a:rPr lang="zh-CN" altLang="en-US" sz="1667" dirty="0"/>
              <a:t>统一前端，针对不同下游任务</a:t>
            </a:r>
            <a:r>
              <a:rPr lang="en-US" altLang="zh-CN" sz="1667" dirty="0"/>
              <a:t>——</a:t>
            </a:r>
            <a:r>
              <a:rPr lang="zh-CN" altLang="en-US" sz="1667" dirty="0"/>
              <a:t>语音识别、声纹、音频事件检测，解决语音增强、跨设备</a:t>
            </a:r>
            <a:r>
              <a:rPr lang="en-US" altLang="zh-CN" sz="1667" dirty="0"/>
              <a:t>/</a:t>
            </a:r>
            <a:r>
              <a:rPr lang="zh-CN" altLang="en-US" sz="1667" dirty="0"/>
              <a:t>领域</a:t>
            </a:r>
            <a:endParaRPr lang="zh-CN" altLang="en-US" sz="1667" dirty="0"/>
          </a:p>
        </p:txBody>
      </p:sp>
      <p:sp>
        <p:nvSpPr>
          <p:cNvPr id="4" name="矩形 3"/>
          <p:cNvSpPr/>
          <p:nvPr/>
        </p:nvSpPr>
        <p:spPr>
          <a:xfrm>
            <a:off x="542524" y="6180188"/>
            <a:ext cx="9341282" cy="5025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333" dirty="0" err="1">
                <a:solidFill>
                  <a:srgbClr val="4472C4">
                    <a:lumMod val="75000"/>
                  </a:srgbClr>
                </a:solidFill>
                <a:latin typeface="Arial" panose="020B0604020202020204" pitchFamily="34" charset="0"/>
              </a:rPr>
              <a:t>Baevski</a:t>
            </a:r>
            <a:r>
              <a:rPr lang="en-US" altLang="zh-CN" sz="1333" dirty="0">
                <a:solidFill>
                  <a:srgbClr val="4472C4">
                    <a:lumMod val="75000"/>
                  </a:srgbClr>
                </a:solidFill>
                <a:latin typeface="Arial" panose="020B0604020202020204" pitchFamily="34" charset="0"/>
              </a:rPr>
              <a:t> A, Zhou Y, Mohamed A, et al. wav2vec 2.0: A framework for self-supervised learning of speech representations[J]. Advances in Neural Information Processing Systems, 2020, 33: 12449-12460.</a:t>
            </a:r>
            <a:endParaRPr lang="zh-CN" altLang="en-US" sz="1333" dirty="0">
              <a:solidFill>
                <a:srgbClr val="4472C4">
                  <a:lumMod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9582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229"/>
    </mc:Choice>
    <mc:Fallback xmlns="">
      <p:transition spd="slow" advTm="29229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C28DAEAF-C77E-4BFB-AB93-E0C67CC748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000" y="1520000"/>
            <a:ext cx="9568155" cy="3771636"/>
          </a:xfrm>
        </p:spPr>
        <p:txBody>
          <a:bodyPr>
            <a:noAutofit/>
          </a:bodyPr>
          <a:lstStyle/>
          <a:p>
            <a:r>
              <a:rPr lang="en-US" altLang="zh-CN" sz="1800" dirty="0">
                <a:solidFill>
                  <a:srgbClr val="C00000"/>
                </a:solidFill>
              </a:rPr>
              <a:t>HTK</a:t>
            </a:r>
            <a:r>
              <a:rPr lang="zh-CN" altLang="en-US" sz="1800" dirty="0"/>
              <a:t>（</a:t>
            </a:r>
            <a:r>
              <a:rPr lang="en-US" altLang="zh-CN" sz="1800" dirty="0"/>
              <a:t>HMM Toolkit</a:t>
            </a:r>
            <a:r>
              <a:rPr lang="zh-CN" altLang="en-US" sz="1800" dirty="0"/>
              <a:t>）隐马尔可夫模型的实验工具包，由剑桥大学</a:t>
            </a:r>
            <a:r>
              <a:rPr lang="en-US" altLang="zh-CN" sz="1800" dirty="0"/>
              <a:t>Steve Young</a:t>
            </a:r>
            <a:r>
              <a:rPr lang="zh-CN" altLang="en-US" sz="1800" dirty="0"/>
              <a:t>领导开发，适用于</a:t>
            </a:r>
            <a:r>
              <a:rPr lang="en-US" altLang="zh-CN" sz="1800" dirty="0"/>
              <a:t>GMM-HMM</a:t>
            </a:r>
            <a:r>
              <a:rPr lang="zh-CN" altLang="en-US" sz="1800" dirty="0"/>
              <a:t>系统的搭建；</a:t>
            </a:r>
            <a:r>
              <a:rPr lang="en-US" altLang="zh-CN" sz="1800" dirty="0"/>
              <a:t>2015</a:t>
            </a:r>
            <a:r>
              <a:rPr lang="zh-CN" altLang="en-US" sz="1800" dirty="0"/>
              <a:t>年也推出了</a:t>
            </a:r>
            <a:r>
              <a:rPr lang="en-US" altLang="zh-CN" sz="1800" dirty="0"/>
              <a:t>DNN-HMM</a:t>
            </a:r>
            <a:r>
              <a:rPr lang="zh-CN" altLang="en-US" sz="1800" dirty="0"/>
              <a:t>。</a:t>
            </a:r>
            <a:endParaRPr lang="en-US" altLang="zh-CN" sz="1800" dirty="0"/>
          </a:p>
          <a:p>
            <a:r>
              <a:rPr lang="en-US" altLang="zh-CN" sz="1800" dirty="0">
                <a:solidFill>
                  <a:srgbClr val="C00000"/>
                </a:solidFill>
              </a:rPr>
              <a:t>Kaldi</a:t>
            </a:r>
            <a:r>
              <a:rPr lang="zh-CN" altLang="en-US" sz="1800" dirty="0"/>
              <a:t> 开源语音识别工具箱，由</a:t>
            </a:r>
            <a:r>
              <a:rPr lang="en-US" altLang="zh-CN" sz="1800" dirty="0"/>
              <a:t>Daniel </a:t>
            </a:r>
            <a:r>
              <a:rPr lang="en-US" altLang="zh-CN" sz="1800" dirty="0" err="1"/>
              <a:t>Povey</a:t>
            </a:r>
            <a:r>
              <a:rPr lang="zh-CN" altLang="en-US" sz="1800" dirty="0"/>
              <a:t>牵头维护。适用于</a:t>
            </a:r>
            <a:r>
              <a:rPr lang="en-US" altLang="zh-CN" sz="1800" dirty="0"/>
              <a:t>DNN-HMM</a:t>
            </a:r>
            <a:r>
              <a:rPr lang="zh-CN" altLang="en-US" sz="1800" dirty="0"/>
              <a:t>系统（包括</a:t>
            </a:r>
            <a:r>
              <a:rPr lang="en-US" altLang="zh-CN" sz="1800" dirty="0"/>
              <a:t>Chain</a:t>
            </a:r>
            <a:r>
              <a:rPr lang="zh-CN" altLang="en-US" sz="1800" dirty="0"/>
              <a:t>模型）搭建，支持</a:t>
            </a:r>
            <a:r>
              <a:rPr lang="en-US" altLang="zh-CN" sz="1800" dirty="0"/>
              <a:t>TDNN/TDNN-F</a:t>
            </a:r>
            <a:r>
              <a:rPr lang="zh-CN" altLang="en-US" sz="1800" dirty="0"/>
              <a:t>等模型，基于有限状态转换器进行解码。支持最新网络的</a:t>
            </a:r>
            <a:r>
              <a:rPr lang="en-US" altLang="zh-CN" sz="1800" dirty="0"/>
              <a:t>K2</a:t>
            </a:r>
            <a:r>
              <a:rPr lang="zh-CN" altLang="en-US" sz="1800" dirty="0"/>
              <a:t>陆续发布。</a:t>
            </a:r>
            <a:endParaRPr lang="en-US" altLang="zh-CN" sz="1800" dirty="0"/>
          </a:p>
          <a:p>
            <a:r>
              <a:rPr lang="en-US" altLang="zh-CN" sz="1800" dirty="0" err="1">
                <a:solidFill>
                  <a:srgbClr val="C00000"/>
                </a:solidFill>
              </a:rPr>
              <a:t>Espnet</a:t>
            </a:r>
            <a:r>
              <a:rPr lang="zh-CN" altLang="en-US" sz="1800" dirty="0"/>
              <a:t>是端到端语音处理工具集，可用于端到端语音识别和语音合成。采用</a:t>
            </a:r>
            <a:r>
              <a:rPr lang="en-US" altLang="zh-CN" sz="1800" dirty="0"/>
              <a:t>Python</a:t>
            </a:r>
            <a:r>
              <a:rPr lang="zh-CN" altLang="en-US" sz="1800" dirty="0"/>
              <a:t>开发，遵循</a:t>
            </a:r>
            <a:r>
              <a:rPr lang="en-US" altLang="zh-CN" sz="1800" dirty="0"/>
              <a:t>Kaldi</a:t>
            </a:r>
            <a:r>
              <a:rPr lang="zh-CN" altLang="en-US" sz="1800" dirty="0"/>
              <a:t>风格的数据处理方式，支持</a:t>
            </a:r>
            <a:r>
              <a:rPr lang="en-US" altLang="zh-CN" sz="1800" dirty="0"/>
              <a:t>CTC/Attention</a:t>
            </a:r>
            <a:r>
              <a:rPr lang="zh-CN" altLang="en-US" sz="1800" dirty="0"/>
              <a:t>等模型。</a:t>
            </a:r>
            <a:endParaRPr lang="en-US" altLang="zh-CN" sz="1800" dirty="0"/>
          </a:p>
          <a:p>
            <a:r>
              <a:rPr lang="en-US" altLang="zh-CN" sz="1800" dirty="0" err="1">
                <a:solidFill>
                  <a:srgbClr val="C00000"/>
                </a:solidFill>
              </a:rPr>
              <a:t>WeNet</a:t>
            </a:r>
            <a:r>
              <a:rPr lang="zh-CN" altLang="en-US" sz="1800" dirty="0"/>
              <a:t>是面向应用的开源语音识别开发平台，由出门问问</a:t>
            </a:r>
            <a:r>
              <a:rPr lang="en-US" altLang="zh-CN" sz="1800" dirty="0"/>
              <a:t>/</a:t>
            </a:r>
            <a:r>
              <a:rPr lang="zh-CN" altLang="en-US" sz="1800" dirty="0"/>
              <a:t>西工大语音团队开发维护，采用</a:t>
            </a:r>
            <a:r>
              <a:rPr lang="en-US" altLang="zh-CN" sz="1800" dirty="0"/>
              <a:t>Conformer</a:t>
            </a:r>
            <a:r>
              <a:rPr lang="zh-CN" altLang="en-US" sz="1800" dirty="0"/>
              <a:t>网络结构和</a:t>
            </a:r>
            <a:r>
              <a:rPr lang="en-US" altLang="zh-CN" sz="1800" dirty="0"/>
              <a:t>CTC/Attention loss</a:t>
            </a:r>
            <a:r>
              <a:rPr lang="zh-CN" altLang="en-US" sz="1800" dirty="0"/>
              <a:t>联合优化，模型训练完全基于</a:t>
            </a:r>
            <a:r>
              <a:rPr lang="en-US" altLang="zh-CN" sz="1800" dirty="0" err="1"/>
              <a:t>PyTorch</a:t>
            </a:r>
            <a:r>
              <a:rPr lang="zh-CN" altLang="en-US" sz="1800" dirty="0"/>
              <a:t>，</a:t>
            </a:r>
            <a:r>
              <a:rPr lang="zh-CN" altLang="en-US" sz="1800" dirty="0" smtClean="0"/>
              <a:t>便于部署</a:t>
            </a:r>
            <a:r>
              <a:rPr lang="zh-CN" altLang="en-US" sz="1800" dirty="0"/>
              <a:t>。</a:t>
            </a:r>
          </a:p>
        </p:txBody>
      </p:sp>
      <p:sp>
        <p:nvSpPr>
          <p:cNvPr id="4" name="矩形 3"/>
          <p:cNvSpPr/>
          <p:nvPr/>
        </p:nvSpPr>
        <p:spPr>
          <a:xfrm>
            <a:off x="599243" y="6132244"/>
            <a:ext cx="9476912" cy="5025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333" dirty="0">
                <a:solidFill>
                  <a:srgbClr val="4472C4">
                    <a:lumMod val="75000"/>
                  </a:srgbClr>
                </a:solidFill>
                <a:latin typeface="Tahoma" panose="020B0604030504040204" pitchFamily="34" charset="0"/>
                <a:hlinkClick r:id="rId2"/>
              </a:rPr>
              <a:t>https://github.com/wenet-e2e/wenet</a:t>
            </a:r>
            <a:endParaRPr lang="en-US" altLang="zh-CN" sz="1333" dirty="0">
              <a:solidFill>
                <a:srgbClr val="4472C4">
                  <a:lumMod val="75000"/>
                </a:srgbClr>
              </a:solidFill>
              <a:latin typeface="Tahoma" panose="020B0604030504040204" pitchFamily="34" charset="0"/>
            </a:endParaRPr>
          </a:p>
          <a:p>
            <a:r>
              <a:rPr lang="en-US" altLang="zh-CN" sz="1333" dirty="0" err="1">
                <a:solidFill>
                  <a:srgbClr val="4472C4">
                    <a:lumMod val="75000"/>
                  </a:srgbClr>
                </a:solidFill>
                <a:latin typeface="Tahoma" panose="020B0604030504040204" pitchFamily="34" charset="0"/>
              </a:rPr>
              <a:t>Binbin</a:t>
            </a:r>
            <a:r>
              <a:rPr lang="en-US" altLang="zh-CN" sz="1333" dirty="0">
                <a:solidFill>
                  <a:srgbClr val="4472C4">
                    <a:lumMod val="75000"/>
                  </a:srgbClr>
                </a:solidFill>
                <a:latin typeface="Tahoma" panose="020B0604030504040204" pitchFamily="34" charset="0"/>
              </a:rPr>
              <a:t> Zhang, et al. “Unified Streaming and Non-streaming Two-pass End-to-end Model for Speech Recognition”, </a:t>
            </a:r>
            <a:r>
              <a:rPr lang="en-US" altLang="zh-CN" sz="1333" dirty="0" err="1">
                <a:solidFill>
                  <a:srgbClr val="4472C4">
                    <a:lumMod val="75000"/>
                  </a:srgbClr>
                </a:solidFill>
                <a:latin typeface="Tahoma" panose="020B0604030504040204" pitchFamily="34" charset="0"/>
              </a:rPr>
              <a:t>Mobvoi</a:t>
            </a:r>
            <a:r>
              <a:rPr lang="en-US" altLang="zh-CN" sz="1333" dirty="0">
                <a:solidFill>
                  <a:srgbClr val="4472C4">
                    <a:lumMod val="75000"/>
                  </a:srgbClr>
                </a:solidFill>
                <a:latin typeface="Tahoma" panose="020B0604030504040204" pitchFamily="34" charset="0"/>
              </a:rPr>
              <a:t> Inc.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671" y="4318060"/>
            <a:ext cx="4615688" cy="1488667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2678094" y="5494653"/>
            <a:ext cx="2655903" cy="16595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>
              <a:solidFill>
                <a:prstClr val="white"/>
              </a:solidFill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849EF793-7283-45D5-9834-7B4743E0CEAF}"/>
              </a:ext>
            </a:extLst>
          </p:cNvPr>
          <p:cNvSpPr txBox="1"/>
          <p:nvPr/>
        </p:nvSpPr>
        <p:spPr>
          <a:xfrm>
            <a:off x="5597852" y="4960341"/>
            <a:ext cx="3362812" cy="8619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1667" dirty="0">
                <a:solidFill>
                  <a:prstClr val="black"/>
                </a:solidFill>
              </a:rPr>
              <a:t>M1</a:t>
            </a:r>
            <a:r>
              <a:rPr lang="zh-CN" altLang="en-US" sz="1667" dirty="0">
                <a:solidFill>
                  <a:prstClr val="black"/>
                </a:solidFill>
              </a:rPr>
              <a:t>，非流式建模</a:t>
            </a:r>
            <a:endParaRPr lang="en-US" altLang="zh-CN" sz="1667" dirty="0">
              <a:solidFill>
                <a:prstClr val="black"/>
              </a:solidFill>
            </a:endParaRPr>
          </a:p>
          <a:p>
            <a:pPr algn="just"/>
            <a:r>
              <a:rPr lang="en-US" altLang="zh-CN" sz="1667" dirty="0">
                <a:solidFill>
                  <a:prstClr val="black"/>
                </a:solidFill>
              </a:rPr>
              <a:t>M2</a:t>
            </a:r>
            <a:r>
              <a:rPr lang="zh-CN" altLang="en-US" sz="1667" dirty="0">
                <a:solidFill>
                  <a:prstClr val="black"/>
                </a:solidFill>
              </a:rPr>
              <a:t>：流式建模，</a:t>
            </a:r>
            <a:r>
              <a:rPr lang="en-US" altLang="zh-CN" sz="1667" dirty="0">
                <a:solidFill>
                  <a:prstClr val="black"/>
                </a:solidFill>
              </a:rPr>
              <a:t>chunk</a:t>
            </a:r>
            <a:r>
              <a:rPr lang="zh-CN" altLang="en-US" sz="1667" dirty="0">
                <a:solidFill>
                  <a:prstClr val="black"/>
                </a:solidFill>
              </a:rPr>
              <a:t>时长分别为</a:t>
            </a:r>
            <a:endParaRPr lang="en-US" altLang="zh-CN" sz="1667" dirty="0">
              <a:solidFill>
                <a:prstClr val="black"/>
              </a:solidFill>
            </a:endParaRPr>
          </a:p>
          <a:p>
            <a:pPr algn="just"/>
            <a:r>
              <a:rPr lang="zh-CN" altLang="en-US" sz="1667" dirty="0">
                <a:solidFill>
                  <a:prstClr val="black"/>
                </a:solidFill>
              </a:rPr>
              <a:t>          全部、</a:t>
            </a:r>
            <a:r>
              <a:rPr lang="en-US" altLang="zh-CN" sz="1667" dirty="0">
                <a:solidFill>
                  <a:prstClr val="black"/>
                </a:solidFill>
              </a:rPr>
              <a:t>16</a:t>
            </a:r>
            <a:r>
              <a:rPr lang="zh-CN" altLang="en-US" sz="1667" dirty="0">
                <a:solidFill>
                  <a:prstClr val="black"/>
                </a:solidFill>
              </a:rPr>
              <a:t>、</a:t>
            </a:r>
            <a:r>
              <a:rPr lang="en-US" altLang="zh-CN" sz="1667" dirty="0">
                <a:solidFill>
                  <a:prstClr val="black"/>
                </a:solidFill>
              </a:rPr>
              <a:t>8</a:t>
            </a:r>
            <a:r>
              <a:rPr lang="zh-CN" altLang="en-US" sz="1667" dirty="0">
                <a:solidFill>
                  <a:prstClr val="black"/>
                </a:solidFill>
              </a:rPr>
              <a:t>、</a:t>
            </a:r>
            <a:r>
              <a:rPr lang="en-US" altLang="zh-CN" sz="1667" dirty="0">
                <a:solidFill>
                  <a:prstClr val="black"/>
                </a:solidFill>
              </a:rPr>
              <a:t>4ms</a:t>
            </a:r>
            <a:endParaRPr lang="zh-CN" altLang="en-US" sz="1667" dirty="0">
              <a:solidFill>
                <a:prstClr val="black"/>
              </a:solidFill>
            </a:endParaRPr>
          </a:p>
        </p:txBody>
      </p:sp>
      <p:sp>
        <p:nvSpPr>
          <p:cNvPr id="8" name="标题 1">
            <a:extLst>
              <a:ext uri="{FF2B5EF4-FFF2-40B4-BE49-F238E27FC236}">
                <a16:creationId xmlns="" xmlns:a16="http://schemas.microsoft.com/office/drawing/2014/main" id="{1E4257A8-E92C-41C1-A1AA-2676985ED0C2}"/>
              </a:ext>
            </a:extLst>
          </p:cNvPr>
          <p:cNvSpPr txBox="1">
            <a:spLocks/>
          </p:cNvSpPr>
          <p:nvPr/>
        </p:nvSpPr>
        <p:spPr>
          <a:xfrm>
            <a:off x="1651000" y="533400"/>
            <a:ext cx="68580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76197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67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600" dirty="0"/>
              <a:t>语音识别开源工具</a:t>
            </a:r>
          </a:p>
        </p:txBody>
      </p:sp>
    </p:spTree>
    <p:extLst>
      <p:ext uri="{BB962C8B-B14F-4D97-AF65-F5344CB8AC3E}">
        <p14:creationId xmlns:p14="http://schemas.microsoft.com/office/powerpoint/2010/main" val="4065164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5112"/>
    </mc:Choice>
    <mc:Fallback xmlns="">
      <p:transition spd="slow" advTm="165112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文献阅读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9440" y="1628539"/>
            <a:ext cx="9764960" cy="5762861"/>
          </a:xfrm>
        </p:spPr>
        <p:txBody>
          <a:bodyPr>
            <a:normAutofit fontScale="92500" lnSpcReduction="10000"/>
          </a:bodyPr>
          <a:lstStyle/>
          <a:p>
            <a:pPr>
              <a:defRPr/>
            </a:pPr>
            <a:r>
              <a:rPr lang="zh-CN" altLang="en-US" sz="2667" dirty="0"/>
              <a:t>课程中心平台</a:t>
            </a:r>
            <a:r>
              <a:rPr lang="en-US" altLang="zh-CN" sz="2667" dirty="0"/>
              <a:t>-</a:t>
            </a:r>
            <a:r>
              <a:rPr lang="zh-CN" altLang="en-US" sz="2667" dirty="0" smtClean="0"/>
              <a:t>“文献阅读”</a:t>
            </a:r>
            <a:endParaRPr lang="en-US" altLang="zh-CN" sz="2667" dirty="0"/>
          </a:p>
          <a:p>
            <a:pPr lvl="1">
              <a:defRPr/>
            </a:pPr>
            <a:r>
              <a:rPr lang="zh-CN" altLang="en-US" sz="2222" dirty="0">
                <a:solidFill>
                  <a:srgbClr val="FF0000"/>
                </a:solidFill>
              </a:rPr>
              <a:t>截止</a:t>
            </a:r>
            <a:r>
              <a:rPr lang="zh-CN" altLang="en-US" sz="2222" dirty="0">
                <a:solidFill>
                  <a:srgbClr val="FF0000"/>
                </a:solidFill>
              </a:rPr>
              <a:t>时间</a:t>
            </a:r>
            <a:r>
              <a:rPr lang="en-US" altLang="zh-CN" sz="2222" dirty="0"/>
              <a:t>12</a:t>
            </a:r>
            <a:r>
              <a:rPr lang="zh-CN" altLang="en-US" sz="2222" dirty="0" smtClean="0"/>
              <a:t>月</a:t>
            </a:r>
            <a:r>
              <a:rPr lang="en-US" altLang="zh-CN" sz="2222" dirty="0" smtClean="0"/>
              <a:t>17</a:t>
            </a:r>
            <a:r>
              <a:rPr lang="zh-CN" altLang="en-US" sz="2222" dirty="0" smtClean="0"/>
              <a:t>日</a:t>
            </a:r>
            <a:r>
              <a:rPr lang="zh-CN" altLang="en-US" sz="2222" dirty="0"/>
              <a:t>（</a:t>
            </a:r>
            <a:r>
              <a:rPr lang="zh-CN" altLang="en-US" sz="2222" dirty="0"/>
              <a:t>周日）</a:t>
            </a:r>
            <a:endParaRPr lang="en-US" altLang="zh-CN" sz="2222" dirty="0"/>
          </a:p>
          <a:p>
            <a:pPr lvl="1">
              <a:defRPr/>
            </a:pPr>
            <a:r>
              <a:rPr lang="zh-CN" altLang="en-US" sz="2222" dirty="0"/>
              <a:t>格式：</a:t>
            </a:r>
            <a:r>
              <a:rPr lang="en-US" altLang="zh-CN" sz="2222" dirty="0"/>
              <a:t>Word</a:t>
            </a:r>
            <a:r>
              <a:rPr lang="zh-CN" altLang="en-US" sz="2222" dirty="0"/>
              <a:t>文档，命名规范：</a:t>
            </a:r>
            <a:r>
              <a:rPr lang="zh-CN" altLang="en-US" sz="2222" dirty="0">
                <a:solidFill>
                  <a:srgbClr val="C00000"/>
                </a:solidFill>
              </a:rPr>
              <a:t>姓名</a:t>
            </a:r>
            <a:r>
              <a:rPr lang="en-US" altLang="zh-CN" sz="2222" dirty="0">
                <a:solidFill>
                  <a:srgbClr val="C00000"/>
                </a:solidFill>
              </a:rPr>
              <a:t>_</a:t>
            </a:r>
            <a:r>
              <a:rPr lang="zh-CN" altLang="en-US" sz="2222" dirty="0">
                <a:solidFill>
                  <a:srgbClr val="C00000"/>
                </a:solidFill>
              </a:rPr>
              <a:t>学号</a:t>
            </a:r>
            <a:r>
              <a:rPr lang="en-US" altLang="zh-CN" sz="2222" dirty="0" smtClean="0">
                <a:solidFill>
                  <a:srgbClr val="C00000"/>
                </a:solidFill>
              </a:rPr>
              <a:t>_</a:t>
            </a:r>
            <a:r>
              <a:rPr lang="zh-CN" altLang="en-US" sz="2222" dirty="0" smtClean="0">
                <a:solidFill>
                  <a:srgbClr val="C00000"/>
                </a:solidFill>
              </a:rPr>
              <a:t>文献阅读</a:t>
            </a:r>
            <a:r>
              <a:rPr lang="en-US" altLang="zh-CN" sz="2222" dirty="0" smtClean="0">
                <a:solidFill>
                  <a:srgbClr val="C00000"/>
                </a:solidFill>
              </a:rPr>
              <a:t>.doc</a:t>
            </a:r>
            <a:endParaRPr lang="en-US" altLang="zh-CN" sz="2222" dirty="0">
              <a:solidFill>
                <a:srgbClr val="C00000"/>
              </a:solidFill>
            </a:endParaRPr>
          </a:p>
          <a:p>
            <a:r>
              <a:rPr lang="zh-CN" altLang="en-US" sz="2667" dirty="0"/>
              <a:t>内容</a:t>
            </a:r>
            <a:endParaRPr lang="en-US" altLang="zh-CN" sz="2667" dirty="0"/>
          </a:p>
          <a:p>
            <a:pPr marL="507995" lvl="1" indent="0">
              <a:buNone/>
            </a:pPr>
            <a:r>
              <a:rPr lang="zh-CN" altLang="en-US" sz="2222" dirty="0" smtClean="0"/>
              <a:t>文献阅读报告</a:t>
            </a:r>
            <a:endParaRPr lang="en-US" altLang="zh-CN" sz="2222" dirty="0" smtClean="0"/>
          </a:p>
          <a:p>
            <a:pPr marL="507995" lvl="1" indent="0">
              <a:buNone/>
            </a:pPr>
            <a:r>
              <a:rPr lang="zh-CN" altLang="en-US" sz="2222" dirty="0" smtClean="0"/>
              <a:t>范围</a:t>
            </a:r>
            <a:r>
              <a:rPr lang="en-US" altLang="zh-CN" sz="2222" dirty="0" smtClean="0"/>
              <a:t>: </a:t>
            </a:r>
            <a:r>
              <a:rPr lang="zh-CN" altLang="en-US" sz="2222" dirty="0"/>
              <a:t>涉及</a:t>
            </a:r>
            <a:r>
              <a:rPr lang="zh-CN" altLang="en-US" sz="2222" dirty="0" smtClean="0"/>
              <a:t>语音识别深度模型，可从本节引用文献选取，包括但不限于</a:t>
            </a:r>
            <a:endParaRPr lang="en-US" altLang="zh-CN" sz="2222" dirty="0" smtClean="0"/>
          </a:p>
          <a:p>
            <a:pPr marL="888980" lvl="2" indent="0">
              <a:buNone/>
            </a:pPr>
            <a:r>
              <a:rPr lang="en-US" altLang="zh-CN" sz="1700" dirty="0">
                <a:solidFill>
                  <a:srgbClr val="4472C4">
                    <a:lumMod val="75000"/>
                  </a:srgbClr>
                </a:solidFill>
                <a:latin typeface="Tahoma" panose="020B0604030504040204" pitchFamily="34" charset="0"/>
              </a:rPr>
              <a:t>[1]Graves </a:t>
            </a:r>
            <a:r>
              <a:rPr lang="en-US" altLang="zh-CN" sz="1700" dirty="0">
                <a:solidFill>
                  <a:srgbClr val="4472C4">
                    <a:lumMod val="75000"/>
                  </a:srgbClr>
                </a:solidFill>
                <a:latin typeface="Tahoma" panose="020B0604030504040204" pitchFamily="34" charset="0"/>
              </a:rPr>
              <a:t>A. Sequence transduction with recurrent neural networks. </a:t>
            </a:r>
            <a:r>
              <a:rPr lang="en-US" altLang="zh-CN" sz="1700" dirty="0" err="1">
                <a:solidFill>
                  <a:srgbClr val="4472C4">
                    <a:lumMod val="75000"/>
                  </a:srgbClr>
                </a:solidFill>
                <a:latin typeface="Tahoma" panose="020B0604030504040204" pitchFamily="34" charset="0"/>
              </a:rPr>
              <a:t>arXiv</a:t>
            </a:r>
            <a:r>
              <a:rPr lang="en-US" altLang="zh-CN" sz="1700" dirty="0">
                <a:solidFill>
                  <a:srgbClr val="4472C4">
                    <a:lumMod val="75000"/>
                  </a:srgbClr>
                </a:solidFill>
                <a:latin typeface="Tahoma" panose="020B0604030504040204" pitchFamily="34" charset="0"/>
              </a:rPr>
              <a:t> preprint arXiv:1211.3711, 2012</a:t>
            </a:r>
          </a:p>
          <a:p>
            <a:pPr marL="888980" lvl="2" indent="0">
              <a:buNone/>
            </a:pPr>
            <a:r>
              <a:rPr lang="en-US" altLang="zh-CN" sz="1700" dirty="0">
                <a:solidFill>
                  <a:srgbClr val="4472C4">
                    <a:lumMod val="75000"/>
                  </a:srgbClr>
                </a:solidFill>
                <a:latin typeface="Tahoma" panose="020B0604030504040204" pitchFamily="34" charset="0"/>
              </a:rPr>
              <a:t>[2]</a:t>
            </a:r>
            <a:r>
              <a:rPr lang="en-US" altLang="zh-CN" sz="1700" dirty="0" err="1">
                <a:solidFill>
                  <a:srgbClr val="4472C4">
                    <a:lumMod val="75000"/>
                  </a:srgbClr>
                </a:solidFill>
                <a:latin typeface="Tahoma" panose="020B0604030504040204" pitchFamily="34" charset="0"/>
              </a:rPr>
              <a:t>Vaswani</a:t>
            </a:r>
            <a:r>
              <a:rPr lang="en-US" altLang="zh-CN" sz="1700" dirty="0">
                <a:solidFill>
                  <a:srgbClr val="4472C4">
                    <a:lumMod val="75000"/>
                  </a:srgbClr>
                </a:solidFill>
                <a:latin typeface="Tahoma" panose="020B0604030504040204" pitchFamily="34" charset="0"/>
              </a:rPr>
              <a:t> </a:t>
            </a:r>
            <a:r>
              <a:rPr lang="en-US" altLang="zh-CN" sz="1700" dirty="0">
                <a:solidFill>
                  <a:srgbClr val="4472C4">
                    <a:lumMod val="75000"/>
                  </a:srgbClr>
                </a:solidFill>
                <a:latin typeface="Tahoma" panose="020B0604030504040204" pitchFamily="34" charset="0"/>
              </a:rPr>
              <a:t>A, </a:t>
            </a:r>
            <a:r>
              <a:rPr lang="en-US" altLang="zh-CN" sz="1700" dirty="0" err="1">
                <a:solidFill>
                  <a:srgbClr val="4472C4">
                    <a:lumMod val="75000"/>
                  </a:srgbClr>
                </a:solidFill>
                <a:latin typeface="Tahoma" panose="020B0604030504040204" pitchFamily="34" charset="0"/>
              </a:rPr>
              <a:t>Shazeer</a:t>
            </a:r>
            <a:r>
              <a:rPr lang="en-US" altLang="zh-CN" sz="1700" dirty="0">
                <a:solidFill>
                  <a:srgbClr val="4472C4">
                    <a:lumMod val="75000"/>
                  </a:srgbClr>
                </a:solidFill>
                <a:latin typeface="Tahoma" panose="020B0604030504040204" pitchFamily="34" charset="0"/>
              </a:rPr>
              <a:t> N, </a:t>
            </a:r>
            <a:r>
              <a:rPr lang="en-US" altLang="zh-CN" sz="1700" dirty="0" err="1">
                <a:solidFill>
                  <a:srgbClr val="4472C4">
                    <a:lumMod val="75000"/>
                  </a:srgbClr>
                </a:solidFill>
                <a:latin typeface="Tahoma" panose="020B0604030504040204" pitchFamily="34" charset="0"/>
              </a:rPr>
              <a:t>Parmar</a:t>
            </a:r>
            <a:r>
              <a:rPr lang="en-US" altLang="zh-CN" sz="1700" dirty="0">
                <a:solidFill>
                  <a:srgbClr val="4472C4">
                    <a:lumMod val="75000"/>
                  </a:srgbClr>
                </a:solidFill>
                <a:latin typeface="Tahoma" panose="020B0604030504040204" pitchFamily="34" charset="0"/>
              </a:rPr>
              <a:t> N, et al. Attention is all you need[J]. Advances in neural information processing systems, 2017, 30.</a:t>
            </a:r>
            <a:endParaRPr lang="zh-CN" altLang="en-US" sz="1700" dirty="0">
              <a:solidFill>
                <a:srgbClr val="4472C4">
                  <a:lumMod val="75000"/>
                </a:srgbClr>
              </a:solidFill>
              <a:latin typeface="Tahoma" panose="020B0604030504040204" pitchFamily="34" charset="0"/>
            </a:endParaRPr>
          </a:p>
          <a:p>
            <a:pPr marL="888980" lvl="2" indent="0">
              <a:buNone/>
            </a:pPr>
            <a:r>
              <a:rPr lang="en-US" altLang="zh-CN" sz="1700" dirty="0">
                <a:solidFill>
                  <a:srgbClr val="4472C4">
                    <a:lumMod val="75000"/>
                  </a:srgbClr>
                </a:solidFill>
                <a:latin typeface="Tahoma" panose="020B0604030504040204" pitchFamily="34" charset="0"/>
              </a:rPr>
              <a:t>[3]</a:t>
            </a:r>
            <a:r>
              <a:rPr lang="en-US" altLang="zh-CN" sz="1700" dirty="0" err="1">
                <a:solidFill>
                  <a:srgbClr val="4472C4">
                    <a:lumMod val="75000"/>
                  </a:srgbClr>
                </a:solidFill>
                <a:latin typeface="Tahoma" panose="020B0604030504040204" pitchFamily="34" charset="0"/>
              </a:rPr>
              <a:t>Baevski</a:t>
            </a:r>
            <a:r>
              <a:rPr lang="en-US" altLang="zh-CN" sz="1700" dirty="0">
                <a:solidFill>
                  <a:srgbClr val="4472C4">
                    <a:lumMod val="75000"/>
                  </a:srgbClr>
                </a:solidFill>
                <a:latin typeface="Tahoma" panose="020B0604030504040204" pitchFamily="34" charset="0"/>
              </a:rPr>
              <a:t> </a:t>
            </a:r>
            <a:r>
              <a:rPr lang="en-US" altLang="zh-CN" sz="1700" dirty="0">
                <a:solidFill>
                  <a:srgbClr val="4472C4">
                    <a:lumMod val="75000"/>
                  </a:srgbClr>
                </a:solidFill>
                <a:latin typeface="Tahoma" panose="020B0604030504040204" pitchFamily="34" charset="0"/>
              </a:rPr>
              <a:t>A, Zhou Y, Mohamed A, et al. wav2vec 2.0: A framework for self-supervised learning of speech representations[J]. Advances in Neural Information Processing Systems, 2020, 33: 12449-12460.</a:t>
            </a:r>
            <a:endParaRPr lang="zh-CN" altLang="en-US" sz="1700" dirty="0">
              <a:solidFill>
                <a:srgbClr val="4472C4">
                  <a:lumMod val="75000"/>
                </a:srgbClr>
              </a:solidFill>
              <a:latin typeface="Tahoma" panose="020B0604030504040204" pitchFamily="34" charset="0"/>
            </a:endParaRPr>
          </a:p>
          <a:p>
            <a:pPr marL="888980" lvl="2" indent="0">
              <a:buNone/>
            </a:pPr>
            <a:r>
              <a:rPr lang="en-US" altLang="zh-CN" sz="1700" dirty="0">
                <a:solidFill>
                  <a:srgbClr val="4472C4">
                    <a:lumMod val="75000"/>
                  </a:srgbClr>
                </a:solidFill>
                <a:latin typeface="Tahoma" panose="020B0604030504040204" pitchFamily="34" charset="0"/>
              </a:rPr>
              <a:t>[4]</a:t>
            </a:r>
            <a:r>
              <a:rPr lang="en-US" altLang="zh-CN" sz="1700" dirty="0" err="1">
                <a:solidFill>
                  <a:srgbClr val="4472C4">
                    <a:lumMod val="75000"/>
                  </a:srgbClr>
                </a:solidFill>
                <a:latin typeface="Tahoma" panose="020B0604030504040204" pitchFamily="34" charset="0"/>
              </a:rPr>
              <a:t>Binbin</a:t>
            </a:r>
            <a:r>
              <a:rPr lang="en-US" altLang="zh-CN" sz="1700" dirty="0">
                <a:solidFill>
                  <a:srgbClr val="4472C4">
                    <a:lumMod val="75000"/>
                  </a:srgbClr>
                </a:solidFill>
                <a:latin typeface="Tahoma" panose="020B0604030504040204" pitchFamily="34" charset="0"/>
              </a:rPr>
              <a:t> </a:t>
            </a:r>
            <a:r>
              <a:rPr lang="en-US" altLang="zh-CN" sz="1700" dirty="0">
                <a:solidFill>
                  <a:srgbClr val="4472C4">
                    <a:lumMod val="75000"/>
                  </a:srgbClr>
                </a:solidFill>
                <a:latin typeface="Tahoma" panose="020B0604030504040204" pitchFamily="34" charset="0"/>
              </a:rPr>
              <a:t>Zhang, et al. “Unified Streaming and Non-streaming Two-pass End-to-end Model for Speech Recognition”, </a:t>
            </a:r>
            <a:r>
              <a:rPr lang="en-US" altLang="zh-CN" sz="1700" dirty="0" err="1">
                <a:solidFill>
                  <a:srgbClr val="4472C4">
                    <a:lumMod val="75000"/>
                  </a:srgbClr>
                </a:solidFill>
                <a:latin typeface="Tahoma" panose="020B0604030504040204" pitchFamily="34" charset="0"/>
              </a:rPr>
              <a:t>Mobvoi</a:t>
            </a:r>
            <a:r>
              <a:rPr lang="en-US" altLang="zh-CN" sz="1700" dirty="0">
                <a:solidFill>
                  <a:srgbClr val="4472C4">
                    <a:lumMod val="75000"/>
                  </a:srgbClr>
                </a:solidFill>
                <a:latin typeface="Tahoma" panose="020B0604030504040204" pitchFamily="34" charset="0"/>
              </a:rPr>
              <a:t> Inc</a:t>
            </a:r>
            <a:r>
              <a:rPr lang="en-US" altLang="zh-CN" sz="1700" dirty="0">
                <a:solidFill>
                  <a:srgbClr val="4472C4">
                    <a:lumMod val="75000"/>
                  </a:srgbClr>
                </a:solidFill>
                <a:latin typeface="Tahoma" panose="020B0604030504040204" pitchFamily="34" charset="0"/>
              </a:rPr>
              <a:t>.</a:t>
            </a:r>
          </a:p>
          <a:p>
            <a:pPr marL="507995" lvl="1" indent="0">
              <a:buNone/>
            </a:pPr>
            <a:r>
              <a:rPr lang="zh-CN" altLang="en-US" sz="2222" dirty="0" smtClean="0"/>
              <a:t>内容</a:t>
            </a:r>
            <a:r>
              <a:rPr lang="en-US" altLang="zh-CN" sz="2222" dirty="0" smtClean="0"/>
              <a:t>:</a:t>
            </a:r>
          </a:p>
          <a:p>
            <a:pPr marL="888980" lvl="2" indent="0">
              <a:buNone/>
            </a:pPr>
            <a:r>
              <a:rPr lang="en-US" altLang="zh-CN" sz="1889" dirty="0" smtClean="0"/>
              <a:t>1</a:t>
            </a:r>
            <a:r>
              <a:rPr lang="zh-CN" altLang="en-US" sz="1889" dirty="0" smtClean="0"/>
              <a:t>、引言，论文主题、解决问题、技术思路</a:t>
            </a:r>
            <a:endParaRPr lang="en-US" altLang="zh-CN" sz="1889" dirty="0" smtClean="0"/>
          </a:p>
          <a:p>
            <a:pPr marL="888980" lvl="2" indent="0">
              <a:buNone/>
            </a:pPr>
            <a:r>
              <a:rPr lang="en-US" altLang="zh-CN" sz="1889" dirty="0" smtClean="0"/>
              <a:t>2</a:t>
            </a:r>
            <a:r>
              <a:rPr lang="zh-CN" altLang="en-US" sz="1889" dirty="0" smtClean="0"/>
              <a:t>、算法描述，网络结构、计算描述、步骤说明</a:t>
            </a:r>
            <a:endParaRPr lang="en-US" altLang="zh-CN" sz="1889" dirty="0" smtClean="0"/>
          </a:p>
          <a:p>
            <a:pPr marL="888980" lvl="2" indent="0">
              <a:buNone/>
            </a:pPr>
            <a:r>
              <a:rPr lang="en-US" altLang="zh-CN" sz="1889" dirty="0" smtClean="0"/>
              <a:t>3</a:t>
            </a:r>
            <a:r>
              <a:rPr lang="zh-CN" altLang="en-US" sz="1889" dirty="0" smtClean="0"/>
              <a:t>、实验结果及结论，可视化图表、结论性总结</a:t>
            </a:r>
            <a:endParaRPr lang="en-US" altLang="zh-CN" sz="1889" dirty="0" smtClean="0"/>
          </a:p>
          <a:p>
            <a:pPr marL="888980" lvl="2" indent="0">
              <a:buNone/>
            </a:pPr>
            <a:r>
              <a:rPr lang="en-US" altLang="zh-CN" sz="1889" dirty="0" smtClean="0"/>
              <a:t>4</a:t>
            </a:r>
            <a:r>
              <a:rPr lang="zh-CN" altLang="en-US" sz="1889" dirty="0" smtClean="0"/>
              <a:t>、个人解读、见解、观点</a:t>
            </a:r>
            <a:endParaRPr lang="en-US" altLang="zh-CN" sz="1889" dirty="0" smtClean="0"/>
          </a:p>
          <a:p>
            <a:pPr marL="507995" lvl="1" indent="0">
              <a:buNone/>
            </a:pPr>
            <a:endParaRPr lang="en-US" altLang="zh-CN" sz="2222" dirty="0" smtClean="0"/>
          </a:p>
          <a:p>
            <a:pPr marL="507995" lvl="1" indent="0">
              <a:buNone/>
            </a:pPr>
            <a:endParaRPr lang="zh-CN" altLang="en-US" sz="2222" dirty="0"/>
          </a:p>
        </p:txBody>
      </p:sp>
    </p:spTree>
    <p:extLst>
      <p:ext uri="{BB962C8B-B14F-4D97-AF65-F5344CB8AC3E}">
        <p14:creationId xmlns:p14="http://schemas.microsoft.com/office/powerpoint/2010/main" val="2311508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zh-CN" altLang="en-US" sz="3200" dirty="0" smtClean="0"/>
              <a:t>如何快速掌握语音深度建模技术</a:t>
            </a:r>
            <a:endParaRPr lang="zh-CN" altLang="en-US" sz="3200" dirty="0" smtClean="0"/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42524" y="1524000"/>
            <a:ext cx="9226304" cy="34290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zh-CN" altLang="en-US" sz="2000" dirty="0" smtClean="0"/>
              <a:t>基本网络结构</a:t>
            </a:r>
            <a:r>
              <a:rPr lang="zh-CN" altLang="en-US" sz="2000" dirty="0" smtClean="0"/>
              <a:t>及建模技术</a:t>
            </a:r>
            <a:endParaRPr lang="en-US" altLang="zh-CN" sz="2000" dirty="0"/>
          </a:p>
          <a:p>
            <a:pPr lvl="1" eaLnBrk="1" hangingPunct="1">
              <a:lnSpc>
                <a:spcPct val="80000"/>
              </a:lnSpc>
              <a:defRPr/>
            </a:pPr>
            <a:r>
              <a:rPr lang="zh-CN" altLang="en-US" sz="1667" dirty="0" smtClean="0"/>
              <a:t>基础模型：</a:t>
            </a:r>
            <a:r>
              <a:rPr lang="en-US" altLang="zh-CN" sz="1667" dirty="0" smtClean="0"/>
              <a:t>DNN</a:t>
            </a:r>
            <a:r>
              <a:rPr lang="zh-CN" altLang="en-US" sz="1667" dirty="0" smtClean="0"/>
              <a:t>、</a:t>
            </a:r>
            <a:r>
              <a:rPr lang="en-US" altLang="zh-CN" sz="1667" dirty="0" smtClean="0"/>
              <a:t>TDNN</a:t>
            </a:r>
            <a:r>
              <a:rPr lang="zh-CN" altLang="en-US" sz="1667" dirty="0" smtClean="0"/>
              <a:t>、</a:t>
            </a:r>
            <a:r>
              <a:rPr lang="en-US" altLang="zh-CN" sz="1667" dirty="0" smtClean="0"/>
              <a:t>CNN</a:t>
            </a:r>
            <a:r>
              <a:rPr lang="zh-CN" altLang="en-US" sz="1667" dirty="0" smtClean="0"/>
              <a:t>、</a:t>
            </a:r>
            <a:r>
              <a:rPr lang="en-US" altLang="zh-CN" sz="1667" dirty="0" smtClean="0"/>
              <a:t>RNN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zh-CN" altLang="en-US" sz="1667" dirty="0" smtClean="0"/>
              <a:t>通用技术：</a:t>
            </a:r>
            <a:r>
              <a:rPr lang="en-US" altLang="zh-CN" sz="1667" dirty="0" smtClean="0"/>
              <a:t>attention</a:t>
            </a:r>
            <a:r>
              <a:rPr lang="zh-CN" altLang="en-US" sz="1667" dirty="0" smtClean="0"/>
              <a:t>、</a:t>
            </a:r>
            <a:r>
              <a:rPr lang="en-US" altLang="zh-CN" sz="1667" dirty="0" smtClean="0"/>
              <a:t>transformer</a:t>
            </a:r>
            <a:r>
              <a:rPr lang="zh-CN" altLang="en-US" sz="1667" dirty="0" smtClean="0"/>
              <a:t>、</a:t>
            </a:r>
            <a:r>
              <a:rPr lang="en-US" altLang="zh-CN" sz="1667" dirty="0" smtClean="0"/>
              <a:t>CTC</a:t>
            </a:r>
          </a:p>
          <a:p>
            <a:pPr>
              <a:lnSpc>
                <a:spcPct val="80000"/>
              </a:lnSpc>
              <a:defRPr/>
            </a:pPr>
            <a:r>
              <a:rPr lang="zh-CN" altLang="en-US" sz="2000" dirty="0" smtClean="0"/>
              <a:t>开源工具</a:t>
            </a:r>
            <a:endParaRPr lang="en-US" altLang="zh-CN" sz="2000" dirty="0" smtClean="0"/>
          </a:p>
          <a:p>
            <a:pPr lvl="1">
              <a:lnSpc>
                <a:spcPct val="80000"/>
              </a:lnSpc>
              <a:defRPr/>
            </a:pPr>
            <a:r>
              <a:rPr lang="zh-CN" altLang="en-US" sz="1667" dirty="0" smtClean="0"/>
              <a:t>基础工具：</a:t>
            </a:r>
            <a:r>
              <a:rPr lang="en-US" altLang="zh-CN" sz="1667" dirty="0" err="1" smtClean="0"/>
              <a:t>Pytorch</a:t>
            </a:r>
            <a:endParaRPr lang="en-US" altLang="zh-CN" sz="1667" dirty="0" smtClean="0"/>
          </a:p>
          <a:p>
            <a:pPr lvl="1">
              <a:lnSpc>
                <a:spcPct val="80000"/>
              </a:lnSpc>
              <a:defRPr/>
            </a:pPr>
            <a:r>
              <a:rPr lang="zh-CN" altLang="en-US" sz="1667" dirty="0" smtClean="0"/>
              <a:t>专用工具：</a:t>
            </a:r>
            <a:r>
              <a:rPr lang="en-US" altLang="zh-CN" sz="1667" dirty="0" smtClean="0"/>
              <a:t>Kaldi</a:t>
            </a:r>
            <a:r>
              <a:rPr lang="zh-CN" altLang="en-US" sz="1667" dirty="0" smtClean="0"/>
              <a:t>、</a:t>
            </a:r>
            <a:r>
              <a:rPr lang="en-US" altLang="zh-CN" sz="1667" dirty="0" err="1" smtClean="0"/>
              <a:t>WeNet</a:t>
            </a:r>
            <a:endParaRPr lang="en-US" altLang="zh-CN" sz="1667" dirty="0" smtClean="0"/>
          </a:p>
        </p:txBody>
      </p:sp>
    </p:spTree>
    <p:extLst>
      <p:ext uri="{BB962C8B-B14F-4D97-AF65-F5344CB8AC3E}">
        <p14:creationId xmlns:p14="http://schemas.microsoft.com/office/powerpoint/2010/main" val="2669931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8.1|10.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7.6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1365</TotalTime>
  <Words>1826</Words>
  <Application>Microsoft Office PowerPoint</Application>
  <PresentationFormat>自定义</PresentationFormat>
  <Paragraphs>321</Paragraphs>
  <Slides>22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4" baseType="lpstr">
      <vt:lpstr>Lantinghei SC Demibold</vt:lpstr>
      <vt:lpstr>黑体</vt:lpstr>
      <vt:lpstr>宋体</vt:lpstr>
      <vt:lpstr>微软雅黑</vt:lpstr>
      <vt:lpstr>幼圆</vt:lpstr>
      <vt:lpstr>Arial</vt:lpstr>
      <vt:lpstr>Calibri</vt:lpstr>
      <vt:lpstr>Calibri Light</vt:lpstr>
      <vt:lpstr>Cambria Math</vt:lpstr>
      <vt:lpstr>Tahoma</vt:lpstr>
      <vt:lpstr>Times New Roman</vt:lpstr>
      <vt:lpstr>Office 主题</vt:lpstr>
      <vt:lpstr>PowerPoint 演示文稿</vt:lpstr>
      <vt:lpstr>语音识别发展历史</vt:lpstr>
      <vt:lpstr>语音识别建模方法</vt:lpstr>
      <vt:lpstr>语音识别的深度建模</vt:lpstr>
      <vt:lpstr>语音识别的深度建模</vt:lpstr>
      <vt:lpstr>语音识别的深度建模</vt:lpstr>
      <vt:lpstr>端到端(E2E)</vt:lpstr>
      <vt:lpstr>CTC </vt:lpstr>
      <vt:lpstr>CTC打分</vt:lpstr>
      <vt:lpstr>RNN-T</vt:lpstr>
      <vt:lpstr>Attention模型</vt:lpstr>
      <vt:lpstr>Attention-based Encoder-Decoder</vt:lpstr>
      <vt:lpstr>Hybrid CTC/Attention</vt:lpstr>
      <vt:lpstr>Hybrid CTC/Attention</vt:lpstr>
      <vt:lpstr>Transformer</vt:lpstr>
      <vt:lpstr>PowerPoint 演示文稿</vt:lpstr>
      <vt:lpstr>Transformer</vt:lpstr>
      <vt:lpstr>Conformer</vt:lpstr>
      <vt:lpstr>语音识别进展</vt:lpstr>
      <vt:lpstr>PowerPoint 演示文稿</vt:lpstr>
      <vt:lpstr>文献阅读</vt:lpstr>
      <vt:lpstr>如何快速掌握语音深度建模技术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Acoustic Modeling and  Deep Learning</dc:title>
  <dc:creator>wbzhu</dc:creator>
  <cp:lastModifiedBy>xiaoni</cp:lastModifiedBy>
  <cp:revision>25</cp:revision>
  <dcterms:created xsi:type="dcterms:W3CDTF">2016-04-07T16:15:14Z</dcterms:created>
  <dcterms:modified xsi:type="dcterms:W3CDTF">2023-12-05T12:55:59Z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2013-10-14T00:00:00Z</vt:filetime>
  </property>
  <property fmtid="{D5CDD505-2E9C-101B-9397-08002B2CF9AE}" pid="3" name="Creator">
    <vt:lpwstr>Google</vt:lpwstr>
  </property>
  <property fmtid="{D5CDD505-2E9C-101B-9397-08002B2CF9AE}" pid="4" name="LastSaved">
    <vt:filetime>2013-10-14T00:00:00Z</vt:filetime>
  </property>
</Properties>
</file>