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23"/>
  </p:notesMasterIdLst>
  <p:sldIdLst>
    <p:sldId id="279" r:id="rId2"/>
    <p:sldId id="257" r:id="rId3"/>
    <p:sldId id="258" r:id="rId4"/>
    <p:sldId id="259" r:id="rId5"/>
    <p:sldId id="280" r:id="rId6"/>
    <p:sldId id="261" r:id="rId7"/>
    <p:sldId id="262" r:id="rId8"/>
    <p:sldId id="263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</p:sldIdLst>
  <p:sldSz cx="9144000" cy="6858000" type="screen4x3"/>
  <p:notesSz cx="6858000" cy="9144000"/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0C0C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1282" y="5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image" Target="../media/image5.wmf"/><Relationship Id="rId1" Type="http://schemas.openxmlformats.org/officeDocument/2006/relationships/image" Target="../media/image4.wmf"/><Relationship Id="rId6" Type="http://schemas.openxmlformats.org/officeDocument/2006/relationships/image" Target="../media/image9.wmf"/><Relationship Id="rId5" Type="http://schemas.openxmlformats.org/officeDocument/2006/relationships/image" Target="../media/image8.wmf"/><Relationship Id="rId4" Type="http://schemas.openxmlformats.org/officeDocument/2006/relationships/image" Target="../media/image7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11.wmf"/><Relationship Id="rId1" Type="http://schemas.openxmlformats.org/officeDocument/2006/relationships/image" Target="../media/image10.w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13.wmf"/><Relationship Id="rId1" Type="http://schemas.openxmlformats.org/officeDocument/2006/relationships/image" Target="../media/image12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w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16.wmf"/><Relationship Id="rId1" Type="http://schemas.openxmlformats.org/officeDocument/2006/relationships/image" Target="../media/image15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3686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noProof="0" smtClean="0"/>
              <a:t>单击此处编辑母版文本样式</a:t>
            </a:r>
          </a:p>
          <a:p>
            <a:pPr lvl="1"/>
            <a:r>
              <a:rPr lang="zh-CN" altLang="en-US" noProof="0" smtClean="0"/>
              <a:t>第二级</a:t>
            </a:r>
          </a:p>
          <a:p>
            <a:pPr lvl="2"/>
            <a:r>
              <a:rPr lang="zh-CN" altLang="en-US" noProof="0" smtClean="0"/>
              <a:t>第三级</a:t>
            </a:r>
          </a:p>
          <a:p>
            <a:pPr lvl="3"/>
            <a:r>
              <a:rPr lang="zh-CN" altLang="en-US" noProof="0" smtClean="0"/>
              <a:t>第四级</a:t>
            </a:r>
          </a:p>
          <a:p>
            <a:pPr lvl="4"/>
            <a:r>
              <a:rPr lang="zh-CN" altLang="en-US" noProof="0" smtClean="0"/>
              <a:t>第五级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B818DCF8-41D7-4825-88E4-D710696BE509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34722972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宋体" pitchFamily="2" charset="-122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宋体" pitchFamily="2" charset="-122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宋体" pitchFamily="2" charset="-122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宋体" pitchFamily="2" charset="-122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宋体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fld id="{7A356A46-B676-4B8A-B523-65361E6819C6}" type="slidenum">
              <a:rPr lang="en-US" altLang="zh-CN"/>
              <a:pPr eaLnBrk="1" hangingPunct="1">
                <a:spcBef>
                  <a:spcPct val="0"/>
                </a:spcBef>
              </a:pPr>
              <a:t>2</a:t>
            </a:fld>
            <a:endParaRPr lang="en-US" altLang="zh-CN"/>
          </a:p>
        </p:txBody>
      </p:sp>
      <p:sp>
        <p:nvSpPr>
          <p:cNvPr id="37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zh-CN" altLang="zh-CN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11571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fld id="{AB2A946B-C815-4A37-BD28-48EF58C0F1D0}" type="slidenum">
              <a:rPr lang="en-US" altLang="zh-CN"/>
              <a:pPr eaLnBrk="1" hangingPunct="1">
                <a:spcBef>
                  <a:spcPct val="0"/>
                </a:spcBef>
              </a:pPr>
              <a:t>3</a:t>
            </a:fld>
            <a:endParaRPr lang="en-US" altLang="zh-CN"/>
          </a:p>
        </p:txBody>
      </p:sp>
      <p:sp>
        <p:nvSpPr>
          <p:cNvPr id="38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zh-CN" altLang="zh-CN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629028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fld id="{2653FF1F-15E5-4D57-8217-7C699F7C28A4}" type="slidenum">
              <a:rPr lang="en-US" altLang="zh-CN"/>
              <a:pPr eaLnBrk="1" hangingPunct="1">
                <a:spcBef>
                  <a:spcPct val="0"/>
                </a:spcBef>
              </a:pPr>
              <a:t>4</a:t>
            </a:fld>
            <a:endParaRPr lang="en-US" altLang="zh-CN"/>
          </a:p>
        </p:txBody>
      </p:sp>
      <p:sp>
        <p:nvSpPr>
          <p:cNvPr id="39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4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zh-CN" altLang="zh-CN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125265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fld id="{200C1E7B-E4EB-4F5B-BB7D-26FC70F772A9}" type="slidenum">
              <a:rPr lang="en-US" altLang="zh-CN"/>
              <a:pPr eaLnBrk="1" hangingPunct="1">
                <a:spcBef>
                  <a:spcPct val="0"/>
                </a:spcBef>
              </a:pPr>
              <a:t>5</a:t>
            </a:fld>
            <a:endParaRPr lang="en-US" altLang="zh-CN"/>
          </a:p>
        </p:txBody>
      </p:sp>
      <p:sp>
        <p:nvSpPr>
          <p:cNvPr id="40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zh-CN" altLang="zh-CN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569922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fld id="{201E104E-3275-4A2E-9C24-A4EBDF70B0A1}" type="slidenum">
              <a:rPr lang="en-US" altLang="zh-CN"/>
              <a:pPr eaLnBrk="1" hangingPunct="1">
                <a:spcBef>
                  <a:spcPct val="0"/>
                </a:spcBef>
              </a:pPr>
              <a:t>6</a:t>
            </a:fld>
            <a:endParaRPr lang="en-US" altLang="zh-CN"/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zh-CN" altLang="zh-CN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695765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fld id="{D288A7BB-8B61-414E-A0CE-552AAEBDE5CA}" type="slidenum">
              <a:rPr lang="en-US" altLang="zh-CN"/>
              <a:pPr eaLnBrk="1" hangingPunct="1">
                <a:spcBef>
                  <a:spcPct val="0"/>
                </a:spcBef>
              </a:pPr>
              <a:t>7</a:t>
            </a:fld>
            <a:endParaRPr lang="en-US" altLang="zh-CN"/>
          </a:p>
        </p:txBody>
      </p:sp>
      <p:sp>
        <p:nvSpPr>
          <p:cNvPr id="43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zh-CN" altLang="zh-CN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429831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fld id="{D8BF2963-BB8B-48A5-9D75-A9407875C696}" type="slidenum">
              <a:rPr lang="en-US" altLang="zh-CN"/>
              <a:pPr eaLnBrk="1" hangingPunct="1">
                <a:spcBef>
                  <a:spcPct val="0"/>
                </a:spcBef>
              </a:pPr>
              <a:t>8</a:t>
            </a:fld>
            <a:endParaRPr lang="en-US" altLang="zh-CN"/>
          </a:p>
        </p:txBody>
      </p:sp>
      <p:sp>
        <p:nvSpPr>
          <p:cNvPr id="44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zh-CN" altLang="zh-CN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089085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fld id="{78B8B19F-1CCE-41DB-B7B1-0738E939E85A}" type="slidenum">
              <a:rPr lang="en-US" altLang="zh-CN"/>
              <a:pPr eaLnBrk="1" hangingPunct="1">
                <a:spcBef>
                  <a:spcPct val="0"/>
                </a:spcBef>
              </a:pPr>
              <a:t>9</a:t>
            </a:fld>
            <a:endParaRPr lang="en-US" altLang="zh-CN"/>
          </a:p>
        </p:txBody>
      </p:sp>
      <p:sp>
        <p:nvSpPr>
          <p:cNvPr id="45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zh-CN" altLang="zh-CN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944308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fld id="{50E9CC59-16F7-4268-AC1D-0B02073CD373}" type="slidenum">
              <a:rPr lang="en-US" altLang="zh-CN"/>
              <a:pPr eaLnBrk="1" hangingPunct="1">
                <a:spcBef>
                  <a:spcPct val="0"/>
                </a:spcBef>
              </a:pPr>
              <a:t>10</a:t>
            </a:fld>
            <a:endParaRPr lang="en-US" altLang="zh-CN"/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zh-CN" altLang="zh-CN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647188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fld id="{8587E2CB-C81A-4843-80DD-BE88A82E7D16}" type="slidenum">
              <a:rPr lang="en-US" altLang="zh-CN"/>
              <a:pPr eaLnBrk="1" hangingPunct="1">
                <a:spcBef>
                  <a:spcPct val="0"/>
                </a:spcBef>
              </a:pPr>
              <a:t>11</a:t>
            </a:fld>
            <a:endParaRPr lang="en-US" altLang="zh-CN"/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zh-CN" altLang="zh-CN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604662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fld id="{3CBD1EF8-0058-475F-99C8-74C0A203B66A}" type="slidenum">
              <a:rPr lang="en-US" altLang="zh-CN"/>
              <a:pPr eaLnBrk="1" hangingPunct="1">
                <a:spcBef>
                  <a:spcPct val="0"/>
                </a:spcBef>
              </a:pPr>
              <a:t>12</a:t>
            </a:fld>
            <a:endParaRPr lang="en-US" altLang="zh-CN"/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zh-CN" altLang="zh-CN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653537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fld id="{269FD161-4728-48F9-8612-FA87590D4C5E}" type="slidenum">
              <a:rPr lang="en-US" altLang="zh-CN"/>
              <a:pPr eaLnBrk="1" hangingPunct="1">
                <a:spcBef>
                  <a:spcPct val="0"/>
                </a:spcBef>
              </a:pPr>
              <a:t>13</a:t>
            </a:fld>
            <a:endParaRPr lang="en-US" altLang="zh-CN"/>
          </a:p>
        </p:txBody>
      </p:sp>
      <p:sp>
        <p:nvSpPr>
          <p:cNvPr id="49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zh-CN" altLang="zh-CN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40557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fld id="{FABBB9E5-1E3D-46C3-9451-2F19073CEED6}" type="slidenum">
              <a:rPr lang="en-US" altLang="zh-CN"/>
              <a:pPr eaLnBrk="1" hangingPunct="1">
                <a:spcBef>
                  <a:spcPct val="0"/>
                </a:spcBef>
              </a:pPr>
              <a:t>14</a:t>
            </a:fld>
            <a:endParaRPr lang="en-US" altLang="zh-CN"/>
          </a:p>
        </p:txBody>
      </p:sp>
      <p:sp>
        <p:nvSpPr>
          <p:cNvPr id="50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8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zh-CN" altLang="zh-CN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8340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fld id="{DDE668D6-102F-41C6-A379-524470660BA0}" type="slidenum">
              <a:rPr lang="en-US" altLang="zh-CN"/>
              <a:pPr eaLnBrk="1" hangingPunct="1">
                <a:spcBef>
                  <a:spcPct val="0"/>
                </a:spcBef>
              </a:pPr>
              <a:t>15</a:t>
            </a:fld>
            <a:endParaRPr lang="en-US" altLang="zh-CN"/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zh-CN" altLang="zh-CN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569725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fld id="{4E86AB0F-56FE-4ABF-A34D-F263130E56E5}" type="slidenum">
              <a:rPr lang="en-US" altLang="zh-CN"/>
              <a:pPr eaLnBrk="1" hangingPunct="1">
                <a:spcBef>
                  <a:spcPct val="0"/>
                </a:spcBef>
              </a:pPr>
              <a:t>16</a:t>
            </a:fld>
            <a:endParaRPr lang="en-US" altLang="zh-CN"/>
          </a:p>
        </p:txBody>
      </p:sp>
      <p:sp>
        <p:nvSpPr>
          <p:cNvPr id="52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zh-CN" altLang="zh-CN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078626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fld id="{68F0B2FB-197C-4D14-BD12-BE5DD28AAA75}" type="slidenum">
              <a:rPr lang="en-US" altLang="zh-CN"/>
              <a:pPr eaLnBrk="1" hangingPunct="1">
                <a:spcBef>
                  <a:spcPct val="0"/>
                </a:spcBef>
              </a:pPr>
              <a:t>17</a:t>
            </a:fld>
            <a:endParaRPr lang="en-US" altLang="zh-CN"/>
          </a:p>
        </p:txBody>
      </p:sp>
      <p:sp>
        <p:nvSpPr>
          <p:cNvPr id="53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zh-CN" altLang="zh-CN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017933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fld id="{EFDF3341-198E-479A-8875-FA7CDB45C058}" type="slidenum">
              <a:rPr lang="en-US" altLang="zh-CN"/>
              <a:pPr eaLnBrk="1" hangingPunct="1">
                <a:spcBef>
                  <a:spcPct val="0"/>
                </a:spcBef>
              </a:pPr>
              <a:t>18</a:t>
            </a:fld>
            <a:endParaRPr lang="en-US" altLang="zh-CN"/>
          </a:p>
        </p:txBody>
      </p:sp>
      <p:sp>
        <p:nvSpPr>
          <p:cNvPr id="54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zh-CN" altLang="zh-CN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121450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fld id="{2ADB495B-BC9F-459F-884B-7F737D9C3B77}" type="slidenum">
              <a:rPr lang="en-US" altLang="zh-CN"/>
              <a:pPr eaLnBrk="1" hangingPunct="1">
                <a:spcBef>
                  <a:spcPct val="0"/>
                </a:spcBef>
              </a:pPr>
              <a:t>19</a:t>
            </a:fld>
            <a:endParaRPr lang="en-US" altLang="zh-CN"/>
          </a:p>
        </p:txBody>
      </p:sp>
      <p:sp>
        <p:nvSpPr>
          <p:cNvPr id="55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30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zh-CN" altLang="zh-CN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443658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fld id="{C6B48C22-3011-4A8C-98B4-5006F0F35738}" type="slidenum">
              <a:rPr lang="en-US" altLang="zh-CN"/>
              <a:pPr eaLnBrk="1" hangingPunct="1">
                <a:spcBef>
                  <a:spcPct val="0"/>
                </a:spcBef>
              </a:pPr>
              <a:t>20</a:t>
            </a:fld>
            <a:endParaRPr lang="en-US" altLang="zh-CN"/>
          </a:p>
        </p:txBody>
      </p:sp>
      <p:sp>
        <p:nvSpPr>
          <p:cNvPr id="56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zh-CN" altLang="zh-CN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722864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fld id="{19973820-065F-4CC3-8E97-B939715BA65C}" type="slidenum">
              <a:rPr lang="en-US" altLang="zh-CN"/>
              <a:pPr eaLnBrk="1" hangingPunct="1">
                <a:spcBef>
                  <a:spcPct val="0"/>
                </a:spcBef>
              </a:pPr>
              <a:t>21</a:t>
            </a:fld>
            <a:endParaRPr lang="en-US" altLang="zh-CN"/>
          </a:p>
        </p:txBody>
      </p:sp>
      <p:sp>
        <p:nvSpPr>
          <p:cNvPr id="573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zh-CN" altLang="zh-CN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04010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2438400"/>
            <a:ext cx="9009063" cy="1052513"/>
            <a:chOff x="0" y="1536"/>
            <a:chExt cx="5675" cy="663"/>
          </a:xfrm>
        </p:grpSpPr>
        <p:grpSp>
          <p:nvGrpSpPr>
            <p:cNvPr id="5" name="Group 3"/>
            <p:cNvGrpSpPr>
              <a:grpSpLocks/>
            </p:cNvGrpSpPr>
            <p:nvPr/>
          </p:nvGrpSpPr>
          <p:grpSpPr bwMode="auto">
            <a:xfrm>
              <a:off x="183" y="1604"/>
              <a:ext cx="448" cy="299"/>
              <a:chOff x="720" y="336"/>
              <a:chExt cx="624" cy="432"/>
            </a:xfrm>
          </p:grpSpPr>
          <p:sp>
            <p:nvSpPr>
              <p:cNvPr id="12" name="Rectangle 4"/>
              <p:cNvSpPr>
                <a:spLocks noChangeArrowheads="1"/>
              </p:cNvSpPr>
              <p:nvPr/>
            </p:nvSpPr>
            <p:spPr bwMode="auto">
              <a:xfrm>
                <a:off x="720" y="336"/>
                <a:ext cx="384" cy="432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Tahoma" pitchFamily="34" charset="0"/>
                    <a:ea typeface="宋体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Tahoma" pitchFamily="34" charset="0"/>
                    <a:ea typeface="宋体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Tahoma" pitchFamily="34" charset="0"/>
                    <a:ea typeface="宋体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Tahoma" pitchFamily="34" charset="0"/>
                    <a:ea typeface="宋体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Tahoma" pitchFamily="34" charset="0"/>
                    <a:ea typeface="宋体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  <a:ea typeface="宋体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  <a:ea typeface="宋体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  <a:ea typeface="宋体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  <a:ea typeface="宋体" pitchFamily="2" charset="-122"/>
                  </a:defRPr>
                </a:lvl9pPr>
              </a:lstStyle>
              <a:p>
                <a:pPr eaLnBrk="1" hangingPunct="1">
                  <a:defRPr/>
                </a:pPr>
                <a:endParaRPr lang="zh-CN" alt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3" name="Rectangle 5"/>
              <p:cNvSpPr>
                <a:spLocks noChangeArrowheads="1"/>
              </p:cNvSpPr>
              <p:nvPr/>
            </p:nvSpPr>
            <p:spPr bwMode="auto">
              <a:xfrm>
                <a:off x="1056" y="336"/>
                <a:ext cx="288" cy="432"/>
              </a:xfrm>
              <a:prstGeom prst="rect">
                <a:avLst/>
              </a:prstGeom>
              <a:gradFill rotWithShape="0">
                <a:gsLst>
                  <a:gs pos="0">
                    <a:schemeClr val="folHlink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Tahoma" pitchFamily="34" charset="0"/>
                    <a:ea typeface="宋体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Tahoma" pitchFamily="34" charset="0"/>
                    <a:ea typeface="宋体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Tahoma" pitchFamily="34" charset="0"/>
                    <a:ea typeface="宋体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Tahoma" pitchFamily="34" charset="0"/>
                    <a:ea typeface="宋体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Tahoma" pitchFamily="34" charset="0"/>
                    <a:ea typeface="宋体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  <a:ea typeface="宋体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  <a:ea typeface="宋体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  <a:ea typeface="宋体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  <a:ea typeface="宋体" pitchFamily="2" charset="-122"/>
                  </a:defRPr>
                </a:lvl9pPr>
              </a:lstStyle>
              <a:p>
                <a:pPr eaLnBrk="1" hangingPunct="1">
                  <a:defRPr/>
                </a:pPr>
                <a:endParaRPr lang="zh-CN" altLang="en-US" smtClean="0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6" name="Group 6"/>
            <p:cNvGrpSpPr>
              <a:grpSpLocks/>
            </p:cNvGrpSpPr>
            <p:nvPr/>
          </p:nvGrpSpPr>
          <p:grpSpPr bwMode="auto">
            <a:xfrm>
              <a:off x="261" y="1870"/>
              <a:ext cx="465" cy="299"/>
              <a:chOff x="912" y="2640"/>
              <a:chExt cx="672" cy="432"/>
            </a:xfrm>
          </p:grpSpPr>
          <p:sp>
            <p:nvSpPr>
              <p:cNvPr id="10" name="Rectangle 7"/>
              <p:cNvSpPr>
                <a:spLocks noChangeArrowheads="1"/>
              </p:cNvSpPr>
              <p:nvPr/>
            </p:nvSpPr>
            <p:spPr bwMode="auto">
              <a:xfrm>
                <a:off x="912" y="2640"/>
                <a:ext cx="384" cy="432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Tahoma" pitchFamily="34" charset="0"/>
                    <a:ea typeface="宋体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Tahoma" pitchFamily="34" charset="0"/>
                    <a:ea typeface="宋体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Tahoma" pitchFamily="34" charset="0"/>
                    <a:ea typeface="宋体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Tahoma" pitchFamily="34" charset="0"/>
                    <a:ea typeface="宋体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Tahoma" pitchFamily="34" charset="0"/>
                    <a:ea typeface="宋体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  <a:ea typeface="宋体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  <a:ea typeface="宋体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  <a:ea typeface="宋体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  <a:ea typeface="宋体" pitchFamily="2" charset="-122"/>
                  </a:defRPr>
                </a:lvl9pPr>
              </a:lstStyle>
              <a:p>
                <a:pPr eaLnBrk="1" hangingPunct="1">
                  <a:defRPr/>
                </a:pPr>
                <a:endParaRPr lang="zh-CN" alt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" name="Rectangle 8"/>
              <p:cNvSpPr>
                <a:spLocks noChangeArrowheads="1"/>
              </p:cNvSpPr>
              <p:nvPr/>
            </p:nvSpPr>
            <p:spPr bwMode="auto">
              <a:xfrm>
                <a:off x="1249" y="2640"/>
                <a:ext cx="335" cy="432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Tahoma" pitchFamily="34" charset="0"/>
                    <a:ea typeface="宋体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Tahoma" pitchFamily="34" charset="0"/>
                    <a:ea typeface="宋体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Tahoma" pitchFamily="34" charset="0"/>
                    <a:ea typeface="宋体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Tahoma" pitchFamily="34" charset="0"/>
                    <a:ea typeface="宋体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Tahoma" pitchFamily="34" charset="0"/>
                    <a:ea typeface="宋体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  <a:ea typeface="宋体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  <a:ea typeface="宋体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  <a:ea typeface="宋体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  <a:ea typeface="宋体" pitchFamily="2" charset="-122"/>
                  </a:defRPr>
                </a:lvl9pPr>
              </a:lstStyle>
              <a:p>
                <a:pPr eaLnBrk="1" hangingPunct="1">
                  <a:defRPr/>
                </a:pPr>
                <a:endParaRPr lang="zh-CN" altLang="en-US" smtClean="0">
                  <a:solidFill>
                    <a:srgbClr val="000000"/>
                  </a:solidFill>
                </a:endParaRPr>
              </a:p>
            </p:txBody>
          </p:sp>
        </p:grpSp>
        <p:sp>
          <p:nvSpPr>
            <p:cNvPr id="7" name="Rectangle 9"/>
            <p:cNvSpPr>
              <a:spLocks noChangeArrowheads="1"/>
            </p:cNvSpPr>
            <p:nvPr/>
          </p:nvSpPr>
          <p:spPr bwMode="auto">
            <a:xfrm>
              <a:off x="0" y="1824"/>
              <a:ext cx="353" cy="26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hlink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ahoma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ahoma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  <a:ea typeface="宋体" pitchFamily="2" charset="-122"/>
                </a:defRPr>
              </a:lvl9pPr>
            </a:lstStyle>
            <a:p>
              <a:pPr eaLnBrk="1" hangingPunct="1">
                <a:defRPr/>
              </a:pPr>
              <a:endParaRPr lang="zh-CN" alt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8" name="Rectangle 10"/>
            <p:cNvSpPr>
              <a:spLocks noChangeArrowheads="1"/>
            </p:cNvSpPr>
            <p:nvPr/>
          </p:nvSpPr>
          <p:spPr bwMode="auto">
            <a:xfrm>
              <a:off x="400" y="1536"/>
              <a:ext cx="20" cy="663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ahoma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ahoma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  <a:ea typeface="宋体" pitchFamily="2" charset="-122"/>
                </a:defRPr>
              </a:lvl9pPr>
            </a:lstStyle>
            <a:p>
              <a:pPr eaLnBrk="1" hangingPunct="1">
                <a:defRPr/>
              </a:pPr>
              <a:endParaRPr lang="zh-CN" alt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9" name="Rectangle 11"/>
            <p:cNvSpPr>
              <a:spLocks noChangeArrowheads="1"/>
            </p:cNvSpPr>
            <p:nvPr/>
          </p:nvSpPr>
          <p:spPr bwMode="auto">
            <a:xfrm flipV="1">
              <a:off x="199" y="2054"/>
              <a:ext cx="5476" cy="35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ahoma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ahoma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  <a:ea typeface="宋体" pitchFamily="2" charset="-122"/>
                </a:defRPr>
              </a:lvl9pPr>
            </a:lstStyle>
            <a:p>
              <a:pPr eaLnBrk="1" hangingPunct="1">
                <a:defRPr/>
              </a:pPr>
              <a:endParaRPr lang="zh-CN" altLang="en-US" smtClean="0">
                <a:solidFill>
                  <a:srgbClr val="000000"/>
                </a:solidFill>
              </a:endParaRPr>
            </a:p>
          </p:txBody>
        </p:sp>
      </p:grpSp>
      <p:sp>
        <p:nvSpPr>
          <p:cNvPr id="128012" name="Rectangle 12"/>
          <p:cNvSpPr>
            <a:spLocks noGrp="1" noChangeArrowheads="1"/>
          </p:cNvSpPr>
          <p:nvPr>
            <p:ph type="ctrTitle"/>
          </p:nvPr>
        </p:nvSpPr>
        <p:spPr>
          <a:xfrm>
            <a:off x="990600" y="1676400"/>
            <a:ext cx="7772400" cy="1462088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zh-CN" altLang="en-US" noProof="0" smtClean="0"/>
              <a:t>单击此处编辑母版标题样式</a:t>
            </a:r>
          </a:p>
        </p:txBody>
      </p:sp>
      <p:sp>
        <p:nvSpPr>
          <p:cNvPr id="128013" name="Rectangle 1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pPr lvl="0"/>
            <a:r>
              <a:rPr lang="zh-CN" altLang="en-US" noProof="0" smtClean="0"/>
              <a:t>单击此处编辑母版副标题样式</a:t>
            </a:r>
          </a:p>
        </p:txBody>
      </p:sp>
      <p:sp>
        <p:nvSpPr>
          <p:cNvPr id="14" name="Rectangle 14"/>
          <p:cNvSpPr>
            <a:spLocks noGrp="1" noChangeArrowheads="1"/>
          </p:cNvSpPr>
          <p:nvPr>
            <p:ph type="dt" sz="half" idx="10"/>
          </p:nvPr>
        </p:nvSpPr>
        <p:spPr>
          <a:xfrm>
            <a:off x="990600" y="6248400"/>
            <a:ext cx="1905000" cy="457200"/>
          </a:xfrm>
        </p:spPr>
        <p:txBody>
          <a:bodyPr/>
          <a:lstStyle>
            <a:lvl1pPr>
              <a:defRPr>
                <a:solidFill>
                  <a:srgbClr val="1C1C1C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5" name="Rectangle 15"/>
          <p:cNvSpPr>
            <a:spLocks noGrp="1" noChangeArrowheads="1"/>
          </p:cNvSpPr>
          <p:nvPr>
            <p:ph type="ftr" sz="quarter" idx="11"/>
          </p:nvPr>
        </p:nvSpPr>
        <p:spPr>
          <a:xfrm>
            <a:off x="3429000" y="6248400"/>
            <a:ext cx="2895600" cy="457200"/>
          </a:xfrm>
        </p:spPr>
        <p:txBody>
          <a:bodyPr/>
          <a:lstStyle>
            <a:lvl1pPr>
              <a:defRPr>
                <a:solidFill>
                  <a:srgbClr val="1C1C1C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6" name="Rectangle 1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858000" y="6248400"/>
            <a:ext cx="1905000" cy="457200"/>
          </a:xfrm>
        </p:spPr>
        <p:txBody>
          <a:bodyPr/>
          <a:lstStyle>
            <a:lvl1pPr>
              <a:defRPr>
                <a:solidFill>
                  <a:srgbClr val="1C1C1C"/>
                </a:solidFill>
                <a:latin typeface="Arial" panose="020B0604020202020204" pitchFamily="34" charset="0"/>
              </a:defRPr>
            </a:lvl1pPr>
          </a:lstStyle>
          <a:p>
            <a:fld id="{E030DEA8-EC8B-45D8-AC83-4328B111368A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0504520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fld id="{D6810BF1-62A0-45A4-A1F0-F48AAA99102C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4524135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fld id="{2271BC35-0C54-4413-847E-F6C16FD73450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0254737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1182688" y="2017713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5145088" y="2017713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fld id="{E675DD07-773E-4DEC-B1EE-D67165535F4F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736951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8" name="Rectangle 12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9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fld id="{AB8A92F1-27B8-4065-8032-6061EDA3CD50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3426609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Rectangle 11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fld id="{A07B960A-FF24-42B4-8667-358C0A282D6D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755154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1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3" name="Rectangle 12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fld id="{E8C13CF0-7124-4008-8483-78A0F18DEC85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3811811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fld id="{B8213925-5AF3-4C9D-8B42-FEC0D7C94845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9044349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fld id="{428E5F62-E171-4AD9-A71B-83E315B3FFB0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145445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fld id="{B7B6B799-B7A9-42F8-95DE-7405A1F1EC28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130126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7004050" y="214313"/>
            <a:ext cx="1951038" cy="5918200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1150938" y="214313"/>
            <a:ext cx="5700712" cy="5918200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fld id="{60229FF9-0378-4B87-B006-AC91F8E9406C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330284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标题和文本在内容之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1462087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sz="half" idx="1"/>
          </p:nvPr>
        </p:nvSpPr>
        <p:spPr>
          <a:xfrm>
            <a:off x="1182688" y="2017713"/>
            <a:ext cx="7772400" cy="19812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182688" y="4151313"/>
            <a:ext cx="7772400" cy="19812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fld id="{69E7EFDF-9890-465C-A6F6-864600A8F3BF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64137310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>
  <p:cSld name="标题和内容在文本之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8229600" cy="21859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3938588"/>
            <a:ext cx="8229600" cy="2187575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0D2388-038B-4DAC-817B-9EBE0D9BE7DF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1777002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ChangeArrowheads="1"/>
          </p:cNvSpPr>
          <p:nvPr/>
        </p:nvSpPr>
        <p:spPr bwMode="ltGray">
          <a:xfrm>
            <a:off x="417513" y="1098550"/>
            <a:ext cx="438150" cy="474663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ea typeface="宋体" pitchFamily="2" charset="-122"/>
              </a:defRPr>
            </a:lvl9pPr>
          </a:lstStyle>
          <a:p>
            <a:pPr algn="ctr" eaLnBrk="1" hangingPunct="1">
              <a:defRPr/>
            </a:pPr>
            <a:endParaRPr kumimoji="1" lang="zh-CN" altLang="zh-CN" sz="2400" smtClean="0">
              <a:solidFill>
                <a:srgbClr val="000000"/>
              </a:solidFill>
            </a:endParaRPr>
          </a:p>
        </p:txBody>
      </p:sp>
      <p:sp>
        <p:nvSpPr>
          <p:cNvPr id="1027" name="Rectangle 3"/>
          <p:cNvSpPr>
            <a:spLocks noChangeArrowheads="1"/>
          </p:cNvSpPr>
          <p:nvPr/>
        </p:nvSpPr>
        <p:spPr bwMode="ltGray">
          <a:xfrm>
            <a:off x="800100" y="1098550"/>
            <a:ext cx="328613" cy="474663"/>
          </a:xfrm>
          <a:prstGeom prst="rect">
            <a:avLst/>
          </a:pr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ea typeface="宋体" pitchFamily="2" charset="-122"/>
              </a:defRPr>
            </a:lvl9pPr>
          </a:lstStyle>
          <a:p>
            <a:pPr algn="ctr" eaLnBrk="1" hangingPunct="1">
              <a:defRPr/>
            </a:pPr>
            <a:endParaRPr kumimoji="1" lang="zh-CN" altLang="zh-CN" sz="2400" smtClean="0">
              <a:solidFill>
                <a:srgbClr val="000000"/>
              </a:solidFill>
            </a:endParaRPr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ltGray">
          <a:xfrm>
            <a:off x="541338" y="1520825"/>
            <a:ext cx="422275" cy="474663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ea typeface="宋体" pitchFamily="2" charset="-122"/>
              </a:defRPr>
            </a:lvl9pPr>
          </a:lstStyle>
          <a:p>
            <a:pPr algn="ctr" eaLnBrk="1" hangingPunct="1">
              <a:defRPr/>
            </a:pPr>
            <a:endParaRPr kumimoji="1" lang="zh-CN" altLang="zh-CN" sz="2400" smtClean="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ChangeArrowheads="1"/>
          </p:cNvSpPr>
          <p:nvPr/>
        </p:nvSpPr>
        <p:spPr bwMode="ltGray">
          <a:xfrm>
            <a:off x="911225" y="1520825"/>
            <a:ext cx="368300" cy="474663"/>
          </a:xfrm>
          <a:prstGeom prst="rect">
            <a:avLst/>
          </a:prstGeom>
          <a:gradFill rotWithShape="0">
            <a:gsLst>
              <a:gs pos="0">
                <a:schemeClr val="folHlink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ea typeface="宋体" pitchFamily="2" charset="-122"/>
              </a:defRPr>
            </a:lvl9pPr>
          </a:lstStyle>
          <a:p>
            <a:pPr algn="ctr" eaLnBrk="1" hangingPunct="1">
              <a:defRPr/>
            </a:pPr>
            <a:endParaRPr kumimoji="1" lang="zh-CN" altLang="zh-CN" sz="2400" smtClean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ChangeArrowheads="1"/>
          </p:cNvSpPr>
          <p:nvPr/>
        </p:nvSpPr>
        <p:spPr bwMode="ltGray">
          <a:xfrm>
            <a:off x="127000" y="1447800"/>
            <a:ext cx="560388" cy="422275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chemeClr val="hlink"/>
              </a:gs>
            </a:gsLst>
            <a:lin ang="189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ea typeface="宋体" pitchFamily="2" charset="-122"/>
              </a:defRPr>
            </a:lvl9pPr>
          </a:lstStyle>
          <a:p>
            <a:pPr algn="ctr" eaLnBrk="1" hangingPunct="1">
              <a:defRPr/>
            </a:pPr>
            <a:endParaRPr kumimoji="1" lang="zh-CN" altLang="zh-CN" sz="2400" smtClean="0">
              <a:solidFill>
                <a:srgbClr val="000000"/>
              </a:solidFill>
            </a:endParaRPr>
          </a:p>
        </p:txBody>
      </p:sp>
      <p:sp>
        <p:nvSpPr>
          <p:cNvPr id="1031" name="Rectangle 7"/>
          <p:cNvSpPr>
            <a:spLocks noChangeArrowheads="1"/>
          </p:cNvSpPr>
          <p:nvPr/>
        </p:nvSpPr>
        <p:spPr bwMode="gray">
          <a:xfrm>
            <a:off x="762000" y="990600"/>
            <a:ext cx="31750" cy="1052513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ea typeface="宋体" pitchFamily="2" charset="-122"/>
              </a:defRPr>
            </a:lvl9pPr>
          </a:lstStyle>
          <a:p>
            <a:pPr algn="ctr" eaLnBrk="1" hangingPunct="1">
              <a:defRPr/>
            </a:pPr>
            <a:endParaRPr kumimoji="1" lang="zh-CN" altLang="zh-CN" sz="2400" smtClean="0">
              <a:solidFill>
                <a:srgbClr val="000000"/>
              </a:solidFill>
            </a:endParaRPr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gray">
          <a:xfrm>
            <a:off x="442913" y="1781175"/>
            <a:ext cx="8226425" cy="31750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ea typeface="宋体" pitchFamily="2" charset="-122"/>
              </a:defRPr>
            </a:lvl9pPr>
          </a:lstStyle>
          <a:p>
            <a:pPr algn="ctr" eaLnBrk="1" hangingPunct="1">
              <a:defRPr/>
            </a:pPr>
            <a:endParaRPr kumimoji="1" lang="zh-CN" altLang="zh-CN" sz="2400" smtClean="0">
              <a:solidFill>
                <a:srgbClr val="000000"/>
              </a:solidFill>
            </a:endParaRPr>
          </a:p>
        </p:txBody>
      </p:sp>
      <p:sp>
        <p:nvSpPr>
          <p:cNvPr id="1033" name="Rectangle 9"/>
          <p:cNvSpPr>
            <a:spLocks noGrp="1" noChangeArrowheads="1"/>
          </p:cNvSpPr>
          <p:nvPr>
            <p:ph type="title"/>
          </p:nvPr>
        </p:nvSpPr>
        <p:spPr bwMode="auto">
          <a:xfrm>
            <a:off x="1150938" y="214313"/>
            <a:ext cx="7793037" cy="1462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单击此处编辑母版标题样式</a:t>
            </a:r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82688" y="2017713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</a:p>
        </p:txBody>
      </p:sp>
      <p:sp>
        <p:nvSpPr>
          <p:cNvPr id="126987" name="Rectangle 1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162050" y="6243638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Tahoma" pitchFamily="34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26988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657600" y="6243638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Tahoma" pitchFamily="34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26989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42150" y="6243638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Tahoma" panose="020B0604030504040204" pitchFamily="34" charset="0"/>
              </a:defRPr>
            </a:lvl1pPr>
          </a:lstStyle>
          <a:p>
            <a:fld id="{8DC45169-2AB8-4A83-8427-2711B2A45EF2}" type="slidenum">
              <a:rPr lang="en-US" altLang="zh-CN"/>
              <a:pPr/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7" r:id="rId1"/>
    <p:sldLayoutId id="2147483738" r:id="rId2"/>
    <p:sldLayoutId id="2147483739" r:id="rId3"/>
    <p:sldLayoutId id="2147483740" r:id="rId4"/>
    <p:sldLayoutId id="2147483741" r:id="rId5"/>
    <p:sldLayoutId id="2147483742" r:id="rId6"/>
    <p:sldLayoutId id="2147483743" r:id="rId7"/>
    <p:sldLayoutId id="2147483744" r:id="rId8"/>
    <p:sldLayoutId id="2147483745" r:id="rId9"/>
    <p:sldLayoutId id="2147483746" r:id="rId10"/>
    <p:sldLayoutId id="2147483747" r:id="rId11"/>
    <p:sldLayoutId id="2147483748" r:id="rId12"/>
    <p:sldLayoutId id="2147483736" r:id="rId13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ea typeface="宋体" pitchFamily="2" charset="-122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ea typeface="宋体" pitchFamily="2" charset="-122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ea typeface="宋体" pitchFamily="2" charset="-122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ea typeface="宋体" pitchFamily="2" charset="-122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ea typeface="宋体" pitchFamily="2" charset="-122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ea typeface="宋体" pitchFamily="2" charset="-122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ea typeface="宋体" pitchFamily="2" charset="-122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ea typeface="宋体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anose="05000000000000000000" pitchFamily="2" charset="2"/>
        <a:buChar char="n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55000"/>
        <a:buFont typeface="Wingdings" panose="05000000000000000000" pitchFamily="2" charset="2"/>
        <a:buChar char="n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anose="05000000000000000000" pitchFamily="2" charset="2"/>
        <a:buChar char="n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55000"/>
        <a:buFont typeface="Wingdings" panose="05000000000000000000" pitchFamily="2" charset="2"/>
        <a:buChar char="n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anose="05000000000000000000" pitchFamily="2" charset="2"/>
        <a:buChar char="n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2.wmf"/><Relationship Id="rId4" Type="http://schemas.openxmlformats.org/officeDocument/2006/relationships/oleObject" Target="../embeddings/oleObject1.bin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.bin"/><Relationship Id="rId13" Type="http://schemas.openxmlformats.org/officeDocument/2006/relationships/image" Target="../media/image8.wmf"/><Relationship Id="rId3" Type="http://schemas.openxmlformats.org/officeDocument/2006/relationships/notesSlide" Target="../notesSlides/notesSlide11.xml"/><Relationship Id="rId7" Type="http://schemas.openxmlformats.org/officeDocument/2006/relationships/image" Target="../media/image5.wmf"/><Relationship Id="rId12" Type="http://schemas.openxmlformats.org/officeDocument/2006/relationships/oleObject" Target="../embeddings/oleObject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3.bin"/><Relationship Id="rId11" Type="http://schemas.openxmlformats.org/officeDocument/2006/relationships/image" Target="../media/image7.wmf"/><Relationship Id="rId5" Type="http://schemas.openxmlformats.org/officeDocument/2006/relationships/image" Target="../media/image4.wmf"/><Relationship Id="rId15" Type="http://schemas.openxmlformats.org/officeDocument/2006/relationships/image" Target="../media/image9.wmf"/><Relationship Id="rId10" Type="http://schemas.openxmlformats.org/officeDocument/2006/relationships/oleObject" Target="../embeddings/oleObject5.bin"/><Relationship Id="rId4" Type="http://schemas.openxmlformats.org/officeDocument/2006/relationships/oleObject" Target="../embeddings/oleObject2.bin"/><Relationship Id="rId9" Type="http://schemas.openxmlformats.org/officeDocument/2006/relationships/image" Target="../media/image6.wmf"/><Relationship Id="rId14" Type="http://schemas.openxmlformats.org/officeDocument/2006/relationships/oleObject" Target="../embeddings/oleObject7.bin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7" Type="http://schemas.openxmlformats.org/officeDocument/2006/relationships/image" Target="../media/image11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9.bin"/><Relationship Id="rId5" Type="http://schemas.openxmlformats.org/officeDocument/2006/relationships/image" Target="../media/image10.wmf"/><Relationship Id="rId4" Type="http://schemas.openxmlformats.org/officeDocument/2006/relationships/oleObject" Target="../embeddings/oleObject8.bin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7" Type="http://schemas.openxmlformats.org/officeDocument/2006/relationships/image" Target="../media/image13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11.bin"/><Relationship Id="rId5" Type="http://schemas.openxmlformats.org/officeDocument/2006/relationships/image" Target="../media/image12.wmf"/><Relationship Id="rId4" Type="http://schemas.openxmlformats.org/officeDocument/2006/relationships/oleObject" Target="../embeddings/oleObject10.bin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5" Type="http://schemas.openxmlformats.org/officeDocument/2006/relationships/image" Target="../media/image14.wmf"/><Relationship Id="rId4" Type="http://schemas.openxmlformats.org/officeDocument/2006/relationships/oleObject" Target="../embeddings/oleObject12.bin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7" Type="http://schemas.openxmlformats.org/officeDocument/2006/relationships/image" Target="../media/image16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14.bin"/><Relationship Id="rId5" Type="http://schemas.openxmlformats.org/officeDocument/2006/relationships/image" Target="../media/image15.wmf"/><Relationship Id="rId4" Type="http://schemas.openxmlformats.org/officeDocument/2006/relationships/oleObject" Target="../embeddings/oleObject13.bin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5" Type="http://schemas.openxmlformats.org/officeDocument/2006/relationships/image" Target="../media/image17.wmf"/><Relationship Id="rId4" Type="http://schemas.openxmlformats.org/officeDocument/2006/relationships/oleObject" Target="../embeddings/oleObject15.bin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第六章 语音识别</a:t>
            </a:r>
            <a:r>
              <a:rPr lang="en-US" altLang="zh-CN" smtClean="0"/>
              <a:t>-</a:t>
            </a:r>
            <a:r>
              <a:rPr lang="zh-CN" altLang="en-US" smtClean="0"/>
              <a:t>系统</a:t>
            </a:r>
          </a:p>
        </p:txBody>
      </p:sp>
      <p:sp>
        <p:nvSpPr>
          <p:cNvPr id="14339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sz="2400" smtClean="0"/>
              <a:t>原理</a:t>
            </a:r>
            <a:endParaRPr lang="en-US" altLang="zh-CN" sz="2400" smtClean="0"/>
          </a:p>
          <a:p>
            <a:r>
              <a:rPr lang="zh-CN" altLang="en-US" sz="2400" smtClean="0"/>
              <a:t>模块</a:t>
            </a:r>
            <a:endParaRPr lang="en-US" altLang="zh-CN" sz="2400" smtClean="0"/>
          </a:p>
          <a:p>
            <a:endParaRPr lang="zh-CN" alt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 smtClean="0"/>
              <a:t>原理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zh-CN" altLang="en-US" sz="2000" smtClean="0"/>
              <a:t>问题描述</a:t>
            </a:r>
          </a:p>
          <a:p>
            <a:pPr eaLnBrk="1" hangingPunct="1"/>
            <a:r>
              <a:rPr lang="zh-CN" altLang="en-US" sz="2000" smtClean="0"/>
              <a:t>系统构成</a:t>
            </a:r>
          </a:p>
          <a:p>
            <a:pPr eaLnBrk="1" hangingPunct="1"/>
            <a:r>
              <a:rPr lang="zh-CN" altLang="en-US" sz="2000" smtClean="0"/>
              <a:t>基本任务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 smtClean="0"/>
              <a:t>原理</a:t>
            </a:r>
            <a:r>
              <a:rPr lang="en-US" altLang="zh-CN" smtClean="0"/>
              <a:t>-</a:t>
            </a:r>
            <a:r>
              <a:rPr lang="zh-CN" altLang="en-US" smtClean="0"/>
              <a:t>问题描述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zh-CN" altLang="en-US" sz="2000" smtClean="0"/>
              <a:t>图例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1023938" y="4862513"/>
            <a:ext cx="6932612" cy="379412"/>
            <a:chOff x="1023938" y="4862513"/>
            <a:chExt cx="6932612" cy="379412"/>
          </a:xfrm>
        </p:grpSpPr>
        <p:sp>
          <p:nvSpPr>
            <p:cNvPr id="16388" name="Text Box 11"/>
            <p:cNvSpPr txBox="1">
              <a:spLocks noChangeArrowheads="1"/>
            </p:cNvSpPr>
            <p:nvPr/>
          </p:nvSpPr>
          <p:spPr bwMode="auto">
            <a:xfrm>
              <a:off x="1023938" y="4875213"/>
              <a:ext cx="641350" cy="36671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sz="1800" dirty="0">
                  <a:latin typeface="Arial" panose="020B0604020202020204" pitchFamily="34" charset="0"/>
                </a:rPr>
                <a:t>一九</a:t>
              </a:r>
            </a:p>
          </p:txBody>
        </p:sp>
        <p:sp>
          <p:nvSpPr>
            <p:cNvPr id="16389" name="Text Box 12"/>
            <p:cNvSpPr txBox="1">
              <a:spLocks noChangeArrowheads="1"/>
            </p:cNvSpPr>
            <p:nvPr/>
          </p:nvSpPr>
          <p:spPr bwMode="auto">
            <a:xfrm>
              <a:off x="2608263" y="4862513"/>
              <a:ext cx="869950" cy="36671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sz="1800" dirty="0">
                  <a:latin typeface="Arial" panose="020B0604020202020204" pitchFamily="34" charset="0"/>
                </a:rPr>
                <a:t>九九年</a:t>
              </a:r>
            </a:p>
          </p:txBody>
        </p:sp>
        <p:sp>
          <p:nvSpPr>
            <p:cNvPr id="16390" name="Text Box 13"/>
            <p:cNvSpPr txBox="1">
              <a:spLocks noChangeArrowheads="1"/>
            </p:cNvSpPr>
            <p:nvPr/>
          </p:nvSpPr>
          <p:spPr bwMode="auto">
            <a:xfrm>
              <a:off x="4767263" y="4875213"/>
              <a:ext cx="869950" cy="36671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sz="1800">
                  <a:latin typeface="Arial" panose="020B0604020202020204" pitchFamily="34" charset="0"/>
                </a:rPr>
                <a:t>十二月</a:t>
              </a:r>
            </a:p>
          </p:txBody>
        </p:sp>
        <p:sp>
          <p:nvSpPr>
            <p:cNvPr id="16391" name="Text Box 14"/>
            <p:cNvSpPr txBox="1">
              <a:spLocks noChangeArrowheads="1"/>
            </p:cNvSpPr>
            <p:nvPr/>
          </p:nvSpPr>
          <p:spPr bwMode="auto">
            <a:xfrm>
              <a:off x="6162675" y="4862513"/>
              <a:ext cx="641350" cy="36671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sz="1800">
                  <a:latin typeface="Arial" panose="020B0604020202020204" pitchFamily="34" charset="0"/>
                </a:rPr>
                <a:t>三十</a:t>
              </a:r>
            </a:p>
          </p:txBody>
        </p:sp>
        <p:sp>
          <p:nvSpPr>
            <p:cNvPr id="16392" name="Text Box 15"/>
            <p:cNvSpPr txBox="1">
              <a:spLocks noChangeArrowheads="1"/>
            </p:cNvSpPr>
            <p:nvPr/>
          </p:nvSpPr>
          <p:spPr bwMode="auto">
            <a:xfrm>
              <a:off x="7315200" y="4862513"/>
              <a:ext cx="641350" cy="36671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sz="1800">
                  <a:latin typeface="Arial" panose="020B0604020202020204" pitchFamily="34" charset="0"/>
                </a:rPr>
                <a:t>一号</a:t>
              </a: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22225" y="1844675"/>
            <a:ext cx="9086850" cy="3810001"/>
            <a:chOff x="22225" y="1844675"/>
            <a:chExt cx="9086850" cy="3810001"/>
          </a:xfrm>
        </p:grpSpPr>
        <p:sp>
          <p:nvSpPr>
            <p:cNvPr id="16394" name="AutoShape 16"/>
            <p:cNvSpPr>
              <a:spLocks noChangeAspect="1" noChangeArrowheads="1" noTextEdit="1"/>
            </p:cNvSpPr>
            <p:nvPr/>
          </p:nvSpPr>
          <p:spPr bwMode="auto">
            <a:xfrm>
              <a:off x="22225" y="1844675"/>
              <a:ext cx="9086850" cy="3786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395" name="Line 18"/>
            <p:cNvSpPr>
              <a:spLocks noChangeShapeType="1"/>
            </p:cNvSpPr>
            <p:nvPr/>
          </p:nvSpPr>
          <p:spPr bwMode="auto">
            <a:xfrm>
              <a:off x="463550" y="3054350"/>
              <a:ext cx="8196263" cy="1588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396" name="Freeform 19"/>
            <p:cNvSpPr>
              <a:spLocks/>
            </p:cNvSpPr>
            <p:nvPr/>
          </p:nvSpPr>
          <p:spPr bwMode="auto">
            <a:xfrm>
              <a:off x="463550" y="2598738"/>
              <a:ext cx="8196263" cy="1108075"/>
            </a:xfrm>
            <a:custGeom>
              <a:avLst/>
              <a:gdLst>
                <a:gd name="T0" fmla="*/ 144 w 5163"/>
                <a:gd name="T1" fmla="*/ 282 h 698"/>
                <a:gd name="T2" fmla="*/ 228 w 5163"/>
                <a:gd name="T3" fmla="*/ 282 h 698"/>
                <a:gd name="T4" fmla="*/ 302 w 5163"/>
                <a:gd name="T5" fmla="*/ 277 h 698"/>
                <a:gd name="T6" fmla="*/ 377 w 5163"/>
                <a:gd name="T7" fmla="*/ 406 h 698"/>
                <a:gd name="T8" fmla="*/ 471 w 5163"/>
                <a:gd name="T9" fmla="*/ 233 h 698"/>
                <a:gd name="T10" fmla="*/ 545 w 5163"/>
                <a:gd name="T11" fmla="*/ 396 h 698"/>
                <a:gd name="T12" fmla="*/ 620 w 5163"/>
                <a:gd name="T13" fmla="*/ 411 h 698"/>
                <a:gd name="T14" fmla="*/ 694 w 5163"/>
                <a:gd name="T15" fmla="*/ 391 h 698"/>
                <a:gd name="T16" fmla="*/ 769 w 5163"/>
                <a:gd name="T17" fmla="*/ 312 h 698"/>
                <a:gd name="T18" fmla="*/ 843 w 5163"/>
                <a:gd name="T19" fmla="*/ 252 h 698"/>
                <a:gd name="T20" fmla="*/ 927 w 5163"/>
                <a:gd name="T21" fmla="*/ 287 h 698"/>
                <a:gd name="T22" fmla="*/ 1027 w 5163"/>
                <a:gd name="T23" fmla="*/ 272 h 698"/>
                <a:gd name="T24" fmla="*/ 1106 w 5163"/>
                <a:gd name="T25" fmla="*/ 445 h 698"/>
                <a:gd name="T26" fmla="*/ 1180 w 5163"/>
                <a:gd name="T27" fmla="*/ 213 h 698"/>
                <a:gd name="T28" fmla="*/ 1255 w 5163"/>
                <a:gd name="T29" fmla="*/ 208 h 698"/>
                <a:gd name="T30" fmla="*/ 1329 w 5163"/>
                <a:gd name="T31" fmla="*/ 341 h 698"/>
                <a:gd name="T32" fmla="*/ 1423 w 5163"/>
                <a:gd name="T33" fmla="*/ 307 h 698"/>
                <a:gd name="T34" fmla="*/ 1498 w 5163"/>
                <a:gd name="T35" fmla="*/ 341 h 698"/>
                <a:gd name="T36" fmla="*/ 1572 w 5163"/>
                <a:gd name="T37" fmla="*/ 292 h 698"/>
                <a:gd name="T38" fmla="*/ 1651 w 5163"/>
                <a:gd name="T39" fmla="*/ 297 h 698"/>
                <a:gd name="T40" fmla="*/ 1736 w 5163"/>
                <a:gd name="T41" fmla="*/ 292 h 698"/>
                <a:gd name="T42" fmla="*/ 1830 w 5163"/>
                <a:gd name="T43" fmla="*/ 307 h 698"/>
                <a:gd name="T44" fmla="*/ 1909 w 5163"/>
                <a:gd name="T45" fmla="*/ 242 h 698"/>
                <a:gd name="T46" fmla="*/ 1989 w 5163"/>
                <a:gd name="T47" fmla="*/ 252 h 698"/>
                <a:gd name="T48" fmla="*/ 2063 w 5163"/>
                <a:gd name="T49" fmla="*/ 282 h 698"/>
                <a:gd name="T50" fmla="*/ 2143 w 5163"/>
                <a:gd name="T51" fmla="*/ 238 h 698"/>
                <a:gd name="T52" fmla="*/ 2227 w 5163"/>
                <a:gd name="T53" fmla="*/ 302 h 698"/>
                <a:gd name="T54" fmla="*/ 2351 w 5163"/>
                <a:gd name="T55" fmla="*/ 287 h 698"/>
                <a:gd name="T56" fmla="*/ 2445 w 5163"/>
                <a:gd name="T57" fmla="*/ 302 h 698"/>
                <a:gd name="T58" fmla="*/ 2524 w 5163"/>
                <a:gd name="T59" fmla="*/ 322 h 698"/>
                <a:gd name="T60" fmla="*/ 2599 w 5163"/>
                <a:gd name="T61" fmla="*/ 336 h 698"/>
                <a:gd name="T62" fmla="*/ 2673 w 5163"/>
                <a:gd name="T63" fmla="*/ 193 h 698"/>
                <a:gd name="T64" fmla="*/ 2748 w 5163"/>
                <a:gd name="T65" fmla="*/ 193 h 698"/>
                <a:gd name="T66" fmla="*/ 2822 w 5163"/>
                <a:gd name="T67" fmla="*/ 247 h 698"/>
                <a:gd name="T68" fmla="*/ 2896 w 5163"/>
                <a:gd name="T69" fmla="*/ 223 h 698"/>
                <a:gd name="T70" fmla="*/ 2971 w 5163"/>
                <a:gd name="T71" fmla="*/ 356 h 698"/>
                <a:gd name="T72" fmla="*/ 3050 w 5163"/>
                <a:gd name="T73" fmla="*/ 267 h 698"/>
                <a:gd name="T74" fmla="*/ 3130 w 5163"/>
                <a:gd name="T75" fmla="*/ 287 h 698"/>
                <a:gd name="T76" fmla="*/ 3209 w 5163"/>
                <a:gd name="T77" fmla="*/ 312 h 698"/>
                <a:gd name="T78" fmla="*/ 3283 w 5163"/>
                <a:gd name="T79" fmla="*/ 287 h 698"/>
                <a:gd name="T80" fmla="*/ 3358 w 5163"/>
                <a:gd name="T81" fmla="*/ 292 h 698"/>
                <a:gd name="T82" fmla="*/ 3432 w 5163"/>
                <a:gd name="T83" fmla="*/ 257 h 698"/>
                <a:gd name="T84" fmla="*/ 3512 w 5163"/>
                <a:gd name="T85" fmla="*/ 287 h 698"/>
                <a:gd name="T86" fmla="*/ 3586 w 5163"/>
                <a:gd name="T87" fmla="*/ 307 h 698"/>
                <a:gd name="T88" fmla="*/ 3660 w 5163"/>
                <a:gd name="T89" fmla="*/ 233 h 698"/>
                <a:gd name="T90" fmla="*/ 3740 w 5163"/>
                <a:gd name="T91" fmla="*/ 64 h 698"/>
                <a:gd name="T92" fmla="*/ 3814 w 5163"/>
                <a:gd name="T93" fmla="*/ 183 h 698"/>
                <a:gd name="T94" fmla="*/ 3889 w 5163"/>
                <a:gd name="T95" fmla="*/ 297 h 698"/>
                <a:gd name="T96" fmla="*/ 3963 w 5163"/>
                <a:gd name="T97" fmla="*/ 238 h 698"/>
                <a:gd name="T98" fmla="*/ 4037 w 5163"/>
                <a:gd name="T99" fmla="*/ 332 h 698"/>
                <a:gd name="T100" fmla="*/ 4112 w 5163"/>
                <a:gd name="T101" fmla="*/ 242 h 698"/>
                <a:gd name="T102" fmla="*/ 4186 w 5163"/>
                <a:gd name="T103" fmla="*/ 282 h 698"/>
                <a:gd name="T104" fmla="*/ 4265 w 5163"/>
                <a:gd name="T105" fmla="*/ 292 h 698"/>
                <a:gd name="T106" fmla="*/ 4355 w 5163"/>
                <a:gd name="T107" fmla="*/ 242 h 698"/>
                <a:gd name="T108" fmla="*/ 4429 w 5163"/>
                <a:gd name="T109" fmla="*/ 223 h 698"/>
                <a:gd name="T110" fmla="*/ 4504 w 5163"/>
                <a:gd name="T111" fmla="*/ 262 h 698"/>
                <a:gd name="T112" fmla="*/ 4583 w 5163"/>
                <a:gd name="T113" fmla="*/ 277 h 698"/>
                <a:gd name="T114" fmla="*/ 4662 w 5163"/>
                <a:gd name="T115" fmla="*/ 287 h 698"/>
                <a:gd name="T116" fmla="*/ 4737 w 5163"/>
                <a:gd name="T117" fmla="*/ 252 h 698"/>
                <a:gd name="T118" fmla="*/ 4811 w 5163"/>
                <a:gd name="T119" fmla="*/ 297 h 698"/>
                <a:gd name="T120" fmla="*/ 4895 w 5163"/>
                <a:gd name="T121" fmla="*/ 287 h 698"/>
                <a:gd name="T122" fmla="*/ 4975 w 5163"/>
                <a:gd name="T123" fmla="*/ 287 h 698"/>
                <a:gd name="T124" fmla="*/ 5114 w 5163"/>
                <a:gd name="T125" fmla="*/ 287 h 698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0" t="0" r="r" b="b"/>
              <a:pathLst>
                <a:path w="5163" h="698">
                  <a:moveTo>
                    <a:pt x="0" y="287"/>
                  </a:moveTo>
                  <a:lnTo>
                    <a:pt x="0" y="287"/>
                  </a:lnTo>
                  <a:lnTo>
                    <a:pt x="5" y="287"/>
                  </a:lnTo>
                  <a:lnTo>
                    <a:pt x="10" y="287"/>
                  </a:lnTo>
                  <a:lnTo>
                    <a:pt x="15" y="287"/>
                  </a:lnTo>
                  <a:lnTo>
                    <a:pt x="20" y="287"/>
                  </a:lnTo>
                  <a:lnTo>
                    <a:pt x="25" y="287"/>
                  </a:lnTo>
                  <a:lnTo>
                    <a:pt x="30" y="287"/>
                  </a:lnTo>
                  <a:lnTo>
                    <a:pt x="34" y="287"/>
                  </a:lnTo>
                  <a:lnTo>
                    <a:pt x="39" y="287"/>
                  </a:lnTo>
                  <a:lnTo>
                    <a:pt x="44" y="287"/>
                  </a:lnTo>
                  <a:lnTo>
                    <a:pt x="49" y="287"/>
                  </a:lnTo>
                  <a:lnTo>
                    <a:pt x="54" y="287"/>
                  </a:lnTo>
                  <a:lnTo>
                    <a:pt x="59" y="287"/>
                  </a:lnTo>
                  <a:lnTo>
                    <a:pt x="64" y="287"/>
                  </a:lnTo>
                  <a:lnTo>
                    <a:pt x="69" y="287"/>
                  </a:lnTo>
                  <a:lnTo>
                    <a:pt x="74" y="287"/>
                  </a:lnTo>
                  <a:lnTo>
                    <a:pt x="79" y="287"/>
                  </a:lnTo>
                  <a:lnTo>
                    <a:pt x="84" y="287"/>
                  </a:lnTo>
                  <a:lnTo>
                    <a:pt x="89" y="287"/>
                  </a:lnTo>
                  <a:lnTo>
                    <a:pt x="94" y="287"/>
                  </a:lnTo>
                  <a:lnTo>
                    <a:pt x="99" y="287"/>
                  </a:lnTo>
                  <a:lnTo>
                    <a:pt x="104" y="287"/>
                  </a:lnTo>
                  <a:lnTo>
                    <a:pt x="109" y="287"/>
                  </a:lnTo>
                  <a:lnTo>
                    <a:pt x="114" y="287"/>
                  </a:lnTo>
                  <a:lnTo>
                    <a:pt x="119" y="287"/>
                  </a:lnTo>
                  <a:lnTo>
                    <a:pt x="124" y="287"/>
                  </a:lnTo>
                  <a:lnTo>
                    <a:pt x="129" y="287"/>
                  </a:lnTo>
                  <a:lnTo>
                    <a:pt x="134" y="287"/>
                  </a:lnTo>
                  <a:lnTo>
                    <a:pt x="139" y="287"/>
                  </a:lnTo>
                  <a:lnTo>
                    <a:pt x="139" y="282"/>
                  </a:lnTo>
                  <a:lnTo>
                    <a:pt x="144" y="287"/>
                  </a:lnTo>
                  <a:lnTo>
                    <a:pt x="144" y="282"/>
                  </a:lnTo>
                  <a:lnTo>
                    <a:pt x="144" y="287"/>
                  </a:lnTo>
                  <a:lnTo>
                    <a:pt x="149" y="287"/>
                  </a:lnTo>
                  <a:lnTo>
                    <a:pt x="149" y="282"/>
                  </a:lnTo>
                  <a:lnTo>
                    <a:pt x="149" y="287"/>
                  </a:lnTo>
                  <a:lnTo>
                    <a:pt x="149" y="282"/>
                  </a:lnTo>
                  <a:lnTo>
                    <a:pt x="154" y="287"/>
                  </a:lnTo>
                  <a:lnTo>
                    <a:pt x="154" y="282"/>
                  </a:lnTo>
                  <a:lnTo>
                    <a:pt x="158" y="287"/>
                  </a:lnTo>
                  <a:lnTo>
                    <a:pt x="158" y="282"/>
                  </a:lnTo>
                  <a:lnTo>
                    <a:pt x="158" y="287"/>
                  </a:lnTo>
                  <a:lnTo>
                    <a:pt x="163" y="282"/>
                  </a:lnTo>
                  <a:lnTo>
                    <a:pt x="163" y="287"/>
                  </a:lnTo>
                  <a:lnTo>
                    <a:pt x="163" y="282"/>
                  </a:lnTo>
                  <a:lnTo>
                    <a:pt x="163" y="287"/>
                  </a:lnTo>
                  <a:lnTo>
                    <a:pt x="168" y="282"/>
                  </a:lnTo>
                  <a:lnTo>
                    <a:pt x="168" y="287"/>
                  </a:lnTo>
                  <a:lnTo>
                    <a:pt x="168" y="282"/>
                  </a:lnTo>
                  <a:lnTo>
                    <a:pt x="173" y="292"/>
                  </a:lnTo>
                  <a:lnTo>
                    <a:pt x="173" y="282"/>
                  </a:lnTo>
                  <a:lnTo>
                    <a:pt x="173" y="292"/>
                  </a:lnTo>
                  <a:lnTo>
                    <a:pt x="173" y="282"/>
                  </a:lnTo>
                  <a:lnTo>
                    <a:pt x="178" y="282"/>
                  </a:lnTo>
                  <a:lnTo>
                    <a:pt x="178" y="292"/>
                  </a:lnTo>
                  <a:lnTo>
                    <a:pt x="178" y="287"/>
                  </a:lnTo>
                  <a:lnTo>
                    <a:pt x="178" y="282"/>
                  </a:lnTo>
                  <a:lnTo>
                    <a:pt x="178" y="287"/>
                  </a:lnTo>
                  <a:lnTo>
                    <a:pt x="178" y="282"/>
                  </a:lnTo>
                  <a:lnTo>
                    <a:pt x="183" y="287"/>
                  </a:lnTo>
                  <a:lnTo>
                    <a:pt x="183" y="292"/>
                  </a:lnTo>
                  <a:lnTo>
                    <a:pt x="183" y="282"/>
                  </a:lnTo>
                  <a:lnTo>
                    <a:pt x="183" y="287"/>
                  </a:lnTo>
                  <a:lnTo>
                    <a:pt x="183" y="277"/>
                  </a:lnTo>
                  <a:lnTo>
                    <a:pt x="188" y="287"/>
                  </a:lnTo>
                  <a:lnTo>
                    <a:pt x="188" y="307"/>
                  </a:lnTo>
                  <a:lnTo>
                    <a:pt x="188" y="302"/>
                  </a:lnTo>
                  <a:lnTo>
                    <a:pt x="188" y="247"/>
                  </a:lnTo>
                  <a:lnTo>
                    <a:pt x="188" y="327"/>
                  </a:lnTo>
                  <a:lnTo>
                    <a:pt x="188" y="277"/>
                  </a:lnTo>
                  <a:lnTo>
                    <a:pt x="188" y="351"/>
                  </a:lnTo>
                  <a:lnTo>
                    <a:pt x="193" y="287"/>
                  </a:lnTo>
                  <a:lnTo>
                    <a:pt x="193" y="203"/>
                  </a:lnTo>
                  <a:lnTo>
                    <a:pt x="193" y="223"/>
                  </a:lnTo>
                  <a:lnTo>
                    <a:pt x="193" y="366"/>
                  </a:lnTo>
                  <a:lnTo>
                    <a:pt x="193" y="242"/>
                  </a:lnTo>
                  <a:lnTo>
                    <a:pt x="193" y="371"/>
                  </a:lnTo>
                  <a:lnTo>
                    <a:pt x="198" y="252"/>
                  </a:lnTo>
                  <a:lnTo>
                    <a:pt x="198" y="198"/>
                  </a:lnTo>
                  <a:lnTo>
                    <a:pt x="198" y="252"/>
                  </a:lnTo>
                  <a:lnTo>
                    <a:pt x="198" y="391"/>
                  </a:lnTo>
                  <a:lnTo>
                    <a:pt x="198" y="386"/>
                  </a:lnTo>
                  <a:lnTo>
                    <a:pt x="198" y="228"/>
                  </a:lnTo>
                  <a:lnTo>
                    <a:pt x="203" y="272"/>
                  </a:lnTo>
                  <a:lnTo>
                    <a:pt x="203" y="193"/>
                  </a:lnTo>
                  <a:lnTo>
                    <a:pt x="203" y="272"/>
                  </a:lnTo>
                  <a:lnTo>
                    <a:pt x="203" y="401"/>
                  </a:lnTo>
                  <a:lnTo>
                    <a:pt x="203" y="386"/>
                  </a:lnTo>
                  <a:lnTo>
                    <a:pt x="203" y="183"/>
                  </a:lnTo>
                  <a:lnTo>
                    <a:pt x="208" y="302"/>
                  </a:lnTo>
                  <a:lnTo>
                    <a:pt x="208" y="183"/>
                  </a:lnTo>
                  <a:lnTo>
                    <a:pt x="208" y="302"/>
                  </a:lnTo>
                  <a:lnTo>
                    <a:pt x="208" y="401"/>
                  </a:lnTo>
                  <a:lnTo>
                    <a:pt x="208" y="366"/>
                  </a:lnTo>
                  <a:lnTo>
                    <a:pt x="208" y="183"/>
                  </a:lnTo>
                  <a:lnTo>
                    <a:pt x="213" y="341"/>
                  </a:lnTo>
                  <a:lnTo>
                    <a:pt x="213" y="178"/>
                  </a:lnTo>
                  <a:lnTo>
                    <a:pt x="213" y="292"/>
                  </a:lnTo>
                  <a:lnTo>
                    <a:pt x="213" y="411"/>
                  </a:lnTo>
                  <a:lnTo>
                    <a:pt x="213" y="312"/>
                  </a:lnTo>
                  <a:lnTo>
                    <a:pt x="213" y="168"/>
                  </a:lnTo>
                  <a:lnTo>
                    <a:pt x="218" y="188"/>
                  </a:lnTo>
                  <a:lnTo>
                    <a:pt x="218" y="376"/>
                  </a:lnTo>
                  <a:lnTo>
                    <a:pt x="218" y="272"/>
                  </a:lnTo>
                  <a:lnTo>
                    <a:pt x="218" y="416"/>
                  </a:lnTo>
                  <a:lnTo>
                    <a:pt x="218" y="272"/>
                  </a:lnTo>
                  <a:lnTo>
                    <a:pt x="218" y="153"/>
                  </a:lnTo>
                  <a:lnTo>
                    <a:pt x="223" y="218"/>
                  </a:lnTo>
                  <a:lnTo>
                    <a:pt x="223" y="406"/>
                  </a:lnTo>
                  <a:lnTo>
                    <a:pt x="223" y="233"/>
                  </a:lnTo>
                  <a:lnTo>
                    <a:pt x="223" y="416"/>
                  </a:lnTo>
                  <a:lnTo>
                    <a:pt x="223" y="238"/>
                  </a:lnTo>
                  <a:lnTo>
                    <a:pt x="223" y="148"/>
                  </a:lnTo>
                  <a:lnTo>
                    <a:pt x="228" y="238"/>
                  </a:lnTo>
                  <a:lnTo>
                    <a:pt x="228" y="431"/>
                  </a:lnTo>
                  <a:lnTo>
                    <a:pt x="228" y="421"/>
                  </a:lnTo>
                  <a:lnTo>
                    <a:pt x="228" y="173"/>
                  </a:lnTo>
                  <a:lnTo>
                    <a:pt x="228" y="282"/>
                  </a:lnTo>
                  <a:lnTo>
                    <a:pt x="228" y="139"/>
                  </a:lnTo>
                  <a:lnTo>
                    <a:pt x="233" y="282"/>
                  </a:lnTo>
                  <a:lnTo>
                    <a:pt x="233" y="435"/>
                  </a:lnTo>
                  <a:lnTo>
                    <a:pt x="233" y="396"/>
                  </a:lnTo>
                  <a:lnTo>
                    <a:pt x="233" y="153"/>
                  </a:lnTo>
                  <a:lnTo>
                    <a:pt x="233" y="351"/>
                  </a:lnTo>
                  <a:lnTo>
                    <a:pt x="233" y="144"/>
                  </a:lnTo>
                  <a:lnTo>
                    <a:pt x="233" y="297"/>
                  </a:lnTo>
                  <a:lnTo>
                    <a:pt x="233" y="445"/>
                  </a:lnTo>
                  <a:lnTo>
                    <a:pt x="238" y="327"/>
                  </a:lnTo>
                  <a:lnTo>
                    <a:pt x="238" y="134"/>
                  </a:lnTo>
                  <a:lnTo>
                    <a:pt x="238" y="158"/>
                  </a:lnTo>
                  <a:lnTo>
                    <a:pt x="238" y="361"/>
                  </a:lnTo>
                  <a:lnTo>
                    <a:pt x="238" y="252"/>
                  </a:lnTo>
                  <a:lnTo>
                    <a:pt x="238" y="450"/>
                  </a:lnTo>
                  <a:lnTo>
                    <a:pt x="243" y="252"/>
                  </a:lnTo>
                  <a:lnTo>
                    <a:pt x="243" y="139"/>
                  </a:lnTo>
                  <a:lnTo>
                    <a:pt x="243" y="188"/>
                  </a:lnTo>
                  <a:lnTo>
                    <a:pt x="243" y="440"/>
                  </a:lnTo>
                  <a:lnTo>
                    <a:pt x="243" y="213"/>
                  </a:lnTo>
                  <a:lnTo>
                    <a:pt x="243" y="465"/>
                  </a:lnTo>
                  <a:lnTo>
                    <a:pt x="248" y="238"/>
                  </a:lnTo>
                  <a:lnTo>
                    <a:pt x="248" y="139"/>
                  </a:lnTo>
                  <a:lnTo>
                    <a:pt x="248" y="233"/>
                  </a:lnTo>
                  <a:lnTo>
                    <a:pt x="248" y="470"/>
                  </a:lnTo>
                  <a:lnTo>
                    <a:pt x="248" y="460"/>
                  </a:lnTo>
                  <a:lnTo>
                    <a:pt x="248" y="163"/>
                  </a:lnTo>
                  <a:lnTo>
                    <a:pt x="253" y="317"/>
                  </a:lnTo>
                  <a:lnTo>
                    <a:pt x="253" y="139"/>
                  </a:lnTo>
                  <a:lnTo>
                    <a:pt x="253" y="307"/>
                  </a:lnTo>
                  <a:lnTo>
                    <a:pt x="253" y="470"/>
                  </a:lnTo>
                  <a:lnTo>
                    <a:pt x="253" y="411"/>
                  </a:lnTo>
                  <a:lnTo>
                    <a:pt x="253" y="153"/>
                  </a:lnTo>
                  <a:lnTo>
                    <a:pt x="258" y="381"/>
                  </a:lnTo>
                  <a:lnTo>
                    <a:pt x="258" y="144"/>
                  </a:lnTo>
                  <a:lnTo>
                    <a:pt x="258" y="247"/>
                  </a:lnTo>
                  <a:lnTo>
                    <a:pt x="258" y="465"/>
                  </a:lnTo>
                  <a:lnTo>
                    <a:pt x="258" y="322"/>
                  </a:lnTo>
                  <a:lnTo>
                    <a:pt x="258" y="144"/>
                  </a:lnTo>
                  <a:lnTo>
                    <a:pt x="263" y="173"/>
                  </a:lnTo>
                  <a:lnTo>
                    <a:pt x="263" y="450"/>
                  </a:lnTo>
                  <a:lnTo>
                    <a:pt x="263" y="228"/>
                  </a:lnTo>
                  <a:lnTo>
                    <a:pt x="263" y="470"/>
                  </a:lnTo>
                  <a:lnTo>
                    <a:pt x="263" y="238"/>
                  </a:lnTo>
                  <a:lnTo>
                    <a:pt x="263" y="139"/>
                  </a:lnTo>
                  <a:lnTo>
                    <a:pt x="268" y="228"/>
                  </a:lnTo>
                  <a:lnTo>
                    <a:pt x="268" y="475"/>
                  </a:lnTo>
                  <a:lnTo>
                    <a:pt x="268" y="198"/>
                  </a:lnTo>
                  <a:lnTo>
                    <a:pt x="268" y="262"/>
                  </a:lnTo>
                  <a:lnTo>
                    <a:pt x="268" y="124"/>
                  </a:lnTo>
                  <a:lnTo>
                    <a:pt x="273" y="262"/>
                  </a:lnTo>
                  <a:lnTo>
                    <a:pt x="273" y="460"/>
                  </a:lnTo>
                  <a:lnTo>
                    <a:pt x="273" y="450"/>
                  </a:lnTo>
                  <a:lnTo>
                    <a:pt x="273" y="148"/>
                  </a:lnTo>
                  <a:lnTo>
                    <a:pt x="273" y="336"/>
                  </a:lnTo>
                  <a:lnTo>
                    <a:pt x="273" y="129"/>
                  </a:lnTo>
                  <a:lnTo>
                    <a:pt x="273" y="297"/>
                  </a:lnTo>
                  <a:lnTo>
                    <a:pt x="273" y="465"/>
                  </a:lnTo>
                  <a:lnTo>
                    <a:pt x="278" y="401"/>
                  </a:lnTo>
                  <a:lnTo>
                    <a:pt x="278" y="114"/>
                  </a:lnTo>
                  <a:lnTo>
                    <a:pt x="278" y="401"/>
                  </a:lnTo>
                  <a:lnTo>
                    <a:pt x="278" y="129"/>
                  </a:lnTo>
                  <a:lnTo>
                    <a:pt x="278" y="228"/>
                  </a:lnTo>
                  <a:lnTo>
                    <a:pt x="278" y="475"/>
                  </a:lnTo>
                  <a:lnTo>
                    <a:pt x="282" y="307"/>
                  </a:lnTo>
                  <a:lnTo>
                    <a:pt x="282" y="109"/>
                  </a:lnTo>
                  <a:lnTo>
                    <a:pt x="282" y="168"/>
                  </a:lnTo>
                  <a:lnTo>
                    <a:pt x="282" y="460"/>
                  </a:lnTo>
                  <a:lnTo>
                    <a:pt x="282" y="208"/>
                  </a:lnTo>
                  <a:lnTo>
                    <a:pt x="282" y="465"/>
                  </a:lnTo>
                  <a:lnTo>
                    <a:pt x="287" y="247"/>
                  </a:lnTo>
                  <a:lnTo>
                    <a:pt x="287" y="109"/>
                  </a:lnTo>
                  <a:lnTo>
                    <a:pt x="287" y="238"/>
                  </a:lnTo>
                  <a:lnTo>
                    <a:pt x="287" y="465"/>
                  </a:lnTo>
                  <a:lnTo>
                    <a:pt x="287" y="450"/>
                  </a:lnTo>
                  <a:lnTo>
                    <a:pt x="287" y="139"/>
                  </a:lnTo>
                  <a:lnTo>
                    <a:pt x="292" y="292"/>
                  </a:lnTo>
                  <a:lnTo>
                    <a:pt x="292" y="114"/>
                  </a:lnTo>
                  <a:lnTo>
                    <a:pt x="292" y="292"/>
                  </a:lnTo>
                  <a:lnTo>
                    <a:pt x="292" y="465"/>
                  </a:lnTo>
                  <a:lnTo>
                    <a:pt x="292" y="435"/>
                  </a:lnTo>
                  <a:lnTo>
                    <a:pt x="292" y="114"/>
                  </a:lnTo>
                  <a:lnTo>
                    <a:pt x="297" y="391"/>
                  </a:lnTo>
                  <a:lnTo>
                    <a:pt x="297" y="292"/>
                  </a:lnTo>
                  <a:lnTo>
                    <a:pt x="297" y="465"/>
                  </a:lnTo>
                  <a:lnTo>
                    <a:pt x="297" y="356"/>
                  </a:lnTo>
                  <a:lnTo>
                    <a:pt x="297" y="109"/>
                  </a:lnTo>
                  <a:lnTo>
                    <a:pt x="302" y="119"/>
                  </a:lnTo>
                  <a:lnTo>
                    <a:pt x="302" y="411"/>
                  </a:lnTo>
                  <a:lnTo>
                    <a:pt x="302" y="223"/>
                  </a:lnTo>
                  <a:lnTo>
                    <a:pt x="302" y="465"/>
                  </a:lnTo>
                  <a:lnTo>
                    <a:pt x="302" y="277"/>
                  </a:lnTo>
                  <a:lnTo>
                    <a:pt x="302" y="109"/>
                  </a:lnTo>
                  <a:lnTo>
                    <a:pt x="307" y="198"/>
                  </a:lnTo>
                  <a:lnTo>
                    <a:pt x="307" y="470"/>
                  </a:lnTo>
                  <a:lnTo>
                    <a:pt x="307" y="460"/>
                  </a:lnTo>
                  <a:lnTo>
                    <a:pt x="307" y="178"/>
                  </a:lnTo>
                  <a:lnTo>
                    <a:pt x="307" y="257"/>
                  </a:lnTo>
                  <a:lnTo>
                    <a:pt x="307" y="109"/>
                  </a:lnTo>
                  <a:lnTo>
                    <a:pt x="312" y="257"/>
                  </a:lnTo>
                  <a:lnTo>
                    <a:pt x="312" y="465"/>
                  </a:lnTo>
                  <a:lnTo>
                    <a:pt x="312" y="435"/>
                  </a:lnTo>
                  <a:lnTo>
                    <a:pt x="312" y="134"/>
                  </a:lnTo>
                  <a:lnTo>
                    <a:pt x="312" y="336"/>
                  </a:lnTo>
                  <a:lnTo>
                    <a:pt x="312" y="104"/>
                  </a:lnTo>
                  <a:lnTo>
                    <a:pt x="312" y="287"/>
                  </a:lnTo>
                  <a:lnTo>
                    <a:pt x="312" y="465"/>
                  </a:lnTo>
                  <a:lnTo>
                    <a:pt x="317" y="386"/>
                  </a:lnTo>
                  <a:lnTo>
                    <a:pt x="317" y="109"/>
                  </a:lnTo>
                  <a:lnTo>
                    <a:pt x="317" y="129"/>
                  </a:lnTo>
                  <a:lnTo>
                    <a:pt x="317" y="411"/>
                  </a:lnTo>
                  <a:lnTo>
                    <a:pt x="317" y="218"/>
                  </a:lnTo>
                  <a:lnTo>
                    <a:pt x="317" y="460"/>
                  </a:lnTo>
                  <a:lnTo>
                    <a:pt x="322" y="272"/>
                  </a:lnTo>
                  <a:lnTo>
                    <a:pt x="322" y="114"/>
                  </a:lnTo>
                  <a:lnTo>
                    <a:pt x="322" y="198"/>
                  </a:lnTo>
                  <a:lnTo>
                    <a:pt x="322" y="455"/>
                  </a:lnTo>
                  <a:lnTo>
                    <a:pt x="322" y="213"/>
                  </a:lnTo>
                  <a:lnTo>
                    <a:pt x="322" y="465"/>
                  </a:lnTo>
                  <a:lnTo>
                    <a:pt x="327" y="233"/>
                  </a:lnTo>
                  <a:lnTo>
                    <a:pt x="327" y="124"/>
                  </a:lnTo>
                  <a:lnTo>
                    <a:pt x="327" y="233"/>
                  </a:lnTo>
                  <a:lnTo>
                    <a:pt x="327" y="465"/>
                  </a:lnTo>
                  <a:lnTo>
                    <a:pt x="327" y="455"/>
                  </a:lnTo>
                  <a:lnTo>
                    <a:pt x="327" y="158"/>
                  </a:lnTo>
                  <a:lnTo>
                    <a:pt x="332" y="292"/>
                  </a:lnTo>
                  <a:lnTo>
                    <a:pt x="332" y="124"/>
                  </a:lnTo>
                  <a:lnTo>
                    <a:pt x="332" y="292"/>
                  </a:lnTo>
                  <a:lnTo>
                    <a:pt x="332" y="465"/>
                  </a:lnTo>
                  <a:lnTo>
                    <a:pt x="332" y="426"/>
                  </a:lnTo>
                  <a:lnTo>
                    <a:pt x="332" y="139"/>
                  </a:lnTo>
                  <a:lnTo>
                    <a:pt x="337" y="386"/>
                  </a:lnTo>
                  <a:lnTo>
                    <a:pt x="337" y="124"/>
                  </a:lnTo>
                  <a:lnTo>
                    <a:pt x="337" y="282"/>
                  </a:lnTo>
                  <a:lnTo>
                    <a:pt x="337" y="475"/>
                  </a:lnTo>
                  <a:lnTo>
                    <a:pt x="337" y="351"/>
                  </a:lnTo>
                  <a:lnTo>
                    <a:pt x="337" y="134"/>
                  </a:lnTo>
                  <a:lnTo>
                    <a:pt x="342" y="158"/>
                  </a:lnTo>
                  <a:lnTo>
                    <a:pt x="342" y="426"/>
                  </a:lnTo>
                  <a:lnTo>
                    <a:pt x="342" y="223"/>
                  </a:lnTo>
                  <a:lnTo>
                    <a:pt x="342" y="465"/>
                  </a:lnTo>
                  <a:lnTo>
                    <a:pt x="342" y="247"/>
                  </a:lnTo>
                  <a:lnTo>
                    <a:pt x="342" y="134"/>
                  </a:lnTo>
                  <a:lnTo>
                    <a:pt x="347" y="228"/>
                  </a:lnTo>
                  <a:lnTo>
                    <a:pt x="347" y="465"/>
                  </a:lnTo>
                  <a:lnTo>
                    <a:pt x="347" y="445"/>
                  </a:lnTo>
                  <a:lnTo>
                    <a:pt x="347" y="148"/>
                  </a:lnTo>
                  <a:lnTo>
                    <a:pt x="347" y="292"/>
                  </a:lnTo>
                  <a:lnTo>
                    <a:pt x="347" y="134"/>
                  </a:lnTo>
                  <a:lnTo>
                    <a:pt x="352" y="292"/>
                  </a:lnTo>
                  <a:lnTo>
                    <a:pt x="352" y="460"/>
                  </a:lnTo>
                  <a:lnTo>
                    <a:pt x="352" y="396"/>
                  </a:lnTo>
                  <a:lnTo>
                    <a:pt x="352" y="134"/>
                  </a:lnTo>
                  <a:lnTo>
                    <a:pt x="352" y="361"/>
                  </a:lnTo>
                  <a:lnTo>
                    <a:pt x="352" y="139"/>
                  </a:lnTo>
                  <a:lnTo>
                    <a:pt x="352" y="297"/>
                  </a:lnTo>
                  <a:lnTo>
                    <a:pt x="352" y="460"/>
                  </a:lnTo>
                  <a:lnTo>
                    <a:pt x="357" y="356"/>
                  </a:lnTo>
                  <a:lnTo>
                    <a:pt x="357" y="139"/>
                  </a:lnTo>
                  <a:lnTo>
                    <a:pt x="357" y="173"/>
                  </a:lnTo>
                  <a:lnTo>
                    <a:pt x="357" y="406"/>
                  </a:lnTo>
                  <a:lnTo>
                    <a:pt x="357" y="252"/>
                  </a:lnTo>
                  <a:lnTo>
                    <a:pt x="357" y="465"/>
                  </a:lnTo>
                  <a:lnTo>
                    <a:pt x="362" y="252"/>
                  </a:lnTo>
                  <a:lnTo>
                    <a:pt x="362" y="134"/>
                  </a:lnTo>
                  <a:lnTo>
                    <a:pt x="362" y="223"/>
                  </a:lnTo>
                  <a:lnTo>
                    <a:pt x="362" y="460"/>
                  </a:lnTo>
                  <a:lnTo>
                    <a:pt x="362" y="163"/>
                  </a:lnTo>
                  <a:lnTo>
                    <a:pt x="367" y="262"/>
                  </a:lnTo>
                  <a:lnTo>
                    <a:pt x="367" y="139"/>
                  </a:lnTo>
                  <a:lnTo>
                    <a:pt x="367" y="262"/>
                  </a:lnTo>
                  <a:lnTo>
                    <a:pt x="367" y="450"/>
                  </a:lnTo>
                  <a:lnTo>
                    <a:pt x="367" y="416"/>
                  </a:lnTo>
                  <a:lnTo>
                    <a:pt x="367" y="158"/>
                  </a:lnTo>
                  <a:lnTo>
                    <a:pt x="372" y="317"/>
                  </a:lnTo>
                  <a:lnTo>
                    <a:pt x="372" y="148"/>
                  </a:lnTo>
                  <a:lnTo>
                    <a:pt x="372" y="317"/>
                  </a:lnTo>
                  <a:lnTo>
                    <a:pt x="372" y="450"/>
                  </a:lnTo>
                  <a:lnTo>
                    <a:pt x="372" y="356"/>
                  </a:lnTo>
                  <a:lnTo>
                    <a:pt x="372" y="153"/>
                  </a:lnTo>
                  <a:lnTo>
                    <a:pt x="377" y="173"/>
                  </a:lnTo>
                  <a:lnTo>
                    <a:pt x="377" y="356"/>
                  </a:lnTo>
                  <a:lnTo>
                    <a:pt x="377" y="302"/>
                  </a:lnTo>
                  <a:lnTo>
                    <a:pt x="377" y="406"/>
                  </a:lnTo>
                  <a:lnTo>
                    <a:pt x="377" y="312"/>
                  </a:lnTo>
                  <a:lnTo>
                    <a:pt x="377" y="188"/>
                  </a:lnTo>
                  <a:lnTo>
                    <a:pt x="382" y="203"/>
                  </a:lnTo>
                  <a:lnTo>
                    <a:pt x="382" y="346"/>
                  </a:lnTo>
                  <a:lnTo>
                    <a:pt x="382" y="292"/>
                  </a:lnTo>
                  <a:lnTo>
                    <a:pt x="382" y="361"/>
                  </a:lnTo>
                  <a:lnTo>
                    <a:pt x="382" y="292"/>
                  </a:lnTo>
                  <a:lnTo>
                    <a:pt x="382" y="218"/>
                  </a:lnTo>
                  <a:lnTo>
                    <a:pt x="387" y="242"/>
                  </a:lnTo>
                  <a:lnTo>
                    <a:pt x="387" y="327"/>
                  </a:lnTo>
                  <a:lnTo>
                    <a:pt x="387" y="287"/>
                  </a:lnTo>
                  <a:lnTo>
                    <a:pt x="387" y="336"/>
                  </a:lnTo>
                  <a:lnTo>
                    <a:pt x="387" y="287"/>
                  </a:lnTo>
                  <a:lnTo>
                    <a:pt x="387" y="242"/>
                  </a:lnTo>
                  <a:lnTo>
                    <a:pt x="392" y="247"/>
                  </a:lnTo>
                  <a:lnTo>
                    <a:pt x="392" y="302"/>
                  </a:lnTo>
                  <a:lnTo>
                    <a:pt x="392" y="292"/>
                  </a:lnTo>
                  <a:lnTo>
                    <a:pt x="392" y="307"/>
                  </a:lnTo>
                  <a:lnTo>
                    <a:pt x="392" y="292"/>
                  </a:lnTo>
                  <a:lnTo>
                    <a:pt x="392" y="262"/>
                  </a:lnTo>
                  <a:lnTo>
                    <a:pt x="392" y="297"/>
                  </a:lnTo>
                  <a:lnTo>
                    <a:pt x="397" y="287"/>
                  </a:lnTo>
                  <a:lnTo>
                    <a:pt x="397" y="302"/>
                  </a:lnTo>
                  <a:lnTo>
                    <a:pt x="397" y="292"/>
                  </a:lnTo>
                  <a:lnTo>
                    <a:pt x="397" y="277"/>
                  </a:lnTo>
                  <a:lnTo>
                    <a:pt x="397" y="292"/>
                  </a:lnTo>
                  <a:lnTo>
                    <a:pt x="402" y="282"/>
                  </a:lnTo>
                  <a:lnTo>
                    <a:pt x="402" y="287"/>
                  </a:lnTo>
                  <a:lnTo>
                    <a:pt x="402" y="282"/>
                  </a:lnTo>
                  <a:lnTo>
                    <a:pt x="402" y="287"/>
                  </a:lnTo>
                  <a:lnTo>
                    <a:pt x="406" y="287"/>
                  </a:lnTo>
                  <a:lnTo>
                    <a:pt x="406" y="282"/>
                  </a:lnTo>
                  <a:lnTo>
                    <a:pt x="406" y="292"/>
                  </a:lnTo>
                  <a:lnTo>
                    <a:pt x="406" y="287"/>
                  </a:lnTo>
                  <a:lnTo>
                    <a:pt x="411" y="287"/>
                  </a:lnTo>
                  <a:lnTo>
                    <a:pt x="411" y="282"/>
                  </a:lnTo>
                  <a:lnTo>
                    <a:pt x="411" y="287"/>
                  </a:lnTo>
                  <a:lnTo>
                    <a:pt x="411" y="292"/>
                  </a:lnTo>
                  <a:lnTo>
                    <a:pt x="411" y="282"/>
                  </a:lnTo>
                  <a:lnTo>
                    <a:pt x="416" y="287"/>
                  </a:lnTo>
                  <a:lnTo>
                    <a:pt x="416" y="282"/>
                  </a:lnTo>
                  <a:lnTo>
                    <a:pt x="421" y="287"/>
                  </a:lnTo>
                  <a:lnTo>
                    <a:pt x="421" y="282"/>
                  </a:lnTo>
                  <a:lnTo>
                    <a:pt x="426" y="287"/>
                  </a:lnTo>
                  <a:lnTo>
                    <a:pt x="426" y="282"/>
                  </a:lnTo>
                  <a:lnTo>
                    <a:pt x="431" y="287"/>
                  </a:lnTo>
                  <a:lnTo>
                    <a:pt x="431" y="282"/>
                  </a:lnTo>
                  <a:lnTo>
                    <a:pt x="436" y="287"/>
                  </a:lnTo>
                  <a:lnTo>
                    <a:pt x="441" y="282"/>
                  </a:lnTo>
                  <a:lnTo>
                    <a:pt x="441" y="287"/>
                  </a:lnTo>
                  <a:lnTo>
                    <a:pt x="441" y="282"/>
                  </a:lnTo>
                  <a:lnTo>
                    <a:pt x="441" y="287"/>
                  </a:lnTo>
                  <a:lnTo>
                    <a:pt x="446" y="282"/>
                  </a:lnTo>
                  <a:lnTo>
                    <a:pt x="446" y="292"/>
                  </a:lnTo>
                  <a:lnTo>
                    <a:pt x="446" y="277"/>
                  </a:lnTo>
                  <a:lnTo>
                    <a:pt x="446" y="297"/>
                  </a:lnTo>
                  <a:lnTo>
                    <a:pt x="451" y="292"/>
                  </a:lnTo>
                  <a:lnTo>
                    <a:pt x="451" y="282"/>
                  </a:lnTo>
                  <a:lnTo>
                    <a:pt x="451" y="292"/>
                  </a:lnTo>
                  <a:lnTo>
                    <a:pt x="451" y="277"/>
                  </a:lnTo>
                  <a:lnTo>
                    <a:pt x="451" y="297"/>
                  </a:lnTo>
                  <a:lnTo>
                    <a:pt x="456" y="272"/>
                  </a:lnTo>
                  <a:lnTo>
                    <a:pt x="456" y="297"/>
                  </a:lnTo>
                  <a:lnTo>
                    <a:pt x="456" y="272"/>
                  </a:lnTo>
                  <a:lnTo>
                    <a:pt x="456" y="277"/>
                  </a:lnTo>
                  <a:lnTo>
                    <a:pt x="456" y="302"/>
                  </a:lnTo>
                  <a:lnTo>
                    <a:pt x="461" y="297"/>
                  </a:lnTo>
                  <a:lnTo>
                    <a:pt x="461" y="272"/>
                  </a:lnTo>
                  <a:lnTo>
                    <a:pt x="461" y="267"/>
                  </a:lnTo>
                  <a:lnTo>
                    <a:pt x="461" y="307"/>
                  </a:lnTo>
                  <a:lnTo>
                    <a:pt x="461" y="272"/>
                  </a:lnTo>
                  <a:lnTo>
                    <a:pt x="466" y="302"/>
                  </a:lnTo>
                  <a:lnTo>
                    <a:pt x="466" y="262"/>
                  </a:lnTo>
                  <a:lnTo>
                    <a:pt x="466" y="307"/>
                  </a:lnTo>
                  <a:lnTo>
                    <a:pt x="466" y="252"/>
                  </a:lnTo>
                  <a:lnTo>
                    <a:pt x="471" y="233"/>
                  </a:lnTo>
                  <a:lnTo>
                    <a:pt x="471" y="332"/>
                  </a:lnTo>
                  <a:lnTo>
                    <a:pt x="471" y="302"/>
                  </a:lnTo>
                  <a:lnTo>
                    <a:pt x="471" y="262"/>
                  </a:lnTo>
                  <a:lnTo>
                    <a:pt x="471" y="257"/>
                  </a:lnTo>
                  <a:lnTo>
                    <a:pt x="471" y="312"/>
                  </a:lnTo>
                  <a:lnTo>
                    <a:pt x="476" y="297"/>
                  </a:lnTo>
                  <a:lnTo>
                    <a:pt x="476" y="272"/>
                  </a:lnTo>
                  <a:lnTo>
                    <a:pt x="476" y="247"/>
                  </a:lnTo>
                  <a:lnTo>
                    <a:pt x="476" y="322"/>
                  </a:lnTo>
                  <a:lnTo>
                    <a:pt x="476" y="307"/>
                  </a:lnTo>
                  <a:lnTo>
                    <a:pt x="476" y="262"/>
                  </a:lnTo>
                  <a:lnTo>
                    <a:pt x="476" y="252"/>
                  </a:lnTo>
                  <a:lnTo>
                    <a:pt x="476" y="322"/>
                  </a:lnTo>
                  <a:lnTo>
                    <a:pt x="481" y="302"/>
                  </a:lnTo>
                  <a:lnTo>
                    <a:pt x="481" y="257"/>
                  </a:lnTo>
                  <a:lnTo>
                    <a:pt x="481" y="247"/>
                  </a:lnTo>
                  <a:lnTo>
                    <a:pt x="481" y="312"/>
                  </a:lnTo>
                  <a:lnTo>
                    <a:pt x="481" y="302"/>
                  </a:lnTo>
                  <a:lnTo>
                    <a:pt x="481" y="262"/>
                  </a:lnTo>
                  <a:lnTo>
                    <a:pt x="486" y="247"/>
                  </a:lnTo>
                  <a:lnTo>
                    <a:pt x="486" y="307"/>
                  </a:lnTo>
                  <a:lnTo>
                    <a:pt x="486" y="242"/>
                  </a:lnTo>
                  <a:lnTo>
                    <a:pt x="486" y="317"/>
                  </a:lnTo>
                  <a:lnTo>
                    <a:pt x="486" y="302"/>
                  </a:lnTo>
                  <a:lnTo>
                    <a:pt x="486" y="262"/>
                  </a:lnTo>
                  <a:lnTo>
                    <a:pt x="491" y="267"/>
                  </a:lnTo>
                  <a:lnTo>
                    <a:pt x="491" y="307"/>
                  </a:lnTo>
                  <a:lnTo>
                    <a:pt x="491" y="302"/>
                  </a:lnTo>
                  <a:lnTo>
                    <a:pt x="491" y="262"/>
                  </a:lnTo>
                  <a:lnTo>
                    <a:pt x="491" y="257"/>
                  </a:lnTo>
                  <a:lnTo>
                    <a:pt x="491" y="307"/>
                  </a:lnTo>
                  <a:lnTo>
                    <a:pt x="496" y="302"/>
                  </a:lnTo>
                  <a:lnTo>
                    <a:pt x="496" y="257"/>
                  </a:lnTo>
                  <a:lnTo>
                    <a:pt x="496" y="262"/>
                  </a:lnTo>
                  <a:lnTo>
                    <a:pt x="496" y="317"/>
                  </a:lnTo>
                  <a:lnTo>
                    <a:pt x="496" y="307"/>
                  </a:lnTo>
                  <a:lnTo>
                    <a:pt x="496" y="262"/>
                  </a:lnTo>
                  <a:lnTo>
                    <a:pt x="501" y="257"/>
                  </a:lnTo>
                  <a:lnTo>
                    <a:pt x="501" y="312"/>
                  </a:lnTo>
                  <a:lnTo>
                    <a:pt x="501" y="262"/>
                  </a:lnTo>
                  <a:lnTo>
                    <a:pt x="501" y="307"/>
                  </a:lnTo>
                  <a:lnTo>
                    <a:pt x="501" y="257"/>
                  </a:lnTo>
                  <a:lnTo>
                    <a:pt x="506" y="262"/>
                  </a:lnTo>
                  <a:lnTo>
                    <a:pt x="506" y="317"/>
                  </a:lnTo>
                  <a:lnTo>
                    <a:pt x="506" y="257"/>
                  </a:lnTo>
                  <a:lnTo>
                    <a:pt x="506" y="317"/>
                  </a:lnTo>
                  <a:lnTo>
                    <a:pt x="506" y="262"/>
                  </a:lnTo>
                  <a:lnTo>
                    <a:pt x="511" y="302"/>
                  </a:lnTo>
                  <a:lnTo>
                    <a:pt x="511" y="262"/>
                  </a:lnTo>
                  <a:lnTo>
                    <a:pt x="511" y="302"/>
                  </a:lnTo>
                  <a:lnTo>
                    <a:pt x="511" y="262"/>
                  </a:lnTo>
                  <a:lnTo>
                    <a:pt x="511" y="257"/>
                  </a:lnTo>
                  <a:lnTo>
                    <a:pt x="511" y="307"/>
                  </a:lnTo>
                  <a:lnTo>
                    <a:pt x="516" y="252"/>
                  </a:lnTo>
                  <a:lnTo>
                    <a:pt x="516" y="312"/>
                  </a:lnTo>
                  <a:lnTo>
                    <a:pt x="516" y="302"/>
                  </a:lnTo>
                  <a:lnTo>
                    <a:pt x="516" y="262"/>
                  </a:lnTo>
                  <a:lnTo>
                    <a:pt x="516" y="302"/>
                  </a:lnTo>
                  <a:lnTo>
                    <a:pt x="516" y="267"/>
                  </a:lnTo>
                  <a:lnTo>
                    <a:pt x="516" y="312"/>
                  </a:lnTo>
                  <a:lnTo>
                    <a:pt x="521" y="307"/>
                  </a:lnTo>
                  <a:lnTo>
                    <a:pt x="521" y="267"/>
                  </a:lnTo>
                  <a:lnTo>
                    <a:pt x="521" y="307"/>
                  </a:lnTo>
                  <a:lnTo>
                    <a:pt x="521" y="262"/>
                  </a:lnTo>
                  <a:lnTo>
                    <a:pt x="521" y="297"/>
                  </a:lnTo>
                  <a:lnTo>
                    <a:pt x="521" y="267"/>
                  </a:lnTo>
                  <a:lnTo>
                    <a:pt x="526" y="302"/>
                  </a:lnTo>
                  <a:lnTo>
                    <a:pt x="526" y="272"/>
                  </a:lnTo>
                  <a:lnTo>
                    <a:pt x="526" y="327"/>
                  </a:lnTo>
                  <a:lnTo>
                    <a:pt x="526" y="322"/>
                  </a:lnTo>
                  <a:lnTo>
                    <a:pt x="526" y="247"/>
                  </a:lnTo>
                  <a:lnTo>
                    <a:pt x="531" y="267"/>
                  </a:lnTo>
                  <a:lnTo>
                    <a:pt x="531" y="228"/>
                  </a:lnTo>
                  <a:lnTo>
                    <a:pt x="531" y="262"/>
                  </a:lnTo>
                  <a:lnTo>
                    <a:pt x="531" y="346"/>
                  </a:lnTo>
                  <a:lnTo>
                    <a:pt x="531" y="282"/>
                  </a:lnTo>
                  <a:lnTo>
                    <a:pt x="531" y="356"/>
                  </a:lnTo>
                  <a:lnTo>
                    <a:pt x="535" y="297"/>
                  </a:lnTo>
                  <a:lnTo>
                    <a:pt x="535" y="213"/>
                  </a:lnTo>
                  <a:lnTo>
                    <a:pt x="535" y="277"/>
                  </a:lnTo>
                  <a:lnTo>
                    <a:pt x="535" y="228"/>
                  </a:lnTo>
                  <a:lnTo>
                    <a:pt x="535" y="272"/>
                  </a:lnTo>
                  <a:lnTo>
                    <a:pt x="535" y="361"/>
                  </a:lnTo>
                  <a:lnTo>
                    <a:pt x="540" y="252"/>
                  </a:lnTo>
                  <a:lnTo>
                    <a:pt x="540" y="366"/>
                  </a:lnTo>
                  <a:lnTo>
                    <a:pt x="540" y="252"/>
                  </a:lnTo>
                  <a:lnTo>
                    <a:pt x="540" y="218"/>
                  </a:lnTo>
                  <a:lnTo>
                    <a:pt x="540" y="247"/>
                  </a:lnTo>
                  <a:lnTo>
                    <a:pt x="540" y="277"/>
                  </a:lnTo>
                  <a:lnTo>
                    <a:pt x="545" y="267"/>
                  </a:lnTo>
                  <a:lnTo>
                    <a:pt x="545" y="396"/>
                  </a:lnTo>
                  <a:lnTo>
                    <a:pt x="545" y="233"/>
                  </a:lnTo>
                  <a:lnTo>
                    <a:pt x="545" y="257"/>
                  </a:lnTo>
                  <a:lnTo>
                    <a:pt x="545" y="208"/>
                  </a:lnTo>
                  <a:lnTo>
                    <a:pt x="550" y="252"/>
                  </a:lnTo>
                  <a:lnTo>
                    <a:pt x="550" y="272"/>
                  </a:lnTo>
                  <a:lnTo>
                    <a:pt x="550" y="411"/>
                  </a:lnTo>
                  <a:lnTo>
                    <a:pt x="550" y="391"/>
                  </a:lnTo>
                  <a:lnTo>
                    <a:pt x="550" y="223"/>
                  </a:lnTo>
                  <a:lnTo>
                    <a:pt x="555" y="267"/>
                  </a:lnTo>
                  <a:lnTo>
                    <a:pt x="555" y="203"/>
                  </a:lnTo>
                  <a:lnTo>
                    <a:pt x="555" y="252"/>
                  </a:lnTo>
                  <a:lnTo>
                    <a:pt x="555" y="272"/>
                  </a:lnTo>
                  <a:lnTo>
                    <a:pt x="555" y="267"/>
                  </a:lnTo>
                  <a:lnTo>
                    <a:pt x="555" y="435"/>
                  </a:lnTo>
                  <a:lnTo>
                    <a:pt x="555" y="396"/>
                  </a:lnTo>
                  <a:lnTo>
                    <a:pt x="555" y="198"/>
                  </a:lnTo>
                  <a:lnTo>
                    <a:pt x="560" y="282"/>
                  </a:lnTo>
                  <a:lnTo>
                    <a:pt x="560" y="188"/>
                  </a:lnTo>
                  <a:lnTo>
                    <a:pt x="560" y="282"/>
                  </a:lnTo>
                  <a:lnTo>
                    <a:pt x="560" y="238"/>
                  </a:lnTo>
                  <a:lnTo>
                    <a:pt x="560" y="257"/>
                  </a:lnTo>
                  <a:lnTo>
                    <a:pt x="560" y="450"/>
                  </a:lnTo>
                  <a:lnTo>
                    <a:pt x="565" y="401"/>
                  </a:lnTo>
                  <a:lnTo>
                    <a:pt x="565" y="173"/>
                  </a:lnTo>
                  <a:lnTo>
                    <a:pt x="565" y="297"/>
                  </a:lnTo>
                  <a:lnTo>
                    <a:pt x="565" y="228"/>
                  </a:lnTo>
                  <a:lnTo>
                    <a:pt x="570" y="252"/>
                  </a:lnTo>
                  <a:lnTo>
                    <a:pt x="570" y="480"/>
                  </a:lnTo>
                  <a:lnTo>
                    <a:pt x="570" y="411"/>
                  </a:lnTo>
                  <a:lnTo>
                    <a:pt x="570" y="163"/>
                  </a:lnTo>
                  <a:lnTo>
                    <a:pt x="570" y="302"/>
                  </a:lnTo>
                  <a:lnTo>
                    <a:pt x="575" y="297"/>
                  </a:lnTo>
                  <a:lnTo>
                    <a:pt x="575" y="213"/>
                  </a:lnTo>
                  <a:lnTo>
                    <a:pt x="575" y="238"/>
                  </a:lnTo>
                  <a:lnTo>
                    <a:pt x="575" y="510"/>
                  </a:lnTo>
                  <a:lnTo>
                    <a:pt x="575" y="426"/>
                  </a:lnTo>
                  <a:lnTo>
                    <a:pt x="575" y="148"/>
                  </a:lnTo>
                  <a:lnTo>
                    <a:pt x="580" y="332"/>
                  </a:lnTo>
                  <a:lnTo>
                    <a:pt x="580" y="312"/>
                  </a:lnTo>
                  <a:lnTo>
                    <a:pt x="580" y="178"/>
                  </a:lnTo>
                  <a:lnTo>
                    <a:pt x="580" y="213"/>
                  </a:lnTo>
                  <a:lnTo>
                    <a:pt x="580" y="549"/>
                  </a:lnTo>
                  <a:lnTo>
                    <a:pt x="585" y="490"/>
                  </a:lnTo>
                  <a:lnTo>
                    <a:pt x="585" y="109"/>
                  </a:lnTo>
                  <a:lnTo>
                    <a:pt x="585" y="381"/>
                  </a:lnTo>
                  <a:lnTo>
                    <a:pt x="585" y="139"/>
                  </a:lnTo>
                  <a:lnTo>
                    <a:pt x="585" y="129"/>
                  </a:lnTo>
                  <a:lnTo>
                    <a:pt x="585" y="381"/>
                  </a:lnTo>
                  <a:lnTo>
                    <a:pt x="590" y="168"/>
                  </a:lnTo>
                  <a:lnTo>
                    <a:pt x="590" y="529"/>
                  </a:lnTo>
                  <a:lnTo>
                    <a:pt x="590" y="134"/>
                  </a:lnTo>
                  <a:lnTo>
                    <a:pt x="590" y="559"/>
                  </a:lnTo>
                  <a:lnTo>
                    <a:pt x="590" y="391"/>
                  </a:lnTo>
                  <a:lnTo>
                    <a:pt x="590" y="59"/>
                  </a:lnTo>
                  <a:lnTo>
                    <a:pt x="595" y="79"/>
                  </a:lnTo>
                  <a:lnTo>
                    <a:pt x="595" y="460"/>
                  </a:lnTo>
                  <a:lnTo>
                    <a:pt x="595" y="371"/>
                  </a:lnTo>
                  <a:lnTo>
                    <a:pt x="595" y="79"/>
                  </a:lnTo>
                  <a:lnTo>
                    <a:pt x="595" y="233"/>
                  </a:lnTo>
                  <a:lnTo>
                    <a:pt x="595" y="490"/>
                  </a:lnTo>
                  <a:lnTo>
                    <a:pt x="595" y="317"/>
                  </a:lnTo>
                  <a:lnTo>
                    <a:pt x="595" y="124"/>
                  </a:lnTo>
                  <a:lnTo>
                    <a:pt x="600" y="257"/>
                  </a:lnTo>
                  <a:lnTo>
                    <a:pt x="600" y="421"/>
                  </a:lnTo>
                  <a:lnTo>
                    <a:pt x="600" y="267"/>
                  </a:lnTo>
                  <a:lnTo>
                    <a:pt x="600" y="153"/>
                  </a:lnTo>
                  <a:lnTo>
                    <a:pt x="600" y="262"/>
                  </a:lnTo>
                  <a:lnTo>
                    <a:pt x="600" y="351"/>
                  </a:lnTo>
                  <a:lnTo>
                    <a:pt x="605" y="223"/>
                  </a:lnTo>
                  <a:lnTo>
                    <a:pt x="605" y="579"/>
                  </a:lnTo>
                  <a:lnTo>
                    <a:pt x="605" y="421"/>
                  </a:lnTo>
                  <a:lnTo>
                    <a:pt x="605" y="94"/>
                  </a:lnTo>
                  <a:lnTo>
                    <a:pt x="605" y="153"/>
                  </a:lnTo>
                  <a:lnTo>
                    <a:pt x="605" y="426"/>
                  </a:lnTo>
                  <a:lnTo>
                    <a:pt x="610" y="307"/>
                  </a:lnTo>
                  <a:lnTo>
                    <a:pt x="610" y="148"/>
                  </a:lnTo>
                  <a:lnTo>
                    <a:pt x="610" y="183"/>
                  </a:lnTo>
                  <a:lnTo>
                    <a:pt x="610" y="396"/>
                  </a:lnTo>
                  <a:lnTo>
                    <a:pt x="610" y="109"/>
                  </a:lnTo>
                  <a:lnTo>
                    <a:pt x="610" y="579"/>
                  </a:lnTo>
                  <a:lnTo>
                    <a:pt x="615" y="475"/>
                  </a:lnTo>
                  <a:lnTo>
                    <a:pt x="615" y="59"/>
                  </a:lnTo>
                  <a:lnTo>
                    <a:pt x="615" y="445"/>
                  </a:lnTo>
                  <a:lnTo>
                    <a:pt x="615" y="124"/>
                  </a:lnTo>
                  <a:lnTo>
                    <a:pt x="615" y="381"/>
                  </a:lnTo>
                  <a:lnTo>
                    <a:pt x="615" y="153"/>
                  </a:lnTo>
                  <a:lnTo>
                    <a:pt x="620" y="94"/>
                  </a:lnTo>
                  <a:lnTo>
                    <a:pt x="620" y="386"/>
                  </a:lnTo>
                  <a:lnTo>
                    <a:pt x="620" y="198"/>
                  </a:lnTo>
                  <a:lnTo>
                    <a:pt x="620" y="475"/>
                  </a:lnTo>
                  <a:lnTo>
                    <a:pt x="620" y="411"/>
                  </a:lnTo>
                  <a:lnTo>
                    <a:pt x="620" y="104"/>
                  </a:lnTo>
                  <a:lnTo>
                    <a:pt x="625" y="371"/>
                  </a:lnTo>
                  <a:lnTo>
                    <a:pt x="625" y="173"/>
                  </a:lnTo>
                  <a:lnTo>
                    <a:pt x="625" y="366"/>
                  </a:lnTo>
                  <a:lnTo>
                    <a:pt x="625" y="183"/>
                  </a:lnTo>
                  <a:lnTo>
                    <a:pt x="625" y="282"/>
                  </a:lnTo>
                  <a:lnTo>
                    <a:pt x="630" y="257"/>
                  </a:lnTo>
                  <a:lnTo>
                    <a:pt x="630" y="559"/>
                  </a:lnTo>
                  <a:lnTo>
                    <a:pt x="630" y="539"/>
                  </a:lnTo>
                  <a:lnTo>
                    <a:pt x="630" y="74"/>
                  </a:lnTo>
                  <a:lnTo>
                    <a:pt x="630" y="480"/>
                  </a:lnTo>
                  <a:lnTo>
                    <a:pt x="630" y="124"/>
                  </a:lnTo>
                  <a:lnTo>
                    <a:pt x="635" y="386"/>
                  </a:lnTo>
                  <a:lnTo>
                    <a:pt x="635" y="163"/>
                  </a:lnTo>
                  <a:lnTo>
                    <a:pt x="635" y="282"/>
                  </a:lnTo>
                  <a:lnTo>
                    <a:pt x="635" y="183"/>
                  </a:lnTo>
                  <a:lnTo>
                    <a:pt x="635" y="218"/>
                  </a:lnTo>
                  <a:lnTo>
                    <a:pt x="635" y="332"/>
                  </a:lnTo>
                  <a:lnTo>
                    <a:pt x="640" y="79"/>
                  </a:lnTo>
                  <a:lnTo>
                    <a:pt x="640" y="559"/>
                  </a:lnTo>
                  <a:lnTo>
                    <a:pt x="640" y="480"/>
                  </a:lnTo>
                  <a:lnTo>
                    <a:pt x="640" y="74"/>
                  </a:lnTo>
                  <a:lnTo>
                    <a:pt x="640" y="391"/>
                  </a:lnTo>
                  <a:lnTo>
                    <a:pt x="640" y="139"/>
                  </a:lnTo>
                  <a:lnTo>
                    <a:pt x="640" y="356"/>
                  </a:lnTo>
                  <a:lnTo>
                    <a:pt x="640" y="153"/>
                  </a:lnTo>
                  <a:lnTo>
                    <a:pt x="645" y="153"/>
                  </a:lnTo>
                  <a:lnTo>
                    <a:pt x="645" y="381"/>
                  </a:lnTo>
                  <a:lnTo>
                    <a:pt x="645" y="208"/>
                  </a:lnTo>
                  <a:lnTo>
                    <a:pt x="645" y="450"/>
                  </a:lnTo>
                  <a:lnTo>
                    <a:pt x="645" y="168"/>
                  </a:lnTo>
                  <a:lnTo>
                    <a:pt x="645" y="490"/>
                  </a:lnTo>
                  <a:lnTo>
                    <a:pt x="650" y="440"/>
                  </a:lnTo>
                  <a:lnTo>
                    <a:pt x="650" y="139"/>
                  </a:lnTo>
                  <a:lnTo>
                    <a:pt x="650" y="381"/>
                  </a:lnTo>
                  <a:lnTo>
                    <a:pt x="650" y="168"/>
                  </a:lnTo>
                  <a:lnTo>
                    <a:pt x="650" y="366"/>
                  </a:lnTo>
                  <a:lnTo>
                    <a:pt x="655" y="322"/>
                  </a:lnTo>
                  <a:lnTo>
                    <a:pt x="655" y="114"/>
                  </a:lnTo>
                  <a:lnTo>
                    <a:pt x="655" y="252"/>
                  </a:lnTo>
                  <a:lnTo>
                    <a:pt x="655" y="544"/>
                  </a:lnTo>
                  <a:lnTo>
                    <a:pt x="655" y="525"/>
                  </a:lnTo>
                  <a:lnTo>
                    <a:pt x="655" y="129"/>
                  </a:lnTo>
                  <a:lnTo>
                    <a:pt x="659" y="500"/>
                  </a:lnTo>
                  <a:lnTo>
                    <a:pt x="659" y="144"/>
                  </a:lnTo>
                  <a:lnTo>
                    <a:pt x="659" y="396"/>
                  </a:lnTo>
                  <a:lnTo>
                    <a:pt x="659" y="168"/>
                  </a:lnTo>
                  <a:lnTo>
                    <a:pt x="659" y="336"/>
                  </a:lnTo>
                  <a:lnTo>
                    <a:pt x="659" y="168"/>
                  </a:lnTo>
                  <a:lnTo>
                    <a:pt x="664" y="317"/>
                  </a:lnTo>
                  <a:lnTo>
                    <a:pt x="664" y="134"/>
                  </a:lnTo>
                  <a:lnTo>
                    <a:pt x="664" y="247"/>
                  </a:lnTo>
                  <a:lnTo>
                    <a:pt x="664" y="564"/>
                  </a:lnTo>
                  <a:lnTo>
                    <a:pt x="664" y="495"/>
                  </a:lnTo>
                  <a:lnTo>
                    <a:pt x="664" y="69"/>
                  </a:lnTo>
                  <a:lnTo>
                    <a:pt x="669" y="440"/>
                  </a:lnTo>
                  <a:lnTo>
                    <a:pt x="669" y="148"/>
                  </a:lnTo>
                  <a:lnTo>
                    <a:pt x="669" y="188"/>
                  </a:lnTo>
                  <a:lnTo>
                    <a:pt x="669" y="450"/>
                  </a:lnTo>
                  <a:lnTo>
                    <a:pt x="669" y="381"/>
                  </a:lnTo>
                  <a:lnTo>
                    <a:pt x="669" y="203"/>
                  </a:lnTo>
                  <a:lnTo>
                    <a:pt x="674" y="327"/>
                  </a:lnTo>
                  <a:lnTo>
                    <a:pt x="674" y="163"/>
                  </a:lnTo>
                  <a:lnTo>
                    <a:pt x="674" y="247"/>
                  </a:lnTo>
                  <a:lnTo>
                    <a:pt x="674" y="569"/>
                  </a:lnTo>
                  <a:lnTo>
                    <a:pt x="674" y="450"/>
                  </a:lnTo>
                  <a:lnTo>
                    <a:pt x="674" y="45"/>
                  </a:lnTo>
                  <a:lnTo>
                    <a:pt x="679" y="114"/>
                  </a:lnTo>
                  <a:lnTo>
                    <a:pt x="679" y="455"/>
                  </a:lnTo>
                  <a:lnTo>
                    <a:pt x="679" y="406"/>
                  </a:lnTo>
                  <a:lnTo>
                    <a:pt x="679" y="148"/>
                  </a:lnTo>
                  <a:lnTo>
                    <a:pt x="679" y="361"/>
                  </a:lnTo>
                  <a:lnTo>
                    <a:pt x="679" y="218"/>
                  </a:lnTo>
                  <a:lnTo>
                    <a:pt x="679" y="307"/>
                  </a:lnTo>
                  <a:lnTo>
                    <a:pt x="679" y="203"/>
                  </a:lnTo>
                  <a:lnTo>
                    <a:pt x="684" y="223"/>
                  </a:lnTo>
                  <a:lnTo>
                    <a:pt x="684" y="480"/>
                  </a:lnTo>
                  <a:lnTo>
                    <a:pt x="684" y="50"/>
                  </a:lnTo>
                  <a:lnTo>
                    <a:pt x="684" y="539"/>
                  </a:lnTo>
                  <a:lnTo>
                    <a:pt x="684" y="435"/>
                  </a:lnTo>
                  <a:lnTo>
                    <a:pt x="684" y="99"/>
                  </a:lnTo>
                  <a:lnTo>
                    <a:pt x="689" y="361"/>
                  </a:lnTo>
                  <a:lnTo>
                    <a:pt x="689" y="188"/>
                  </a:lnTo>
                  <a:lnTo>
                    <a:pt x="689" y="336"/>
                  </a:lnTo>
                  <a:lnTo>
                    <a:pt x="689" y="144"/>
                  </a:lnTo>
                  <a:lnTo>
                    <a:pt x="689" y="322"/>
                  </a:lnTo>
                  <a:lnTo>
                    <a:pt x="689" y="178"/>
                  </a:lnTo>
                  <a:lnTo>
                    <a:pt x="694" y="252"/>
                  </a:lnTo>
                  <a:lnTo>
                    <a:pt x="694" y="366"/>
                  </a:lnTo>
                  <a:lnTo>
                    <a:pt x="694" y="114"/>
                  </a:lnTo>
                  <a:lnTo>
                    <a:pt x="694" y="490"/>
                  </a:lnTo>
                  <a:lnTo>
                    <a:pt x="694" y="391"/>
                  </a:lnTo>
                  <a:lnTo>
                    <a:pt x="694" y="193"/>
                  </a:lnTo>
                  <a:lnTo>
                    <a:pt x="699" y="356"/>
                  </a:lnTo>
                  <a:lnTo>
                    <a:pt x="699" y="158"/>
                  </a:lnTo>
                  <a:lnTo>
                    <a:pt x="699" y="341"/>
                  </a:lnTo>
                  <a:lnTo>
                    <a:pt x="699" y="178"/>
                  </a:lnTo>
                  <a:lnTo>
                    <a:pt x="699" y="327"/>
                  </a:lnTo>
                  <a:lnTo>
                    <a:pt x="699" y="168"/>
                  </a:lnTo>
                  <a:lnTo>
                    <a:pt x="704" y="322"/>
                  </a:lnTo>
                  <a:lnTo>
                    <a:pt x="704" y="193"/>
                  </a:lnTo>
                  <a:lnTo>
                    <a:pt x="704" y="124"/>
                  </a:lnTo>
                  <a:lnTo>
                    <a:pt x="704" y="485"/>
                  </a:lnTo>
                  <a:lnTo>
                    <a:pt x="704" y="371"/>
                  </a:lnTo>
                  <a:lnTo>
                    <a:pt x="704" y="124"/>
                  </a:lnTo>
                  <a:lnTo>
                    <a:pt x="709" y="148"/>
                  </a:lnTo>
                  <a:lnTo>
                    <a:pt x="709" y="371"/>
                  </a:lnTo>
                  <a:lnTo>
                    <a:pt x="709" y="327"/>
                  </a:lnTo>
                  <a:lnTo>
                    <a:pt x="709" y="198"/>
                  </a:lnTo>
                  <a:lnTo>
                    <a:pt x="709" y="233"/>
                  </a:lnTo>
                  <a:lnTo>
                    <a:pt x="709" y="336"/>
                  </a:lnTo>
                  <a:lnTo>
                    <a:pt x="714" y="336"/>
                  </a:lnTo>
                  <a:lnTo>
                    <a:pt x="714" y="168"/>
                  </a:lnTo>
                  <a:lnTo>
                    <a:pt x="714" y="242"/>
                  </a:lnTo>
                  <a:lnTo>
                    <a:pt x="714" y="460"/>
                  </a:lnTo>
                  <a:lnTo>
                    <a:pt x="714" y="371"/>
                  </a:lnTo>
                  <a:lnTo>
                    <a:pt x="714" y="139"/>
                  </a:lnTo>
                  <a:lnTo>
                    <a:pt x="719" y="356"/>
                  </a:lnTo>
                  <a:lnTo>
                    <a:pt x="719" y="158"/>
                  </a:lnTo>
                  <a:lnTo>
                    <a:pt x="719" y="351"/>
                  </a:lnTo>
                  <a:lnTo>
                    <a:pt x="719" y="238"/>
                  </a:lnTo>
                  <a:lnTo>
                    <a:pt x="719" y="336"/>
                  </a:lnTo>
                  <a:lnTo>
                    <a:pt x="719" y="213"/>
                  </a:lnTo>
                  <a:lnTo>
                    <a:pt x="719" y="332"/>
                  </a:lnTo>
                  <a:lnTo>
                    <a:pt x="719" y="173"/>
                  </a:lnTo>
                  <a:lnTo>
                    <a:pt x="724" y="242"/>
                  </a:lnTo>
                  <a:lnTo>
                    <a:pt x="724" y="371"/>
                  </a:lnTo>
                  <a:lnTo>
                    <a:pt x="724" y="163"/>
                  </a:lnTo>
                  <a:lnTo>
                    <a:pt x="724" y="421"/>
                  </a:lnTo>
                  <a:lnTo>
                    <a:pt x="724" y="361"/>
                  </a:lnTo>
                  <a:lnTo>
                    <a:pt x="724" y="223"/>
                  </a:lnTo>
                  <a:lnTo>
                    <a:pt x="729" y="341"/>
                  </a:lnTo>
                  <a:lnTo>
                    <a:pt x="729" y="188"/>
                  </a:lnTo>
                  <a:lnTo>
                    <a:pt x="729" y="322"/>
                  </a:lnTo>
                  <a:lnTo>
                    <a:pt x="729" y="233"/>
                  </a:lnTo>
                  <a:lnTo>
                    <a:pt x="729" y="193"/>
                  </a:lnTo>
                  <a:lnTo>
                    <a:pt x="729" y="322"/>
                  </a:lnTo>
                  <a:lnTo>
                    <a:pt x="734" y="317"/>
                  </a:lnTo>
                  <a:lnTo>
                    <a:pt x="734" y="208"/>
                  </a:lnTo>
                  <a:lnTo>
                    <a:pt x="734" y="193"/>
                  </a:lnTo>
                  <a:lnTo>
                    <a:pt x="734" y="411"/>
                  </a:lnTo>
                  <a:lnTo>
                    <a:pt x="734" y="351"/>
                  </a:lnTo>
                  <a:lnTo>
                    <a:pt x="734" y="178"/>
                  </a:lnTo>
                  <a:lnTo>
                    <a:pt x="739" y="341"/>
                  </a:lnTo>
                  <a:lnTo>
                    <a:pt x="739" y="208"/>
                  </a:lnTo>
                  <a:lnTo>
                    <a:pt x="739" y="336"/>
                  </a:lnTo>
                  <a:lnTo>
                    <a:pt x="739" y="242"/>
                  </a:lnTo>
                  <a:lnTo>
                    <a:pt x="739" y="322"/>
                  </a:lnTo>
                  <a:lnTo>
                    <a:pt x="744" y="317"/>
                  </a:lnTo>
                  <a:lnTo>
                    <a:pt x="744" y="198"/>
                  </a:lnTo>
                  <a:lnTo>
                    <a:pt x="744" y="257"/>
                  </a:lnTo>
                  <a:lnTo>
                    <a:pt x="744" y="396"/>
                  </a:lnTo>
                  <a:lnTo>
                    <a:pt x="744" y="391"/>
                  </a:lnTo>
                  <a:lnTo>
                    <a:pt x="744" y="188"/>
                  </a:lnTo>
                  <a:lnTo>
                    <a:pt x="749" y="346"/>
                  </a:lnTo>
                  <a:lnTo>
                    <a:pt x="749" y="218"/>
                  </a:lnTo>
                  <a:lnTo>
                    <a:pt x="749" y="332"/>
                  </a:lnTo>
                  <a:lnTo>
                    <a:pt x="749" y="317"/>
                  </a:lnTo>
                  <a:lnTo>
                    <a:pt x="749" y="247"/>
                  </a:lnTo>
                  <a:lnTo>
                    <a:pt x="754" y="203"/>
                  </a:lnTo>
                  <a:lnTo>
                    <a:pt x="754" y="317"/>
                  </a:lnTo>
                  <a:lnTo>
                    <a:pt x="754" y="262"/>
                  </a:lnTo>
                  <a:lnTo>
                    <a:pt x="754" y="361"/>
                  </a:lnTo>
                  <a:lnTo>
                    <a:pt x="754" y="203"/>
                  </a:lnTo>
                  <a:lnTo>
                    <a:pt x="754" y="396"/>
                  </a:lnTo>
                  <a:lnTo>
                    <a:pt x="759" y="327"/>
                  </a:lnTo>
                  <a:lnTo>
                    <a:pt x="759" y="228"/>
                  </a:lnTo>
                  <a:lnTo>
                    <a:pt x="759" y="322"/>
                  </a:lnTo>
                  <a:lnTo>
                    <a:pt x="759" y="223"/>
                  </a:lnTo>
                  <a:lnTo>
                    <a:pt x="759" y="297"/>
                  </a:lnTo>
                  <a:lnTo>
                    <a:pt x="759" y="247"/>
                  </a:lnTo>
                  <a:lnTo>
                    <a:pt x="759" y="238"/>
                  </a:lnTo>
                  <a:lnTo>
                    <a:pt x="759" y="312"/>
                  </a:lnTo>
                  <a:lnTo>
                    <a:pt x="764" y="307"/>
                  </a:lnTo>
                  <a:lnTo>
                    <a:pt x="764" y="213"/>
                  </a:lnTo>
                  <a:lnTo>
                    <a:pt x="764" y="267"/>
                  </a:lnTo>
                  <a:lnTo>
                    <a:pt x="764" y="391"/>
                  </a:lnTo>
                  <a:lnTo>
                    <a:pt x="764" y="381"/>
                  </a:lnTo>
                  <a:lnTo>
                    <a:pt x="764" y="198"/>
                  </a:lnTo>
                  <a:lnTo>
                    <a:pt x="769" y="332"/>
                  </a:lnTo>
                  <a:lnTo>
                    <a:pt x="769" y="218"/>
                  </a:lnTo>
                  <a:lnTo>
                    <a:pt x="769" y="327"/>
                  </a:lnTo>
                  <a:lnTo>
                    <a:pt x="769" y="223"/>
                  </a:lnTo>
                  <a:lnTo>
                    <a:pt x="769" y="312"/>
                  </a:lnTo>
                  <a:lnTo>
                    <a:pt x="769" y="242"/>
                  </a:lnTo>
                  <a:lnTo>
                    <a:pt x="774" y="307"/>
                  </a:lnTo>
                  <a:lnTo>
                    <a:pt x="774" y="203"/>
                  </a:lnTo>
                  <a:lnTo>
                    <a:pt x="774" y="287"/>
                  </a:lnTo>
                  <a:lnTo>
                    <a:pt x="774" y="381"/>
                  </a:lnTo>
                  <a:lnTo>
                    <a:pt x="774" y="208"/>
                  </a:lnTo>
                  <a:lnTo>
                    <a:pt x="774" y="386"/>
                  </a:lnTo>
                  <a:lnTo>
                    <a:pt x="779" y="332"/>
                  </a:lnTo>
                  <a:lnTo>
                    <a:pt x="779" y="242"/>
                  </a:lnTo>
                  <a:lnTo>
                    <a:pt x="779" y="322"/>
                  </a:lnTo>
                  <a:lnTo>
                    <a:pt x="779" y="228"/>
                  </a:lnTo>
                  <a:lnTo>
                    <a:pt x="779" y="292"/>
                  </a:lnTo>
                  <a:lnTo>
                    <a:pt x="779" y="247"/>
                  </a:lnTo>
                  <a:lnTo>
                    <a:pt x="783" y="208"/>
                  </a:lnTo>
                  <a:lnTo>
                    <a:pt x="783" y="307"/>
                  </a:lnTo>
                  <a:lnTo>
                    <a:pt x="783" y="267"/>
                  </a:lnTo>
                  <a:lnTo>
                    <a:pt x="783" y="356"/>
                  </a:lnTo>
                  <a:lnTo>
                    <a:pt x="783" y="213"/>
                  </a:lnTo>
                  <a:lnTo>
                    <a:pt x="783" y="381"/>
                  </a:lnTo>
                  <a:lnTo>
                    <a:pt x="788" y="327"/>
                  </a:lnTo>
                  <a:lnTo>
                    <a:pt x="788" y="233"/>
                  </a:lnTo>
                  <a:lnTo>
                    <a:pt x="788" y="317"/>
                  </a:lnTo>
                  <a:lnTo>
                    <a:pt x="788" y="228"/>
                  </a:lnTo>
                  <a:lnTo>
                    <a:pt x="788" y="297"/>
                  </a:lnTo>
                  <a:lnTo>
                    <a:pt x="788" y="252"/>
                  </a:lnTo>
                  <a:lnTo>
                    <a:pt x="793" y="242"/>
                  </a:lnTo>
                  <a:lnTo>
                    <a:pt x="793" y="307"/>
                  </a:lnTo>
                  <a:lnTo>
                    <a:pt x="793" y="302"/>
                  </a:lnTo>
                  <a:lnTo>
                    <a:pt x="793" y="218"/>
                  </a:lnTo>
                  <a:lnTo>
                    <a:pt x="793" y="277"/>
                  </a:lnTo>
                  <a:lnTo>
                    <a:pt x="793" y="386"/>
                  </a:lnTo>
                  <a:lnTo>
                    <a:pt x="798" y="366"/>
                  </a:lnTo>
                  <a:lnTo>
                    <a:pt x="798" y="213"/>
                  </a:lnTo>
                  <a:lnTo>
                    <a:pt x="798" y="322"/>
                  </a:lnTo>
                  <a:lnTo>
                    <a:pt x="798" y="233"/>
                  </a:lnTo>
                  <a:lnTo>
                    <a:pt x="798" y="307"/>
                  </a:lnTo>
                  <a:lnTo>
                    <a:pt x="798" y="302"/>
                  </a:lnTo>
                  <a:lnTo>
                    <a:pt x="798" y="247"/>
                  </a:lnTo>
                  <a:lnTo>
                    <a:pt x="803" y="218"/>
                  </a:lnTo>
                  <a:lnTo>
                    <a:pt x="803" y="302"/>
                  </a:lnTo>
                  <a:lnTo>
                    <a:pt x="803" y="277"/>
                  </a:lnTo>
                  <a:lnTo>
                    <a:pt x="803" y="371"/>
                  </a:lnTo>
                  <a:lnTo>
                    <a:pt x="803" y="213"/>
                  </a:lnTo>
                  <a:lnTo>
                    <a:pt x="803" y="381"/>
                  </a:lnTo>
                  <a:lnTo>
                    <a:pt x="808" y="322"/>
                  </a:lnTo>
                  <a:lnTo>
                    <a:pt x="808" y="257"/>
                  </a:lnTo>
                  <a:lnTo>
                    <a:pt x="808" y="312"/>
                  </a:lnTo>
                  <a:lnTo>
                    <a:pt x="808" y="233"/>
                  </a:lnTo>
                  <a:lnTo>
                    <a:pt x="808" y="287"/>
                  </a:lnTo>
                  <a:lnTo>
                    <a:pt x="808" y="247"/>
                  </a:lnTo>
                  <a:lnTo>
                    <a:pt x="813" y="228"/>
                  </a:lnTo>
                  <a:lnTo>
                    <a:pt x="813" y="307"/>
                  </a:lnTo>
                  <a:lnTo>
                    <a:pt x="813" y="297"/>
                  </a:lnTo>
                  <a:lnTo>
                    <a:pt x="813" y="213"/>
                  </a:lnTo>
                  <a:lnTo>
                    <a:pt x="813" y="277"/>
                  </a:lnTo>
                  <a:lnTo>
                    <a:pt x="813" y="381"/>
                  </a:lnTo>
                  <a:lnTo>
                    <a:pt x="818" y="351"/>
                  </a:lnTo>
                  <a:lnTo>
                    <a:pt x="818" y="213"/>
                  </a:lnTo>
                  <a:lnTo>
                    <a:pt x="818" y="322"/>
                  </a:lnTo>
                  <a:lnTo>
                    <a:pt x="818" y="228"/>
                  </a:lnTo>
                  <a:lnTo>
                    <a:pt x="818" y="307"/>
                  </a:lnTo>
                  <a:lnTo>
                    <a:pt x="818" y="242"/>
                  </a:lnTo>
                  <a:lnTo>
                    <a:pt x="823" y="302"/>
                  </a:lnTo>
                  <a:lnTo>
                    <a:pt x="823" y="242"/>
                  </a:lnTo>
                  <a:lnTo>
                    <a:pt x="823" y="287"/>
                  </a:lnTo>
                  <a:lnTo>
                    <a:pt x="823" y="233"/>
                  </a:lnTo>
                  <a:lnTo>
                    <a:pt x="823" y="272"/>
                  </a:lnTo>
                  <a:lnTo>
                    <a:pt x="823" y="401"/>
                  </a:lnTo>
                  <a:lnTo>
                    <a:pt x="828" y="203"/>
                  </a:lnTo>
                  <a:lnTo>
                    <a:pt x="828" y="336"/>
                  </a:lnTo>
                  <a:lnTo>
                    <a:pt x="828" y="213"/>
                  </a:lnTo>
                  <a:lnTo>
                    <a:pt x="828" y="307"/>
                  </a:lnTo>
                  <a:lnTo>
                    <a:pt x="828" y="213"/>
                  </a:lnTo>
                  <a:lnTo>
                    <a:pt x="833" y="302"/>
                  </a:lnTo>
                  <a:lnTo>
                    <a:pt x="833" y="233"/>
                  </a:lnTo>
                  <a:lnTo>
                    <a:pt x="833" y="302"/>
                  </a:lnTo>
                  <a:lnTo>
                    <a:pt x="833" y="242"/>
                  </a:lnTo>
                  <a:lnTo>
                    <a:pt x="833" y="282"/>
                  </a:lnTo>
                  <a:lnTo>
                    <a:pt x="833" y="242"/>
                  </a:lnTo>
                  <a:lnTo>
                    <a:pt x="838" y="267"/>
                  </a:lnTo>
                  <a:lnTo>
                    <a:pt x="838" y="391"/>
                  </a:lnTo>
                  <a:lnTo>
                    <a:pt x="838" y="203"/>
                  </a:lnTo>
                  <a:lnTo>
                    <a:pt x="838" y="391"/>
                  </a:lnTo>
                  <a:lnTo>
                    <a:pt x="838" y="341"/>
                  </a:lnTo>
                  <a:lnTo>
                    <a:pt x="838" y="233"/>
                  </a:lnTo>
                  <a:lnTo>
                    <a:pt x="843" y="307"/>
                  </a:lnTo>
                  <a:lnTo>
                    <a:pt x="843" y="223"/>
                  </a:lnTo>
                  <a:lnTo>
                    <a:pt x="843" y="242"/>
                  </a:lnTo>
                  <a:lnTo>
                    <a:pt x="843" y="312"/>
                  </a:lnTo>
                  <a:lnTo>
                    <a:pt x="843" y="287"/>
                  </a:lnTo>
                  <a:lnTo>
                    <a:pt x="843" y="238"/>
                  </a:lnTo>
                  <a:lnTo>
                    <a:pt x="843" y="252"/>
                  </a:lnTo>
                  <a:lnTo>
                    <a:pt x="843" y="381"/>
                  </a:lnTo>
                  <a:lnTo>
                    <a:pt x="848" y="213"/>
                  </a:lnTo>
                  <a:lnTo>
                    <a:pt x="848" y="396"/>
                  </a:lnTo>
                  <a:lnTo>
                    <a:pt x="848" y="346"/>
                  </a:lnTo>
                  <a:lnTo>
                    <a:pt x="848" y="233"/>
                  </a:lnTo>
                  <a:lnTo>
                    <a:pt x="848" y="317"/>
                  </a:lnTo>
                  <a:lnTo>
                    <a:pt x="848" y="233"/>
                  </a:lnTo>
                  <a:lnTo>
                    <a:pt x="853" y="252"/>
                  </a:lnTo>
                  <a:lnTo>
                    <a:pt x="853" y="322"/>
                  </a:lnTo>
                  <a:lnTo>
                    <a:pt x="853" y="317"/>
                  </a:lnTo>
                  <a:lnTo>
                    <a:pt x="853" y="257"/>
                  </a:lnTo>
                  <a:lnTo>
                    <a:pt x="853" y="292"/>
                  </a:lnTo>
                  <a:lnTo>
                    <a:pt x="853" y="218"/>
                  </a:lnTo>
                  <a:lnTo>
                    <a:pt x="858" y="277"/>
                  </a:lnTo>
                  <a:lnTo>
                    <a:pt x="858" y="391"/>
                  </a:lnTo>
                  <a:lnTo>
                    <a:pt x="858" y="242"/>
                  </a:lnTo>
                  <a:lnTo>
                    <a:pt x="858" y="396"/>
                  </a:lnTo>
                  <a:lnTo>
                    <a:pt x="858" y="336"/>
                  </a:lnTo>
                  <a:lnTo>
                    <a:pt x="858" y="262"/>
                  </a:lnTo>
                  <a:lnTo>
                    <a:pt x="863" y="297"/>
                  </a:lnTo>
                  <a:lnTo>
                    <a:pt x="863" y="242"/>
                  </a:lnTo>
                  <a:lnTo>
                    <a:pt x="863" y="252"/>
                  </a:lnTo>
                  <a:lnTo>
                    <a:pt x="863" y="297"/>
                  </a:lnTo>
                  <a:lnTo>
                    <a:pt x="863" y="287"/>
                  </a:lnTo>
                  <a:lnTo>
                    <a:pt x="863" y="238"/>
                  </a:lnTo>
                  <a:lnTo>
                    <a:pt x="868" y="242"/>
                  </a:lnTo>
                  <a:lnTo>
                    <a:pt x="868" y="341"/>
                  </a:lnTo>
                  <a:lnTo>
                    <a:pt x="868" y="238"/>
                  </a:lnTo>
                  <a:lnTo>
                    <a:pt x="868" y="401"/>
                  </a:lnTo>
                  <a:lnTo>
                    <a:pt x="868" y="341"/>
                  </a:lnTo>
                  <a:lnTo>
                    <a:pt x="868" y="238"/>
                  </a:lnTo>
                  <a:lnTo>
                    <a:pt x="873" y="292"/>
                  </a:lnTo>
                  <a:lnTo>
                    <a:pt x="873" y="257"/>
                  </a:lnTo>
                  <a:lnTo>
                    <a:pt x="873" y="307"/>
                  </a:lnTo>
                  <a:lnTo>
                    <a:pt x="873" y="297"/>
                  </a:lnTo>
                  <a:lnTo>
                    <a:pt x="873" y="257"/>
                  </a:lnTo>
                  <a:lnTo>
                    <a:pt x="878" y="282"/>
                  </a:lnTo>
                  <a:lnTo>
                    <a:pt x="878" y="233"/>
                  </a:lnTo>
                  <a:lnTo>
                    <a:pt x="878" y="282"/>
                  </a:lnTo>
                  <a:lnTo>
                    <a:pt x="878" y="376"/>
                  </a:lnTo>
                  <a:lnTo>
                    <a:pt x="878" y="242"/>
                  </a:lnTo>
                  <a:lnTo>
                    <a:pt x="878" y="381"/>
                  </a:lnTo>
                  <a:lnTo>
                    <a:pt x="883" y="317"/>
                  </a:lnTo>
                  <a:lnTo>
                    <a:pt x="883" y="247"/>
                  </a:lnTo>
                  <a:lnTo>
                    <a:pt x="883" y="287"/>
                  </a:lnTo>
                  <a:lnTo>
                    <a:pt x="883" y="252"/>
                  </a:lnTo>
                  <a:lnTo>
                    <a:pt x="883" y="267"/>
                  </a:lnTo>
                  <a:lnTo>
                    <a:pt x="883" y="292"/>
                  </a:lnTo>
                  <a:lnTo>
                    <a:pt x="883" y="272"/>
                  </a:lnTo>
                  <a:lnTo>
                    <a:pt x="883" y="242"/>
                  </a:lnTo>
                  <a:lnTo>
                    <a:pt x="888" y="262"/>
                  </a:lnTo>
                  <a:lnTo>
                    <a:pt x="888" y="312"/>
                  </a:lnTo>
                  <a:lnTo>
                    <a:pt x="888" y="302"/>
                  </a:lnTo>
                  <a:lnTo>
                    <a:pt x="888" y="376"/>
                  </a:lnTo>
                  <a:lnTo>
                    <a:pt x="888" y="307"/>
                  </a:lnTo>
                  <a:lnTo>
                    <a:pt x="888" y="252"/>
                  </a:lnTo>
                  <a:lnTo>
                    <a:pt x="893" y="302"/>
                  </a:lnTo>
                  <a:lnTo>
                    <a:pt x="893" y="277"/>
                  </a:lnTo>
                  <a:lnTo>
                    <a:pt x="893" y="267"/>
                  </a:lnTo>
                  <a:lnTo>
                    <a:pt x="893" y="277"/>
                  </a:lnTo>
                  <a:lnTo>
                    <a:pt x="893" y="282"/>
                  </a:lnTo>
                  <a:lnTo>
                    <a:pt x="898" y="282"/>
                  </a:lnTo>
                  <a:lnTo>
                    <a:pt x="898" y="272"/>
                  </a:lnTo>
                  <a:lnTo>
                    <a:pt x="898" y="282"/>
                  </a:lnTo>
                  <a:lnTo>
                    <a:pt x="898" y="297"/>
                  </a:lnTo>
                  <a:lnTo>
                    <a:pt x="898" y="292"/>
                  </a:lnTo>
                  <a:lnTo>
                    <a:pt x="903" y="282"/>
                  </a:lnTo>
                  <a:lnTo>
                    <a:pt x="903" y="297"/>
                  </a:lnTo>
                  <a:lnTo>
                    <a:pt x="903" y="282"/>
                  </a:lnTo>
                  <a:lnTo>
                    <a:pt x="903" y="277"/>
                  </a:lnTo>
                  <a:lnTo>
                    <a:pt x="903" y="272"/>
                  </a:lnTo>
                  <a:lnTo>
                    <a:pt x="907" y="277"/>
                  </a:lnTo>
                  <a:lnTo>
                    <a:pt x="907" y="287"/>
                  </a:lnTo>
                  <a:lnTo>
                    <a:pt x="907" y="292"/>
                  </a:lnTo>
                  <a:lnTo>
                    <a:pt x="912" y="292"/>
                  </a:lnTo>
                  <a:lnTo>
                    <a:pt x="912" y="287"/>
                  </a:lnTo>
                  <a:lnTo>
                    <a:pt x="917" y="287"/>
                  </a:lnTo>
                  <a:lnTo>
                    <a:pt x="922" y="282"/>
                  </a:lnTo>
                  <a:lnTo>
                    <a:pt x="922" y="287"/>
                  </a:lnTo>
                  <a:lnTo>
                    <a:pt x="927" y="287"/>
                  </a:lnTo>
                  <a:lnTo>
                    <a:pt x="932" y="287"/>
                  </a:lnTo>
                  <a:lnTo>
                    <a:pt x="937" y="287"/>
                  </a:lnTo>
                  <a:lnTo>
                    <a:pt x="942" y="287"/>
                  </a:lnTo>
                  <a:lnTo>
                    <a:pt x="947" y="287"/>
                  </a:lnTo>
                  <a:lnTo>
                    <a:pt x="952" y="287"/>
                  </a:lnTo>
                  <a:lnTo>
                    <a:pt x="957" y="287"/>
                  </a:lnTo>
                  <a:lnTo>
                    <a:pt x="962" y="287"/>
                  </a:lnTo>
                  <a:lnTo>
                    <a:pt x="967" y="287"/>
                  </a:lnTo>
                  <a:lnTo>
                    <a:pt x="967" y="277"/>
                  </a:lnTo>
                  <a:lnTo>
                    <a:pt x="967" y="287"/>
                  </a:lnTo>
                  <a:lnTo>
                    <a:pt x="972" y="287"/>
                  </a:lnTo>
                  <a:lnTo>
                    <a:pt x="977" y="287"/>
                  </a:lnTo>
                  <a:lnTo>
                    <a:pt x="977" y="282"/>
                  </a:lnTo>
                  <a:lnTo>
                    <a:pt x="977" y="287"/>
                  </a:lnTo>
                  <a:lnTo>
                    <a:pt x="982" y="282"/>
                  </a:lnTo>
                  <a:lnTo>
                    <a:pt x="982" y="292"/>
                  </a:lnTo>
                  <a:lnTo>
                    <a:pt x="982" y="282"/>
                  </a:lnTo>
                  <a:lnTo>
                    <a:pt x="982" y="287"/>
                  </a:lnTo>
                  <a:lnTo>
                    <a:pt x="982" y="282"/>
                  </a:lnTo>
                  <a:lnTo>
                    <a:pt x="987" y="282"/>
                  </a:lnTo>
                  <a:lnTo>
                    <a:pt x="987" y="287"/>
                  </a:lnTo>
                  <a:lnTo>
                    <a:pt x="987" y="282"/>
                  </a:lnTo>
                  <a:lnTo>
                    <a:pt x="987" y="287"/>
                  </a:lnTo>
                  <a:lnTo>
                    <a:pt x="987" y="282"/>
                  </a:lnTo>
                  <a:lnTo>
                    <a:pt x="992" y="292"/>
                  </a:lnTo>
                  <a:lnTo>
                    <a:pt x="992" y="282"/>
                  </a:lnTo>
                  <a:lnTo>
                    <a:pt x="992" y="277"/>
                  </a:lnTo>
                  <a:lnTo>
                    <a:pt x="992" y="292"/>
                  </a:lnTo>
                  <a:lnTo>
                    <a:pt x="997" y="277"/>
                  </a:lnTo>
                  <a:lnTo>
                    <a:pt x="997" y="297"/>
                  </a:lnTo>
                  <a:lnTo>
                    <a:pt x="997" y="272"/>
                  </a:lnTo>
                  <a:lnTo>
                    <a:pt x="1002" y="292"/>
                  </a:lnTo>
                  <a:lnTo>
                    <a:pt x="1002" y="277"/>
                  </a:lnTo>
                  <a:lnTo>
                    <a:pt x="1002" y="272"/>
                  </a:lnTo>
                  <a:lnTo>
                    <a:pt x="1002" y="297"/>
                  </a:lnTo>
                  <a:lnTo>
                    <a:pt x="1002" y="272"/>
                  </a:lnTo>
                  <a:lnTo>
                    <a:pt x="1002" y="297"/>
                  </a:lnTo>
                  <a:lnTo>
                    <a:pt x="1002" y="267"/>
                  </a:lnTo>
                  <a:lnTo>
                    <a:pt x="1007" y="297"/>
                  </a:lnTo>
                  <a:lnTo>
                    <a:pt x="1007" y="277"/>
                  </a:lnTo>
                  <a:lnTo>
                    <a:pt x="1007" y="297"/>
                  </a:lnTo>
                  <a:lnTo>
                    <a:pt x="1007" y="267"/>
                  </a:lnTo>
                  <a:lnTo>
                    <a:pt x="1012" y="297"/>
                  </a:lnTo>
                  <a:lnTo>
                    <a:pt x="1012" y="272"/>
                  </a:lnTo>
                  <a:lnTo>
                    <a:pt x="1012" y="297"/>
                  </a:lnTo>
                  <a:lnTo>
                    <a:pt x="1012" y="272"/>
                  </a:lnTo>
                  <a:lnTo>
                    <a:pt x="1012" y="297"/>
                  </a:lnTo>
                  <a:lnTo>
                    <a:pt x="1017" y="272"/>
                  </a:lnTo>
                  <a:lnTo>
                    <a:pt x="1017" y="302"/>
                  </a:lnTo>
                  <a:lnTo>
                    <a:pt x="1017" y="297"/>
                  </a:lnTo>
                  <a:lnTo>
                    <a:pt x="1017" y="272"/>
                  </a:lnTo>
                  <a:lnTo>
                    <a:pt x="1017" y="297"/>
                  </a:lnTo>
                  <a:lnTo>
                    <a:pt x="1022" y="272"/>
                  </a:lnTo>
                  <a:lnTo>
                    <a:pt x="1022" y="302"/>
                  </a:lnTo>
                  <a:lnTo>
                    <a:pt x="1022" y="267"/>
                  </a:lnTo>
                  <a:lnTo>
                    <a:pt x="1022" y="272"/>
                  </a:lnTo>
                  <a:lnTo>
                    <a:pt x="1022" y="307"/>
                  </a:lnTo>
                  <a:lnTo>
                    <a:pt x="1027" y="302"/>
                  </a:lnTo>
                  <a:lnTo>
                    <a:pt x="1027" y="262"/>
                  </a:lnTo>
                  <a:lnTo>
                    <a:pt x="1027" y="267"/>
                  </a:lnTo>
                  <a:lnTo>
                    <a:pt x="1027" y="307"/>
                  </a:lnTo>
                  <a:lnTo>
                    <a:pt x="1027" y="297"/>
                  </a:lnTo>
                  <a:lnTo>
                    <a:pt x="1027" y="272"/>
                  </a:lnTo>
                  <a:lnTo>
                    <a:pt x="1031" y="297"/>
                  </a:lnTo>
                  <a:lnTo>
                    <a:pt x="1031" y="257"/>
                  </a:lnTo>
                  <a:lnTo>
                    <a:pt x="1031" y="307"/>
                  </a:lnTo>
                  <a:lnTo>
                    <a:pt x="1031" y="302"/>
                  </a:lnTo>
                  <a:lnTo>
                    <a:pt x="1031" y="257"/>
                  </a:lnTo>
                  <a:lnTo>
                    <a:pt x="1036" y="302"/>
                  </a:lnTo>
                  <a:lnTo>
                    <a:pt x="1036" y="257"/>
                  </a:lnTo>
                  <a:lnTo>
                    <a:pt x="1036" y="312"/>
                  </a:lnTo>
                  <a:lnTo>
                    <a:pt x="1036" y="262"/>
                  </a:lnTo>
                  <a:lnTo>
                    <a:pt x="1041" y="252"/>
                  </a:lnTo>
                  <a:lnTo>
                    <a:pt x="1041" y="317"/>
                  </a:lnTo>
                  <a:lnTo>
                    <a:pt x="1041" y="302"/>
                  </a:lnTo>
                  <a:lnTo>
                    <a:pt x="1041" y="267"/>
                  </a:lnTo>
                  <a:lnTo>
                    <a:pt x="1041" y="272"/>
                  </a:lnTo>
                  <a:lnTo>
                    <a:pt x="1041" y="307"/>
                  </a:lnTo>
                  <a:lnTo>
                    <a:pt x="1046" y="262"/>
                  </a:lnTo>
                  <a:lnTo>
                    <a:pt x="1046" y="312"/>
                  </a:lnTo>
                  <a:lnTo>
                    <a:pt x="1046" y="302"/>
                  </a:lnTo>
                  <a:lnTo>
                    <a:pt x="1046" y="267"/>
                  </a:lnTo>
                  <a:lnTo>
                    <a:pt x="1046" y="262"/>
                  </a:lnTo>
                  <a:lnTo>
                    <a:pt x="1046" y="307"/>
                  </a:lnTo>
                  <a:lnTo>
                    <a:pt x="1046" y="267"/>
                  </a:lnTo>
                  <a:lnTo>
                    <a:pt x="1051" y="307"/>
                  </a:lnTo>
                  <a:lnTo>
                    <a:pt x="1051" y="252"/>
                  </a:lnTo>
                  <a:lnTo>
                    <a:pt x="1051" y="302"/>
                  </a:lnTo>
                  <a:lnTo>
                    <a:pt x="1051" y="262"/>
                  </a:lnTo>
                  <a:lnTo>
                    <a:pt x="1051" y="257"/>
                  </a:lnTo>
                  <a:lnTo>
                    <a:pt x="1051" y="312"/>
                  </a:lnTo>
                  <a:lnTo>
                    <a:pt x="1056" y="307"/>
                  </a:lnTo>
                  <a:lnTo>
                    <a:pt x="1056" y="262"/>
                  </a:lnTo>
                  <a:lnTo>
                    <a:pt x="1056" y="297"/>
                  </a:lnTo>
                  <a:lnTo>
                    <a:pt x="1056" y="272"/>
                  </a:lnTo>
                  <a:lnTo>
                    <a:pt x="1056" y="302"/>
                  </a:lnTo>
                  <a:lnTo>
                    <a:pt x="1061" y="297"/>
                  </a:lnTo>
                  <a:lnTo>
                    <a:pt x="1061" y="272"/>
                  </a:lnTo>
                  <a:lnTo>
                    <a:pt x="1061" y="267"/>
                  </a:lnTo>
                  <a:lnTo>
                    <a:pt x="1061" y="302"/>
                  </a:lnTo>
                  <a:lnTo>
                    <a:pt x="1061" y="272"/>
                  </a:lnTo>
                  <a:lnTo>
                    <a:pt x="1066" y="292"/>
                  </a:lnTo>
                  <a:lnTo>
                    <a:pt x="1066" y="272"/>
                  </a:lnTo>
                  <a:lnTo>
                    <a:pt x="1066" y="297"/>
                  </a:lnTo>
                  <a:lnTo>
                    <a:pt x="1066" y="257"/>
                  </a:lnTo>
                  <a:lnTo>
                    <a:pt x="1071" y="267"/>
                  </a:lnTo>
                  <a:lnTo>
                    <a:pt x="1071" y="297"/>
                  </a:lnTo>
                  <a:lnTo>
                    <a:pt x="1071" y="272"/>
                  </a:lnTo>
                  <a:lnTo>
                    <a:pt x="1071" y="267"/>
                  </a:lnTo>
                  <a:lnTo>
                    <a:pt x="1071" y="297"/>
                  </a:lnTo>
                  <a:lnTo>
                    <a:pt x="1076" y="267"/>
                  </a:lnTo>
                  <a:lnTo>
                    <a:pt x="1076" y="297"/>
                  </a:lnTo>
                  <a:lnTo>
                    <a:pt x="1076" y="267"/>
                  </a:lnTo>
                  <a:lnTo>
                    <a:pt x="1076" y="277"/>
                  </a:lnTo>
                  <a:lnTo>
                    <a:pt x="1076" y="302"/>
                  </a:lnTo>
                  <a:lnTo>
                    <a:pt x="1081" y="287"/>
                  </a:lnTo>
                  <a:lnTo>
                    <a:pt x="1081" y="292"/>
                  </a:lnTo>
                  <a:lnTo>
                    <a:pt x="1081" y="252"/>
                  </a:lnTo>
                  <a:lnTo>
                    <a:pt x="1081" y="272"/>
                  </a:lnTo>
                  <a:lnTo>
                    <a:pt x="1081" y="247"/>
                  </a:lnTo>
                  <a:lnTo>
                    <a:pt x="1086" y="272"/>
                  </a:lnTo>
                  <a:lnTo>
                    <a:pt x="1086" y="361"/>
                  </a:lnTo>
                  <a:lnTo>
                    <a:pt x="1086" y="262"/>
                  </a:lnTo>
                  <a:lnTo>
                    <a:pt x="1086" y="376"/>
                  </a:lnTo>
                  <a:lnTo>
                    <a:pt x="1086" y="267"/>
                  </a:lnTo>
                  <a:lnTo>
                    <a:pt x="1086" y="213"/>
                  </a:lnTo>
                  <a:lnTo>
                    <a:pt x="1086" y="223"/>
                  </a:lnTo>
                  <a:lnTo>
                    <a:pt x="1086" y="297"/>
                  </a:lnTo>
                  <a:lnTo>
                    <a:pt x="1091" y="208"/>
                  </a:lnTo>
                  <a:lnTo>
                    <a:pt x="1091" y="302"/>
                  </a:lnTo>
                  <a:lnTo>
                    <a:pt x="1091" y="421"/>
                  </a:lnTo>
                  <a:lnTo>
                    <a:pt x="1091" y="406"/>
                  </a:lnTo>
                  <a:lnTo>
                    <a:pt x="1091" y="203"/>
                  </a:lnTo>
                  <a:lnTo>
                    <a:pt x="1096" y="341"/>
                  </a:lnTo>
                  <a:lnTo>
                    <a:pt x="1096" y="233"/>
                  </a:lnTo>
                  <a:lnTo>
                    <a:pt x="1096" y="312"/>
                  </a:lnTo>
                  <a:lnTo>
                    <a:pt x="1096" y="178"/>
                  </a:lnTo>
                  <a:lnTo>
                    <a:pt x="1096" y="193"/>
                  </a:lnTo>
                  <a:lnTo>
                    <a:pt x="1096" y="356"/>
                  </a:lnTo>
                  <a:lnTo>
                    <a:pt x="1101" y="297"/>
                  </a:lnTo>
                  <a:lnTo>
                    <a:pt x="1101" y="416"/>
                  </a:lnTo>
                  <a:lnTo>
                    <a:pt x="1101" y="297"/>
                  </a:lnTo>
                  <a:lnTo>
                    <a:pt x="1101" y="213"/>
                  </a:lnTo>
                  <a:lnTo>
                    <a:pt x="1101" y="252"/>
                  </a:lnTo>
                  <a:lnTo>
                    <a:pt x="1101" y="341"/>
                  </a:lnTo>
                  <a:lnTo>
                    <a:pt x="1106" y="252"/>
                  </a:lnTo>
                  <a:lnTo>
                    <a:pt x="1106" y="178"/>
                  </a:lnTo>
                  <a:lnTo>
                    <a:pt x="1106" y="242"/>
                  </a:lnTo>
                  <a:lnTo>
                    <a:pt x="1106" y="341"/>
                  </a:lnTo>
                  <a:lnTo>
                    <a:pt x="1106" y="272"/>
                  </a:lnTo>
                  <a:lnTo>
                    <a:pt x="1106" y="445"/>
                  </a:lnTo>
                  <a:lnTo>
                    <a:pt x="1111" y="317"/>
                  </a:lnTo>
                  <a:lnTo>
                    <a:pt x="1111" y="188"/>
                  </a:lnTo>
                  <a:lnTo>
                    <a:pt x="1111" y="218"/>
                  </a:lnTo>
                  <a:lnTo>
                    <a:pt x="1111" y="356"/>
                  </a:lnTo>
                  <a:lnTo>
                    <a:pt x="1111" y="272"/>
                  </a:lnTo>
                  <a:lnTo>
                    <a:pt x="1111" y="178"/>
                  </a:lnTo>
                  <a:lnTo>
                    <a:pt x="1116" y="257"/>
                  </a:lnTo>
                  <a:lnTo>
                    <a:pt x="1116" y="332"/>
                  </a:lnTo>
                  <a:lnTo>
                    <a:pt x="1116" y="238"/>
                  </a:lnTo>
                  <a:lnTo>
                    <a:pt x="1116" y="485"/>
                  </a:lnTo>
                  <a:lnTo>
                    <a:pt x="1116" y="346"/>
                  </a:lnTo>
                  <a:lnTo>
                    <a:pt x="1116" y="163"/>
                  </a:lnTo>
                  <a:lnTo>
                    <a:pt x="1121" y="198"/>
                  </a:lnTo>
                  <a:lnTo>
                    <a:pt x="1121" y="381"/>
                  </a:lnTo>
                  <a:lnTo>
                    <a:pt x="1121" y="272"/>
                  </a:lnTo>
                  <a:lnTo>
                    <a:pt x="1121" y="193"/>
                  </a:lnTo>
                  <a:lnTo>
                    <a:pt x="1121" y="228"/>
                  </a:lnTo>
                  <a:lnTo>
                    <a:pt x="1121" y="346"/>
                  </a:lnTo>
                  <a:lnTo>
                    <a:pt x="1126" y="228"/>
                  </a:lnTo>
                  <a:lnTo>
                    <a:pt x="1126" y="510"/>
                  </a:lnTo>
                  <a:lnTo>
                    <a:pt x="1126" y="376"/>
                  </a:lnTo>
                  <a:lnTo>
                    <a:pt x="1126" y="168"/>
                  </a:lnTo>
                  <a:lnTo>
                    <a:pt x="1126" y="173"/>
                  </a:lnTo>
                  <a:lnTo>
                    <a:pt x="1126" y="376"/>
                  </a:lnTo>
                  <a:lnTo>
                    <a:pt x="1126" y="287"/>
                  </a:lnTo>
                  <a:lnTo>
                    <a:pt x="1126" y="173"/>
                  </a:lnTo>
                  <a:lnTo>
                    <a:pt x="1131" y="208"/>
                  </a:lnTo>
                  <a:lnTo>
                    <a:pt x="1131" y="351"/>
                  </a:lnTo>
                  <a:lnTo>
                    <a:pt x="1131" y="247"/>
                  </a:lnTo>
                  <a:lnTo>
                    <a:pt x="1131" y="490"/>
                  </a:lnTo>
                  <a:lnTo>
                    <a:pt x="1131" y="396"/>
                  </a:lnTo>
                  <a:lnTo>
                    <a:pt x="1131" y="163"/>
                  </a:lnTo>
                  <a:lnTo>
                    <a:pt x="1136" y="178"/>
                  </a:lnTo>
                  <a:lnTo>
                    <a:pt x="1136" y="396"/>
                  </a:lnTo>
                  <a:lnTo>
                    <a:pt x="1136" y="287"/>
                  </a:lnTo>
                  <a:lnTo>
                    <a:pt x="1136" y="213"/>
                  </a:lnTo>
                  <a:lnTo>
                    <a:pt x="1136" y="198"/>
                  </a:lnTo>
                  <a:lnTo>
                    <a:pt x="1136" y="361"/>
                  </a:lnTo>
                  <a:lnTo>
                    <a:pt x="1141" y="228"/>
                  </a:lnTo>
                  <a:lnTo>
                    <a:pt x="1141" y="485"/>
                  </a:lnTo>
                  <a:lnTo>
                    <a:pt x="1141" y="356"/>
                  </a:lnTo>
                  <a:lnTo>
                    <a:pt x="1141" y="178"/>
                  </a:lnTo>
                  <a:lnTo>
                    <a:pt x="1141" y="208"/>
                  </a:lnTo>
                  <a:lnTo>
                    <a:pt x="1141" y="376"/>
                  </a:lnTo>
                  <a:lnTo>
                    <a:pt x="1146" y="297"/>
                  </a:lnTo>
                  <a:lnTo>
                    <a:pt x="1146" y="208"/>
                  </a:lnTo>
                  <a:lnTo>
                    <a:pt x="1146" y="193"/>
                  </a:lnTo>
                  <a:lnTo>
                    <a:pt x="1146" y="371"/>
                  </a:lnTo>
                  <a:lnTo>
                    <a:pt x="1146" y="213"/>
                  </a:lnTo>
                  <a:lnTo>
                    <a:pt x="1146" y="490"/>
                  </a:lnTo>
                  <a:lnTo>
                    <a:pt x="1151" y="381"/>
                  </a:lnTo>
                  <a:lnTo>
                    <a:pt x="1151" y="188"/>
                  </a:lnTo>
                  <a:lnTo>
                    <a:pt x="1151" y="341"/>
                  </a:lnTo>
                  <a:lnTo>
                    <a:pt x="1151" y="198"/>
                  </a:lnTo>
                  <a:lnTo>
                    <a:pt x="1151" y="287"/>
                  </a:lnTo>
                  <a:lnTo>
                    <a:pt x="1151" y="223"/>
                  </a:lnTo>
                  <a:lnTo>
                    <a:pt x="1155" y="213"/>
                  </a:lnTo>
                  <a:lnTo>
                    <a:pt x="1155" y="351"/>
                  </a:lnTo>
                  <a:lnTo>
                    <a:pt x="1155" y="213"/>
                  </a:lnTo>
                  <a:lnTo>
                    <a:pt x="1155" y="495"/>
                  </a:lnTo>
                  <a:lnTo>
                    <a:pt x="1155" y="391"/>
                  </a:lnTo>
                  <a:lnTo>
                    <a:pt x="1155" y="183"/>
                  </a:lnTo>
                  <a:lnTo>
                    <a:pt x="1160" y="351"/>
                  </a:lnTo>
                  <a:lnTo>
                    <a:pt x="1160" y="193"/>
                  </a:lnTo>
                  <a:lnTo>
                    <a:pt x="1160" y="267"/>
                  </a:lnTo>
                  <a:lnTo>
                    <a:pt x="1160" y="223"/>
                  </a:lnTo>
                  <a:lnTo>
                    <a:pt x="1160" y="208"/>
                  </a:lnTo>
                  <a:lnTo>
                    <a:pt x="1160" y="381"/>
                  </a:lnTo>
                  <a:lnTo>
                    <a:pt x="1165" y="203"/>
                  </a:lnTo>
                  <a:lnTo>
                    <a:pt x="1165" y="495"/>
                  </a:lnTo>
                  <a:lnTo>
                    <a:pt x="1165" y="386"/>
                  </a:lnTo>
                  <a:lnTo>
                    <a:pt x="1165" y="193"/>
                  </a:lnTo>
                  <a:lnTo>
                    <a:pt x="1165" y="356"/>
                  </a:lnTo>
                  <a:lnTo>
                    <a:pt x="1165" y="183"/>
                  </a:lnTo>
                  <a:lnTo>
                    <a:pt x="1165" y="277"/>
                  </a:lnTo>
                  <a:lnTo>
                    <a:pt x="1165" y="223"/>
                  </a:lnTo>
                  <a:lnTo>
                    <a:pt x="1170" y="208"/>
                  </a:lnTo>
                  <a:lnTo>
                    <a:pt x="1170" y="406"/>
                  </a:lnTo>
                  <a:lnTo>
                    <a:pt x="1170" y="188"/>
                  </a:lnTo>
                  <a:lnTo>
                    <a:pt x="1170" y="520"/>
                  </a:lnTo>
                  <a:lnTo>
                    <a:pt x="1170" y="411"/>
                  </a:lnTo>
                  <a:lnTo>
                    <a:pt x="1170" y="203"/>
                  </a:lnTo>
                  <a:lnTo>
                    <a:pt x="1175" y="332"/>
                  </a:lnTo>
                  <a:lnTo>
                    <a:pt x="1175" y="188"/>
                  </a:lnTo>
                  <a:lnTo>
                    <a:pt x="1175" y="277"/>
                  </a:lnTo>
                  <a:lnTo>
                    <a:pt x="1175" y="233"/>
                  </a:lnTo>
                  <a:lnTo>
                    <a:pt x="1175" y="213"/>
                  </a:lnTo>
                  <a:lnTo>
                    <a:pt x="1175" y="505"/>
                  </a:lnTo>
                  <a:lnTo>
                    <a:pt x="1180" y="168"/>
                  </a:lnTo>
                  <a:lnTo>
                    <a:pt x="1180" y="515"/>
                  </a:lnTo>
                  <a:lnTo>
                    <a:pt x="1180" y="411"/>
                  </a:lnTo>
                  <a:lnTo>
                    <a:pt x="1180" y="213"/>
                  </a:lnTo>
                  <a:lnTo>
                    <a:pt x="1180" y="267"/>
                  </a:lnTo>
                  <a:lnTo>
                    <a:pt x="1180" y="188"/>
                  </a:lnTo>
                  <a:lnTo>
                    <a:pt x="1185" y="233"/>
                  </a:lnTo>
                  <a:lnTo>
                    <a:pt x="1185" y="287"/>
                  </a:lnTo>
                  <a:lnTo>
                    <a:pt x="1185" y="257"/>
                  </a:lnTo>
                  <a:lnTo>
                    <a:pt x="1185" y="520"/>
                  </a:lnTo>
                  <a:lnTo>
                    <a:pt x="1185" y="307"/>
                  </a:lnTo>
                  <a:lnTo>
                    <a:pt x="1185" y="183"/>
                  </a:lnTo>
                  <a:lnTo>
                    <a:pt x="1190" y="238"/>
                  </a:lnTo>
                  <a:lnTo>
                    <a:pt x="1190" y="411"/>
                  </a:lnTo>
                  <a:lnTo>
                    <a:pt x="1190" y="302"/>
                  </a:lnTo>
                  <a:lnTo>
                    <a:pt x="1190" y="168"/>
                  </a:lnTo>
                  <a:lnTo>
                    <a:pt x="1190" y="238"/>
                  </a:lnTo>
                  <a:lnTo>
                    <a:pt x="1190" y="366"/>
                  </a:lnTo>
                  <a:lnTo>
                    <a:pt x="1195" y="188"/>
                  </a:lnTo>
                  <a:lnTo>
                    <a:pt x="1195" y="515"/>
                  </a:lnTo>
                  <a:lnTo>
                    <a:pt x="1195" y="411"/>
                  </a:lnTo>
                  <a:lnTo>
                    <a:pt x="1195" y="198"/>
                  </a:lnTo>
                  <a:lnTo>
                    <a:pt x="1195" y="376"/>
                  </a:lnTo>
                  <a:lnTo>
                    <a:pt x="1195" y="144"/>
                  </a:lnTo>
                  <a:lnTo>
                    <a:pt x="1200" y="312"/>
                  </a:lnTo>
                  <a:lnTo>
                    <a:pt x="1200" y="252"/>
                  </a:lnTo>
                  <a:lnTo>
                    <a:pt x="1200" y="460"/>
                  </a:lnTo>
                  <a:lnTo>
                    <a:pt x="1200" y="351"/>
                  </a:lnTo>
                  <a:lnTo>
                    <a:pt x="1200" y="193"/>
                  </a:lnTo>
                  <a:lnTo>
                    <a:pt x="1205" y="228"/>
                  </a:lnTo>
                  <a:lnTo>
                    <a:pt x="1205" y="391"/>
                  </a:lnTo>
                  <a:lnTo>
                    <a:pt x="1205" y="297"/>
                  </a:lnTo>
                  <a:lnTo>
                    <a:pt x="1205" y="153"/>
                  </a:lnTo>
                  <a:lnTo>
                    <a:pt x="1205" y="252"/>
                  </a:lnTo>
                  <a:lnTo>
                    <a:pt x="1205" y="435"/>
                  </a:lnTo>
                  <a:lnTo>
                    <a:pt x="1205" y="203"/>
                  </a:lnTo>
                  <a:lnTo>
                    <a:pt x="1205" y="445"/>
                  </a:lnTo>
                  <a:lnTo>
                    <a:pt x="1210" y="371"/>
                  </a:lnTo>
                  <a:lnTo>
                    <a:pt x="1210" y="208"/>
                  </a:lnTo>
                  <a:lnTo>
                    <a:pt x="1210" y="332"/>
                  </a:lnTo>
                  <a:lnTo>
                    <a:pt x="1210" y="163"/>
                  </a:lnTo>
                  <a:lnTo>
                    <a:pt x="1210" y="223"/>
                  </a:lnTo>
                  <a:lnTo>
                    <a:pt x="1210" y="376"/>
                  </a:lnTo>
                  <a:lnTo>
                    <a:pt x="1215" y="218"/>
                  </a:lnTo>
                  <a:lnTo>
                    <a:pt x="1215" y="445"/>
                  </a:lnTo>
                  <a:lnTo>
                    <a:pt x="1215" y="371"/>
                  </a:lnTo>
                  <a:lnTo>
                    <a:pt x="1215" y="213"/>
                  </a:lnTo>
                  <a:lnTo>
                    <a:pt x="1215" y="173"/>
                  </a:lnTo>
                  <a:lnTo>
                    <a:pt x="1215" y="371"/>
                  </a:lnTo>
                  <a:lnTo>
                    <a:pt x="1220" y="341"/>
                  </a:lnTo>
                  <a:lnTo>
                    <a:pt x="1220" y="173"/>
                  </a:lnTo>
                  <a:lnTo>
                    <a:pt x="1220" y="213"/>
                  </a:lnTo>
                  <a:lnTo>
                    <a:pt x="1220" y="455"/>
                  </a:lnTo>
                  <a:lnTo>
                    <a:pt x="1220" y="346"/>
                  </a:lnTo>
                  <a:lnTo>
                    <a:pt x="1220" y="213"/>
                  </a:lnTo>
                  <a:lnTo>
                    <a:pt x="1225" y="188"/>
                  </a:lnTo>
                  <a:lnTo>
                    <a:pt x="1225" y="371"/>
                  </a:lnTo>
                  <a:lnTo>
                    <a:pt x="1225" y="346"/>
                  </a:lnTo>
                  <a:lnTo>
                    <a:pt x="1225" y="188"/>
                  </a:lnTo>
                  <a:lnTo>
                    <a:pt x="1225" y="203"/>
                  </a:lnTo>
                  <a:lnTo>
                    <a:pt x="1225" y="455"/>
                  </a:lnTo>
                  <a:lnTo>
                    <a:pt x="1230" y="346"/>
                  </a:lnTo>
                  <a:lnTo>
                    <a:pt x="1230" y="203"/>
                  </a:lnTo>
                  <a:lnTo>
                    <a:pt x="1230" y="183"/>
                  </a:lnTo>
                  <a:lnTo>
                    <a:pt x="1230" y="366"/>
                  </a:lnTo>
                  <a:lnTo>
                    <a:pt x="1230" y="213"/>
                  </a:lnTo>
                  <a:lnTo>
                    <a:pt x="1230" y="386"/>
                  </a:lnTo>
                  <a:lnTo>
                    <a:pt x="1235" y="193"/>
                  </a:lnTo>
                  <a:lnTo>
                    <a:pt x="1235" y="440"/>
                  </a:lnTo>
                  <a:lnTo>
                    <a:pt x="1235" y="356"/>
                  </a:lnTo>
                  <a:lnTo>
                    <a:pt x="1235" y="188"/>
                  </a:lnTo>
                  <a:lnTo>
                    <a:pt x="1235" y="173"/>
                  </a:lnTo>
                  <a:lnTo>
                    <a:pt x="1235" y="361"/>
                  </a:lnTo>
                  <a:lnTo>
                    <a:pt x="1240" y="213"/>
                  </a:lnTo>
                  <a:lnTo>
                    <a:pt x="1240" y="421"/>
                  </a:lnTo>
                  <a:lnTo>
                    <a:pt x="1240" y="178"/>
                  </a:lnTo>
                  <a:lnTo>
                    <a:pt x="1240" y="426"/>
                  </a:lnTo>
                  <a:lnTo>
                    <a:pt x="1240" y="336"/>
                  </a:lnTo>
                  <a:lnTo>
                    <a:pt x="1240" y="198"/>
                  </a:lnTo>
                  <a:lnTo>
                    <a:pt x="1245" y="307"/>
                  </a:lnTo>
                  <a:lnTo>
                    <a:pt x="1245" y="188"/>
                  </a:lnTo>
                  <a:lnTo>
                    <a:pt x="1245" y="223"/>
                  </a:lnTo>
                  <a:lnTo>
                    <a:pt x="1245" y="445"/>
                  </a:lnTo>
                  <a:lnTo>
                    <a:pt x="1245" y="391"/>
                  </a:lnTo>
                  <a:lnTo>
                    <a:pt x="1245" y="178"/>
                  </a:lnTo>
                  <a:lnTo>
                    <a:pt x="1250" y="327"/>
                  </a:lnTo>
                  <a:lnTo>
                    <a:pt x="1250" y="213"/>
                  </a:lnTo>
                  <a:lnTo>
                    <a:pt x="1250" y="203"/>
                  </a:lnTo>
                  <a:lnTo>
                    <a:pt x="1250" y="386"/>
                  </a:lnTo>
                  <a:lnTo>
                    <a:pt x="1250" y="188"/>
                  </a:lnTo>
                  <a:lnTo>
                    <a:pt x="1250" y="460"/>
                  </a:lnTo>
                  <a:lnTo>
                    <a:pt x="1250" y="317"/>
                  </a:lnTo>
                  <a:lnTo>
                    <a:pt x="1250" y="178"/>
                  </a:lnTo>
                  <a:lnTo>
                    <a:pt x="1255" y="317"/>
                  </a:lnTo>
                  <a:lnTo>
                    <a:pt x="1255" y="203"/>
                  </a:lnTo>
                  <a:lnTo>
                    <a:pt x="1255" y="208"/>
                  </a:lnTo>
                  <a:lnTo>
                    <a:pt x="1255" y="475"/>
                  </a:lnTo>
                  <a:lnTo>
                    <a:pt x="1255" y="435"/>
                  </a:lnTo>
                  <a:lnTo>
                    <a:pt x="1255" y="168"/>
                  </a:lnTo>
                  <a:lnTo>
                    <a:pt x="1260" y="312"/>
                  </a:lnTo>
                  <a:lnTo>
                    <a:pt x="1260" y="228"/>
                  </a:lnTo>
                  <a:lnTo>
                    <a:pt x="1260" y="198"/>
                  </a:lnTo>
                  <a:lnTo>
                    <a:pt x="1260" y="435"/>
                  </a:lnTo>
                  <a:lnTo>
                    <a:pt x="1260" y="173"/>
                  </a:lnTo>
                  <a:lnTo>
                    <a:pt x="1260" y="475"/>
                  </a:lnTo>
                  <a:lnTo>
                    <a:pt x="1265" y="297"/>
                  </a:lnTo>
                  <a:lnTo>
                    <a:pt x="1265" y="168"/>
                  </a:lnTo>
                  <a:lnTo>
                    <a:pt x="1265" y="292"/>
                  </a:lnTo>
                  <a:lnTo>
                    <a:pt x="1265" y="198"/>
                  </a:lnTo>
                  <a:lnTo>
                    <a:pt x="1265" y="262"/>
                  </a:lnTo>
                  <a:lnTo>
                    <a:pt x="1265" y="475"/>
                  </a:lnTo>
                  <a:lnTo>
                    <a:pt x="1270" y="272"/>
                  </a:lnTo>
                  <a:lnTo>
                    <a:pt x="1270" y="168"/>
                  </a:lnTo>
                  <a:lnTo>
                    <a:pt x="1270" y="208"/>
                  </a:lnTo>
                  <a:lnTo>
                    <a:pt x="1270" y="287"/>
                  </a:lnTo>
                  <a:lnTo>
                    <a:pt x="1270" y="213"/>
                  </a:lnTo>
                  <a:lnTo>
                    <a:pt x="1270" y="460"/>
                  </a:lnTo>
                  <a:lnTo>
                    <a:pt x="1275" y="421"/>
                  </a:lnTo>
                  <a:lnTo>
                    <a:pt x="1275" y="173"/>
                  </a:lnTo>
                  <a:lnTo>
                    <a:pt x="1275" y="292"/>
                  </a:lnTo>
                  <a:lnTo>
                    <a:pt x="1275" y="218"/>
                  </a:lnTo>
                  <a:lnTo>
                    <a:pt x="1275" y="208"/>
                  </a:lnTo>
                  <a:lnTo>
                    <a:pt x="1275" y="455"/>
                  </a:lnTo>
                  <a:lnTo>
                    <a:pt x="1279" y="178"/>
                  </a:lnTo>
                  <a:lnTo>
                    <a:pt x="1279" y="297"/>
                  </a:lnTo>
                  <a:lnTo>
                    <a:pt x="1279" y="188"/>
                  </a:lnTo>
                  <a:lnTo>
                    <a:pt x="1279" y="218"/>
                  </a:lnTo>
                  <a:lnTo>
                    <a:pt x="1279" y="421"/>
                  </a:lnTo>
                  <a:lnTo>
                    <a:pt x="1284" y="188"/>
                  </a:lnTo>
                  <a:lnTo>
                    <a:pt x="1284" y="440"/>
                  </a:lnTo>
                  <a:lnTo>
                    <a:pt x="1284" y="287"/>
                  </a:lnTo>
                  <a:lnTo>
                    <a:pt x="1284" y="188"/>
                  </a:lnTo>
                  <a:lnTo>
                    <a:pt x="1284" y="233"/>
                  </a:lnTo>
                  <a:lnTo>
                    <a:pt x="1284" y="381"/>
                  </a:lnTo>
                  <a:lnTo>
                    <a:pt x="1289" y="228"/>
                  </a:lnTo>
                  <a:lnTo>
                    <a:pt x="1289" y="431"/>
                  </a:lnTo>
                  <a:lnTo>
                    <a:pt x="1289" y="277"/>
                  </a:lnTo>
                  <a:lnTo>
                    <a:pt x="1289" y="188"/>
                  </a:lnTo>
                  <a:lnTo>
                    <a:pt x="1289" y="242"/>
                  </a:lnTo>
                  <a:lnTo>
                    <a:pt x="1289" y="346"/>
                  </a:lnTo>
                  <a:lnTo>
                    <a:pt x="1289" y="252"/>
                  </a:lnTo>
                  <a:lnTo>
                    <a:pt x="1289" y="421"/>
                  </a:lnTo>
                  <a:lnTo>
                    <a:pt x="1294" y="267"/>
                  </a:lnTo>
                  <a:lnTo>
                    <a:pt x="1294" y="188"/>
                  </a:lnTo>
                  <a:lnTo>
                    <a:pt x="1294" y="257"/>
                  </a:lnTo>
                  <a:lnTo>
                    <a:pt x="1294" y="332"/>
                  </a:lnTo>
                  <a:lnTo>
                    <a:pt x="1294" y="272"/>
                  </a:lnTo>
                  <a:lnTo>
                    <a:pt x="1294" y="416"/>
                  </a:lnTo>
                  <a:lnTo>
                    <a:pt x="1299" y="272"/>
                  </a:lnTo>
                  <a:lnTo>
                    <a:pt x="1299" y="178"/>
                  </a:lnTo>
                  <a:lnTo>
                    <a:pt x="1299" y="257"/>
                  </a:lnTo>
                  <a:lnTo>
                    <a:pt x="1299" y="341"/>
                  </a:lnTo>
                  <a:lnTo>
                    <a:pt x="1299" y="267"/>
                  </a:lnTo>
                  <a:lnTo>
                    <a:pt x="1299" y="406"/>
                  </a:lnTo>
                  <a:lnTo>
                    <a:pt x="1304" y="267"/>
                  </a:lnTo>
                  <a:lnTo>
                    <a:pt x="1304" y="183"/>
                  </a:lnTo>
                  <a:lnTo>
                    <a:pt x="1304" y="252"/>
                  </a:lnTo>
                  <a:lnTo>
                    <a:pt x="1304" y="346"/>
                  </a:lnTo>
                  <a:lnTo>
                    <a:pt x="1304" y="262"/>
                  </a:lnTo>
                  <a:lnTo>
                    <a:pt x="1304" y="401"/>
                  </a:lnTo>
                  <a:lnTo>
                    <a:pt x="1309" y="262"/>
                  </a:lnTo>
                  <a:lnTo>
                    <a:pt x="1309" y="193"/>
                  </a:lnTo>
                  <a:lnTo>
                    <a:pt x="1309" y="252"/>
                  </a:lnTo>
                  <a:lnTo>
                    <a:pt x="1309" y="361"/>
                  </a:lnTo>
                  <a:lnTo>
                    <a:pt x="1309" y="242"/>
                  </a:lnTo>
                  <a:lnTo>
                    <a:pt x="1309" y="401"/>
                  </a:lnTo>
                  <a:lnTo>
                    <a:pt x="1314" y="267"/>
                  </a:lnTo>
                  <a:lnTo>
                    <a:pt x="1314" y="193"/>
                  </a:lnTo>
                  <a:lnTo>
                    <a:pt x="1314" y="257"/>
                  </a:lnTo>
                  <a:lnTo>
                    <a:pt x="1314" y="381"/>
                  </a:lnTo>
                  <a:lnTo>
                    <a:pt x="1314" y="223"/>
                  </a:lnTo>
                  <a:lnTo>
                    <a:pt x="1314" y="396"/>
                  </a:lnTo>
                  <a:lnTo>
                    <a:pt x="1319" y="257"/>
                  </a:lnTo>
                  <a:lnTo>
                    <a:pt x="1319" y="188"/>
                  </a:lnTo>
                  <a:lnTo>
                    <a:pt x="1319" y="257"/>
                  </a:lnTo>
                  <a:lnTo>
                    <a:pt x="1319" y="386"/>
                  </a:lnTo>
                  <a:lnTo>
                    <a:pt x="1319" y="218"/>
                  </a:lnTo>
                  <a:lnTo>
                    <a:pt x="1324" y="277"/>
                  </a:lnTo>
                  <a:lnTo>
                    <a:pt x="1324" y="188"/>
                  </a:lnTo>
                  <a:lnTo>
                    <a:pt x="1324" y="277"/>
                  </a:lnTo>
                  <a:lnTo>
                    <a:pt x="1324" y="381"/>
                  </a:lnTo>
                  <a:lnTo>
                    <a:pt x="1324" y="371"/>
                  </a:lnTo>
                  <a:lnTo>
                    <a:pt x="1324" y="208"/>
                  </a:lnTo>
                  <a:lnTo>
                    <a:pt x="1329" y="292"/>
                  </a:lnTo>
                  <a:lnTo>
                    <a:pt x="1329" y="188"/>
                  </a:lnTo>
                  <a:lnTo>
                    <a:pt x="1329" y="292"/>
                  </a:lnTo>
                  <a:lnTo>
                    <a:pt x="1329" y="376"/>
                  </a:lnTo>
                  <a:lnTo>
                    <a:pt x="1329" y="341"/>
                  </a:lnTo>
                  <a:lnTo>
                    <a:pt x="1329" y="198"/>
                  </a:lnTo>
                  <a:lnTo>
                    <a:pt x="1329" y="312"/>
                  </a:lnTo>
                  <a:lnTo>
                    <a:pt x="1329" y="198"/>
                  </a:lnTo>
                  <a:lnTo>
                    <a:pt x="1334" y="312"/>
                  </a:lnTo>
                  <a:lnTo>
                    <a:pt x="1334" y="361"/>
                  </a:lnTo>
                  <a:lnTo>
                    <a:pt x="1334" y="332"/>
                  </a:lnTo>
                  <a:lnTo>
                    <a:pt x="1334" y="218"/>
                  </a:lnTo>
                  <a:lnTo>
                    <a:pt x="1334" y="322"/>
                  </a:lnTo>
                  <a:lnTo>
                    <a:pt x="1334" y="228"/>
                  </a:lnTo>
                  <a:lnTo>
                    <a:pt x="1339" y="302"/>
                  </a:lnTo>
                  <a:lnTo>
                    <a:pt x="1339" y="332"/>
                  </a:lnTo>
                  <a:lnTo>
                    <a:pt x="1339" y="307"/>
                  </a:lnTo>
                  <a:lnTo>
                    <a:pt x="1339" y="267"/>
                  </a:lnTo>
                  <a:lnTo>
                    <a:pt x="1339" y="277"/>
                  </a:lnTo>
                  <a:lnTo>
                    <a:pt x="1339" y="262"/>
                  </a:lnTo>
                  <a:lnTo>
                    <a:pt x="1344" y="272"/>
                  </a:lnTo>
                  <a:lnTo>
                    <a:pt x="1344" y="287"/>
                  </a:lnTo>
                  <a:lnTo>
                    <a:pt x="1344" y="282"/>
                  </a:lnTo>
                  <a:lnTo>
                    <a:pt x="1344" y="272"/>
                  </a:lnTo>
                  <a:lnTo>
                    <a:pt x="1344" y="282"/>
                  </a:lnTo>
                  <a:lnTo>
                    <a:pt x="1349" y="277"/>
                  </a:lnTo>
                  <a:lnTo>
                    <a:pt x="1349" y="282"/>
                  </a:lnTo>
                  <a:lnTo>
                    <a:pt x="1349" y="277"/>
                  </a:lnTo>
                  <a:lnTo>
                    <a:pt x="1349" y="282"/>
                  </a:lnTo>
                  <a:lnTo>
                    <a:pt x="1349" y="287"/>
                  </a:lnTo>
                  <a:lnTo>
                    <a:pt x="1354" y="287"/>
                  </a:lnTo>
                  <a:lnTo>
                    <a:pt x="1354" y="292"/>
                  </a:lnTo>
                  <a:lnTo>
                    <a:pt x="1359" y="287"/>
                  </a:lnTo>
                  <a:lnTo>
                    <a:pt x="1359" y="292"/>
                  </a:lnTo>
                  <a:lnTo>
                    <a:pt x="1359" y="287"/>
                  </a:lnTo>
                  <a:lnTo>
                    <a:pt x="1359" y="292"/>
                  </a:lnTo>
                  <a:lnTo>
                    <a:pt x="1364" y="287"/>
                  </a:lnTo>
                  <a:lnTo>
                    <a:pt x="1369" y="287"/>
                  </a:lnTo>
                  <a:lnTo>
                    <a:pt x="1374" y="287"/>
                  </a:lnTo>
                  <a:lnTo>
                    <a:pt x="1379" y="287"/>
                  </a:lnTo>
                  <a:lnTo>
                    <a:pt x="1384" y="287"/>
                  </a:lnTo>
                  <a:lnTo>
                    <a:pt x="1384" y="282"/>
                  </a:lnTo>
                  <a:lnTo>
                    <a:pt x="1384" y="287"/>
                  </a:lnTo>
                  <a:lnTo>
                    <a:pt x="1389" y="287"/>
                  </a:lnTo>
                  <a:lnTo>
                    <a:pt x="1389" y="282"/>
                  </a:lnTo>
                  <a:lnTo>
                    <a:pt x="1389" y="287"/>
                  </a:lnTo>
                  <a:lnTo>
                    <a:pt x="1389" y="282"/>
                  </a:lnTo>
                  <a:lnTo>
                    <a:pt x="1389" y="287"/>
                  </a:lnTo>
                  <a:lnTo>
                    <a:pt x="1394" y="282"/>
                  </a:lnTo>
                  <a:lnTo>
                    <a:pt x="1394" y="287"/>
                  </a:lnTo>
                  <a:lnTo>
                    <a:pt x="1394" y="282"/>
                  </a:lnTo>
                  <a:lnTo>
                    <a:pt x="1399" y="282"/>
                  </a:lnTo>
                  <a:lnTo>
                    <a:pt x="1399" y="292"/>
                  </a:lnTo>
                  <a:lnTo>
                    <a:pt x="1399" y="282"/>
                  </a:lnTo>
                  <a:lnTo>
                    <a:pt x="1399" y="292"/>
                  </a:lnTo>
                  <a:lnTo>
                    <a:pt x="1403" y="277"/>
                  </a:lnTo>
                  <a:lnTo>
                    <a:pt x="1403" y="292"/>
                  </a:lnTo>
                  <a:lnTo>
                    <a:pt x="1403" y="277"/>
                  </a:lnTo>
                  <a:lnTo>
                    <a:pt x="1408" y="272"/>
                  </a:lnTo>
                  <a:lnTo>
                    <a:pt x="1408" y="297"/>
                  </a:lnTo>
                  <a:lnTo>
                    <a:pt x="1408" y="277"/>
                  </a:lnTo>
                  <a:lnTo>
                    <a:pt x="1408" y="272"/>
                  </a:lnTo>
                  <a:lnTo>
                    <a:pt x="1408" y="307"/>
                  </a:lnTo>
                  <a:lnTo>
                    <a:pt x="1408" y="297"/>
                  </a:lnTo>
                  <a:lnTo>
                    <a:pt x="1408" y="277"/>
                  </a:lnTo>
                  <a:lnTo>
                    <a:pt x="1413" y="267"/>
                  </a:lnTo>
                  <a:lnTo>
                    <a:pt x="1413" y="297"/>
                  </a:lnTo>
                  <a:lnTo>
                    <a:pt x="1413" y="272"/>
                  </a:lnTo>
                  <a:lnTo>
                    <a:pt x="1413" y="302"/>
                  </a:lnTo>
                  <a:lnTo>
                    <a:pt x="1413" y="272"/>
                  </a:lnTo>
                  <a:lnTo>
                    <a:pt x="1418" y="262"/>
                  </a:lnTo>
                  <a:lnTo>
                    <a:pt x="1418" y="302"/>
                  </a:lnTo>
                  <a:lnTo>
                    <a:pt x="1418" y="262"/>
                  </a:lnTo>
                  <a:lnTo>
                    <a:pt x="1418" y="307"/>
                  </a:lnTo>
                  <a:lnTo>
                    <a:pt x="1418" y="262"/>
                  </a:lnTo>
                  <a:lnTo>
                    <a:pt x="1423" y="262"/>
                  </a:lnTo>
                  <a:lnTo>
                    <a:pt x="1423" y="312"/>
                  </a:lnTo>
                  <a:lnTo>
                    <a:pt x="1423" y="307"/>
                  </a:lnTo>
                  <a:lnTo>
                    <a:pt x="1423" y="262"/>
                  </a:lnTo>
                  <a:lnTo>
                    <a:pt x="1423" y="302"/>
                  </a:lnTo>
                  <a:lnTo>
                    <a:pt x="1423" y="272"/>
                  </a:lnTo>
                  <a:lnTo>
                    <a:pt x="1428" y="267"/>
                  </a:lnTo>
                  <a:lnTo>
                    <a:pt x="1428" y="307"/>
                  </a:lnTo>
                  <a:lnTo>
                    <a:pt x="1428" y="302"/>
                  </a:lnTo>
                  <a:lnTo>
                    <a:pt x="1428" y="267"/>
                  </a:lnTo>
                  <a:lnTo>
                    <a:pt x="1428" y="257"/>
                  </a:lnTo>
                  <a:lnTo>
                    <a:pt x="1428" y="307"/>
                  </a:lnTo>
                  <a:lnTo>
                    <a:pt x="1433" y="302"/>
                  </a:lnTo>
                  <a:lnTo>
                    <a:pt x="1433" y="272"/>
                  </a:lnTo>
                  <a:lnTo>
                    <a:pt x="1433" y="262"/>
                  </a:lnTo>
                  <a:lnTo>
                    <a:pt x="1433" y="307"/>
                  </a:lnTo>
                  <a:lnTo>
                    <a:pt x="1433" y="267"/>
                  </a:lnTo>
                  <a:lnTo>
                    <a:pt x="1438" y="247"/>
                  </a:lnTo>
                  <a:lnTo>
                    <a:pt x="1438" y="312"/>
                  </a:lnTo>
                  <a:lnTo>
                    <a:pt x="1438" y="297"/>
                  </a:lnTo>
                  <a:lnTo>
                    <a:pt x="1438" y="252"/>
                  </a:lnTo>
                  <a:lnTo>
                    <a:pt x="1438" y="267"/>
                  </a:lnTo>
                  <a:lnTo>
                    <a:pt x="1438" y="307"/>
                  </a:lnTo>
                  <a:lnTo>
                    <a:pt x="1443" y="267"/>
                  </a:lnTo>
                  <a:lnTo>
                    <a:pt x="1443" y="272"/>
                  </a:lnTo>
                  <a:lnTo>
                    <a:pt x="1443" y="307"/>
                  </a:lnTo>
                  <a:lnTo>
                    <a:pt x="1443" y="297"/>
                  </a:lnTo>
                  <a:lnTo>
                    <a:pt x="1443" y="272"/>
                  </a:lnTo>
                  <a:lnTo>
                    <a:pt x="1448" y="272"/>
                  </a:lnTo>
                  <a:lnTo>
                    <a:pt x="1448" y="297"/>
                  </a:lnTo>
                  <a:lnTo>
                    <a:pt x="1448" y="272"/>
                  </a:lnTo>
                  <a:lnTo>
                    <a:pt x="1448" y="302"/>
                  </a:lnTo>
                  <a:lnTo>
                    <a:pt x="1448" y="292"/>
                  </a:lnTo>
                  <a:lnTo>
                    <a:pt x="1448" y="277"/>
                  </a:lnTo>
                  <a:lnTo>
                    <a:pt x="1453" y="292"/>
                  </a:lnTo>
                  <a:lnTo>
                    <a:pt x="1453" y="267"/>
                  </a:lnTo>
                  <a:lnTo>
                    <a:pt x="1453" y="277"/>
                  </a:lnTo>
                  <a:lnTo>
                    <a:pt x="1453" y="302"/>
                  </a:lnTo>
                  <a:lnTo>
                    <a:pt x="1453" y="292"/>
                  </a:lnTo>
                  <a:lnTo>
                    <a:pt x="1453" y="322"/>
                  </a:lnTo>
                  <a:lnTo>
                    <a:pt x="1453" y="302"/>
                  </a:lnTo>
                  <a:lnTo>
                    <a:pt x="1453" y="247"/>
                  </a:lnTo>
                  <a:lnTo>
                    <a:pt x="1458" y="277"/>
                  </a:lnTo>
                  <a:lnTo>
                    <a:pt x="1458" y="228"/>
                  </a:lnTo>
                  <a:lnTo>
                    <a:pt x="1458" y="277"/>
                  </a:lnTo>
                  <a:lnTo>
                    <a:pt x="1458" y="356"/>
                  </a:lnTo>
                  <a:lnTo>
                    <a:pt x="1458" y="351"/>
                  </a:lnTo>
                  <a:lnTo>
                    <a:pt x="1458" y="262"/>
                  </a:lnTo>
                  <a:lnTo>
                    <a:pt x="1463" y="233"/>
                  </a:lnTo>
                  <a:lnTo>
                    <a:pt x="1463" y="238"/>
                  </a:lnTo>
                  <a:lnTo>
                    <a:pt x="1463" y="272"/>
                  </a:lnTo>
                  <a:lnTo>
                    <a:pt x="1463" y="238"/>
                  </a:lnTo>
                  <a:lnTo>
                    <a:pt x="1463" y="381"/>
                  </a:lnTo>
                  <a:lnTo>
                    <a:pt x="1468" y="252"/>
                  </a:lnTo>
                  <a:lnTo>
                    <a:pt x="1468" y="401"/>
                  </a:lnTo>
                  <a:lnTo>
                    <a:pt x="1468" y="277"/>
                  </a:lnTo>
                  <a:lnTo>
                    <a:pt x="1468" y="213"/>
                  </a:lnTo>
                  <a:lnTo>
                    <a:pt x="1468" y="228"/>
                  </a:lnTo>
                  <a:lnTo>
                    <a:pt x="1468" y="307"/>
                  </a:lnTo>
                  <a:lnTo>
                    <a:pt x="1473" y="213"/>
                  </a:lnTo>
                  <a:lnTo>
                    <a:pt x="1473" y="371"/>
                  </a:lnTo>
                  <a:lnTo>
                    <a:pt x="1473" y="297"/>
                  </a:lnTo>
                  <a:lnTo>
                    <a:pt x="1473" y="426"/>
                  </a:lnTo>
                  <a:lnTo>
                    <a:pt x="1473" y="297"/>
                  </a:lnTo>
                  <a:lnTo>
                    <a:pt x="1473" y="193"/>
                  </a:lnTo>
                  <a:lnTo>
                    <a:pt x="1478" y="238"/>
                  </a:lnTo>
                  <a:lnTo>
                    <a:pt x="1478" y="332"/>
                  </a:lnTo>
                  <a:lnTo>
                    <a:pt x="1478" y="282"/>
                  </a:lnTo>
                  <a:lnTo>
                    <a:pt x="1478" y="188"/>
                  </a:lnTo>
                  <a:lnTo>
                    <a:pt x="1478" y="282"/>
                  </a:lnTo>
                  <a:lnTo>
                    <a:pt x="1478" y="440"/>
                  </a:lnTo>
                  <a:lnTo>
                    <a:pt x="1483" y="396"/>
                  </a:lnTo>
                  <a:lnTo>
                    <a:pt x="1483" y="203"/>
                  </a:lnTo>
                  <a:lnTo>
                    <a:pt x="1483" y="341"/>
                  </a:lnTo>
                  <a:lnTo>
                    <a:pt x="1483" y="322"/>
                  </a:lnTo>
                  <a:lnTo>
                    <a:pt x="1483" y="168"/>
                  </a:lnTo>
                  <a:lnTo>
                    <a:pt x="1488" y="193"/>
                  </a:lnTo>
                  <a:lnTo>
                    <a:pt x="1488" y="391"/>
                  </a:lnTo>
                  <a:lnTo>
                    <a:pt x="1488" y="262"/>
                  </a:lnTo>
                  <a:lnTo>
                    <a:pt x="1488" y="421"/>
                  </a:lnTo>
                  <a:lnTo>
                    <a:pt x="1488" y="302"/>
                  </a:lnTo>
                  <a:lnTo>
                    <a:pt x="1488" y="213"/>
                  </a:lnTo>
                  <a:lnTo>
                    <a:pt x="1493" y="233"/>
                  </a:lnTo>
                  <a:lnTo>
                    <a:pt x="1493" y="336"/>
                  </a:lnTo>
                  <a:lnTo>
                    <a:pt x="1493" y="257"/>
                  </a:lnTo>
                  <a:lnTo>
                    <a:pt x="1493" y="168"/>
                  </a:lnTo>
                  <a:lnTo>
                    <a:pt x="1493" y="257"/>
                  </a:lnTo>
                  <a:lnTo>
                    <a:pt x="1493" y="386"/>
                  </a:lnTo>
                  <a:lnTo>
                    <a:pt x="1493" y="252"/>
                  </a:lnTo>
                  <a:lnTo>
                    <a:pt x="1493" y="431"/>
                  </a:lnTo>
                  <a:lnTo>
                    <a:pt x="1498" y="327"/>
                  </a:lnTo>
                  <a:lnTo>
                    <a:pt x="1498" y="213"/>
                  </a:lnTo>
                  <a:lnTo>
                    <a:pt x="1498" y="341"/>
                  </a:lnTo>
                  <a:lnTo>
                    <a:pt x="1498" y="252"/>
                  </a:lnTo>
                  <a:lnTo>
                    <a:pt x="1498" y="208"/>
                  </a:lnTo>
                  <a:lnTo>
                    <a:pt x="1503" y="247"/>
                  </a:lnTo>
                  <a:lnTo>
                    <a:pt x="1503" y="346"/>
                  </a:lnTo>
                  <a:lnTo>
                    <a:pt x="1503" y="262"/>
                  </a:lnTo>
                  <a:lnTo>
                    <a:pt x="1503" y="470"/>
                  </a:lnTo>
                  <a:lnTo>
                    <a:pt x="1503" y="332"/>
                  </a:lnTo>
                  <a:lnTo>
                    <a:pt x="1503" y="203"/>
                  </a:lnTo>
                  <a:lnTo>
                    <a:pt x="1508" y="356"/>
                  </a:lnTo>
                  <a:lnTo>
                    <a:pt x="1508" y="302"/>
                  </a:lnTo>
                  <a:lnTo>
                    <a:pt x="1508" y="203"/>
                  </a:lnTo>
                  <a:lnTo>
                    <a:pt x="1508" y="272"/>
                  </a:lnTo>
                  <a:lnTo>
                    <a:pt x="1508" y="198"/>
                  </a:lnTo>
                  <a:lnTo>
                    <a:pt x="1513" y="272"/>
                  </a:lnTo>
                  <a:lnTo>
                    <a:pt x="1513" y="480"/>
                  </a:lnTo>
                  <a:lnTo>
                    <a:pt x="1513" y="356"/>
                  </a:lnTo>
                  <a:lnTo>
                    <a:pt x="1513" y="188"/>
                  </a:lnTo>
                  <a:lnTo>
                    <a:pt x="1513" y="252"/>
                  </a:lnTo>
                  <a:lnTo>
                    <a:pt x="1513" y="371"/>
                  </a:lnTo>
                  <a:lnTo>
                    <a:pt x="1518" y="317"/>
                  </a:lnTo>
                  <a:lnTo>
                    <a:pt x="1518" y="208"/>
                  </a:lnTo>
                  <a:lnTo>
                    <a:pt x="1518" y="188"/>
                  </a:lnTo>
                  <a:lnTo>
                    <a:pt x="1518" y="317"/>
                  </a:lnTo>
                  <a:lnTo>
                    <a:pt x="1518" y="198"/>
                  </a:lnTo>
                  <a:lnTo>
                    <a:pt x="1518" y="356"/>
                  </a:lnTo>
                  <a:lnTo>
                    <a:pt x="1523" y="277"/>
                  </a:lnTo>
                  <a:lnTo>
                    <a:pt x="1523" y="440"/>
                  </a:lnTo>
                  <a:lnTo>
                    <a:pt x="1523" y="332"/>
                  </a:lnTo>
                  <a:lnTo>
                    <a:pt x="1523" y="213"/>
                  </a:lnTo>
                  <a:lnTo>
                    <a:pt x="1523" y="228"/>
                  </a:lnTo>
                  <a:lnTo>
                    <a:pt x="1523" y="336"/>
                  </a:lnTo>
                  <a:lnTo>
                    <a:pt x="1527" y="302"/>
                  </a:lnTo>
                  <a:lnTo>
                    <a:pt x="1527" y="228"/>
                  </a:lnTo>
                  <a:lnTo>
                    <a:pt x="1527" y="287"/>
                  </a:lnTo>
                  <a:lnTo>
                    <a:pt x="1527" y="198"/>
                  </a:lnTo>
                  <a:lnTo>
                    <a:pt x="1527" y="257"/>
                  </a:lnTo>
                  <a:lnTo>
                    <a:pt x="1527" y="391"/>
                  </a:lnTo>
                  <a:lnTo>
                    <a:pt x="1532" y="233"/>
                  </a:lnTo>
                  <a:lnTo>
                    <a:pt x="1532" y="440"/>
                  </a:lnTo>
                  <a:lnTo>
                    <a:pt x="1532" y="332"/>
                  </a:lnTo>
                  <a:lnTo>
                    <a:pt x="1532" y="208"/>
                  </a:lnTo>
                  <a:lnTo>
                    <a:pt x="1532" y="238"/>
                  </a:lnTo>
                  <a:lnTo>
                    <a:pt x="1532" y="332"/>
                  </a:lnTo>
                  <a:lnTo>
                    <a:pt x="1532" y="312"/>
                  </a:lnTo>
                  <a:lnTo>
                    <a:pt x="1532" y="252"/>
                  </a:lnTo>
                  <a:lnTo>
                    <a:pt x="1537" y="272"/>
                  </a:lnTo>
                  <a:lnTo>
                    <a:pt x="1537" y="203"/>
                  </a:lnTo>
                  <a:lnTo>
                    <a:pt x="1537" y="267"/>
                  </a:lnTo>
                  <a:lnTo>
                    <a:pt x="1537" y="411"/>
                  </a:lnTo>
                  <a:lnTo>
                    <a:pt x="1537" y="213"/>
                  </a:lnTo>
                  <a:lnTo>
                    <a:pt x="1537" y="450"/>
                  </a:lnTo>
                  <a:lnTo>
                    <a:pt x="1542" y="336"/>
                  </a:lnTo>
                  <a:lnTo>
                    <a:pt x="1542" y="208"/>
                  </a:lnTo>
                  <a:lnTo>
                    <a:pt x="1542" y="312"/>
                  </a:lnTo>
                  <a:lnTo>
                    <a:pt x="1542" y="218"/>
                  </a:lnTo>
                  <a:lnTo>
                    <a:pt x="1542" y="312"/>
                  </a:lnTo>
                  <a:lnTo>
                    <a:pt x="1542" y="252"/>
                  </a:lnTo>
                  <a:lnTo>
                    <a:pt x="1547" y="287"/>
                  </a:lnTo>
                  <a:lnTo>
                    <a:pt x="1547" y="218"/>
                  </a:lnTo>
                  <a:lnTo>
                    <a:pt x="1547" y="267"/>
                  </a:lnTo>
                  <a:lnTo>
                    <a:pt x="1547" y="376"/>
                  </a:lnTo>
                  <a:lnTo>
                    <a:pt x="1547" y="238"/>
                  </a:lnTo>
                  <a:lnTo>
                    <a:pt x="1547" y="435"/>
                  </a:lnTo>
                  <a:lnTo>
                    <a:pt x="1552" y="346"/>
                  </a:lnTo>
                  <a:lnTo>
                    <a:pt x="1552" y="238"/>
                  </a:lnTo>
                  <a:lnTo>
                    <a:pt x="1552" y="292"/>
                  </a:lnTo>
                  <a:lnTo>
                    <a:pt x="1552" y="242"/>
                  </a:lnTo>
                  <a:lnTo>
                    <a:pt x="1552" y="262"/>
                  </a:lnTo>
                  <a:lnTo>
                    <a:pt x="1552" y="297"/>
                  </a:lnTo>
                  <a:lnTo>
                    <a:pt x="1557" y="282"/>
                  </a:lnTo>
                  <a:lnTo>
                    <a:pt x="1557" y="247"/>
                  </a:lnTo>
                  <a:lnTo>
                    <a:pt x="1557" y="257"/>
                  </a:lnTo>
                  <a:lnTo>
                    <a:pt x="1557" y="346"/>
                  </a:lnTo>
                  <a:lnTo>
                    <a:pt x="1557" y="228"/>
                  </a:lnTo>
                  <a:lnTo>
                    <a:pt x="1557" y="426"/>
                  </a:lnTo>
                  <a:lnTo>
                    <a:pt x="1562" y="346"/>
                  </a:lnTo>
                  <a:lnTo>
                    <a:pt x="1562" y="252"/>
                  </a:lnTo>
                  <a:lnTo>
                    <a:pt x="1562" y="332"/>
                  </a:lnTo>
                  <a:lnTo>
                    <a:pt x="1562" y="247"/>
                  </a:lnTo>
                  <a:lnTo>
                    <a:pt x="1562" y="297"/>
                  </a:lnTo>
                  <a:lnTo>
                    <a:pt x="1562" y="252"/>
                  </a:lnTo>
                  <a:lnTo>
                    <a:pt x="1567" y="287"/>
                  </a:lnTo>
                  <a:lnTo>
                    <a:pt x="1567" y="247"/>
                  </a:lnTo>
                  <a:lnTo>
                    <a:pt x="1567" y="257"/>
                  </a:lnTo>
                  <a:lnTo>
                    <a:pt x="1567" y="312"/>
                  </a:lnTo>
                  <a:lnTo>
                    <a:pt x="1567" y="242"/>
                  </a:lnTo>
                  <a:lnTo>
                    <a:pt x="1567" y="406"/>
                  </a:lnTo>
                  <a:lnTo>
                    <a:pt x="1572" y="317"/>
                  </a:lnTo>
                  <a:lnTo>
                    <a:pt x="1572" y="233"/>
                  </a:lnTo>
                  <a:lnTo>
                    <a:pt x="1572" y="247"/>
                  </a:lnTo>
                  <a:lnTo>
                    <a:pt x="1572" y="332"/>
                  </a:lnTo>
                  <a:lnTo>
                    <a:pt x="1572" y="292"/>
                  </a:lnTo>
                  <a:lnTo>
                    <a:pt x="1572" y="257"/>
                  </a:lnTo>
                  <a:lnTo>
                    <a:pt x="1572" y="252"/>
                  </a:lnTo>
                  <a:lnTo>
                    <a:pt x="1572" y="292"/>
                  </a:lnTo>
                  <a:lnTo>
                    <a:pt x="1577" y="277"/>
                  </a:lnTo>
                  <a:lnTo>
                    <a:pt x="1577" y="242"/>
                  </a:lnTo>
                  <a:lnTo>
                    <a:pt x="1577" y="277"/>
                  </a:lnTo>
                  <a:lnTo>
                    <a:pt x="1577" y="381"/>
                  </a:lnTo>
                  <a:lnTo>
                    <a:pt x="1577" y="351"/>
                  </a:lnTo>
                  <a:lnTo>
                    <a:pt x="1577" y="238"/>
                  </a:lnTo>
                  <a:lnTo>
                    <a:pt x="1582" y="317"/>
                  </a:lnTo>
                  <a:lnTo>
                    <a:pt x="1582" y="257"/>
                  </a:lnTo>
                  <a:lnTo>
                    <a:pt x="1582" y="287"/>
                  </a:lnTo>
                  <a:lnTo>
                    <a:pt x="1582" y="257"/>
                  </a:lnTo>
                  <a:lnTo>
                    <a:pt x="1582" y="262"/>
                  </a:lnTo>
                  <a:lnTo>
                    <a:pt x="1582" y="287"/>
                  </a:lnTo>
                  <a:lnTo>
                    <a:pt x="1587" y="287"/>
                  </a:lnTo>
                  <a:lnTo>
                    <a:pt x="1587" y="242"/>
                  </a:lnTo>
                  <a:lnTo>
                    <a:pt x="1587" y="272"/>
                  </a:lnTo>
                  <a:lnTo>
                    <a:pt x="1587" y="341"/>
                  </a:lnTo>
                  <a:lnTo>
                    <a:pt x="1587" y="252"/>
                  </a:lnTo>
                  <a:lnTo>
                    <a:pt x="1587" y="351"/>
                  </a:lnTo>
                  <a:lnTo>
                    <a:pt x="1592" y="307"/>
                  </a:lnTo>
                  <a:lnTo>
                    <a:pt x="1592" y="282"/>
                  </a:lnTo>
                  <a:lnTo>
                    <a:pt x="1592" y="292"/>
                  </a:lnTo>
                  <a:lnTo>
                    <a:pt x="1592" y="262"/>
                  </a:lnTo>
                  <a:lnTo>
                    <a:pt x="1592" y="287"/>
                  </a:lnTo>
                  <a:lnTo>
                    <a:pt x="1592" y="267"/>
                  </a:lnTo>
                  <a:lnTo>
                    <a:pt x="1597" y="277"/>
                  </a:lnTo>
                  <a:lnTo>
                    <a:pt x="1597" y="252"/>
                  </a:lnTo>
                  <a:lnTo>
                    <a:pt x="1597" y="277"/>
                  </a:lnTo>
                  <a:lnTo>
                    <a:pt x="1597" y="336"/>
                  </a:lnTo>
                  <a:lnTo>
                    <a:pt x="1597" y="262"/>
                  </a:lnTo>
                  <a:lnTo>
                    <a:pt x="1597" y="351"/>
                  </a:lnTo>
                  <a:lnTo>
                    <a:pt x="1602" y="307"/>
                  </a:lnTo>
                  <a:lnTo>
                    <a:pt x="1602" y="272"/>
                  </a:lnTo>
                  <a:lnTo>
                    <a:pt x="1602" y="302"/>
                  </a:lnTo>
                  <a:lnTo>
                    <a:pt x="1602" y="282"/>
                  </a:lnTo>
                  <a:lnTo>
                    <a:pt x="1602" y="267"/>
                  </a:lnTo>
                  <a:lnTo>
                    <a:pt x="1607" y="282"/>
                  </a:lnTo>
                  <a:lnTo>
                    <a:pt x="1607" y="252"/>
                  </a:lnTo>
                  <a:lnTo>
                    <a:pt x="1607" y="272"/>
                  </a:lnTo>
                  <a:lnTo>
                    <a:pt x="1607" y="312"/>
                  </a:lnTo>
                  <a:lnTo>
                    <a:pt x="1607" y="267"/>
                  </a:lnTo>
                  <a:lnTo>
                    <a:pt x="1607" y="341"/>
                  </a:lnTo>
                  <a:lnTo>
                    <a:pt x="1612" y="302"/>
                  </a:lnTo>
                  <a:lnTo>
                    <a:pt x="1612" y="267"/>
                  </a:lnTo>
                  <a:lnTo>
                    <a:pt x="1612" y="272"/>
                  </a:lnTo>
                  <a:lnTo>
                    <a:pt x="1612" y="302"/>
                  </a:lnTo>
                  <a:lnTo>
                    <a:pt x="1612" y="282"/>
                  </a:lnTo>
                  <a:lnTo>
                    <a:pt x="1612" y="267"/>
                  </a:lnTo>
                  <a:lnTo>
                    <a:pt x="1612" y="272"/>
                  </a:lnTo>
                  <a:lnTo>
                    <a:pt x="1612" y="257"/>
                  </a:lnTo>
                  <a:lnTo>
                    <a:pt x="1617" y="272"/>
                  </a:lnTo>
                  <a:lnTo>
                    <a:pt x="1617" y="341"/>
                  </a:lnTo>
                  <a:lnTo>
                    <a:pt x="1617" y="267"/>
                  </a:lnTo>
                  <a:lnTo>
                    <a:pt x="1617" y="361"/>
                  </a:lnTo>
                  <a:lnTo>
                    <a:pt x="1617" y="312"/>
                  </a:lnTo>
                  <a:lnTo>
                    <a:pt x="1617" y="272"/>
                  </a:lnTo>
                  <a:lnTo>
                    <a:pt x="1622" y="287"/>
                  </a:lnTo>
                  <a:lnTo>
                    <a:pt x="1622" y="262"/>
                  </a:lnTo>
                  <a:lnTo>
                    <a:pt x="1622" y="287"/>
                  </a:lnTo>
                  <a:lnTo>
                    <a:pt x="1622" y="262"/>
                  </a:lnTo>
                  <a:lnTo>
                    <a:pt x="1622" y="267"/>
                  </a:lnTo>
                  <a:lnTo>
                    <a:pt x="1622" y="292"/>
                  </a:lnTo>
                  <a:lnTo>
                    <a:pt x="1627" y="282"/>
                  </a:lnTo>
                  <a:lnTo>
                    <a:pt x="1627" y="252"/>
                  </a:lnTo>
                  <a:lnTo>
                    <a:pt x="1627" y="282"/>
                  </a:lnTo>
                  <a:lnTo>
                    <a:pt x="1627" y="332"/>
                  </a:lnTo>
                  <a:lnTo>
                    <a:pt x="1627" y="282"/>
                  </a:lnTo>
                  <a:lnTo>
                    <a:pt x="1632" y="297"/>
                  </a:lnTo>
                  <a:lnTo>
                    <a:pt x="1632" y="292"/>
                  </a:lnTo>
                  <a:lnTo>
                    <a:pt x="1632" y="257"/>
                  </a:lnTo>
                  <a:lnTo>
                    <a:pt x="1632" y="272"/>
                  </a:lnTo>
                  <a:lnTo>
                    <a:pt x="1632" y="242"/>
                  </a:lnTo>
                  <a:lnTo>
                    <a:pt x="1637" y="272"/>
                  </a:lnTo>
                  <a:lnTo>
                    <a:pt x="1637" y="366"/>
                  </a:lnTo>
                  <a:lnTo>
                    <a:pt x="1637" y="297"/>
                  </a:lnTo>
                  <a:lnTo>
                    <a:pt x="1637" y="272"/>
                  </a:lnTo>
                  <a:lnTo>
                    <a:pt x="1637" y="282"/>
                  </a:lnTo>
                  <a:lnTo>
                    <a:pt x="1637" y="317"/>
                  </a:lnTo>
                  <a:lnTo>
                    <a:pt x="1642" y="287"/>
                  </a:lnTo>
                  <a:lnTo>
                    <a:pt x="1642" y="262"/>
                  </a:lnTo>
                  <a:lnTo>
                    <a:pt x="1642" y="267"/>
                  </a:lnTo>
                  <a:lnTo>
                    <a:pt x="1642" y="287"/>
                  </a:lnTo>
                  <a:lnTo>
                    <a:pt x="1642" y="277"/>
                  </a:lnTo>
                  <a:lnTo>
                    <a:pt x="1647" y="287"/>
                  </a:lnTo>
                  <a:lnTo>
                    <a:pt x="1647" y="267"/>
                  </a:lnTo>
                  <a:lnTo>
                    <a:pt x="1647" y="272"/>
                  </a:lnTo>
                  <a:lnTo>
                    <a:pt x="1647" y="302"/>
                  </a:lnTo>
                  <a:lnTo>
                    <a:pt x="1647" y="292"/>
                  </a:lnTo>
                  <a:lnTo>
                    <a:pt x="1647" y="322"/>
                  </a:lnTo>
                  <a:lnTo>
                    <a:pt x="1651" y="297"/>
                  </a:lnTo>
                  <a:lnTo>
                    <a:pt x="1651" y="282"/>
                  </a:lnTo>
                  <a:lnTo>
                    <a:pt x="1651" y="272"/>
                  </a:lnTo>
                  <a:lnTo>
                    <a:pt x="1651" y="297"/>
                  </a:lnTo>
                  <a:lnTo>
                    <a:pt x="1651" y="272"/>
                  </a:lnTo>
                  <a:lnTo>
                    <a:pt x="1651" y="252"/>
                  </a:lnTo>
                  <a:lnTo>
                    <a:pt x="1656" y="252"/>
                  </a:lnTo>
                  <a:lnTo>
                    <a:pt x="1656" y="282"/>
                  </a:lnTo>
                  <a:lnTo>
                    <a:pt x="1656" y="361"/>
                  </a:lnTo>
                  <a:lnTo>
                    <a:pt x="1656" y="297"/>
                  </a:lnTo>
                  <a:lnTo>
                    <a:pt x="1656" y="272"/>
                  </a:lnTo>
                  <a:lnTo>
                    <a:pt x="1656" y="277"/>
                  </a:lnTo>
                  <a:lnTo>
                    <a:pt x="1656" y="302"/>
                  </a:lnTo>
                  <a:lnTo>
                    <a:pt x="1661" y="282"/>
                  </a:lnTo>
                  <a:lnTo>
                    <a:pt x="1661" y="257"/>
                  </a:lnTo>
                  <a:lnTo>
                    <a:pt x="1661" y="267"/>
                  </a:lnTo>
                  <a:lnTo>
                    <a:pt x="1661" y="287"/>
                  </a:lnTo>
                  <a:lnTo>
                    <a:pt x="1661" y="257"/>
                  </a:lnTo>
                  <a:lnTo>
                    <a:pt x="1666" y="267"/>
                  </a:lnTo>
                  <a:lnTo>
                    <a:pt x="1666" y="297"/>
                  </a:lnTo>
                  <a:lnTo>
                    <a:pt x="1666" y="351"/>
                  </a:lnTo>
                  <a:lnTo>
                    <a:pt x="1666" y="297"/>
                  </a:lnTo>
                  <a:lnTo>
                    <a:pt x="1666" y="272"/>
                  </a:lnTo>
                  <a:lnTo>
                    <a:pt x="1671" y="282"/>
                  </a:lnTo>
                  <a:lnTo>
                    <a:pt x="1671" y="302"/>
                  </a:lnTo>
                  <a:lnTo>
                    <a:pt x="1671" y="282"/>
                  </a:lnTo>
                  <a:lnTo>
                    <a:pt x="1671" y="262"/>
                  </a:lnTo>
                  <a:lnTo>
                    <a:pt x="1671" y="272"/>
                  </a:lnTo>
                  <a:lnTo>
                    <a:pt x="1671" y="287"/>
                  </a:lnTo>
                  <a:lnTo>
                    <a:pt x="1676" y="282"/>
                  </a:lnTo>
                  <a:lnTo>
                    <a:pt x="1676" y="262"/>
                  </a:lnTo>
                  <a:lnTo>
                    <a:pt x="1676" y="267"/>
                  </a:lnTo>
                  <a:lnTo>
                    <a:pt x="1676" y="307"/>
                  </a:lnTo>
                  <a:lnTo>
                    <a:pt x="1676" y="302"/>
                  </a:lnTo>
                  <a:lnTo>
                    <a:pt x="1676" y="332"/>
                  </a:lnTo>
                  <a:lnTo>
                    <a:pt x="1681" y="302"/>
                  </a:lnTo>
                  <a:lnTo>
                    <a:pt x="1681" y="282"/>
                  </a:lnTo>
                  <a:lnTo>
                    <a:pt x="1681" y="287"/>
                  </a:lnTo>
                  <a:lnTo>
                    <a:pt x="1681" y="282"/>
                  </a:lnTo>
                  <a:lnTo>
                    <a:pt x="1681" y="272"/>
                  </a:lnTo>
                  <a:lnTo>
                    <a:pt x="1686" y="272"/>
                  </a:lnTo>
                  <a:lnTo>
                    <a:pt x="1686" y="287"/>
                  </a:lnTo>
                  <a:lnTo>
                    <a:pt x="1686" y="267"/>
                  </a:lnTo>
                  <a:lnTo>
                    <a:pt x="1686" y="287"/>
                  </a:lnTo>
                  <a:lnTo>
                    <a:pt x="1686" y="267"/>
                  </a:lnTo>
                  <a:lnTo>
                    <a:pt x="1691" y="287"/>
                  </a:lnTo>
                  <a:lnTo>
                    <a:pt x="1691" y="317"/>
                  </a:lnTo>
                  <a:lnTo>
                    <a:pt x="1691" y="287"/>
                  </a:lnTo>
                  <a:lnTo>
                    <a:pt x="1691" y="322"/>
                  </a:lnTo>
                  <a:lnTo>
                    <a:pt x="1691" y="292"/>
                  </a:lnTo>
                  <a:lnTo>
                    <a:pt x="1691" y="287"/>
                  </a:lnTo>
                  <a:lnTo>
                    <a:pt x="1696" y="292"/>
                  </a:lnTo>
                  <a:lnTo>
                    <a:pt x="1696" y="267"/>
                  </a:lnTo>
                  <a:lnTo>
                    <a:pt x="1696" y="277"/>
                  </a:lnTo>
                  <a:lnTo>
                    <a:pt x="1696" y="267"/>
                  </a:lnTo>
                  <a:lnTo>
                    <a:pt x="1696" y="297"/>
                  </a:lnTo>
                  <a:lnTo>
                    <a:pt x="1701" y="322"/>
                  </a:lnTo>
                  <a:lnTo>
                    <a:pt x="1701" y="317"/>
                  </a:lnTo>
                  <a:lnTo>
                    <a:pt x="1701" y="282"/>
                  </a:lnTo>
                  <a:lnTo>
                    <a:pt x="1701" y="292"/>
                  </a:lnTo>
                  <a:lnTo>
                    <a:pt x="1701" y="287"/>
                  </a:lnTo>
                  <a:lnTo>
                    <a:pt x="1706" y="287"/>
                  </a:lnTo>
                  <a:lnTo>
                    <a:pt x="1706" y="267"/>
                  </a:lnTo>
                  <a:lnTo>
                    <a:pt x="1706" y="282"/>
                  </a:lnTo>
                  <a:lnTo>
                    <a:pt x="1706" y="267"/>
                  </a:lnTo>
                  <a:lnTo>
                    <a:pt x="1711" y="302"/>
                  </a:lnTo>
                  <a:lnTo>
                    <a:pt x="1711" y="322"/>
                  </a:lnTo>
                  <a:lnTo>
                    <a:pt x="1711" y="307"/>
                  </a:lnTo>
                  <a:lnTo>
                    <a:pt x="1711" y="287"/>
                  </a:lnTo>
                  <a:lnTo>
                    <a:pt x="1716" y="292"/>
                  </a:lnTo>
                  <a:lnTo>
                    <a:pt x="1716" y="282"/>
                  </a:lnTo>
                  <a:lnTo>
                    <a:pt x="1716" y="267"/>
                  </a:lnTo>
                  <a:lnTo>
                    <a:pt x="1716" y="277"/>
                  </a:lnTo>
                  <a:lnTo>
                    <a:pt x="1716" y="267"/>
                  </a:lnTo>
                  <a:lnTo>
                    <a:pt x="1721" y="277"/>
                  </a:lnTo>
                  <a:lnTo>
                    <a:pt x="1721" y="267"/>
                  </a:lnTo>
                  <a:lnTo>
                    <a:pt x="1721" y="312"/>
                  </a:lnTo>
                  <a:lnTo>
                    <a:pt x="1721" y="302"/>
                  </a:lnTo>
                  <a:lnTo>
                    <a:pt x="1721" y="322"/>
                  </a:lnTo>
                  <a:lnTo>
                    <a:pt x="1726" y="302"/>
                  </a:lnTo>
                  <a:lnTo>
                    <a:pt x="1726" y="287"/>
                  </a:lnTo>
                  <a:lnTo>
                    <a:pt x="1726" y="272"/>
                  </a:lnTo>
                  <a:lnTo>
                    <a:pt x="1726" y="267"/>
                  </a:lnTo>
                  <a:lnTo>
                    <a:pt x="1731" y="272"/>
                  </a:lnTo>
                  <a:lnTo>
                    <a:pt x="1731" y="267"/>
                  </a:lnTo>
                  <a:lnTo>
                    <a:pt x="1731" y="287"/>
                  </a:lnTo>
                  <a:lnTo>
                    <a:pt x="1731" y="322"/>
                  </a:lnTo>
                  <a:lnTo>
                    <a:pt x="1736" y="292"/>
                  </a:lnTo>
                  <a:lnTo>
                    <a:pt x="1736" y="287"/>
                  </a:lnTo>
                  <a:lnTo>
                    <a:pt x="1736" y="267"/>
                  </a:lnTo>
                  <a:lnTo>
                    <a:pt x="1741" y="262"/>
                  </a:lnTo>
                  <a:lnTo>
                    <a:pt x="1741" y="272"/>
                  </a:lnTo>
                  <a:lnTo>
                    <a:pt x="1741" y="307"/>
                  </a:lnTo>
                  <a:lnTo>
                    <a:pt x="1741" y="322"/>
                  </a:lnTo>
                  <a:lnTo>
                    <a:pt x="1746" y="312"/>
                  </a:lnTo>
                  <a:lnTo>
                    <a:pt x="1746" y="287"/>
                  </a:lnTo>
                  <a:lnTo>
                    <a:pt x="1746" y="277"/>
                  </a:lnTo>
                  <a:lnTo>
                    <a:pt x="1746" y="262"/>
                  </a:lnTo>
                  <a:lnTo>
                    <a:pt x="1751" y="267"/>
                  </a:lnTo>
                  <a:lnTo>
                    <a:pt x="1751" y="262"/>
                  </a:lnTo>
                  <a:lnTo>
                    <a:pt x="1751" y="292"/>
                  </a:lnTo>
                  <a:lnTo>
                    <a:pt x="1751" y="322"/>
                  </a:lnTo>
                  <a:lnTo>
                    <a:pt x="1756" y="297"/>
                  </a:lnTo>
                  <a:lnTo>
                    <a:pt x="1756" y="282"/>
                  </a:lnTo>
                  <a:lnTo>
                    <a:pt x="1756" y="267"/>
                  </a:lnTo>
                  <a:lnTo>
                    <a:pt x="1761" y="257"/>
                  </a:lnTo>
                  <a:lnTo>
                    <a:pt x="1761" y="282"/>
                  </a:lnTo>
                  <a:lnTo>
                    <a:pt x="1761" y="312"/>
                  </a:lnTo>
                  <a:lnTo>
                    <a:pt x="1766" y="322"/>
                  </a:lnTo>
                  <a:lnTo>
                    <a:pt x="1766" y="312"/>
                  </a:lnTo>
                  <a:lnTo>
                    <a:pt x="1766" y="282"/>
                  </a:lnTo>
                  <a:lnTo>
                    <a:pt x="1766" y="272"/>
                  </a:lnTo>
                  <a:lnTo>
                    <a:pt x="1771" y="262"/>
                  </a:lnTo>
                  <a:lnTo>
                    <a:pt x="1771" y="267"/>
                  </a:lnTo>
                  <a:lnTo>
                    <a:pt x="1771" y="257"/>
                  </a:lnTo>
                  <a:lnTo>
                    <a:pt x="1771" y="267"/>
                  </a:lnTo>
                  <a:lnTo>
                    <a:pt x="1771" y="302"/>
                  </a:lnTo>
                  <a:lnTo>
                    <a:pt x="1775" y="322"/>
                  </a:lnTo>
                  <a:lnTo>
                    <a:pt x="1775" y="287"/>
                  </a:lnTo>
                  <a:lnTo>
                    <a:pt x="1775" y="277"/>
                  </a:lnTo>
                  <a:lnTo>
                    <a:pt x="1775" y="282"/>
                  </a:lnTo>
                  <a:lnTo>
                    <a:pt x="1775" y="262"/>
                  </a:lnTo>
                  <a:lnTo>
                    <a:pt x="1780" y="252"/>
                  </a:lnTo>
                  <a:lnTo>
                    <a:pt x="1780" y="257"/>
                  </a:lnTo>
                  <a:lnTo>
                    <a:pt x="1780" y="297"/>
                  </a:lnTo>
                  <a:lnTo>
                    <a:pt x="1780" y="332"/>
                  </a:lnTo>
                  <a:lnTo>
                    <a:pt x="1785" y="327"/>
                  </a:lnTo>
                  <a:lnTo>
                    <a:pt x="1785" y="292"/>
                  </a:lnTo>
                  <a:lnTo>
                    <a:pt x="1785" y="282"/>
                  </a:lnTo>
                  <a:lnTo>
                    <a:pt x="1785" y="262"/>
                  </a:lnTo>
                  <a:lnTo>
                    <a:pt x="1790" y="267"/>
                  </a:lnTo>
                  <a:lnTo>
                    <a:pt x="1790" y="252"/>
                  </a:lnTo>
                  <a:lnTo>
                    <a:pt x="1790" y="292"/>
                  </a:lnTo>
                  <a:lnTo>
                    <a:pt x="1790" y="327"/>
                  </a:lnTo>
                  <a:lnTo>
                    <a:pt x="1795" y="297"/>
                  </a:lnTo>
                  <a:lnTo>
                    <a:pt x="1795" y="332"/>
                  </a:lnTo>
                  <a:lnTo>
                    <a:pt x="1795" y="297"/>
                  </a:lnTo>
                  <a:lnTo>
                    <a:pt x="1795" y="282"/>
                  </a:lnTo>
                  <a:lnTo>
                    <a:pt x="1795" y="287"/>
                  </a:lnTo>
                  <a:lnTo>
                    <a:pt x="1795" y="267"/>
                  </a:lnTo>
                  <a:lnTo>
                    <a:pt x="1800" y="267"/>
                  </a:lnTo>
                  <a:lnTo>
                    <a:pt x="1800" y="257"/>
                  </a:lnTo>
                  <a:lnTo>
                    <a:pt x="1800" y="282"/>
                  </a:lnTo>
                  <a:lnTo>
                    <a:pt x="1800" y="317"/>
                  </a:lnTo>
                  <a:lnTo>
                    <a:pt x="1805" y="297"/>
                  </a:lnTo>
                  <a:lnTo>
                    <a:pt x="1805" y="336"/>
                  </a:lnTo>
                  <a:lnTo>
                    <a:pt x="1805" y="307"/>
                  </a:lnTo>
                  <a:lnTo>
                    <a:pt x="1805" y="277"/>
                  </a:lnTo>
                  <a:lnTo>
                    <a:pt x="1805" y="287"/>
                  </a:lnTo>
                  <a:lnTo>
                    <a:pt x="1805" y="272"/>
                  </a:lnTo>
                  <a:lnTo>
                    <a:pt x="1810" y="257"/>
                  </a:lnTo>
                  <a:lnTo>
                    <a:pt x="1810" y="267"/>
                  </a:lnTo>
                  <a:lnTo>
                    <a:pt x="1810" y="257"/>
                  </a:lnTo>
                  <a:lnTo>
                    <a:pt x="1810" y="267"/>
                  </a:lnTo>
                  <a:lnTo>
                    <a:pt x="1810" y="322"/>
                  </a:lnTo>
                  <a:lnTo>
                    <a:pt x="1815" y="302"/>
                  </a:lnTo>
                  <a:lnTo>
                    <a:pt x="1815" y="346"/>
                  </a:lnTo>
                  <a:lnTo>
                    <a:pt x="1815" y="302"/>
                  </a:lnTo>
                  <a:lnTo>
                    <a:pt x="1815" y="277"/>
                  </a:lnTo>
                  <a:lnTo>
                    <a:pt x="1815" y="292"/>
                  </a:lnTo>
                  <a:lnTo>
                    <a:pt x="1815" y="272"/>
                  </a:lnTo>
                  <a:lnTo>
                    <a:pt x="1815" y="257"/>
                  </a:lnTo>
                  <a:lnTo>
                    <a:pt x="1820" y="267"/>
                  </a:lnTo>
                  <a:lnTo>
                    <a:pt x="1820" y="252"/>
                  </a:lnTo>
                  <a:lnTo>
                    <a:pt x="1820" y="262"/>
                  </a:lnTo>
                  <a:lnTo>
                    <a:pt x="1820" y="307"/>
                  </a:lnTo>
                  <a:lnTo>
                    <a:pt x="1820" y="351"/>
                  </a:lnTo>
                  <a:lnTo>
                    <a:pt x="1825" y="317"/>
                  </a:lnTo>
                  <a:lnTo>
                    <a:pt x="1825" y="277"/>
                  </a:lnTo>
                  <a:lnTo>
                    <a:pt x="1825" y="292"/>
                  </a:lnTo>
                  <a:lnTo>
                    <a:pt x="1825" y="277"/>
                  </a:lnTo>
                  <a:lnTo>
                    <a:pt x="1825" y="257"/>
                  </a:lnTo>
                  <a:lnTo>
                    <a:pt x="1830" y="267"/>
                  </a:lnTo>
                  <a:lnTo>
                    <a:pt x="1830" y="252"/>
                  </a:lnTo>
                  <a:lnTo>
                    <a:pt x="1830" y="257"/>
                  </a:lnTo>
                  <a:lnTo>
                    <a:pt x="1830" y="307"/>
                  </a:lnTo>
                  <a:lnTo>
                    <a:pt x="1830" y="361"/>
                  </a:lnTo>
                  <a:lnTo>
                    <a:pt x="1835" y="322"/>
                  </a:lnTo>
                  <a:lnTo>
                    <a:pt x="1835" y="272"/>
                  </a:lnTo>
                  <a:lnTo>
                    <a:pt x="1835" y="297"/>
                  </a:lnTo>
                  <a:lnTo>
                    <a:pt x="1835" y="277"/>
                  </a:lnTo>
                  <a:lnTo>
                    <a:pt x="1835" y="282"/>
                  </a:lnTo>
                  <a:lnTo>
                    <a:pt x="1835" y="257"/>
                  </a:lnTo>
                  <a:lnTo>
                    <a:pt x="1840" y="272"/>
                  </a:lnTo>
                  <a:lnTo>
                    <a:pt x="1840" y="252"/>
                  </a:lnTo>
                  <a:lnTo>
                    <a:pt x="1840" y="257"/>
                  </a:lnTo>
                  <a:lnTo>
                    <a:pt x="1840" y="302"/>
                  </a:lnTo>
                  <a:lnTo>
                    <a:pt x="1840" y="371"/>
                  </a:lnTo>
                  <a:lnTo>
                    <a:pt x="1845" y="322"/>
                  </a:lnTo>
                  <a:lnTo>
                    <a:pt x="1845" y="267"/>
                  </a:lnTo>
                  <a:lnTo>
                    <a:pt x="1845" y="297"/>
                  </a:lnTo>
                  <a:lnTo>
                    <a:pt x="1845" y="277"/>
                  </a:lnTo>
                  <a:lnTo>
                    <a:pt x="1845" y="282"/>
                  </a:lnTo>
                  <a:lnTo>
                    <a:pt x="1845" y="252"/>
                  </a:lnTo>
                  <a:lnTo>
                    <a:pt x="1850" y="267"/>
                  </a:lnTo>
                  <a:lnTo>
                    <a:pt x="1850" y="257"/>
                  </a:lnTo>
                  <a:lnTo>
                    <a:pt x="1850" y="252"/>
                  </a:lnTo>
                  <a:lnTo>
                    <a:pt x="1850" y="302"/>
                  </a:lnTo>
                  <a:lnTo>
                    <a:pt x="1850" y="376"/>
                  </a:lnTo>
                  <a:lnTo>
                    <a:pt x="1855" y="322"/>
                  </a:lnTo>
                  <a:lnTo>
                    <a:pt x="1855" y="262"/>
                  </a:lnTo>
                  <a:lnTo>
                    <a:pt x="1855" y="297"/>
                  </a:lnTo>
                  <a:lnTo>
                    <a:pt x="1855" y="272"/>
                  </a:lnTo>
                  <a:lnTo>
                    <a:pt x="1855" y="287"/>
                  </a:lnTo>
                  <a:lnTo>
                    <a:pt x="1855" y="252"/>
                  </a:lnTo>
                  <a:lnTo>
                    <a:pt x="1860" y="267"/>
                  </a:lnTo>
                  <a:lnTo>
                    <a:pt x="1860" y="252"/>
                  </a:lnTo>
                  <a:lnTo>
                    <a:pt x="1860" y="307"/>
                  </a:lnTo>
                  <a:lnTo>
                    <a:pt x="1860" y="391"/>
                  </a:lnTo>
                  <a:lnTo>
                    <a:pt x="1860" y="327"/>
                  </a:lnTo>
                  <a:lnTo>
                    <a:pt x="1860" y="262"/>
                  </a:lnTo>
                  <a:lnTo>
                    <a:pt x="1865" y="302"/>
                  </a:lnTo>
                  <a:lnTo>
                    <a:pt x="1865" y="272"/>
                  </a:lnTo>
                  <a:lnTo>
                    <a:pt x="1865" y="282"/>
                  </a:lnTo>
                  <a:lnTo>
                    <a:pt x="1865" y="252"/>
                  </a:lnTo>
                  <a:lnTo>
                    <a:pt x="1865" y="262"/>
                  </a:lnTo>
                  <a:lnTo>
                    <a:pt x="1865" y="252"/>
                  </a:lnTo>
                  <a:lnTo>
                    <a:pt x="1870" y="317"/>
                  </a:lnTo>
                  <a:lnTo>
                    <a:pt x="1870" y="307"/>
                  </a:lnTo>
                  <a:lnTo>
                    <a:pt x="1870" y="396"/>
                  </a:lnTo>
                  <a:lnTo>
                    <a:pt x="1870" y="327"/>
                  </a:lnTo>
                  <a:lnTo>
                    <a:pt x="1870" y="257"/>
                  </a:lnTo>
                  <a:lnTo>
                    <a:pt x="1875" y="307"/>
                  </a:lnTo>
                  <a:lnTo>
                    <a:pt x="1875" y="272"/>
                  </a:lnTo>
                  <a:lnTo>
                    <a:pt x="1875" y="282"/>
                  </a:lnTo>
                  <a:lnTo>
                    <a:pt x="1875" y="247"/>
                  </a:lnTo>
                  <a:lnTo>
                    <a:pt x="1875" y="272"/>
                  </a:lnTo>
                  <a:lnTo>
                    <a:pt x="1875" y="252"/>
                  </a:lnTo>
                  <a:lnTo>
                    <a:pt x="1880" y="257"/>
                  </a:lnTo>
                  <a:lnTo>
                    <a:pt x="1880" y="312"/>
                  </a:lnTo>
                  <a:lnTo>
                    <a:pt x="1880" y="297"/>
                  </a:lnTo>
                  <a:lnTo>
                    <a:pt x="1880" y="396"/>
                  </a:lnTo>
                  <a:lnTo>
                    <a:pt x="1880" y="332"/>
                  </a:lnTo>
                  <a:lnTo>
                    <a:pt x="1880" y="257"/>
                  </a:lnTo>
                  <a:lnTo>
                    <a:pt x="1885" y="312"/>
                  </a:lnTo>
                  <a:lnTo>
                    <a:pt x="1885" y="272"/>
                  </a:lnTo>
                  <a:lnTo>
                    <a:pt x="1885" y="282"/>
                  </a:lnTo>
                  <a:lnTo>
                    <a:pt x="1885" y="247"/>
                  </a:lnTo>
                  <a:lnTo>
                    <a:pt x="1885" y="272"/>
                  </a:lnTo>
                  <a:lnTo>
                    <a:pt x="1885" y="252"/>
                  </a:lnTo>
                  <a:lnTo>
                    <a:pt x="1890" y="317"/>
                  </a:lnTo>
                  <a:lnTo>
                    <a:pt x="1890" y="287"/>
                  </a:lnTo>
                  <a:lnTo>
                    <a:pt x="1890" y="401"/>
                  </a:lnTo>
                  <a:lnTo>
                    <a:pt x="1890" y="336"/>
                  </a:lnTo>
                  <a:lnTo>
                    <a:pt x="1890" y="252"/>
                  </a:lnTo>
                  <a:lnTo>
                    <a:pt x="1895" y="312"/>
                  </a:lnTo>
                  <a:lnTo>
                    <a:pt x="1895" y="267"/>
                  </a:lnTo>
                  <a:lnTo>
                    <a:pt x="1895" y="277"/>
                  </a:lnTo>
                  <a:lnTo>
                    <a:pt x="1895" y="247"/>
                  </a:lnTo>
                  <a:lnTo>
                    <a:pt x="1895" y="277"/>
                  </a:lnTo>
                  <a:lnTo>
                    <a:pt x="1895" y="252"/>
                  </a:lnTo>
                  <a:lnTo>
                    <a:pt x="1900" y="247"/>
                  </a:lnTo>
                  <a:lnTo>
                    <a:pt x="1900" y="312"/>
                  </a:lnTo>
                  <a:lnTo>
                    <a:pt x="1900" y="297"/>
                  </a:lnTo>
                  <a:lnTo>
                    <a:pt x="1900" y="401"/>
                  </a:lnTo>
                  <a:lnTo>
                    <a:pt x="1900" y="332"/>
                  </a:lnTo>
                  <a:lnTo>
                    <a:pt x="1900" y="247"/>
                  </a:lnTo>
                  <a:lnTo>
                    <a:pt x="1900" y="317"/>
                  </a:lnTo>
                  <a:lnTo>
                    <a:pt x="1900" y="277"/>
                  </a:lnTo>
                  <a:lnTo>
                    <a:pt x="1904" y="247"/>
                  </a:lnTo>
                  <a:lnTo>
                    <a:pt x="1904" y="252"/>
                  </a:lnTo>
                  <a:lnTo>
                    <a:pt x="1904" y="282"/>
                  </a:lnTo>
                  <a:lnTo>
                    <a:pt x="1904" y="247"/>
                  </a:lnTo>
                  <a:lnTo>
                    <a:pt x="1904" y="297"/>
                  </a:lnTo>
                  <a:lnTo>
                    <a:pt x="1909" y="292"/>
                  </a:lnTo>
                  <a:lnTo>
                    <a:pt x="1909" y="401"/>
                  </a:lnTo>
                  <a:lnTo>
                    <a:pt x="1909" y="341"/>
                  </a:lnTo>
                  <a:lnTo>
                    <a:pt x="1909" y="242"/>
                  </a:lnTo>
                  <a:lnTo>
                    <a:pt x="1909" y="317"/>
                  </a:lnTo>
                  <a:lnTo>
                    <a:pt x="1909" y="272"/>
                  </a:lnTo>
                  <a:lnTo>
                    <a:pt x="1914" y="282"/>
                  </a:lnTo>
                  <a:lnTo>
                    <a:pt x="1914" y="247"/>
                  </a:lnTo>
                  <a:lnTo>
                    <a:pt x="1914" y="282"/>
                  </a:lnTo>
                  <a:lnTo>
                    <a:pt x="1914" y="252"/>
                  </a:lnTo>
                  <a:lnTo>
                    <a:pt x="1914" y="247"/>
                  </a:lnTo>
                  <a:lnTo>
                    <a:pt x="1914" y="302"/>
                  </a:lnTo>
                  <a:lnTo>
                    <a:pt x="1919" y="282"/>
                  </a:lnTo>
                  <a:lnTo>
                    <a:pt x="1919" y="401"/>
                  </a:lnTo>
                  <a:lnTo>
                    <a:pt x="1919" y="351"/>
                  </a:lnTo>
                  <a:lnTo>
                    <a:pt x="1919" y="238"/>
                  </a:lnTo>
                  <a:lnTo>
                    <a:pt x="1919" y="317"/>
                  </a:lnTo>
                  <a:lnTo>
                    <a:pt x="1919" y="267"/>
                  </a:lnTo>
                  <a:lnTo>
                    <a:pt x="1924" y="272"/>
                  </a:lnTo>
                  <a:lnTo>
                    <a:pt x="1924" y="252"/>
                  </a:lnTo>
                  <a:lnTo>
                    <a:pt x="1924" y="282"/>
                  </a:lnTo>
                  <a:lnTo>
                    <a:pt x="1924" y="247"/>
                  </a:lnTo>
                  <a:lnTo>
                    <a:pt x="1924" y="297"/>
                  </a:lnTo>
                  <a:lnTo>
                    <a:pt x="1929" y="287"/>
                  </a:lnTo>
                  <a:lnTo>
                    <a:pt x="1929" y="376"/>
                  </a:lnTo>
                  <a:lnTo>
                    <a:pt x="1929" y="336"/>
                  </a:lnTo>
                  <a:lnTo>
                    <a:pt x="1929" y="242"/>
                  </a:lnTo>
                  <a:lnTo>
                    <a:pt x="1929" y="317"/>
                  </a:lnTo>
                  <a:lnTo>
                    <a:pt x="1929" y="277"/>
                  </a:lnTo>
                  <a:lnTo>
                    <a:pt x="1934" y="282"/>
                  </a:lnTo>
                  <a:lnTo>
                    <a:pt x="1934" y="252"/>
                  </a:lnTo>
                  <a:lnTo>
                    <a:pt x="1934" y="282"/>
                  </a:lnTo>
                  <a:lnTo>
                    <a:pt x="1934" y="247"/>
                  </a:lnTo>
                  <a:lnTo>
                    <a:pt x="1934" y="287"/>
                  </a:lnTo>
                  <a:lnTo>
                    <a:pt x="1939" y="376"/>
                  </a:lnTo>
                  <a:lnTo>
                    <a:pt x="1939" y="371"/>
                  </a:lnTo>
                  <a:lnTo>
                    <a:pt x="1939" y="242"/>
                  </a:lnTo>
                  <a:lnTo>
                    <a:pt x="1939" y="317"/>
                  </a:lnTo>
                  <a:lnTo>
                    <a:pt x="1939" y="277"/>
                  </a:lnTo>
                  <a:lnTo>
                    <a:pt x="1939" y="257"/>
                  </a:lnTo>
                  <a:lnTo>
                    <a:pt x="1944" y="277"/>
                  </a:lnTo>
                  <a:lnTo>
                    <a:pt x="1944" y="257"/>
                  </a:lnTo>
                  <a:lnTo>
                    <a:pt x="1944" y="252"/>
                  </a:lnTo>
                  <a:lnTo>
                    <a:pt x="1944" y="282"/>
                  </a:lnTo>
                  <a:lnTo>
                    <a:pt x="1944" y="371"/>
                  </a:lnTo>
                  <a:lnTo>
                    <a:pt x="1949" y="247"/>
                  </a:lnTo>
                  <a:lnTo>
                    <a:pt x="1949" y="317"/>
                  </a:lnTo>
                  <a:lnTo>
                    <a:pt x="1949" y="272"/>
                  </a:lnTo>
                  <a:lnTo>
                    <a:pt x="1949" y="287"/>
                  </a:lnTo>
                  <a:lnTo>
                    <a:pt x="1949" y="257"/>
                  </a:lnTo>
                  <a:lnTo>
                    <a:pt x="1954" y="282"/>
                  </a:lnTo>
                  <a:lnTo>
                    <a:pt x="1954" y="262"/>
                  </a:lnTo>
                  <a:lnTo>
                    <a:pt x="1954" y="272"/>
                  </a:lnTo>
                  <a:lnTo>
                    <a:pt x="1954" y="252"/>
                  </a:lnTo>
                  <a:lnTo>
                    <a:pt x="1954" y="267"/>
                  </a:lnTo>
                  <a:lnTo>
                    <a:pt x="1954" y="336"/>
                  </a:lnTo>
                  <a:lnTo>
                    <a:pt x="1959" y="262"/>
                  </a:lnTo>
                  <a:lnTo>
                    <a:pt x="1959" y="361"/>
                  </a:lnTo>
                  <a:lnTo>
                    <a:pt x="1959" y="312"/>
                  </a:lnTo>
                  <a:lnTo>
                    <a:pt x="1959" y="272"/>
                  </a:lnTo>
                  <a:lnTo>
                    <a:pt x="1959" y="292"/>
                  </a:lnTo>
                  <a:lnTo>
                    <a:pt x="1959" y="262"/>
                  </a:lnTo>
                  <a:lnTo>
                    <a:pt x="1964" y="282"/>
                  </a:lnTo>
                  <a:lnTo>
                    <a:pt x="1964" y="262"/>
                  </a:lnTo>
                  <a:lnTo>
                    <a:pt x="1964" y="277"/>
                  </a:lnTo>
                  <a:lnTo>
                    <a:pt x="1964" y="252"/>
                  </a:lnTo>
                  <a:lnTo>
                    <a:pt x="1964" y="257"/>
                  </a:lnTo>
                  <a:lnTo>
                    <a:pt x="1964" y="312"/>
                  </a:lnTo>
                  <a:lnTo>
                    <a:pt x="1969" y="252"/>
                  </a:lnTo>
                  <a:lnTo>
                    <a:pt x="1969" y="371"/>
                  </a:lnTo>
                  <a:lnTo>
                    <a:pt x="1969" y="317"/>
                  </a:lnTo>
                  <a:lnTo>
                    <a:pt x="1969" y="262"/>
                  </a:lnTo>
                  <a:lnTo>
                    <a:pt x="1969" y="302"/>
                  </a:lnTo>
                  <a:lnTo>
                    <a:pt x="1969" y="267"/>
                  </a:lnTo>
                  <a:lnTo>
                    <a:pt x="1974" y="277"/>
                  </a:lnTo>
                  <a:lnTo>
                    <a:pt x="1974" y="262"/>
                  </a:lnTo>
                  <a:lnTo>
                    <a:pt x="1974" y="238"/>
                  </a:lnTo>
                  <a:lnTo>
                    <a:pt x="1974" y="282"/>
                  </a:lnTo>
                  <a:lnTo>
                    <a:pt x="1974" y="252"/>
                  </a:lnTo>
                  <a:lnTo>
                    <a:pt x="1974" y="307"/>
                  </a:lnTo>
                  <a:lnTo>
                    <a:pt x="1979" y="297"/>
                  </a:lnTo>
                  <a:lnTo>
                    <a:pt x="1979" y="366"/>
                  </a:lnTo>
                  <a:lnTo>
                    <a:pt x="1979" y="336"/>
                  </a:lnTo>
                  <a:lnTo>
                    <a:pt x="1979" y="257"/>
                  </a:lnTo>
                  <a:lnTo>
                    <a:pt x="1979" y="312"/>
                  </a:lnTo>
                  <a:lnTo>
                    <a:pt x="1979" y="272"/>
                  </a:lnTo>
                  <a:lnTo>
                    <a:pt x="1979" y="287"/>
                  </a:lnTo>
                  <a:lnTo>
                    <a:pt x="1979" y="262"/>
                  </a:lnTo>
                  <a:lnTo>
                    <a:pt x="1984" y="277"/>
                  </a:lnTo>
                  <a:lnTo>
                    <a:pt x="1984" y="252"/>
                  </a:lnTo>
                  <a:lnTo>
                    <a:pt x="1984" y="242"/>
                  </a:lnTo>
                  <a:lnTo>
                    <a:pt x="1984" y="287"/>
                  </a:lnTo>
                  <a:lnTo>
                    <a:pt x="1984" y="366"/>
                  </a:lnTo>
                  <a:lnTo>
                    <a:pt x="1989" y="252"/>
                  </a:lnTo>
                  <a:lnTo>
                    <a:pt x="1989" y="366"/>
                  </a:lnTo>
                  <a:lnTo>
                    <a:pt x="1989" y="317"/>
                  </a:lnTo>
                  <a:lnTo>
                    <a:pt x="1989" y="272"/>
                  </a:lnTo>
                  <a:lnTo>
                    <a:pt x="1989" y="292"/>
                  </a:lnTo>
                  <a:lnTo>
                    <a:pt x="1989" y="262"/>
                  </a:lnTo>
                  <a:lnTo>
                    <a:pt x="1994" y="282"/>
                  </a:lnTo>
                  <a:lnTo>
                    <a:pt x="1994" y="267"/>
                  </a:lnTo>
                  <a:lnTo>
                    <a:pt x="1994" y="277"/>
                  </a:lnTo>
                  <a:lnTo>
                    <a:pt x="1994" y="247"/>
                  </a:lnTo>
                  <a:lnTo>
                    <a:pt x="1994" y="267"/>
                  </a:lnTo>
                  <a:lnTo>
                    <a:pt x="1994" y="322"/>
                  </a:lnTo>
                  <a:lnTo>
                    <a:pt x="1999" y="247"/>
                  </a:lnTo>
                  <a:lnTo>
                    <a:pt x="1999" y="366"/>
                  </a:lnTo>
                  <a:lnTo>
                    <a:pt x="1999" y="317"/>
                  </a:lnTo>
                  <a:lnTo>
                    <a:pt x="1999" y="272"/>
                  </a:lnTo>
                  <a:lnTo>
                    <a:pt x="1999" y="292"/>
                  </a:lnTo>
                  <a:lnTo>
                    <a:pt x="1999" y="267"/>
                  </a:lnTo>
                  <a:lnTo>
                    <a:pt x="2004" y="282"/>
                  </a:lnTo>
                  <a:lnTo>
                    <a:pt x="2004" y="262"/>
                  </a:lnTo>
                  <a:lnTo>
                    <a:pt x="2004" y="282"/>
                  </a:lnTo>
                  <a:lnTo>
                    <a:pt x="2004" y="242"/>
                  </a:lnTo>
                  <a:lnTo>
                    <a:pt x="2004" y="257"/>
                  </a:lnTo>
                  <a:lnTo>
                    <a:pt x="2004" y="307"/>
                  </a:lnTo>
                  <a:lnTo>
                    <a:pt x="2009" y="297"/>
                  </a:lnTo>
                  <a:lnTo>
                    <a:pt x="2009" y="361"/>
                  </a:lnTo>
                  <a:lnTo>
                    <a:pt x="2009" y="312"/>
                  </a:lnTo>
                  <a:lnTo>
                    <a:pt x="2009" y="257"/>
                  </a:lnTo>
                  <a:lnTo>
                    <a:pt x="2009" y="307"/>
                  </a:lnTo>
                  <a:lnTo>
                    <a:pt x="2009" y="272"/>
                  </a:lnTo>
                  <a:lnTo>
                    <a:pt x="2014" y="287"/>
                  </a:lnTo>
                  <a:lnTo>
                    <a:pt x="2014" y="262"/>
                  </a:lnTo>
                  <a:lnTo>
                    <a:pt x="2014" y="282"/>
                  </a:lnTo>
                  <a:lnTo>
                    <a:pt x="2014" y="252"/>
                  </a:lnTo>
                  <a:lnTo>
                    <a:pt x="2014" y="247"/>
                  </a:lnTo>
                  <a:lnTo>
                    <a:pt x="2014" y="287"/>
                  </a:lnTo>
                  <a:lnTo>
                    <a:pt x="2019" y="356"/>
                  </a:lnTo>
                  <a:lnTo>
                    <a:pt x="2019" y="262"/>
                  </a:lnTo>
                  <a:lnTo>
                    <a:pt x="2019" y="361"/>
                  </a:lnTo>
                  <a:lnTo>
                    <a:pt x="2019" y="312"/>
                  </a:lnTo>
                  <a:lnTo>
                    <a:pt x="2019" y="272"/>
                  </a:lnTo>
                  <a:lnTo>
                    <a:pt x="2019" y="292"/>
                  </a:lnTo>
                  <a:lnTo>
                    <a:pt x="2019" y="262"/>
                  </a:lnTo>
                  <a:lnTo>
                    <a:pt x="2024" y="282"/>
                  </a:lnTo>
                  <a:lnTo>
                    <a:pt x="2024" y="267"/>
                  </a:lnTo>
                  <a:lnTo>
                    <a:pt x="2024" y="272"/>
                  </a:lnTo>
                  <a:lnTo>
                    <a:pt x="2024" y="242"/>
                  </a:lnTo>
                  <a:lnTo>
                    <a:pt x="2024" y="267"/>
                  </a:lnTo>
                  <a:lnTo>
                    <a:pt x="2024" y="322"/>
                  </a:lnTo>
                  <a:lnTo>
                    <a:pt x="2028" y="257"/>
                  </a:lnTo>
                  <a:lnTo>
                    <a:pt x="2028" y="361"/>
                  </a:lnTo>
                  <a:lnTo>
                    <a:pt x="2028" y="307"/>
                  </a:lnTo>
                  <a:lnTo>
                    <a:pt x="2028" y="272"/>
                  </a:lnTo>
                  <a:lnTo>
                    <a:pt x="2028" y="292"/>
                  </a:lnTo>
                  <a:lnTo>
                    <a:pt x="2028" y="272"/>
                  </a:lnTo>
                  <a:lnTo>
                    <a:pt x="2033" y="282"/>
                  </a:lnTo>
                  <a:lnTo>
                    <a:pt x="2033" y="262"/>
                  </a:lnTo>
                  <a:lnTo>
                    <a:pt x="2033" y="282"/>
                  </a:lnTo>
                  <a:lnTo>
                    <a:pt x="2033" y="247"/>
                  </a:lnTo>
                  <a:lnTo>
                    <a:pt x="2033" y="257"/>
                  </a:lnTo>
                  <a:lnTo>
                    <a:pt x="2033" y="317"/>
                  </a:lnTo>
                  <a:lnTo>
                    <a:pt x="2038" y="282"/>
                  </a:lnTo>
                  <a:lnTo>
                    <a:pt x="2038" y="366"/>
                  </a:lnTo>
                  <a:lnTo>
                    <a:pt x="2038" y="317"/>
                  </a:lnTo>
                  <a:lnTo>
                    <a:pt x="2038" y="252"/>
                  </a:lnTo>
                  <a:lnTo>
                    <a:pt x="2038" y="297"/>
                  </a:lnTo>
                  <a:lnTo>
                    <a:pt x="2038" y="267"/>
                  </a:lnTo>
                  <a:lnTo>
                    <a:pt x="2043" y="287"/>
                  </a:lnTo>
                  <a:lnTo>
                    <a:pt x="2043" y="262"/>
                  </a:lnTo>
                  <a:lnTo>
                    <a:pt x="2043" y="282"/>
                  </a:lnTo>
                  <a:lnTo>
                    <a:pt x="2043" y="242"/>
                  </a:lnTo>
                  <a:lnTo>
                    <a:pt x="2043" y="247"/>
                  </a:lnTo>
                  <a:lnTo>
                    <a:pt x="2043" y="302"/>
                  </a:lnTo>
                  <a:lnTo>
                    <a:pt x="2048" y="297"/>
                  </a:lnTo>
                  <a:lnTo>
                    <a:pt x="2048" y="371"/>
                  </a:lnTo>
                  <a:lnTo>
                    <a:pt x="2048" y="346"/>
                  </a:lnTo>
                  <a:lnTo>
                    <a:pt x="2048" y="247"/>
                  </a:lnTo>
                  <a:lnTo>
                    <a:pt x="2048" y="317"/>
                  </a:lnTo>
                  <a:lnTo>
                    <a:pt x="2048" y="267"/>
                  </a:lnTo>
                  <a:lnTo>
                    <a:pt x="2053" y="292"/>
                  </a:lnTo>
                  <a:lnTo>
                    <a:pt x="2053" y="257"/>
                  </a:lnTo>
                  <a:lnTo>
                    <a:pt x="2053" y="282"/>
                  </a:lnTo>
                  <a:lnTo>
                    <a:pt x="2053" y="247"/>
                  </a:lnTo>
                  <a:lnTo>
                    <a:pt x="2053" y="252"/>
                  </a:lnTo>
                  <a:lnTo>
                    <a:pt x="2053" y="287"/>
                  </a:lnTo>
                  <a:lnTo>
                    <a:pt x="2058" y="381"/>
                  </a:lnTo>
                  <a:lnTo>
                    <a:pt x="2058" y="366"/>
                  </a:lnTo>
                  <a:lnTo>
                    <a:pt x="2058" y="242"/>
                  </a:lnTo>
                  <a:lnTo>
                    <a:pt x="2058" y="322"/>
                  </a:lnTo>
                  <a:lnTo>
                    <a:pt x="2058" y="257"/>
                  </a:lnTo>
                  <a:lnTo>
                    <a:pt x="2063" y="292"/>
                  </a:lnTo>
                  <a:lnTo>
                    <a:pt x="2063" y="257"/>
                  </a:lnTo>
                  <a:lnTo>
                    <a:pt x="2063" y="282"/>
                  </a:lnTo>
                  <a:lnTo>
                    <a:pt x="2063" y="247"/>
                  </a:lnTo>
                  <a:lnTo>
                    <a:pt x="2063" y="287"/>
                  </a:lnTo>
                  <a:lnTo>
                    <a:pt x="2063" y="381"/>
                  </a:lnTo>
                  <a:lnTo>
                    <a:pt x="2068" y="247"/>
                  </a:lnTo>
                  <a:lnTo>
                    <a:pt x="2068" y="317"/>
                  </a:lnTo>
                  <a:lnTo>
                    <a:pt x="2068" y="257"/>
                  </a:lnTo>
                  <a:lnTo>
                    <a:pt x="2068" y="292"/>
                  </a:lnTo>
                  <a:lnTo>
                    <a:pt x="2068" y="257"/>
                  </a:lnTo>
                  <a:lnTo>
                    <a:pt x="2073" y="282"/>
                  </a:lnTo>
                  <a:lnTo>
                    <a:pt x="2073" y="252"/>
                  </a:lnTo>
                  <a:lnTo>
                    <a:pt x="2073" y="247"/>
                  </a:lnTo>
                  <a:lnTo>
                    <a:pt x="2073" y="282"/>
                  </a:lnTo>
                  <a:lnTo>
                    <a:pt x="2073" y="381"/>
                  </a:lnTo>
                  <a:lnTo>
                    <a:pt x="2078" y="252"/>
                  </a:lnTo>
                  <a:lnTo>
                    <a:pt x="2078" y="386"/>
                  </a:lnTo>
                  <a:lnTo>
                    <a:pt x="2078" y="312"/>
                  </a:lnTo>
                  <a:lnTo>
                    <a:pt x="2078" y="262"/>
                  </a:lnTo>
                  <a:lnTo>
                    <a:pt x="2078" y="297"/>
                  </a:lnTo>
                  <a:lnTo>
                    <a:pt x="2078" y="257"/>
                  </a:lnTo>
                  <a:lnTo>
                    <a:pt x="2083" y="277"/>
                  </a:lnTo>
                  <a:lnTo>
                    <a:pt x="2083" y="247"/>
                  </a:lnTo>
                  <a:lnTo>
                    <a:pt x="2083" y="287"/>
                  </a:lnTo>
                  <a:lnTo>
                    <a:pt x="2083" y="386"/>
                  </a:lnTo>
                  <a:lnTo>
                    <a:pt x="2088" y="366"/>
                  </a:lnTo>
                  <a:lnTo>
                    <a:pt x="2088" y="262"/>
                  </a:lnTo>
                  <a:lnTo>
                    <a:pt x="2088" y="307"/>
                  </a:lnTo>
                  <a:lnTo>
                    <a:pt x="2088" y="262"/>
                  </a:lnTo>
                  <a:lnTo>
                    <a:pt x="2088" y="287"/>
                  </a:lnTo>
                  <a:lnTo>
                    <a:pt x="2088" y="257"/>
                  </a:lnTo>
                  <a:lnTo>
                    <a:pt x="2093" y="272"/>
                  </a:lnTo>
                  <a:lnTo>
                    <a:pt x="2093" y="247"/>
                  </a:lnTo>
                  <a:lnTo>
                    <a:pt x="2093" y="297"/>
                  </a:lnTo>
                  <a:lnTo>
                    <a:pt x="2093" y="381"/>
                  </a:lnTo>
                  <a:lnTo>
                    <a:pt x="2098" y="366"/>
                  </a:lnTo>
                  <a:lnTo>
                    <a:pt x="2098" y="262"/>
                  </a:lnTo>
                  <a:lnTo>
                    <a:pt x="2098" y="302"/>
                  </a:lnTo>
                  <a:lnTo>
                    <a:pt x="2098" y="272"/>
                  </a:lnTo>
                  <a:lnTo>
                    <a:pt x="2098" y="287"/>
                  </a:lnTo>
                  <a:lnTo>
                    <a:pt x="2098" y="257"/>
                  </a:lnTo>
                  <a:lnTo>
                    <a:pt x="2103" y="267"/>
                  </a:lnTo>
                  <a:lnTo>
                    <a:pt x="2103" y="247"/>
                  </a:lnTo>
                  <a:lnTo>
                    <a:pt x="2103" y="257"/>
                  </a:lnTo>
                  <a:lnTo>
                    <a:pt x="2103" y="307"/>
                  </a:lnTo>
                  <a:lnTo>
                    <a:pt x="2103" y="292"/>
                  </a:lnTo>
                  <a:lnTo>
                    <a:pt x="2103" y="371"/>
                  </a:lnTo>
                  <a:lnTo>
                    <a:pt x="2103" y="317"/>
                  </a:lnTo>
                  <a:lnTo>
                    <a:pt x="2103" y="262"/>
                  </a:lnTo>
                  <a:lnTo>
                    <a:pt x="2108" y="302"/>
                  </a:lnTo>
                  <a:lnTo>
                    <a:pt x="2108" y="262"/>
                  </a:lnTo>
                  <a:lnTo>
                    <a:pt x="2108" y="272"/>
                  </a:lnTo>
                  <a:lnTo>
                    <a:pt x="2108" y="252"/>
                  </a:lnTo>
                  <a:lnTo>
                    <a:pt x="2108" y="262"/>
                  </a:lnTo>
                  <a:lnTo>
                    <a:pt x="2108" y="247"/>
                  </a:lnTo>
                  <a:lnTo>
                    <a:pt x="2113" y="257"/>
                  </a:lnTo>
                  <a:lnTo>
                    <a:pt x="2113" y="332"/>
                  </a:lnTo>
                  <a:lnTo>
                    <a:pt x="2113" y="282"/>
                  </a:lnTo>
                  <a:lnTo>
                    <a:pt x="2113" y="376"/>
                  </a:lnTo>
                  <a:lnTo>
                    <a:pt x="2113" y="297"/>
                  </a:lnTo>
                  <a:lnTo>
                    <a:pt x="2113" y="262"/>
                  </a:lnTo>
                  <a:lnTo>
                    <a:pt x="2118" y="297"/>
                  </a:lnTo>
                  <a:lnTo>
                    <a:pt x="2118" y="257"/>
                  </a:lnTo>
                  <a:lnTo>
                    <a:pt x="2118" y="247"/>
                  </a:lnTo>
                  <a:lnTo>
                    <a:pt x="2118" y="277"/>
                  </a:lnTo>
                  <a:lnTo>
                    <a:pt x="2123" y="371"/>
                  </a:lnTo>
                  <a:lnTo>
                    <a:pt x="2123" y="277"/>
                  </a:lnTo>
                  <a:lnTo>
                    <a:pt x="2123" y="297"/>
                  </a:lnTo>
                  <a:lnTo>
                    <a:pt x="2123" y="262"/>
                  </a:lnTo>
                  <a:lnTo>
                    <a:pt x="2128" y="287"/>
                  </a:lnTo>
                  <a:lnTo>
                    <a:pt x="2128" y="242"/>
                  </a:lnTo>
                  <a:lnTo>
                    <a:pt x="2128" y="257"/>
                  </a:lnTo>
                  <a:lnTo>
                    <a:pt x="2128" y="238"/>
                  </a:lnTo>
                  <a:lnTo>
                    <a:pt x="2128" y="252"/>
                  </a:lnTo>
                  <a:lnTo>
                    <a:pt x="2128" y="312"/>
                  </a:lnTo>
                  <a:lnTo>
                    <a:pt x="2133" y="312"/>
                  </a:lnTo>
                  <a:lnTo>
                    <a:pt x="2133" y="371"/>
                  </a:lnTo>
                  <a:lnTo>
                    <a:pt x="2133" y="327"/>
                  </a:lnTo>
                  <a:lnTo>
                    <a:pt x="2133" y="267"/>
                  </a:lnTo>
                  <a:lnTo>
                    <a:pt x="2133" y="297"/>
                  </a:lnTo>
                  <a:lnTo>
                    <a:pt x="2133" y="267"/>
                  </a:lnTo>
                  <a:lnTo>
                    <a:pt x="2138" y="242"/>
                  </a:lnTo>
                  <a:lnTo>
                    <a:pt x="2138" y="247"/>
                  </a:lnTo>
                  <a:lnTo>
                    <a:pt x="2138" y="282"/>
                  </a:lnTo>
                  <a:lnTo>
                    <a:pt x="2138" y="366"/>
                  </a:lnTo>
                  <a:lnTo>
                    <a:pt x="2143" y="361"/>
                  </a:lnTo>
                  <a:lnTo>
                    <a:pt x="2143" y="267"/>
                  </a:lnTo>
                  <a:lnTo>
                    <a:pt x="2143" y="292"/>
                  </a:lnTo>
                  <a:lnTo>
                    <a:pt x="2143" y="272"/>
                  </a:lnTo>
                  <a:lnTo>
                    <a:pt x="2143" y="292"/>
                  </a:lnTo>
                  <a:lnTo>
                    <a:pt x="2143" y="238"/>
                  </a:lnTo>
                  <a:lnTo>
                    <a:pt x="2143" y="262"/>
                  </a:lnTo>
                  <a:lnTo>
                    <a:pt x="2148" y="341"/>
                  </a:lnTo>
                  <a:lnTo>
                    <a:pt x="2148" y="297"/>
                  </a:lnTo>
                  <a:lnTo>
                    <a:pt x="2148" y="371"/>
                  </a:lnTo>
                  <a:lnTo>
                    <a:pt x="2148" y="297"/>
                  </a:lnTo>
                  <a:lnTo>
                    <a:pt x="2148" y="272"/>
                  </a:lnTo>
                  <a:lnTo>
                    <a:pt x="2152" y="292"/>
                  </a:lnTo>
                  <a:lnTo>
                    <a:pt x="2152" y="247"/>
                  </a:lnTo>
                  <a:lnTo>
                    <a:pt x="2152" y="252"/>
                  </a:lnTo>
                  <a:lnTo>
                    <a:pt x="2152" y="233"/>
                  </a:lnTo>
                  <a:lnTo>
                    <a:pt x="2152" y="252"/>
                  </a:lnTo>
                  <a:lnTo>
                    <a:pt x="2152" y="317"/>
                  </a:lnTo>
                  <a:lnTo>
                    <a:pt x="2157" y="312"/>
                  </a:lnTo>
                  <a:lnTo>
                    <a:pt x="2157" y="361"/>
                  </a:lnTo>
                  <a:lnTo>
                    <a:pt x="2157" y="312"/>
                  </a:lnTo>
                  <a:lnTo>
                    <a:pt x="2157" y="277"/>
                  </a:lnTo>
                  <a:lnTo>
                    <a:pt x="2157" y="287"/>
                  </a:lnTo>
                  <a:lnTo>
                    <a:pt x="2157" y="257"/>
                  </a:lnTo>
                  <a:lnTo>
                    <a:pt x="2162" y="233"/>
                  </a:lnTo>
                  <a:lnTo>
                    <a:pt x="2162" y="247"/>
                  </a:lnTo>
                  <a:lnTo>
                    <a:pt x="2162" y="307"/>
                  </a:lnTo>
                  <a:lnTo>
                    <a:pt x="2162" y="356"/>
                  </a:lnTo>
                  <a:lnTo>
                    <a:pt x="2167" y="322"/>
                  </a:lnTo>
                  <a:lnTo>
                    <a:pt x="2167" y="282"/>
                  </a:lnTo>
                  <a:lnTo>
                    <a:pt x="2167" y="287"/>
                  </a:lnTo>
                  <a:lnTo>
                    <a:pt x="2167" y="257"/>
                  </a:lnTo>
                  <a:lnTo>
                    <a:pt x="2167" y="238"/>
                  </a:lnTo>
                  <a:lnTo>
                    <a:pt x="2172" y="242"/>
                  </a:lnTo>
                  <a:lnTo>
                    <a:pt x="2172" y="307"/>
                  </a:lnTo>
                  <a:lnTo>
                    <a:pt x="2172" y="351"/>
                  </a:lnTo>
                  <a:lnTo>
                    <a:pt x="2172" y="317"/>
                  </a:lnTo>
                  <a:lnTo>
                    <a:pt x="2172" y="282"/>
                  </a:lnTo>
                  <a:lnTo>
                    <a:pt x="2177" y="287"/>
                  </a:lnTo>
                  <a:lnTo>
                    <a:pt x="2177" y="257"/>
                  </a:lnTo>
                  <a:lnTo>
                    <a:pt x="2177" y="238"/>
                  </a:lnTo>
                  <a:lnTo>
                    <a:pt x="2177" y="247"/>
                  </a:lnTo>
                  <a:lnTo>
                    <a:pt x="2177" y="327"/>
                  </a:lnTo>
                  <a:lnTo>
                    <a:pt x="2182" y="307"/>
                  </a:lnTo>
                  <a:lnTo>
                    <a:pt x="2182" y="346"/>
                  </a:lnTo>
                  <a:lnTo>
                    <a:pt x="2182" y="307"/>
                  </a:lnTo>
                  <a:lnTo>
                    <a:pt x="2182" y="282"/>
                  </a:lnTo>
                  <a:lnTo>
                    <a:pt x="2182" y="287"/>
                  </a:lnTo>
                  <a:lnTo>
                    <a:pt x="2182" y="252"/>
                  </a:lnTo>
                  <a:lnTo>
                    <a:pt x="2182" y="257"/>
                  </a:lnTo>
                  <a:lnTo>
                    <a:pt x="2182" y="238"/>
                  </a:lnTo>
                  <a:lnTo>
                    <a:pt x="2187" y="257"/>
                  </a:lnTo>
                  <a:lnTo>
                    <a:pt x="2187" y="341"/>
                  </a:lnTo>
                  <a:lnTo>
                    <a:pt x="2187" y="287"/>
                  </a:lnTo>
                  <a:lnTo>
                    <a:pt x="2187" y="346"/>
                  </a:lnTo>
                  <a:lnTo>
                    <a:pt x="2187" y="287"/>
                  </a:lnTo>
                  <a:lnTo>
                    <a:pt x="2187" y="282"/>
                  </a:lnTo>
                  <a:lnTo>
                    <a:pt x="2192" y="287"/>
                  </a:lnTo>
                  <a:lnTo>
                    <a:pt x="2192" y="242"/>
                  </a:lnTo>
                  <a:lnTo>
                    <a:pt x="2192" y="287"/>
                  </a:lnTo>
                  <a:lnTo>
                    <a:pt x="2192" y="238"/>
                  </a:lnTo>
                  <a:lnTo>
                    <a:pt x="2192" y="287"/>
                  </a:lnTo>
                  <a:lnTo>
                    <a:pt x="2192" y="341"/>
                  </a:lnTo>
                  <a:lnTo>
                    <a:pt x="2197" y="322"/>
                  </a:lnTo>
                  <a:lnTo>
                    <a:pt x="2197" y="282"/>
                  </a:lnTo>
                  <a:lnTo>
                    <a:pt x="2197" y="292"/>
                  </a:lnTo>
                  <a:lnTo>
                    <a:pt x="2197" y="272"/>
                  </a:lnTo>
                  <a:lnTo>
                    <a:pt x="2197" y="242"/>
                  </a:lnTo>
                  <a:lnTo>
                    <a:pt x="2202" y="247"/>
                  </a:lnTo>
                  <a:lnTo>
                    <a:pt x="2202" y="327"/>
                  </a:lnTo>
                  <a:lnTo>
                    <a:pt x="2202" y="292"/>
                  </a:lnTo>
                  <a:lnTo>
                    <a:pt x="2202" y="341"/>
                  </a:lnTo>
                  <a:lnTo>
                    <a:pt x="2202" y="292"/>
                  </a:lnTo>
                  <a:lnTo>
                    <a:pt x="2202" y="282"/>
                  </a:lnTo>
                  <a:lnTo>
                    <a:pt x="2207" y="247"/>
                  </a:lnTo>
                  <a:lnTo>
                    <a:pt x="2207" y="292"/>
                  </a:lnTo>
                  <a:lnTo>
                    <a:pt x="2207" y="277"/>
                  </a:lnTo>
                  <a:lnTo>
                    <a:pt x="2207" y="247"/>
                  </a:lnTo>
                  <a:lnTo>
                    <a:pt x="2207" y="277"/>
                  </a:lnTo>
                  <a:lnTo>
                    <a:pt x="2207" y="332"/>
                  </a:lnTo>
                  <a:lnTo>
                    <a:pt x="2212" y="322"/>
                  </a:lnTo>
                  <a:lnTo>
                    <a:pt x="2212" y="282"/>
                  </a:lnTo>
                  <a:lnTo>
                    <a:pt x="2212" y="297"/>
                  </a:lnTo>
                  <a:lnTo>
                    <a:pt x="2212" y="282"/>
                  </a:lnTo>
                  <a:lnTo>
                    <a:pt x="2212" y="247"/>
                  </a:lnTo>
                  <a:lnTo>
                    <a:pt x="2217" y="307"/>
                  </a:lnTo>
                  <a:lnTo>
                    <a:pt x="2217" y="302"/>
                  </a:lnTo>
                  <a:lnTo>
                    <a:pt x="2217" y="332"/>
                  </a:lnTo>
                  <a:lnTo>
                    <a:pt x="2217" y="302"/>
                  </a:lnTo>
                  <a:lnTo>
                    <a:pt x="2217" y="282"/>
                  </a:lnTo>
                  <a:lnTo>
                    <a:pt x="2222" y="297"/>
                  </a:lnTo>
                  <a:lnTo>
                    <a:pt x="2222" y="267"/>
                  </a:lnTo>
                  <a:lnTo>
                    <a:pt x="2222" y="252"/>
                  </a:lnTo>
                  <a:lnTo>
                    <a:pt x="2222" y="262"/>
                  </a:lnTo>
                  <a:lnTo>
                    <a:pt x="2222" y="307"/>
                  </a:lnTo>
                  <a:lnTo>
                    <a:pt x="2222" y="297"/>
                  </a:lnTo>
                  <a:lnTo>
                    <a:pt x="2222" y="327"/>
                  </a:lnTo>
                  <a:lnTo>
                    <a:pt x="2227" y="302"/>
                  </a:lnTo>
                  <a:lnTo>
                    <a:pt x="2227" y="287"/>
                  </a:lnTo>
                  <a:lnTo>
                    <a:pt x="2227" y="292"/>
                  </a:lnTo>
                  <a:lnTo>
                    <a:pt x="2227" y="272"/>
                  </a:lnTo>
                  <a:lnTo>
                    <a:pt x="2227" y="277"/>
                  </a:lnTo>
                  <a:lnTo>
                    <a:pt x="2227" y="267"/>
                  </a:lnTo>
                  <a:lnTo>
                    <a:pt x="2232" y="272"/>
                  </a:lnTo>
                  <a:lnTo>
                    <a:pt x="2232" y="277"/>
                  </a:lnTo>
                  <a:lnTo>
                    <a:pt x="2232" y="292"/>
                  </a:lnTo>
                  <a:lnTo>
                    <a:pt x="2232" y="317"/>
                  </a:lnTo>
                  <a:lnTo>
                    <a:pt x="2237" y="277"/>
                  </a:lnTo>
                  <a:lnTo>
                    <a:pt x="2237" y="317"/>
                  </a:lnTo>
                  <a:lnTo>
                    <a:pt x="2237" y="287"/>
                  </a:lnTo>
                  <a:lnTo>
                    <a:pt x="2237" y="277"/>
                  </a:lnTo>
                  <a:lnTo>
                    <a:pt x="2237" y="272"/>
                  </a:lnTo>
                  <a:lnTo>
                    <a:pt x="2237" y="287"/>
                  </a:lnTo>
                  <a:lnTo>
                    <a:pt x="2242" y="282"/>
                  </a:lnTo>
                  <a:lnTo>
                    <a:pt x="2242" y="272"/>
                  </a:lnTo>
                  <a:lnTo>
                    <a:pt x="2242" y="282"/>
                  </a:lnTo>
                  <a:lnTo>
                    <a:pt x="2242" y="287"/>
                  </a:lnTo>
                  <a:lnTo>
                    <a:pt x="2247" y="282"/>
                  </a:lnTo>
                  <a:lnTo>
                    <a:pt x="2247" y="287"/>
                  </a:lnTo>
                  <a:lnTo>
                    <a:pt x="2247" y="282"/>
                  </a:lnTo>
                  <a:lnTo>
                    <a:pt x="2247" y="287"/>
                  </a:lnTo>
                  <a:lnTo>
                    <a:pt x="2252" y="287"/>
                  </a:lnTo>
                  <a:lnTo>
                    <a:pt x="2257" y="287"/>
                  </a:lnTo>
                  <a:lnTo>
                    <a:pt x="2262" y="287"/>
                  </a:lnTo>
                  <a:lnTo>
                    <a:pt x="2267" y="287"/>
                  </a:lnTo>
                  <a:lnTo>
                    <a:pt x="2272" y="287"/>
                  </a:lnTo>
                  <a:lnTo>
                    <a:pt x="2276" y="287"/>
                  </a:lnTo>
                  <a:lnTo>
                    <a:pt x="2281" y="287"/>
                  </a:lnTo>
                  <a:lnTo>
                    <a:pt x="2286" y="287"/>
                  </a:lnTo>
                  <a:lnTo>
                    <a:pt x="2291" y="287"/>
                  </a:lnTo>
                  <a:lnTo>
                    <a:pt x="2296" y="287"/>
                  </a:lnTo>
                  <a:lnTo>
                    <a:pt x="2301" y="287"/>
                  </a:lnTo>
                  <a:lnTo>
                    <a:pt x="2306" y="287"/>
                  </a:lnTo>
                  <a:lnTo>
                    <a:pt x="2311" y="287"/>
                  </a:lnTo>
                  <a:lnTo>
                    <a:pt x="2316" y="287"/>
                  </a:lnTo>
                  <a:lnTo>
                    <a:pt x="2321" y="287"/>
                  </a:lnTo>
                  <a:lnTo>
                    <a:pt x="2326" y="287"/>
                  </a:lnTo>
                  <a:lnTo>
                    <a:pt x="2331" y="287"/>
                  </a:lnTo>
                  <a:lnTo>
                    <a:pt x="2336" y="287"/>
                  </a:lnTo>
                  <a:lnTo>
                    <a:pt x="2341" y="287"/>
                  </a:lnTo>
                  <a:lnTo>
                    <a:pt x="2346" y="287"/>
                  </a:lnTo>
                  <a:lnTo>
                    <a:pt x="2351" y="287"/>
                  </a:lnTo>
                  <a:lnTo>
                    <a:pt x="2351" y="282"/>
                  </a:lnTo>
                  <a:lnTo>
                    <a:pt x="2356" y="282"/>
                  </a:lnTo>
                  <a:lnTo>
                    <a:pt x="2356" y="287"/>
                  </a:lnTo>
                  <a:lnTo>
                    <a:pt x="2361" y="287"/>
                  </a:lnTo>
                  <a:lnTo>
                    <a:pt x="2366" y="287"/>
                  </a:lnTo>
                  <a:lnTo>
                    <a:pt x="2371" y="287"/>
                  </a:lnTo>
                  <a:lnTo>
                    <a:pt x="2376" y="287"/>
                  </a:lnTo>
                  <a:lnTo>
                    <a:pt x="2381" y="287"/>
                  </a:lnTo>
                  <a:lnTo>
                    <a:pt x="2381" y="282"/>
                  </a:lnTo>
                  <a:lnTo>
                    <a:pt x="2381" y="287"/>
                  </a:lnTo>
                  <a:lnTo>
                    <a:pt x="2386" y="287"/>
                  </a:lnTo>
                  <a:lnTo>
                    <a:pt x="2386" y="282"/>
                  </a:lnTo>
                  <a:lnTo>
                    <a:pt x="2386" y="287"/>
                  </a:lnTo>
                  <a:lnTo>
                    <a:pt x="2386" y="282"/>
                  </a:lnTo>
                  <a:lnTo>
                    <a:pt x="2391" y="287"/>
                  </a:lnTo>
                  <a:lnTo>
                    <a:pt x="2391" y="282"/>
                  </a:lnTo>
                  <a:lnTo>
                    <a:pt x="2391" y="287"/>
                  </a:lnTo>
                  <a:lnTo>
                    <a:pt x="2396" y="282"/>
                  </a:lnTo>
                  <a:lnTo>
                    <a:pt x="2396" y="287"/>
                  </a:lnTo>
                  <a:lnTo>
                    <a:pt x="2396" y="282"/>
                  </a:lnTo>
                  <a:lnTo>
                    <a:pt x="2396" y="292"/>
                  </a:lnTo>
                  <a:lnTo>
                    <a:pt x="2396" y="282"/>
                  </a:lnTo>
                  <a:lnTo>
                    <a:pt x="2400" y="287"/>
                  </a:lnTo>
                  <a:lnTo>
                    <a:pt x="2400" y="277"/>
                  </a:lnTo>
                  <a:lnTo>
                    <a:pt x="2400" y="282"/>
                  </a:lnTo>
                  <a:lnTo>
                    <a:pt x="2400" y="292"/>
                  </a:lnTo>
                  <a:lnTo>
                    <a:pt x="2400" y="277"/>
                  </a:lnTo>
                  <a:lnTo>
                    <a:pt x="2405" y="277"/>
                  </a:lnTo>
                  <a:lnTo>
                    <a:pt x="2405" y="292"/>
                  </a:lnTo>
                  <a:lnTo>
                    <a:pt x="2405" y="282"/>
                  </a:lnTo>
                  <a:lnTo>
                    <a:pt x="2405" y="292"/>
                  </a:lnTo>
                  <a:lnTo>
                    <a:pt x="2410" y="287"/>
                  </a:lnTo>
                  <a:lnTo>
                    <a:pt x="2410" y="282"/>
                  </a:lnTo>
                  <a:lnTo>
                    <a:pt x="2410" y="277"/>
                  </a:lnTo>
                  <a:lnTo>
                    <a:pt x="2410" y="292"/>
                  </a:lnTo>
                  <a:lnTo>
                    <a:pt x="2410" y="277"/>
                  </a:lnTo>
                  <a:lnTo>
                    <a:pt x="2410" y="297"/>
                  </a:lnTo>
                  <a:lnTo>
                    <a:pt x="2415" y="282"/>
                  </a:lnTo>
                  <a:lnTo>
                    <a:pt x="2415" y="277"/>
                  </a:lnTo>
                  <a:lnTo>
                    <a:pt x="2415" y="297"/>
                  </a:lnTo>
                  <a:lnTo>
                    <a:pt x="2415" y="292"/>
                  </a:lnTo>
                  <a:lnTo>
                    <a:pt x="2415" y="277"/>
                  </a:lnTo>
                  <a:lnTo>
                    <a:pt x="2420" y="272"/>
                  </a:lnTo>
                  <a:lnTo>
                    <a:pt x="2420" y="297"/>
                  </a:lnTo>
                  <a:lnTo>
                    <a:pt x="2420" y="277"/>
                  </a:lnTo>
                  <a:lnTo>
                    <a:pt x="2420" y="297"/>
                  </a:lnTo>
                  <a:lnTo>
                    <a:pt x="2420" y="272"/>
                  </a:lnTo>
                  <a:lnTo>
                    <a:pt x="2420" y="297"/>
                  </a:lnTo>
                  <a:lnTo>
                    <a:pt x="2425" y="297"/>
                  </a:lnTo>
                  <a:lnTo>
                    <a:pt x="2425" y="272"/>
                  </a:lnTo>
                  <a:lnTo>
                    <a:pt x="2425" y="277"/>
                  </a:lnTo>
                  <a:lnTo>
                    <a:pt x="2425" y="302"/>
                  </a:lnTo>
                  <a:lnTo>
                    <a:pt x="2425" y="267"/>
                  </a:lnTo>
                  <a:lnTo>
                    <a:pt x="2425" y="307"/>
                  </a:lnTo>
                  <a:lnTo>
                    <a:pt x="2430" y="297"/>
                  </a:lnTo>
                  <a:lnTo>
                    <a:pt x="2430" y="272"/>
                  </a:lnTo>
                  <a:lnTo>
                    <a:pt x="2430" y="267"/>
                  </a:lnTo>
                  <a:lnTo>
                    <a:pt x="2430" y="302"/>
                  </a:lnTo>
                  <a:lnTo>
                    <a:pt x="2430" y="297"/>
                  </a:lnTo>
                  <a:lnTo>
                    <a:pt x="2430" y="262"/>
                  </a:lnTo>
                  <a:lnTo>
                    <a:pt x="2435" y="267"/>
                  </a:lnTo>
                  <a:lnTo>
                    <a:pt x="2435" y="302"/>
                  </a:lnTo>
                  <a:lnTo>
                    <a:pt x="2435" y="297"/>
                  </a:lnTo>
                  <a:lnTo>
                    <a:pt x="2435" y="272"/>
                  </a:lnTo>
                  <a:lnTo>
                    <a:pt x="2435" y="257"/>
                  </a:lnTo>
                  <a:lnTo>
                    <a:pt x="2435" y="317"/>
                  </a:lnTo>
                  <a:lnTo>
                    <a:pt x="2440" y="297"/>
                  </a:lnTo>
                  <a:lnTo>
                    <a:pt x="2440" y="267"/>
                  </a:lnTo>
                  <a:lnTo>
                    <a:pt x="2440" y="272"/>
                  </a:lnTo>
                  <a:lnTo>
                    <a:pt x="2440" y="302"/>
                  </a:lnTo>
                  <a:lnTo>
                    <a:pt x="2440" y="272"/>
                  </a:lnTo>
                  <a:lnTo>
                    <a:pt x="2445" y="267"/>
                  </a:lnTo>
                  <a:lnTo>
                    <a:pt x="2445" y="302"/>
                  </a:lnTo>
                  <a:lnTo>
                    <a:pt x="2445" y="257"/>
                  </a:lnTo>
                  <a:lnTo>
                    <a:pt x="2445" y="317"/>
                  </a:lnTo>
                  <a:lnTo>
                    <a:pt x="2445" y="302"/>
                  </a:lnTo>
                  <a:lnTo>
                    <a:pt x="2445" y="272"/>
                  </a:lnTo>
                  <a:lnTo>
                    <a:pt x="2450" y="247"/>
                  </a:lnTo>
                  <a:lnTo>
                    <a:pt x="2450" y="322"/>
                  </a:lnTo>
                  <a:lnTo>
                    <a:pt x="2450" y="317"/>
                  </a:lnTo>
                  <a:lnTo>
                    <a:pt x="2450" y="257"/>
                  </a:lnTo>
                  <a:lnTo>
                    <a:pt x="2450" y="307"/>
                  </a:lnTo>
                  <a:lnTo>
                    <a:pt x="2455" y="257"/>
                  </a:lnTo>
                  <a:lnTo>
                    <a:pt x="2455" y="312"/>
                  </a:lnTo>
                  <a:lnTo>
                    <a:pt x="2455" y="252"/>
                  </a:lnTo>
                  <a:lnTo>
                    <a:pt x="2455" y="317"/>
                  </a:lnTo>
                  <a:lnTo>
                    <a:pt x="2460" y="312"/>
                  </a:lnTo>
                  <a:lnTo>
                    <a:pt x="2460" y="257"/>
                  </a:lnTo>
                  <a:lnTo>
                    <a:pt x="2460" y="307"/>
                  </a:lnTo>
                  <a:lnTo>
                    <a:pt x="2460" y="252"/>
                  </a:lnTo>
                  <a:lnTo>
                    <a:pt x="2460" y="223"/>
                  </a:lnTo>
                  <a:lnTo>
                    <a:pt x="2460" y="322"/>
                  </a:lnTo>
                  <a:lnTo>
                    <a:pt x="2465" y="317"/>
                  </a:lnTo>
                  <a:lnTo>
                    <a:pt x="2465" y="252"/>
                  </a:lnTo>
                  <a:lnTo>
                    <a:pt x="2465" y="312"/>
                  </a:lnTo>
                  <a:lnTo>
                    <a:pt x="2465" y="257"/>
                  </a:lnTo>
                  <a:lnTo>
                    <a:pt x="2465" y="242"/>
                  </a:lnTo>
                  <a:lnTo>
                    <a:pt x="2465" y="327"/>
                  </a:lnTo>
                  <a:lnTo>
                    <a:pt x="2470" y="242"/>
                  </a:lnTo>
                  <a:lnTo>
                    <a:pt x="2470" y="336"/>
                  </a:lnTo>
                  <a:lnTo>
                    <a:pt x="2470" y="242"/>
                  </a:lnTo>
                  <a:lnTo>
                    <a:pt x="2470" y="322"/>
                  </a:lnTo>
                  <a:lnTo>
                    <a:pt x="2470" y="257"/>
                  </a:lnTo>
                  <a:lnTo>
                    <a:pt x="2470" y="262"/>
                  </a:lnTo>
                  <a:lnTo>
                    <a:pt x="2470" y="322"/>
                  </a:lnTo>
                  <a:lnTo>
                    <a:pt x="2475" y="307"/>
                  </a:lnTo>
                  <a:lnTo>
                    <a:pt x="2475" y="252"/>
                  </a:lnTo>
                  <a:lnTo>
                    <a:pt x="2475" y="242"/>
                  </a:lnTo>
                  <a:lnTo>
                    <a:pt x="2475" y="336"/>
                  </a:lnTo>
                  <a:lnTo>
                    <a:pt x="2475" y="317"/>
                  </a:lnTo>
                  <a:lnTo>
                    <a:pt x="2475" y="252"/>
                  </a:lnTo>
                  <a:lnTo>
                    <a:pt x="2480" y="317"/>
                  </a:lnTo>
                  <a:lnTo>
                    <a:pt x="2480" y="242"/>
                  </a:lnTo>
                  <a:lnTo>
                    <a:pt x="2480" y="307"/>
                  </a:lnTo>
                  <a:lnTo>
                    <a:pt x="2480" y="257"/>
                  </a:lnTo>
                  <a:lnTo>
                    <a:pt x="2480" y="247"/>
                  </a:lnTo>
                  <a:lnTo>
                    <a:pt x="2480" y="336"/>
                  </a:lnTo>
                  <a:lnTo>
                    <a:pt x="2485" y="332"/>
                  </a:lnTo>
                  <a:lnTo>
                    <a:pt x="2485" y="247"/>
                  </a:lnTo>
                  <a:lnTo>
                    <a:pt x="2485" y="327"/>
                  </a:lnTo>
                  <a:lnTo>
                    <a:pt x="2485" y="233"/>
                  </a:lnTo>
                  <a:lnTo>
                    <a:pt x="2485" y="317"/>
                  </a:lnTo>
                  <a:lnTo>
                    <a:pt x="2485" y="238"/>
                  </a:lnTo>
                  <a:lnTo>
                    <a:pt x="2490" y="317"/>
                  </a:lnTo>
                  <a:lnTo>
                    <a:pt x="2490" y="247"/>
                  </a:lnTo>
                  <a:lnTo>
                    <a:pt x="2490" y="312"/>
                  </a:lnTo>
                  <a:lnTo>
                    <a:pt x="2490" y="262"/>
                  </a:lnTo>
                  <a:lnTo>
                    <a:pt x="2490" y="223"/>
                  </a:lnTo>
                  <a:lnTo>
                    <a:pt x="2490" y="341"/>
                  </a:lnTo>
                  <a:lnTo>
                    <a:pt x="2495" y="218"/>
                  </a:lnTo>
                  <a:lnTo>
                    <a:pt x="2495" y="312"/>
                  </a:lnTo>
                  <a:lnTo>
                    <a:pt x="2495" y="242"/>
                  </a:lnTo>
                  <a:lnTo>
                    <a:pt x="2495" y="238"/>
                  </a:lnTo>
                  <a:lnTo>
                    <a:pt x="2495" y="332"/>
                  </a:lnTo>
                  <a:lnTo>
                    <a:pt x="2500" y="322"/>
                  </a:lnTo>
                  <a:lnTo>
                    <a:pt x="2500" y="242"/>
                  </a:lnTo>
                  <a:lnTo>
                    <a:pt x="2500" y="233"/>
                  </a:lnTo>
                  <a:lnTo>
                    <a:pt x="2500" y="351"/>
                  </a:lnTo>
                  <a:lnTo>
                    <a:pt x="2500" y="332"/>
                  </a:lnTo>
                  <a:lnTo>
                    <a:pt x="2500" y="238"/>
                  </a:lnTo>
                  <a:lnTo>
                    <a:pt x="2505" y="332"/>
                  </a:lnTo>
                  <a:lnTo>
                    <a:pt x="2505" y="233"/>
                  </a:lnTo>
                  <a:lnTo>
                    <a:pt x="2505" y="312"/>
                  </a:lnTo>
                  <a:lnTo>
                    <a:pt x="2505" y="257"/>
                  </a:lnTo>
                  <a:lnTo>
                    <a:pt x="2505" y="218"/>
                  </a:lnTo>
                  <a:lnTo>
                    <a:pt x="2505" y="322"/>
                  </a:lnTo>
                  <a:lnTo>
                    <a:pt x="2510" y="233"/>
                  </a:lnTo>
                  <a:lnTo>
                    <a:pt x="2510" y="341"/>
                  </a:lnTo>
                  <a:lnTo>
                    <a:pt x="2510" y="322"/>
                  </a:lnTo>
                  <a:lnTo>
                    <a:pt x="2510" y="242"/>
                  </a:lnTo>
                  <a:lnTo>
                    <a:pt x="2510" y="213"/>
                  </a:lnTo>
                  <a:lnTo>
                    <a:pt x="2510" y="341"/>
                  </a:lnTo>
                  <a:lnTo>
                    <a:pt x="2510" y="322"/>
                  </a:lnTo>
                  <a:lnTo>
                    <a:pt x="2510" y="252"/>
                  </a:lnTo>
                  <a:lnTo>
                    <a:pt x="2515" y="257"/>
                  </a:lnTo>
                  <a:lnTo>
                    <a:pt x="2515" y="332"/>
                  </a:lnTo>
                  <a:lnTo>
                    <a:pt x="2515" y="218"/>
                  </a:lnTo>
                  <a:lnTo>
                    <a:pt x="2515" y="346"/>
                  </a:lnTo>
                  <a:lnTo>
                    <a:pt x="2515" y="332"/>
                  </a:lnTo>
                  <a:lnTo>
                    <a:pt x="2515" y="238"/>
                  </a:lnTo>
                  <a:lnTo>
                    <a:pt x="2520" y="213"/>
                  </a:lnTo>
                  <a:lnTo>
                    <a:pt x="2520" y="356"/>
                  </a:lnTo>
                  <a:lnTo>
                    <a:pt x="2520" y="351"/>
                  </a:lnTo>
                  <a:lnTo>
                    <a:pt x="2520" y="183"/>
                  </a:lnTo>
                  <a:lnTo>
                    <a:pt x="2520" y="336"/>
                  </a:lnTo>
                  <a:lnTo>
                    <a:pt x="2520" y="242"/>
                  </a:lnTo>
                  <a:lnTo>
                    <a:pt x="2524" y="322"/>
                  </a:lnTo>
                  <a:lnTo>
                    <a:pt x="2524" y="238"/>
                  </a:lnTo>
                  <a:lnTo>
                    <a:pt x="2524" y="242"/>
                  </a:lnTo>
                  <a:lnTo>
                    <a:pt x="2524" y="327"/>
                  </a:lnTo>
                  <a:lnTo>
                    <a:pt x="2524" y="228"/>
                  </a:lnTo>
                  <a:lnTo>
                    <a:pt x="2529" y="317"/>
                  </a:lnTo>
                  <a:lnTo>
                    <a:pt x="2529" y="247"/>
                  </a:lnTo>
                  <a:lnTo>
                    <a:pt x="2529" y="252"/>
                  </a:lnTo>
                  <a:lnTo>
                    <a:pt x="2529" y="317"/>
                  </a:lnTo>
                  <a:lnTo>
                    <a:pt x="2529" y="208"/>
                  </a:lnTo>
                  <a:lnTo>
                    <a:pt x="2529" y="356"/>
                  </a:lnTo>
                  <a:lnTo>
                    <a:pt x="2534" y="351"/>
                  </a:lnTo>
                  <a:lnTo>
                    <a:pt x="2534" y="223"/>
                  </a:lnTo>
                  <a:lnTo>
                    <a:pt x="2534" y="317"/>
                  </a:lnTo>
                  <a:lnTo>
                    <a:pt x="2534" y="247"/>
                  </a:lnTo>
                  <a:lnTo>
                    <a:pt x="2534" y="317"/>
                  </a:lnTo>
                  <a:lnTo>
                    <a:pt x="2534" y="238"/>
                  </a:lnTo>
                  <a:lnTo>
                    <a:pt x="2539" y="218"/>
                  </a:lnTo>
                  <a:lnTo>
                    <a:pt x="2539" y="346"/>
                  </a:lnTo>
                  <a:lnTo>
                    <a:pt x="2539" y="341"/>
                  </a:lnTo>
                  <a:lnTo>
                    <a:pt x="2539" y="223"/>
                  </a:lnTo>
                  <a:lnTo>
                    <a:pt x="2539" y="218"/>
                  </a:lnTo>
                  <a:lnTo>
                    <a:pt x="2539" y="356"/>
                  </a:lnTo>
                  <a:lnTo>
                    <a:pt x="2544" y="351"/>
                  </a:lnTo>
                  <a:lnTo>
                    <a:pt x="2544" y="223"/>
                  </a:lnTo>
                  <a:lnTo>
                    <a:pt x="2544" y="327"/>
                  </a:lnTo>
                  <a:lnTo>
                    <a:pt x="2544" y="242"/>
                  </a:lnTo>
                  <a:lnTo>
                    <a:pt x="2544" y="233"/>
                  </a:lnTo>
                  <a:lnTo>
                    <a:pt x="2544" y="336"/>
                  </a:lnTo>
                  <a:lnTo>
                    <a:pt x="2549" y="327"/>
                  </a:lnTo>
                  <a:lnTo>
                    <a:pt x="2549" y="223"/>
                  </a:lnTo>
                  <a:lnTo>
                    <a:pt x="2549" y="203"/>
                  </a:lnTo>
                  <a:lnTo>
                    <a:pt x="2549" y="361"/>
                  </a:lnTo>
                  <a:lnTo>
                    <a:pt x="2549" y="356"/>
                  </a:lnTo>
                  <a:lnTo>
                    <a:pt x="2549" y="208"/>
                  </a:lnTo>
                  <a:lnTo>
                    <a:pt x="2549" y="341"/>
                  </a:lnTo>
                  <a:lnTo>
                    <a:pt x="2549" y="223"/>
                  </a:lnTo>
                  <a:lnTo>
                    <a:pt x="2554" y="327"/>
                  </a:lnTo>
                  <a:lnTo>
                    <a:pt x="2554" y="218"/>
                  </a:lnTo>
                  <a:lnTo>
                    <a:pt x="2554" y="238"/>
                  </a:lnTo>
                  <a:lnTo>
                    <a:pt x="2554" y="332"/>
                  </a:lnTo>
                  <a:lnTo>
                    <a:pt x="2554" y="327"/>
                  </a:lnTo>
                  <a:lnTo>
                    <a:pt x="2554" y="247"/>
                  </a:lnTo>
                  <a:lnTo>
                    <a:pt x="2559" y="322"/>
                  </a:lnTo>
                  <a:lnTo>
                    <a:pt x="2559" y="257"/>
                  </a:lnTo>
                  <a:lnTo>
                    <a:pt x="2559" y="218"/>
                  </a:lnTo>
                  <a:lnTo>
                    <a:pt x="2559" y="341"/>
                  </a:lnTo>
                  <a:lnTo>
                    <a:pt x="2559" y="332"/>
                  </a:lnTo>
                  <a:lnTo>
                    <a:pt x="2559" y="247"/>
                  </a:lnTo>
                  <a:lnTo>
                    <a:pt x="2564" y="223"/>
                  </a:lnTo>
                  <a:lnTo>
                    <a:pt x="2564" y="332"/>
                  </a:lnTo>
                  <a:lnTo>
                    <a:pt x="2564" y="317"/>
                  </a:lnTo>
                  <a:lnTo>
                    <a:pt x="2564" y="252"/>
                  </a:lnTo>
                  <a:lnTo>
                    <a:pt x="2564" y="242"/>
                  </a:lnTo>
                  <a:lnTo>
                    <a:pt x="2564" y="332"/>
                  </a:lnTo>
                  <a:lnTo>
                    <a:pt x="2569" y="218"/>
                  </a:lnTo>
                  <a:lnTo>
                    <a:pt x="2569" y="341"/>
                  </a:lnTo>
                  <a:lnTo>
                    <a:pt x="2569" y="317"/>
                  </a:lnTo>
                  <a:lnTo>
                    <a:pt x="2569" y="252"/>
                  </a:lnTo>
                  <a:lnTo>
                    <a:pt x="2569" y="238"/>
                  </a:lnTo>
                  <a:lnTo>
                    <a:pt x="2569" y="332"/>
                  </a:lnTo>
                  <a:lnTo>
                    <a:pt x="2574" y="223"/>
                  </a:lnTo>
                  <a:lnTo>
                    <a:pt x="2574" y="336"/>
                  </a:lnTo>
                  <a:lnTo>
                    <a:pt x="2574" y="327"/>
                  </a:lnTo>
                  <a:lnTo>
                    <a:pt x="2574" y="228"/>
                  </a:lnTo>
                  <a:lnTo>
                    <a:pt x="2574" y="223"/>
                  </a:lnTo>
                  <a:lnTo>
                    <a:pt x="2574" y="351"/>
                  </a:lnTo>
                  <a:lnTo>
                    <a:pt x="2579" y="213"/>
                  </a:lnTo>
                  <a:lnTo>
                    <a:pt x="2579" y="336"/>
                  </a:lnTo>
                  <a:lnTo>
                    <a:pt x="2579" y="223"/>
                  </a:lnTo>
                  <a:lnTo>
                    <a:pt x="2579" y="242"/>
                  </a:lnTo>
                  <a:lnTo>
                    <a:pt x="2579" y="356"/>
                  </a:lnTo>
                  <a:lnTo>
                    <a:pt x="2584" y="327"/>
                  </a:lnTo>
                  <a:lnTo>
                    <a:pt x="2584" y="242"/>
                  </a:lnTo>
                  <a:lnTo>
                    <a:pt x="2584" y="322"/>
                  </a:lnTo>
                  <a:lnTo>
                    <a:pt x="2584" y="247"/>
                  </a:lnTo>
                  <a:lnTo>
                    <a:pt x="2584" y="233"/>
                  </a:lnTo>
                  <a:lnTo>
                    <a:pt x="2584" y="346"/>
                  </a:lnTo>
                  <a:lnTo>
                    <a:pt x="2589" y="327"/>
                  </a:lnTo>
                  <a:lnTo>
                    <a:pt x="2589" y="252"/>
                  </a:lnTo>
                  <a:lnTo>
                    <a:pt x="2589" y="327"/>
                  </a:lnTo>
                  <a:lnTo>
                    <a:pt x="2589" y="262"/>
                  </a:lnTo>
                  <a:lnTo>
                    <a:pt x="2589" y="228"/>
                  </a:lnTo>
                  <a:lnTo>
                    <a:pt x="2589" y="346"/>
                  </a:lnTo>
                  <a:lnTo>
                    <a:pt x="2589" y="322"/>
                  </a:lnTo>
                  <a:lnTo>
                    <a:pt x="2589" y="238"/>
                  </a:lnTo>
                  <a:lnTo>
                    <a:pt x="2594" y="322"/>
                  </a:lnTo>
                  <a:lnTo>
                    <a:pt x="2594" y="233"/>
                  </a:lnTo>
                  <a:lnTo>
                    <a:pt x="2594" y="213"/>
                  </a:lnTo>
                  <a:lnTo>
                    <a:pt x="2594" y="371"/>
                  </a:lnTo>
                  <a:lnTo>
                    <a:pt x="2594" y="208"/>
                  </a:lnTo>
                  <a:lnTo>
                    <a:pt x="2594" y="371"/>
                  </a:lnTo>
                  <a:lnTo>
                    <a:pt x="2599" y="336"/>
                  </a:lnTo>
                  <a:lnTo>
                    <a:pt x="2599" y="228"/>
                  </a:lnTo>
                  <a:lnTo>
                    <a:pt x="2599" y="356"/>
                  </a:lnTo>
                  <a:lnTo>
                    <a:pt x="2599" y="332"/>
                  </a:lnTo>
                  <a:lnTo>
                    <a:pt x="2599" y="257"/>
                  </a:lnTo>
                  <a:lnTo>
                    <a:pt x="2604" y="327"/>
                  </a:lnTo>
                  <a:lnTo>
                    <a:pt x="2604" y="223"/>
                  </a:lnTo>
                  <a:lnTo>
                    <a:pt x="2604" y="322"/>
                  </a:lnTo>
                  <a:lnTo>
                    <a:pt x="2604" y="252"/>
                  </a:lnTo>
                  <a:lnTo>
                    <a:pt x="2604" y="247"/>
                  </a:lnTo>
                  <a:lnTo>
                    <a:pt x="2604" y="327"/>
                  </a:lnTo>
                  <a:lnTo>
                    <a:pt x="2609" y="238"/>
                  </a:lnTo>
                  <a:lnTo>
                    <a:pt x="2609" y="356"/>
                  </a:lnTo>
                  <a:lnTo>
                    <a:pt x="2609" y="327"/>
                  </a:lnTo>
                  <a:lnTo>
                    <a:pt x="2609" y="238"/>
                  </a:lnTo>
                  <a:lnTo>
                    <a:pt x="2609" y="317"/>
                  </a:lnTo>
                  <a:lnTo>
                    <a:pt x="2609" y="233"/>
                  </a:lnTo>
                  <a:lnTo>
                    <a:pt x="2614" y="312"/>
                  </a:lnTo>
                  <a:lnTo>
                    <a:pt x="2614" y="252"/>
                  </a:lnTo>
                  <a:lnTo>
                    <a:pt x="2614" y="247"/>
                  </a:lnTo>
                  <a:lnTo>
                    <a:pt x="2614" y="327"/>
                  </a:lnTo>
                  <a:lnTo>
                    <a:pt x="2614" y="322"/>
                  </a:lnTo>
                  <a:lnTo>
                    <a:pt x="2614" y="233"/>
                  </a:lnTo>
                  <a:lnTo>
                    <a:pt x="2619" y="238"/>
                  </a:lnTo>
                  <a:lnTo>
                    <a:pt x="2619" y="341"/>
                  </a:lnTo>
                  <a:lnTo>
                    <a:pt x="2619" y="317"/>
                  </a:lnTo>
                  <a:lnTo>
                    <a:pt x="2619" y="247"/>
                  </a:lnTo>
                  <a:lnTo>
                    <a:pt x="2619" y="252"/>
                  </a:lnTo>
                  <a:lnTo>
                    <a:pt x="2619" y="341"/>
                  </a:lnTo>
                  <a:lnTo>
                    <a:pt x="2624" y="228"/>
                  </a:lnTo>
                  <a:lnTo>
                    <a:pt x="2624" y="341"/>
                  </a:lnTo>
                  <a:lnTo>
                    <a:pt x="2624" y="317"/>
                  </a:lnTo>
                  <a:lnTo>
                    <a:pt x="2624" y="252"/>
                  </a:lnTo>
                  <a:lnTo>
                    <a:pt x="2624" y="307"/>
                  </a:lnTo>
                  <a:lnTo>
                    <a:pt x="2624" y="257"/>
                  </a:lnTo>
                  <a:lnTo>
                    <a:pt x="2629" y="262"/>
                  </a:lnTo>
                  <a:lnTo>
                    <a:pt x="2629" y="312"/>
                  </a:lnTo>
                  <a:lnTo>
                    <a:pt x="2629" y="257"/>
                  </a:lnTo>
                  <a:lnTo>
                    <a:pt x="2629" y="252"/>
                  </a:lnTo>
                  <a:lnTo>
                    <a:pt x="2629" y="317"/>
                  </a:lnTo>
                  <a:lnTo>
                    <a:pt x="2629" y="312"/>
                  </a:lnTo>
                  <a:lnTo>
                    <a:pt x="2629" y="247"/>
                  </a:lnTo>
                  <a:lnTo>
                    <a:pt x="2634" y="252"/>
                  </a:lnTo>
                  <a:lnTo>
                    <a:pt x="2634" y="322"/>
                  </a:lnTo>
                  <a:lnTo>
                    <a:pt x="2634" y="312"/>
                  </a:lnTo>
                  <a:lnTo>
                    <a:pt x="2634" y="257"/>
                  </a:lnTo>
                  <a:lnTo>
                    <a:pt x="2634" y="267"/>
                  </a:lnTo>
                  <a:lnTo>
                    <a:pt x="2634" y="312"/>
                  </a:lnTo>
                  <a:lnTo>
                    <a:pt x="2639" y="267"/>
                  </a:lnTo>
                  <a:lnTo>
                    <a:pt x="2639" y="297"/>
                  </a:lnTo>
                  <a:lnTo>
                    <a:pt x="2639" y="252"/>
                  </a:lnTo>
                  <a:lnTo>
                    <a:pt x="2639" y="302"/>
                  </a:lnTo>
                  <a:lnTo>
                    <a:pt x="2644" y="238"/>
                  </a:lnTo>
                  <a:lnTo>
                    <a:pt x="2644" y="346"/>
                  </a:lnTo>
                  <a:lnTo>
                    <a:pt x="2644" y="277"/>
                  </a:lnTo>
                  <a:lnTo>
                    <a:pt x="2644" y="351"/>
                  </a:lnTo>
                  <a:lnTo>
                    <a:pt x="2644" y="287"/>
                  </a:lnTo>
                  <a:lnTo>
                    <a:pt x="2644" y="228"/>
                  </a:lnTo>
                  <a:lnTo>
                    <a:pt x="2648" y="272"/>
                  </a:lnTo>
                  <a:lnTo>
                    <a:pt x="2648" y="238"/>
                  </a:lnTo>
                  <a:lnTo>
                    <a:pt x="2648" y="252"/>
                  </a:lnTo>
                  <a:lnTo>
                    <a:pt x="2648" y="341"/>
                  </a:lnTo>
                  <a:lnTo>
                    <a:pt x="2648" y="272"/>
                  </a:lnTo>
                  <a:lnTo>
                    <a:pt x="2648" y="386"/>
                  </a:lnTo>
                  <a:lnTo>
                    <a:pt x="2653" y="297"/>
                  </a:lnTo>
                  <a:lnTo>
                    <a:pt x="2653" y="233"/>
                  </a:lnTo>
                  <a:lnTo>
                    <a:pt x="2653" y="242"/>
                  </a:lnTo>
                  <a:lnTo>
                    <a:pt x="2653" y="297"/>
                  </a:lnTo>
                  <a:lnTo>
                    <a:pt x="2653" y="223"/>
                  </a:lnTo>
                  <a:lnTo>
                    <a:pt x="2653" y="307"/>
                  </a:lnTo>
                  <a:lnTo>
                    <a:pt x="2658" y="292"/>
                  </a:lnTo>
                  <a:lnTo>
                    <a:pt x="2658" y="391"/>
                  </a:lnTo>
                  <a:lnTo>
                    <a:pt x="2658" y="381"/>
                  </a:lnTo>
                  <a:lnTo>
                    <a:pt x="2658" y="218"/>
                  </a:lnTo>
                  <a:lnTo>
                    <a:pt x="2658" y="317"/>
                  </a:lnTo>
                  <a:lnTo>
                    <a:pt x="2658" y="228"/>
                  </a:lnTo>
                  <a:lnTo>
                    <a:pt x="2663" y="292"/>
                  </a:lnTo>
                  <a:lnTo>
                    <a:pt x="2663" y="198"/>
                  </a:lnTo>
                  <a:lnTo>
                    <a:pt x="2663" y="223"/>
                  </a:lnTo>
                  <a:lnTo>
                    <a:pt x="2663" y="386"/>
                  </a:lnTo>
                  <a:lnTo>
                    <a:pt x="2663" y="252"/>
                  </a:lnTo>
                  <a:lnTo>
                    <a:pt x="2663" y="416"/>
                  </a:lnTo>
                  <a:lnTo>
                    <a:pt x="2668" y="297"/>
                  </a:lnTo>
                  <a:lnTo>
                    <a:pt x="2668" y="198"/>
                  </a:lnTo>
                  <a:lnTo>
                    <a:pt x="2668" y="203"/>
                  </a:lnTo>
                  <a:lnTo>
                    <a:pt x="2668" y="336"/>
                  </a:lnTo>
                  <a:lnTo>
                    <a:pt x="2668" y="327"/>
                  </a:lnTo>
                  <a:lnTo>
                    <a:pt x="2668" y="163"/>
                  </a:lnTo>
                  <a:lnTo>
                    <a:pt x="2673" y="327"/>
                  </a:lnTo>
                  <a:lnTo>
                    <a:pt x="2673" y="440"/>
                  </a:lnTo>
                  <a:lnTo>
                    <a:pt x="2673" y="361"/>
                  </a:lnTo>
                  <a:lnTo>
                    <a:pt x="2673" y="193"/>
                  </a:lnTo>
                  <a:lnTo>
                    <a:pt x="2673" y="336"/>
                  </a:lnTo>
                  <a:lnTo>
                    <a:pt x="2673" y="213"/>
                  </a:lnTo>
                  <a:lnTo>
                    <a:pt x="2673" y="302"/>
                  </a:lnTo>
                  <a:lnTo>
                    <a:pt x="2673" y="158"/>
                  </a:lnTo>
                  <a:lnTo>
                    <a:pt x="2678" y="213"/>
                  </a:lnTo>
                  <a:lnTo>
                    <a:pt x="2678" y="431"/>
                  </a:lnTo>
                  <a:lnTo>
                    <a:pt x="2678" y="208"/>
                  </a:lnTo>
                  <a:lnTo>
                    <a:pt x="2678" y="445"/>
                  </a:lnTo>
                  <a:lnTo>
                    <a:pt x="2678" y="332"/>
                  </a:lnTo>
                  <a:lnTo>
                    <a:pt x="2678" y="213"/>
                  </a:lnTo>
                  <a:lnTo>
                    <a:pt x="2683" y="332"/>
                  </a:lnTo>
                  <a:lnTo>
                    <a:pt x="2683" y="158"/>
                  </a:lnTo>
                  <a:lnTo>
                    <a:pt x="2683" y="327"/>
                  </a:lnTo>
                  <a:lnTo>
                    <a:pt x="2683" y="153"/>
                  </a:lnTo>
                  <a:lnTo>
                    <a:pt x="2683" y="252"/>
                  </a:lnTo>
                  <a:lnTo>
                    <a:pt x="2683" y="465"/>
                  </a:lnTo>
                  <a:lnTo>
                    <a:pt x="2688" y="356"/>
                  </a:lnTo>
                  <a:lnTo>
                    <a:pt x="2688" y="203"/>
                  </a:lnTo>
                  <a:lnTo>
                    <a:pt x="2688" y="346"/>
                  </a:lnTo>
                  <a:lnTo>
                    <a:pt x="2688" y="242"/>
                  </a:lnTo>
                  <a:lnTo>
                    <a:pt x="2688" y="148"/>
                  </a:lnTo>
                  <a:lnTo>
                    <a:pt x="2693" y="242"/>
                  </a:lnTo>
                  <a:lnTo>
                    <a:pt x="2693" y="475"/>
                  </a:lnTo>
                  <a:lnTo>
                    <a:pt x="2693" y="193"/>
                  </a:lnTo>
                  <a:lnTo>
                    <a:pt x="2693" y="351"/>
                  </a:lnTo>
                  <a:lnTo>
                    <a:pt x="2693" y="233"/>
                  </a:lnTo>
                  <a:lnTo>
                    <a:pt x="2698" y="307"/>
                  </a:lnTo>
                  <a:lnTo>
                    <a:pt x="2698" y="168"/>
                  </a:lnTo>
                  <a:lnTo>
                    <a:pt x="2698" y="178"/>
                  </a:lnTo>
                  <a:lnTo>
                    <a:pt x="2698" y="346"/>
                  </a:lnTo>
                  <a:lnTo>
                    <a:pt x="2698" y="203"/>
                  </a:lnTo>
                  <a:lnTo>
                    <a:pt x="2698" y="485"/>
                  </a:lnTo>
                  <a:lnTo>
                    <a:pt x="2703" y="371"/>
                  </a:lnTo>
                  <a:lnTo>
                    <a:pt x="2703" y="188"/>
                  </a:lnTo>
                  <a:lnTo>
                    <a:pt x="2703" y="351"/>
                  </a:lnTo>
                  <a:lnTo>
                    <a:pt x="2703" y="188"/>
                  </a:lnTo>
                  <a:lnTo>
                    <a:pt x="2703" y="277"/>
                  </a:lnTo>
                  <a:lnTo>
                    <a:pt x="2703" y="168"/>
                  </a:lnTo>
                  <a:lnTo>
                    <a:pt x="2708" y="272"/>
                  </a:lnTo>
                  <a:lnTo>
                    <a:pt x="2708" y="500"/>
                  </a:lnTo>
                  <a:lnTo>
                    <a:pt x="2708" y="435"/>
                  </a:lnTo>
                  <a:lnTo>
                    <a:pt x="2708" y="188"/>
                  </a:lnTo>
                  <a:lnTo>
                    <a:pt x="2708" y="371"/>
                  </a:lnTo>
                  <a:lnTo>
                    <a:pt x="2708" y="242"/>
                  </a:lnTo>
                  <a:lnTo>
                    <a:pt x="2713" y="183"/>
                  </a:lnTo>
                  <a:lnTo>
                    <a:pt x="2713" y="228"/>
                  </a:lnTo>
                  <a:lnTo>
                    <a:pt x="2713" y="500"/>
                  </a:lnTo>
                  <a:lnTo>
                    <a:pt x="2713" y="153"/>
                  </a:lnTo>
                  <a:lnTo>
                    <a:pt x="2713" y="510"/>
                  </a:lnTo>
                  <a:lnTo>
                    <a:pt x="2713" y="361"/>
                  </a:lnTo>
                  <a:lnTo>
                    <a:pt x="2713" y="242"/>
                  </a:lnTo>
                  <a:lnTo>
                    <a:pt x="2718" y="272"/>
                  </a:lnTo>
                  <a:lnTo>
                    <a:pt x="2718" y="193"/>
                  </a:lnTo>
                  <a:lnTo>
                    <a:pt x="2718" y="203"/>
                  </a:lnTo>
                  <a:lnTo>
                    <a:pt x="2718" y="396"/>
                  </a:lnTo>
                  <a:lnTo>
                    <a:pt x="2718" y="134"/>
                  </a:lnTo>
                  <a:lnTo>
                    <a:pt x="2718" y="510"/>
                  </a:lnTo>
                  <a:lnTo>
                    <a:pt x="2723" y="366"/>
                  </a:lnTo>
                  <a:lnTo>
                    <a:pt x="2723" y="228"/>
                  </a:lnTo>
                  <a:lnTo>
                    <a:pt x="2723" y="287"/>
                  </a:lnTo>
                  <a:lnTo>
                    <a:pt x="2723" y="208"/>
                  </a:lnTo>
                  <a:lnTo>
                    <a:pt x="2723" y="178"/>
                  </a:lnTo>
                  <a:lnTo>
                    <a:pt x="2723" y="317"/>
                  </a:lnTo>
                  <a:lnTo>
                    <a:pt x="2728" y="148"/>
                  </a:lnTo>
                  <a:lnTo>
                    <a:pt x="2728" y="505"/>
                  </a:lnTo>
                  <a:lnTo>
                    <a:pt x="2728" y="351"/>
                  </a:lnTo>
                  <a:lnTo>
                    <a:pt x="2728" y="168"/>
                  </a:lnTo>
                  <a:lnTo>
                    <a:pt x="2728" y="292"/>
                  </a:lnTo>
                  <a:lnTo>
                    <a:pt x="2728" y="208"/>
                  </a:lnTo>
                  <a:lnTo>
                    <a:pt x="2733" y="203"/>
                  </a:lnTo>
                  <a:lnTo>
                    <a:pt x="2733" y="332"/>
                  </a:lnTo>
                  <a:lnTo>
                    <a:pt x="2733" y="153"/>
                  </a:lnTo>
                  <a:lnTo>
                    <a:pt x="2733" y="495"/>
                  </a:lnTo>
                  <a:lnTo>
                    <a:pt x="2733" y="381"/>
                  </a:lnTo>
                  <a:lnTo>
                    <a:pt x="2733" y="163"/>
                  </a:lnTo>
                  <a:lnTo>
                    <a:pt x="2738" y="312"/>
                  </a:lnTo>
                  <a:lnTo>
                    <a:pt x="2738" y="213"/>
                  </a:lnTo>
                  <a:lnTo>
                    <a:pt x="2738" y="336"/>
                  </a:lnTo>
                  <a:lnTo>
                    <a:pt x="2738" y="94"/>
                  </a:lnTo>
                  <a:lnTo>
                    <a:pt x="2738" y="475"/>
                  </a:lnTo>
                  <a:lnTo>
                    <a:pt x="2743" y="431"/>
                  </a:lnTo>
                  <a:lnTo>
                    <a:pt x="2743" y="218"/>
                  </a:lnTo>
                  <a:lnTo>
                    <a:pt x="2743" y="327"/>
                  </a:lnTo>
                  <a:lnTo>
                    <a:pt x="2743" y="213"/>
                  </a:lnTo>
                  <a:lnTo>
                    <a:pt x="2743" y="376"/>
                  </a:lnTo>
                  <a:lnTo>
                    <a:pt x="2748" y="35"/>
                  </a:lnTo>
                  <a:lnTo>
                    <a:pt x="2748" y="505"/>
                  </a:lnTo>
                  <a:lnTo>
                    <a:pt x="2748" y="445"/>
                  </a:lnTo>
                  <a:lnTo>
                    <a:pt x="2748" y="193"/>
                  </a:lnTo>
                  <a:lnTo>
                    <a:pt x="2748" y="346"/>
                  </a:lnTo>
                  <a:lnTo>
                    <a:pt x="2748" y="198"/>
                  </a:lnTo>
                  <a:lnTo>
                    <a:pt x="2753" y="218"/>
                  </a:lnTo>
                  <a:lnTo>
                    <a:pt x="2753" y="416"/>
                  </a:lnTo>
                  <a:lnTo>
                    <a:pt x="2753" y="45"/>
                  </a:lnTo>
                  <a:lnTo>
                    <a:pt x="2753" y="495"/>
                  </a:lnTo>
                  <a:lnTo>
                    <a:pt x="2753" y="406"/>
                  </a:lnTo>
                  <a:lnTo>
                    <a:pt x="2753" y="193"/>
                  </a:lnTo>
                  <a:lnTo>
                    <a:pt x="2753" y="287"/>
                  </a:lnTo>
                  <a:lnTo>
                    <a:pt x="2753" y="213"/>
                  </a:lnTo>
                  <a:lnTo>
                    <a:pt x="2758" y="223"/>
                  </a:lnTo>
                  <a:lnTo>
                    <a:pt x="2758" y="525"/>
                  </a:lnTo>
                  <a:lnTo>
                    <a:pt x="2758" y="445"/>
                  </a:lnTo>
                  <a:lnTo>
                    <a:pt x="2758" y="20"/>
                  </a:lnTo>
                  <a:lnTo>
                    <a:pt x="2758" y="341"/>
                  </a:lnTo>
                  <a:lnTo>
                    <a:pt x="2758" y="183"/>
                  </a:lnTo>
                  <a:lnTo>
                    <a:pt x="2763" y="287"/>
                  </a:lnTo>
                  <a:lnTo>
                    <a:pt x="2763" y="213"/>
                  </a:lnTo>
                  <a:lnTo>
                    <a:pt x="2763" y="15"/>
                  </a:lnTo>
                  <a:lnTo>
                    <a:pt x="2763" y="515"/>
                  </a:lnTo>
                  <a:lnTo>
                    <a:pt x="2763" y="460"/>
                  </a:lnTo>
                  <a:lnTo>
                    <a:pt x="2763" y="188"/>
                  </a:lnTo>
                  <a:lnTo>
                    <a:pt x="2768" y="356"/>
                  </a:lnTo>
                  <a:lnTo>
                    <a:pt x="2768" y="173"/>
                  </a:lnTo>
                  <a:lnTo>
                    <a:pt x="2768" y="213"/>
                  </a:lnTo>
                  <a:lnTo>
                    <a:pt x="2768" y="421"/>
                  </a:lnTo>
                  <a:lnTo>
                    <a:pt x="2768" y="69"/>
                  </a:lnTo>
                  <a:lnTo>
                    <a:pt x="2768" y="475"/>
                  </a:lnTo>
                  <a:lnTo>
                    <a:pt x="2772" y="332"/>
                  </a:lnTo>
                  <a:lnTo>
                    <a:pt x="2772" y="178"/>
                  </a:lnTo>
                  <a:lnTo>
                    <a:pt x="2772" y="183"/>
                  </a:lnTo>
                  <a:lnTo>
                    <a:pt x="2772" y="332"/>
                  </a:lnTo>
                  <a:lnTo>
                    <a:pt x="2772" y="163"/>
                  </a:lnTo>
                  <a:lnTo>
                    <a:pt x="2772" y="440"/>
                  </a:lnTo>
                  <a:lnTo>
                    <a:pt x="2777" y="89"/>
                  </a:lnTo>
                  <a:lnTo>
                    <a:pt x="2777" y="445"/>
                  </a:lnTo>
                  <a:lnTo>
                    <a:pt x="2777" y="341"/>
                  </a:lnTo>
                  <a:lnTo>
                    <a:pt x="2777" y="193"/>
                  </a:lnTo>
                  <a:lnTo>
                    <a:pt x="2777" y="188"/>
                  </a:lnTo>
                  <a:lnTo>
                    <a:pt x="2777" y="361"/>
                  </a:lnTo>
                  <a:lnTo>
                    <a:pt x="2782" y="104"/>
                  </a:lnTo>
                  <a:lnTo>
                    <a:pt x="2782" y="455"/>
                  </a:lnTo>
                  <a:lnTo>
                    <a:pt x="2782" y="411"/>
                  </a:lnTo>
                  <a:lnTo>
                    <a:pt x="2782" y="203"/>
                  </a:lnTo>
                  <a:lnTo>
                    <a:pt x="2782" y="332"/>
                  </a:lnTo>
                  <a:lnTo>
                    <a:pt x="2782" y="198"/>
                  </a:lnTo>
                  <a:lnTo>
                    <a:pt x="2787" y="148"/>
                  </a:lnTo>
                  <a:lnTo>
                    <a:pt x="2787" y="431"/>
                  </a:lnTo>
                  <a:lnTo>
                    <a:pt x="2787" y="119"/>
                  </a:lnTo>
                  <a:lnTo>
                    <a:pt x="2787" y="450"/>
                  </a:lnTo>
                  <a:lnTo>
                    <a:pt x="2787" y="312"/>
                  </a:lnTo>
                  <a:lnTo>
                    <a:pt x="2787" y="218"/>
                  </a:lnTo>
                  <a:lnTo>
                    <a:pt x="2792" y="218"/>
                  </a:lnTo>
                  <a:lnTo>
                    <a:pt x="2792" y="396"/>
                  </a:lnTo>
                  <a:lnTo>
                    <a:pt x="2792" y="148"/>
                  </a:lnTo>
                  <a:lnTo>
                    <a:pt x="2792" y="435"/>
                  </a:lnTo>
                  <a:lnTo>
                    <a:pt x="2792" y="341"/>
                  </a:lnTo>
                  <a:lnTo>
                    <a:pt x="2792" y="203"/>
                  </a:lnTo>
                  <a:lnTo>
                    <a:pt x="2792" y="297"/>
                  </a:lnTo>
                  <a:lnTo>
                    <a:pt x="2792" y="228"/>
                  </a:lnTo>
                  <a:lnTo>
                    <a:pt x="2797" y="168"/>
                  </a:lnTo>
                  <a:lnTo>
                    <a:pt x="2797" y="396"/>
                  </a:lnTo>
                  <a:lnTo>
                    <a:pt x="2797" y="188"/>
                  </a:lnTo>
                  <a:lnTo>
                    <a:pt x="2797" y="406"/>
                  </a:lnTo>
                  <a:lnTo>
                    <a:pt x="2797" y="297"/>
                  </a:lnTo>
                  <a:lnTo>
                    <a:pt x="2797" y="188"/>
                  </a:lnTo>
                  <a:lnTo>
                    <a:pt x="2802" y="223"/>
                  </a:lnTo>
                  <a:lnTo>
                    <a:pt x="2802" y="386"/>
                  </a:lnTo>
                  <a:lnTo>
                    <a:pt x="2802" y="193"/>
                  </a:lnTo>
                  <a:lnTo>
                    <a:pt x="2802" y="391"/>
                  </a:lnTo>
                  <a:lnTo>
                    <a:pt x="2802" y="312"/>
                  </a:lnTo>
                  <a:lnTo>
                    <a:pt x="2802" y="178"/>
                  </a:lnTo>
                  <a:lnTo>
                    <a:pt x="2807" y="252"/>
                  </a:lnTo>
                  <a:lnTo>
                    <a:pt x="2807" y="386"/>
                  </a:lnTo>
                  <a:lnTo>
                    <a:pt x="2807" y="193"/>
                  </a:lnTo>
                  <a:lnTo>
                    <a:pt x="2807" y="396"/>
                  </a:lnTo>
                  <a:lnTo>
                    <a:pt x="2807" y="317"/>
                  </a:lnTo>
                  <a:lnTo>
                    <a:pt x="2807" y="183"/>
                  </a:lnTo>
                  <a:lnTo>
                    <a:pt x="2812" y="252"/>
                  </a:lnTo>
                  <a:lnTo>
                    <a:pt x="2812" y="386"/>
                  </a:lnTo>
                  <a:lnTo>
                    <a:pt x="2812" y="203"/>
                  </a:lnTo>
                  <a:lnTo>
                    <a:pt x="2812" y="391"/>
                  </a:lnTo>
                  <a:lnTo>
                    <a:pt x="2812" y="322"/>
                  </a:lnTo>
                  <a:lnTo>
                    <a:pt x="2812" y="188"/>
                  </a:lnTo>
                  <a:lnTo>
                    <a:pt x="2817" y="252"/>
                  </a:lnTo>
                  <a:lnTo>
                    <a:pt x="2817" y="351"/>
                  </a:lnTo>
                  <a:lnTo>
                    <a:pt x="2817" y="198"/>
                  </a:lnTo>
                  <a:lnTo>
                    <a:pt x="2817" y="386"/>
                  </a:lnTo>
                  <a:lnTo>
                    <a:pt x="2817" y="327"/>
                  </a:lnTo>
                  <a:lnTo>
                    <a:pt x="2817" y="188"/>
                  </a:lnTo>
                  <a:lnTo>
                    <a:pt x="2822" y="322"/>
                  </a:lnTo>
                  <a:lnTo>
                    <a:pt x="2822" y="247"/>
                  </a:lnTo>
                  <a:lnTo>
                    <a:pt x="2822" y="223"/>
                  </a:lnTo>
                  <a:lnTo>
                    <a:pt x="2822" y="381"/>
                  </a:lnTo>
                  <a:lnTo>
                    <a:pt x="2822" y="356"/>
                  </a:lnTo>
                  <a:lnTo>
                    <a:pt x="2822" y="188"/>
                  </a:lnTo>
                  <a:lnTo>
                    <a:pt x="2827" y="312"/>
                  </a:lnTo>
                  <a:lnTo>
                    <a:pt x="2827" y="242"/>
                  </a:lnTo>
                  <a:lnTo>
                    <a:pt x="2827" y="218"/>
                  </a:lnTo>
                  <a:lnTo>
                    <a:pt x="2827" y="376"/>
                  </a:lnTo>
                  <a:lnTo>
                    <a:pt x="2827" y="183"/>
                  </a:lnTo>
                  <a:lnTo>
                    <a:pt x="2832" y="327"/>
                  </a:lnTo>
                  <a:lnTo>
                    <a:pt x="2832" y="238"/>
                  </a:lnTo>
                  <a:lnTo>
                    <a:pt x="2832" y="228"/>
                  </a:lnTo>
                  <a:lnTo>
                    <a:pt x="2832" y="376"/>
                  </a:lnTo>
                  <a:lnTo>
                    <a:pt x="2832" y="366"/>
                  </a:lnTo>
                  <a:lnTo>
                    <a:pt x="2832" y="188"/>
                  </a:lnTo>
                  <a:lnTo>
                    <a:pt x="2832" y="332"/>
                  </a:lnTo>
                  <a:lnTo>
                    <a:pt x="2832" y="233"/>
                  </a:lnTo>
                  <a:lnTo>
                    <a:pt x="2837" y="218"/>
                  </a:lnTo>
                  <a:lnTo>
                    <a:pt x="2837" y="376"/>
                  </a:lnTo>
                  <a:lnTo>
                    <a:pt x="2837" y="351"/>
                  </a:lnTo>
                  <a:lnTo>
                    <a:pt x="2837" y="193"/>
                  </a:lnTo>
                  <a:lnTo>
                    <a:pt x="2837" y="238"/>
                  </a:lnTo>
                  <a:lnTo>
                    <a:pt x="2837" y="371"/>
                  </a:lnTo>
                  <a:lnTo>
                    <a:pt x="2842" y="213"/>
                  </a:lnTo>
                  <a:lnTo>
                    <a:pt x="2842" y="322"/>
                  </a:lnTo>
                  <a:lnTo>
                    <a:pt x="2842" y="183"/>
                  </a:lnTo>
                  <a:lnTo>
                    <a:pt x="2842" y="238"/>
                  </a:lnTo>
                  <a:lnTo>
                    <a:pt x="2842" y="376"/>
                  </a:lnTo>
                  <a:lnTo>
                    <a:pt x="2847" y="371"/>
                  </a:lnTo>
                  <a:lnTo>
                    <a:pt x="2847" y="223"/>
                  </a:lnTo>
                  <a:lnTo>
                    <a:pt x="2847" y="322"/>
                  </a:lnTo>
                  <a:lnTo>
                    <a:pt x="2847" y="178"/>
                  </a:lnTo>
                  <a:lnTo>
                    <a:pt x="2847" y="233"/>
                  </a:lnTo>
                  <a:lnTo>
                    <a:pt x="2847" y="386"/>
                  </a:lnTo>
                  <a:lnTo>
                    <a:pt x="2852" y="223"/>
                  </a:lnTo>
                  <a:lnTo>
                    <a:pt x="2852" y="317"/>
                  </a:lnTo>
                  <a:lnTo>
                    <a:pt x="2852" y="198"/>
                  </a:lnTo>
                  <a:lnTo>
                    <a:pt x="2852" y="238"/>
                  </a:lnTo>
                  <a:lnTo>
                    <a:pt x="2852" y="381"/>
                  </a:lnTo>
                  <a:lnTo>
                    <a:pt x="2857" y="356"/>
                  </a:lnTo>
                  <a:lnTo>
                    <a:pt x="2857" y="233"/>
                  </a:lnTo>
                  <a:lnTo>
                    <a:pt x="2857" y="307"/>
                  </a:lnTo>
                  <a:lnTo>
                    <a:pt x="2857" y="193"/>
                  </a:lnTo>
                  <a:lnTo>
                    <a:pt x="2857" y="233"/>
                  </a:lnTo>
                  <a:lnTo>
                    <a:pt x="2857" y="381"/>
                  </a:lnTo>
                  <a:lnTo>
                    <a:pt x="2862" y="366"/>
                  </a:lnTo>
                  <a:lnTo>
                    <a:pt x="2862" y="208"/>
                  </a:lnTo>
                  <a:lnTo>
                    <a:pt x="2862" y="327"/>
                  </a:lnTo>
                  <a:lnTo>
                    <a:pt x="2862" y="228"/>
                  </a:lnTo>
                  <a:lnTo>
                    <a:pt x="2862" y="391"/>
                  </a:lnTo>
                  <a:lnTo>
                    <a:pt x="2867" y="327"/>
                  </a:lnTo>
                  <a:lnTo>
                    <a:pt x="2867" y="203"/>
                  </a:lnTo>
                  <a:lnTo>
                    <a:pt x="2867" y="247"/>
                  </a:lnTo>
                  <a:lnTo>
                    <a:pt x="2867" y="361"/>
                  </a:lnTo>
                  <a:lnTo>
                    <a:pt x="2867" y="238"/>
                  </a:lnTo>
                  <a:lnTo>
                    <a:pt x="2867" y="386"/>
                  </a:lnTo>
                  <a:lnTo>
                    <a:pt x="2872" y="302"/>
                  </a:lnTo>
                  <a:lnTo>
                    <a:pt x="2872" y="203"/>
                  </a:lnTo>
                  <a:lnTo>
                    <a:pt x="2872" y="257"/>
                  </a:lnTo>
                  <a:lnTo>
                    <a:pt x="2872" y="381"/>
                  </a:lnTo>
                  <a:lnTo>
                    <a:pt x="2872" y="346"/>
                  </a:lnTo>
                  <a:lnTo>
                    <a:pt x="2872" y="242"/>
                  </a:lnTo>
                  <a:lnTo>
                    <a:pt x="2877" y="297"/>
                  </a:lnTo>
                  <a:lnTo>
                    <a:pt x="2877" y="223"/>
                  </a:lnTo>
                  <a:lnTo>
                    <a:pt x="2877" y="233"/>
                  </a:lnTo>
                  <a:lnTo>
                    <a:pt x="2877" y="376"/>
                  </a:lnTo>
                  <a:lnTo>
                    <a:pt x="2877" y="346"/>
                  </a:lnTo>
                  <a:lnTo>
                    <a:pt x="2877" y="223"/>
                  </a:lnTo>
                  <a:lnTo>
                    <a:pt x="2877" y="332"/>
                  </a:lnTo>
                  <a:lnTo>
                    <a:pt x="2877" y="228"/>
                  </a:lnTo>
                  <a:lnTo>
                    <a:pt x="2882" y="252"/>
                  </a:lnTo>
                  <a:lnTo>
                    <a:pt x="2882" y="366"/>
                  </a:lnTo>
                  <a:lnTo>
                    <a:pt x="2882" y="336"/>
                  </a:lnTo>
                  <a:lnTo>
                    <a:pt x="2882" y="228"/>
                  </a:lnTo>
                  <a:lnTo>
                    <a:pt x="2882" y="257"/>
                  </a:lnTo>
                  <a:lnTo>
                    <a:pt x="2882" y="356"/>
                  </a:lnTo>
                  <a:lnTo>
                    <a:pt x="2887" y="247"/>
                  </a:lnTo>
                  <a:lnTo>
                    <a:pt x="2887" y="381"/>
                  </a:lnTo>
                  <a:lnTo>
                    <a:pt x="2887" y="292"/>
                  </a:lnTo>
                  <a:lnTo>
                    <a:pt x="2887" y="218"/>
                  </a:lnTo>
                  <a:lnTo>
                    <a:pt x="2887" y="262"/>
                  </a:lnTo>
                  <a:lnTo>
                    <a:pt x="2887" y="381"/>
                  </a:lnTo>
                  <a:lnTo>
                    <a:pt x="2892" y="356"/>
                  </a:lnTo>
                  <a:lnTo>
                    <a:pt x="2892" y="242"/>
                  </a:lnTo>
                  <a:lnTo>
                    <a:pt x="2892" y="287"/>
                  </a:lnTo>
                  <a:lnTo>
                    <a:pt x="2892" y="228"/>
                  </a:lnTo>
                  <a:lnTo>
                    <a:pt x="2892" y="238"/>
                  </a:lnTo>
                  <a:lnTo>
                    <a:pt x="2892" y="376"/>
                  </a:lnTo>
                  <a:lnTo>
                    <a:pt x="2896" y="356"/>
                  </a:lnTo>
                  <a:lnTo>
                    <a:pt x="2896" y="238"/>
                  </a:lnTo>
                  <a:lnTo>
                    <a:pt x="2896" y="302"/>
                  </a:lnTo>
                  <a:lnTo>
                    <a:pt x="2896" y="223"/>
                  </a:lnTo>
                  <a:lnTo>
                    <a:pt x="2896" y="252"/>
                  </a:lnTo>
                  <a:lnTo>
                    <a:pt x="2896" y="376"/>
                  </a:lnTo>
                  <a:lnTo>
                    <a:pt x="2901" y="341"/>
                  </a:lnTo>
                  <a:lnTo>
                    <a:pt x="2901" y="238"/>
                  </a:lnTo>
                  <a:lnTo>
                    <a:pt x="2901" y="356"/>
                  </a:lnTo>
                  <a:lnTo>
                    <a:pt x="2901" y="252"/>
                  </a:lnTo>
                  <a:lnTo>
                    <a:pt x="2901" y="376"/>
                  </a:lnTo>
                  <a:lnTo>
                    <a:pt x="2906" y="327"/>
                  </a:lnTo>
                  <a:lnTo>
                    <a:pt x="2906" y="233"/>
                  </a:lnTo>
                  <a:lnTo>
                    <a:pt x="2906" y="252"/>
                  </a:lnTo>
                  <a:lnTo>
                    <a:pt x="2906" y="366"/>
                  </a:lnTo>
                  <a:lnTo>
                    <a:pt x="2906" y="242"/>
                  </a:lnTo>
                  <a:lnTo>
                    <a:pt x="2906" y="376"/>
                  </a:lnTo>
                  <a:lnTo>
                    <a:pt x="2911" y="282"/>
                  </a:lnTo>
                  <a:lnTo>
                    <a:pt x="2911" y="223"/>
                  </a:lnTo>
                  <a:lnTo>
                    <a:pt x="2911" y="257"/>
                  </a:lnTo>
                  <a:lnTo>
                    <a:pt x="2911" y="361"/>
                  </a:lnTo>
                  <a:lnTo>
                    <a:pt x="2911" y="247"/>
                  </a:lnTo>
                  <a:lnTo>
                    <a:pt x="2911" y="386"/>
                  </a:lnTo>
                  <a:lnTo>
                    <a:pt x="2916" y="292"/>
                  </a:lnTo>
                  <a:lnTo>
                    <a:pt x="2916" y="213"/>
                  </a:lnTo>
                  <a:lnTo>
                    <a:pt x="2916" y="252"/>
                  </a:lnTo>
                  <a:lnTo>
                    <a:pt x="2916" y="356"/>
                  </a:lnTo>
                  <a:lnTo>
                    <a:pt x="2916" y="247"/>
                  </a:lnTo>
                  <a:lnTo>
                    <a:pt x="2916" y="391"/>
                  </a:lnTo>
                  <a:lnTo>
                    <a:pt x="2916" y="292"/>
                  </a:lnTo>
                  <a:lnTo>
                    <a:pt x="2916" y="208"/>
                  </a:lnTo>
                  <a:lnTo>
                    <a:pt x="2921" y="252"/>
                  </a:lnTo>
                  <a:lnTo>
                    <a:pt x="2921" y="371"/>
                  </a:lnTo>
                  <a:lnTo>
                    <a:pt x="2921" y="238"/>
                  </a:lnTo>
                  <a:lnTo>
                    <a:pt x="2921" y="386"/>
                  </a:lnTo>
                  <a:lnTo>
                    <a:pt x="2921" y="287"/>
                  </a:lnTo>
                  <a:lnTo>
                    <a:pt x="2921" y="208"/>
                  </a:lnTo>
                  <a:lnTo>
                    <a:pt x="2926" y="252"/>
                  </a:lnTo>
                  <a:lnTo>
                    <a:pt x="2926" y="356"/>
                  </a:lnTo>
                  <a:lnTo>
                    <a:pt x="2926" y="242"/>
                  </a:lnTo>
                  <a:lnTo>
                    <a:pt x="2926" y="386"/>
                  </a:lnTo>
                  <a:lnTo>
                    <a:pt x="2926" y="287"/>
                  </a:lnTo>
                  <a:lnTo>
                    <a:pt x="2926" y="203"/>
                  </a:lnTo>
                  <a:lnTo>
                    <a:pt x="2931" y="247"/>
                  </a:lnTo>
                  <a:lnTo>
                    <a:pt x="2931" y="371"/>
                  </a:lnTo>
                  <a:lnTo>
                    <a:pt x="2931" y="223"/>
                  </a:lnTo>
                  <a:lnTo>
                    <a:pt x="2931" y="386"/>
                  </a:lnTo>
                  <a:lnTo>
                    <a:pt x="2931" y="332"/>
                  </a:lnTo>
                  <a:lnTo>
                    <a:pt x="2931" y="198"/>
                  </a:lnTo>
                  <a:lnTo>
                    <a:pt x="2936" y="302"/>
                  </a:lnTo>
                  <a:lnTo>
                    <a:pt x="2936" y="252"/>
                  </a:lnTo>
                  <a:lnTo>
                    <a:pt x="2936" y="213"/>
                  </a:lnTo>
                  <a:lnTo>
                    <a:pt x="2936" y="391"/>
                  </a:lnTo>
                  <a:lnTo>
                    <a:pt x="2936" y="366"/>
                  </a:lnTo>
                  <a:lnTo>
                    <a:pt x="2936" y="208"/>
                  </a:lnTo>
                  <a:lnTo>
                    <a:pt x="2941" y="282"/>
                  </a:lnTo>
                  <a:lnTo>
                    <a:pt x="2941" y="218"/>
                  </a:lnTo>
                  <a:lnTo>
                    <a:pt x="2941" y="213"/>
                  </a:lnTo>
                  <a:lnTo>
                    <a:pt x="2941" y="401"/>
                  </a:lnTo>
                  <a:lnTo>
                    <a:pt x="2941" y="376"/>
                  </a:lnTo>
                  <a:lnTo>
                    <a:pt x="2941" y="198"/>
                  </a:lnTo>
                  <a:lnTo>
                    <a:pt x="2946" y="282"/>
                  </a:lnTo>
                  <a:lnTo>
                    <a:pt x="2946" y="213"/>
                  </a:lnTo>
                  <a:lnTo>
                    <a:pt x="2946" y="223"/>
                  </a:lnTo>
                  <a:lnTo>
                    <a:pt x="2946" y="386"/>
                  </a:lnTo>
                  <a:lnTo>
                    <a:pt x="2946" y="178"/>
                  </a:lnTo>
                  <a:lnTo>
                    <a:pt x="2946" y="406"/>
                  </a:lnTo>
                  <a:lnTo>
                    <a:pt x="2951" y="317"/>
                  </a:lnTo>
                  <a:lnTo>
                    <a:pt x="2951" y="223"/>
                  </a:lnTo>
                  <a:lnTo>
                    <a:pt x="2951" y="297"/>
                  </a:lnTo>
                  <a:lnTo>
                    <a:pt x="2951" y="228"/>
                  </a:lnTo>
                  <a:lnTo>
                    <a:pt x="2951" y="193"/>
                  </a:lnTo>
                  <a:lnTo>
                    <a:pt x="2951" y="396"/>
                  </a:lnTo>
                  <a:lnTo>
                    <a:pt x="2956" y="381"/>
                  </a:lnTo>
                  <a:lnTo>
                    <a:pt x="2956" y="247"/>
                  </a:lnTo>
                  <a:lnTo>
                    <a:pt x="2956" y="307"/>
                  </a:lnTo>
                  <a:lnTo>
                    <a:pt x="2956" y="218"/>
                  </a:lnTo>
                  <a:lnTo>
                    <a:pt x="2956" y="228"/>
                  </a:lnTo>
                  <a:lnTo>
                    <a:pt x="2956" y="351"/>
                  </a:lnTo>
                  <a:lnTo>
                    <a:pt x="2956" y="198"/>
                  </a:lnTo>
                  <a:lnTo>
                    <a:pt x="2956" y="401"/>
                  </a:lnTo>
                  <a:lnTo>
                    <a:pt x="2961" y="307"/>
                  </a:lnTo>
                  <a:lnTo>
                    <a:pt x="2961" y="242"/>
                  </a:lnTo>
                  <a:lnTo>
                    <a:pt x="2961" y="307"/>
                  </a:lnTo>
                  <a:lnTo>
                    <a:pt x="2961" y="228"/>
                  </a:lnTo>
                  <a:lnTo>
                    <a:pt x="2961" y="238"/>
                  </a:lnTo>
                  <a:lnTo>
                    <a:pt x="2961" y="401"/>
                  </a:lnTo>
                  <a:lnTo>
                    <a:pt x="2966" y="208"/>
                  </a:lnTo>
                  <a:lnTo>
                    <a:pt x="2966" y="312"/>
                  </a:lnTo>
                  <a:lnTo>
                    <a:pt x="2966" y="238"/>
                  </a:lnTo>
                  <a:lnTo>
                    <a:pt x="2966" y="287"/>
                  </a:lnTo>
                  <a:lnTo>
                    <a:pt x="2966" y="233"/>
                  </a:lnTo>
                  <a:lnTo>
                    <a:pt x="2971" y="257"/>
                  </a:lnTo>
                  <a:lnTo>
                    <a:pt x="2971" y="411"/>
                  </a:lnTo>
                  <a:lnTo>
                    <a:pt x="2971" y="356"/>
                  </a:lnTo>
                  <a:lnTo>
                    <a:pt x="2971" y="223"/>
                  </a:lnTo>
                  <a:lnTo>
                    <a:pt x="2971" y="297"/>
                  </a:lnTo>
                  <a:lnTo>
                    <a:pt x="2971" y="242"/>
                  </a:lnTo>
                  <a:lnTo>
                    <a:pt x="2976" y="277"/>
                  </a:lnTo>
                  <a:lnTo>
                    <a:pt x="2976" y="218"/>
                  </a:lnTo>
                  <a:lnTo>
                    <a:pt x="2976" y="257"/>
                  </a:lnTo>
                  <a:lnTo>
                    <a:pt x="2976" y="396"/>
                  </a:lnTo>
                  <a:lnTo>
                    <a:pt x="2976" y="386"/>
                  </a:lnTo>
                  <a:lnTo>
                    <a:pt x="2976" y="238"/>
                  </a:lnTo>
                  <a:lnTo>
                    <a:pt x="2981" y="312"/>
                  </a:lnTo>
                  <a:lnTo>
                    <a:pt x="2981" y="247"/>
                  </a:lnTo>
                  <a:lnTo>
                    <a:pt x="2981" y="277"/>
                  </a:lnTo>
                  <a:lnTo>
                    <a:pt x="2981" y="223"/>
                  </a:lnTo>
                  <a:lnTo>
                    <a:pt x="2981" y="346"/>
                  </a:lnTo>
                  <a:lnTo>
                    <a:pt x="2986" y="252"/>
                  </a:lnTo>
                  <a:lnTo>
                    <a:pt x="2986" y="411"/>
                  </a:lnTo>
                  <a:lnTo>
                    <a:pt x="2986" y="341"/>
                  </a:lnTo>
                  <a:lnTo>
                    <a:pt x="2986" y="252"/>
                  </a:lnTo>
                  <a:lnTo>
                    <a:pt x="2986" y="312"/>
                  </a:lnTo>
                  <a:lnTo>
                    <a:pt x="2986" y="242"/>
                  </a:lnTo>
                  <a:lnTo>
                    <a:pt x="2991" y="277"/>
                  </a:lnTo>
                  <a:lnTo>
                    <a:pt x="2991" y="223"/>
                  </a:lnTo>
                  <a:lnTo>
                    <a:pt x="2991" y="272"/>
                  </a:lnTo>
                  <a:lnTo>
                    <a:pt x="2991" y="401"/>
                  </a:lnTo>
                  <a:lnTo>
                    <a:pt x="2991" y="332"/>
                  </a:lnTo>
                  <a:lnTo>
                    <a:pt x="2991" y="267"/>
                  </a:lnTo>
                  <a:lnTo>
                    <a:pt x="2996" y="302"/>
                  </a:lnTo>
                  <a:lnTo>
                    <a:pt x="2996" y="262"/>
                  </a:lnTo>
                  <a:lnTo>
                    <a:pt x="2996" y="287"/>
                  </a:lnTo>
                  <a:lnTo>
                    <a:pt x="2996" y="223"/>
                  </a:lnTo>
                  <a:lnTo>
                    <a:pt x="2996" y="238"/>
                  </a:lnTo>
                  <a:lnTo>
                    <a:pt x="2996" y="317"/>
                  </a:lnTo>
                  <a:lnTo>
                    <a:pt x="2996" y="272"/>
                  </a:lnTo>
                  <a:lnTo>
                    <a:pt x="2996" y="391"/>
                  </a:lnTo>
                  <a:lnTo>
                    <a:pt x="3001" y="327"/>
                  </a:lnTo>
                  <a:lnTo>
                    <a:pt x="3001" y="262"/>
                  </a:lnTo>
                  <a:lnTo>
                    <a:pt x="3001" y="292"/>
                  </a:lnTo>
                  <a:lnTo>
                    <a:pt x="3001" y="247"/>
                  </a:lnTo>
                  <a:lnTo>
                    <a:pt x="3001" y="257"/>
                  </a:lnTo>
                  <a:lnTo>
                    <a:pt x="3001" y="228"/>
                  </a:lnTo>
                  <a:lnTo>
                    <a:pt x="3006" y="242"/>
                  </a:lnTo>
                  <a:lnTo>
                    <a:pt x="3006" y="346"/>
                  </a:lnTo>
                  <a:lnTo>
                    <a:pt x="3006" y="262"/>
                  </a:lnTo>
                  <a:lnTo>
                    <a:pt x="3006" y="401"/>
                  </a:lnTo>
                  <a:lnTo>
                    <a:pt x="3006" y="312"/>
                  </a:lnTo>
                  <a:lnTo>
                    <a:pt x="3006" y="262"/>
                  </a:lnTo>
                  <a:lnTo>
                    <a:pt x="3011" y="292"/>
                  </a:lnTo>
                  <a:lnTo>
                    <a:pt x="3011" y="257"/>
                  </a:lnTo>
                  <a:lnTo>
                    <a:pt x="3011" y="228"/>
                  </a:lnTo>
                  <a:lnTo>
                    <a:pt x="3011" y="238"/>
                  </a:lnTo>
                  <a:lnTo>
                    <a:pt x="3011" y="327"/>
                  </a:lnTo>
                  <a:lnTo>
                    <a:pt x="3016" y="277"/>
                  </a:lnTo>
                  <a:lnTo>
                    <a:pt x="3016" y="396"/>
                  </a:lnTo>
                  <a:lnTo>
                    <a:pt x="3016" y="307"/>
                  </a:lnTo>
                  <a:lnTo>
                    <a:pt x="3016" y="262"/>
                  </a:lnTo>
                  <a:lnTo>
                    <a:pt x="3016" y="297"/>
                  </a:lnTo>
                  <a:lnTo>
                    <a:pt x="3016" y="252"/>
                  </a:lnTo>
                  <a:lnTo>
                    <a:pt x="3020" y="267"/>
                  </a:lnTo>
                  <a:lnTo>
                    <a:pt x="3020" y="238"/>
                  </a:lnTo>
                  <a:lnTo>
                    <a:pt x="3020" y="233"/>
                  </a:lnTo>
                  <a:lnTo>
                    <a:pt x="3020" y="312"/>
                  </a:lnTo>
                  <a:lnTo>
                    <a:pt x="3020" y="381"/>
                  </a:lnTo>
                  <a:lnTo>
                    <a:pt x="3025" y="317"/>
                  </a:lnTo>
                  <a:lnTo>
                    <a:pt x="3025" y="272"/>
                  </a:lnTo>
                  <a:lnTo>
                    <a:pt x="3025" y="297"/>
                  </a:lnTo>
                  <a:lnTo>
                    <a:pt x="3025" y="257"/>
                  </a:lnTo>
                  <a:lnTo>
                    <a:pt x="3025" y="247"/>
                  </a:lnTo>
                  <a:lnTo>
                    <a:pt x="3030" y="238"/>
                  </a:lnTo>
                  <a:lnTo>
                    <a:pt x="3030" y="292"/>
                  </a:lnTo>
                  <a:lnTo>
                    <a:pt x="3030" y="371"/>
                  </a:lnTo>
                  <a:lnTo>
                    <a:pt x="3030" y="366"/>
                  </a:lnTo>
                  <a:lnTo>
                    <a:pt x="3030" y="272"/>
                  </a:lnTo>
                  <a:lnTo>
                    <a:pt x="3035" y="297"/>
                  </a:lnTo>
                  <a:lnTo>
                    <a:pt x="3035" y="282"/>
                  </a:lnTo>
                  <a:lnTo>
                    <a:pt x="3035" y="247"/>
                  </a:lnTo>
                  <a:lnTo>
                    <a:pt x="3035" y="257"/>
                  </a:lnTo>
                  <a:lnTo>
                    <a:pt x="3035" y="252"/>
                  </a:lnTo>
                  <a:lnTo>
                    <a:pt x="3035" y="346"/>
                  </a:lnTo>
                  <a:lnTo>
                    <a:pt x="3040" y="297"/>
                  </a:lnTo>
                  <a:lnTo>
                    <a:pt x="3040" y="371"/>
                  </a:lnTo>
                  <a:lnTo>
                    <a:pt x="3040" y="297"/>
                  </a:lnTo>
                  <a:lnTo>
                    <a:pt x="3040" y="262"/>
                  </a:lnTo>
                  <a:lnTo>
                    <a:pt x="3040" y="292"/>
                  </a:lnTo>
                  <a:lnTo>
                    <a:pt x="3040" y="257"/>
                  </a:lnTo>
                  <a:lnTo>
                    <a:pt x="3045" y="262"/>
                  </a:lnTo>
                  <a:lnTo>
                    <a:pt x="3045" y="242"/>
                  </a:lnTo>
                  <a:lnTo>
                    <a:pt x="3045" y="247"/>
                  </a:lnTo>
                  <a:lnTo>
                    <a:pt x="3045" y="297"/>
                  </a:lnTo>
                  <a:lnTo>
                    <a:pt x="3045" y="356"/>
                  </a:lnTo>
                  <a:lnTo>
                    <a:pt x="3050" y="267"/>
                  </a:lnTo>
                  <a:lnTo>
                    <a:pt x="3050" y="282"/>
                  </a:lnTo>
                  <a:lnTo>
                    <a:pt x="3050" y="257"/>
                  </a:lnTo>
                  <a:lnTo>
                    <a:pt x="3050" y="282"/>
                  </a:lnTo>
                  <a:lnTo>
                    <a:pt x="3050" y="242"/>
                  </a:lnTo>
                  <a:lnTo>
                    <a:pt x="3055" y="272"/>
                  </a:lnTo>
                  <a:lnTo>
                    <a:pt x="3055" y="238"/>
                  </a:lnTo>
                  <a:lnTo>
                    <a:pt x="3055" y="272"/>
                  </a:lnTo>
                  <a:lnTo>
                    <a:pt x="3055" y="327"/>
                  </a:lnTo>
                  <a:lnTo>
                    <a:pt x="3055" y="322"/>
                  </a:lnTo>
                  <a:lnTo>
                    <a:pt x="3055" y="346"/>
                  </a:lnTo>
                  <a:lnTo>
                    <a:pt x="3060" y="322"/>
                  </a:lnTo>
                  <a:lnTo>
                    <a:pt x="3060" y="257"/>
                  </a:lnTo>
                  <a:lnTo>
                    <a:pt x="3060" y="277"/>
                  </a:lnTo>
                  <a:lnTo>
                    <a:pt x="3060" y="267"/>
                  </a:lnTo>
                  <a:lnTo>
                    <a:pt x="3060" y="247"/>
                  </a:lnTo>
                  <a:lnTo>
                    <a:pt x="3065" y="252"/>
                  </a:lnTo>
                  <a:lnTo>
                    <a:pt x="3065" y="297"/>
                  </a:lnTo>
                  <a:lnTo>
                    <a:pt x="3065" y="332"/>
                  </a:lnTo>
                  <a:lnTo>
                    <a:pt x="3065" y="297"/>
                  </a:lnTo>
                  <a:lnTo>
                    <a:pt x="3065" y="336"/>
                  </a:lnTo>
                  <a:lnTo>
                    <a:pt x="3070" y="302"/>
                  </a:lnTo>
                  <a:lnTo>
                    <a:pt x="3070" y="262"/>
                  </a:lnTo>
                  <a:lnTo>
                    <a:pt x="3070" y="272"/>
                  </a:lnTo>
                  <a:lnTo>
                    <a:pt x="3070" y="257"/>
                  </a:lnTo>
                  <a:lnTo>
                    <a:pt x="3070" y="267"/>
                  </a:lnTo>
                  <a:lnTo>
                    <a:pt x="3070" y="252"/>
                  </a:lnTo>
                  <a:lnTo>
                    <a:pt x="3075" y="267"/>
                  </a:lnTo>
                  <a:lnTo>
                    <a:pt x="3075" y="312"/>
                  </a:lnTo>
                  <a:lnTo>
                    <a:pt x="3075" y="307"/>
                  </a:lnTo>
                  <a:lnTo>
                    <a:pt x="3075" y="322"/>
                  </a:lnTo>
                  <a:lnTo>
                    <a:pt x="3075" y="287"/>
                  </a:lnTo>
                  <a:lnTo>
                    <a:pt x="3080" y="287"/>
                  </a:lnTo>
                  <a:lnTo>
                    <a:pt x="3080" y="262"/>
                  </a:lnTo>
                  <a:lnTo>
                    <a:pt x="3080" y="272"/>
                  </a:lnTo>
                  <a:lnTo>
                    <a:pt x="3080" y="257"/>
                  </a:lnTo>
                  <a:lnTo>
                    <a:pt x="3080" y="277"/>
                  </a:lnTo>
                  <a:lnTo>
                    <a:pt x="3080" y="272"/>
                  </a:lnTo>
                  <a:lnTo>
                    <a:pt x="3080" y="302"/>
                  </a:lnTo>
                  <a:lnTo>
                    <a:pt x="3085" y="302"/>
                  </a:lnTo>
                  <a:lnTo>
                    <a:pt x="3085" y="317"/>
                  </a:lnTo>
                  <a:lnTo>
                    <a:pt x="3085" y="312"/>
                  </a:lnTo>
                  <a:lnTo>
                    <a:pt x="3085" y="282"/>
                  </a:lnTo>
                  <a:lnTo>
                    <a:pt x="3085" y="287"/>
                  </a:lnTo>
                  <a:lnTo>
                    <a:pt x="3085" y="267"/>
                  </a:lnTo>
                  <a:lnTo>
                    <a:pt x="3090" y="272"/>
                  </a:lnTo>
                  <a:lnTo>
                    <a:pt x="3090" y="262"/>
                  </a:lnTo>
                  <a:lnTo>
                    <a:pt x="3090" y="282"/>
                  </a:lnTo>
                  <a:lnTo>
                    <a:pt x="3090" y="277"/>
                  </a:lnTo>
                  <a:lnTo>
                    <a:pt x="3090" y="302"/>
                  </a:lnTo>
                  <a:lnTo>
                    <a:pt x="3095" y="297"/>
                  </a:lnTo>
                  <a:lnTo>
                    <a:pt x="3095" y="307"/>
                  </a:lnTo>
                  <a:lnTo>
                    <a:pt x="3095" y="302"/>
                  </a:lnTo>
                  <a:lnTo>
                    <a:pt x="3095" y="287"/>
                  </a:lnTo>
                  <a:lnTo>
                    <a:pt x="3095" y="267"/>
                  </a:lnTo>
                  <a:lnTo>
                    <a:pt x="3100" y="277"/>
                  </a:lnTo>
                  <a:lnTo>
                    <a:pt x="3100" y="267"/>
                  </a:lnTo>
                  <a:lnTo>
                    <a:pt x="3100" y="277"/>
                  </a:lnTo>
                  <a:lnTo>
                    <a:pt x="3100" y="292"/>
                  </a:lnTo>
                  <a:lnTo>
                    <a:pt x="3100" y="302"/>
                  </a:lnTo>
                  <a:lnTo>
                    <a:pt x="3105" y="287"/>
                  </a:lnTo>
                  <a:lnTo>
                    <a:pt x="3105" y="302"/>
                  </a:lnTo>
                  <a:lnTo>
                    <a:pt x="3105" y="297"/>
                  </a:lnTo>
                  <a:lnTo>
                    <a:pt x="3105" y="282"/>
                  </a:lnTo>
                  <a:lnTo>
                    <a:pt x="3105" y="287"/>
                  </a:lnTo>
                  <a:lnTo>
                    <a:pt x="3105" y="277"/>
                  </a:lnTo>
                  <a:lnTo>
                    <a:pt x="3110" y="282"/>
                  </a:lnTo>
                  <a:lnTo>
                    <a:pt x="3110" y="272"/>
                  </a:lnTo>
                  <a:lnTo>
                    <a:pt x="3110" y="282"/>
                  </a:lnTo>
                  <a:lnTo>
                    <a:pt x="3110" y="292"/>
                  </a:lnTo>
                  <a:lnTo>
                    <a:pt x="3110" y="287"/>
                  </a:lnTo>
                  <a:lnTo>
                    <a:pt x="3110" y="297"/>
                  </a:lnTo>
                  <a:lnTo>
                    <a:pt x="3115" y="292"/>
                  </a:lnTo>
                  <a:lnTo>
                    <a:pt x="3115" y="287"/>
                  </a:lnTo>
                  <a:lnTo>
                    <a:pt x="3115" y="292"/>
                  </a:lnTo>
                  <a:lnTo>
                    <a:pt x="3115" y="282"/>
                  </a:lnTo>
                  <a:lnTo>
                    <a:pt x="3115" y="277"/>
                  </a:lnTo>
                  <a:lnTo>
                    <a:pt x="3120" y="277"/>
                  </a:lnTo>
                  <a:lnTo>
                    <a:pt x="3120" y="287"/>
                  </a:lnTo>
                  <a:lnTo>
                    <a:pt x="3120" y="282"/>
                  </a:lnTo>
                  <a:lnTo>
                    <a:pt x="3120" y="292"/>
                  </a:lnTo>
                  <a:lnTo>
                    <a:pt x="3120" y="287"/>
                  </a:lnTo>
                  <a:lnTo>
                    <a:pt x="3125" y="287"/>
                  </a:lnTo>
                  <a:lnTo>
                    <a:pt x="3125" y="282"/>
                  </a:lnTo>
                  <a:lnTo>
                    <a:pt x="3125" y="287"/>
                  </a:lnTo>
                  <a:lnTo>
                    <a:pt x="3125" y="277"/>
                  </a:lnTo>
                  <a:lnTo>
                    <a:pt x="3125" y="287"/>
                  </a:lnTo>
                  <a:lnTo>
                    <a:pt x="3130" y="287"/>
                  </a:lnTo>
                  <a:lnTo>
                    <a:pt x="3130" y="292"/>
                  </a:lnTo>
                  <a:lnTo>
                    <a:pt x="3130" y="282"/>
                  </a:lnTo>
                  <a:lnTo>
                    <a:pt x="3130" y="292"/>
                  </a:lnTo>
                  <a:lnTo>
                    <a:pt x="3135" y="287"/>
                  </a:lnTo>
                  <a:lnTo>
                    <a:pt x="3135" y="282"/>
                  </a:lnTo>
                  <a:lnTo>
                    <a:pt x="3135" y="292"/>
                  </a:lnTo>
                  <a:lnTo>
                    <a:pt x="3135" y="282"/>
                  </a:lnTo>
                  <a:lnTo>
                    <a:pt x="3140" y="282"/>
                  </a:lnTo>
                  <a:lnTo>
                    <a:pt x="3140" y="292"/>
                  </a:lnTo>
                  <a:lnTo>
                    <a:pt x="3140" y="277"/>
                  </a:lnTo>
                  <a:lnTo>
                    <a:pt x="3140" y="292"/>
                  </a:lnTo>
                  <a:lnTo>
                    <a:pt x="3144" y="287"/>
                  </a:lnTo>
                  <a:lnTo>
                    <a:pt x="3144" y="282"/>
                  </a:lnTo>
                  <a:lnTo>
                    <a:pt x="3144" y="292"/>
                  </a:lnTo>
                  <a:lnTo>
                    <a:pt x="3144" y="282"/>
                  </a:lnTo>
                  <a:lnTo>
                    <a:pt x="3149" y="292"/>
                  </a:lnTo>
                  <a:lnTo>
                    <a:pt x="3149" y="277"/>
                  </a:lnTo>
                  <a:lnTo>
                    <a:pt x="3149" y="287"/>
                  </a:lnTo>
                  <a:lnTo>
                    <a:pt x="3149" y="277"/>
                  </a:lnTo>
                  <a:lnTo>
                    <a:pt x="3149" y="287"/>
                  </a:lnTo>
                  <a:lnTo>
                    <a:pt x="3154" y="282"/>
                  </a:lnTo>
                  <a:lnTo>
                    <a:pt x="3154" y="297"/>
                  </a:lnTo>
                  <a:lnTo>
                    <a:pt x="3154" y="287"/>
                  </a:lnTo>
                  <a:lnTo>
                    <a:pt x="3154" y="292"/>
                  </a:lnTo>
                  <a:lnTo>
                    <a:pt x="3154" y="277"/>
                  </a:lnTo>
                  <a:lnTo>
                    <a:pt x="3159" y="287"/>
                  </a:lnTo>
                  <a:lnTo>
                    <a:pt x="3159" y="267"/>
                  </a:lnTo>
                  <a:lnTo>
                    <a:pt x="3159" y="272"/>
                  </a:lnTo>
                  <a:lnTo>
                    <a:pt x="3159" y="287"/>
                  </a:lnTo>
                  <a:lnTo>
                    <a:pt x="3159" y="307"/>
                  </a:lnTo>
                  <a:lnTo>
                    <a:pt x="3159" y="282"/>
                  </a:lnTo>
                  <a:lnTo>
                    <a:pt x="3164" y="287"/>
                  </a:lnTo>
                  <a:lnTo>
                    <a:pt x="3164" y="257"/>
                  </a:lnTo>
                  <a:lnTo>
                    <a:pt x="3164" y="282"/>
                  </a:lnTo>
                  <a:lnTo>
                    <a:pt x="3164" y="252"/>
                  </a:lnTo>
                  <a:lnTo>
                    <a:pt x="3164" y="282"/>
                  </a:lnTo>
                  <a:lnTo>
                    <a:pt x="3164" y="307"/>
                  </a:lnTo>
                  <a:lnTo>
                    <a:pt x="3169" y="302"/>
                  </a:lnTo>
                  <a:lnTo>
                    <a:pt x="3169" y="322"/>
                  </a:lnTo>
                  <a:lnTo>
                    <a:pt x="3169" y="302"/>
                  </a:lnTo>
                  <a:lnTo>
                    <a:pt x="3169" y="262"/>
                  </a:lnTo>
                  <a:lnTo>
                    <a:pt x="3169" y="272"/>
                  </a:lnTo>
                  <a:lnTo>
                    <a:pt x="3169" y="257"/>
                  </a:lnTo>
                  <a:lnTo>
                    <a:pt x="3174" y="272"/>
                  </a:lnTo>
                  <a:lnTo>
                    <a:pt x="3174" y="252"/>
                  </a:lnTo>
                  <a:lnTo>
                    <a:pt x="3174" y="257"/>
                  </a:lnTo>
                  <a:lnTo>
                    <a:pt x="3174" y="332"/>
                  </a:lnTo>
                  <a:lnTo>
                    <a:pt x="3174" y="312"/>
                  </a:lnTo>
                  <a:lnTo>
                    <a:pt x="3174" y="351"/>
                  </a:lnTo>
                  <a:lnTo>
                    <a:pt x="3179" y="312"/>
                  </a:lnTo>
                  <a:lnTo>
                    <a:pt x="3179" y="252"/>
                  </a:lnTo>
                  <a:lnTo>
                    <a:pt x="3179" y="277"/>
                  </a:lnTo>
                  <a:lnTo>
                    <a:pt x="3179" y="252"/>
                  </a:lnTo>
                  <a:lnTo>
                    <a:pt x="3179" y="277"/>
                  </a:lnTo>
                  <a:lnTo>
                    <a:pt x="3179" y="247"/>
                  </a:lnTo>
                  <a:lnTo>
                    <a:pt x="3184" y="247"/>
                  </a:lnTo>
                  <a:lnTo>
                    <a:pt x="3184" y="351"/>
                  </a:lnTo>
                  <a:lnTo>
                    <a:pt x="3184" y="307"/>
                  </a:lnTo>
                  <a:lnTo>
                    <a:pt x="3184" y="371"/>
                  </a:lnTo>
                  <a:lnTo>
                    <a:pt x="3184" y="307"/>
                  </a:lnTo>
                  <a:lnTo>
                    <a:pt x="3184" y="238"/>
                  </a:lnTo>
                  <a:lnTo>
                    <a:pt x="3189" y="292"/>
                  </a:lnTo>
                  <a:lnTo>
                    <a:pt x="3189" y="247"/>
                  </a:lnTo>
                  <a:lnTo>
                    <a:pt x="3189" y="282"/>
                  </a:lnTo>
                  <a:lnTo>
                    <a:pt x="3189" y="233"/>
                  </a:lnTo>
                  <a:lnTo>
                    <a:pt x="3189" y="238"/>
                  </a:lnTo>
                  <a:lnTo>
                    <a:pt x="3189" y="371"/>
                  </a:lnTo>
                  <a:lnTo>
                    <a:pt x="3194" y="297"/>
                  </a:lnTo>
                  <a:lnTo>
                    <a:pt x="3194" y="396"/>
                  </a:lnTo>
                  <a:lnTo>
                    <a:pt x="3194" y="297"/>
                  </a:lnTo>
                  <a:lnTo>
                    <a:pt x="3194" y="228"/>
                  </a:lnTo>
                  <a:lnTo>
                    <a:pt x="3194" y="242"/>
                  </a:lnTo>
                  <a:lnTo>
                    <a:pt x="3194" y="302"/>
                  </a:lnTo>
                  <a:lnTo>
                    <a:pt x="3199" y="297"/>
                  </a:lnTo>
                  <a:lnTo>
                    <a:pt x="3199" y="213"/>
                  </a:lnTo>
                  <a:lnTo>
                    <a:pt x="3199" y="223"/>
                  </a:lnTo>
                  <a:lnTo>
                    <a:pt x="3199" y="386"/>
                  </a:lnTo>
                  <a:lnTo>
                    <a:pt x="3199" y="312"/>
                  </a:lnTo>
                  <a:lnTo>
                    <a:pt x="3199" y="416"/>
                  </a:lnTo>
                  <a:lnTo>
                    <a:pt x="3199" y="312"/>
                  </a:lnTo>
                  <a:lnTo>
                    <a:pt x="3199" y="213"/>
                  </a:lnTo>
                  <a:lnTo>
                    <a:pt x="3204" y="242"/>
                  </a:lnTo>
                  <a:lnTo>
                    <a:pt x="3204" y="317"/>
                  </a:lnTo>
                  <a:lnTo>
                    <a:pt x="3204" y="307"/>
                  </a:lnTo>
                  <a:lnTo>
                    <a:pt x="3204" y="198"/>
                  </a:lnTo>
                  <a:lnTo>
                    <a:pt x="3204" y="356"/>
                  </a:lnTo>
                  <a:lnTo>
                    <a:pt x="3209" y="307"/>
                  </a:lnTo>
                  <a:lnTo>
                    <a:pt x="3209" y="431"/>
                  </a:lnTo>
                  <a:lnTo>
                    <a:pt x="3209" y="312"/>
                  </a:lnTo>
                  <a:lnTo>
                    <a:pt x="3209" y="203"/>
                  </a:lnTo>
                  <a:lnTo>
                    <a:pt x="3209" y="213"/>
                  </a:lnTo>
                  <a:lnTo>
                    <a:pt x="3209" y="332"/>
                  </a:lnTo>
                  <a:lnTo>
                    <a:pt x="3214" y="322"/>
                  </a:lnTo>
                  <a:lnTo>
                    <a:pt x="3214" y="208"/>
                  </a:lnTo>
                  <a:lnTo>
                    <a:pt x="3214" y="312"/>
                  </a:lnTo>
                  <a:lnTo>
                    <a:pt x="3214" y="198"/>
                  </a:lnTo>
                  <a:lnTo>
                    <a:pt x="3214" y="312"/>
                  </a:lnTo>
                  <a:lnTo>
                    <a:pt x="3214" y="440"/>
                  </a:lnTo>
                  <a:lnTo>
                    <a:pt x="3219" y="381"/>
                  </a:lnTo>
                  <a:lnTo>
                    <a:pt x="3219" y="203"/>
                  </a:lnTo>
                  <a:lnTo>
                    <a:pt x="3219" y="327"/>
                  </a:lnTo>
                  <a:lnTo>
                    <a:pt x="3219" y="208"/>
                  </a:lnTo>
                  <a:lnTo>
                    <a:pt x="3219" y="238"/>
                  </a:lnTo>
                  <a:lnTo>
                    <a:pt x="3219" y="336"/>
                  </a:lnTo>
                  <a:lnTo>
                    <a:pt x="3224" y="252"/>
                  </a:lnTo>
                  <a:lnTo>
                    <a:pt x="3224" y="188"/>
                  </a:lnTo>
                  <a:lnTo>
                    <a:pt x="3224" y="252"/>
                  </a:lnTo>
                  <a:lnTo>
                    <a:pt x="3224" y="411"/>
                  </a:lnTo>
                  <a:lnTo>
                    <a:pt x="3224" y="247"/>
                  </a:lnTo>
                  <a:lnTo>
                    <a:pt x="3224" y="445"/>
                  </a:lnTo>
                  <a:lnTo>
                    <a:pt x="3229" y="287"/>
                  </a:lnTo>
                  <a:lnTo>
                    <a:pt x="3229" y="208"/>
                  </a:lnTo>
                  <a:lnTo>
                    <a:pt x="3229" y="282"/>
                  </a:lnTo>
                  <a:lnTo>
                    <a:pt x="3229" y="336"/>
                  </a:lnTo>
                  <a:lnTo>
                    <a:pt x="3229" y="287"/>
                  </a:lnTo>
                  <a:lnTo>
                    <a:pt x="3229" y="198"/>
                  </a:lnTo>
                  <a:lnTo>
                    <a:pt x="3234" y="208"/>
                  </a:lnTo>
                  <a:lnTo>
                    <a:pt x="3234" y="322"/>
                  </a:lnTo>
                  <a:lnTo>
                    <a:pt x="3234" y="302"/>
                  </a:lnTo>
                  <a:lnTo>
                    <a:pt x="3234" y="455"/>
                  </a:lnTo>
                  <a:lnTo>
                    <a:pt x="3234" y="386"/>
                  </a:lnTo>
                  <a:lnTo>
                    <a:pt x="3234" y="198"/>
                  </a:lnTo>
                  <a:lnTo>
                    <a:pt x="3239" y="336"/>
                  </a:lnTo>
                  <a:lnTo>
                    <a:pt x="3239" y="233"/>
                  </a:lnTo>
                  <a:lnTo>
                    <a:pt x="3239" y="341"/>
                  </a:lnTo>
                  <a:lnTo>
                    <a:pt x="3239" y="257"/>
                  </a:lnTo>
                  <a:lnTo>
                    <a:pt x="3239" y="213"/>
                  </a:lnTo>
                  <a:lnTo>
                    <a:pt x="3239" y="257"/>
                  </a:lnTo>
                  <a:lnTo>
                    <a:pt x="3239" y="381"/>
                  </a:lnTo>
                  <a:lnTo>
                    <a:pt x="3244" y="282"/>
                  </a:lnTo>
                  <a:lnTo>
                    <a:pt x="3244" y="465"/>
                  </a:lnTo>
                  <a:lnTo>
                    <a:pt x="3244" y="297"/>
                  </a:lnTo>
                  <a:lnTo>
                    <a:pt x="3244" y="198"/>
                  </a:lnTo>
                  <a:lnTo>
                    <a:pt x="3244" y="282"/>
                  </a:lnTo>
                  <a:lnTo>
                    <a:pt x="3244" y="341"/>
                  </a:lnTo>
                  <a:lnTo>
                    <a:pt x="3249" y="297"/>
                  </a:lnTo>
                  <a:lnTo>
                    <a:pt x="3249" y="208"/>
                  </a:lnTo>
                  <a:lnTo>
                    <a:pt x="3249" y="292"/>
                  </a:lnTo>
                  <a:lnTo>
                    <a:pt x="3249" y="213"/>
                  </a:lnTo>
                  <a:lnTo>
                    <a:pt x="3249" y="287"/>
                  </a:lnTo>
                  <a:lnTo>
                    <a:pt x="3249" y="470"/>
                  </a:lnTo>
                  <a:lnTo>
                    <a:pt x="3254" y="213"/>
                  </a:lnTo>
                  <a:lnTo>
                    <a:pt x="3254" y="346"/>
                  </a:lnTo>
                  <a:lnTo>
                    <a:pt x="3254" y="193"/>
                  </a:lnTo>
                  <a:lnTo>
                    <a:pt x="3254" y="341"/>
                  </a:lnTo>
                  <a:lnTo>
                    <a:pt x="3254" y="252"/>
                  </a:lnTo>
                  <a:lnTo>
                    <a:pt x="3259" y="262"/>
                  </a:lnTo>
                  <a:lnTo>
                    <a:pt x="3259" y="218"/>
                  </a:lnTo>
                  <a:lnTo>
                    <a:pt x="3259" y="247"/>
                  </a:lnTo>
                  <a:lnTo>
                    <a:pt x="3259" y="322"/>
                  </a:lnTo>
                  <a:lnTo>
                    <a:pt x="3259" y="292"/>
                  </a:lnTo>
                  <a:lnTo>
                    <a:pt x="3259" y="465"/>
                  </a:lnTo>
                  <a:lnTo>
                    <a:pt x="3264" y="391"/>
                  </a:lnTo>
                  <a:lnTo>
                    <a:pt x="3264" y="193"/>
                  </a:lnTo>
                  <a:lnTo>
                    <a:pt x="3264" y="351"/>
                  </a:lnTo>
                  <a:lnTo>
                    <a:pt x="3264" y="223"/>
                  </a:lnTo>
                  <a:lnTo>
                    <a:pt x="3264" y="327"/>
                  </a:lnTo>
                  <a:lnTo>
                    <a:pt x="3264" y="218"/>
                  </a:lnTo>
                  <a:lnTo>
                    <a:pt x="3268" y="272"/>
                  </a:lnTo>
                  <a:lnTo>
                    <a:pt x="3268" y="228"/>
                  </a:lnTo>
                  <a:lnTo>
                    <a:pt x="3268" y="252"/>
                  </a:lnTo>
                  <a:lnTo>
                    <a:pt x="3268" y="341"/>
                  </a:lnTo>
                  <a:lnTo>
                    <a:pt x="3268" y="282"/>
                  </a:lnTo>
                  <a:lnTo>
                    <a:pt x="3268" y="475"/>
                  </a:lnTo>
                  <a:lnTo>
                    <a:pt x="3273" y="292"/>
                  </a:lnTo>
                  <a:lnTo>
                    <a:pt x="3273" y="178"/>
                  </a:lnTo>
                  <a:lnTo>
                    <a:pt x="3273" y="252"/>
                  </a:lnTo>
                  <a:lnTo>
                    <a:pt x="3273" y="356"/>
                  </a:lnTo>
                  <a:lnTo>
                    <a:pt x="3273" y="287"/>
                  </a:lnTo>
                  <a:lnTo>
                    <a:pt x="3273" y="213"/>
                  </a:lnTo>
                  <a:lnTo>
                    <a:pt x="3278" y="242"/>
                  </a:lnTo>
                  <a:lnTo>
                    <a:pt x="3278" y="307"/>
                  </a:lnTo>
                  <a:lnTo>
                    <a:pt x="3278" y="238"/>
                  </a:lnTo>
                  <a:lnTo>
                    <a:pt x="3278" y="366"/>
                  </a:lnTo>
                  <a:lnTo>
                    <a:pt x="3278" y="257"/>
                  </a:lnTo>
                  <a:lnTo>
                    <a:pt x="3278" y="500"/>
                  </a:lnTo>
                  <a:lnTo>
                    <a:pt x="3283" y="332"/>
                  </a:lnTo>
                  <a:lnTo>
                    <a:pt x="3283" y="168"/>
                  </a:lnTo>
                  <a:lnTo>
                    <a:pt x="3283" y="252"/>
                  </a:lnTo>
                  <a:lnTo>
                    <a:pt x="3283" y="366"/>
                  </a:lnTo>
                  <a:lnTo>
                    <a:pt x="3283" y="287"/>
                  </a:lnTo>
                  <a:lnTo>
                    <a:pt x="3283" y="208"/>
                  </a:lnTo>
                  <a:lnTo>
                    <a:pt x="3283" y="218"/>
                  </a:lnTo>
                  <a:lnTo>
                    <a:pt x="3283" y="312"/>
                  </a:lnTo>
                  <a:lnTo>
                    <a:pt x="3288" y="228"/>
                  </a:lnTo>
                  <a:lnTo>
                    <a:pt x="3288" y="421"/>
                  </a:lnTo>
                  <a:lnTo>
                    <a:pt x="3288" y="228"/>
                  </a:lnTo>
                  <a:lnTo>
                    <a:pt x="3288" y="505"/>
                  </a:lnTo>
                  <a:lnTo>
                    <a:pt x="3288" y="356"/>
                  </a:lnTo>
                  <a:lnTo>
                    <a:pt x="3288" y="168"/>
                  </a:lnTo>
                  <a:lnTo>
                    <a:pt x="3293" y="218"/>
                  </a:lnTo>
                  <a:lnTo>
                    <a:pt x="3293" y="366"/>
                  </a:lnTo>
                  <a:lnTo>
                    <a:pt x="3293" y="317"/>
                  </a:lnTo>
                  <a:lnTo>
                    <a:pt x="3293" y="203"/>
                  </a:lnTo>
                  <a:lnTo>
                    <a:pt x="3293" y="208"/>
                  </a:lnTo>
                  <a:lnTo>
                    <a:pt x="3293" y="332"/>
                  </a:lnTo>
                  <a:lnTo>
                    <a:pt x="3298" y="213"/>
                  </a:lnTo>
                  <a:lnTo>
                    <a:pt x="3298" y="406"/>
                  </a:lnTo>
                  <a:lnTo>
                    <a:pt x="3298" y="218"/>
                  </a:lnTo>
                  <a:lnTo>
                    <a:pt x="3298" y="465"/>
                  </a:lnTo>
                  <a:lnTo>
                    <a:pt x="3298" y="356"/>
                  </a:lnTo>
                  <a:lnTo>
                    <a:pt x="3298" y="198"/>
                  </a:lnTo>
                  <a:lnTo>
                    <a:pt x="3303" y="203"/>
                  </a:lnTo>
                  <a:lnTo>
                    <a:pt x="3303" y="361"/>
                  </a:lnTo>
                  <a:lnTo>
                    <a:pt x="3303" y="327"/>
                  </a:lnTo>
                  <a:lnTo>
                    <a:pt x="3303" y="203"/>
                  </a:lnTo>
                  <a:lnTo>
                    <a:pt x="3303" y="322"/>
                  </a:lnTo>
                  <a:lnTo>
                    <a:pt x="3303" y="208"/>
                  </a:lnTo>
                  <a:lnTo>
                    <a:pt x="3308" y="351"/>
                  </a:lnTo>
                  <a:lnTo>
                    <a:pt x="3308" y="252"/>
                  </a:lnTo>
                  <a:lnTo>
                    <a:pt x="3308" y="401"/>
                  </a:lnTo>
                  <a:lnTo>
                    <a:pt x="3308" y="341"/>
                  </a:lnTo>
                  <a:lnTo>
                    <a:pt x="3308" y="228"/>
                  </a:lnTo>
                  <a:lnTo>
                    <a:pt x="3313" y="336"/>
                  </a:lnTo>
                  <a:lnTo>
                    <a:pt x="3313" y="238"/>
                  </a:lnTo>
                  <a:lnTo>
                    <a:pt x="3313" y="312"/>
                  </a:lnTo>
                  <a:lnTo>
                    <a:pt x="3313" y="233"/>
                  </a:lnTo>
                  <a:lnTo>
                    <a:pt x="3313" y="312"/>
                  </a:lnTo>
                  <a:lnTo>
                    <a:pt x="3318" y="292"/>
                  </a:lnTo>
                  <a:lnTo>
                    <a:pt x="3318" y="233"/>
                  </a:lnTo>
                  <a:lnTo>
                    <a:pt x="3318" y="292"/>
                  </a:lnTo>
                  <a:lnTo>
                    <a:pt x="3318" y="396"/>
                  </a:lnTo>
                  <a:lnTo>
                    <a:pt x="3318" y="381"/>
                  </a:lnTo>
                  <a:lnTo>
                    <a:pt x="3318" y="223"/>
                  </a:lnTo>
                  <a:lnTo>
                    <a:pt x="3323" y="336"/>
                  </a:lnTo>
                  <a:lnTo>
                    <a:pt x="3323" y="272"/>
                  </a:lnTo>
                  <a:lnTo>
                    <a:pt x="3323" y="292"/>
                  </a:lnTo>
                  <a:lnTo>
                    <a:pt x="3323" y="238"/>
                  </a:lnTo>
                  <a:lnTo>
                    <a:pt x="3323" y="252"/>
                  </a:lnTo>
                  <a:lnTo>
                    <a:pt x="3323" y="312"/>
                  </a:lnTo>
                  <a:lnTo>
                    <a:pt x="3323" y="272"/>
                  </a:lnTo>
                  <a:lnTo>
                    <a:pt x="3323" y="238"/>
                  </a:lnTo>
                  <a:lnTo>
                    <a:pt x="3328" y="267"/>
                  </a:lnTo>
                  <a:lnTo>
                    <a:pt x="3328" y="371"/>
                  </a:lnTo>
                  <a:lnTo>
                    <a:pt x="3328" y="228"/>
                  </a:lnTo>
                  <a:lnTo>
                    <a:pt x="3328" y="391"/>
                  </a:lnTo>
                  <a:lnTo>
                    <a:pt x="3328" y="336"/>
                  </a:lnTo>
                  <a:lnTo>
                    <a:pt x="3328" y="228"/>
                  </a:lnTo>
                  <a:lnTo>
                    <a:pt x="3333" y="312"/>
                  </a:lnTo>
                  <a:lnTo>
                    <a:pt x="3333" y="238"/>
                  </a:lnTo>
                  <a:lnTo>
                    <a:pt x="3333" y="257"/>
                  </a:lnTo>
                  <a:lnTo>
                    <a:pt x="3333" y="312"/>
                  </a:lnTo>
                  <a:lnTo>
                    <a:pt x="3333" y="287"/>
                  </a:lnTo>
                  <a:lnTo>
                    <a:pt x="3333" y="252"/>
                  </a:lnTo>
                  <a:lnTo>
                    <a:pt x="3338" y="247"/>
                  </a:lnTo>
                  <a:lnTo>
                    <a:pt x="3338" y="292"/>
                  </a:lnTo>
                  <a:lnTo>
                    <a:pt x="3338" y="391"/>
                  </a:lnTo>
                  <a:lnTo>
                    <a:pt x="3338" y="332"/>
                  </a:lnTo>
                  <a:lnTo>
                    <a:pt x="3338" y="223"/>
                  </a:lnTo>
                  <a:lnTo>
                    <a:pt x="3343" y="238"/>
                  </a:lnTo>
                  <a:lnTo>
                    <a:pt x="3343" y="336"/>
                  </a:lnTo>
                  <a:lnTo>
                    <a:pt x="3343" y="312"/>
                  </a:lnTo>
                  <a:lnTo>
                    <a:pt x="3343" y="242"/>
                  </a:lnTo>
                  <a:lnTo>
                    <a:pt x="3343" y="302"/>
                  </a:lnTo>
                  <a:lnTo>
                    <a:pt x="3343" y="247"/>
                  </a:lnTo>
                  <a:lnTo>
                    <a:pt x="3348" y="297"/>
                  </a:lnTo>
                  <a:lnTo>
                    <a:pt x="3348" y="238"/>
                  </a:lnTo>
                  <a:lnTo>
                    <a:pt x="3348" y="346"/>
                  </a:lnTo>
                  <a:lnTo>
                    <a:pt x="3348" y="242"/>
                  </a:lnTo>
                  <a:lnTo>
                    <a:pt x="3348" y="386"/>
                  </a:lnTo>
                  <a:lnTo>
                    <a:pt x="3353" y="341"/>
                  </a:lnTo>
                  <a:lnTo>
                    <a:pt x="3353" y="238"/>
                  </a:lnTo>
                  <a:lnTo>
                    <a:pt x="3353" y="302"/>
                  </a:lnTo>
                  <a:lnTo>
                    <a:pt x="3353" y="242"/>
                  </a:lnTo>
                  <a:lnTo>
                    <a:pt x="3353" y="252"/>
                  </a:lnTo>
                  <a:lnTo>
                    <a:pt x="3353" y="312"/>
                  </a:lnTo>
                  <a:lnTo>
                    <a:pt x="3358" y="302"/>
                  </a:lnTo>
                  <a:lnTo>
                    <a:pt x="3358" y="262"/>
                  </a:lnTo>
                  <a:lnTo>
                    <a:pt x="3358" y="292"/>
                  </a:lnTo>
                  <a:lnTo>
                    <a:pt x="3358" y="238"/>
                  </a:lnTo>
                  <a:lnTo>
                    <a:pt x="3358" y="292"/>
                  </a:lnTo>
                  <a:lnTo>
                    <a:pt x="3358" y="356"/>
                  </a:lnTo>
                  <a:lnTo>
                    <a:pt x="3363" y="312"/>
                  </a:lnTo>
                  <a:lnTo>
                    <a:pt x="3363" y="252"/>
                  </a:lnTo>
                  <a:lnTo>
                    <a:pt x="3363" y="257"/>
                  </a:lnTo>
                  <a:lnTo>
                    <a:pt x="3363" y="322"/>
                  </a:lnTo>
                  <a:lnTo>
                    <a:pt x="3363" y="302"/>
                  </a:lnTo>
                  <a:lnTo>
                    <a:pt x="3363" y="252"/>
                  </a:lnTo>
                  <a:lnTo>
                    <a:pt x="3363" y="292"/>
                  </a:lnTo>
                  <a:lnTo>
                    <a:pt x="3363" y="262"/>
                  </a:lnTo>
                  <a:lnTo>
                    <a:pt x="3368" y="242"/>
                  </a:lnTo>
                  <a:lnTo>
                    <a:pt x="3368" y="297"/>
                  </a:lnTo>
                  <a:lnTo>
                    <a:pt x="3368" y="242"/>
                  </a:lnTo>
                  <a:lnTo>
                    <a:pt x="3368" y="302"/>
                  </a:lnTo>
                  <a:lnTo>
                    <a:pt x="3368" y="297"/>
                  </a:lnTo>
                  <a:lnTo>
                    <a:pt x="3368" y="346"/>
                  </a:lnTo>
                  <a:lnTo>
                    <a:pt x="3373" y="312"/>
                  </a:lnTo>
                  <a:lnTo>
                    <a:pt x="3373" y="257"/>
                  </a:lnTo>
                  <a:lnTo>
                    <a:pt x="3373" y="312"/>
                  </a:lnTo>
                  <a:lnTo>
                    <a:pt x="3373" y="262"/>
                  </a:lnTo>
                  <a:lnTo>
                    <a:pt x="3373" y="297"/>
                  </a:lnTo>
                  <a:lnTo>
                    <a:pt x="3378" y="292"/>
                  </a:lnTo>
                  <a:lnTo>
                    <a:pt x="3378" y="267"/>
                  </a:lnTo>
                  <a:lnTo>
                    <a:pt x="3378" y="247"/>
                  </a:lnTo>
                  <a:lnTo>
                    <a:pt x="3378" y="297"/>
                  </a:lnTo>
                  <a:lnTo>
                    <a:pt x="3378" y="257"/>
                  </a:lnTo>
                  <a:lnTo>
                    <a:pt x="3378" y="317"/>
                  </a:lnTo>
                  <a:lnTo>
                    <a:pt x="3383" y="262"/>
                  </a:lnTo>
                  <a:lnTo>
                    <a:pt x="3383" y="346"/>
                  </a:lnTo>
                  <a:lnTo>
                    <a:pt x="3383" y="312"/>
                  </a:lnTo>
                  <a:lnTo>
                    <a:pt x="3383" y="262"/>
                  </a:lnTo>
                  <a:lnTo>
                    <a:pt x="3383" y="297"/>
                  </a:lnTo>
                  <a:lnTo>
                    <a:pt x="3383" y="262"/>
                  </a:lnTo>
                  <a:lnTo>
                    <a:pt x="3388" y="297"/>
                  </a:lnTo>
                  <a:lnTo>
                    <a:pt x="3388" y="272"/>
                  </a:lnTo>
                  <a:lnTo>
                    <a:pt x="3388" y="297"/>
                  </a:lnTo>
                  <a:lnTo>
                    <a:pt x="3388" y="267"/>
                  </a:lnTo>
                  <a:lnTo>
                    <a:pt x="3388" y="292"/>
                  </a:lnTo>
                  <a:lnTo>
                    <a:pt x="3388" y="247"/>
                  </a:lnTo>
                  <a:lnTo>
                    <a:pt x="3393" y="272"/>
                  </a:lnTo>
                  <a:lnTo>
                    <a:pt x="3393" y="307"/>
                  </a:lnTo>
                  <a:lnTo>
                    <a:pt x="3393" y="262"/>
                  </a:lnTo>
                  <a:lnTo>
                    <a:pt x="3393" y="346"/>
                  </a:lnTo>
                  <a:lnTo>
                    <a:pt x="3393" y="312"/>
                  </a:lnTo>
                  <a:lnTo>
                    <a:pt x="3393" y="257"/>
                  </a:lnTo>
                  <a:lnTo>
                    <a:pt x="3397" y="297"/>
                  </a:lnTo>
                  <a:lnTo>
                    <a:pt x="3397" y="262"/>
                  </a:lnTo>
                  <a:lnTo>
                    <a:pt x="3397" y="297"/>
                  </a:lnTo>
                  <a:lnTo>
                    <a:pt x="3397" y="267"/>
                  </a:lnTo>
                  <a:lnTo>
                    <a:pt x="3397" y="292"/>
                  </a:lnTo>
                  <a:lnTo>
                    <a:pt x="3402" y="282"/>
                  </a:lnTo>
                  <a:lnTo>
                    <a:pt x="3402" y="257"/>
                  </a:lnTo>
                  <a:lnTo>
                    <a:pt x="3402" y="277"/>
                  </a:lnTo>
                  <a:lnTo>
                    <a:pt x="3402" y="297"/>
                  </a:lnTo>
                  <a:lnTo>
                    <a:pt x="3402" y="267"/>
                  </a:lnTo>
                  <a:lnTo>
                    <a:pt x="3402" y="341"/>
                  </a:lnTo>
                  <a:lnTo>
                    <a:pt x="3402" y="307"/>
                  </a:lnTo>
                  <a:lnTo>
                    <a:pt x="3402" y="257"/>
                  </a:lnTo>
                  <a:lnTo>
                    <a:pt x="3407" y="302"/>
                  </a:lnTo>
                  <a:lnTo>
                    <a:pt x="3407" y="262"/>
                  </a:lnTo>
                  <a:lnTo>
                    <a:pt x="3407" y="292"/>
                  </a:lnTo>
                  <a:lnTo>
                    <a:pt x="3407" y="272"/>
                  </a:lnTo>
                  <a:lnTo>
                    <a:pt x="3407" y="267"/>
                  </a:lnTo>
                  <a:lnTo>
                    <a:pt x="3407" y="292"/>
                  </a:lnTo>
                  <a:lnTo>
                    <a:pt x="3412" y="287"/>
                  </a:lnTo>
                  <a:lnTo>
                    <a:pt x="3412" y="252"/>
                  </a:lnTo>
                  <a:lnTo>
                    <a:pt x="3412" y="282"/>
                  </a:lnTo>
                  <a:lnTo>
                    <a:pt x="3412" y="317"/>
                  </a:lnTo>
                  <a:lnTo>
                    <a:pt x="3412" y="262"/>
                  </a:lnTo>
                  <a:lnTo>
                    <a:pt x="3412" y="336"/>
                  </a:lnTo>
                  <a:lnTo>
                    <a:pt x="3417" y="307"/>
                  </a:lnTo>
                  <a:lnTo>
                    <a:pt x="3417" y="262"/>
                  </a:lnTo>
                  <a:lnTo>
                    <a:pt x="3417" y="292"/>
                  </a:lnTo>
                  <a:lnTo>
                    <a:pt x="3417" y="267"/>
                  </a:lnTo>
                  <a:lnTo>
                    <a:pt x="3417" y="272"/>
                  </a:lnTo>
                  <a:lnTo>
                    <a:pt x="3417" y="292"/>
                  </a:lnTo>
                  <a:lnTo>
                    <a:pt x="3422" y="292"/>
                  </a:lnTo>
                  <a:lnTo>
                    <a:pt x="3422" y="262"/>
                  </a:lnTo>
                  <a:lnTo>
                    <a:pt x="3422" y="252"/>
                  </a:lnTo>
                  <a:lnTo>
                    <a:pt x="3422" y="292"/>
                  </a:lnTo>
                  <a:lnTo>
                    <a:pt x="3422" y="287"/>
                  </a:lnTo>
                  <a:lnTo>
                    <a:pt x="3422" y="336"/>
                  </a:lnTo>
                  <a:lnTo>
                    <a:pt x="3427" y="257"/>
                  </a:lnTo>
                  <a:lnTo>
                    <a:pt x="3427" y="336"/>
                  </a:lnTo>
                  <a:lnTo>
                    <a:pt x="3427" y="307"/>
                  </a:lnTo>
                  <a:lnTo>
                    <a:pt x="3427" y="267"/>
                  </a:lnTo>
                  <a:lnTo>
                    <a:pt x="3427" y="292"/>
                  </a:lnTo>
                  <a:lnTo>
                    <a:pt x="3427" y="267"/>
                  </a:lnTo>
                  <a:lnTo>
                    <a:pt x="3432" y="272"/>
                  </a:lnTo>
                  <a:lnTo>
                    <a:pt x="3432" y="292"/>
                  </a:lnTo>
                  <a:lnTo>
                    <a:pt x="3432" y="267"/>
                  </a:lnTo>
                  <a:lnTo>
                    <a:pt x="3432" y="287"/>
                  </a:lnTo>
                  <a:lnTo>
                    <a:pt x="3432" y="257"/>
                  </a:lnTo>
                  <a:lnTo>
                    <a:pt x="3437" y="287"/>
                  </a:lnTo>
                  <a:lnTo>
                    <a:pt x="3437" y="332"/>
                  </a:lnTo>
                  <a:lnTo>
                    <a:pt x="3437" y="267"/>
                  </a:lnTo>
                  <a:lnTo>
                    <a:pt x="3437" y="332"/>
                  </a:lnTo>
                  <a:lnTo>
                    <a:pt x="3437" y="297"/>
                  </a:lnTo>
                  <a:lnTo>
                    <a:pt x="3437" y="267"/>
                  </a:lnTo>
                  <a:lnTo>
                    <a:pt x="3442" y="292"/>
                  </a:lnTo>
                  <a:lnTo>
                    <a:pt x="3442" y="272"/>
                  </a:lnTo>
                  <a:lnTo>
                    <a:pt x="3442" y="292"/>
                  </a:lnTo>
                  <a:lnTo>
                    <a:pt x="3442" y="277"/>
                  </a:lnTo>
                  <a:lnTo>
                    <a:pt x="3442" y="292"/>
                  </a:lnTo>
                  <a:lnTo>
                    <a:pt x="3442" y="287"/>
                  </a:lnTo>
                  <a:lnTo>
                    <a:pt x="3442" y="262"/>
                  </a:lnTo>
                  <a:lnTo>
                    <a:pt x="3447" y="272"/>
                  </a:lnTo>
                  <a:lnTo>
                    <a:pt x="3447" y="292"/>
                  </a:lnTo>
                  <a:lnTo>
                    <a:pt x="3447" y="287"/>
                  </a:lnTo>
                  <a:lnTo>
                    <a:pt x="3447" y="327"/>
                  </a:lnTo>
                  <a:lnTo>
                    <a:pt x="3447" y="297"/>
                  </a:lnTo>
                  <a:lnTo>
                    <a:pt x="3447" y="267"/>
                  </a:lnTo>
                  <a:lnTo>
                    <a:pt x="3452" y="272"/>
                  </a:lnTo>
                  <a:lnTo>
                    <a:pt x="3452" y="297"/>
                  </a:lnTo>
                  <a:lnTo>
                    <a:pt x="3452" y="292"/>
                  </a:lnTo>
                  <a:lnTo>
                    <a:pt x="3452" y="277"/>
                  </a:lnTo>
                  <a:lnTo>
                    <a:pt x="3452" y="287"/>
                  </a:lnTo>
                  <a:lnTo>
                    <a:pt x="3452" y="277"/>
                  </a:lnTo>
                  <a:lnTo>
                    <a:pt x="3457" y="272"/>
                  </a:lnTo>
                  <a:lnTo>
                    <a:pt x="3457" y="287"/>
                  </a:lnTo>
                  <a:lnTo>
                    <a:pt x="3457" y="277"/>
                  </a:lnTo>
                  <a:lnTo>
                    <a:pt x="3457" y="267"/>
                  </a:lnTo>
                  <a:lnTo>
                    <a:pt x="3457" y="277"/>
                  </a:lnTo>
                  <a:lnTo>
                    <a:pt x="3457" y="302"/>
                  </a:lnTo>
                  <a:lnTo>
                    <a:pt x="3462" y="282"/>
                  </a:lnTo>
                  <a:lnTo>
                    <a:pt x="3462" y="322"/>
                  </a:lnTo>
                  <a:lnTo>
                    <a:pt x="3462" y="297"/>
                  </a:lnTo>
                  <a:lnTo>
                    <a:pt x="3462" y="277"/>
                  </a:lnTo>
                  <a:lnTo>
                    <a:pt x="3462" y="292"/>
                  </a:lnTo>
                  <a:lnTo>
                    <a:pt x="3467" y="287"/>
                  </a:lnTo>
                  <a:lnTo>
                    <a:pt x="3467" y="277"/>
                  </a:lnTo>
                  <a:lnTo>
                    <a:pt x="3467" y="287"/>
                  </a:lnTo>
                  <a:lnTo>
                    <a:pt x="3467" y="277"/>
                  </a:lnTo>
                  <a:lnTo>
                    <a:pt x="3467" y="287"/>
                  </a:lnTo>
                  <a:lnTo>
                    <a:pt x="3467" y="277"/>
                  </a:lnTo>
                  <a:lnTo>
                    <a:pt x="3472" y="282"/>
                  </a:lnTo>
                  <a:lnTo>
                    <a:pt x="3472" y="267"/>
                  </a:lnTo>
                  <a:lnTo>
                    <a:pt x="3472" y="272"/>
                  </a:lnTo>
                  <a:lnTo>
                    <a:pt x="3472" y="297"/>
                  </a:lnTo>
                  <a:lnTo>
                    <a:pt x="3472" y="287"/>
                  </a:lnTo>
                  <a:lnTo>
                    <a:pt x="3472" y="317"/>
                  </a:lnTo>
                  <a:lnTo>
                    <a:pt x="3477" y="292"/>
                  </a:lnTo>
                  <a:lnTo>
                    <a:pt x="3477" y="282"/>
                  </a:lnTo>
                  <a:lnTo>
                    <a:pt x="3477" y="287"/>
                  </a:lnTo>
                  <a:lnTo>
                    <a:pt x="3477" y="282"/>
                  </a:lnTo>
                  <a:lnTo>
                    <a:pt x="3482" y="282"/>
                  </a:lnTo>
                  <a:lnTo>
                    <a:pt x="3482" y="277"/>
                  </a:lnTo>
                  <a:lnTo>
                    <a:pt x="3482" y="272"/>
                  </a:lnTo>
                  <a:lnTo>
                    <a:pt x="3482" y="277"/>
                  </a:lnTo>
                  <a:lnTo>
                    <a:pt x="3482" y="297"/>
                  </a:lnTo>
                  <a:lnTo>
                    <a:pt x="3487" y="312"/>
                  </a:lnTo>
                  <a:lnTo>
                    <a:pt x="3487" y="282"/>
                  </a:lnTo>
                  <a:lnTo>
                    <a:pt x="3487" y="292"/>
                  </a:lnTo>
                  <a:lnTo>
                    <a:pt x="3487" y="277"/>
                  </a:lnTo>
                  <a:lnTo>
                    <a:pt x="3487" y="282"/>
                  </a:lnTo>
                  <a:lnTo>
                    <a:pt x="3487" y="272"/>
                  </a:lnTo>
                  <a:lnTo>
                    <a:pt x="3492" y="282"/>
                  </a:lnTo>
                  <a:lnTo>
                    <a:pt x="3492" y="272"/>
                  </a:lnTo>
                  <a:lnTo>
                    <a:pt x="3492" y="282"/>
                  </a:lnTo>
                  <a:lnTo>
                    <a:pt x="3492" y="292"/>
                  </a:lnTo>
                  <a:lnTo>
                    <a:pt x="3492" y="297"/>
                  </a:lnTo>
                  <a:lnTo>
                    <a:pt x="3497" y="297"/>
                  </a:lnTo>
                  <a:lnTo>
                    <a:pt x="3497" y="277"/>
                  </a:lnTo>
                  <a:lnTo>
                    <a:pt x="3497" y="282"/>
                  </a:lnTo>
                  <a:lnTo>
                    <a:pt x="3497" y="277"/>
                  </a:lnTo>
                  <a:lnTo>
                    <a:pt x="3497" y="287"/>
                  </a:lnTo>
                  <a:lnTo>
                    <a:pt x="3502" y="297"/>
                  </a:lnTo>
                  <a:lnTo>
                    <a:pt x="3502" y="287"/>
                  </a:lnTo>
                  <a:lnTo>
                    <a:pt x="3502" y="302"/>
                  </a:lnTo>
                  <a:lnTo>
                    <a:pt x="3502" y="292"/>
                  </a:lnTo>
                  <a:lnTo>
                    <a:pt x="3502" y="277"/>
                  </a:lnTo>
                  <a:lnTo>
                    <a:pt x="3507" y="282"/>
                  </a:lnTo>
                  <a:lnTo>
                    <a:pt x="3507" y="272"/>
                  </a:lnTo>
                  <a:lnTo>
                    <a:pt x="3507" y="277"/>
                  </a:lnTo>
                  <a:lnTo>
                    <a:pt x="3507" y="282"/>
                  </a:lnTo>
                  <a:lnTo>
                    <a:pt x="3507" y="287"/>
                  </a:lnTo>
                  <a:lnTo>
                    <a:pt x="3512" y="287"/>
                  </a:lnTo>
                  <a:lnTo>
                    <a:pt x="3512" y="292"/>
                  </a:lnTo>
                  <a:lnTo>
                    <a:pt x="3512" y="287"/>
                  </a:lnTo>
                  <a:lnTo>
                    <a:pt x="3512" y="277"/>
                  </a:lnTo>
                  <a:lnTo>
                    <a:pt x="3517" y="287"/>
                  </a:lnTo>
                  <a:lnTo>
                    <a:pt x="3517" y="272"/>
                  </a:lnTo>
                  <a:lnTo>
                    <a:pt x="3517" y="277"/>
                  </a:lnTo>
                  <a:lnTo>
                    <a:pt x="3517" y="292"/>
                  </a:lnTo>
                  <a:lnTo>
                    <a:pt x="3517" y="277"/>
                  </a:lnTo>
                  <a:lnTo>
                    <a:pt x="3517" y="297"/>
                  </a:lnTo>
                  <a:lnTo>
                    <a:pt x="3521" y="277"/>
                  </a:lnTo>
                  <a:lnTo>
                    <a:pt x="3521" y="297"/>
                  </a:lnTo>
                  <a:lnTo>
                    <a:pt x="3521" y="272"/>
                  </a:lnTo>
                  <a:lnTo>
                    <a:pt x="3521" y="292"/>
                  </a:lnTo>
                  <a:lnTo>
                    <a:pt x="3526" y="272"/>
                  </a:lnTo>
                  <a:lnTo>
                    <a:pt x="3526" y="297"/>
                  </a:lnTo>
                  <a:lnTo>
                    <a:pt x="3526" y="272"/>
                  </a:lnTo>
                  <a:lnTo>
                    <a:pt x="3526" y="297"/>
                  </a:lnTo>
                  <a:lnTo>
                    <a:pt x="3526" y="272"/>
                  </a:lnTo>
                  <a:lnTo>
                    <a:pt x="3526" y="302"/>
                  </a:lnTo>
                  <a:lnTo>
                    <a:pt x="3531" y="297"/>
                  </a:lnTo>
                  <a:lnTo>
                    <a:pt x="3531" y="272"/>
                  </a:lnTo>
                  <a:lnTo>
                    <a:pt x="3531" y="297"/>
                  </a:lnTo>
                  <a:lnTo>
                    <a:pt x="3531" y="272"/>
                  </a:lnTo>
                  <a:lnTo>
                    <a:pt x="3531" y="302"/>
                  </a:lnTo>
                  <a:lnTo>
                    <a:pt x="3536" y="297"/>
                  </a:lnTo>
                  <a:lnTo>
                    <a:pt x="3536" y="272"/>
                  </a:lnTo>
                  <a:lnTo>
                    <a:pt x="3536" y="297"/>
                  </a:lnTo>
                  <a:lnTo>
                    <a:pt x="3536" y="277"/>
                  </a:lnTo>
                  <a:lnTo>
                    <a:pt x="3536" y="272"/>
                  </a:lnTo>
                  <a:lnTo>
                    <a:pt x="3536" y="297"/>
                  </a:lnTo>
                  <a:lnTo>
                    <a:pt x="3541" y="267"/>
                  </a:lnTo>
                  <a:lnTo>
                    <a:pt x="3541" y="302"/>
                  </a:lnTo>
                  <a:lnTo>
                    <a:pt x="3541" y="297"/>
                  </a:lnTo>
                  <a:lnTo>
                    <a:pt x="3541" y="277"/>
                  </a:lnTo>
                  <a:lnTo>
                    <a:pt x="3541" y="297"/>
                  </a:lnTo>
                  <a:lnTo>
                    <a:pt x="3541" y="272"/>
                  </a:lnTo>
                  <a:lnTo>
                    <a:pt x="3546" y="297"/>
                  </a:lnTo>
                  <a:lnTo>
                    <a:pt x="3546" y="272"/>
                  </a:lnTo>
                  <a:lnTo>
                    <a:pt x="3546" y="297"/>
                  </a:lnTo>
                  <a:lnTo>
                    <a:pt x="3546" y="277"/>
                  </a:lnTo>
                  <a:lnTo>
                    <a:pt x="3546" y="272"/>
                  </a:lnTo>
                  <a:lnTo>
                    <a:pt x="3546" y="297"/>
                  </a:lnTo>
                  <a:lnTo>
                    <a:pt x="3551" y="297"/>
                  </a:lnTo>
                  <a:lnTo>
                    <a:pt x="3551" y="277"/>
                  </a:lnTo>
                  <a:lnTo>
                    <a:pt x="3551" y="272"/>
                  </a:lnTo>
                  <a:lnTo>
                    <a:pt x="3551" y="302"/>
                  </a:lnTo>
                  <a:lnTo>
                    <a:pt x="3551" y="272"/>
                  </a:lnTo>
                  <a:lnTo>
                    <a:pt x="3551" y="307"/>
                  </a:lnTo>
                  <a:lnTo>
                    <a:pt x="3556" y="297"/>
                  </a:lnTo>
                  <a:lnTo>
                    <a:pt x="3556" y="272"/>
                  </a:lnTo>
                  <a:lnTo>
                    <a:pt x="3556" y="297"/>
                  </a:lnTo>
                  <a:lnTo>
                    <a:pt x="3556" y="272"/>
                  </a:lnTo>
                  <a:lnTo>
                    <a:pt x="3556" y="277"/>
                  </a:lnTo>
                  <a:lnTo>
                    <a:pt x="3556" y="297"/>
                  </a:lnTo>
                  <a:lnTo>
                    <a:pt x="3561" y="272"/>
                  </a:lnTo>
                  <a:lnTo>
                    <a:pt x="3561" y="302"/>
                  </a:lnTo>
                  <a:lnTo>
                    <a:pt x="3561" y="297"/>
                  </a:lnTo>
                  <a:lnTo>
                    <a:pt x="3561" y="277"/>
                  </a:lnTo>
                  <a:lnTo>
                    <a:pt x="3561" y="297"/>
                  </a:lnTo>
                  <a:lnTo>
                    <a:pt x="3561" y="277"/>
                  </a:lnTo>
                  <a:lnTo>
                    <a:pt x="3566" y="267"/>
                  </a:lnTo>
                  <a:lnTo>
                    <a:pt x="3566" y="302"/>
                  </a:lnTo>
                  <a:lnTo>
                    <a:pt x="3566" y="297"/>
                  </a:lnTo>
                  <a:lnTo>
                    <a:pt x="3566" y="272"/>
                  </a:lnTo>
                  <a:lnTo>
                    <a:pt x="3566" y="257"/>
                  </a:lnTo>
                  <a:lnTo>
                    <a:pt x="3566" y="307"/>
                  </a:lnTo>
                  <a:lnTo>
                    <a:pt x="3566" y="302"/>
                  </a:lnTo>
                  <a:lnTo>
                    <a:pt x="3566" y="262"/>
                  </a:lnTo>
                  <a:lnTo>
                    <a:pt x="3571" y="297"/>
                  </a:lnTo>
                  <a:lnTo>
                    <a:pt x="3571" y="272"/>
                  </a:lnTo>
                  <a:lnTo>
                    <a:pt x="3571" y="297"/>
                  </a:lnTo>
                  <a:lnTo>
                    <a:pt x="3571" y="267"/>
                  </a:lnTo>
                  <a:lnTo>
                    <a:pt x="3571" y="257"/>
                  </a:lnTo>
                  <a:lnTo>
                    <a:pt x="3571" y="307"/>
                  </a:lnTo>
                  <a:lnTo>
                    <a:pt x="3576" y="297"/>
                  </a:lnTo>
                  <a:lnTo>
                    <a:pt x="3576" y="272"/>
                  </a:lnTo>
                  <a:lnTo>
                    <a:pt x="3576" y="262"/>
                  </a:lnTo>
                  <a:lnTo>
                    <a:pt x="3576" y="312"/>
                  </a:lnTo>
                  <a:lnTo>
                    <a:pt x="3576" y="307"/>
                  </a:lnTo>
                  <a:lnTo>
                    <a:pt x="3576" y="262"/>
                  </a:lnTo>
                  <a:lnTo>
                    <a:pt x="3581" y="252"/>
                  </a:lnTo>
                  <a:lnTo>
                    <a:pt x="3581" y="317"/>
                  </a:lnTo>
                  <a:lnTo>
                    <a:pt x="3581" y="312"/>
                  </a:lnTo>
                  <a:lnTo>
                    <a:pt x="3581" y="267"/>
                  </a:lnTo>
                  <a:lnTo>
                    <a:pt x="3581" y="252"/>
                  </a:lnTo>
                  <a:lnTo>
                    <a:pt x="3581" y="317"/>
                  </a:lnTo>
                  <a:lnTo>
                    <a:pt x="3586" y="312"/>
                  </a:lnTo>
                  <a:lnTo>
                    <a:pt x="3586" y="262"/>
                  </a:lnTo>
                  <a:lnTo>
                    <a:pt x="3586" y="247"/>
                  </a:lnTo>
                  <a:lnTo>
                    <a:pt x="3586" y="317"/>
                  </a:lnTo>
                  <a:lnTo>
                    <a:pt x="3586" y="307"/>
                  </a:lnTo>
                  <a:lnTo>
                    <a:pt x="3586" y="257"/>
                  </a:lnTo>
                  <a:lnTo>
                    <a:pt x="3591" y="252"/>
                  </a:lnTo>
                  <a:lnTo>
                    <a:pt x="3591" y="322"/>
                  </a:lnTo>
                  <a:lnTo>
                    <a:pt x="3591" y="317"/>
                  </a:lnTo>
                  <a:lnTo>
                    <a:pt x="3591" y="252"/>
                  </a:lnTo>
                  <a:lnTo>
                    <a:pt x="3591" y="223"/>
                  </a:lnTo>
                  <a:lnTo>
                    <a:pt x="3591" y="341"/>
                  </a:lnTo>
                  <a:lnTo>
                    <a:pt x="3596" y="208"/>
                  </a:lnTo>
                  <a:lnTo>
                    <a:pt x="3596" y="356"/>
                  </a:lnTo>
                  <a:lnTo>
                    <a:pt x="3596" y="238"/>
                  </a:lnTo>
                  <a:lnTo>
                    <a:pt x="3596" y="341"/>
                  </a:lnTo>
                  <a:lnTo>
                    <a:pt x="3596" y="247"/>
                  </a:lnTo>
                  <a:lnTo>
                    <a:pt x="3601" y="218"/>
                  </a:lnTo>
                  <a:lnTo>
                    <a:pt x="3601" y="366"/>
                  </a:lnTo>
                  <a:lnTo>
                    <a:pt x="3601" y="351"/>
                  </a:lnTo>
                  <a:lnTo>
                    <a:pt x="3601" y="218"/>
                  </a:lnTo>
                  <a:lnTo>
                    <a:pt x="3601" y="341"/>
                  </a:lnTo>
                  <a:lnTo>
                    <a:pt x="3601" y="238"/>
                  </a:lnTo>
                  <a:lnTo>
                    <a:pt x="3606" y="218"/>
                  </a:lnTo>
                  <a:lnTo>
                    <a:pt x="3606" y="371"/>
                  </a:lnTo>
                  <a:lnTo>
                    <a:pt x="3606" y="346"/>
                  </a:lnTo>
                  <a:lnTo>
                    <a:pt x="3606" y="223"/>
                  </a:lnTo>
                  <a:lnTo>
                    <a:pt x="3606" y="203"/>
                  </a:lnTo>
                  <a:lnTo>
                    <a:pt x="3606" y="371"/>
                  </a:lnTo>
                  <a:lnTo>
                    <a:pt x="3606" y="198"/>
                  </a:lnTo>
                  <a:lnTo>
                    <a:pt x="3606" y="371"/>
                  </a:lnTo>
                  <a:lnTo>
                    <a:pt x="3611" y="346"/>
                  </a:lnTo>
                  <a:lnTo>
                    <a:pt x="3611" y="208"/>
                  </a:lnTo>
                  <a:lnTo>
                    <a:pt x="3611" y="351"/>
                  </a:lnTo>
                  <a:lnTo>
                    <a:pt x="3611" y="341"/>
                  </a:lnTo>
                  <a:lnTo>
                    <a:pt x="3611" y="223"/>
                  </a:lnTo>
                  <a:lnTo>
                    <a:pt x="3616" y="238"/>
                  </a:lnTo>
                  <a:lnTo>
                    <a:pt x="3616" y="346"/>
                  </a:lnTo>
                  <a:lnTo>
                    <a:pt x="3616" y="193"/>
                  </a:lnTo>
                  <a:lnTo>
                    <a:pt x="3616" y="371"/>
                  </a:lnTo>
                  <a:lnTo>
                    <a:pt x="3616" y="346"/>
                  </a:lnTo>
                  <a:lnTo>
                    <a:pt x="3616" y="233"/>
                  </a:lnTo>
                  <a:lnTo>
                    <a:pt x="3621" y="341"/>
                  </a:lnTo>
                  <a:lnTo>
                    <a:pt x="3621" y="233"/>
                  </a:lnTo>
                  <a:lnTo>
                    <a:pt x="3621" y="327"/>
                  </a:lnTo>
                  <a:lnTo>
                    <a:pt x="3621" y="242"/>
                  </a:lnTo>
                  <a:lnTo>
                    <a:pt x="3621" y="233"/>
                  </a:lnTo>
                  <a:lnTo>
                    <a:pt x="3621" y="341"/>
                  </a:lnTo>
                  <a:lnTo>
                    <a:pt x="3626" y="198"/>
                  </a:lnTo>
                  <a:lnTo>
                    <a:pt x="3626" y="346"/>
                  </a:lnTo>
                  <a:lnTo>
                    <a:pt x="3626" y="336"/>
                  </a:lnTo>
                  <a:lnTo>
                    <a:pt x="3626" y="218"/>
                  </a:lnTo>
                  <a:lnTo>
                    <a:pt x="3626" y="208"/>
                  </a:lnTo>
                  <a:lnTo>
                    <a:pt x="3626" y="366"/>
                  </a:lnTo>
                  <a:lnTo>
                    <a:pt x="3631" y="361"/>
                  </a:lnTo>
                  <a:lnTo>
                    <a:pt x="3631" y="218"/>
                  </a:lnTo>
                  <a:lnTo>
                    <a:pt x="3631" y="336"/>
                  </a:lnTo>
                  <a:lnTo>
                    <a:pt x="3631" y="242"/>
                  </a:lnTo>
                  <a:lnTo>
                    <a:pt x="3631" y="336"/>
                  </a:lnTo>
                  <a:lnTo>
                    <a:pt x="3631" y="233"/>
                  </a:lnTo>
                  <a:lnTo>
                    <a:pt x="3636" y="193"/>
                  </a:lnTo>
                  <a:lnTo>
                    <a:pt x="3636" y="376"/>
                  </a:lnTo>
                  <a:lnTo>
                    <a:pt x="3636" y="351"/>
                  </a:lnTo>
                  <a:lnTo>
                    <a:pt x="3636" y="228"/>
                  </a:lnTo>
                  <a:lnTo>
                    <a:pt x="3636" y="346"/>
                  </a:lnTo>
                  <a:lnTo>
                    <a:pt x="3636" y="233"/>
                  </a:lnTo>
                  <a:lnTo>
                    <a:pt x="3641" y="213"/>
                  </a:lnTo>
                  <a:lnTo>
                    <a:pt x="3641" y="351"/>
                  </a:lnTo>
                  <a:lnTo>
                    <a:pt x="3641" y="332"/>
                  </a:lnTo>
                  <a:lnTo>
                    <a:pt x="3641" y="223"/>
                  </a:lnTo>
                  <a:lnTo>
                    <a:pt x="3641" y="208"/>
                  </a:lnTo>
                  <a:lnTo>
                    <a:pt x="3641" y="391"/>
                  </a:lnTo>
                  <a:lnTo>
                    <a:pt x="3645" y="356"/>
                  </a:lnTo>
                  <a:lnTo>
                    <a:pt x="3645" y="213"/>
                  </a:lnTo>
                  <a:lnTo>
                    <a:pt x="3645" y="366"/>
                  </a:lnTo>
                  <a:lnTo>
                    <a:pt x="3645" y="336"/>
                  </a:lnTo>
                  <a:lnTo>
                    <a:pt x="3645" y="208"/>
                  </a:lnTo>
                  <a:lnTo>
                    <a:pt x="3645" y="371"/>
                  </a:lnTo>
                  <a:lnTo>
                    <a:pt x="3650" y="351"/>
                  </a:lnTo>
                  <a:lnTo>
                    <a:pt x="3650" y="208"/>
                  </a:lnTo>
                  <a:lnTo>
                    <a:pt x="3650" y="218"/>
                  </a:lnTo>
                  <a:lnTo>
                    <a:pt x="3650" y="366"/>
                  </a:lnTo>
                  <a:lnTo>
                    <a:pt x="3650" y="341"/>
                  </a:lnTo>
                  <a:lnTo>
                    <a:pt x="3650" y="247"/>
                  </a:lnTo>
                  <a:lnTo>
                    <a:pt x="3655" y="203"/>
                  </a:lnTo>
                  <a:lnTo>
                    <a:pt x="3655" y="376"/>
                  </a:lnTo>
                  <a:lnTo>
                    <a:pt x="3655" y="341"/>
                  </a:lnTo>
                  <a:lnTo>
                    <a:pt x="3655" y="213"/>
                  </a:lnTo>
                  <a:lnTo>
                    <a:pt x="3655" y="228"/>
                  </a:lnTo>
                  <a:lnTo>
                    <a:pt x="3655" y="356"/>
                  </a:lnTo>
                  <a:lnTo>
                    <a:pt x="3660" y="341"/>
                  </a:lnTo>
                  <a:lnTo>
                    <a:pt x="3660" y="218"/>
                  </a:lnTo>
                  <a:lnTo>
                    <a:pt x="3660" y="208"/>
                  </a:lnTo>
                  <a:lnTo>
                    <a:pt x="3660" y="391"/>
                  </a:lnTo>
                  <a:lnTo>
                    <a:pt x="3660" y="332"/>
                  </a:lnTo>
                  <a:lnTo>
                    <a:pt x="3660" y="233"/>
                  </a:lnTo>
                  <a:lnTo>
                    <a:pt x="3665" y="188"/>
                  </a:lnTo>
                  <a:lnTo>
                    <a:pt x="3665" y="371"/>
                  </a:lnTo>
                  <a:lnTo>
                    <a:pt x="3665" y="346"/>
                  </a:lnTo>
                  <a:lnTo>
                    <a:pt x="3665" y="228"/>
                  </a:lnTo>
                  <a:lnTo>
                    <a:pt x="3665" y="336"/>
                  </a:lnTo>
                  <a:lnTo>
                    <a:pt x="3670" y="228"/>
                  </a:lnTo>
                  <a:lnTo>
                    <a:pt x="3670" y="341"/>
                  </a:lnTo>
                  <a:lnTo>
                    <a:pt x="3670" y="228"/>
                  </a:lnTo>
                  <a:lnTo>
                    <a:pt x="3670" y="332"/>
                  </a:lnTo>
                  <a:lnTo>
                    <a:pt x="3670" y="233"/>
                  </a:lnTo>
                  <a:lnTo>
                    <a:pt x="3675" y="322"/>
                  </a:lnTo>
                  <a:lnTo>
                    <a:pt x="3675" y="247"/>
                  </a:lnTo>
                  <a:lnTo>
                    <a:pt x="3675" y="238"/>
                  </a:lnTo>
                  <a:lnTo>
                    <a:pt x="3675" y="336"/>
                  </a:lnTo>
                  <a:lnTo>
                    <a:pt x="3675" y="312"/>
                  </a:lnTo>
                  <a:lnTo>
                    <a:pt x="3675" y="247"/>
                  </a:lnTo>
                  <a:lnTo>
                    <a:pt x="3680" y="257"/>
                  </a:lnTo>
                  <a:lnTo>
                    <a:pt x="3680" y="327"/>
                  </a:lnTo>
                  <a:lnTo>
                    <a:pt x="3680" y="317"/>
                  </a:lnTo>
                  <a:lnTo>
                    <a:pt x="3680" y="267"/>
                  </a:lnTo>
                  <a:lnTo>
                    <a:pt x="3680" y="262"/>
                  </a:lnTo>
                  <a:lnTo>
                    <a:pt x="3680" y="317"/>
                  </a:lnTo>
                  <a:lnTo>
                    <a:pt x="3685" y="257"/>
                  </a:lnTo>
                  <a:lnTo>
                    <a:pt x="3685" y="317"/>
                  </a:lnTo>
                  <a:lnTo>
                    <a:pt x="3685" y="312"/>
                  </a:lnTo>
                  <a:lnTo>
                    <a:pt x="3685" y="262"/>
                  </a:lnTo>
                  <a:lnTo>
                    <a:pt x="3685" y="307"/>
                  </a:lnTo>
                  <a:lnTo>
                    <a:pt x="3685" y="262"/>
                  </a:lnTo>
                  <a:lnTo>
                    <a:pt x="3690" y="242"/>
                  </a:lnTo>
                  <a:lnTo>
                    <a:pt x="3690" y="322"/>
                  </a:lnTo>
                  <a:lnTo>
                    <a:pt x="3690" y="267"/>
                  </a:lnTo>
                  <a:lnTo>
                    <a:pt x="3690" y="312"/>
                  </a:lnTo>
                  <a:lnTo>
                    <a:pt x="3690" y="252"/>
                  </a:lnTo>
                  <a:lnTo>
                    <a:pt x="3690" y="307"/>
                  </a:lnTo>
                  <a:lnTo>
                    <a:pt x="3690" y="257"/>
                  </a:lnTo>
                  <a:lnTo>
                    <a:pt x="3695" y="297"/>
                  </a:lnTo>
                  <a:lnTo>
                    <a:pt x="3695" y="262"/>
                  </a:lnTo>
                  <a:lnTo>
                    <a:pt x="3695" y="297"/>
                  </a:lnTo>
                  <a:lnTo>
                    <a:pt x="3695" y="252"/>
                  </a:lnTo>
                  <a:lnTo>
                    <a:pt x="3695" y="267"/>
                  </a:lnTo>
                  <a:lnTo>
                    <a:pt x="3695" y="302"/>
                  </a:lnTo>
                  <a:lnTo>
                    <a:pt x="3700" y="302"/>
                  </a:lnTo>
                  <a:lnTo>
                    <a:pt x="3700" y="277"/>
                  </a:lnTo>
                  <a:lnTo>
                    <a:pt x="3700" y="282"/>
                  </a:lnTo>
                  <a:lnTo>
                    <a:pt x="3700" y="307"/>
                  </a:lnTo>
                  <a:lnTo>
                    <a:pt x="3700" y="302"/>
                  </a:lnTo>
                  <a:lnTo>
                    <a:pt x="3700" y="322"/>
                  </a:lnTo>
                  <a:lnTo>
                    <a:pt x="3705" y="302"/>
                  </a:lnTo>
                  <a:lnTo>
                    <a:pt x="3705" y="233"/>
                  </a:lnTo>
                  <a:lnTo>
                    <a:pt x="3705" y="238"/>
                  </a:lnTo>
                  <a:lnTo>
                    <a:pt x="3705" y="317"/>
                  </a:lnTo>
                  <a:lnTo>
                    <a:pt x="3705" y="282"/>
                  </a:lnTo>
                  <a:lnTo>
                    <a:pt x="3705" y="431"/>
                  </a:lnTo>
                  <a:lnTo>
                    <a:pt x="3710" y="282"/>
                  </a:lnTo>
                  <a:lnTo>
                    <a:pt x="3710" y="203"/>
                  </a:lnTo>
                  <a:lnTo>
                    <a:pt x="3710" y="257"/>
                  </a:lnTo>
                  <a:lnTo>
                    <a:pt x="3710" y="198"/>
                  </a:lnTo>
                  <a:lnTo>
                    <a:pt x="3710" y="257"/>
                  </a:lnTo>
                  <a:lnTo>
                    <a:pt x="3710" y="500"/>
                  </a:lnTo>
                  <a:lnTo>
                    <a:pt x="3715" y="307"/>
                  </a:lnTo>
                  <a:lnTo>
                    <a:pt x="3715" y="148"/>
                  </a:lnTo>
                  <a:lnTo>
                    <a:pt x="3715" y="292"/>
                  </a:lnTo>
                  <a:lnTo>
                    <a:pt x="3715" y="183"/>
                  </a:lnTo>
                  <a:lnTo>
                    <a:pt x="3715" y="257"/>
                  </a:lnTo>
                  <a:lnTo>
                    <a:pt x="3715" y="520"/>
                  </a:lnTo>
                  <a:lnTo>
                    <a:pt x="3720" y="341"/>
                  </a:lnTo>
                  <a:lnTo>
                    <a:pt x="3720" y="163"/>
                  </a:lnTo>
                  <a:lnTo>
                    <a:pt x="3720" y="351"/>
                  </a:lnTo>
                  <a:lnTo>
                    <a:pt x="3720" y="277"/>
                  </a:lnTo>
                  <a:lnTo>
                    <a:pt x="3720" y="529"/>
                  </a:lnTo>
                  <a:lnTo>
                    <a:pt x="3725" y="148"/>
                  </a:lnTo>
                  <a:lnTo>
                    <a:pt x="3725" y="366"/>
                  </a:lnTo>
                  <a:lnTo>
                    <a:pt x="3725" y="129"/>
                  </a:lnTo>
                  <a:lnTo>
                    <a:pt x="3725" y="208"/>
                  </a:lnTo>
                  <a:lnTo>
                    <a:pt x="3725" y="386"/>
                  </a:lnTo>
                  <a:lnTo>
                    <a:pt x="3730" y="114"/>
                  </a:lnTo>
                  <a:lnTo>
                    <a:pt x="3730" y="564"/>
                  </a:lnTo>
                  <a:lnTo>
                    <a:pt x="3730" y="386"/>
                  </a:lnTo>
                  <a:lnTo>
                    <a:pt x="3730" y="104"/>
                  </a:lnTo>
                  <a:lnTo>
                    <a:pt x="3730" y="356"/>
                  </a:lnTo>
                  <a:lnTo>
                    <a:pt x="3730" y="158"/>
                  </a:lnTo>
                  <a:lnTo>
                    <a:pt x="3730" y="208"/>
                  </a:lnTo>
                  <a:lnTo>
                    <a:pt x="3730" y="594"/>
                  </a:lnTo>
                  <a:lnTo>
                    <a:pt x="3735" y="401"/>
                  </a:lnTo>
                  <a:lnTo>
                    <a:pt x="3735" y="99"/>
                  </a:lnTo>
                  <a:lnTo>
                    <a:pt x="3735" y="381"/>
                  </a:lnTo>
                  <a:lnTo>
                    <a:pt x="3735" y="74"/>
                  </a:lnTo>
                  <a:lnTo>
                    <a:pt x="3735" y="163"/>
                  </a:lnTo>
                  <a:lnTo>
                    <a:pt x="3735" y="643"/>
                  </a:lnTo>
                  <a:lnTo>
                    <a:pt x="3740" y="455"/>
                  </a:lnTo>
                  <a:lnTo>
                    <a:pt x="3740" y="64"/>
                  </a:lnTo>
                  <a:lnTo>
                    <a:pt x="3740" y="411"/>
                  </a:lnTo>
                  <a:lnTo>
                    <a:pt x="3740" y="20"/>
                  </a:lnTo>
                  <a:lnTo>
                    <a:pt x="3740" y="158"/>
                  </a:lnTo>
                  <a:lnTo>
                    <a:pt x="3740" y="648"/>
                  </a:lnTo>
                  <a:lnTo>
                    <a:pt x="3745" y="50"/>
                  </a:lnTo>
                  <a:lnTo>
                    <a:pt x="3745" y="693"/>
                  </a:lnTo>
                  <a:lnTo>
                    <a:pt x="3745" y="406"/>
                  </a:lnTo>
                  <a:lnTo>
                    <a:pt x="3745" y="5"/>
                  </a:lnTo>
                  <a:lnTo>
                    <a:pt x="3745" y="406"/>
                  </a:lnTo>
                  <a:lnTo>
                    <a:pt x="3745" y="148"/>
                  </a:lnTo>
                  <a:lnTo>
                    <a:pt x="3750" y="40"/>
                  </a:lnTo>
                  <a:lnTo>
                    <a:pt x="3750" y="698"/>
                  </a:lnTo>
                  <a:lnTo>
                    <a:pt x="3750" y="525"/>
                  </a:lnTo>
                  <a:lnTo>
                    <a:pt x="3750" y="5"/>
                  </a:lnTo>
                  <a:lnTo>
                    <a:pt x="3750" y="406"/>
                  </a:lnTo>
                  <a:lnTo>
                    <a:pt x="3750" y="153"/>
                  </a:lnTo>
                  <a:lnTo>
                    <a:pt x="3755" y="5"/>
                  </a:lnTo>
                  <a:lnTo>
                    <a:pt x="3755" y="688"/>
                  </a:lnTo>
                  <a:lnTo>
                    <a:pt x="3755" y="544"/>
                  </a:lnTo>
                  <a:lnTo>
                    <a:pt x="3755" y="69"/>
                  </a:lnTo>
                  <a:lnTo>
                    <a:pt x="3755" y="411"/>
                  </a:lnTo>
                  <a:lnTo>
                    <a:pt x="3755" y="35"/>
                  </a:lnTo>
                  <a:lnTo>
                    <a:pt x="3760" y="148"/>
                  </a:lnTo>
                  <a:lnTo>
                    <a:pt x="3760" y="688"/>
                  </a:lnTo>
                  <a:lnTo>
                    <a:pt x="3760" y="554"/>
                  </a:lnTo>
                  <a:lnTo>
                    <a:pt x="3760" y="0"/>
                  </a:lnTo>
                  <a:lnTo>
                    <a:pt x="3760" y="396"/>
                  </a:lnTo>
                  <a:lnTo>
                    <a:pt x="3760" y="64"/>
                  </a:lnTo>
                  <a:lnTo>
                    <a:pt x="3765" y="148"/>
                  </a:lnTo>
                  <a:lnTo>
                    <a:pt x="3765" y="520"/>
                  </a:lnTo>
                  <a:lnTo>
                    <a:pt x="3765" y="10"/>
                  </a:lnTo>
                  <a:lnTo>
                    <a:pt x="3765" y="658"/>
                  </a:lnTo>
                  <a:lnTo>
                    <a:pt x="3765" y="534"/>
                  </a:lnTo>
                  <a:lnTo>
                    <a:pt x="3765" y="79"/>
                  </a:lnTo>
                  <a:lnTo>
                    <a:pt x="3769" y="386"/>
                  </a:lnTo>
                  <a:lnTo>
                    <a:pt x="3769" y="163"/>
                  </a:lnTo>
                  <a:lnTo>
                    <a:pt x="3769" y="0"/>
                  </a:lnTo>
                  <a:lnTo>
                    <a:pt x="3769" y="668"/>
                  </a:lnTo>
                  <a:lnTo>
                    <a:pt x="3769" y="534"/>
                  </a:lnTo>
                  <a:lnTo>
                    <a:pt x="3769" y="84"/>
                  </a:lnTo>
                  <a:lnTo>
                    <a:pt x="3769" y="366"/>
                  </a:lnTo>
                  <a:lnTo>
                    <a:pt x="3774" y="59"/>
                  </a:lnTo>
                  <a:lnTo>
                    <a:pt x="3774" y="609"/>
                  </a:lnTo>
                  <a:lnTo>
                    <a:pt x="3774" y="470"/>
                  </a:lnTo>
                  <a:lnTo>
                    <a:pt x="3774" y="59"/>
                  </a:lnTo>
                  <a:lnTo>
                    <a:pt x="3774" y="322"/>
                  </a:lnTo>
                  <a:lnTo>
                    <a:pt x="3774" y="148"/>
                  </a:lnTo>
                  <a:lnTo>
                    <a:pt x="3779" y="193"/>
                  </a:lnTo>
                  <a:lnTo>
                    <a:pt x="3779" y="559"/>
                  </a:lnTo>
                  <a:lnTo>
                    <a:pt x="3779" y="104"/>
                  </a:lnTo>
                  <a:lnTo>
                    <a:pt x="3779" y="559"/>
                  </a:lnTo>
                  <a:lnTo>
                    <a:pt x="3779" y="351"/>
                  </a:lnTo>
                  <a:lnTo>
                    <a:pt x="3779" y="173"/>
                  </a:lnTo>
                  <a:lnTo>
                    <a:pt x="3784" y="208"/>
                  </a:lnTo>
                  <a:lnTo>
                    <a:pt x="3784" y="406"/>
                  </a:lnTo>
                  <a:lnTo>
                    <a:pt x="3784" y="129"/>
                  </a:lnTo>
                  <a:lnTo>
                    <a:pt x="3784" y="529"/>
                  </a:lnTo>
                  <a:lnTo>
                    <a:pt x="3784" y="391"/>
                  </a:lnTo>
                  <a:lnTo>
                    <a:pt x="3784" y="158"/>
                  </a:lnTo>
                  <a:lnTo>
                    <a:pt x="3789" y="302"/>
                  </a:lnTo>
                  <a:lnTo>
                    <a:pt x="3789" y="213"/>
                  </a:lnTo>
                  <a:lnTo>
                    <a:pt x="3789" y="158"/>
                  </a:lnTo>
                  <a:lnTo>
                    <a:pt x="3789" y="534"/>
                  </a:lnTo>
                  <a:lnTo>
                    <a:pt x="3789" y="381"/>
                  </a:lnTo>
                  <a:lnTo>
                    <a:pt x="3789" y="183"/>
                  </a:lnTo>
                  <a:lnTo>
                    <a:pt x="3794" y="297"/>
                  </a:lnTo>
                  <a:lnTo>
                    <a:pt x="3794" y="173"/>
                  </a:lnTo>
                  <a:lnTo>
                    <a:pt x="3794" y="208"/>
                  </a:lnTo>
                  <a:lnTo>
                    <a:pt x="3794" y="515"/>
                  </a:lnTo>
                  <a:lnTo>
                    <a:pt x="3794" y="371"/>
                  </a:lnTo>
                  <a:lnTo>
                    <a:pt x="3794" y="168"/>
                  </a:lnTo>
                  <a:lnTo>
                    <a:pt x="3799" y="346"/>
                  </a:lnTo>
                  <a:lnTo>
                    <a:pt x="3799" y="173"/>
                  </a:lnTo>
                  <a:lnTo>
                    <a:pt x="3799" y="198"/>
                  </a:lnTo>
                  <a:lnTo>
                    <a:pt x="3799" y="411"/>
                  </a:lnTo>
                  <a:lnTo>
                    <a:pt x="3799" y="203"/>
                  </a:lnTo>
                  <a:lnTo>
                    <a:pt x="3799" y="490"/>
                  </a:lnTo>
                  <a:lnTo>
                    <a:pt x="3804" y="332"/>
                  </a:lnTo>
                  <a:lnTo>
                    <a:pt x="3804" y="188"/>
                  </a:lnTo>
                  <a:lnTo>
                    <a:pt x="3804" y="307"/>
                  </a:lnTo>
                  <a:lnTo>
                    <a:pt x="3804" y="203"/>
                  </a:lnTo>
                  <a:lnTo>
                    <a:pt x="3804" y="228"/>
                  </a:lnTo>
                  <a:lnTo>
                    <a:pt x="3804" y="480"/>
                  </a:lnTo>
                  <a:lnTo>
                    <a:pt x="3809" y="341"/>
                  </a:lnTo>
                  <a:lnTo>
                    <a:pt x="3809" y="193"/>
                  </a:lnTo>
                  <a:lnTo>
                    <a:pt x="3809" y="272"/>
                  </a:lnTo>
                  <a:lnTo>
                    <a:pt x="3809" y="242"/>
                  </a:lnTo>
                  <a:lnTo>
                    <a:pt x="3809" y="480"/>
                  </a:lnTo>
                  <a:lnTo>
                    <a:pt x="3809" y="361"/>
                  </a:lnTo>
                  <a:lnTo>
                    <a:pt x="3809" y="223"/>
                  </a:lnTo>
                  <a:lnTo>
                    <a:pt x="3814" y="277"/>
                  </a:lnTo>
                  <a:lnTo>
                    <a:pt x="3814" y="183"/>
                  </a:lnTo>
                  <a:lnTo>
                    <a:pt x="3814" y="208"/>
                  </a:lnTo>
                  <a:lnTo>
                    <a:pt x="3814" y="465"/>
                  </a:lnTo>
                  <a:lnTo>
                    <a:pt x="3814" y="223"/>
                  </a:lnTo>
                  <a:lnTo>
                    <a:pt x="3819" y="336"/>
                  </a:lnTo>
                  <a:lnTo>
                    <a:pt x="3819" y="178"/>
                  </a:lnTo>
                  <a:lnTo>
                    <a:pt x="3819" y="218"/>
                  </a:lnTo>
                  <a:lnTo>
                    <a:pt x="3819" y="366"/>
                  </a:lnTo>
                  <a:lnTo>
                    <a:pt x="3819" y="223"/>
                  </a:lnTo>
                  <a:lnTo>
                    <a:pt x="3819" y="460"/>
                  </a:lnTo>
                  <a:lnTo>
                    <a:pt x="3824" y="327"/>
                  </a:lnTo>
                  <a:lnTo>
                    <a:pt x="3824" y="178"/>
                  </a:lnTo>
                  <a:lnTo>
                    <a:pt x="3824" y="272"/>
                  </a:lnTo>
                  <a:lnTo>
                    <a:pt x="3824" y="223"/>
                  </a:lnTo>
                  <a:lnTo>
                    <a:pt x="3824" y="262"/>
                  </a:lnTo>
                  <a:lnTo>
                    <a:pt x="3824" y="455"/>
                  </a:lnTo>
                  <a:lnTo>
                    <a:pt x="3829" y="312"/>
                  </a:lnTo>
                  <a:lnTo>
                    <a:pt x="3829" y="218"/>
                  </a:lnTo>
                  <a:lnTo>
                    <a:pt x="3829" y="282"/>
                  </a:lnTo>
                  <a:lnTo>
                    <a:pt x="3829" y="178"/>
                  </a:lnTo>
                  <a:lnTo>
                    <a:pt x="3829" y="233"/>
                  </a:lnTo>
                  <a:lnTo>
                    <a:pt x="3829" y="440"/>
                  </a:lnTo>
                  <a:lnTo>
                    <a:pt x="3834" y="381"/>
                  </a:lnTo>
                  <a:lnTo>
                    <a:pt x="3834" y="257"/>
                  </a:lnTo>
                  <a:lnTo>
                    <a:pt x="3834" y="272"/>
                  </a:lnTo>
                  <a:lnTo>
                    <a:pt x="3834" y="198"/>
                  </a:lnTo>
                  <a:lnTo>
                    <a:pt x="3834" y="228"/>
                  </a:lnTo>
                  <a:lnTo>
                    <a:pt x="3834" y="431"/>
                  </a:lnTo>
                  <a:lnTo>
                    <a:pt x="3839" y="257"/>
                  </a:lnTo>
                  <a:lnTo>
                    <a:pt x="3839" y="431"/>
                  </a:lnTo>
                  <a:lnTo>
                    <a:pt x="3839" y="292"/>
                  </a:lnTo>
                  <a:lnTo>
                    <a:pt x="3839" y="203"/>
                  </a:lnTo>
                  <a:lnTo>
                    <a:pt x="3839" y="228"/>
                  </a:lnTo>
                  <a:lnTo>
                    <a:pt x="3839" y="322"/>
                  </a:lnTo>
                  <a:lnTo>
                    <a:pt x="3844" y="277"/>
                  </a:lnTo>
                  <a:lnTo>
                    <a:pt x="3844" y="426"/>
                  </a:lnTo>
                  <a:lnTo>
                    <a:pt x="3844" y="312"/>
                  </a:lnTo>
                  <a:lnTo>
                    <a:pt x="3844" y="203"/>
                  </a:lnTo>
                  <a:lnTo>
                    <a:pt x="3844" y="262"/>
                  </a:lnTo>
                  <a:lnTo>
                    <a:pt x="3844" y="228"/>
                  </a:lnTo>
                  <a:lnTo>
                    <a:pt x="3849" y="262"/>
                  </a:lnTo>
                  <a:lnTo>
                    <a:pt x="3849" y="406"/>
                  </a:lnTo>
                  <a:lnTo>
                    <a:pt x="3849" y="327"/>
                  </a:lnTo>
                  <a:lnTo>
                    <a:pt x="3849" y="233"/>
                  </a:lnTo>
                  <a:lnTo>
                    <a:pt x="3849" y="262"/>
                  </a:lnTo>
                  <a:lnTo>
                    <a:pt x="3849" y="208"/>
                  </a:lnTo>
                  <a:lnTo>
                    <a:pt x="3854" y="238"/>
                  </a:lnTo>
                  <a:lnTo>
                    <a:pt x="3854" y="411"/>
                  </a:lnTo>
                  <a:lnTo>
                    <a:pt x="3854" y="386"/>
                  </a:lnTo>
                  <a:lnTo>
                    <a:pt x="3854" y="252"/>
                  </a:lnTo>
                  <a:lnTo>
                    <a:pt x="3854" y="262"/>
                  </a:lnTo>
                  <a:lnTo>
                    <a:pt x="3854" y="218"/>
                  </a:lnTo>
                  <a:lnTo>
                    <a:pt x="3854" y="233"/>
                  </a:lnTo>
                  <a:lnTo>
                    <a:pt x="3854" y="386"/>
                  </a:lnTo>
                  <a:lnTo>
                    <a:pt x="3859" y="262"/>
                  </a:lnTo>
                  <a:lnTo>
                    <a:pt x="3859" y="396"/>
                  </a:lnTo>
                  <a:lnTo>
                    <a:pt x="3859" y="277"/>
                  </a:lnTo>
                  <a:lnTo>
                    <a:pt x="3859" y="218"/>
                  </a:lnTo>
                  <a:lnTo>
                    <a:pt x="3859" y="238"/>
                  </a:lnTo>
                  <a:lnTo>
                    <a:pt x="3859" y="317"/>
                  </a:lnTo>
                  <a:lnTo>
                    <a:pt x="3864" y="282"/>
                  </a:lnTo>
                  <a:lnTo>
                    <a:pt x="3864" y="386"/>
                  </a:lnTo>
                  <a:lnTo>
                    <a:pt x="3864" y="287"/>
                  </a:lnTo>
                  <a:lnTo>
                    <a:pt x="3864" y="223"/>
                  </a:lnTo>
                  <a:lnTo>
                    <a:pt x="3864" y="233"/>
                  </a:lnTo>
                  <a:lnTo>
                    <a:pt x="3864" y="302"/>
                  </a:lnTo>
                  <a:lnTo>
                    <a:pt x="3869" y="292"/>
                  </a:lnTo>
                  <a:lnTo>
                    <a:pt x="3869" y="376"/>
                  </a:lnTo>
                  <a:lnTo>
                    <a:pt x="3869" y="327"/>
                  </a:lnTo>
                  <a:lnTo>
                    <a:pt x="3869" y="218"/>
                  </a:lnTo>
                  <a:lnTo>
                    <a:pt x="3869" y="267"/>
                  </a:lnTo>
                  <a:lnTo>
                    <a:pt x="3869" y="218"/>
                  </a:lnTo>
                  <a:lnTo>
                    <a:pt x="3874" y="252"/>
                  </a:lnTo>
                  <a:lnTo>
                    <a:pt x="3874" y="376"/>
                  </a:lnTo>
                  <a:lnTo>
                    <a:pt x="3874" y="346"/>
                  </a:lnTo>
                  <a:lnTo>
                    <a:pt x="3874" y="238"/>
                  </a:lnTo>
                  <a:lnTo>
                    <a:pt x="3874" y="257"/>
                  </a:lnTo>
                  <a:lnTo>
                    <a:pt x="3874" y="223"/>
                  </a:lnTo>
                  <a:lnTo>
                    <a:pt x="3879" y="257"/>
                  </a:lnTo>
                  <a:lnTo>
                    <a:pt x="3879" y="381"/>
                  </a:lnTo>
                  <a:lnTo>
                    <a:pt x="3879" y="366"/>
                  </a:lnTo>
                  <a:lnTo>
                    <a:pt x="3879" y="252"/>
                  </a:lnTo>
                  <a:lnTo>
                    <a:pt x="3879" y="257"/>
                  </a:lnTo>
                  <a:lnTo>
                    <a:pt x="3879" y="228"/>
                  </a:lnTo>
                  <a:lnTo>
                    <a:pt x="3884" y="252"/>
                  </a:lnTo>
                  <a:lnTo>
                    <a:pt x="3884" y="346"/>
                  </a:lnTo>
                  <a:lnTo>
                    <a:pt x="3884" y="282"/>
                  </a:lnTo>
                  <a:lnTo>
                    <a:pt x="3884" y="366"/>
                  </a:lnTo>
                  <a:lnTo>
                    <a:pt x="3884" y="282"/>
                  </a:lnTo>
                  <a:lnTo>
                    <a:pt x="3884" y="213"/>
                  </a:lnTo>
                  <a:lnTo>
                    <a:pt x="3889" y="247"/>
                  </a:lnTo>
                  <a:lnTo>
                    <a:pt x="3889" y="327"/>
                  </a:lnTo>
                  <a:lnTo>
                    <a:pt x="3889" y="297"/>
                  </a:lnTo>
                  <a:lnTo>
                    <a:pt x="3889" y="371"/>
                  </a:lnTo>
                  <a:lnTo>
                    <a:pt x="3889" y="302"/>
                  </a:lnTo>
                  <a:lnTo>
                    <a:pt x="3889" y="218"/>
                  </a:lnTo>
                  <a:lnTo>
                    <a:pt x="3893" y="302"/>
                  </a:lnTo>
                  <a:lnTo>
                    <a:pt x="3893" y="238"/>
                  </a:lnTo>
                  <a:lnTo>
                    <a:pt x="3893" y="292"/>
                  </a:lnTo>
                  <a:lnTo>
                    <a:pt x="3893" y="361"/>
                  </a:lnTo>
                  <a:lnTo>
                    <a:pt x="3893" y="327"/>
                  </a:lnTo>
                  <a:lnTo>
                    <a:pt x="3893" y="213"/>
                  </a:lnTo>
                  <a:lnTo>
                    <a:pt x="3893" y="297"/>
                  </a:lnTo>
                  <a:lnTo>
                    <a:pt x="3893" y="228"/>
                  </a:lnTo>
                  <a:lnTo>
                    <a:pt x="3898" y="292"/>
                  </a:lnTo>
                  <a:lnTo>
                    <a:pt x="3898" y="361"/>
                  </a:lnTo>
                  <a:lnTo>
                    <a:pt x="3898" y="336"/>
                  </a:lnTo>
                  <a:lnTo>
                    <a:pt x="3898" y="223"/>
                  </a:lnTo>
                  <a:lnTo>
                    <a:pt x="3898" y="272"/>
                  </a:lnTo>
                  <a:lnTo>
                    <a:pt x="3898" y="223"/>
                  </a:lnTo>
                  <a:lnTo>
                    <a:pt x="3903" y="267"/>
                  </a:lnTo>
                  <a:lnTo>
                    <a:pt x="3903" y="346"/>
                  </a:lnTo>
                  <a:lnTo>
                    <a:pt x="3903" y="242"/>
                  </a:lnTo>
                  <a:lnTo>
                    <a:pt x="3903" y="351"/>
                  </a:lnTo>
                  <a:lnTo>
                    <a:pt x="3903" y="262"/>
                  </a:lnTo>
                  <a:lnTo>
                    <a:pt x="3903" y="223"/>
                  </a:lnTo>
                  <a:lnTo>
                    <a:pt x="3908" y="262"/>
                  </a:lnTo>
                  <a:lnTo>
                    <a:pt x="3908" y="346"/>
                  </a:lnTo>
                  <a:lnTo>
                    <a:pt x="3908" y="272"/>
                  </a:lnTo>
                  <a:lnTo>
                    <a:pt x="3908" y="351"/>
                  </a:lnTo>
                  <a:lnTo>
                    <a:pt x="3908" y="277"/>
                  </a:lnTo>
                  <a:lnTo>
                    <a:pt x="3908" y="223"/>
                  </a:lnTo>
                  <a:lnTo>
                    <a:pt x="3913" y="257"/>
                  </a:lnTo>
                  <a:lnTo>
                    <a:pt x="3913" y="302"/>
                  </a:lnTo>
                  <a:lnTo>
                    <a:pt x="3913" y="351"/>
                  </a:lnTo>
                  <a:lnTo>
                    <a:pt x="3913" y="302"/>
                  </a:lnTo>
                  <a:lnTo>
                    <a:pt x="3913" y="238"/>
                  </a:lnTo>
                  <a:lnTo>
                    <a:pt x="3918" y="297"/>
                  </a:lnTo>
                  <a:lnTo>
                    <a:pt x="3918" y="252"/>
                  </a:lnTo>
                  <a:lnTo>
                    <a:pt x="3918" y="292"/>
                  </a:lnTo>
                  <a:lnTo>
                    <a:pt x="3918" y="336"/>
                  </a:lnTo>
                  <a:lnTo>
                    <a:pt x="3918" y="322"/>
                  </a:lnTo>
                  <a:lnTo>
                    <a:pt x="3918" y="252"/>
                  </a:lnTo>
                  <a:lnTo>
                    <a:pt x="3923" y="282"/>
                  </a:lnTo>
                  <a:lnTo>
                    <a:pt x="3923" y="267"/>
                  </a:lnTo>
                  <a:lnTo>
                    <a:pt x="3923" y="322"/>
                  </a:lnTo>
                  <a:lnTo>
                    <a:pt x="3923" y="317"/>
                  </a:lnTo>
                  <a:lnTo>
                    <a:pt x="3923" y="272"/>
                  </a:lnTo>
                  <a:lnTo>
                    <a:pt x="3928" y="247"/>
                  </a:lnTo>
                  <a:lnTo>
                    <a:pt x="3928" y="257"/>
                  </a:lnTo>
                  <a:lnTo>
                    <a:pt x="3928" y="312"/>
                  </a:lnTo>
                  <a:lnTo>
                    <a:pt x="3928" y="282"/>
                  </a:lnTo>
                  <a:lnTo>
                    <a:pt x="3933" y="297"/>
                  </a:lnTo>
                  <a:lnTo>
                    <a:pt x="3933" y="262"/>
                  </a:lnTo>
                  <a:lnTo>
                    <a:pt x="3933" y="267"/>
                  </a:lnTo>
                  <a:lnTo>
                    <a:pt x="3933" y="307"/>
                  </a:lnTo>
                  <a:lnTo>
                    <a:pt x="3933" y="242"/>
                  </a:lnTo>
                  <a:lnTo>
                    <a:pt x="3933" y="317"/>
                  </a:lnTo>
                  <a:lnTo>
                    <a:pt x="3933" y="242"/>
                  </a:lnTo>
                  <a:lnTo>
                    <a:pt x="3933" y="332"/>
                  </a:lnTo>
                  <a:lnTo>
                    <a:pt x="3938" y="307"/>
                  </a:lnTo>
                  <a:lnTo>
                    <a:pt x="3938" y="247"/>
                  </a:lnTo>
                  <a:lnTo>
                    <a:pt x="3938" y="252"/>
                  </a:lnTo>
                  <a:lnTo>
                    <a:pt x="3938" y="327"/>
                  </a:lnTo>
                  <a:lnTo>
                    <a:pt x="3938" y="322"/>
                  </a:lnTo>
                  <a:lnTo>
                    <a:pt x="3938" y="252"/>
                  </a:lnTo>
                  <a:lnTo>
                    <a:pt x="3943" y="242"/>
                  </a:lnTo>
                  <a:lnTo>
                    <a:pt x="3943" y="332"/>
                  </a:lnTo>
                  <a:lnTo>
                    <a:pt x="3943" y="247"/>
                  </a:lnTo>
                  <a:lnTo>
                    <a:pt x="3943" y="252"/>
                  </a:lnTo>
                  <a:lnTo>
                    <a:pt x="3943" y="341"/>
                  </a:lnTo>
                  <a:lnTo>
                    <a:pt x="3948" y="327"/>
                  </a:lnTo>
                  <a:lnTo>
                    <a:pt x="3948" y="228"/>
                  </a:lnTo>
                  <a:lnTo>
                    <a:pt x="3948" y="322"/>
                  </a:lnTo>
                  <a:lnTo>
                    <a:pt x="3948" y="242"/>
                  </a:lnTo>
                  <a:lnTo>
                    <a:pt x="3948" y="317"/>
                  </a:lnTo>
                  <a:lnTo>
                    <a:pt x="3948" y="257"/>
                  </a:lnTo>
                  <a:lnTo>
                    <a:pt x="3953" y="242"/>
                  </a:lnTo>
                  <a:lnTo>
                    <a:pt x="3953" y="327"/>
                  </a:lnTo>
                  <a:lnTo>
                    <a:pt x="3953" y="233"/>
                  </a:lnTo>
                  <a:lnTo>
                    <a:pt x="3953" y="327"/>
                  </a:lnTo>
                  <a:lnTo>
                    <a:pt x="3953" y="233"/>
                  </a:lnTo>
                  <a:lnTo>
                    <a:pt x="3953" y="336"/>
                  </a:lnTo>
                  <a:lnTo>
                    <a:pt x="3958" y="203"/>
                  </a:lnTo>
                  <a:lnTo>
                    <a:pt x="3958" y="341"/>
                  </a:lnTo>
                  <a:lnTo>
                    <a:pt x="3958" y="238"/>
                  </a:lnTo>
                  <a:lnTo>
                    <a:pt x="3958" y="356"/>
                  </a:lnTo>
                  <a:lnTo>
                    <a:pt x="3958" y="351"/>
                  </a:lnTo>
                  <a:lnTo>
                    <a:pt x="3958" y="218"/>
                  </a:lnTo>
                  <a:lnTo>
                    <a:pt x="3963" y="322"/>
                  </a:lnTo>
                  <a:lnTo>
                    <a:pt x="3963" y="252"/>
                  </a:lnTo>
                  <a:lnTo>
                    <a:pt x="3963" y="312"/>
                  </a:lnTo>
                  <a:lnTo>
                    <a:pt x="3963" y="238"/>
                  </a:lnTo>
                  <a:lnTo>
                    <a:pt x="3963" y="351"/>
                  </a:lnTo>
                  <a:lnTo>
                    <a:pt x="3968" y="346"/>
                  </a:lnTo>
                  <a:lnTo>
                    <a:pt x="3968" y="228"/>
                  </a:lnTo>
                  <a:lnTo>
                    <a:pt x="3968" y="317"/>
                  </a:lnTo>
                  <a:lnTo>
                    <a:pt x="3968" y="257"/>
                  </a:lnTo>
                  <a:lnTo>
                    <a:pt x="3968" y="233"/>
                  </a:lnTo>
                  <a:lnTo>
                    <a:pt x="3968" y="327"/>
                  </a:lnTo>
                  <a:lnTo>
                    <a:pt x="3973" y="223"/>
                  </a:lnTo>
                  <a:lnTo>
                    <a:pt x="3973" y="356"/>
                  </a:lnTo>
                  <a:lnTo>
                    <a:pt x="3973" y="341"/>
                  </a:lnTo>
                  <a:lnTo>
                    <a:pt x="3973" y="233"/>
                  </a:lnTo>
                  <a:lnTo>
                    <a:pt x="3973" y="327"/>
                  </a:lnTo>
                  <a:lnTo>
                    <a:pt x="3973" y="238"/>
                  </a:lnTo>
                  <a:lnTo>
                    <a:pt x="3973" y="228"/>
                  </a:lnTo>
                  <a:lnTo>
                    <a:pt x="3973" y="332"/>
                  </a:lnTo>
                  <a:lnTo>
                    <a:pt x="3978" y="228"/>
                  </a:lnTo>
                  <a:lnTo>
                    <a:pt x="3978" y="336"/>
                  </a:lnTo>
                  <a:lnTo>
                    <a:pt x="3978" y="242"/>
                  </a:lnTo>
                  <a:lnTo>
                    <a:pt x="3978" y="351"/>
                  </a:lnTo>
                  <a:lnTo>
                    <a:pt x="3978" y="312"/>
                  </a:lnTo>
                  <a:lnTo>
                    <a:pt x="3978" y="242"/>
                  </a:lnTo>
                  <a:lnTo>
                    <a:pt x="3983" y="252"/>
                  </a:lnTo>
                  <a:lnTo>
                    <a:pt x="3983" y="332"/>
                  </a:lnTo>
                  <a:lnTo>
                    <a:pt x="3983" y="223"/>
                  </a:lnTo>
                  <a:lnTo>
                    <a:pt x="3983" y="356"/>
                  </a:lnTo>
                  <a:lnTo>
                    <a:pt x="3983" y="322"/>
                  </a:lnTo>
                  <a:lnTo>
                    <a:pt x="3983" y="233"/>
                  </a:lnTo>
                  <a:lnTo>
                    <a:pt x="3988" y="233"/>
                  </a:lnTo>
                  <a:lnTo>
                    <a:pt x="3988" y="341"/>
                  </a:lnTo>
                  <a:lnTo>
                    <a:pt x="3988" y="242"/>
                  </a:lnTo>
                  <a:lnTo>
                    <a:pt x="3988" y="336"/>
                  </a:lnTo>
                  <a:lnTo>
                    <a:pt x="3988" y="247"/>
                  </a:lnTo>
                  <a:lnTo>
                    <a:pt x="3993" y="312"/>
                  </a:lnTo>
                  <a:lnTo>
                    <a:pt x="3993" y="247"/>
                  </a:lnTo>
                  <a:lnTo>
                    <a:pt x="3993" y="238"/>
                  </a:lnTo>
                  <a:lnTo>
                    <a:pt x="3993" y="327"/>
                  </a:lnTo>
                  <a:lnTo>
                    <a:pt x="3993" y="312"/>
                  </a:lnTo>
                  <a:lnTo>
                    <a:pt x="3993" y="252"/>
                  </a:lnTo>
                  <a:lnTo>
                    <a:pt x="3998" y="257"/>
                  </a:lnTo>
                  <a:lnTo>
                    <a:pt x="3998" y="317"/>
                  </a:lnTo>
                  <a:lnTo>
                    <a:pt x="3998" y="257"/>
                  </a:lnTo>
                  <a:lnTo>
                    <a:pt x="3998" y="332"/>
                  </a:lnTo>
                  <a:lnTo>
                    <a:pt x="3998" y="208"/>
                  </a:lnTo>
                  <a:lnTo>
                    <a:pt x="3998" y="341"/>
                  </a:lnTo>
                  <a:lnTo>
                    <a:pt x="4003" y="341"/>
                  </a:lnTo>
                  <a:lnTo>
                    <a:pt x="4003" y="233"/>
                  </a:lnTo>
                  <a:lnTo>
                    <a:pt x="4003" y="223"/>
                  </a:lnTo>
                  <a:lnTo>
                    <a:pt x="4003" y="356"/>
                  </a:lnTo>
                  <a:lnTo>
                    <a:pt x="4003" y="332"/>
                  </a:lnTo>
                  <a:lnTo>
                    <a:pt x="4003" y="218"/>
                  </a:lnTo>
                  <a:lnTo>
                    <a:pt x="4008" y="238"/>
                  </a:lnTo>
                  <a:lnTo>
                    <a:pt x="4008" y="351"/>
                  </a:lnTo>
                  <a:lnTo>
                    <a:pt x="4008" y="312"/>
                  </a:lnTo>
                  <a:lnTo>
                    <a:pt x="4008" y="233"/>
                  </a:lnTo>
                  <a:lnTo>
                    <a:pt x="4008" y="247"/>
                  </a:lnTo>
                  <a:lnTo>
                    <a:pt x="4008" y="332"/>
                  </a:lnTo>
                  <a:lnTo>
                    <a:pt x="4013" y="242"/>
                  </a:lnTo>
                  <a:lnTo>
                    <a:pt x="4013" y="346"/>
                  </a:lnTo>
                  <a:lnTo>
                    <a:pt x="4013" y="322"/>
                  </a:lnTo>
                  <a:lnTo>
                    <a:pt x="4013" y="238"/>
                  </a:lnTo>
                  <a:lnTo>
                    <a:pt x="4013" y="312"/>
                  </a:lnTo>
                  <a:lnTo>
                    <a:pt x="4013" y="262"/>
                  </a:lnTo>
                  <a:lnTo>
                    <a:pt x="4013" y="238"/>
                  </a:lnTo>
                  <a:lnTo>
                    <a:pt x="4013" y="332"/>
                  </a:lnTo>
                  <a:lnTo>
                    <a:pt x="4017" y="312"/>
                  </a:lnTo>
                  <a:lnTo>
                    <a:pt x="4017" y="247"/>
                  </a:lnTo>
                  <a:lnTo>
                    <a:pt x="4017" y="322"/>
                  </a:lnTo>
                  <a:lnTo>
                    <a:pt x="4017" y="242"/>
                  </a:lnTo>
                  <a:lnTo>
                    <a:pt x="4017" y="341"/>
                  </a:lnTo>
                  <a:lnTo>
                    <a:pt x="4022" y="317"/>
                  </a:lnTo>
                  <a:lnTo>
                    <a:pt x="4022" y="252"/>
                  </a:lnTo>
                  <a:lnTo>
                    <a:pt x="4022" y="247"/>
                  </a:lnTo>
                  <a:lnTo>
                    <a:pt x="4022" y="327"/>
                  </a:lnTo>
                  <a:lnTo>
                    <a:pt x="4022" y="218"/>
                  </a:lnTo>
                  <a:lnTo>
                    <a:pt x="4022" y="351"/>
                  </a:lnTo>
                  <a:lnTo>
                    <a:pt x="4027" y="332"/>
                  </a:lnTo>
                  <a:lnTo>
                    <a:pt x="4027" y="233"/>
                  </a:lnTo>
                  <a:lnTo>
                    <a:pt x="4027" y="327"/>
                  </a:lnTo>
                  <a:lnTo>
                    <a:pt x="4027" y="233"/>
                  </a:lnTo>
                  <a:lnTo>
                    <a:pt x="4027" y="208"/>
                  </a:lnTo>
                  <a:lnTo>
                    <a:pt x="4027" y="361"/>
                  </a:lnTo>
                  <a:lnTo>
                    <a:pt x="4032" y="341"/>
                  </a:lnTo>
                  <a:lnTo>
                    <a:pt x="4032" y="228"/>
                  </a:lnTo>
                  <a:lnTo>
                    <a:pt x="4032" y="218"/>
                  </a:lnTo>
                  <a:lnTo>
                    <a:pt x="4032" y="346"/>
                  </a:lnTo>
                  <a:lnTo>
                    <a:pt x="4032" y="332"/>
                  </a:lnTo>
                  <a:lnTo>
                    <a:pt x="4032" y="238"/>
                  </a:lnTo>
                  <a:lnTo>
                    <a:pt x="4037" y="238"/>
                  </a:lnTo>
                  <a:lnTo>
                    <a:pt x="4037" y="336"/>
                  </a:lnTo>
                  <a:lnTo>
                    <a:pt x="4037" y="332"/>
                  </a:lnTo>
                  <a:lnTo>
                    <a:pt x="4037" y="223"/>
                  </a:lnTo>
                  <a:lnTo>
                    <a:pt x="4037" y="247"/>
                  </a:lnTo>
                  <a:lnTo>
                    <a:pt x="4037" y="336"/>
                  </a:lnTo>
                  <a:lnTo>
                    <a:pt x="4042" y="322"/>
                  </a:lnTo>
                  <a:lnTo>
                    <a:pt x="4042" y="242"/>
                  </a:lnTo>
                  <a:lnTo>
                    <a:pt x="4042" y="252"/>
                  </a:lnTo>
                  <a:lnTo>
                    <a:pt x="4042" y="332"/>
                  </a:lnTo>
                  <a:lnTo>
                    <a:pt x="4042" y="322"/>
                  </a:lnTo>
                  <a:lnTo>
                    <a:pt x="4042" y="242"/>
                  </a:lnTo>
                  <a:lnTo>
                    <a:pt x="4047" y="317"/>
                  </a:lnTo>
                  <a:lnTo>
                    <a:pt x="4047" y="247"/>
                  </a:lnTo>
                  <a:lnTo>
                    <a:pt x="4047" y="242"/>
                  </a:lnTo>
                  <a:lnTo>
                    <a:pt x="4047" y="327"/>
                  </a:lnTo>
                  <a:lnTo>
                    <a:pt x="4047" y="223"/>
                  </a:lnTo>
                  <a:lnTo>
                    <a:pt x="4047" y="332"/>
                  </a:lnTo>
                  <a:lnTo>
                    <a:pt x="4052" y="307"/>
                  </a:lnTo>
                  <a:lnTo>
                    <a:pt x="4052" y="257"/>
                  </a:lnTo>
                  <a:lnTo>
                    <a:pt x="4052" y="302"/>
                  </a:lnTo>
                  <a:lnTo>
                    <a:pt x="4052" y="247"/>
                  </a:lnTo>
                  <a:lnTo>
                    <a:pt x="4052" y="257"/>
                  </a:lnTo>
                  <a:lnTo>
                    <a:pt x="4052" y="317"/>
                  </a:lnTo>
                  <a:lnTo>
                    <a:pt x="4057" y="302"/>
                  </a:lnTo>
                  <a:lnTo>
                    <a:pt x="4057" y="262"/>
                  </a:lnTo>
                  <a:lnTo>
                    <a:pt x="4057" y="257"/>
                  </a:lnTo>
                  <a:lnTo>
                    <a:pt x="4057" y="317"/>
                  </a:lnTo>
                  <a:lnTo>
                    <a:pt x="4057" y="307"/>
                  </a:lnTo>
                  <a:lnTo>
                    <a:pt x="4057" y="257"/>
                  </a:lnTo>
                  <a:lnTo>
                    <a:pt x="4057" y="297"/>
                  </a:lnTo>
                  <a:lnTo>
                    <a:pt x="4057" y="277"/>
                  </a:lnTo>
                  <a:lnTo>
                    <a:pt x="4062" y="262"/>
                  </a:lnTo>
                  <a:lnTo>
                    <a:pt x="4062" y="297"/>
                  </a:lnTo>
                  <a:lnTo>
                    <a:pt x="4062" y="262"/>
                  </a:lnTo>
                  <a:lnTo>
                    <a:pt x="4062" y="307"/>
                  </a:lnTo>
                  <a:lnTo>
                    <a:pt x="4062" y="297"/>
                  </a:lnTo>
                  <a:lnTo>
                    <a:pt x="4062" y="262"/>
                  </a:lnTo>
                  <a:lnTo>
                    <a:pt x="4067" y="257"/>
                  </a:lnTo>
                  <a:lnTo>
                    <a:pt x="4067" y="312"/>
                  </a:lnTo>
                  <a:lnTo>
                    <a:pt x="4067" y="302"/>
                  </a:lnTo>
                  <a:lnTo>
                    <a:pt x="4067" y="257"/>
                  </a:lnTo>
                  <a:lnTo>
                    <a:pt x="4067" y="302"/>
                  </a:lnTo>
                  <a:lnTo>
                    <a:pt x="4067" y="277"/>
                  </a:lnTo>
                  <a:lnTo>
                    <a:pt x="4072" y="272"/>
                  </a:lnTo>
                  <a:lnTo>
                    <a:pt x="4072" y="302"/>
                  </a:lnTo>
                  <a:lnTo>
                    <a:pt x="4072" y="297"/>
                  </a:lnTo>
                  <a:lnTo>
                    <a:pt x="4072" y="262"/>
                  </a:lnTo>
                  <a:lnTo>
                    <a:pt x="4072" y="312"/>
                  </a:lnTo>
                  <a:lnTo>
                    <a:pt x="4077" y="282"/>
                  </a:lnTo>
                  <a:lnTo>
                    <a:pt x="4077" y="336"/>
                  </a:lnTo>
                  <a:lnTo>
                    <a:pt x="4077" y="332"/>
                  </a:lnTo>
                  <a:lnTo>
                    <a:pt x="4077" y="252"/>
                  </a:lnTo>
                  <a:lnTo>
                    <a:pt x="4077" y="267"/>
                  </a:lnTo>
                  <a:lnTo>
                    <a:pt x="4077" y="238"/>
                  </a:lnTo>
                  <a:lnTo>
                    <a:pt x="4082" y="252"/>
                  </a:lnTo>
                  <a:lnTo>
                    <a:pt x="4082" y="287"/>
                  </a:lnTo>
                  <a:lnTo>
                    <a:pt x="4082" y="411"/>
                  </a:lnTo>
                  <a:lnTo>
                    <a:pt x="4082" y="381"/>
                  </a:lnTo>
                  <a:lnTo>
                    <a:pt x="4082" y="218"/>
                  </a:lnTo>
                  <a:lnTo>
                    <a:pt x="4087" y="312"/>
                  </a:lnTo>
                  <a:lnTo>
                    <a:pt x="4087" y="238"/>
                  </a:lnTo>
                  <a:lnTo>
                    <a:pt x="4087" y="242"/>
                  </a:lnTo>
                  <a:lnTo>
                    <a:pt x="4087" y="317"/>
                  </a:lnTo>
                  <a:lnTo>
                    <a:pt x="4087" y="272"/>
                  </a:lnTo>
                  <a:lnTo>
                    <a:pt x="4087" y="223"/>
                  </a:lnTo>
                  <a:lnTo>
                    <a:pt x="4092" y="272"/>
                  </a:lnTo>
                  <a:lnTo>
                    <a:pt x="4092" y="386"/>
                  </a:lnTo>
                  <a:lnTo>
                    <a:pt x="4092" y="242"/>
                  </a:lnTo>
                  <a:lnTo>
                    <a:pt x="4092" y="435"/>
                  </a:lnTo>
                  <a:lnTo>
                    <a:pt x="4092" y="327"/>
                  </a:lnTo>
                  <a:lnTo>
                    <a:pt x="4092" y="223"/>
                  </a:lnTo>
                  <a:lnTo>
                    <a:pt x="4097" y="267"/>
                  </a:lnTo>
                  <a:lnTo>
                    <a:pt x="4097" y="327"/>
                  </a:lnTo>
                  <a:lnTo>
                    <a:pt x="4097" y="272"/>
                  </a:lnTo>
                  <a:lnTo>
                    <a:pt x="4097" y="223"/>
                  </a:lnTo>
                  <a:lnTo>
                    <a:pt x="4097" y="238"/>
                  </a:lnTo>
                  <a:lnTo>
                    <a:pt x="4097" y="312"/>
                  </a:lnTo>
                  <a:lnTo>
                    <a:pt x="4097" y="445"/>
                  </a:lnTo>
                  <a:lnTo>
                    <a:pt x="4102" y="346"/>
                  </a:lnTo>
                  <a:lnTo>
                    <a:pt x="4102" y="208"/>
                  </a:lnTo>
                  <a:lnTo>
                    <a:pt x="4102" y="327"/>
                  </a:lnTo>
                  <a:lnTo>
                    <a:pt x="4102" y="228"/>
                  </a:lnTo>
                  <a:lnTo>
                    <a:pt x="4102" y="312"/>
                  </a:lnTo>
                  <a:lnTo>
                    <a:pt x="4102" y="242"/>
                  </a:lnTo>
                  <a:lnTo>
                    <a:pt x="4107" y="257"/>
                  </a:lnTo>
                  <a:lnTo>
                    <a:pt x="4107" y="233"/>
                  </a:lnTo>
                  <a:lnTo>
                    <a:pt x="4107" y="257"/>
                  </a:lnTo>
                  <a:lnTo>
                    <a:pt x="4107" y="336"/>
                  </a:lnTo>
                  <a:lnTo>
                    <a:pt x="4107" y="292"/>
                  </a:lnTo>
                  <a:lnTo>
                    <a:pt x="4107" y="440"/>
                  </a:lnTo>
                  <a:lnTo>
                    <a:pt x="4112" y="351"/>
                  </a:lnTo>
                  <a:lnTo>
                    <a:pt x="4112" y="208"/>
                  </a:lnTo>
                  <a:lnTo>
                    <a:pt x="4112" y="327"/>
                  </a:lnTo>
                  <a:lnTo>
                    <a:pt x="4112" y="242"/>
                  </a:lnTo>
                  <a:lnTo>
                    <a:pt x="4112" y="307"/>
                  </a:lnTo>
                  <a:lnTo>
                    <a:pt x="4117" y="262"/>
                  </a:lnTo>
                  <a:lnTo>
                    <a:pt x="4117" y="233"/>
                  </a:lnTo>
                  <a:lnTo>
                    <a:pt x="4117" y="262"/>
                  </a:lnTo>
                  <a:lnTo>
                    <a:pt x="4117" y="341"/>
                  </a:lnTo>
                  <a:lnTo>
                    <a:pt x="4117" y="307"/>
                  </a:lnTo>
                  <a:lnTo>
                    <a:pt x="4117" y="416"/>
                  </a:lnTo>
                  <a:lnTo>
                    <a:pt x="4122" y="346"/>
                  </a:lnTo>
                  <a:lnTo>
                    <a:pt x="4122" y="208"/>
                  </a:lnTo>
                  <a:lnTo>
                    <a:pt x="4122" y="322"/>
                  </a:lnTo>
                  <a:lnTo>
                    <a:pt x="4122" y="247"/>
                  </a:lnTo>
                  <a:lnTo>
                    <a:pt x="4122" y="307"/>
                  </a:lnTo>
                  <a:lnTo>
                    <a:pt x="4122" y="247"/>
                  </a:lnTo>
                  <a:lnTo>
                    <a:pt x="4127" y="262"/>
                  </a:lnTo>
                  <a:lnTo>
                    <a:pt x="4127" y="233"/>
                  </a:lnTo>
                  <a:lnTo>
                    <a:pt x="4127" y="252"/>
                  </a:lnTo>
                  <a:lnTo>
                    <a:pt x="4127" y="336"/>
                  </a:lnTo>
                  <a:lnTo>
                    <a:pt x="4127" y="327"/>
                  </a:lnTo>
                  <a:lnTo>
                    <a:pt x="4127" y="386"/>
                  </a:lnTo>
                  <a:lnTo>
                    <a:pt x="4132" y="332"/>
                  </a:lnTo>
                  <a:lnTo>
                    <a:pt x="4132" y="223"/>
                  </a:lnTo>
                  <a:lnTo>
                    <a:pt x="4132" y="302"/>
                  </a:lnTo>
                  <a:lnTo>
                    <a:pt x="4132" y="238"/>
                  </a:lnTo>
                  <a:lnTo>
                    <a:pt x="4132" y="262"/>
                  </a:lnTo>
                  <a:lnTo>
                    <a:pt x="4132" y="302"/>
                  </a:lnTo>
                  <a:lnTo>
                    <a:pt x="4137" y="262"/>
                  </a:lnTo>
                  <a:lnTo>
                    <a:pt x="4137" y="238"/>
                  </a:lnTo>
                  <a:lnTo>
                    <a:pt x="4137" y="252"/>
                  </a:lnTo>
                  <a:lnTo>
                    <a:pt x="4137" y="332"/>
                  </a:lnTo>
                  <a:lnTo>
                    <a:pt x="4137" y="327"/>
                  </a:lnTo>
                  <a:lnTo>
                    <a:pt x="4137" y="371"/>
                  </a:lnTo>
                  <a:lnTo>
                    <a:pt x="4137" y="327"/>
                  </a:lnTo>
                  <a:lnTo>
                    <a:pt x="4137" y="238"/>
                  </a:lnTo>
                  <a:lnTo>
                    <a:pt x="4141" y="297"/>
                  </a:lnTo>
                  <a:lnTo>
                    <a:pt x="4141" y="242"/>
                  </a:lnTo>
                  <a:lnTo>
                    <a:pt x="4141" y="267"/>
                  </a:lnTo>
                  <a:lnTo>
                    <a:pt x="4141" y="297"/>
                  </a:lnTo>
                  <a:lnTo>
                    <a:pt x="4141" y="267"/>
                  </a:lnTo>
                  <a:lnTo>
                    <a:pt x="4141" y="242"/>
                  </a:lnTo>
                  <a:lnTo>
                    <a:pt x="4146" y="252"/>
                  </a:lnTo>
                  <a:lnTo>
                    <a:pt x="4146" y="332"/>
                  </a:lnTo>
                  <a:lnTo>
                    <a:pt x="4146" y="322"/>
                  </a:lnTo>
                  <a:lnTo>
                    <a:pt x="4146" y="366"/>
                  </a:lnTo>
                  <a:lnTo>
                    <a:pt x="4146" y="332"/>
                  </a:lnTo>
                  <a:lnTo>
                    <a:pt x="4146" y="247"/>
                  </a:lnTo>
                  <a:lnTo>
                    <a:pt x="4151" y="292"/>
                  </a:lnTo>
                  <a:lnTo>
                    <a:pt x="4151" y="247"/>
                  </a:lnTo>
                  <a:lnTo>
                    <a:pt x="4151" y="267"/>
                  </a:lnTo>
                  <a:lnTo>
                    <a:pt x="4151" y="292"/>
                  </a:lnTo>
                  <a:lnTo>
                    <a:pt x="4151" y="267"/>
                  </a:lnTo>
                  <a:lnTo>
                    <a:pt x="4151" y="252"/>
                  </a:lnTo>
                  <a:lnTo>
                    <a:pt x="4156" y="262"/>
                  </a:lnTo>
                  <a:lnTo>
                    <a:pt x="4156" y="312"/>
                  </a:lnTo>
                  <a:lnTo>
                    <a:pt x="4156" y="346"/>
                  </a:lnTo>
                  <a:lnTo>
                    <a:pt x="4156" y="327"/>
                  </a:lnTo>
                  <a:lnTo>
                    <a:pt x="4156" y="257"/>
                  </a:lnTo>
                  <a:lnTo>
                    <a:pt x="4161" y="282"/>
                  </a:lnTo>
                  <a:lnTo>
                    <a:pt x="4161" y="257"/>
                  </a:lnTo>
                  <a:lnTo>
                    <a:pt x="4161" y="272"/>
                  </a:lnTo>
                  <a:lnTo>
                    <a:pt x="4161" y="287"/>
                  </a:lnTo>
                  <a:lnTo>
                    <a:pt x="4161" y="272"/>
                  </a:lnTo>
                  <a:lnTo>
                    <a:pt x="4161" y="257"/>
                  </a:lnTo>
                  <a:lnTo>
                    <a:pt x="4166" y="267"/>
                  </a:lnTo>
                  <a:lnTo>
                    <a:pt x="4166" y="302"/>
                  </a:lnTo>
                  <a:lnTo>
                    <a:pt x="4166" y="327"/>
                  </a:lnTo>
                  <a:lnTo>
                    <a:pt x="4166" y="322"/>
                  </a:lnTo>
                  <a:lnTo>
                    <a:pt x="4166" y="277"/>
                  </a:lnTo>
                  <a:lnTo>
                    <a:pt x="4171" y="277"/>
                  </a:lnTo>
                  <a:lnTo>
                    <a:pt x="4171" y="267"/>
                  </a:lnTo>
                  <a:lnTo>
                    <a:pt x="4171" y="272"/>
                  </a:lnTo>
                  <a:lnTo>
                    <a:pt x="4171" y="282"/>
                  </a:lnTo>
                  <a:lnTo>
                    <a:pt x="4171" y="272"/>
                  </a:lnTo>
                  <a:lnTo>
                    <a:pt x="4171" y="267"/>
                  </a:lnTo>
                  <a:lnTo>
                    <a:pt x="4176" y="267"/>
                  </a:lnTo>
                  <a:lnTo>
                    <a:pt x="4176" y="297"/>
                  </a:lnTo>
                  <a:lnTo>
                    <a:pt x="4176" y="307"/>
                  </a:lnTo>
                  <a:lnTo>
                    <a:pt x="4176" y="292"/>
                  </a:lnTo>
                  <a:lnTo>
                    <a:pt x="4176" y="307"/>
                  </a:lnTo>
                  <a:lnTo>
                    <a:pt x="4176" y="297"/>
                  </a:lnTo>
                  <a:lnTo>
                    <a:pt x="4176" y="272"/>
                  </a:lnTo>
                  <a:lnTo>
                    <a:pt x="4181" y="277"/>
                  </a:lnTo>
                  <a:lnTo>
                    <a:pt x="4181" y="267"/>
                  </a:lnTo>
                  <a:lnTo>
                    <a:pt x="4181" y="282"/>
                  </a:lnTo>
                  <a:lnTo>
                    <a:pt x="4181" y="272"/>
                  </a:lnTo>
                  <a:lnTo>
                    <a:pt x="4181" y="292"/>
                  </a:lnTo>
                  <a:lnTo>
                    <a:pt x="4186" y="282"/>
                  </a:lnTo>
                  <a:lnTo>
                    <a:pt x="4186" y="302"/>
                  </a:lnTo>
                  <a:lnTo>
                    <a:pt x="4186" y="297"/>
                  </a:lnTo>
                  <a:lnTo>
                    <a:pt x="4186" y="292"/>
                  </a:lnTo>
                  <a:lnTo>
                    <a:pt x="4186" y="297"/>
                  </a:lnTo>
                  <a:lnTo>
                    <a:pt x="4186" y="282"/>
                  </a:lnTo>
                  <a:lnTo>
                    <a:pt x="4191" y="287"/>
                  </a:lnTo>
                  <a:lnTo>
                    <a:pt x="4191" y="272"/>
                  </a:lnTo>
                  <a:lnTo>
                    <a:pt x="4191" y="282"/>
                  </a:lnTo>
                  <a:lnTo>
                    <a:pt x="4191" y="272"/>
                  </a:lnTo>
                  <a:lnTo>
                    <a:pt x="4191" y="277"/>
                  </a:lnTo>
                  <a:lnTo>
                    <a:pt x="4191" y="292"/>
                  </a:lnTo>
                  <a:lnTo>
                    <a:pt x="4196" y="277"/>
                  </a:lnTo>
                  <a:lnTo>
                    <a:pt x="4196" y="302"/>
                  </a:lnTo>
                  <a:lnTo>
                    <a:pt x="4196" y="297"/>
                  </a:lnTo>
                  <a:lnTo>
                    <a:pt x="4196" y="287"/>
                  </a:lnTo>
                  <a:lnTo>
                    <a:pt x="4196" y="292"/>
                  </a:lnTo>
                  <a:lnTo>
                    <a:pt x="4196" y="277"/>
                  </a:lnTo>
                  <a:lnTo>
                    <a:pt x="4201" y="287"/>
                  </a:lnTo>
                  <a:lnTo>
                    <a:pt x="4201" y="272"/>
                  </a:lnTo>
                  <a:lnTo>
                    <a:pt x="4201" y="277"/>
                  </a:lnTo>
                  <a:lnTo>
                    <a:pt x="4201" y="287"/>
                  </a:lnTo>
                  <a:lnTo>
                    <a:pt x="4201" y="277"/>
                  </a:lnTo>
                  <a:lnTo>
                    <a:pt x="4201" y="292"/>
                  </a:lnTo>
                  <a:lnTo>
                    <a:pt x="4206" y="277"/>
                  </a:lnTo>
                  <a:lnTo>
                    <a:pt x="4206" y="297"/>
                  </a:lnTo>
                  <a:lnTo>
                    <a:pt x="4206" y="282"/>
                  </a:lnTo>
                  <a:lnTo>
                    <a:pt x="4206" y="292"/>
                  </a:lnTo>
                  <a:lnTo>
                    <a:pt x="4211" y="292"/>
                  </a:lnTo>
                  <a:lnTo>
                    <a:pt x="4211" y="277"/>
                  </a:lnTo>
                  <a:lnTo>
                    <a:pt x="4211" y="292"/>
                  </a:lnTo>
                  <a:lnTo>
                    <a:pt x="4211" y="277"/>
                  </a:lnTo>
                  <a:lnTo>
                    <a:pt x="4211" y="297"/>
                  </a:lnTo>
                  <a:lnTo>
                    <a:pt x="4216" y="292"/>
                  </a:lnTo>
                  <a:lnTo>
                    <a:pt x="4216" y="282"/>
                  </a:lnTo>
                  <a:lnTo>
                    <a:pt x="4216" y="292"/>
                  </a:lnTo>
                  <a:lnTo>
                    <a:pt x="4216" y="277"/>
                  </a:lnTo>
                  <a:lnTo>
                    <a:pt x="4216" y="297"/>
                  </a:lnTo>
                  <a:lnTo>
                    <a:pt x="4216" y="292"/>
                  </a:lnTo>
                  <a:lnTo>
                    <a:pt x="4216" y="277"/>
                  </a:lnTo>
                  <a:lnTo>
                    <a:pt x="4221" y="292"/>
                  </a:lnTo>
                  <a:lnTo>
                    <a:pt x="4221" y="282"/>
                  </a:lnTo>
                  <a:lnTo>
                    <a:pt x="4221" y="277"/>
                  </a:lnTo>
                  <a:lnTo>
                    <a:pt x="4221" y="292"/>
                  </a:lnTo>
                  <a:lnTo>
                    <a:pt x="4226" y="277"/>
                  </a:lnTo>
                  <a:lnTo>
                    <a:pt x="4226" y="297"/>
                  </a:lnTo>
                  <a:lnTo>
                    <a:pt x="4226" y="277"/>
                  </a:lnTo>
                  <a:lnTo>
                    <a:pt x="4226" y="297"/>
                  </a:lnTo>
                  <a:lnTo>
                    <a:pt x="4226" y="292"/>
                  </a:lnTo>
                  <a:lnTo>
                    <a:pt x="4226" y="277"/>
                  </a:lnTo>
                  <a:lnTo>
                    <a:pt x="4231" y="292"/>
                  </a:lnTo>
                  <a:lnTo>
                    <a:pt x="4231" y="277"/>
                  </a:lnTo>
                  <a:lnTo>
                    <a:pt x="4231" y="292"/>
                  </a:lnTo>
                  <a:lnTo>
                    <a:pt x="4231" y="277"/>
                  </a:lnTo>
                  <a:lnTo>
                    <a:pt x="4231" y="297"/>
                  </a:lnTo>
                  <a:lnTo>
                    <a:pt x="4236" y="292"/>
                  </a:lnTo>
                  <a:lnTo>
                    <a:pt x="4236" y="277"/>
                  </a:lnTo>
                  <a:lnTo>
                    <a:pt x="4236" y="297"/>
                  </a:lnTo>
                  <a:lnTo>
                    <a:pt x="4236" y="292"/>
                  </a:lnTo>
                  <a:lnTo>
                    <a:pt x="4236" y="277"/>
                  </a:lnTo>
                  <a:lnTo>
                    <a:pt x="4241" y="297"/>
                  </a:lnTo>
                  <a:lnTo>
                    <a:pt x="4241" y="292"/>
                  </a:lnTo>
                  <a:lnTo>
                    <a:pt x="4241" y="277"/>
                  </a:lnTo>
                  <a:lnTo>
                    <a:pt x="4241" y="292"/>
                  </a:lnTo>
                  <a:lnTo>
                    <a:pt x="4241" y="282"/>
                  </a:lnTo>
                  <a:lnTo>
                    <a:pt x="4246" y="272"/>
                  </a:lnTo>
                  <a:lnTo>
                    <a:pt x="4246" y="297"/>
                  </a:lnTo>
                  <a:lnTo>
                    <a:pt x="4246" y="292"/>
                  </a:lnTo>
                  <a:lnTo>
                    <a:pt x="4246" y="282"/>
                  </a:lnTo>
                  <a:lnTo>
                    <a:pt x="4246" y="292"/>
                  </a:lnTo>
                  <a:lnTo>
                    <a:pt x="4251" y="277"/>
                  </a:lnTo>
                  <a:lnTo>
                    <a:pt x="4251" y="297"/>
                  </a:lnTo>
                  <a:lnTo>
                    <a:pt x="4251" y="292"/>
                  </a:lnTo>
                  <a:lnTo>
                    <a:pt x="4251" y="277"/>
                  </a:lnTo>
                  <a:lnTo>
                    <a:pt x="4251" y="292"/>
                  </a:lnTo>
                  <a:lnTo>
                    <a:pt x="4256" y="277"/>
                  </a:lnTo>
                  <a:lnTo>
                    <a:pt x="4256" y="292"/>
                  </a:lnTo>
                  <a:lnTo>
                    <a:pt x="4256" y="277"/>
                  </a:lnTo>
                  <a:lnTo>
                    <a:pt x="4256" y="292"/>
                  </a:lnTo>
                  <a:lnTo>
                    <a:pt x="4261" y="272"/>
                  </a:lnTo>
                  <a:lnTo>
                    <a:pt x="4261" y="277"/>
                  </a:lnTo>
                  <a:lnTo>
                    <a:pt x="4261" y="297"/>
                  </a:lnTo>
                  <a:lnTo>
                    <a:pt x="4261" y="292"/>
                  </a:lnTo>
                  <a:lnTo>
                    <a:pt x="4261" y="282"/>
                  </a:lnTo>
                  <a:lnTo>
                    <a:pt x="4261" y="277"/>
                  </a:lnTo>
                  <a:lnTo>
                    <a:pt x="4261" y="292"/>
                  </a:lnTo>
                  <a:lnTo>
                    <a:pt x="4265" y="272"/>
                  </a:lnTo>
                  <a:lnTo>
                    <a:pt x="4265" y="297"/>
                  </a:lnTo>
                  <a:lnTo>
                    <a:pt x="4265" y="292"/>
                  </a:lnTo>
                  <a:lnTo>
                    <a:pt x="4265" y="277"/>
                  </a:lnTo>
                  <a:lnTo>
                    <a:pt x="4265" y="292"/>
                  </a:lnTo>
                  <a:lnTo>
                    <a:pt x="4270" y="282"/>
                  </a:lnTo>
                  <a:lnTo>
                    <a:pt x="4270" y="292"/>
                  </a:lnTo>
                  <a:lnTo>
                    <a:pt x="4270" y="277"/>
                  </a:lnTo>
                  <a:lnTo>
                    <a:pt x="4275" y="292"/>
                  </a:lnTo>
                  <a:lnTo>
                    <a:pt x="4275" y="282"/>
                  </a:lnTo>
                  <a:lnTo>
                    <a:pt x="4275" y="277"/>
                  </a:lnTo>
                  <a:lnTo>
                    <a:pt x="4275" y="297"/>
                  </a:lnTo>
                  <a:lnTo>
                    <a:pt x="4275" y="267"/>
                  </a:lnTo>
                  <a:lnTo>
                    <a:pt x="4275" y="297"/>
                  </a:lnTo>
                  <a:lnTo>
                    <a:pt x="4280" y="292"/>
                  </a:lnTo>
                  <a:lnTo>
                    <a:pt x="4280" y="277"/>
                  </a:lnTo>
                  <a:lnTo>
                    <a:pt x="4280" y="292"/>
                  </a:lnTo>
                  <a:lnTo>
                    <a:pt x="4280" y="272"/>
                  </a:lnTo>
                  <a:lnTo>
                    <a:pt x="4280" y="297"/>
                  </a:lnTo>
                  <a:lnTo>
                    <a:pt x="4285" y="297"/>
                  </a:lnTo>
                  <a:lnTo>
                    <a:pt x="4285" y="277"/>
                  </a:lnTo>
                  <a:lnTo>
                    <a:pt x="4285" y="292"/>
                  </a:lnTo>
                  <a:lnTo>
                    <a:pt x="4285" y="282"/>
                  </a:lnTo>
                  <a:lnTo>
                    <a:pt x="4290" y="297"/>
                  </a:lnTo>
                  <a:lnTo>
                    <a:pt x="4290" y="292"/>
                  </a:lnTo>
                  <a:lnTo>
                    <a:pt x="4290" y="277"/>
                  </a:lnTo>
                  <a:lnTo>
                    <a:pt x="4290" y="287"/>
                  </a:lnTo>
                  <a:lnTo>
                    <a:pt x="4295" y="277"/>
                  </a:lnTo>
                  <a:lnTo>
                    <a:pt x="4295" y="297"/>
                  </a:lnTo>
                  <a:lnTo>
                    <a:pt x="4295" y="287"/>
                  </a:lnTo>
                  <a:lnTo>
                    <a:pt x="4295" y="307"/>
                  </a:lnTo>
                  <a:lnTo>
                    <a:pt x="4295" y="302"/>
                  </a:lnTo>
                  <a:lnTo>
                    <a:pt x="4295" y="262"/>
                  </a:lnTo>
                  <a:lnTo>
                    <a:pt x="4300" y="267"/>
                  </a:lnTo>
                  <a:lnTo>
                    <a:pt x="4300" y="252"/>
                  </a:lnTo>
                  <a:lnTo>
                    <a:pt x="4300" y="267"/>
                  </a:lnTo>
                  <a:lnTo>
                    <a:pt x="4300" y="322"/>
                  </a:lnTo>
                  <a:lnTo>
                    <a:pt x="4300" y="292"/>
                  </a:lnTo>
                  <a:lnTo>
                    <a:pt x="4300" y="332"/>
                  </a:lnTo>
                  <a:lnTo>
                    <a:pt x="4300" y="297"/>
                  </a:lnTo>
                  <a:lnTo>
                    <a:pt x="4300" y="247"/>
                  </a:lnTo>
                  <a:lnTo>
                    <a:pt x="4305" y="267"/>
                  </a:lnTo>
                  <a:lnTo>
                    <a:pt x="4305" y="252"/>
                  </a:lnTo>
                  <a:lnTo>
                    <a:pt x="4305" y="267"/>
                  </a:lnTo>
                  <a:lnTo>
                    <a:pt x="4305" y="327"/>
                  </a:lnTo>
                  <a:lnTo>
                    <a:pt x="4305" y="292"/>
                  </a:lnTo>
                  <a:lnTo>
                    <a:pt x="4305" y="332"/>
                  </a:lnTo>
                  <a:lnTo>
                    <a:pt x="4310" y="292"/>
                  </a:lnTo>
                  <a:lnTo>
                    <a:pt x="4310" y="252"/>
                  </a:lnTo>
                  <a:lnTo>
                    <a:pt x="4310" y="272"/>
                  </a:lnTo>
                  <a:lnTo>
                    <a:pt x="4310" y="327"/>
                  </a:lnTo>
                  <a:lnTo>
                    <a:pt x="4315" y="287"/>
                  </a:lnTo>
                  <a:lnTo>
                    <a:pt x="4315" y="341"/>
                  </a:lnTo>
                  <a:lnTo>
                    <a:pt x="4315" y="287"/>
                  </a:lnTo>
                  <a:lnTo>
                    <a:pt x="4315" y="252"/>
                  </a:lnTo>
                  <a:lnTo>
                    <a:pt x="4315" y="282"/>
                  </a:lnTo>
                  <a:lnTo>
                    <a:pt x="4320" y="277"/>
                  </a:lnTo>
                  <a:lnTo>
                    <a:pt x="4320" y="341"/>
                  </a:lnTo>
                  <a:lnTo>
                    <a:pt x="4320" y="277"/>
                  </a:lnTo>
                  <a:lnTo>
                    <a:pt x="4320" y="282"/>
                  </a:lnTo>
                  <a:lnTo>
                    <a:pt x="4320" y="247"/>
                  </a:lnTo>
                  <a:lnTo>
                    <a:pt x="4325" y="252"/>
                  </a:lnTo>
                  <a:lnTo>
                    <a:pt x="4325" y="287"/>
                  </a:lnTo>
                  <a:lnTo>
                    <a:pt x="4325" y="277"/>
                  </a:lnTo>
                  <a:lnTo>
                    <a:pt x="4325" y="346"/>
                  </a:lnTo>
                  <a:lnTo>
                    <a:pt x="4325" y="262"/>
                  </a:lnTo>
                  <a:lnTo>
                    <a:pt x="4330" y="242"/>
                  </a:lnTo>
                  <a:lnTo>
                    <a:pt x="4330" y="247"/>
                  </a:lnTo>
                  <a:lnTo>
                    <a:pt x="4330" y="302"/>
                  </a:lnTo>
                  <a:lnTo>
                    <a:pt x="4330" y="351"/>
                  </a:lnTo>
                  <a:lnTo>
                    <a:pt x="4335" y="336"/>
                  </a:lnTo>
                  <a:lnTo>
                    <a:pt x="4335" y="252"/>
                  </a:lnTo>
                  <a:lnTo>
                    <a:pt x="4335" y="242"/>
                  </a:lnTo>
                  <a:lnTo>
                    <a:pt x="4335" y="252"/>
                  </a:lnTo>
                  <a:lnTo>
                    <a:pt x="4335" y="322"/>
                  </a:lnTo>
                  <a:lnTo>
                    <a:pt x="4340" y="312"/>
                  </a:lnTo>
                  <a:lnTo>
                    <a:pt x="4340" y="356"/>
                  </a:lnTo>
                  <a:lnTo>
                    <a:pt x="4340" y="322"/>
                  </a:lnTo>
                  <a:lnTo>
                    <a:pt x="4340" y="242"/>
                  </a:lnTo>
                  <a:lnTo>
                    <a:pt x="4340" y="257"/>
                  </a:lnTo>
                  <a:lnTo>
                    <a:pt x="4340" y="242"/>
                  </a:lnTo>
                  <a:lnTo>
                    <a:pt x="4340" y="257"/>
                  </a:lnTo>
                  <a:lnTo>
                    <a:pt x="4340" y="341"/>
                  </a:lnTo>
                  <a:lnTo>
                    <a:pt x="4345" y="287"/>
                  </a:lnTo>
                  <a:lnTo>
                    <a:pt x="4345" y="351"/>
                  </a:lnTo>
                  <a:lnTo>
                    <a:pt x="4345" y="287"/>
                  </a:lnTo>
                  <a:lnTo>
                    <a:pt x="4345" y="238"/>
                  </a:lnTo>
                  <a:lnTo>
                    <a:pt x="4345" y="282"/>
                  </a:lnTo>
                  <a:lnTo>
                    <a:pt x="4350" y="356"/>
                  </a:lnTo>
                  <a:lnTo>
                    <a:pt x="4350" y="346"/>
                  </a:lnTo>
                  <a:lnTo>
                    <a:pt x="4350" y="257"/>
                  </a:lnTo>
                  <a:lnTo>
                    <a:pt x="4350" y="238"/>
                  </a:lnTo>
                  <a:lnTo>
                    <a:pt x="4355" y="242"/>
                  </a:lnTo>
                  <a:lnTo>
                    <a:pt x="4355" y="332"/>
                  </a:lnTo>
                  <a:lnTo>
                    <a:pt x="4355" y="297"/>
                  </a:lnTo>
                  <a:lnTo>
                    <a:pt x="4355" y="356"/>
                  </a:lnTo>
                  <a:lnTo>
                    <a:pt x="4355" y="327"/>
                  </a:lnTo>
                  <a:lnTo>
                    <a:pt x="4355" y="242"/>
                  </a:lnTo>
                  <a:lnTo>
                    <a:pt x="4360" y="257"/>
                  </a:lnTo>
                  <a:lnTo>
                    <a:pt x="4360" y="233"/>
                  </a:lnTo>
                  <a:lnTo>
                    <a:pt x="4360" y="252"/>
                  </a:lnTo>
                  <a:lnTo>
                    <a:pt x="4360" y="346"/>
                  </a:lnTo>
                  <a:lnTo>
                    <a:pt x="4360" y="282"/>
                  </a:lnTo>
                  <a:lnTo>
                    <a:pt x="4360" y="356"/>
                  </a:lnTo>
                  <a:lnTo>
                    <a:pt x="4365" y="282"/>
                  </a:lnTo>
                  <a:lnTo>
                    <a:pt x="4365" y="233"/>
                  </a:lnTo>
                  <a:lnTo>
                    <a:pt x="4365" y="282"/>
                  </a:lnTo>
                  <a:lnTo>
                    <a:pt x="4365" y="242"/>
                  </a:lnTo>
                  <a:lnTo>
                    <a:pt x="4365" y="282"/>
                  </a:lnTo>
                  <a:lnTo>
                    <a:pt x="4365" y="361"/>
                  </a:lnTo>
                  <a:lnTo>
                    <a:pt x="4370" y="356"/>
                  </a:lnTo>
                  <a:lnTo>
                    <a:pt x="4370" y="247"/>
                  </a:lnTo>
                  <a:lnTo>
                    <a:pt x="4370" y="252"/>
                  </a:lnTo>
                  <a:lnTo>
                    <a:pt x="4370" y="233"/>
                  </a:lnTo>
                  <a:lnTo>
                    <a:pt x="4370" y="247"/>
                  </a:lnTo>
                  <a:lnTo>
                    <a:pt x="4370" y="327"/>
                  </a:lnTo>
                  <a:lnTo>
                    <a:pt x="4375" y="307"/>
                  </a:lnTo>
                  <a:lnTo>
                    <a:pt x="4375" y="361"/>
                  </a:lnTo>
                  <a:lnTo>
                    <a:pt x="4375" y="317"/>
                  </a:lnTo>
                  <a:lnTo>
                    <a:pt x="4375" y="228"/>
                  </a:lnTo>
                  <a:lnTo>
                    <a:pt x="4375" y="267"/>
                  </a:lnTo>
                  <a:lnTo>
                    <a:pt x="4380" y="262"/>
                  </a:lnTo>
                  <a:lnTo>
                    <a:pt x="4380" y="366"/>
                  </a:lnTo>
                  <a:lnTo>
                    <a:pt x="4380" y="361"/>
                  </a:lnTo>
                  <a:lnTo>
                    <a:pt x="4380" y="252"/>
                  </a:lnTo>
                  <a:lnTo>
                    <a:pt x="4380" y="257"/>
                  </a:lnTo>
                  <a:lnTo>
                    <a:pt x="4380" y="228"/>
                  </a:lnTo>
                  <a:lnTo>
                    <a:pt x="4380" y="242"/>
                  </a:lnTo>
                  <a:lnTo>
                    <a:pt x="4380" y="327"/>
                  </a:lnTo>
                  <a:lnTo>
                    <a:pt x="4385" y="317"/>
                  </a:lnTo>
                  <a:lnTo>
                    <a:pt x="4385" y="376"/>
                  </a:lnTo>
                  <a:lnTo>
                    <a:pt x="4385" y="322"/>
                  </a:lnTo>
                  <a:lnTo>
                    <a:pt x="4385" y="233"/>
                  </a:lnTo>
                  <a:lnTo>
                    <a:pt x="4385" y="267"/>
                  </a:lnTo>
                  <a:lnTo>
                    <a:pt x="4385" y="242"/>
                  </a:lnTo>
                  <a:lnTo>
                    <a:pt x="4389" y="257"/>
                  </a:lnTo>
                  <a:lnTo>
                    <a:pt x="4389" y="371"/>
                  </a:lnTo>
                  <a:lnTo>
                    <a:pt x="4389" y="257"/>
                  </a:lnTo>
                  <a:lnTo>
                    <a:pt x="4389" y="376"/>
                  </a:lnTo>
                  <a:lnTo>
                    <a:pt x="4389" y="272"/>
                  </a:lnTo>
                  <a:lnTo>
                    <a:pt x="4389" y="228"/>
                  </a:lnTo>
                  <a:lnTo>
                    <a:pt x="4394" y="247"/>
                  </a:lnTo>
                  <a:lnTo>
                    <a:pt x="4394" y="322"/>
                  </a:lnTo>
                  <a:lnTo>
                    <a:pt x="4394" y="297"/>
                  </a:lnTo>
                  <a:lnTo>
                    <a:pt x="4394" y="371"/>
                  </a:lnTo>
                  <a:lnTo>
                    <a:pt x="4394" y="332"/>
                  </a:lnTo>
                  <a:lnTo>
                    <a:pt x="4394" y="233"/>
                  </a:lnTo>
                  <a:lnTo>
                    <a:pt x="4399" y="267"/>
                  </a:lnTo>
                  <a:lnTo>
                    <a:pt x="4399" y="238"/>
                  </a:lnTo>
                  <a:lnTo>
                    <a:pt x="4399" y="252"/>
                  </a:lnTo>
                  <a:lnTo>
                    <a:pt x="4399" y="361"/>
                  </a:lnTo>
                  <a:lnTo>
                    <a:pt x="4399" y="238"/>
                  </a:lnTo>
                  <a:lnTo>
                    <a:pt x="4404" y="262"/>
                  </a:lnTo>
                  <a:lnTo>
                    <a:pt x="4404" y="233"/>
                  </a:lnTo>
                  <a:lnTo>
                    <a:pt x="4404" y="252"/>
                  </a:lnTo>
                  <a:lnTo>
                    <a:pt x="4404" y="341"/>
                  </a:lnTo>
                  <a:lnTo>
                    <a:pt x="4404" y="282"/>
                  </a:lnTo>
                  <a:lnTo>
                    <a:pt x="4404" y="366"/>
                  </a:lnTo>
                  <a:lnTo>
                    <a:pt x="4409" y="292"/>
                  </a:lnTo>
                  <a:lnTo>
                    <a:pt x="4409" y="233"/>
                  </a:lnTo>
                  <a:lnTo>
                    <a:pt x="4409" y="287"/>
                  </a:lnTo>
                  <a:lnTo>
                    <a:pt x="4409" y="242"/>
                  </a:lnTo>
                  <a:lnTo>
                    <a:pt x="4409" y="287"/>
                  </a:lnTo>
                  <a:lnTo>
                    <a:pt x="4409" y="366"/>
                  </a:lnTo>
                  <a:lnTo>
                    <a:pt x="4414" y="351"/>
                  </a:lnTo>
                  <a:lnTo>
                    <a:pt x="4414" y="233"/>
                  </a:lnTo>
                  <a:lnTo>
                    <a:pt x="4414" y="282"/>
                  </a:lnTo>
                  <a:lnTo>
                    <a:pt x="4414" y="228"/>
                  </a:lnTo>
                  <a:lnTo>
                    <a:pt x="4414" y="257"/>
                  </a:lnTo>
                  <a:lnTo>
                    <a:pt x="4414" y="366"/>
                  </a:lnTo>
                  <a:lnTo>
                    <a:pt x="4419" y="238"/>
                  </a:lnTo>
                  <a:lnTo>
                    <a:pt x="4419" y="267"/>
                  </a:lnTo>
                  <a:lnTo>
                    <a:pt x="4419" y="228"/>
                  </a:lnTo>
                  <a:lnTo>
                    <a:pt x="4419" y="262"/>
                  </a:lnTo>
                  <a:lnTo>
                    <a:pt x="4419" y="322"/>
                  </a:lnTo>
                  <a:lnTo>
                    <a:pt x="4419" y="312"/>
                  </a:lnTo>
                  <a:lnTo>
                    <a:pt x="4419" y="376"/>
                  </a:lnTo>
                  <a:lnTo>
                    <a:pt x="4424" y="317"/>
                  </a:lnTo>
                  <a:lnTo>
                    <a:pt x="4424" y="223"/>
                  </a:lnTo>
                  <a:lnTo>
                    <a:pt x="4424" y="282"/>
                  </a:lnTo>
                  <a:lnTo>
                    <a:pt x="4424" y="228"/>
                  </a:lnTo>
                  <a:lnTo>
                    <a:pt x="4424" y="282"/>
                  </a:lnTo>
                  <a:lnTo>
                    <a:pt x="4424" y="381"/>
                  </a:lnTo>
                  <a:lnTo>
                    <a:pt x="4429" y="336"/>
                  </a:lnTo>
                  <a:lnTo>
                    <a:pt x="4429" y="223"/>
                  </a:lnTo>
                  <a:lnTo>
                    <a:pt x="4429" y="277"/>
                  </a:lnTo>
                  <a:lnTo>
                    <a:pt x="4429" y="213"/>
                  </a:lnTo>
                  <a:lnTo>
                    <a:pt x="4429" y="257"/>
                  </a:lnTo>
                  <a:lnTo>
                    <a:pt x="4429" y="366"/>
                  </a:lnTo>
                  <a:lnTo>
                    <a:pt x="4434" y="242"/>
                  </a:lnTo>
                  <a:lnTo>
                    <a:pt x="4434" y="381"/>
                  </a:lnTo>
                  <a:lnTo>
                    <a:pt x="4434" y="277"/>
                  </a:lnTo>
                  <a:lnTo>
                    <a:pt x="4434" y="208"/>
                  </a:lnTo>
                  <a:lnTo>
                    <a:pt x="4434" y="252"/>
                  </a:lnTo>
                  <a:lnTo>
                    <a:pt x="4434" y="336"/>
                  </a:lnTo>
                  <a:lnTo>
                    <a:pt x="4439" y="292"/>
                  </a:lnTo>
                  <a:lnTo>
                    <a:pt x="4439" y="371"/>
                  </a:lnTo>
                  <a:lnTo>
                    <a:pt x="4439" y="292"/>
                  </a:lnTo>
                  <a:lnTo>
                    <a:pt x="4439" y="223"/>
                  </a:lnTo>
                  <a:lnTo>
                    <a:pt x="4439" y="292"/>
                  </a:lnTo>
                  <a:lnTo>
                    <a:pt x="4439" y="252"/>
                  </a:lnTo>
                  <a:lnTo>
                    <a:pt x="4444" y="292"/>
                  </a:lnTo>
                  <a:lnTo>
                    <a:pt x="4444" y="371"/>
                  </a:lnTo>
                  <a:lnTo>
                    <a:pt x="4444" y="336"/>
                  </a:lnTo>
                  <a:lnTo>
                    <a:pt x="4444" y="203"/>
                  </a:lnTo>
                  <a:lnTo>
                    <a:pt x="4444" y="282"/>
                  </a:lnTo>
                  <a:lnTo>
                    <a:pt x="4444" y="223"/>
                  </a:lnTo>
                  <a:lnTo>
                    <a:pt x="4449" y="257"/>
                  </a:lnTo>
                  <a:lnTo>
                    <a:pt x="4449" y="376"/>
                  </a:lnTo>
                  <a:lnTo>
                    <a:pt x="4449" y="228"/>
                  </a:lnTo>
                  <a:lnTo>
                    <a:pt x="4449" y="376"/>
                  </a:lnTo>
                  <a:lnTo>
                    <a:pt x="4449" y="277"/>
                  </a:lnTo>
                  <a:lnTo>
                    <a:pt x="4449" y="213"/>
                  </a:lnTo>
                  <a:lnTo>
                    <a:pt x="4454" y="257"/>
                  </a:lnTo>
                  <a:lnTo>
                    <a:pt x="4454" y="366"/>
                  </a:lnTo>
                  <a:lnTo>
                    <a:pt x="4454" y="267"/>
                  </a:lnTo>
                  <a:lnTo>
                    <a:pt x="4454" y="376"/>
                  </a:lnTo>
                  <a:lnTo>
                    <a:pt x="4454" y="272"/>
                  </a:lnTo>
                  <a:lnTo>
                    <a:pt x="4454" y="213"/>
                  </a:lnTo>
                  <a:lnTo>
                    <a:pt x="4459" y="257"/>
                  </a:lnTo>
                  <a:lnTo>
                    <a:pt x="4459" y="312"/>
                  </a:lnTo>
                  <a:lnTo>
                    <a:pt x="4459" y="297"/>
                  </a:lnTo>
                  <a:lnTo>
                    <a:pt x="4459" y="376"/>
                  </a:lnTo>
                  <a:lnTo>
                    <a:pt x="4459" y="317"/>
                  </a:lnTo>
                  <a:lnTo>
                    <a:pt x="4459" y="223"/>
                  </a:lnTo>
                  <a:lnTo>
                    <a:pt x="4464" y="272"/>
                  </a:lnTo>
                  <a:lnTo>
                    <a:pt x="4464" y="247"/>
                  </a:lnTo>
                  <a:lnTo>
                    <a:pt x="4464" y="257"/>
                  </a:lnTo>
                  <a:lnTo>
                    <a:pt x="4464" y="386"/>
                  </a:lnTo>
                  <a:lnTo>
                    <a:pt x="4464" y="371"/>
                  </a:lnTo>
                  <a:lnTo>
                    <a:pt x="4464" y="233"/>
                  </a:lnTo>
                  <a:lnTo>
                    <a:pt x="4464" y="272"/>
                  </a:lnTo>
                  <a:lnTo>
                    <a:pt x="4469" y="242"/>
                  </a:lnTo>
                  <a:lnTo>
                    <a:pt x="4469" y="371"/>
                  </a:lnTo>
                  <a:lnTo>
                    <a:pt x="4469" y="262"/>
                  </a:lnTo>
                  <a:lnTo>
                    <a:pt x="4469" y="386"/>
                  </a:lnTo>
                  <a:lnTo>
                    <a:pt x="4469" y="262"/>
                  </a:lnTo>
                  <a:lnTo>
                    <a:pt x="4469" y="238"/>
                  </a:lnTo>
                  <a:lnTo>
                    <a:pt x="4474" y="242"/>
                  </a:lnTo>
                  <a:lnTo>
                    <a:pt x="4474" y="312"/>
                  </a:lnTo>
                  <a:lnTo>
                    <a:pt x="4474" y="297"/>
                  </a:lnTo>
                  <a:lnTo>
                    <a:pt x="4474" y="366"/>
                  </a:lnTo>
                  <a:lnTo>
                    <a:pt x="4474" y="297"/>
                  </a:lnTo>
                  <a:lnTo>
                    <a:pt x="4474" y="252"/>
                  </a:lnTo>
                  <a:lnTo>
                    <a:pt x="4479" y="262"/>
                  </a:lnTo>
                  <a:lnTo>
                    <a:pt x="4479" y="238"/>
                  </a:lnTo>
                  <a:lnTo>
                    <a:pt x="4479" y="262"/>
                  </a:lnTo>
                  <a:lnTo>
                    <a:pt x="4479" y="361"/>
                  </a:lnTo>
                  <a:lnTo>
                    <a:pt x="4479" y="346"/>
                  </a:lnTo>
                  <a:lnTo>
                    <a:pt x="4479" y="267"/>
                  </a:lnTo>
                  <a:lnTo>
                    <a:pt x="4484" y="267"/>
                  </a:lnTo>
                  <a:lnTo>
                    <a:pt x="4484" y="238"/>
                  </a:lnTo>
                  <a:lnTo>
                    <a:pt x="4484" y="247"/>
                  </a:lnTo>
                  <a:lnTo>
                    <a:pt x="4484" y="317"/>
                  </a:lnTo>
                  <a:lnTo>
                    <a:pt x="4484" y="287"/>
                  </a:lnTo>
                  <a:lnTo>
                    <a:pt x="4484" y="361"/>
                  </a:lnTo>
                  <a:lnTo>
                    <a:pt x="4489" y="287"/>
                  </a:lnTo>
                  <a:lnTo>
                    <a:pt x="4489" y="247"/>
                  </a:lnTo>
                  <a:lnTo>
                    <a:pt x="4489" y="238"/>
                  </a:lnTo>
                  <a:lnTo>
                    <a:pt x="4489" y="292"/>
                  </a:lnTo>
                  <a:lnTo>
                    <a:pt x="4489" y="341"/>
                  </a:lnTo>
                  <a:lnTo>
                    <a:pt x="4494" y="317"/>
                  </a:lnTo>
                  <a:lnTo>
                    <a:pt x="4494" y="252"/>
                  </a:lnTo>
                  <a:lnTo>
                    <a:pt x="4494" y="277"/>
                  </a:lnTo>
                  <a:lnTo>
                    <a:pt x="4494" y="247"/>
                  </a:lnTo>
                  <a:lnTo>
                    <a:pt x="4494" y="277"/>
                  </a:lnTo>
                  <a:lnTo>
                    <a:pt x="4494" y="322"/>
                  </a:lnTo>
                  <a:lnTo>
                    <a:pt x="4499" y="272"/>
                  </a:lnTo>
                  <a:lnTo>
                    <a:pt x="4499" y="332"/>
                  </a:lnTo>
                  <a:lnTo>
                    <a:pt x="4499" y="277"/>
                  </a:lnTo>
                  <a:lnTo>
                    <a:pt x="4499" y="252"/>
                  </a:lnTo>
                  <a:lnTo>
                    <a:pt x="4499" y="297"/>
                  </a:lnTo>
                  <a:lnTo>
                    <a:pt x="4504" y="297"/>
                  </a:lnTo>
                  <a:lnTo>
                    <a:pt x="4504" y="322"/>
                  </a:lnTo>
                  <a:lnTo>
                    <a:pt x="4504" y="297"/>
                  </a:lnTo>
                  <a:lnTo>
                    <a:pt x="4504" y="262"/>
                  </a:lnTo>
                  <a:lnTo>
                    <a:pt x="4504" y="287"/>
                  </a:lnTo>
                  <a:lnTo>
                    <a:pt x="4504" y="262"/>
                  </a:lnTo>
                  <a:lnTo>
                    <a:pt x="4504" y="277"/>
                  </a:lnTo>
                  <a:lnTo>
                    <a:pt x="4504" y="317"/>
                  </a:lnTo>
                  <a:lnTo>
                    <a:pt x="4509" y="272"/>
                  </a:lnTo>
                  <a:lnTo>
                    <a:pt x="4509" y="292"/>
                  </a:lnTo>
                  <a:lnTo>
                    <a:pt x="4509" y="262"/>
                  </a:lnTo>
                  <a:lnTo>
                    <a:pt x="4509" y="272"/>
                  </a:lnTo>
                  <a:lnTo>
                    <a:pt x="4509" y="297"/>
                  </a:lnTo>
                  <a:lnTo>
                    <a:pt x="4513" y="287"/>
                  </a:lnTo>
                  <a:lnTo>
                    <a:pt x="4513" y="307"/>
                  </a:lnTo>
                  <a:lnTo>
                    <a:pt x="4513" y="297"/>
                  </a:lnTo>
                  <a:lnTo>
                    <a:pt x="4513" y="272"/>
                  </a:lnTo>
                  <a:lnTo>
                    <a:pt x="4513" y="287"/>
                  </a:lnTo>
                  <a:lnTo>
                    <a:pt x="4513" y="267"/>
                  </a:lnTo>
                  <a:lnTo>
                    <a:pt x="4518" y="277"/>
                  </a:lnTo>
                  <a:lnTo>
                    <a:pt x="4518" y="302"/>
                  </a:lnTo>
                  <a:lnTo>
                    <a:pt x="4518" y="297"/>
                  </a:lnTo>
                  <a:lnTo>
                    <a:pt x="4518" y="282"/>
                  </a:lnTo>
                  <a:lnTo>
                    <a:pt x="4518" y="292"/>
                  </a:lnTo>
                  <a:lnTo>
                    <a:pt x="4518" y="272"/>
                  </a:lnTo>
                  <a:lnTo>
                    <a:pt x="4523" y="272"/>
                  </a:lnTo>
                  <a:lnTo>
                    <a:pt x="4523" y="292"/>
                  </a:lnTo>
                  <a:lnTo>
                    <a:pt x="4523" y="277"/>
                  </a:lnTo>
                  <a:lnTo>
                    <a:pt x="4523" y="267"/>
                  </a:lnTo>
                  <a:lnTo>
                    <a:pt x="4523" y="297"/>
                  </a:lnTo>
                  <a:lnTo>
                    <a:pt x="4528" y="272"/>
                  </a:lnTo>
                  <a:lnTo>
                    <a:pt x="4528" y="307"/>
                  </a:lnTo>
                  <a:lnTo>
                    <a:pt x="4528" y="297"/>
                  </a:lnTo>
                  <a:lnTo>
                    <a:pt x="4528" y="262"/>
                  </a:lnTo>
                  <a:lnTo>
                    <a:pt x="4528" y="287"/>
                  </a:lnTo>
                  <a:lnTo>
                    <a:pt x="4528" y="262"/>
                  </a:lnTo>
                  <a:lnTo>
                    <a:pt x="4533" y="282"/>
                  </a:lnTo>
                  <a:lnTo>
                    <a:pt x="4533" y="277"/>
                  </a:lnTo>
                  <a:lnTo>
                    <a:pt x="4533" y="292"/>
                  </a:lnTo>
                  <a:lnTo>
                    <a:pt x="4533" y="287"/>
                  </a:lnTo>
                  <a:lnTo>
                    <a:pt x="4533" y="297"/>
                  </a:lnTo>
                  <a:lnTo>
                    <a:pt x="4538" y="287"/>
                  </a:lnTo>
                  <a:lnTo>
                    <a:pt x="4538" y="302"/>
                  </a:lnTo>
                  <a:lnTo>
                    <a:pt x="4538" y="287"/>
                  </a:lnTo>
                  <a:lnTo>
                    <a:pt x="4538" y="307"/>
                  </a:lnTo>
                  <a:lnTo>
                    <a:pt x="4538" y="292"/>
                  </a:lnTo>
                  <a:lnTo>
                    <a:pt x="4538" y="307"/>
                  </a:lnTo>
                  <a:lnTo>
                    <a:pt x="4543" y="302"/>
                  </a:lnTo>
                  <a:lnTo>
                    <a:pt x="4543" y="272"/>
                  </a:lnTo>
                  <a:lnTo>
                    <a:pt x="4543" y="297"/>
                  </a:lnTo>
                  <a:lnTo>
                    <a:pt x="4543" y="262"/>
                  </a:lnTo>
                  <a:lnTo>
                    <a:pt x="4543" y="277"/>
                  </a:lnTo>
                  <a:lnTo>
                    <a:pt x="4543" y="257"/>
                  </a:lnTo>
                  <a:lnTo>
                    <a:pt x="4543" y="277"/>
                  </a:lnTo>
                  <a:lnTo>
                    <a:pt x="4548" y="262"/>
                  </a:lnTo>
                  <a:lnTo>
                    <a:pt x="4548" y="282"/>
                  </a:lnTo>
                  <a:lnTo>
                    <a:pt x="4548" y="297"/>
                  </a:lnTo>
                  <a:lnTo>
                    <a:pt x="4548" y="292"/>
                  </a:lnTo>
                  <a:lnTo>
                    <a:pt x="4548" y="302"/>
                  </a:lnTo>
                  <a:lnTo>
                    <a:pt x="4553" y="287"/>
                  </a:lnTo>
                  <a:lnTo>
                    <a:pt x="4553" y="312"/>
                  </a:lnTo>
                  <a:lnTo>
                    <a:pt x="4553" y="302"/>
                  </a:lnTo>
                  <a:lnTo>
                    <a:pt x="4553" y="282"/>
                  </a:lnTo>
                  <a:lnTo>
                    <a:pt x="4553" y="297"/>
                  </a:lnTo>
                  <a:lnTo>
                    <a:pt x="4558" y="292"/>
                  </a:lnTo>
                  <a:lnTo>
                    <a:pt x="4558" y="282"/>
                  </a:lnTo>
                  <a:lnTo>
                    <a:pt x="4558" y="292"/>
                  </a:lnTo>
                  <a:lnTo>
                    <a:pt x="4558" y="277"/>
                  </a:lnTo>
                  <a:lnTo>
                    <a:pt x="4558" y="292"/>
                  </a:lnTo>
                  <a:lnTo>
                    <a:pt x="4563" y="282"/>
                  </a:lnTo>
                  <a:lnTo>
                    <a:pt x="4563" y="297"/>
                  </a:lnTo>
                  <a:lnTo>
                    <a:pt x="4563" y="282"/>
                  </a:lnTo>
                  <a:lnTo>
                    <a:pt x="4563" y="297"/>
                  </a:lnTo>
                  <a:lnTo>
                    <a:pt x="4563" y="282"/>
                  </a:lnTo>
                  <a:lnTo>
                    <a:pt x="4563" y="302"/>
                  </a:lnTo>
                  <a:lnTo>
                    <a:pt x="4568" y="282"/>
                  </a:lnTo>
                  <a:lnTo>
                    <a:pt x="4568" y="302"/>
                  </a:lnTo>
                  <a:lnTo>
                    <a:pt x="4568" y="297"/>
                  </a:lnTo>
                  <a:lnTo>
                    <a:pt x="4568" y="277"/>
                  </a:lnTo>
                  <a:lnTo>
                    <a:pt x="4568" y="272"/>
                  </a:lnTo>
                  <a:lnTo>
                    <a:pt x="4568" y="297"/>
                  </a:lnTo>
                  <a:lnTo>
                    <a:pt x="4573" y="292"/>
                  </a:lnTo>
                  <a:lnTo>
                    <a:pt x="4573" y="277"/>
                  </a:lnTo>
                  <a:lnTo>
                    <a:pt x="4573" y="292"/>
                  </a:lnTo>
                  <a:lnTo>
                    <a:pt x="4573" y="277"/>
                  </a:lnTo>
                  <a:lnTo>
                    <a:pt x="4573" y="297"/>
                  </a:lnTo>
                  <a:lnTo>
                    <a:pt x="4578" y="292"/>
                  </a:lnTo>
                  <a:lnTo>
                    <a:pt x="4578" y="277"/>
                  </a:lnTo>
                  <a:lnTo>
                    <a:pt x="4578" y="292"/>
                  </a:lnTo>
                  <a:lnTo>
                    <a:pt x="4578" y="287"/>
                  </a:lnTo>
                  <a:lnTo>
                    <a:pt x="4578" y="272"/>
                  </a:lnTo>
                  <a:lnTo>
                    <a:pt x="4583" y="292"/>
                  </a:lnTo>
                  <a:lnTo>
                    <a:pt x="4583" y="282"/>
                  </a:lnTo>
                  <a:lnTo>
                    <a:pt x="4583" y="292"/>
                  </a:lnTo>
                  <a:lnTo>
                    <a:pt x="4583" y="277"/>
                  </a:lnTo>
                  <a:lnTo>
                    <a:pt x="4583" y="297"/>
                  </a:lnTo>
                  <a:lnTo>
                    <a:pt x="4588" y="292"/>
                  </a:lnTo>
                  <a:lnTo>
                    <a:pt x="4588" y="277"/>
                  </a:lnTo>
                  <a:lnTo>
                    <a:pt x="4588" y="272"/>
                  </a:lnTo>
                  <a:lnTo>
                    <a:pt x="4588" y="292"/>
                  </a:lnTo>
                  <a:lnTo>
                    <a:pt x="4588" y="272"/>
                  </a:lnTo>
                  <a:lnTo>
                    <a:pt x="4593" y="287"/>
                  </a:lnTo>
                  <a:lnTo>
                    <a:pt x="4593" y="277"/>
                  </a:lnTo>
                  <a:lnTo>
                    <a:pt x="4593" y="282"/>
                  </a:lnTo>
                  <a:lnTo>
                    <a:pt x="4593" y="292"/>
                  </a:lnTo>
                  <a:lnTo>
                    <a:pt x="4593" y="282"/>
                  </a:lnTo>
                  <a:lnTo>
                    <a:pt x="4593" y="297"/>
                  </a:lnTo>
                  <a:lnTo>
                    <a:pt x="4598" y="282"/>
                  </a:lnTo>
                  <a:lnTo>
                    <a:pt x="4598" y="277"/>
                  </a:lnTo>
                  <a:lnTo>
                    <a:pt x="4598" y="297"/>
                  </a:lnTo>
                  <a:lnTo>
                    <a:pt x="4598" y="277"/>
                  </a:lnTo>
                  <a:lnTo>
                    <a:pt x="4603" y="277"/>
                  </a:lnTo>
                  <a:lnTo>
                    <a:pt x="4603" y="297"/>
                  </a:lnTo>
                  <a:lnTo>
                    <a:pt x="4603" y="292"/>
                  </a:lnTo>
                  <a:lnTo>
                    <a:pt x="4603" y="267"/>
                  </a:lnTo>
                  <a:lnTo>
                    <a:pt x="4603" y="292"/>
                  </a:lnTo>
                  <a:lnTo>
                    <a:pt x="4603" y="272"/>
                  </a:lnTo>
                  <a:lnTo>
                    <a:pt x="4608" y="287"/>
                  </a:lnTo>
                  <a:lnTo>
                    <a:pt x="4608" y="272"/>
                  </a:lnTo>
                  <a:lnTo>
                    <a:pt x="4608" y="292"/>
                  </a:lnTo>
                  <a:lnTo>
                    <a:pt x="4608" y="272"/>
                  </a:lnTo>
                  <a:lnTo>
                    <a:pt x="4608" y="307"/>
                  </a:lnTo>
                  <a:lnTo>
                    <a:pt x="4613" y="307"/>
                  </a:lnTo>
                  <a:lnTo>
                    <a:pt x="4613" y="282"/>
                  </a:lnTo>
                  <a:lnTo>
                    <a:pt x="4613" y="302"/>
                  </a:lnTo>
                  <a:lnTo>
                    <a:pt x="4613" y="277"/>
                  </a:lnTo>
                  <a:lnTo>
                    <a:pt x="4613" y="307"/>
                  </a:lnTo>
                  <a:lnTo>
                    <a:pt x="4618" y="297"/>
                  </a:lnTo>
                  <a:lnTo>
                    <a:pt x="4618" y="267"/>
                  </a:lnTo>
                  <a:lnTo>
                    <a:pt x="4618" y="282"/>
                  </a:lnTo>
                  <a:lnTo>
                    <a:pt x="4618" y="262"/>
                  </a:lnTo>
                  <a:lnTo>
                    <a:pt x="4618" y="292"/>
                  </a:lnTo>
                  <a:lnTo>
                    <a:pt x="4623" y="262"/>
                  </a:lnTo>
                  <a:lnTo>
                    <a:pt x="4623" y="272"/>
                  </a:lnTo>
                  <a:lnTo>
                    <a:pt x="4623" y="292"/>
                  </a:lnTo>
                  <a:lnTo>
                    <a:pt x="4623" y="282"/>
                  </a:lnTo>
                  <a:lnTo>
                    <a:pt x="4623" y="297"/>
                  </a:lnTo>
                  <a:lnTo>
                    <a:pt x="4623" y="282"/>
                  </a:lnTo>
                  <a:lnTo>
                    <a:pt x="4623" y="312"/>
                  </a:lnTo>
                  <a:lnTo>
                    <a:pt x="4628" y="312"/>
                  </a:lnTo>
                  <a:lnTo>
                    <a:pt x="4628" y="282"/>
                  </a:lnTo>
                  <a:lnTo>
                    <a:pt x="4628" y="267"/>
                  </a:lnTo>
                  <a:lnTo>
                    <a:pt x="4628" y="312"/>
                  </a:lnTo>
                  <a:lnTo>
                    <a:pt x="4628" y="302"/>
                  </a:lnTo>
                  <a:lnTo>
                    <a:pt x="4628" y="272"/>
                  </a:lnTo>
                  <a:lnTo>
                    <a:pt x="4633" y="267"/>
                  </a:lnTo>
                  <a:lnTo>
                    <a:pt x="4633" y="307"/>
                  </a:lnTo>
                  <a:lnTo>
                    <a:pt x="4633" y="292"/>
                  </a:lnTo>
                  <a:lnTo>
                    <a:pt x="4633" y="252"/>
                  </a:lnTo>
                  <a:lnTo>
                    <a:pt x="4633" y="287"/>
                  </a:lnTo>
                  <a:lnTo>
                    <a:pt x="4633" y="252"/>
                  </a:lnTo>
                  <a:lnTo>
                    <a:pt x="4637" y="287"/>
                  </a:lnTo>
                  <a:lnTo>
                    <a:pt x="4637" y="252"/>
                  </a:lnTo>
                  <a:lnTo>
                    <a:pt x="4637" y="282"/>
                  </a:lnTo>
                  <a:lnTo>
                    <a:pt x="4637" y="257"/>
                  </a:lnTo>
                  <a:lnTo>
                    <a:pt x="4637" y="272"/>
                  </a:lnTo>
                  <a:lnTo>
                    <a:pt x="4637" y="297"/>
                  </a:lnTo>
                  <a:lnTo>
                    <a:pt x="4642" y="287"/>
                  </a:lnTo>
                  <a:lnTo>
                    <a:pt x="4642" y="312"/>
                  </a:lnTo>
                  <a:lnTo>
                    <a:pt x="4642" y="277"/>
                  </a:lnTo>
                  <a:lnTo>
                    <a:pt x="4642" y="322"/>
                  </a:lnTo>
                  <a:lnTo>
                    <a:pt x="4642" y="292"/>
                  </a:lnTo>
                  <a:lnTo>
                    <a:pt x="4642" y="336"/>
                  </a:lnTo>
                  <a:lnTo>
                    <a:pt x="4647" y="322"/>
                  </a:lnTo>
                  <a:lnTo>
                    <a:pt x="4647" y="277"/>
                  </a:lnTo>
                  <a:lnTo>
                    <a:pt x="4647" y="257"/>
                  </a:lnTo>
                  <a:lnTo>
                    <a:pt x="4647" y="322"/>
                  </a:lnTo>
                  <a:lnTo>
                    <a:pt x="4647" y="257"/>
                  </a:lnTo>
                  <a:lnTo>
                    <a:pt x="4647" y="332"/>
                  </a:lnTo>
                  <a:lnTo>
                    <a:pt x="4652" y="302"/>
                  </a:lnTo>
                  <a:lnTo>
                    <a:pt x="4652" y="252"/>
                  </a:lnTo>
                  <a:lnTo>
                    <a:pt x="4652" y="297"/>
                  </a:lnTo>
                  <a:lnTo>
                    <a:pt x="4652" y="233"/>
                  </a:lnTo>
                  <a:lnTo>
                    <a:pt x="4652" y="282"/>
                  </a:lnTo>
                  <a:lnTo>
                    <a:pt x="4652" y="242"/>
                  </a:lnTo>
                  <a:lnTo>
                    <a:pt x="4657" y="277"/>
                  </a:lnTo>
                  <a:lnTo>
                    <a:pt x="4657" y="247"/>
                  </a:lnTo>
                  <a:lnTo>
                    <a:pt x="4657" y="262"/>
                  </a:lnTo>
                  <a:lnTo>
                    <a:pt x="4657" y="287"/>
                  </a:lnTo>
                  <a:lnTo>
                    <a:pt x="4657" y="262"/>
                  </a:lnTo>
                  <a:lnTo>
                    <a:pt x="4657" y="297"/>
                  </a:lnTo>
                  <a:lnTo>
                    <a:pt x="4662" y="287"/>
                  </a:lnTo>
                  <a:lnTo>
                    <a:pt x="4662" y="307"/>
                  </a:lnTo>
                  <a:lnTo>
                    <a:pt x="4662" y="292"/>
                  </a:lnTo>
                  <a:lnTo>
                    <a:pt x="4662" y="322"/>
                  </a:lnTo>
                  <a:lnTo>
                    <a:pt x="4662" y="297"/>
                  </a:lnTo>
                  <a:lnTo>
                    <a:pt x="4662" y="322"/>
                  </a:lnTo>
                  <a:lnTo>
                    <a:pt x="4667" y="312"/>
                  </a:lnTo>
                  <a:lnTo>
                    <a:pt x="4667" y="292"/>
                  </a:lnTo>
                  <a:lnTo>
                    <a:pt x="4667" y="267"/>
                  </a:lnTo>
                  <a:lnTo>
                    <a:pt x="4667" y="317"/>
                  </a:lnTo>
                  <a:lnTo>
                    <a:pt x="4667" y="297"/>
                  </a:lnTo>
                  <a:lnTo>
                    <a:pt x="4667" y="267"/>
                  </a:lnTo>
                  <a:lnTo>
                    <a:pt x="4667" y="297"/>
                  </a:lnTo>
                  <a:lnTo>
                    <a:pt x="4667" y="257"/>
                  </a:lnTo>
                  <a:lnTo>
                    <a:pt x="4672" y="317"/>
                  </a:lnTo>
                  <a:lnTo>
                    <a:pt x="4672" y="312"/>
                  </a:lnTo>
                  <a:lnTo>
                    <a:pt x="4672" y="233"/>
                  </a:lnTo>
                  <a:lnTo>
                    <a:pt x="4672" y="257"/>
                  </a:lnTo>
                  <a:lnTo>
                    <a:pt x="4672" y="327"/>
                  </a:lnTo>
                  <a:lnTo>
                    <a:pt x="4677" y="297"/>
                  </a:lnTo>
                  <a:lnTo>
                    <a:pt x="4677" y="262"/>
                  </a:lnTo>
                  <a:lnTo>
                    <a:pt x="4677" y="297"/>
                  </a:lnTo>
                  <a:lnTo>
                    <a:pt x="4677" y="267"/>
                  </a:lnTo>
                  <a:lnTo>
                    <a:pt x="4677" y="257"/>
                  </a:lnTo>
                  <a:lnTo>
                    <a:pt x="4677" y="297"/>
                  </a:lnTo>
                  <a:lnTo>
                    <a:pt x="4682" y="297"/>
                  </a:lnTo>
                  <a:lnTo>
                    <a:pt x="4682" y="252"/>
                  </a:lnTo>
                  <a:lnTo>
                    <a:pt x="4682" y="262"/>
                  </a:lnTo>
                  <a:lnTo>
                    <a:pt x="4682" y="297"/>
                  </a:lnTo>
                  <a:lnTo>
                    <a:pt x="4682" y="272"/>
                  </a:lnTo>
                  <a:lnTo>
                    <a:pt x="4682" y="302"/>
                  </a:lnTo>
                  <a:lnTo>
                    <a:pt x="4687" y="302"/>
                  </a:lnTo>
                  <a:lnTo>
                    <a:pt x="4687" y="267"/>
                  </a:lnTo>
                  <a:lnTo>
                    <a:pt x="4687" y="312"/>
                  </a:lnTo>
                  <a:lnTo>
                    <a:pt x="4687" y="262"/>
                  </a:lnTo>
                  <a:lnTo>
                    <a:pt x="4687" y="317"/>
                  </a:lnTo>
                  <a:lnTo>
                    <a:pt x="4692" y="317"/>
                  </a:lnTo>
                  <a:lnTo>
                    <a:pt x="4692" y="262"/>
                  </a:lnTo>
                  <a:lnTo>
                    <a:pt x="4692" y="312"/>
                  </a:lnTo>
                  <a:lnTo>
                    <a:pt x="4692" y="277"/>
                  </a:lnTo>
                  <a:lnTo>
                    <a:pt x="4692" y="307"/>
                  </a:lnTo>
                  <a:lnTo>
                    <a:pt x="4692" y="272"/>
                  </a:lnTo>
                  <a:lnTo>
                    <a:pt x="4697" y="297"/>
                  </a:lnTo>
                  <a:lnTo>
                    <a:pt x="4697" y="267"/>
                  </a:lnTo>
                  <a:lnTo>
                    <a:pt x="4697" y="287"/>
                  </a:lnTo>
                  <a:lnTo>
                    <a:pt x="4697" y="267"/>
                  </a:lnTo>
                  <a:lnTo>
                    <a:pt x="4697" y="297"/>
                  </a:lnTo>
                  <a:lnTo>
                    <a:pt x="4702" y="257"/>
                  </a:lnTo>
                  <a:lnTo>
                    <a:pt x="4702" y="307"/>
                  </a:lnTo>
                  <a:lnTo>
                    <a:pt x="4702" y="262"/>
                  </a:lnTo>
                  <a:lnTo>
                    <a:pt x="4702" y="322"/>
                  </a:lnTo>
                  <a:lnTo>
                    <a:pt x="4702" y="302"/>
                  </a:lnTo>
                  <a:lnTo>
                    <a:pt x="4702" y="252"/>
                  </a:lnTo>
                  <a:lnTo>
                    <a:pt x="4707" y="287"/>
                  </a:lnTo>
                  <a:lnTo>
                    <a:pt x="4707" y="262"/>
                  </a:lnTo>
                  <a:lnTo>
                    <a:pt x="4707" y="272"/>
                  </a:lnTo>
                  <a:lnTo>
                    <a:pt x="4707" y="351"/>
                  </a:lnTo>
                  <a:lnTo>
                    <a:pt x="4707" y="252"/>
                  </a:lnTo>
                  <a:lnTo>
                    <a:pt x="4707" y="371"/>
                  </a:lnTo>
                  <a:lnTo>
                    <a:pt x="4707" y="287"/>
                  </a:lnTo>
                  <a:lnTo>
                    <a:pt x="4707" y="228"/>
                  </a:lnTo>
                  <a:lnTo>
                    <a:pt x="4712" y="292"/>
                  </a:lnTo>
                  <a:lnTo>
                    <a:pt x="4712" y="267"/>
                  </a:lnTo>
                  <a:lnTo>
                    <a:pt x="4712" y="312"/>
                  </a:lnTo>
                  <a:lnTo>
                    <a:pt x="4712" y="252"/>
                  </a:lnTo>
                  <a:lnTo>
                    <a:pt x="4712" y="356"/>
                  </a:lnTo>
                  <a:lnTo>
                    <a:pt x="4717" y="346"/>
                  </a:lnTo>
                  <a:lnTo>
                    <a:pt x="4717" y="238"/>
                  </a:lnTo>
                  <a:lnTo>
                    <a:pt x="4717" y="287"/>
                  </a:lnTo>
                  <a:lnTo>
                    <a:pt x="4717" y="247"/>
                  </a:lnTo>
                  <a:lnTo>
                    <a:pt x="4717" y="287"/>
                  </a:lnTo>
                  <a:lnTo>
                    <a:pt x="4722" y="262"/>
                  </a:lnTo>
                  <a:lnTo>
                    <a:pt x="4722" y="381"/>
                  </a:lnTo>
                  <a:lnTo>
                    <a:pt x="4722" y="213"/>
                  </a:lnTo>
                  <a:lnTo>
                    <a:pt x="4722" y="381"/>
                  </a:lnTo>
                  <a:lnTo>
                    <a:pt x="4722" y="317"/>
                  </a:lnTo>
                  <a:lnTo>
                    <a:pt x="4722" y="228"/>
                  </a:lnTo>
                  <a:lnTo>
                    <a:pt x="4727" y="292"/>
                  </a:lnTo>
                  <a:lnTo>
                    <a:pt x="4727" y="247"/>
                  </a:lnTo>
                  <a:lnTo>
                    <a:pt x="4727" y="287"/>
                  </a:lnTo>
                  <a:lnTo>
                    <a:pt x="4727" y="252"/>
                  </a:lnTo>
                  <a:lnTo>
                    <a:pt x="4727" y="282"/>
                  </a:lnTo>
                  <a:lnTo>
                    <a:pt x="4727" y="391"/>
                  </a:lnTo>
                  <a:lnTo>
                    <a:pt x="4732" y="193"/>
                  </a:lnTo>
                  <a:lnTo>
                    <a:pt x="4732" y="396"/>
                  </a:lnTo>
                  <a:lnTo>
                    <a:pt x="4732" y="336"/>
                  </a:lnTo>
                  <a:lnTo>
                    <a:pt x="4732" y="203"/>
                  </a:lnTo>
                  <a:lnTo>
                    <a:pt x="4732" y="307"/>
                  </a:lnTo>
                  <a:lnTo>
                    <a:pt x="4732" y="238"/>
                  </a:lnTo>
                  <a:lnTo>
                    <a:pt x="4737" y="297"/>
                  </a:lnTo>
                  <a:lnTo>
                    <a:pt x="4737" y="252"/>
                  </a:lnTo>
                  <a:lnTo>
                    <a:pt x="4737" y="267"/>
                  </a:lnTo>
                  <a:lnTo>
                    <a:pt x="4737" y="356"/>
                  </a:lnTo>
                  <a:lnTo>
                    <a:pt x="4737" y="173"/>
                  </a:lnTo>
                  <a:lnTo>
                    <a:pt x="4737" y="416"/>
                  </a:lnTo>
                  <a:lnTo>
                    <a:pt x="4742" y="351"/>
                  </a:lnTo>
                  <a:lnTo>
                    <a:pt x="4742" y="183"/>
                  </a:lnTo>
                  <a:lnTo>
                    <a:pt x="4742" y="322"/>
                  </a:lnTo>
                  <a:lnTo>
                    <a:pt x="4742" y="247"/>
                  </a:lnTo>
                  <a:lnTo>
                    <a:pt x="4742" y="302"/>
                  </a:lnTo>
                  <a:lnTo>
                    <a:pt x="4742" y="228"/>
                  </a:lnTo>
                  <a:lnTo>
                    <a:pt x="4747" y="247"/>
                  </a:lnTo>
                  <a:lnTo>
                    <a:pt x="4747" y="341"/>
                  </a:lnTo>
                  <a:lnTo>
                    <a:pt x="4747" y="144"/>
                  </a:lnTo>
                  <a:lnTo>
                    <a:pt x="4747" y="416"/>
                  </a:lnTo>
                  <a:lnTo>
                    <a:pt x="4747" y="163"/>
                  </a:lnTo>
                  <a:lnTo>
                    <a:pt x="4747" y="440"/>
                  </a:lnTo>
                  <a:lnTo>
                    <a:pt x="4747" y="356"/>
                  </a:lnTo>
                  <a:lnTo>
                    <a:pt x="4747" y="223"/>
                  </a:lnTo>
                  <a:lnTo>
                    <a:pt x="4752" y="297"/>
                  </a:lnTo>
                  <a:lnTo>
                    <a:pt x="4752" y="247"/>
                  </a:lnTo>
                  <a:lnTo>
                    <a:pt x="4752" y="287"/>
                  </a:lnTo>
                  <a:lnTo>
                    <a:pt x="4752" y="238"/>
                  </a:lnTo>
                  <a:lnTo>
                    <a:pt x="4752" y="272"/>
                  </a:lnTo>
                  <a:lnTo>
                    <a:pt x="4752" y="366"/>
                  </a:lnTo>
                  <a:lnTo>
                    <a:pt x="4757" y="148"/>
                  </a:lnTo>
                  <a:lnTo>
                    <a:pt x="4757" y="440"/>
                  </a:lnTo>
                  <a:lnTo>
                    <a:pt x="4757" y="386"/>
                  </a:lnTo>
                  <a:lnTo>
                    <a:pt x="4757" y="163"/>
                  </a:lnTo>
                  <a:lnTo>
                    <a:pt x="4757" y="322"/>
                  </a:lnTo>
                  <a:lnTo>
                    <a:pt x="4757" y="233"/>
                  </a:lnTo>
                  <a:lnTo>
                    <a:pt x="4762" y="302"/>
                  </a:lnTo>
                  <a:lnTo>
                    <a:pt x="4762" y="213"/>
                  </a:lnTo>
                  <a:lnTo>
                    <a:pt x="4762" y="317"/>
                  </a:lnTo>
                  <a:lnTo>
                    <a:pt x="4762" y="277"/>
                  </a:lnTo>
                  <a:lnTo>
                    <a:pt x="4762" y="411"/>
                  </a:lnTo>
                  <a:lnTo>
                    <a:pt x="4766" y="144"/>
                  </a:lnTo>
                  <a:lnTo>
                    <a:pt x="4766" y="431"/>
                  </a:lnTo>
                  <a:lnTo>
                    <a:pt x="4766" y="346"/>
                  </a:lnTo>
                  <a:lnTo>
                    <a:pt x="4766" y="173"/>
                  </a:lnTo>
                  <a:lnTo>
                    <a:pt x="4766" y="317"/>
                  </a:lnTo>
                  <a:lnTo>
                    <a:pt x="4766" y="242"/>
                  </a:lnTo>
                  <a:lnTo>
                    <a:pt x="4771" y="302"/>
                  </a:lnTo>
                  <a:lnTo>
                    <a:pt x="4771" y="228"/>
                  </a:lnTo>
                  <a:lnTo>
                    <a:pt x="4771" y="292"/>
                  </a:lnTo>
                  <a:lnTo>
                    <a:pt x="4771" y="238"/>
                  </a:lnTo>
                  <a:lnTo>
                    <a:pt x="4771" y="292"/>
                  </a:lnTo>
                  <a:lnTo>
                    <a:pt x="4771" y="376"/>
                  </a:lnTo>
                  <a:lnTo>
                    <a:pt x="4776" y="173"/>
                  </a:lnTo>
                  <a:lnTo>
                    <a:pt x="4776" y="411"/>
                  </a:lnTo>
                  <a:lnTo>
                    <a:pt x="4776" y="336"/>
                  </a:lnTo>
                  <a:lnTo>
                    <a:pt x="4776" y="198"/>
                  </a:lnTo>
                  <a:lnTo>
                    <a:pt x="4776" y="317"/>
                  </a:lnTo>
                  <a:lnTo>
                    <a:pt x="4776" y="242"/>
                  </a:lnTo>
                  <a:lnTo>
                    <a:pt x="4781" y="302"/>
                  </a:lnTo>
                  <a:lnTo>
                    <a:pt x="4781" y="247"/>
                  </a:lnTo>
                  <a:lnTo>
                    <a:pt x="4781" y="282"/>
                  </a:lnTo>
                  <a:lnTo>
                    <a:pt x="4781" y="252"/>
                  </a:lnTo>
                  <a:lnTo>
                    <a:pt x="4781" y="257"/>
                  </a:lnTo>
                  <a:lnTo>
                    <a:pt x="4781" y="336"/>
                  </a:lnTo>
                  <a:lnTo>
                    <a:pt x="4786" y="203"/>
                  </a:lnTo>
                  <a:lnTo>
                    <a:pt x="4786" y="361"/>
                  </a:lnTo>
                  <a:lnTo>
                    <a:pt x="4786" y="213"/>
                  </a:lnTo>
                  <a:lnTo>
                    <a:pt x="4786" y="376"/>
                  </a:lnTo>
                  <a:lnTo>
                    <a:pt x="4786" y="307"/>
                  </a:lnTo>
                  <a:lnTo>
                    <a:pt x="4786" y="252"/>
                  </a:lnTo>
                  <a:lnTo>
                    <a:pt x="4786" y="302"/>
                  </a:lnTo>
                  <a:lnTo>
                    <a:pt x="4786" y="257"/>
                  </a:lnTo>
                  <a:lnTo>
                    <a:pt x="4791" y="287"/>
                  </a:lnTo>
                  <a:lnTo>
                    <a:pt x="4791" y="242"/>
                  </a:lnTo>
                  <a:lnTo>
                    <a:pt x="4791" y="247"/>
                  </a:lnTo>
                  <a:lnTo>
                    <a:pt x="4791" y="322"/>
                  </a:lnTo>
                  <a:lnTo>
                    <a:pt x="4791" y="272"/>
                  </a:lnTo>
                  <a:lnTo>
                    <a:pt x="4791" y="356"/>
                  </a:lnTo>
                  <a:lnTo>
                    <a:pt x="4796" y="351"/>
                  </a:lnTo>
                  <a:lnTo>
                    <a:pt x="4796" y="223"/>
                  </a:lnTo>
                  <a:lnTo>
                    <a:pt x="4796" y="307"/>
                  </a:lnTo>
                  <a:lnTo>
                    <a:pt x="4796" y="242"/>
                  </a:lnTo>
                  <a:lnTo>
                    <a:pt x="4796" y="297"/>
                  </a:lnTo>
                  <a:lnTo>
                    <a:pt x="4796" y="257"/>
                  </a:lnTo>
                  <a:lnTo>
                    <a:pt x="4801" y="292"/>
                  </a:lnTo>
                  <a:lnTo>
                    <a:pt x="4801" y="267"/>
                  </a:lnTo>
                  <a:lnTo>
                    <a:pt x="4801" y="242"/>
                  </a:lnTo>
                  <a:lnTo>
                    <a:pt x="4801" y="302"/>
                  </a:lnTo>
                  <a:lnTo>
                    <a:pt x="4801" y="252"/>
                  </a:lnTo>
                  <a:lnTo>
                    <a:pt x="4801" y="307"/>
                  </a:lnTo>
                  <a:lnTo>
                    <a:pt x="4806" y="242"/>
                  </a:lnTo>
                  <a:lnTo>
                    <a:pt x="4806" y="336"/>
                  </a:lnTo>
                  <a:lnTo>
                    <a:pt x="4806" y="238"/>
                  </a:lnTo>
                  <a:lnTo>
                    <a:pt x="4806" y="341"/>
                  </a:lnTo>
                  <a:lnTo>
                    <a:pt x="4806" y="307"/>
                  </a:lnTo>
                  <a:lnTo>
                    <a:pt x="4806" y="267"/>
                  </a:lnTo>
                  <a:lnTo>
                    <a:pt x="4811" y="297"/>
                  </a:lnTo>
                  <a:lnTo>
                    <a:pt x="4811" y="262"/>
                  </a:lnTo>
                  <a:lnTo>
                    <a:pt x="4811" y="292"/>
                  </a:lnTo>
                  <a:lnTo>
                    <a:pt x="4811" y="267"/>
                  </a:lnTo>
                  <a:lnTo>
                    <a:pt x="4811" y="287"/>
                  </a:lnTo>
                  <a:lnTo>
                    <a:pt x="4811" y="252"/>
                  </a:lnTo>
                  <a:lnTo>
                    <a:pt x="4816" y="262"/>
                  </a:lnTo>
                  <a:lnTo>
                    <a:pt x="4816" y="302"/>
                  </a:lnTo>
                  <a:lnTo>
                    <a:pt x="4816" y="282"/>
                  </a:lnTo>
                  <a:lnTo>
                    <a:pt x="4816" y="332"/>
                  </a:lnTo>
                  <a:lnTo>
                    <a:pt x="4816" y="252"/>
                  </a:lnTo>
                  <a:lnTo>
                    <a:pt x="4821" y="302"/>
                  </a:lnTo>
                  <a:lnTo>
                    <a:pt x="4821" y="257"/>
                  </a:lnTo>
                  <a:lnTo>
                    <a:pt x="4821" y="297"/>
                  </a:lnTo>
                  <a:lnTo>
                    <a:pt x="4821" y="272"/>
                  </a:lnTo>
                  <a:lnTo>
                    <a:pt x="4821" y="292"/>
                  </a:lnTo>
                  <a:lnTo>
                    <a:pt x="4826" y="287"/>
                  </a:lnTo>
                  <a:lnTo>
                    <a:pt x="4826" y="277"/>
                  </a:lnTo>
                  <a:lnTo>
                    <a:pt x="4826" y="287"/>
                  </a:lnTo>
                  <a:lnTo>
                    <a:pt x="4826" y="262"/>
                  </a:lnTo>
                  <a:lnTo>
                    <a:pt x="4826" y="272"/>
                  </a:lnTo>
                  <a:lnTo>
                    <a:pt x="4826" y="297"/>
                  </a:lnTo>
                  <a:lnTo>
                    <a:pt x="4826" y="262"/>
                  </a:lnTo>
                  <a:lnTo>
                    <a:pt x="4826" y="322"/>
                  </a:lnTo>
                  <a:lnTo>
                    <a:pt x="4831" y="317"/>
                  </a:lnTo>
                  <a:lnTo>
                    <a:pt x="4831" y="262"/>
                  </a:lnTo>
                  <a:lnTo>
                    <a:pt x="4831" y="297"/>
                  </a:lnTo>
                  <a:lnTo>
                    <a:pt x="4831" y="277"/>
                  </a:lnTo>
                  <a:lnTo>
                    <a:pt x="4831" y="292"/>
                  </a:lnTo>
                  <a:lnTo>
                    <a:pt x="4831" y="272"/>
                  </a:lnTo>
                  <a:lnTo>
                    <a:pt x="4836" y="287"/>
                  </a:lnTo>
                  <a:lnTo>
                    <a:pt x="4836" y="282"/>
                  </a:lnTo>
                  <a:lnTo>
                    <a:pt x="4836" y="272"/>
                  </a:lnTo>
                  <a:lnTo>
                    <a:pt x="4836" y="292"/>
                  </a:lnTo>
                  <a:lnTo>
                    <a:pt x="4841" y="287"/>
                  </a:lnTo>
                  <a:lnTo>
                    <a:pt x="4841" y="272"/>
                  </a:lnTo>
                  <a:lnTo>
                    <a:pt x="4841" y="277"/>
                  </a:lnTo>
                  <a:lnTo>
                    <a:pt x="4841" y="297"/>
                  </a:lnTo>
                  <a:lnTo>
                    <a:pt x="4841" y="267"/>
                  </a:lnTo>
                  <a:lnTo>
                    <a:pt x="4841" y="317"/>
                  </a:lnTo>
                  <a:lnTo>
                    <a:pt x="4846" y="312"/>
                  </a:lnTo>
                  <a:lnTo>
                    <a:pt x="4846" y="267"/>
                  </a:lnTo>
                  <a:lnTo>
                    <a:pt x="4846" y="297"/>
                  </a:lnTo>
                  <a:lnTo>
                    <a:pt x="4846" y="282"/>
                  </a:lnTo>
                  <a:lnTo>
                    <a:pt x="4846" y="287"/>
                  </a:lnTo>
                  <a:lnTo>
                    <a:pt x="4846" y="277"/>
                  </a:lnTo>
                  <a:lnTo>
                    <a:pt x="4851" y="292"/>
                  </a:lnTo>
                  <a:lnTo>
                    <a:pt x="4851" y="287"/>
                  </a:lnTo>
                  <a:lnTo>
                    <a:pt x="4851" y="282"/>
                  </a:lnTo>
                  <a:lnTo>
                    <a:pt x="4851" y="277"/>
                  </a:lnTo>
                  <a:lnTo>
                    <a:pt x="4851" y="292"/>
                  </a:lnTo>
                  <a:lnTo>
                    <a:pt x="4856" y="272"/>
                  </a:lnTo>
                  <a:lnTo>
                    <a:pt x="4856" y="277"/>
                  </a:lnTo>
                  <a:lnTo>
                    <a:pt x="4856" y="292"/>
                  </a:lnTo>
                  <a:lnTo>
                    <a:pt x="4856" y="282"/>
                  </a:lnTo>
                  <a:lnTo>
                    <a:pt x="4856" y="297"/>
                  </a:lnTo>
                  <a:lnTo>
                    <a:pt x="4861" y="282"/>
                  </a:lnTo>
                  <a:lnTo>
                    <a:pt x="4861" y="297"/>
                  </a:lnTo>
                  <a:lnTo>
                    <a:pt x="4861" y="277"/>
                  </a:lnTo>
                  <a:lnTo>
                    <a:pt x="4861" y="287"/>
                  </a:lnTo>
                  <a:lnTo>
                    <a:pt x="4861" y="282"/>
                  </a:lnTo>
                  <a:lnTo>
                    <a:pt x="4866" y="282"/>
                  </a:lnTo>
                  <a:lnTo>
                    <a:pt x="4866" y="272"/>
                  </a:lnTo>
                  <a:lnTo>
                    <a:pt x="4866" y="277"/>
                  </a:lnTo>
                  <a:lnTo>
                    <a:pt x="4866" y="292"/>
                  </a:lnTo>
                  <a:lnTo>
                    <a:pt x="4866" y="277"/>
                  </a:lnTo>
                  <a:lnTo>
                    <a:pt x="4866" y="302"/>
                  </a:lnTo>
                  <a:lnTo>
                    <a:pt x="4871" y="297"/>
                  </a:lnTo>
                  <a:lnTo>
                    <a:pt x="4871" y="277"/>
                  </a:lnTo>
                  <a:lnTo>
                    <a:pt x="4871" y="292"/>
                  </a:lnTo>
                  <a:lnTo>
                    <a:pt x="4871" y="282"/>
                  </a:lnTo>
                  <a:lnTo>
                    <a:pt x="4871" y="287"/>
                  </a:lnTo>
                  <a:lnTo>
                    <a:pt x="4871" y="277"/>
                  </a:lnTo>
                  <a:lnTo>
                    <a:pt x="4871" y="287"/>
                  </a:lnTo>
                  <a:lnTo>
                    <a:pt x="4871" y="282"/>
                  </a:lnTo>
                  <a:lnTo>
                    <a:pt x="4876" y="287"/>
                  </a:lnTo>
                  <a:lnTo>
                    <a:pt x="4876" y="282"/>
                  </a:lnTo>
                  <a:lnTo>
                    <a:pt x="4876" y="287"/>
                  </a:lnTo>
                  <a:lnTo>
                    <a:pt x="4876" y="282"/>
                  </a:lnTo>
                  <a:lnTo>
                    <a:pt x="4881" y="287"/>
                  </a:lnTo>
                  <a:lnTo>
                    <a:pt x="4881" y="282"/>
                  </a:lnTo>
                  <a:lnTo>
                    <a:pt x="4881" y="287"/>
                  </a:lnTo>
                  <a:lnTo>
                    <a:pt x="4886" y="282"/>
                  </a:lnTo>
                  <a:lnTo>
                    <a:pt x="4886" y="287"/>
                  </a:lnTo>
                  <a:lnTo>
                    <a:pt x="4886" y="282"/>
                  </a:lnTo>
                  <a:lnTo>
                    <a:pt x="4886" y="287"/>
                  </a:lnTo>
                  <a:lnTo>
                    <a:pt x="4890" y="282"/>
                  </a:lnTo>
                  <a:lnTo>
                    <a:pt x="4890" y="287"/>
                  </a:lnTo>
                  <a:lnTo>
                    <a:pt x="4890" y="282"/>
                  </a:lnTo>
                  <a:lnTo>
                    <a:pt x="4890" y="287"/>
                  </a:lnTo>
                  <a:lnTo>
                    <a:pt x="4895" y="287"/>
                  </a:lnTo>
                  <a:lnTo>
                    <a:pt x="4895" y="282"/>
                  </a:lnTo>
                  <a:lnTo>
                    <a:pt x="4895" y="287"/>
                  </a:lnTo>
                  <a:lnTo>
                    <a:pt x="4895" y="282"/>
                  </a:lnTo>
                  <a:lnTo>
                    <a:pt x="4895" y="287"/>
                  </a:lnTo>
                  <a:lnTo>
                    <a:pt x="4900" y="287"/>
                  </a:lnTo>
                  <a:lnTo>
                    <a:pt x="4900" y="282"/>
                  </a:lnTo>
                  <a:lnTo>
                    <a:pt x="4900" y="287"/>
                  </a:lnTo>
                  <a:lnTo>
                    <a:pt x="4900" y="282"/>
                  </a:lnTo>
                  <a:lnTo>
                    <a:pt x="4905" y="287"/>
                  </a:lnTo>
                  <a:lnTo>
                    <a:pt x="4905" y="282"/>
                  </a:lnTo>
                  <a:lnTo>
                    <a:pt x="4905" y="287"/>
                  </a:lnTo>
                  <a:lnTo>
                    <a:pt x="4905" y="282"/>
                  </a:lnTo>
                  <a:lnTo>
                    <a:pt x="4910" y="282"/>
                  </a:lnTo>
                  <a:lnTo>
                    <a:pt x="4910" y="287"/>
                  </a:lnTo>
                  <a:lnTo>
                    <a:pt x="4910" y="282"/>
                  </a:lnTo>
                  <a:lnTo>
                    <a:pt x="4910" y="287"/>
                  </a:lnTo>
                  <a:lnTo>
                    <a:pt x="4910" y="282"/>
                  </a:lnTo>
                  <a:lnTo>
                    <a:pt x="4910" y="287"/>
                  </a:lnTo>
                  <a:lnTo>
                    <a:pt x="4915" y="282"/>
                  </a:lnTo>
                  <a:lnTo>
                    <a:pt x="4915" y="292"/>
                  </a:lnTo>
                  <a:lnTo>
                    <a:pt x="4915" y="287"/>
                  </a:lnTo>
                  <a:lnTo>
                    <a:pt x="4915" y="282"/>
                  </a:lnTo>
                  <a:lnTo>
                    <a:pt x="4915" y="272"/>
                  </a:lnTo>
                  <a:lnTo>
                    <a:pt x="4915" y="292"/>
                  </a:lnTo>
                  <a:lnTo>
                    <a:pt x="4920" y="277"/>
                  </a:lnTo>
                  <a:lnTo>
                    <a:pt x="4920" y="292"/>
                  </a:lnTo>
                  <a:lnTo>
                    <a:pt x="4920" y="287"/>
                  </a:lnTo>
                  <a:lnTo>
                    <a:pt x="4920" y="282"/>
                  </a:lnTo>
                  <a:lnTo>
                    <a:pt x="4925" y="282"/>
                  </a:lnTo>
                  <a:lnTo>
                    <a:pt x="4925" y="287"/>
                  </a:lnTo>
                  <a:lnTo>
                    <a:pt x="4925" y="282"/>
                  </a:lnTo>
                  <a:lnTo>
                    <a:pt x="4925" y="292"/>
                  </a:lnTo>
                  <a:lnTo>
                    <a:pt x="4925" y="287"/>
                  </a:lnTo>
                  <a:lnTo>
                    <a:pt x="4930" y="282"/>
                  </a:lnTo>
                  <a:lnTo>
                    <a:pt x="4930" y="287"/>
                  </a:lnTo>
                  <a:lnTo>
                    <a:pt x="4930" y="282"/>
                  </a:lnTo>
                  <a:lnTo>
                    <a:pt x="4930" y="292"/>
                  </a:lnTo>
                  <a:lnTo>
                    <a:pt x="4935" y="287"/>
                  </a:lnTo>
                  <a:lnTo>
                    <a:pt x="4935" y="282"/>
                  </a:lnTo>
                  <a:lnTo>
                    <a:pt x="4935" y="287"/>
                  </a:lnTo>
                  <a:lnTo>
                    <a:pt x="4935" y="282"/>
                  </a:lnTo>
                  <a:lnTo>
                    <a:pt x="4935" y="292"/>
                  </a:lnTo>
                  <a:lnTo>
                    <a:pt x="4940" y="282"/>
                  </a:lnTo>
                  <a:lnTo>
                    <a:pt x="4940" y="292"/>
                  </a:lnTo>
                  <a:lnTo>
                    <a:pt x="4940" y="287"/>
                  </a:lnTo>
                  <a:lnTo>
                    <a:pt x="4940" y="282"/>
                  </a:lnTo>
                  <a:lnTo>
                    <a:pt x="4940" y="287"/>
                  </a:lnTo>
                  <a:lnTo>
                    <a:pt x="4945" y="282"/>
                  </a:lnTo>
                  <a:lnTo>
                    <a:pt x="4945" y="292"/>
                  </a:lnTo>
                  <a:lnTo>
                    <a:pt x="4945" y="287"/>
                  </a:lnTo>
                  <a:lnTo>
                    <a:pt x="4945" y="277"/>
                  </a:lnTo>
                  <a:lnTo>
                    <a:pt x="4950" y="282"/>
                  </a:lnTo>
                  <a:lnTo>
                    <a:pt x="4950" y="287"/>
                  </a:lnTo>
                  <a:lnTo>
                    <a:pt x="4950" y="282"/>
                  </a:lnTo>
                  <a:lnTo>
                    <a:pt x="4950" y="292"/>
                  </a:lnTo>
                  <a:lnTo>
                    <a:pt x="4950" y="282"/>
                  </a:lnTo>
                  <a:lnTo>
                    <a:pt x="4950" y="292"/>
                  </a:lnTo>
                  <a:lnTo>
                    <a:pt x="4950" y="287"/>
                  </a:lnTo>
                  <a:lnTo>
                    <a:pt x="4950" y="282"/>
                  </a:lnTo>
                  <a:lnTo>
                    <a:pt x="4955" y="282"/>
                  </a:lnTo>
                  <a:lnTo>
                    <a:pt x="4955" y="287"/>
                  </a:lnTo>
                  <a:lnTo>
                    <a:pt x="4955" y="282"/>
                  </a:lnTo>
                  <a:lnTo>
                    <a:pt x="4955" y="292"/>
                  </a:lnTo>
                  <a:lnTo>
                    <a:pt x="4960" y="287"/>
                  </a:lnTo>
                  <a:lnTo>
                    <a:pt x="4960" y="277"/>
                  </a:lnTo>
                  <a:lnTo>
                    <a:pt x="4960" y="282"/>
                  </a:lnTo>
                  <a:lnTo>
                    <a:pt x="4960" y="287"/>
                  </a:lnTo>
                  <a:lnTo>
                    <a:pt x="4960" y="292"/>
                  </a:lnTo>
                  <a:lnTo>
                    <a:pt x="4965" y="282"/>
                  </a:lnTo>
                  <a:lnTo>
                    <a:pt x="4965" y="287"/>
                  </a:lnTo>
                  <a:lnTo>
                    <a:pt x="4965" y="282"/>
                  </a:lnTo>
                  <a:lnTo>
                    <a:pt x="4965" y="287"/>
                  </a:lnTo>
                  <a:lnTo>
                    <a:pt x="4970" y="287"/>
                  </a:lnTo>
                  <a:lnTo>
                    <a:pt x="4970" y="282"/>
                  </a:lnTo>
                  <a:lnTo>
                    <a:pt x="4970" y="287"/>
                  </a:lnTo>
                  <a:lnTo>
                    <a:pt x="4975" y="282"/>
                  </a:lnTo>
                  <a:lnTo>
                    <a:pt x="4975" y="287"/>
                  </a:lnTo>
                  <a:lnTo>
                    <a:pt x="4975" y="282"/>
                  </a:lnTo>
                  <a:lnTo>
                    <a:pt x="4980" y="287"/>
                  </a:lnTo>
                  <a:lnTo>
                    <a:pt x="4985" y="282"/>
                  </a:lnTo>
                  <a:lnTo>
                    <a:pt x="4985" y="287"/>
                  </a:lnTo>
                  <a:lnTo>
                    <a:pt x="4985" y="282"/>
                  </a:lnTo>
                  <a:lnTo>
                    <a:pt x="4985" y="287"/>
                  </a:lnTo>
                  <a:lnTo>
                    <a:pt x="4990" y="282"/>
                  </a:lnTo>
                  <a:lnTo>
                    <a:pt x="4990" y="287"/>
                  </a:lnTo>
                  <a:lnTo>
                    <a:pt x="4995" y="287"/>
                  </a:lnTo>
                  <a:lnTo>
                    <a:pt x="5000" y="287"/>
                  </a:lnTo>
                  <a:lnTo>
                    <a:pt x="5000" y="282"/>
                  </a:lnTo>
                  <a:lnTo>
                    <a:pt x="5005" y="287"/>
                  </a:lnTo>
                  <a:lnTo>
                    <a:pt x="5005" y="282"/>
                  </a:lnTo>
                  <a:lnTo>
                    <a:pt x="5010" y="287"/>
                  </a:lnTo>
                  <a:lnTo>
                    <a:pt x="5014" y="287"/>
                  </a:lnTo>
                  <a:lnTo>
                    <a:pt x="5019" y="287"/>
                  </a:lnTo>
                  <a:lnTo>
                    <a:pt x="5024" y="287"/>
                  </a:lnTo>
                  <a:lnTo>
                    <a:pt x="5029" y="287"/>
                  </a:lnTo>
                  <a:lnTo>
                    <a:pt x="5034" y="287"/>
                  </a:lnTo>
                  <a:lnTo>
                    <a:pt x="5039" y="287"/>
                  </a:lnTo>
                  <a:lnTo>
                    <a:pt x="5044" y="287"/>
                  </a:lnTo>
                  <a:lnTo>
                    <a:pt x="5049" y="287"/>
                  </a:lnTo>
                  <a:lnTo>
                    <a:pt x="5054" y="287"/>
                  </a:lnTo>
                  <a:lnTo>
                    <a:pt x="5059" y="287"/>
                  </a:lnTo>
                  <a:lnTo>
                    <a:pt x="5064" y="287"/>
                  </a:lnTo>
                  <a:lnTo>
                    <a:pt x="5069" y="287"/>
                  </a:lnTo>
                  <a:lnTo>
                    <a:pt x="5074" y="287"/>
                  </a:lnTo>
                  <a:lnTo>
                    <a:pt x="5079" y="287"/>
                  </a:lnTo>
                  <a:lnTo>
                    <a:pt x="5084" y="287"/>
                  </a:lnTo>
                  <a:lnTo>
                    <a:pt x="5089" y="287"/>
                  </a:lnTo>
                  <a:lnTo>
                    <a:pt x="5094" y="287"/>
                  </a:lnTo>
                  <a:lnTo>
                    <a:pt x="5099" y="287"/>
                  </a:lnTo>
                  <a:lnTo>
                    <a:pt x="5104" y="287"/>
                  </a:lnTo>
                  <a:lnTo>
                    <a:pt x="5109" y="287"/>
                  </a:lnTo>
                  <a:lnTo>
                    <a:pt x="5114" y="287"/>
                  </a:lnTo>
                  <a:lnTo>
                    <a:pt x="5119" y="287"/>
                  </a:lnTo>
                  <a:lnTo>
                    <a:pt x="5124" y="287"/>
                  </a:lnTo>
                  <a:lnTo>
                    <a:pt x="5129" y="287"/>
                  </a:lnTo>
                  <a:lnTo>
                    <a:pt x="5134" y="287"/>
                  </a:lnTo>
                  <a:lnTo>
                    <a:pt x="5138" y="287"/>
                  </a:lnTo>
                  <a:lnTo>
                    <a:pt x="5143" y="287"/>
                  </a:lnTo>
                  <a:lnTo>
                    <a:pt x="5148" y="287"/>
                  </a:lnTo>
                  <a:lnTo>
                    <a:pt x="5153" y="287"/>
                  </a:lnTo>
                  <a:lnTo>
                    <a:pt x="5158" y="287"/>
                  </a:lnTo>
                  <a:lnTo>
                    <a:pt x="5163" y="287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397" name="Rectangle 20"/>
            <p:cNvSpPr>
              <a:spLocks noChangeArrowheads="1"/>
            </p:cNvSpPr>
            <p:nvPr/>
          </p:nvSpPr>
          <p:spPr bwMode="auto">
            <a:xfrm>
              <a:off x="463550" y="3965575"/>
              <a:ext cx="8204200" cy="463550"/>
            </a:xfrm>
            <a:prstGeom prst="rect">
              <a:avLst/>
            </a:prstGeom>
            <a:noFill/>
            <a:ln w="7938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1800">
                <a:latin typeface="Arial" panose="020B0604020202020204" pitchFamily="34" charset="0"/>
              </a:endParaRPr>
            </a:p>
          </p:txBody>
        </p:sp>
        <p:sp>
          <p:nvSpPr>
            <p:cNvPr id="16398" name="Rectangle 21"/>
            <p:cNvSpPr>
              <a:spLocks noChangeArrowheads="1"/>
            </p:cNvSpPr>
            <p:nvPr/>
          </p:nvSpPr>
          <p:spPr bwMode="auto">
            <a:xfrm>
              <a:off x="525463" y="4130675"/>
              <a:ext cx="188913" cy="1571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800">
                  <a:solidFill>
                    <a:srgbClr val="000000"/>
                  </a:solidFill>
                  <a:latin typeface="Courier New" panose="02070309020205020404" pitchFamily="49" charset="0"/>
                </a:rPr>
                <a:t>D$</a:t>
              </a:r>
              <a:endParaRPr lang="en-US" altLang="zh-CN" sz="1800">
                <a:latin typeface="Arial" panose="020B0604020202020204" pitchFamily="34" charset="0"/>
              </a:endParaRPr>
            </a:p>
          </p:txBody>
        </p:sp>
        <p:sp>
          <p:nvSpPr>
            <p:cNvPr id="16399" name="Line 22"/>
            <p:cNvSpPr>
              <a:spLocks noChangeShapeType="1"/>
            </p:cNvSpPr>
            <p:nvPr/>
          </p:nvSpPr>
          <p:spPr bwMode="auto">
            <a:xfrm flipV="1">
              <a:off x="708025" y="2135188"/>
              <a:ext cx="1588" cy="1830388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00" name="Line 23"/>
            <p:cNvSpPr>
              <a:spLocks noChangeShapeType="1"/>
            </p:cNvSpPr>
            <p:nvPr/>
          </p:nvSpPr>
          <p:spPr bwMode="auto">
            <a:xfrm flipV="1">
              <a:off x="708025" y="3965575"/>
              <a:ext cx="1588" cy="455613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01" name="Rectangle 24"/>
            <p:cNvSpPr>
              <a:spLocks noChangeArrowheads="1"/>
            </p:cNvSpPr>
            <p:nvPr/>
          </p:nvSpPr>
          <p:spPr bwMode="auto">
            <a:xfrm>
              <a:off x="722313" y="4130675"/>
              <a:ext cx="125413" cy="1571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800">
                  <a:solidFill>
                    <a:srgbClr val="000000"/>
                  </a:solidFill>
                  <a:latin typeface="Courier New" panose="02070309020205020404" pitchFamily="49" charset="0"/>
                </a:rPr>
                <a:t>y</a:t>
              </a:r>
              <a:endParaRPr lang="en-US" altLang="zh-CN" sz="1800">
                <a:latin typeface="Arial" panose="020B0604020202020204" pitchFamily="34" charset="0"/>
              </a:endParaRPr>
            </a:p>
          </p:txBody>
        </p:sp>
        <p:sp>
          <p:nvSpPr>
            <p:cNvPr id="16402" name="Line 25"/>
            <p:cNvSpPr>
              <a:spLocks noChangeShapeType="1"/>
            </p:cNvSpPr>
            <p:nvPr/>
          </p:nvSpPr>
          <p:spPr bwMode="auto">
            <a:xfrm flipV="1">
              <a:off x="809625" y="2135188"/>
              <a:ext cx="1588" cy="1830388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03" name="Line 26"/>
            <p:cNvSpPr>
              <a:spLocks noChangeShapeType="1"/>
            </p:cNvSpPr>
            <p:nvPr/>
          </p:nvSpPr>
          <p:spPr bwMode="auto">
            <a:xfrm flipV="1">
              <a:off x="809625" y="3965575"/>
              <a:ext cx="1588" cy="455613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04" name="Rectangle 27"/>
            <p:cNvSpPr>
              <a:spLocks noChangeArrowheads="1"/>
            </p:cNvSpPr>
            <p:nvPr/>
          </p:nvSpPr>
          <p:spPr bwMode="auto">
            <a:xfrm>
              <a:off x="911225" y="4130675"/>
              <a:ext cx="188913" cy="1571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800">
                  <a:solidFill>
                    <a:srgbClr val="000000"/>
                  </a:solidFill>
                  <a:latin typeface="Courier New" panose="02070309020205020404" pitchFamily="49" charset="0"/>
                </a:rPr>
                <a:t>i1</a:t>
              </a:r>
              <a:endParaRPr lang="en-US" altLang="zh-CN" sz="1800">
                <a:latin typeface="Arial" panose="020B0604020202020204" pitchFamily="34" charset="0"/>
              </a:endParaRPr>
            </a:p>
          </p:txBody>
        </p:sp>
        <p:sp>
          <p:nvSpPr>
            <p:cNvPr id="16405" name="Line 28"/>
            <p:cNvSpPr>
              <a:spLocks noChangeShapeType="1"/>
            </p:cNvSpPr>
            <p:nvPr/>
          </p:nvSpPr>
          <p:spPr bwMode="auto">
            <a:xfrm flipV="1">
              <a:off x="1147763" y="2135188"/>
              <a:ext cx="1588" cy="1830388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06" name="Line 29"/>
            <p:cNvSpPr>
              <a:spLocks noChangeShapeType="1"/>
            </p:cNvSpPr>
            <p:nvPr/>
          </p:nvSpPr>
          <p:spPr bwMode="auto">
            <a:xfrm flipV="1">
              <a:off x="1147763" y="3965575"/>
              <a:ext cx="1588" cy="455613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07" name="Rectangle 30"/>
            <p:cNvSpPr>
              <a:spLocks noChangeArrowheads="1"/>
            </p:cNvSpPr>
            <p:nvPr/>
          </p:nvSpPr>
          <p:spPr bwMode="auto">
            <a:xfrm>
              <a:off x="1195388" y="4130675"/>
              <a:ext cx="125413" cy="1571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800">
                  <a:solidFill>
                    <a:srgbClr val="000000"/>
                  </a:solidFill>
                  <a:latin typeface="Courier New" panose="02070309020205020404" pitchFamily="49" charset="0"/>
                </a:rPr>
                <a:t>j</a:t>
              </a:r>
              <a:endParaRPr lang="en-US" altLang="zh-CN" sz="1800">
                <a:latin typeface="Arial" panose="020B0604020202020204" pitchFamily="34" charset="0"/>
              </a:endParaRPr>
            </a:p>
          </p:txBody>
        </p:sp>
        <p:sp>
          <p:nvSpPr>
            <p:cNvPr id="16408" name="Line 31"/>
            <p:cNvSpPr>
              <a:spLocks noChangeShapeType="1"/>
            </p:cNvSpPr>
            <p:nvPr/>
          </p:nvSpPr>
          <p:spPr bwMode="auto">
            <a:xfrm flipV="1">
              <a:off x="1306513" y="2135188"/>
              <a:ext cx="1588" cy="1830388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09" name="Line 32"/>
            <p:cNvSpPr>
              <a:spLocks noChangeShapeType="1"/>
            </p:cNvSpPr>
            <p:nvPr/>
          </p:nvSpPr>
          <p:spPr bwMode="auto">
            <a:xfrm flipV="1">
              <a:off x="1306513" y="3965575"/>
              <a:ext cx="1588" cy="455613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10" name="Rectangle 33"/>
            <p:cNvSpPr>
              <a:spLocks noChangeArrowheads="1"/>
            </p:cNvSpPr>
            <p:nvPr/>
          </p:nvSpPr>
          <p:spPr bwMode="auto">
            <a:xfrm>
              <a:off x="1533525" y="4130675"/>
              <a:ext cx="252413" cy="1571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800">
                  <a:solidFill>
                    <a:srgbClr val="000000"/>
                  </a:solidFill>
                  <a:latin typeface="Courier New" panose="02070309020205020404" pitchFamily="49" charset="0"/>
                </a:rPr>
                <a:t>iu3</a:t>
              </a:r>
              <a:endParaRPr lang="en-US" altLang="zh-CN" sz="1800">
                <a:latin typeface="Arial" panose="020B0604020202020204" pitchFamily="34" charset="0"/>
              </a:endParaRPr>
            </a:p>
          </p:txBody>
        </p:sp>
        <p:sp>
          <p:nvSpPr>
            <p:cNvPr id="16411" name="Line 34"/>
            <p:cNvSpPr>
              <a:spLocks noChangeShapeType="1"/>
            </p:cNvSpPr>
            <p:nvPr/>
          </p:nvSpPr>
          <p:spPr bwMode="auto">
            <a:xfrm flipV="1">
              <a:off x="1943100" y="2135188"/>
              <a:ext cx="1588" cy="1830388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12" name="Line 35"/>
            <p:cNvSpPr>
              <a:spLocks noChangeShapeType="1"/>
            </p:cNvSpPr>
            <p:nvPr/>
          </p:nvSpPr>
          <p:spPr bwMode="auto">
            <a:xfrm flipV="1">
              <a:off x="1943100" y="3965575"/>
              <a:ext cx="1588" cy="455613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13" name="Rectangle 36"/>
            <p:cNvSpPr>
              <a:spLocks noChangeArrowheads="1"/>
            </p:cNvSpPr>
            <p:nvPr/>
          </p:nvSpPr>
          <p:spPr bwMode="auto">
            <a:xfrm>
              <a:off x="2022475" y="4130675"/>
              <a:ext cx="125413" cy="1571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800">
                  <a:solidFill>
                    <a:srgbClr val="000000"/>
                  </a:solidFill>
                  <a:latin typeface="Courier New" panose="02070309020205020404" pitchFamily="49" charset="0"/>
                </a:rPr>
                <a:t>j</a:t>
              </a:r>
              <a:endParaRPr lang="en-US" altLang="zh-CN" sz="1800">
                <a:latin typeface="Arial" panose="020B0604020202020204" pitchFamily="34" charset="0"/>
              </a:endParaRPr>
            </a:p>
          </p:txBody>
        </p:sp>
        <p:sp>
          <p:nvSpPr>
            <p:cNvPr id="16414" name="Line 37"/>
            <p:cNvSpPr>
              <a:spLocks noChangeShapeType="1"/>
            </p:cNvSpPr>
            <p:nvPr/>
          </p:nvSpPr>
          <p:spPr bwMode="auto">
            <a:xfrm flipV="1">
              <a:off x="2171700" y="2135188"/>
              <a:ext cx="1588" cy="1830388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15" name="Line 38"/>
            <p:cNvSpPr>
              <a:spLocks noChangeShapeType="1"/>
            </p:cNvSpPr>
            <p:nvPr/>
          </p:nvSpPr>
          <p:spPr bwMode="auto">
            <a:xfrm flipV="1">
              <a:off x="2171700" y="3965575"/>
              <a:ext cx="1588" cy="455613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16" name="Rectangle 39"/>
            <p:cNvSpPr>
              <a:spLocks noChangeArrowheads="1"/>
            </p:cNvSpPr>
            <p:nvPr/>
          </p:nvSpPr>
          <p:spPr bwMode="auto">
            <a:xfrm>
              <a:off x="2305050" y="4130675"/>
              <a:ext cx="252413" cy="1571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800">
                  <a:solidFill>
                    <a:srgbClr val="000000"/>
                  </a:solidFill>
                  <a:latin typeface="Courier New" panose="02070309020205020404" pitchFamily="49" charset="0"/>
                </a:rPr>
                <a:t>iu3</a:t>
              </a:r>
              <a:endParaRPr lang="en-US" altLang="zh-CN" sz="1800">
                <a:latin typeface="Arial" panose="020B0604020202020204" pitchFamily="34" charset="0"/>
              </a:endParaRPr>
            </a:p>
          </p:txBody>
        </p:sp>
        <p:sp>
          <p:nvSpPr>
            <p:cNvPr id="16417" name="Line 40"/>
            <p:cNvSpPr>
              <a:spLocks noChangeShapeType="1"/>
            </p:cNvSpPr>
            <p:nvPr/>
          </p:nvSpPr>
          <p:spPr bwMode="auto">
            <a:xfrm flipV="1">
              <a:off x="2628900" y="2135188"/>
              <a:ext cx="1588" cy="1830388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18" name="Line 41"/>
            <p:cNvSpPr>
              <a:spLocks noChangeShapeType="1"/>
            </p:cNvSpPr>
            <p:nvPr/>
          </p:nvSpPr>
          <p:spPr bwMode="auto">
            <a:xfrm flipV="1">
              <a:off x="2628900" y="3965575"/>
              <a:ext cx="1588" cy="455613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19" name="Rectangle 42"/>
            <p:cNvSpPr>
              <a:spLocks noChangeArrowheads="1"/>
            </p:cNvSpPr>
            <p:nvPr/>
          </p:nvSpPr>
          <p:spPr bwMode="auto">
            <a:xfrm>
              <a:off x="2652713" y="4130675"/>
              <a:ext cx="125413" cy="1571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800">
                  <a:solidFill>
                    <a:srgbClr val="000000"/>
                  </a:solidFill>
                  <a:latin typeface="Courier New" panose="02070309020205020404" pitchFamily="49" charset="0"/>
                </a:rPr>
                <a:t>j</a:t>
              </a:r>
              <a:endParaRPr lang="en-US" altLang="zh-CN" sz="1800">
                <a:latin typeface="Arial" panose="020B0604020202020204" pitchFamily="34" charset="0"/>
              </a:endParaRPr>
            </a:p>
          </p:txBody>
        </p:sp>
        <p:sp>
          <p:nvSpPr>
            <p:cNvPr id="16420" name="Line 43"/>
            <p:cNvSpPr>
              <a:spLocks noChangeShapeType="1"/>
            </p:cNvSpPr>
            <p:nvPr/>
          </p:nvSpPr>
          <p:spPr bwMode="auto">
            <a:xfrm flipV="1">
              <a:off x="2754313" y="2135188"/>
              <a:ext cx="1588" cy="1830388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21" name="Line 44"/>
            <p:cNvSpPr>
              <a:spLocks noChangeShapeType="1"/>
            </p:cNvSpPr>
            <p:nvPr/>
          </p:nvSpPr>
          <p:spPr bwMode="auto">
            <a:xfrm flipV="1">
              <a:off x="2754313" y="3965575"/>
              <a:ext cx="1588" cy="455613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22" name="Rectangle 45"/>
            <p:cNvSpPr>
              <a:spLocks noChangeArrowheads="1"/>
            </p:cNvSpPr>
            <p:nvPr/>
          </p:nvSpPr>
          <p:spPr bwMode="auto">
            <a:xfrm>
              <a:off x="2849563" y="4130675"/>
              <a:ext cx="252413" cy="1571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800">
                  <a:solidFill>
                    <a:srgbClr val="000000"/>
                  </a:solidFill>
                  <a:latin typeface="Courier New" panose="02070309020205020404" pitchFamily="49" charset="0"/>
                </a:rPr>
                <a:t>iu3</a:t>
              </a:r>
              <a:endParaRPr lang="en-US" altLang="zh-CN" sz="1800">
                <a:latin typeface="Arial" panose="020B0604020202020204" pitchFamily="34" charset="0"/>
              </a:endParaRPr>
            </a:p>
          </p:txBody>
        </p:sp>
        <p:sp>
          <p:nvSpPr>
            <p:cNvPr id="16423" name="Line 46"/>
            <p:cNvSpPr>
              <a:spLocks noChangeShapeType="1"/>
            </p:cNvSpPr>
            <p:nvPr/>
          </p:nvSpPr>
          <p:spPr bwMode="auto">
            <a:xfrm flipV="1">
              <a:off x="3140075" y="2135188"/>
              <a:ext cx="1588" cy="1830388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24" name="Line 47"/>
            <p:cNvSpPr>
              <a:spLocks noChangeShapeType="1"/>
            </p:cNvSpPr>
            <p:nvPr/>
          </p:nvSpPr>
          <p:spPr bwMode="auto">
            <a:xfrm flipV="1">
              <a:off x="3140075" y="3965575"/>
              <a:ext cx="1588" cy="455613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25" name="Rectangle 48"/>
            <p:cNvSpPr>
              <a:spLocks noChangeArrowheads="1"/>
            </p:cNvSpPr>
            <p:nvPr/>
          </p:nvSpPr>
          <p:spPr bwMode="auto">
            <a:xfrm>
              <a:off x="3195638" y="4130675"/>
              <a:ext cx="125413" cy="1571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800">
                  <a:solidFill>
                    <a:srgbClr val="000000"/>
                  </a:solidFill>
                  <a:latin typeface="Courier New" panose="02070309020205020404" pitchFamily="49" charset="0"/>
                </a:rPr>
                <a:t>n</a:t>
              </a:r>
              <a:endParaRPr lang="en-US" altLang="zh-CN" sz="1800">
                <a:latin typeface="Arial" panose="020B0604020202020204" pitchFamily="34" charset="0"/>
              </a:endParaRPr>
            </a:p>
          </p:txBody>
        </p:sp>
        <p:sp>
          <p:nvSpPr>
            <p:cNvPr id="16426" name="Line 49"/>
            <p:cNvSpPr>
              <a:spLocks noChangeShapeType="1"/>
            </p:cNvSpPr>
            <p:nvPr/>
          </p:nvSpPr>
          <p:spPr bwMode="auto">
            <a:xfrm flipV="1">
              <a:off x="3328988" y="2135188"/>
              <a:ext cx="1588" cy="1830388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27" name="Line 50"/>
            <p:cNvSpPr>
              <a:spLocks noChangeShapeType="1"/>
            </p:cNvSpPr>
            <p:nvPr/>
          </p:nvSpPr>
          <p:spPr bwMode="auto">
            <a:xfrm flipV="1">
              <a:off x="3328988" y="3965575"/>
              <a:ext cx="1588" cy="455613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28" name="Rectangle 51"/>
            <p:cNvSpPr>
              <a:spLocks noChangeArrowheads="1"/>
            </p:cNvSpPr>
            <p:nvPr/>
          </p:nvSpPr>
          <p:spPr bwMode="auto">
            <a:xfrm>
              <a:off x="3557588" y="4130675"/>
              <a:ext cx="314325" cy="1571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800">
                  <a:solidFill>
                    <a:srgbClr val="000000"/>
                  </a:solidFill>
                  <a:latin typeface="Courier New" panose="02070309020205020404" pitchFamily="49" charset="0"/>
                </a:rPr>
                <a:t>ian2</a:t>
              </a:r>
              <a:endParaRPr lang="en-US" altLang="zh-CN" sz="1800">
                <a:latin typeface="Arial" panose="020B0604020202020204" pitchFamily="34" charset="0"/>
              </a:endParaRPr>
            </a:p>
          </p:txBody>
        </p:sp>
        <p:sp>
          <p:nvSpPr>
            <p:cNvPr id="16429" name="Line 52"/>
            <p:cNvSpPr>
              <a:spLocks noChangeShapeType="1"/>
            </p:cNvSpPr>
            <p:nvPr/>
          </p:nvSpPr>
          <p:spPr bwMode="auto">
            <a:xfrm flipV="1">
              <a:off x="4038600" y="2135188"/>
              <a:ext cx="1588" cy="1830388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30" name="Line 53"/>
            <p:cNvSpPr>
              <a:spLocks noChangeShapeType="1"/>
            </p:cNvSpPr>
            <p:nvPr/>
          </p:nvSpPr>
          <p:spPr bwMode="auto">
            <a:xfrm flipV="1">
              <a:off x="4038600" y="3965575"/>
              <a:ext cx="1588" cy="455613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31" name="Rectangle 54"/>
            <p:cNvSpPr>
              <a:spLocks noChangeArrowheads="1"/>
            </p:cNvSpPr>
            <p:nvPr/>
          </p:nvSpPr>
          <p:spPr bwMode="auto">
            <a:xfrm>
              <a:off x="4124325" y="4130675"/>
              <a:ext cx="125413" cy="1571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800">
                  <a:solidFill>
                    <a:srgbClr val="000000"/>
                  </a:solidFill>
                  <a:latin typeface="Courier New" panose="02070309020205020404" pitchFamily="49" charset="0"/>
                </a:rPr>
                <a:t>X</a:t>
              </a:r>
              <a:endParaRPr lang="en-US" altLang="zh-CN" sz="1800">
                <a:latin typeface="Arial" panose="020B0604020202020204" pitchFamily="34" charset="0"/>
              </a:endParaRPr>
            </a:p>
          </p:txBody>
        </p:sp>
        <p:sp>
          <p:nvSpPr>
            <p:cNvPr id="16432" name="Line 55"/>
            <p:cNvSpPr>
              <a:spLocks noChangeShapeType="1"/>
            </p:cNvSpPr>
            <p:nvPr/>
          </p:nvSpPr>
          <p:spPr bwMode="auto">
            <a:xfrm flipV="1">
              <a:off x="4267200" y="2135188"/>
              <a:ext cx="1588" cy="1830388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33" name="Line 56"/>
            <p:cNvSpPr>
              <a:spLocks noChangeShapeType="1"/>
            </p:cNvSpPr>
            <p:nvPr/>
          </p:nvSpPr>
          <p:spPr bwMode="auto">
            <a:xfrm flipV="1">
              <a:off x="4267200" y="3965575"/>
              <a:ext cx="1588" cy="455613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34" name="Rectangle 57"/>
            <p:cNvSpPr>
              <a:spLocks noChangeArrowheads="1"/>
            </p:cNvSpPr>
            <p:nvPr/>
          </p:nvSpPr>
          <p:spPr bwMode="auto">
            <a:xfrm>
              <a:off x="4392613" y="4130675"/>
              <a:ext cx="188913" cy="1571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800">
                  <a:solidFill>
                    <a:srgbClr val="000000"/>
                  </a:solidFill>
                  <a:latin typeface="Courier New" panose="02070309020205020404" pitchFamily="49" charset="0"/>
                </a:rPr>
                <a:t>sh</a:t>
              </a:r>
              <a:endParaRPr lang="en-US" altLang="zh-CN" sz="1800">
                <a:latin typeface="Arial" panose="020B0604020202020204" pitchFamily="34" charset="0"/>
              </a:endParaRPr>
            </a:p>
          </p:txBody>
        </p:sp>
        <p:sp>
          <p:nvSpPr>
            <p:cNvPr id="16435" name="Line 58"/>
            <p:cNvSpPr>
              <a:spLocks noChangeShapeType="1"/>
            </p:cNvSpPr>
            <p:nvPr/>
          </p:nvSpPr>
          <p:spPr bwMode="auto">
            <a:xfrm flipV="1">
              <a:off x="4645025" y="2135188"/>
              <a:ext cx="1588" cy="1830388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36" name="Line 59"/>
            <p:cNvSpPr>
              <a:spLocks noChangeShapeType="1"/>
            </p:cNvSpPr>
            <p:nvPr/>
          </p:nvSpPr>
          <p:spPr bwMode="auto">
            <a:xfrm flipV="1">
              <a:off x="4645025" y="3965575"/>
              <a:ext cx="1588" cy="455613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37" name="Rectangle 60"/>
            <p:cNvSpPr>
              <a:spLocks noChangeArrowheads="1"/>
            </p:cNvSpPr>
            <p:nvPr/>
          </p:nvSpPr>
          <p:spPr bwMode="auto">
            <a:xfrm>
              <a:off x="4675188" y="4130675"/>
              <a:ext cx="252413" cy="1571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800">
                  <a:solidFill>
                    <a:srgbClr val="000000"/>
                  </a:solidFill>
                  <a:latin typeface="Courier New" panose="02070309020205020404" pitchFamily="49" charset="0"/>
                </a:rPr>
                <a:t>ih2</a:t>
              </a:r>
              <a:endParaRPr lang="en-US" altLang="zh-CN" sz="1800">
                <a:latin typeface="Arial" panose="020B0604020202020204" pitchFamily="34" charset="0"/>
              </a:endParaRPr>
            </a:p>
          </p:txBody>
        </p:sp>
        <p:sp>
          <p:nvSpPr>
            <p:cNvPr id="16438" name="Line 61"/>
            <p:cNvSpPr>
              <a:spLocks noChangeShapeType="1"/>
            </p:cNvSpPr>
            <p:nvPr/>
          </p:nvSpPr>
          <p:spPr bwMode="auto">
            <a:xfrm flipV="1">
              <a:off x="4895850" y="2135188"/>
              <a:ext cx="1588" cy="1830388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39" name="Line 62"/>
            <p:cNvSpPr>
              <a:spLocks noChangeShapeType="1"/>
            </p:cNvSpPr>
            <p:nvPr/>
          </p:nvSpPr>
          <p:spPr bwMode="auto">
            <a:xfrm flipV="1">
              <a:off x="4895850" y="3965575"/>
              <a:ext cx="1588" cy="455613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40" name="Rectangle 63"/>
            <p:cNvSpPr>
              <a:spLocks noChangeArrowheads="1"/>
            </p:cNvSpPr>
            <p:nvPr/>
          </p:nvSpPr>
          <p:spPr bwMode="auto">
            <a:xfrm>
              <a:off x="4911725" y="4130675"/>
              <a:ext cx="125413" cy="1571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800">
                  <a:solidFill>
                    <a:srgbClr val="000000"/>
                  </a:solidFill>
                  <a:latin typeface="Courier New" panose="02070309020205020404" pitchFamily="49" charset="0"/>
                </a:rPr>
                <a:t>e</a:t>
              </a:r>
              <a:endParaRPr lang="en-US" altLang="zh-CN" sz="1800">
                <a:latin typeface="Arial" panose="020B0604020202020204" pitchFamily="34" charset="0"/>
              </a:endParaRPr>
            </a:p>
          </p:txBody>
        </p:sp>
        <p:sp>
          <p:nvSpPr>
            <p:cNvPr id="16441" name="Line 64"/>
            <p:cNvSpPr>
              <a:spLocks noChangeShapeType="1"/>
            </p:cNvSpPr>
            <p:nvPr/>
          </p:nvSpPr>
          <p:spPr bwMode="auto">
            <a:xfrm flipV="1">
              <a:off x="4999038" y="2135188"/>
              <a:ext cx="1588" cy="1830388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42" name="Line 65"/>
            <p:cNvSpPr>
              <a:spLocks noChangeShapeType="1"/>
            </p:cNvSpPr>
            <p:nvPr/>
          </p:nvSpPr>
          <p:spPr bwMode="auto">
            <a:xfrm flipV="1">
              <a:off x="4999038" y="3965575"/>
              <a:ext cx="1588" cy="455613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43" name="Rectangle 66"/>
            <p:cNvSpPr>
              <a:spLocks noChangeArrowheads="1"/>
            </p:cNvSpPr>
            <p:nvPr/>
          </p:nvSpPr>
          <p:spPr bwMode="auto">
            <a:xfrm>
              <a:off x="5116513" y="4130675"/>
              <a:ext cx="252413" cy="1571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800">
                  <a:solidFill>
                    <a:srgbClr val="000000"/>
                  </a:solidFill>
                  <a:latin typeface="Courier New" panose="02070309020205020404" pitchFamily="49" charset="0"/>
                </a:rPr>
                <a:t>er4</a:t>
              </a:r>
              <a:endParaRPr lang="en-US" altLang="zh-CN" sz="1800">
                <a:latin typeface="Arial" panose="020B0604020202020204" pitchFamily="34" charset="0"/>
              </a:endParaRPr>
            </a:p>
          </p:txBody>
        </p:sp>
        <p:sp>
          <p:nvSpPr>
            <p:cNvPr id="16444" name="Line 67"/>
            <p:cNvSpPr>
              <a:spLocks noChangeShapeType="1"/>
            </p:cNvSpPr>
            <p:nvPr/>
          </p:nvSpPr>
          <p:spPr bwMode="auto">
            <a:xfrm flipV="1">
              <a:off x="5432425" y="2135188"/>
              <a:ext cx="1588" cy="1830388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45" name="Line 68"/>
            <p:cNvSpPr>
              <a:spLocks noChangeShapeType="1"/>
            </p:cNvSpPr>
            <p:nvPr/>
          </p:nvSpPr>
          <p:spPr bwMode="auto">
            <a:xfrm flipV="1">
              <a:off x="5432425" y="3965575"/>
              <a:ext cx="1588" cy="455613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46" name="Rectangle 69"/>
            <p:cNvSpPr>
              <a:spLocks noChangeArrowheads="1"/>
            </p:cNvSpPr>
            <p:nvPr/>
          </p:nvSpPr>
          <p:spPr bwMode="auto">
            <a:xfrm>
              <a:off x="5432425" y="4130675"/>
              <a:ext cx="188913" cy="1571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800">
                  <a:solidFill>
                    <a:srgbClr val="000000"/>
                  </a:solidFill>
                  <a:latin typeface="Courier New" panose="02070309020205020404" pitchFamily="49" charset="0"/>
                </a:rPr>
                <a:t>yu</a:t>
              </a:r>
              <a:endParaRPr lang="en-US" altLang="zh-CN" sz="1800">
                <a:latin typeface="Arial" panose="020B0604020202020204" pitchFamily="34" charset="0"/>
              </a:endParaRPr>
            </a:p>
          </p:txBody>
        </p:sp>
        <p:sp>
          <p:nvSpPr>
            <p:cNvPr id="16447" name="Line 70"/>
            <p:cNvSpPr>
              <a:spLocks noChangeShapeType="1"/>
            </p:cNvSpPr>
            <p:nvPr/>
          </p:nvSpPr>
          <p:spPr bwMode="auto">
            <a:xfrm flipV="1">
              <a:off x="5557838" y="2135188"/>
              <a:ext cx="1588" cy="1830388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48" name="Line 71"/>
            <p:cNvSpPr>
              <a:spLocks noChangeShapeType="1"/>
            </p:cNvSpPr>
            <p:nvPr/>
          </p:nvSpPr>
          <p:spPr bwMode="auto">
            <a:xfrm flipV="1">
              <a:off x="5557838" y="3965575"/>
              <a:ext cx="1588" cy="455613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49" name="Rectangle 72"/>
            <p:cNvSpPr>
              <a:spLocks noChangeArrowheads="1"/>
            </p:cNvSpPr>
            <p:nvPr/>
          </p:nvSpPr>
          <p:spPr bwMode="auto">
            <a:xfrm>
              <a:off x="5691188" y="4130675"/>
              <a:ext cx="252413" cy="1571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800">
                  <a:solidFill>
                    <a:srgbClr val="000000"/>
                  </a:solidFill>
                  <a:latin typeface="Courier New" panose="02070309020205020404" pitchFamily="49" charset="0"/>
                </a:rPr>
                <a:t>ue4</a:t>
              </a:r>
              <a:endParaRPr lang="en-US" altLang="zh-CN" sz="1800">
                <a:latin typeface="Arial" panose="020B0604020202020204" pitchFamily="34" charset="0"/>
              </a:endParaRPr>
            </a:p>
          </p:txBody>
        </p:sp>
        <p:sp>
          <p:nvSpPr>
            <p:cNvPr id="16450" name="Line 73"/>
            <p:cNvSpPr>
              <a:spLocks noChangeShapeType="1"/>
            </p:cNvSpPr>
            <p:nvPr/>
          </p:nvSpPr>
          <p:spPr bwMode="auto">
            <a:xfrm flipV="1">
              <a:off x="6015038" y="2135188"/>
              <a:ext cx="1588" cy="1830388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51" name="Line 74"/>
            <p:cNvSpPr>
              <a:spLocks noChangeShapeType="1"/>
            </p:cNvSpPr>
            <p:nvPr/>
          </p:nvSpPr>
          <p:spPr bwMode="auto">
            <a:xfrm flipV="1">
              <a:off x="6015038" y="3965575"/>
              <a:ext cx="1588" cy="455613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52" name="Rectangle 75"/>
            <p:cNvSpPr>
              <a:spLocks noChangeArrowheads="1"/>
            </p:cNvSpPr>
            <p:nvPr/>
          </p:nvSpPr>
          <p:spPr bwMode="auto">
            <a:xfrm>
              <a:off x="6148388" y="4130675"/>
              <a:ext cx="125413" cy="1571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800">
                  <a:solidFill>
                    <a:srgbClr val="000000"/>
                  </a:solidFill>
                  <a:latin typeface="Courier New" panose="02070309020205020404" pitchFamily="49" charset="0"/>
                </a:rPr>
                <a:t>s</a:t>
              </a:r>
              <a:endParaRPr lang="en-US" altLang="zh-CN" sz="1800">
                <a:latin typeface="Arial" panose="020B0604020202020204" pitchFamily="34" charset="0"/>
              </a:endParaRPr>
            </a:p>
          </p:txBody>
        </p:sp>
        <p:sp>
          <p:nvSpPr>
            <p:cNvPr id="16453" name="Line 76"/>
            <p:cNvSpPr>
              <a:spLocks noChangeShapeType="1"/>
            </p:cNvSpPr>
            <p:nvPr/>
          </p:nvSpPr>
          <p:spPr bwMode="auto">
            <a:xfrm flipV="1">
              <a:off x="6345238" y="2135188"/>
              <a:ext cx="1588" cy="1830388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54" name="Line 77"/>
            <p:cNvSpPr>
              <a:spLocks noChangeShapeType="1"/>
            </p:cNvSpPr>
            <p:nvPr/>
          </p:nvSpPr>
          <p:spPr bwMode="auto">
            <a:xfrm flipV="1">
              <a:off x="6345238" y="3965575"/>
              <a:ext cx="1588" cy="455613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55" name="Rectangle 78"/>
            <p:cNvSpPr>
              <a:spLocks noChangeArrowheads="1"/>
            </p:cNvSpPr>
            <p:nvPr/>
          </p:nvSpPr>
          <p:spPr bwMode="auto">
            <a:xfrm>
              <a:off x="6432550" y="4130675"/>
              <a:ext cx="252413" cy="1571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800">
                  <a:solidFill>
                    <a:srgbClr val="000000"/>
                  </a:solidFill>
                  <a:latin typeface="Courier New" panose="02070309020205020404" pitchFamily="49" charset="0"/>
                </a:rPr>
                <a:t>an1</a:t>
              </a:r>
              <a:endParaRPr lang="en-US" altLang="zh-CN" sz="1800">
                <a:latin typeface="Arial" panose="020B0604020202020204" pitchFamily="34" charset="0"/>
              </a:endParaRPr>
            </a:p>
          </p:txBody>
        </p:sp>
        <p:sp>
          <p:nvSpPr>
            <p:cNvPr id="16456" name="Line 79"/>
            <p:cNvSpPr>
              <a:spLocks noChangeShapeType="1"/>
            </p:cNvSpPr>
            <p:nvPr/>
          </p:nvSpPr>
          <p:spPr bwMode="auto">
            <a:xfrm flipV="1">
              <a:off x="6707188" y="2135188"/>
              <a:ext cx="1588" cy="1830388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57" name="Line 80"/>
            <p:cNvSpPr>
              <a:spLocks noChangeShapeType="1"/>
            </p:cNvSpPr>
            <p:nvPr/>
          </p:nvSpPr>
          <p:spPr bwMode="auto">
            <a:xfrm flipV="1">
              <a:off x="6707188" y="3965575"/>
              <a:ext cx="1588" cy="455613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58" name="Rectangle 81"/>
            <p:cNvSpPr>
              <a:spLocks noChangeArrowheads="1"/>
            </p:cNvSpPr>
            <p:nvPr/>
          </p:nvSpPr>
          <p:spPr bwMode="auto">
            <a:xfrm>
              <a:off x="6754813" y="4130675"/>
              <a:ext cx="188913" cy="1571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800">
                  <a:solidFill>
                    <a:srgbClr val="000000"/>
                  </a:solidFill>
                  <a:latin typeface="Courier New" panose="02070309020205020404" pitchFamily="49" charset="0"/>
                </a:rPr>
                <a:t>sh</a:t>
              </a:r>
              <a:endParaRPr lang="en-US" altLang="zh-CN" sz="1800">
                <a:latin typeface="Arial" panose="020B0604020202020204" pitchFamily="34" charset="0"/>
              </a:endParaRPr>
            </a:p>
          </p:txBody>
        </p:sp>
        <p:sp>
          <p:nvSpPr>
            <p:cNvPr id="16459" name="Line 82"/>
            <p:cNvSpPr>
              <a:spLocks noChangeShapeType="1"/>
            </p:cNvSpPr>
            <p:nvPr/>
          </p:nvSpPr>
          <p:spPr bwMode="auto">
            <a:xfrm flipV="1">
              <a:off x="6927850" y="2135188"/>
              <a:ext cx="1588" cy="1830388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60" name="Line 83"/>
            <p:cNvSpPr>
              <a:spLocks noChangeShapeType="1"/>
            </p:cNvSpPr>
            <p:nvPr/>
          </p:nvSpPr>
          <p:spPr bwMode="auto">
            <a:xfrm flipV="1">
              <a:off x="6927850" y="3965575"/>
              <a:ext cx="1588" cy="455613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61" name="Rectangle 84"/>
            <p:cNvSpPr>
              <a:spLocks noChangeArrowheads="1"/>
            </p:cNvSpPr>
            <p:nvPr/>
          </p:nvSpPr>
          <p:spPr bwMode="auto">
            <a:xfrm>
              <a:off x="6943725" y="4130675"/>
              <a:ext cx="252413" cy="1571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800">
                  <a:solidFill>
                    <a:srgbClr val="000000"/>
                  </a:solidFill>
                  <a:latin typeface="Courier New" panose="02070309020205020404" pitchFamily="49" charset="0"/>
                </a:rPr>
                <a:t>ih2</a:t>
              </a:r>
              <a:endParaRPr lang="en-US" altLang="zh-CN" sz="1800">
                <a:latin typeface="Arial" panose="020B0604020202020204" pitchFamily="34" charset="0"/>
              </a:endParaRPr>
            </a:p>
          </p:txBody>
        </p:sp>
        <p:sp>
          <p:nvSpPr>
            <p:cNvPr id="16462" name="Line 85"/>
            <p:cNvSpPr>
              <a:spLocks noChangeShapeType="1"/>
            </p:cNvSpPr>
            <p:nvPr/>
          </p:nvSpPr>
          <p:spPr bwMode="auto">
            <a:xfrm flipV="1">
              <a:off x="7156450" y="2135188"/>
              <a:ext cx="1588" cy="1830388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63" name="Line 86"/>
            <p:cNvSpPr>
              <a:spLocks noChangeShapeType="1"/>
            </p:cNvSpPr>
            <p:nvPr/>
          </p:nvSpPr>
          <p:spPr bwMode="auto">
            <a:xfrm flipV="1">
              <a:off x="7156450" y="3965575"/>
              <a:ext cx="1588" cy="455613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64" name="Rectangle 87"/>
            <p:cNvSpPr>
              <a:spLocks noChangeArrowheads="1"/>
            </p:cNvSpPr>
            <p:nvPr/>
          </p:nvSpPr>
          <p:spPr bwMode="auto">
            <a:xfrm>
              <a:off x="7196138" y="4130675"/>
              <a:ext cx="125413" cy="1571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800">
                  <a:solidFill>
                    <a:srgbClr val="000000"/>
                  </a:solidFill>
                  <a:latin typeface="Courier New" panose="02070309020205020404" pitchFamily="49" charset="0"/>
                </a:rPr>
                <a:t>y</a:t>
              </a:r>
              <a:endParaRPr lang="en-US" altLang="zh-CN" sz="1800">
                <a:latin typeface="Arial" panose="020B0604020202020204" pitchFamily="34" charset="0"/>
              </a:endParaRPr>
            </a:p>
          </p:txBody>
        </p:sp>
        <p:sp>
          <p:nvSpPr>
            <p:cNvPr id="16465" name="Line 88"/>
            <p:cNvSpPr>
              <a:spLocks noChangeShapeType="1"/>
            </p:cNvSpPr>
            <p:nvPr/>
          </p:nvSpPr>
          <p:spPr bwMode="auto">
            <a:xfrm flipV="1">
              <a:off x="7297738" y="2135188"/>
              <a:ext cx="1588" cy="1830388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66" name="Line 89"/>
            <p:cNvSpPr>
              <a:spLocks noChangeShapeType="1"/>
            </p:cNvSpPr>
            <p:nvPr/>
          </p:nvSpPr>
          <p:spPr bwMode="auto">
            <a:xfrm flipV="1">
              <a:off x="7297738" y="3965575"/>
              <a:ext cx="1588" cy="455613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67" name="Rectangle 90"/>
            <p:cNvSpPr>
              <a:spLocks noChangeArrowheads="1"/>
            </p:cNvSpPr>
            <p:nvPr/>
          </p:nvSpPr>
          <p:spPr bwMode="auto">
            <a:xfrm>
              <a:off x="7408863" y="4130675"/>
              <a:ext cx="188913" cy="1571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800">
                  <a:solidFill>
                    <a:srgbClr val="000000"/>
                  </a:solidFill>
                  <a:latin typeface="Courier New" panose="02070309020205020404" pitchFamily="49" charset="0"/>
                </a:rPr>
                <a:t>i1</a:t>
              </a:r>
              <a:endParaRPr lang="en-US" altLang="zh-CN" sz="1800">
                <a:latin typeface="Arial" panose="020B0604020202020204" pitchFamily="34" charset="0"/>
              </a:endParaRPr>
            </a:p>
          </p:txBody>
        </p:sp>
        <p:sp>
          <p:nvSpPr>
            <p:cNvPr id="16468" name="Line 91"/>
            <p:cNvSpPr>
              <a:spLocks noChangeShapeType="1"/>
            </p:cNvSpPr>
            <p:nvPr/>
          </p:nvSpPr>
          <p:spPr bwMode="auto">
            <a:xfrm flipV="1">
              <a:off x="7643813" y="2135188"/>
              <a:ext cx="1588" cy="1830388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69" name="Line 92"/>
            <p:cNvSpPr>
              <a:spLocks noChangeShapeType="1"/>
            </p:cNvSpPr>
            <p:nvPr/>
          </p:nvSpPr>
          <p:spPr bwMode="auto">
            <a:xfrm flipV="1">
              <a:off x="7643813" y="3965575"/>
              <a:ext cx="1588" cy="455613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70" name="Rectangle 93"/>
            <p:cNvSpPr>
              <a:spLocks noChangeArrowheads="1"/>
            </p:cNvSpPr>
            <p:nvPr/>
          </p:nvSpPr>
          <p:spPr bwMode="auto">
            <a:xfrm>
              <a:off x="7754938" y="4130675"/>
              <a:ext cx="125413" cy="1571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800">
                  <a:solidFill>
                    <a:srgbClr val="000000"/>
                  </a:solidFill>
                  <a:latin typeface="Courier New" panose="02070309020205020404" pitchFamily="49" charset="0"/>
                </a:rPr>
                <a:t>h</a:t>
              </a:r>
              <a:endParaRPr lang="en-US" altLang="zh-CN" sz="1800">
                <a:latin typeface="Arial" panose="020B0604020202020204" pitchFamily="34" charset="0"/>
              </a:endParaRPr>
            </a:p>
          </p:txBody>
        </p:sp>
        <p:sp>
          <p:nvSpPr>
            <p:cNvPr id="16471" name="Line 94"/>
            <p:cNvSpPr>
              <a:spLocks noChangeShapeType="1"/>
            </p:cNvSpPr>
            <p:nvPr/>
          </p:nvSpPr>
          <p:spPr bwMode="auto">
            <a:xfrm flipV="1">
              <a:off x="7927975" y="2135188"/>
              <a:ext cx="1588" cy="1830388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72" name="Line 95"/>
            <p:cNvSpPr>
              <a:spLocks noChangeShapeType="1"/>
            </p:cNvSpPr>
            <p:nvPr/>
          </p:nvSpPr>
          <p:spPr bwMode="auto">
            <a:xfrm flipV="1">
              <a:off x="7927975" y="3965575"/>
              <a:ext cx="1588" cy="455613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73" name="Rectangle 96"/>
            <p:cNvSpPr>
              <a:spLocks noChangeArrowheads="1"/>
            </p:cNvSpPr>
            <p:nvPr/>
          </p:nvSpPr>
          <p:spPr bwMode="auto">
            <a:xfrm>
              <a:off x="8061325" y="4130675"/>
              <a:ext cx="252413" cy="1571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800">
                  <a:solidFill>
                    <a:srgbClr val="000000"/>
                  </a:solidFill>
                  <a:latin typeface="Courier New" panose="02070309020205020404" pitchFamily="49" charset="0"/>
                </a:rPr>
                <a:t>ao4</a:t>
              </a:r>
              <a:endParaRPr lang="en-US" altLang="zh-CN" sz="1800">
                <a:latin typeface="Arial" panose="020B0604020202020204" pitchFamily="34" charset="0"/>
              </a:endParaRPr>
            </a:p>
          </p:txBody>
        </p:sp>
        <p:sp>
          <p:nvSpPr>
            <p:cNvPr id="16474" name="Line 97"/>
            <p:cNvSpPr>
              <a:spLocks noChangeShapeType="1"/>
            </p:cNvSpPr>
            <p:nvPr/>
          </p:nvSpPr>
          <p:spPr bwMode="auto">
            <a:xfrm flipV="1">
              <a:off x="8385175" y="2135188"/>
              <a:ext cx="1588" cy="1830388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75" name="Line 98"/>
            <p:cNvSpPr>
              <a:spLocks noChangeShapeType="1"/>
            </p:cNvSpPr>
            <p:nvPr/>
          </p:nvSpPr>
          <p:spPr bwMode="auto">
            <a:xfrm flipV="1">
              <a:off x="8385175" y="3965575"/>
              <a:ext cx="1588" cy="455613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76" name="Rectangle 99"/>
            <p:cNvSpPr>
              <a:spLocks noChangeArrowheads="1"/>
            </p:cNvSpPr>
            <p:nvPr/>
          </p:nvSpPr>
          <p:spPr bwMode="auto">
            <a:xfrm>
              <a:off x="8455025" y="4130675"/>
              <a:ext cx="188913" cy="1571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800">
                  <a:solidFill>
                    <a:srgbClr val="000000"/>
                  </a:solidFill>
                  <a:latin typeface="Courier New" panose="02070309020205020404" pitchFamily="49" charset="0"/>
                </a:rPr>
                <a:t>D$</a:t>
              </a:r>
              <a:endParaRPr lang="en-US" altLang="zh-CN" sz="1800">
                <a:latin typeface="Arial" panose="020B0604020202020204" pitchFamily="34" charset="0"/>
              </a:endParaRPr>
            </a:p>
          </p:txBody>
        </p:sp>
        <p:sp>
          <p:nvSpPr>
            <p:cNvPr id="16477" name="Rectangle 100"/>
            <p:cNvSpPr>
              <a:spLocks noChangeArrowheads="1"/>
            </p:cNvSpPr>
            <p:nvPr/>
          </p:nvSpPr>
          <p:spPr bwMode="auto">
            <a:xfrm>
              <a:off x="463550" y="4421188"/>
              <a:ext cx="8204200" cy="463550"/>
            </a:xfrm>
            <a:prstGeom prst="rect">
              <a:avLst/>
            </a:prstGeom>
            <a:noFill/>
            <a:ln w="7938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1800">
                <a:latin typeface="Arial" panose="020B0604020202020204" pitchFamily="34" charset="0"/>
              </a:endParaRPr>
            </a:p>
          </p:txBody>
        </p:sp>
        <p:sp>
          <p:nvSpPr>
            <p:cNvPr id="16478" name="Rectangle 101"/>
            <p:cNvSpPr>
              <a:spLocks noChangeArrowheads="1"/>
            </p:cNvSpPr>
            <p:nvPr/>
          </p:nvSpPr>
          <p:spPr bwMode="auto">
            <a:xfrm>
              <a:off x="517525" y="4586288"/>
              <a:ext cx="188913" cy="1571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800">
                  <a:solidFill>
                    <a:srgbClr val="000000"/>
                  </a:solidFill>
                  <a:latin typeface="Courier New" panose="02070309020205020404" pitchFamily="49" charset="0"/>
                </a:rPr>
                <a:t>D$</a:t>
              </a:r>
              <a:endParaRPr lang="en-US" altLang="zh-CN" sz="1800">
                <a:latin typeface="Arial" panose="020B0604020202020204" pitchFamily="34" charset="0"/>
              </a:endParaRPr>
            </a:p>
          </p:txBody>
        </p:sp>
        <p:sp>
          <p:nvSpPr>
            <p:cNvPr id="16479" name="Line 102"/>
            <p:cNvSpPr>
              <a:spLocks noChangeShapeType="1"/>
            </p:cNvSpPr>
            <p:nvPr/>
          </p:nvSpPr>
          <p:spPr bwMode="auto">
            <a:xfrm flipV="1">
              <a:off x="700088" y="2135188"/>
              <a:ext cx="1588" cy="1830388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80" name="Line 103"/>
            <p:cNvSpPr>
              <a:spLocks noChangeShapeType="1"/>
            </p:cNvSpPr>
            <p:nvPr/>
          </p:nvSpPr>
          <p:spPr bwMode="auto">
            <a:xfrm flipV="1">
              <a:off x="700088" y="4421188"/>
              <a:ext cx="1588" cy="455613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81" name="Rectangle 104"/>
            <p:cNvSpPr>
              <a:spLocks noChangeArrowheads="1"/>
            </p:cNvSpPr>
            <p:nvPr/>
          </p:nvSpPr>
          <p:spPr bwMode="auto">
            <a:xfrm>
              <a:off x="833438" y="4586288"/>
              <a:ext cx="252413" cy="1571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800">
                  <a:solidFill>
                    <a:srgbClr val="000000"/>
                  </a:solidFill>
                  <a:latin typeface="Courier New" panose="02070309020205020404" pitchFamily="49" charset="0"/>
                </a:rPr>
                <a:t>yi1</a:t>
              </a:r>
              <a:endParaRPr lang="en-US" altLang="zh-CN" sz="1800">
                <a:latin typeface="Arial" panose="020B0604020202020204" pitchFamily="34" charset="0"/>
              </a:endParaRPr>
            </a:p>
          </p:txBody>
        </p:sp>
        <p:sp>
          <p:nvSpPr>
            <p:cNvPr id="16482" name="Line 105"/>
            <p:cNvSpPr>
              <a:spLocks noChangeShapeType="1"/>
            </p:cNvSpPr>
            <p:nvPr/>
          </p:nvSpPr>
          <p:spPr bwMode="auto">
            <a:xfrm flipV="1">
              <a:off x="1147763" y="2135188"/>
              <a:ext cx="1588" cy="1830388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83" name="Line 106"/>
            <p:cNvSpPr>
              <a:spLocks noChangeShapeType="1"/>
            </p:cNvSpPr>
            <p:nvPr/>
          </p:nvSpPr>
          <p:spPr bwMode="auto">
            <a:xfrm flipV="1">
              <a:off x="1147763" y="4421188"/>
              <a:ext cx="1588" cy="455613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84" name="Rectangle 107"/>
            <p:cNvSpPr>
              <a:spLocks noChangeArrowheads="1"/>
            </p:cNvSpPr>
            <p:nvPr/>
          </p:nvSpPr>
          <p:spPr bwMode="auto">
            <a:xfrm>
              <a:off x="1416050" y="4586288"/>
              <a:ext cx="314325" cy="1571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800">
                  <a:solidFill>
                    <a:srgbClr val="000000"/>
                  </a:solidFill>
                  <a:latin typeface="Courier New" panose="02070309020205020404" pitchFamily="49" charset="0"/>
                </a:rPr>
                <a:t>jiu3</a:t>
              </a:r>
              <a:endParaRPr lang="en-US" altLang="zh-CN" sz="1800">
                <a:latin typeface="Arial" panose="020B0604020202020204" pitchFamily="34" charset="0"/>
              </a:endParaRPr>
            </a:p>
          </p:txBody>
        </p:sp>
        <p:sp>
          <p:nvSpPr>
            <p:cNvPr id="16485" name="Line 108"/>
            <p:cNvSpPr>
              <a:spLocks noChangeShapeType="1"/>
            </p:cNvSpPr>
            <p:nvPr/>
          </p:nvSpPr>
          <p:spPr bwMode="auto">
            <a:xfrm flipV="1">
              <a:off x="1943100" y="2135188"/>
              <a:ext cx="1588" cy="1830388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86" name="Line 109"/>
            <p:cNvSpPr>
              <a:spLocks noChangeShapeType="1"/>
            </p:cNvSpPr>
            <p:nvPr/>
          </p:nvSpPr>
          <p:spPr bwMode="auto">
            <a:xfrm flipV="1">
              <a:off x="1943100" y="4421188"/>
              <a:ext cx="1588" cy="455613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87" name="Rectangle 110"/>
            <p:cNvSpPr>
              <a:spLocks noChangeArrowheads="1"/>
            </p:cNvSpPr>
            <p:nvPr/>
          </p:nvSpPr>
          <p:spPr bwMode="auto">
            <a:xfrm>
              <a:off x="2155825" y="4586288"/>
              <a:ext cx="314325" cy="1571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800">
                  <a:solidFill>
                    <a:srgbClr val="000000"/>
                  </a:solidFill>
                  <a:latin typeface="Courier New" panose="02070309020205020404" pitchFamily="49" charset="0"/>
                </a:rPr>
                <a:t>jiu3</a:t>
              </a:r>
              <a:endParaRPr lang="en-US" altLang="zh-CN" sz="1800">
                <a:latin typeface="Arial" panose="020B0604020202020204" pitchFamily="34" charset="0"/>
              </a:endParaRPr>
            </a:p>
          </p:txBody>
        </p:sp>
        <p:sp>
          <p:nvSpPr>
            <p:cNvPr id="16488" name="Line 111"/>
            <p:cNvSpPr>
              <a:spLocks noChangeShapeType="1"/>
            </p:cNvSpPr>
            <p:nvPr/>
          </p:nvSpPr>
          <p:spPr bwMode="auto">
            <a:xfrm flipV="1">
              <a:off x="2628900" y="2135188"/>
              <a:ext cx="1588" cy="1830388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89" name="Line 112"/>
            <p:cNvSpPr>
              <a:spLocks noChangeShapeType="1"/>
            </p:cNvSpPr>
            <p:nvPr/>
          </p:nvSpPr>
          <p:spPr bwMode="auto">
            <a:xfrm flipV="1">
              <a:off x="2628900" y="4421188"/>
              <a:ext cx="1588" cy="455613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90" name="Rectangle 113"/>
            <p:cNvSpPr>
              <a:spLocks noChangeArrowheads="1"/>
            </p:cNvSpPr>
            <p:nvPr/>
          </p:nvSpPr>
          <p:spPr bwMode="auto">
            <a:xfrm>
              <a:off x="2754313" y="4586288"/>
              <a:ext cx="314325" cy="1571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800">
                  <a:solidFill>
                    <a:srgbClr val="000000"/>
                  </a:solidFill>
                  <a:latin typeface="Courier New" panose="02070309020205020404" pitchFamily="49" charset="0"/>
                </a:rPr>
                <a:t>jiu3</a:t>
              </a:r>
              <a:endParaRPr lang="en-US" altLang="zh-CN" sz="1800">
                <a:latin typeface="Arial" panose="020B0604020202020204" pitchFamily="34" charset="0"/>
              </a:endParaRPr>
            </a:p>
          </p:txBody>
        </p:sp>
        <p:sp>
          <p:nvSpPr>
            <p:cNvPr id="16491" name="Line 114"/>
            <p:cNvSpPr>
              <a:spLocks noChangeShapeType="1"/>
            </p:cNvSpPr>
            <p:nvPr/>
          </p:nvSpPr>
          <p:spPr bwMode="auto">
            <a:xfrm flipV="1">
              <a:off x="3132138" y="2135188"/>
              <a:ext cx="1588" cy="1830388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92" name="Line 115"/>
            <p:cNvSpPr>
              <a:spLocks noChangeShapeType="1"/>
            </p:cNvSpPr>
            <p:nvPr/>
          </p:nvSpPr>
          <p:spPr bwMode="auto">
            <a:xfrm flipV="1">
              <a:off x="3132138" y="4421188"/>
              <a:ext cx="1588" cy="455613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93" name="Rectangle 116"/>
            <p:cNvSpPr>
              <a:spLocks noChangeArrowheads="1"/>
            </p:cNvSpPr>
            <p:nvPr/>
          </p:nvSpPr>
          <p:spPr bwMode="auto">
            <a:xfrm>
              <a:off x="3424238" y="4586288"/>
              <a:ext cx="377825" cy="1571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800">
                  <a:solidFill>
                    <a:srgbClr val="000000"/>
                  </a:solidFill>
                  <a:latin typeface="Courier New" panose="02070309020205020404" pitchFamily="49" charset="0"/>
                </a:rPr>
                <a:t>nian2</a:t>
              </a:r>
              <a:endParaRPr lang="en-US" altLang="zh-CN" sz="1800">
                <a:latin typeface="Arial" panose="020B0604020202020204" pitchFamily="34" charset="0"/>
              </a:endParaRPr>
            </a:p>
          </p:txBody>
        </p:sp>
        <p:sp>
          <p:nvSpPr>
            <p:cNvPr id="16494" name="Line 117"/>
            <p:cNvSpPr>
              <a:spLocks noChangeShapeType="1"/>
            </p:cNvSpPr>
            <p:nvPr/>
          </p:nvSpPr>
          <p:spPr bwMode="auto">
            <a:xfrm flipV="1">
              <a:off x="4038600" y="2135188"/>
              <a:ext cx="1588" cy="1830388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95" name="Line 118"/>
            <p:cNvSpPr>
              <a:spLocks noChangeShapeType="1"/>
            </p:cNvSpPr>
            <p:nvPr/>
          </p:nvSpPr>
          <p:spPr bwMode="auto">
            <a:xfrm flipV="1">
              <a:off x="4038600" y="4421188"/>
              <a:ext cx="1588" cy="455613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96" name="Rectangle 119"/>
            <p:cNvSpPr>
              <a:spLocks noChangeArrowheads="1"/>
            </p:cNvSpPr>
            <p:nvPr/>
          </p:nvSpPr>
          <p:spPr bwMode="auto">
            <a:xfrm>
              <a:off x="4124325" y="4586288"/>
              <a:ext cx="125413" cy="1571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800">
                  <a:solidFill>
                    <a:srgbClr val="000000"/>
                  </a:solidFill>
                  <a:latin typeface="Courier New" panose="02070309020205020404" pitchFamily="49" charset="0"/>
                </a:rPr>
                <a:t>X</a:t>
              </a:r>
              <a:endParaRPr lang="en-US" altLang="zh-CN" sz="1800">
                <a:latin typeface="Arial" panose="020B0604020202020204" pitchFamily="34" charset="0"/>
              </a:endParaRPr>
            </a:p>
          </p:txBody>
        </p:sp>
        <p:sp>
          <p:nvSpPr>
            <p:cNvPr id="16497" name="Line 120"/>
            <p:cNvSpPr>
              <a:spLocks noChangeShapeType="1"/>
            </p:cNvSpPr>
            <p:nvPr/>
          </p:nvSpPr>
          <p:spPr bwMode="auto">
            <a:xfrm flipV="1">
              <a:off x="4267200" y="2135188"/>
              <a:ext cx="1588" cy="1830388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98" name="Line 121"/>
            <p:cNvSpPr>
              <a:spLocks noChangeShapeType="1"/>
            </p:cNvSpPr>
            <p:nvPr/>
          </p:nvSpPr>
          <p:spPr bwMode="auto">
            <a:xfrm flipV="1">
              <a:off x="4267200" y="4421188"/>
              <a:ext cx="1588" cy="455613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99" name="Rectangle 122"/>
            <p:cNvSpPr>
              <a:spLocks noChangeArrowheads="1"/>
            </p:cNvSpPr>
            <p:nvPr/>
          </p:nvSpPr>
          <p:spPr bwMode="auto">
            <a:xfrm>
              <a:off x="4456113" y="4586288"/>
              <a:ext cx="314325" cy="1571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800">
                  <a:solidFill>
                    <a:srgbClr val="000000"/>
                  </a:solidFill>
                  <a:latin typeface="Courier New" panose="02070309020205020404" pitchFamily="49" charset="0"/>
                </a:rPr>
                <a:t>shi2</a:t>
              </a:r>
              <a:endParaRPr lang="en-US" altLang="zh-CN" sz="1800">
                <a:latin typeface="Arial" panose="020B0604020202020204" pitchFamily="34" charset="0"/>
              </a:endParaRPr>
            </a:p>
          </p:txBody>
        </p:sp>
        <p:sp>
          <p:nvSpPr>
            <p:cNvPr id="16500" name="Line 123"/>
            <p:cNvSpPr>
              <a:spLocks noChangeShapeType="1"/>
            </p:cNvSpPr>
            <p:nvPr/>
          </p:nvSpPr>
          <p:spPr bwMode="auto">
            <a:xfrm flipV="1">
              <a:off x="4895850" y="2135188"/>
              <a:ext cx="1588" cy="1830388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501" name="Line 124"/>
            <p:cNvSpPr>
              <a:spLocks noChangeShapeType="1"/>
            </p:cNvSpPr>
            <p:nvPr/>
          </p:nvSpPr>
          <p:spPr bwMode="auto">
            <a:xfrm flipV="1">
              <a:off x="4895850" y="4421188"/>
              <a:ext cx="1588" cy="455613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502" name="Rectangle 125"/>
            <p:cNvSpPr>
              <a:spLocks noChangeArrowheads="1"/>
            </p:cNvSpPr>
            <p:nvPr/>
          </p:nvSpPr>
          <p:spPr bwMode="auto">
            <a:xfrm>
              <a:off x="5068888" y="4586288"/>
              <a:ext cx="252413" cy="1571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800">
                  <a:solidFill>
                    <a:srgbClr val="000000"/>
                  </a:solidFill>
                  <a:latin typeface="Courier New" panose="02070309020205020404" pitchFamily="49" charset="0"/>
                </a:rPr>
                <a:t>er4</a:t>
              </a:r>
              <a:endParaRPr lang="en-US" altLang="zh-CN" sz="1800">
                <a:latin typeface="Arial" panose="020B0604020202020204" pitchFamily="34" charset="0"/>
              </a:endParaRPr>
            </a:p>
          </p:txBody>
        </p:sp>
        <p:sp>
          <p:nvSpPr>
            <p:cNvPr id="16503" name="Line 126"/>
            <p:cNvSpPr>
              <a:spLocks noChangeShapeType="1"/>
            </p:cNvSpPr>
            <p:nvPr/>
          </p:nvSpPr>
          <p:spPr bwMode="auto">
            <a:xfrm flipV="1">
              <a:off x="5432425" y="2135188"/>
              <a:ext cx="1588" cy="1830388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504" name="Line 127"/>
            <p:cNvSpPr>
              <a:spLocks noChangeShapeType="1"/>
            </p:cNvSpPr>
            <p:nvPr/>
          </p:nvSpPr>
          <p:spPr bwMode="auto">
            <a:xfrm flipV="1">
              <a:off x="5432425" y="4421188"/>
              <a:ext cx="1588" cy="455613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505" name="Rectangle 128"/>
            <p:cNvSpPr>
              <a:spLocks noChangeArrowheads="1"/>
            </p:cNvSpPr>
            <p:nvPr/>
          </p:nvSpPr>
          <p:spPr bwMode="auto">
            <a:xfrm>
              <a:off x="5597525" y="4586288"/>
              <a:ext cx="314325" cy="1571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800">
                  <a:solidFill>
                    <a:srgbClr val="000000"/>
                  </a:solidFill>
                  <a:latin typeface="Courier New" panose="02070309020205020404" pitchFamily="49" charset="0"/>
                </a:rPr>
                <a:t>yue4</a:t>
              </a:r>
              <a:endParaRPr lang="en-US" altLang="zh-CN" sz="1800">
                <a:latin typeface="Arial" panose="020B0604020202020204" pitchFamily="34" charset="0"/>
              </a:endParaRPr>
            </a:p>
          </p:txBody>
        </p:sp>
        <p:sp>
          <p:nvSpPr>
            <p:cNvPr id="16506" name="Line 129"/>
            <p:cNvSpPr>
              <a:spLocks noChangeShapeType="1"/>
            </p:cNvSpPr>
            <p:nvPr/>
          </p:nvSpPr>
          <p:spPr bwMode="auto">
            <a:xfrm flipV="1">
              <a:off x="6015038" y="2135188"/>
              <a:ext cx="1588" cy="1830388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507" name="Line 130"/>
            <p:cNvSpPr>
              <a:spLocks noChangeShapeType="1"/>
            </p:cNvSpPr>
            <p:nvPr/>
          </p:nvSpPr>
          <p:spPr bwMode="auto">
            <a:xfrm flipV="1">
              <a:off x="6015038" y="4421188"/>
              <a:ext cx="1588" cy="455613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508" name="Rectangle 131"/>
            <p:cNvSpPr>
              <a:spLocks noChangeArrowheads="1"/>
            </p:cNvSpPr>
            <p:nvPr/>
          </p:nvSpPr>
          <p:spPr bwMode="auto">
            <a:xfrm>
              <a:off x="6235700" y="4586288"/>
              <a:ext cx="314325" cy="1571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800">
                  <a:solidFill>
                    <a:srgbClr val="000000"/>
                  </a:solidFill>
                  <a:latin typeface="Courier New" panose="02070309020205020404" pitchFamily="49" charset="0"/>
                </a:rPr>
                <a:t>san1</a:t>
              </a:r>
              <a:endParaRPr lang="en-US" altLang="zh-CN" sz="1800">
                <a:latin typeface="Arial" panose="020B0604020202020204" pitchFamily="34" charset="0"/>
              </a:endParaRPr>
            </a:p>
          </p:txBody>
        </p:sp>
        <p:sp>
          <p:nvSpPr>
            <p:cNvPr id="16509" name="Line 132"/>
            <p:cNvSpPr>
              <a:spLocks noChangeShapeType="1"/>
            </p:cNvSpPr>
            <p:nvPr/>
          </p:nvSpPr>
          <p:spPr bwMode="auto">
            <a:xfrm flipV="1">
              <a:off x="6707188" y="2135188"/>
              <a:ext cx="1588" cy="1830388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510" name="Line 133"/>
            <p:cNvSpPr>
              <a:spLocks noChangeShapeType="1"/>
            </p:cNvSpPr>
            <p:nvPr/>
          </p:nvSpPr>
          <p:spPr bwMode="auto">
            <a:xfrm flipV="1">
              <a:off x="6707188" y="4421188"/>
              <a:ext cx="1588" cy="455613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511" name="Rectangle 134"/>
            <p:cNvSpPr>
              <a:spLocks noChangeArrowheads="1"/>
            </p:cNvSpPr>
            <p:nvPr/>
          </p:nvSpPr>
          <p:spPr bwMode="auto">
            <a:xfrm>
              <a:off x="6810375" y="4586288"/>
              <a:ext cx="314325" cy="1571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800">
                  <a:solidFill>
                    <a:srgbClr val="000000"/>
                  </a:solidFill>
                  <a:latin typeface="Courier New" panose="02070309020205020404" pitchFamily="49" charset="0"/>
                </a:rPr>
                <a:t>shi2</a:t>
              </a:r>
              <a:endParaRPr lang="en-US" altLang="zh-CN" sz="1800">
                <a:latin typeface="Arial" panose="020B0604020202020204" pitchFamily="34" charset="0"/>
              </a:endParaRPr>
            </a:p>
          </p:txBody>
        </p:sp>
        <p:sp>
          <p:nvSpPr>
            <p:cNvPr id="16512" name="Line 135"/>
            <p:cNvSpPr>
              <a:spLocks noChangeShapeType="1"/>
            </p:cNvSpPr>
            <p:nvPr/>
          </p:nvSpPr>
          <p:spPr bwMode="auto">
            <a:xfrm flipV="1">
              <a:off x="7156450" y="2135188"/>
              <a:ext cx="1588" cy="1830388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513" name="Line 136"/>
            <p:cNvSpPr>
              <a:spLocks noChangeShapeType="1"/>
            </p:cNvSpPr>
            <p:nvPr/>
          </p:nvSpPr>
          <p:spPr bwMode="auto">
            <a:xfrm flipV="1">
              <a:off x="7156450" y="4421188"/>
              <a:ext cx="1588" cy="455613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514" name="Rectangle 137"/>
            <p:cNvSpPr>
              <a:spLocks noChangeArrowheads="1"/>
            </p:cNvSpPr>
            <p:nvPr/>
          </p:nvSpPr>
          <p:spPr bwMode="auto">
            <a:xfrm>
              <a:off x="7305675" y="4586288"/>
              <a:ext cx="252413" cy="1571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800">
                  <a:solidFill>
                    <a:srgbClr val="000000"/>
                  </a:solidFill>
                  <a:latin typeface="Courier New" panose="02070309020205020404" pitchFamily="49" charset="0"/>
                </a:rPr>
                <a:t>yi1</a:t>
              </a:r>
              <a:endParaRPr lang="en-US" altLang="zh-CN" sz="1800">
                <a:latin typeface="Arial" panose="020B0604020202020204" pitchFamily="34" charset="0"/>
              </a:endParaRPr>
            </a:p>
          </p:txBody>
        </p:sp>
        <p:sp>
          <p:nvSpPr>
            <p:cNvPr id="16515" name="Line 138"/>
            <p:cNvSpPr>
              <a:spLocks noChangeShapeType="1"/>
            </p:cNvSpPr>
            <p:nvPr/>
          </p:nvSpPr>
          <p:spPr bwMode="auto">
            <a:xfrm flipV="1">
              <a:off x="7643813" y="2135188"/>
              <a:ext cx="1588" cy="1830388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516" name="Line 139"/>
            <p:cNvSpPr>
              <a:spLocks noChangeShapeType="1"/>
            </p:cNvSpPr>
            <p:nvPr/>
          </p:nvSpPr>
          <p:spPr bwMode="auto">
            <a:xfrm flipV="1">
              <a:off x="7643813" y="4421188"/>
              <a:ext cx="1588" cy="455613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517" name="Rectangle 140"/>
            <p:cNvSpPr>
              <a:spLocks noChangeArrowheads="1"/>
            </p:cNvSpPr>
            <p:nvPr/>
          </p:nvSpPr>
          <p:spPr bwMode="auto">
            <a:xfrm>
              <a:off x="7888288" y="4586288"/>
              <a:ext cx="314325" cy="1571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800">
                  <a:solidFill>
                    <a:srgbClr val="000000"/>
                  </a:solidFill>
                  <a:latin typeface="Courier New" panose="02070309020205020404" pitchFamily="49" charset="0"/>
                </a:rPr>
                <a:t>hao4</a:t>
              </a:r>
              <a:endParaRPr lang="en-US" altLang="zh-CN" sz="1800">
                <a:latin typeface="Arial" panose="020B0604020202020204" pitchFamily="34" charset="0"/>
              </a:endParaRPr>
            </a:p>
          </p:txBody>
        </p:sp>
        <p:sp>
          <p:nvSpPr>
            <p:cNvPr id="16518" name="Line 141"/>
            <p:cNvSpPr>
              <a:spLocks noChangeShapeType="1"/>
            </p:cNvSpPr>
            <p:nvPr/>
          </p:nvSpPr>
          <p:spPr bwMode="auto">
            <a:xfrm flipV="1">
              <a:off x="8385175" y="2135188"/>
              <a:ext cx="1588" cy="1830388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519" name="Line 142"/>
            <p:cNvSpPr>
              <a:spLocks noChangeShapeType="1"/>
            </p:cNvSpPr>
            <p:nvPr/>
          </p:nvSpPr>
          <p:spPr bwMode="auto">
            <a:xfrm flipV="1">
              <a:off x="8385175" y="4421188"/>
              <a:ext cx="1588" cy="455613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520" name="Rectangle 143"/>
            <p:cNvSpPr>
              <a:spLocks noChangeArrowheads="1"/>
            </p:cNvSpPr>
            <p:nvPr/>
          </p:nvSpPr>
          <p:spPr bwMode="auto">
            <a:xfrm>
              <a:off x="8455025" y="4586288"/>
              <a:ext cx="188913" cy="1571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800" dirty="0">
                  <a:solidFill>
                    <a:srgbClr val="000000"/>
                  </a:solidFill>
                  <a:latin typeface="Courier New" panose="02070309020205020404" pitchFamily="49" charset="0"/>
                </a:rPr>
                <a:t>D$</a:t>
              </a:r>
              <a:endParaRPr lang="en-US" altLang="zh-CN" sz="1800" dirty="0">
                <a:latin typeface="Arial" panose="020B0604020202020204" pitchFamily="34" charset="0"/>
              </a:endParaRPr>
            </a:p>
          </p:txBody>
        </p:sp>
        <p:sp>
          <p:nvSpPr>
            <p:cNvPr id="16521" name="Rectangle 144"/>
            <p:cNvSpPr>
              <a:spLocks noChangeArrowheads="1"/>
            </p:cNvSpPr>
            <p:nvPr/>
          </p:nvSpPr>
          <p:spPr bwMode="auto">
            <a:xfrm>
              <a:off x="463550" y="4876800"/>
              <a:ext cx="8204200" cy="463550"/>
            </a:xfrm>
            <a:prstGeom prst="rect">
              <a:avLst/>
            </a:prstGeom>
            <a:noFill/>
            <a:ln w="7938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1800">
                <a:latin typeface="Arial" panose="020B0604020202020204" pitchFamily="34" charset="0"/>
              </a:endParaRPr>
            </a:p>
          </p:txBody>
        </p:sp>
        <p:sp>
          <p:nvSpPr>
            <p:cNvPr id="16522" name="Rectangle 145"/>
            <p:cNvSpPr>
              <a:spLocks noChangeArrowheads="1"/>
            </p:cNvSpPr>
            <p:nvPr/>
          </p:nvSpPr>
          <p:spPr bwMode="auto">
            <a:xfrm>
              <a:off x="517525" y="5041900"/>
              <a:ext cx="188913" cy="1571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800">
                  <a:solidFill>
                    <a:srgbClr val="000000"/>
                  </a:solidFill>
                  <a:latin typeface="Courier New" panose="02070309020205020404" pitchFamily="49" charset="0"/>
                </a:rPr>
                <a:t>D$</a:t>
              </a:r>
              <a:endParaRPr lang="en-US" altLang="zh-CN" sz="1800">
                <a:latin typeface="Arial" panose="020B0604020202020204" pitchFamily="34" charset="0"/>
              </a:endParaRPr>
            </a:p>
          </p:txBody>
        </p:sp>
        <p:sp>
          <p:nvSpPr>
            <p:cNvPr id="16523" name="Line 146"/>
            <p:cNvSpPr>
              <a:spLocks noChangeShapeType="1"/>
            </p:cNvSpPr>
            <p:nvPr/>
          </p:nvSpPr>
          <p:spPr bwMode="auto">
            <a:xfrm flipV="1">
              <a:off x="700088" y="2135188"/>
              <a:ext cx="1588" cy="1830388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524" name="Line 147"/>
            <p:cNvSpPr>
              <a:spLocks noChangeShapeType="1"/>
            </p:cNvSpPr>
            <p:nvPr/>
          </p:nvSpPr>
          <p:spPr bwMode="auto">
            <a:xfrm flipV="1">
              <a:off x="700088" y="4876800"/>
              <a:ext cx="1588" cy="455613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526" name="Line 149"/>
            <p:cNvSpPr>
              <a:spLocks noChangeShapeType="1"/>
            </p:cNvSpPr>
            <p:nvPr/>
          </p:nvSpPr>
          <p:spPr bwMode="auto">
            <a:xfrm flipV="1">
              <a:off x="1943100" y="2135188"/>
              <a:ext cx="1588" cy="1830388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527" name="Line 150"/>
            <p:cNvSpPr>
              <a:spLocks noChangeShapeType="1"/>
            </p:cNvSpPr>
            <p:nvPr/>
          </p:nvSpPr>
          <p:spPr bwMode="auto">
            <a:xfrm flipV="1">
              <a:off x="1943100" y="4876800"/>
              <a:ext cx="1588" cy="455613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529" name="Line 152"/>
            <p:cNvSpPr>
              <a:spLocks noChangeShapeType="1"/>
            </p:cNvSpPr>
            <p:nvPr/>
          </p:nvSpPr>
          <p:spPr bwMode="auto">
            <a:xfrm flipV="1">
              <a:off x="4046538" y="2135188"/>
              <a:ext cx="1588" cy="1830388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530" name="Line 153"/>
            <p:cNvSpPr>
              <a:spLocks noChangeShapeType="1"/>
            </p:cNvSpPr>
            <p:nvPr/>
          </p:nvSpPr>
          <p:spPr bwMode="auto">
            <a:xfrm flipV="1">
              <a:off x="4046538" y="4876800"/>
              <a:ext cx="1588" cy="455613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531" name="Rectangle 154"/>
            <p:cNvSpPr>
              <a:spLocks noChangeArrowheads="1"/>
            </p:cNvSpPr>
            <p:nvPr/>
          </p:nvSpPr>
          <p:spPr bwMode="auto">
            <a:xfrm>
              <a:off x="4124325" y="5041900"/>
              <a:ext cx="125413" cy="1571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800">
                  <a:solidFill>
                    <a:srgbClr val="000000"/>
                  </a:solidFill>
                  <a:latin typeface="Courier New" panose="02070309020205020404" pitchFamily="49" charset="0"/>
                </a:rPr>
                <a:t>X</a:t>
              </a:r>
              <a:endParaRPr lang="en-US" altLang="zh-CN" sz="1800">
                <a:latin typeface="Arial" panose="020B0604020202020204" pitchFamily="34" charset="0"/>
              </a:endParaRPr>
            </a:p>
          </p:txBody>
        </p:sp>
        <p:sp>
          <p:nvSpPr>
            <p:cNvPr id="16532" name="Line 155"/>
            <p:cNvSpPr>
              <a:spLocks noChangeShapeType="1"/>
            </p:cNvSpPr>
            <p:nvPr/>
          </p:nvSpPr>
          <p:spPr bwMode="auto">
            <a:xfrm flipV="1">
              <a:off x="4273550" y="2135188"/>
              <a:ext cx="1588" cy="1830388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533" name="Line 156"/>
            <p:cNvSpPr>
              <a:spLocks noChangeShapeType="1"/>
            </p:cNvSpPr>
            <p:nvPr/>
          </p:nvSpPr>
          <p:spPr bwMode="auto">
            <a:xfrm flipV="1">
              <a:off x="4273550" y="4876800"/>
              <a:ext cx="1588" cy="455613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535" name="Line 158"/>
            <p:cNvSpPr>
              <a:spLocks noChangeShapeType="1"/>
            </p:cNvSpPr>
            <p:nvPr/>
          </p:nvSpPr>
          <p:spPr bwMode="auto">
            <a:xfrm flipV="1">
              <a:off x="6015038" y="2135188"/>
              <a:ext cx="1588" cy="1830388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536" name="Line 159"/>
            <p:cNvSpPr>
              <a:spLocks noChangeShapeType="1"/>
            </p:cNvSpPr>
            <p:nvPr/>
          </p:nvSpPr>
          <p:spPr bwMode="auto">
            <a:xfrm flipV="1">
              <a:off x="6015038" y="4876800"/>
              <a:ext cx="1588" cy="455613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538" name="Line 161"/>
            <p:cNvSpPr>
              <a:spLocks noChangeShapeType="1"/>
            </p:cNvSpPr>
            <p:nvPr/>
          </p:nvSpPr>
          <p:spPr bwMode="auto">
            <a:xfrm flipV="1">
              <a:off x="7156450" y="2135188"/>
              <a:ext cx="1588" cy="1830388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539" name="Line 162"/>
            <p:cNvSpPr>
              <a:spLocks noChangeShapeType="1"/>
            </p:cNvSpPr>
            <p:nvPr/>
          </p:nvSpPr>
          <p:spPr bwMode="auto">
            <a:xfrm flipV="1">
              <a:off x="7156450" y="4876800"/>
              <a:ext cx="1588" cy="455613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541" name="Line 164"/>
            <p:cNvSpPr>
              <a:spLocks noChangeShapeType="1"/>
            </p:cNvSpPr>
            <p:nvPr/>
          </p:nvSpPr>
          <p:spPr bwMode="auto">
            <a:xfrm flipV="1">
              <a:off x="8385175" y="2135188"/>
              <a:ext cx="1588" cy="1830388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542" name="Line 165"/>
            <p:cNvSpPr>
              <a:spLocks noChangeShapeType="1"/>
            </p:cNvSpPr>
            <p:nvPr/>
          </p:nvSpPr>
          <p:spPr bwMode="auto">
            <a:xfrm flipV="1">
              <a:off x="8385175" y="4876800"/>
              <a:ext cx="1588" cy="455613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543" name="Rectangle 166"/>
            <p:cNvSpPr>
              <a:spLocks noChangeArrowheads="1"/>
            </p:cNvSpPr>
            <p:nvPr/>
          </p:nvSpPr>
          <p:spPr bwMode="auto">
            <a:xfrm>
              <a:off x="8455025" y="5041900"/>
              <a:ext cx="188913" cy="1571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800">
                  <a:solidFill>
                    <a:srgbClr val="000000"/>
                  </a:solidFill>
                  <a:latin typeface="Courier New" panose="02070309020205020404" pitchFamily="49" charset="0"/>
                </a:rPr>
                <a:t>D$</a:t>
              </a:r>
              <a:endParaRPr lang="en-US" altLang="zh-CN" sz="1800">
                <a:latin typeface="Arial" panose="020B0604020202020204" pitchFamily="34" charset="0"/>
              </a:endParaRPr>
            </a:p>
          </p:txBody>
        </p:sp>
        <p:sp>
          <p:nvSpPr>
            <p:cNvPr id="16544" name="Rectangle 167"/>
            <p:cNvSpPr>
              <a:spLocks noChangeArrowheads="1"/>
            </p:cNvSpPr>
            <p:nvPr/>
          </p:nvSpPr>
          <p:spPr bwMode="auto">
            <a:xfrm>
              <a:off x="463550" y="2135188"/>
              <a:ext cx="8204200" cy="3205163"/>
            </a:xfrm>
            <a:prstGeom prst="rect">
              <a:avLst/>
            </a:prstGeom>
            <a:noFill/>
            <a:ln w="7938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1800">
                <a:latin typeface="Arial" panose="020B0604020202020204" pitchFamily="34" charset="0"/>
              </a:endParaRPr>
            </a:p>
          </p:txBody>
        </p:sp>
        <p:sp>
          <p:nvSpPr>
            <p:cNvPr id="16545" name="Rectangle 168"/>
            <p:cNvSpPr>
              <a:spLocks noChangeArrowheads="1"/>
            </p:cNvSpPr>
            <p:nvPr/>
          </p:nvSpPr>
          <p:spPr bwMode="auto">
            <a:xfrm>
              <a:off x="4313238" y="5497513"/>
              <a:ext cx="566738" cy="1571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800">
                  <a:solidFill>
                    <a:srgbClr val="000000"/>
                  </a:solidFill>
                  <a:latin typeface="Courier New" panose="02070309020205020404" pitchFamily="49" charset="0"/>
                </a:rPr>
                <a:t>Time (s)</a:t>
              </a:r>
              <a:endParaRPr lang="en-US" altLang="zh-CN" sz="1800">
                <a:latin typeface="Arial" panose="020B0604020202020204" pitchFamily="34" charset="0"/>
              </a:endParaRPr>
            </a:p>
          </p:txBody>
        </p:sp>
        <p:sp>
          <p:nvSpPr>
            <p:cNvPr id="16546" name="Rectangle 169"/>
            <p:cNvSpPr>
              <a:spLocks noChangeArrowheads="1"/>
            </p:cNvSpPr>
            <p:nvPr/>
          </p:nvSpPr>
          <p:spPr bwMode="auto">
            <a:xfrm>
              <a:off x="431800" y="5372100"/>
              <a:ext cx="125413" cy="1571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800">
                  <a:solidFill>
                    <a:srgbClr val="000000"/>
                  </a:solidFill>
                  <a:latin typeface="Courier New" panose="02070309020205020404" pitchFamily="49" charset="0"/>
                </a:rPr>
                <a:t>0</a:t>
              </a:r>
              <a:endParaRPr lang="en-US" altLang="zh-CN" sz="1800">
                <a:latin typeface="Arial" panose="020B0604020202020204" pitchFamily="34" charset="0"/>
              </a:endParaRPr>
            </a:p>
          </p:txBody>
        </p:sp>
        <p:sp>
          <p:nvSpPr>
            <p:cNvPr id="16547" name="Line 170"/>
            <p:cNvSpPr>
              <a:spLocks noChangeShapeType="1"/>
            </p:cNvSpPr>
            <p:nvPr/>
          </p:nvSpPr>
          <p:spPr bwMode="auto">
            <a:xfrm flipV="1">
              <a:off x="463550" y="5332413"/>
              <a:ext cx="1588" cy="31750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548" name="Rectangle 171"/>
            <p:cNvSpPr>
              <a:spLocks noChangeArrowheads="1"/>
            </p:cNvSpPr>
            <p:nvPr/>
          </p:nvSpPr>
          <p:spPr bwMode="auto">
            <a:xfrm>
              <a:off x="8439150" y="5372100"/>
              <a:ext cx="503238" cy="1571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800">
                  <a:solidFill>
                    <a:srgbClr val="000000"/>
                  </a:solidFill>
                  <a:latin typeface="Courier New" panose="02070309020205020404" pitchFamily="49" charset="0"/>
                </a:rPr>
                <a:t>3.71401</a:t>
              </a:r>
              <a:endParaRPr lang="en-US" altLang="zh-CN" sz="1800">
                <a:latin typeface="Arial" panose="020B0604020202020204" pitchFamily="34" charset="0"/>
              </a:endParaRPr>
            </a:p>
          </p:txBody>
        </p:sp>
        <p:sp>
          <p:nvSpPr>
            <p:cNvPr id="16549" name="Line 172"/>
            <p:cNvSpPr>
              <a:spLocks noChangeShapeType="1"/>
            </p:cNvSpPr>
            <p:nvPr/>
          </p:nvSpPr>
          <p:spPr bwMode="auto">
            <a:xfrm flipV="1">
              <a:off x="8659813" y="5332413"/>
              <a:ext cx="1588" cy="31750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2" name="文本框 1"/>
          <p:cNvSpPr txBox="1"/>
          <p:nvPr/>
        </p:nvSpPr>
        <p:spPr>
          <a:xfrm>
            <a:off x="525463" y="5517232"/>
            <a:ext cx="365997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 smtClean="0">
                <a:solidFill>
                  <a:schemeClr val="accent1">
                    <a:lumMod val="50000"/>
                  </a:schemeClr>
                </a:solidFill>
              </a:rPr>
              <a:t>语音数值序列 </a:t>
            </a:r>
            <a:r>
              <a:rPr lang="zh-CN" altLang="en-US" sz="2000" dirty="0" smtClean="0"/>
              <a:t>转换为 </a:t>
            </a:r>
            <a:r>
              <a:rPr lang="zh-CN" altLang="en-US" sz="2000" dirty="0" smtClean="0">
                <a:solidFill>
                  <a:srgbClr val="C00000"/>
                </a:solidFill>
              </a:rPr>
              <a:t>文字序列</a:t>
            </a:r>
            <a:endParaRPr lang="en-US" altLang="zh-CN" sz="2000" dirty="0" smtClean="0">
              <a:solidFill>
                <a:srgbClr val="C00000"/>
              </a:solidFill>
            </a:endParaRPr>
          </a:p>
          <a:p>
            <a:r>
              <a:rPr lang="zh-CN" altLang="en-US" sz="2000" dirty="0" smtClean="0"/>
              <a:t>波形：</a:t>
            </a:r>
            <a:r>
              <a:rPr lang="en-US" altLang="zh-CN" sz="2000" dirty="0" smtClean="0"/>
              <a:t>120KByte</a:t>
            </a:r>
          </a:p>
          <a:p>
            <a:r>
              <a:rPr lang="zh-CN" altLang="en-US" sz="2000" dirty="0" smtClean="0"/>
              <a:t>文字：</a:t>
            </a:r>
            <a:r>
              <a:rPr lang="en-US" altLang="zh-CN" sz="2000" dirty="0" smtClean="0"/>
              <a:t>12Byte</a:t>
            </a:r>
            <a:endParaRPr lang="zh-CN" altLang="en-US" sz="2000" dirty="0"/>
          </a:p>
        </p:txBody>
      </p:sp>
      <p:sp>
        <p:nvSpPr>
          <p:cNvPr id="167" name="文本框 166"/>
          <p:cNvSpPr txBox="1"/>
          <p:nvPr/>
        </p:nvSpPr>
        <p:spPr>
          <a:xfrm>
            <a:off x="4440416" y="5589240"/>
            <a:ext cx="428835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 smtClean="0"/>
              <a:t>模式识别角度：分类</a:t>
            </a:r>
            <a:endParaRPr lang="en-US" altLang="zh-CN" sz="2000" dirty="0"/>
          </a:p>
          <a:p>
            <a:r>
              <a:rPr lang="zh-CN" altLang="en-US" sz="2000" dirty="0" smtClean="0"/>
              <a:t>问题：类别过多，任务性质发生变化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6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 smtClean="0"/>
              <a:t>原理</a:t>
            </a:r>
            <a:r>
              <a:rPr lang="en-US" altLang="zh-CN" smtClean="0"/>
              <a:t>-</a:t>
            </a:r>
            <a:r>
              <a:rPr lang="zh-CN" altLang="en-US" smtClean="0"/>
              <a:t>问题描述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zh-CN" altLang="en-US" sz="2000" dirty="0" smtClean="0"/>
              <a:t>图例</a:t>
            </a:r>
          </a:p>
          <a:p>
            <a:pPr eaLnBrk="1" hangingPunct="1"/>
            <a:r>
              <a:rPr lang="en-US" altLang="zh-CN" sz="2000" dirty="0" smtClean="0"/>
              <a:t>ASR</a:t>
            </a:r>
            <a:r>
              <a:rPr lang="zh-CN" altLang="en-US" sz="2000" dirty="0" smtClean="0"/>
              <a:t>定义</a:t>
            </a:r>
            <a:r>
              <a:rPr lang="en-US" altLang="zh-CN" sz="2000" dirty="0" smtClean="0"/>
              <a:t>:</a:t>
            </a:r>
            <a:r>
              <a:rPr lang="zh-CN" altLang="en-US" sz="2000" dirty="0" smtClean="0"/>
              <a:t>对于一段语音信号，找出其最大似然的文字序列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 smtClean="0"/>
              <a:t>原理</a:t>
            </a:r>
            <a:r>
              <a:rPr lang="en-US" altLang="zh-CN" smtClean="0"/>
              <a:t>-</a:t>
            </a:r>
            <a:r>
              <a:rPr lang="zh-CN" altLang="en-US" smtClean="0"/>
              <a:t>问题描述</a:t>
            </a:r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zh-CN" altLang="en-US" sz="2000" dirty="0" smtClean="0"/>
              <a:t>图例</a:t>
            </a:r>
          </a:p>
          <a:p>
            <a:pPr eaLnBrk="1" hangingPunct="1">
              <a:defRPr/>
            </a:pPr>
            <a:r>
              <a:rPr lang="en-US" altLang="zh-CN" sz="2000" dirty="0" smtClean="0"/>
              <a:t>ASR</a:t>
            </a:r>
            <a:r>
              <a:rPr lang="zh-CN" altLang="en-US" sz="2000" dirty="0" smtClean="0"/>
              <a:t>定义</a:t>
            </a:r>
            <a:r>
              <a:rPr lang="en-US" altLang="zh-CN" sz="2000" dirty="0" smtClean="0"/>
              <a:t>:</a:t>
            </a:r>
            <a:r>
              <a:rPr lang="zh-CN" altLang="en-US" sz="2000" dirty="0" smtClean="0"/>
              <a:t>对于一段语音信号，找出其最大似然的文字序列</a:t>
            </a:r>
          </a:p>
          <a:p>
            <a:pPr eaLnBrk="1" hangingPunct="1">
              <a:defRPr/>
            </a:pPr>
            <a:r>
              <a:rPr lang="zh-CN" altLang="en-US" sz="2000" dirty="0" smtClean="0"/>
              <a:t>基本思路</a:t>
            </a:r>
          </a:p>
          <a:p>
            <a:pPr lvl="1" eaLnBrk="1" hangingPunct="1">
              <a:defRPr/>
            </a:pPr>
            <a:r>
              <a:rPr lang="zh-CN" altLang="en-US" sz="1800" dirty="0" smtClean="0"/>
              <a:t>语音信号由（识别）单元序列构成</a:t>
            </a:r>
          </a:p>
          <a:p>
            <a:pPr lvl="1" eaLnBrk="1" hangingPunct="1">
              <a:defRPr/>
            </a:pPr>
            <a:r>
              <a:rPr lang="zh-CN" altLang="en-US" sz="1800" dirty="0"/>
              <a:t>若干</a:t>
            </a:r>
            <a:r>
              <a:rPr lang="zh-CN" altLang="en-US" sz="1800" dirty="0" smtClean="0"/>
              <a:t>低层单元可构成高层单元：</a:t>
            </a:r>
            <a:endParaRPr lang="en-US" altLang="zh-CN" sz="1800" dirty="0" smtClean="0"/>
          </a:p>
          <a:p>
            <a:pPr marL="457200" lvl="1" indent="0" eaLnBrk="1" hangingPunct="1">
              <a:buFontTx/>
              <a:buNone/>
              <a:defRPr/>
            </a:pPr>
            <a:r>
              <a:rPr lang="en-US" altLang="zh-CN" sz="1800" dirty="0" smtClean="0"/>
              <a:t>	vector -&gt; state -&gt; phone -&gt; syllable -&gt; word -&gt; sentence</a:t>
            </a:r>
          </a:p>
          <a:p>
            <a:pPr lvl="1" eaLnBrk="1" hangingPunct="1">
              <a:defRPr/>
            </a:pPr>
            <a:r>
              <a:rPr lang="zh-CN" altLang="en-US" sz="1800" dirty="0" smtClean="0"/>
              <a:t>识别</a:t>
            </a:r>
            <a:r>
              <a:rPr lang="en-US" altLang="zh-CN" sz="1800" dirty="0" smtClean="0"/>
              <a:t>:</a:t>
            </a:r>
            <a:r>
              <a:rPr lang="zh-CN" altLang="en-US" sz="1800" dirty="0" smtClean="0"/>
              <a:t>从语音</a:t>
            </a:r>
            <a:r>
              <a:rPr lang="en-US" altLang="zh-CN" sz="1800" dirty="0" smtClean="0"/>
              <a:t>/</a:t>
            </a:r>
            <a:r>
              <a:rPr lang="zh-CN" altLang="en-US" sz="1800" dirty="0" smtClean="0"/>
              <a:t>文字生成图中找到一个最优的路径</a:t>
            </a:r>
          </a:p>
        </p:txBody>
      </p:sp>
      <p:grpSp>
        <p:nvGrpSpPr>
          <p:cNvPr id="18436" name="Group 1365"/>
          <p:cNvGrpSpPr>
            <a:grpSpLocks/>
          </p:cNvGrpSpPr>
          <p:nvPr/>
        </p:nvGrpSpPr>
        <p:grpSpPr bwMode="auto">
          <a:xfrm>
            <a:off x="107950" y="4648200"/>
            <a:ext cx="8785225" cy="1733550"/>
            <a:chOff x="68" y="2792"/>
            <a:chExt cx="5692" cy="1092"/>
          </a:xfrm>
        </p:grpSpPr>
        <p:sp>
          <p:nvSpPr>
            <p:cNvPr id="18437" name="Rectangle 646"/>
            <p:cNvSpPr>
              <a:spLocks noChangeArrowheads="1"/>
            </p:cNvSpPr>
            <p:nvPr/>
          </p:nvSpPr>
          <p:spPr bwMode="auto">
            <a:xfrm>
              <a:off x="567" y="3022"/>
              <a:ext cx="46" cy="91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1800">
                <a:latin typeface="Arial" panose="020B0604020202020204" pitchFamily="34" charset="0"/>
              </a:endParaRPr>
            </a:p>
          </p:txBody>
        </p:sp>
        <p:sp>
          <p:nvSpPr>
            <p:cNvPr id="18438" name="Rectangle 647"/>
            <p:cNvSpPr>
              <a:spLocks noChangeArrowheads="1"/>
            </p:cNvSpPr>
            <p:nvPr/>
          </p:nvSpPr>
          <p:spPr bwMode="auto">
            <a:xfrm>
              <a:off x="613" y="3022"/>
              <a:ext cx="46" cy="91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1800">
                <a:latin typeface="Arial" panose="020B0604020202020204" pitchFamily="34" charset="0"/>
              </a:endParaRPr>
            </a:p>
          </p:txBody>
        </p:sp>
        <p:sp>
          <p:nvSpPr>
            <p:cNvPr id="18439" name="Rectangle 648"/>
            <p:cNvSpPr>
              <a:spLocks noChangeArrowheads="1"/>
            </p:cNvSpPr>
            <p:nvPr/>
          </p:nvSpPr>
          <p:spPr bwMode="auto">
            <a:xfrm>
              <a:off x="658" y="3022"/>
              <a:ext cx="46" cy="91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1800">
                <a:latin typeface="Arial" panose="020B0604020202020204" pitchFamily="34" charset="0"/>
              </a:endParaRPr>
            </a:p>
          </p:txBody>
        </p:sp>
        <p:sp>
          <p:nvSpPr>
            <p:cNvPr id="18440" name="Rectangle 649"/>
            <p:cNvSpPr>
              <a:spLocks noChangeArrowheads="1"/>
            </p:cNvSpPr>
            <p:nvPr/>
          </p:nvSpPr>
          <p:spPr bwMode="auto">
            <a:xfrm>
              <a:off x="703" y="3022"/>
              <a:ext cx="46" cy="91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1800">
                <a:latin typeface="Arial" panose="020B0604020202020204" pitchFamily="34" charset="0"/>
              </a:endParaRPr>
            </a:p>
          </p:txBody>
        </p:sp>
        <p:sp>
          <p:nvSpPr>
            <p:cNvPr id="18441" name="Rectangle 650"/>
            <p:cNvSpPr>
              <a:spLocks noChangeArrowheads="1"/>
            </p:cNvSpPr>
            <p:nvPr/>
          </p:nvSpPr>
          <p:spPr bwMode="auto">
            <a:xfrm>
              <a:off x="749" y="3022"/>
              <a:ext cx="46" cy="91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1800">
                <a:latin typeface="Arial" panose="020B0604020202020204" pitchFamily="34" charset="0"/>
              </a:endParaRPr>
            </a:p>
          </p:txBody>
        </p:sp>
        <p:sp>
          <p:nvSpPr>
            <p:cNvPr id="18442" name="Rectangle 651"/>
            <p:cNvSpPr>
              <a:spLocks noChangeArrowheads="1"/>
            </p:cNvSpPr>
            <p:nvPr/>
          </p:nvSpPr>
          <p:spPr bwMode="auto">
            <a:xfrm>
              <a:off x="794" y="3022"/>
              <a:ext cx="46" cy="91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1800">
                <a:latin typeface="Arial" panose="020B0604020202020204" pitchFamily="34" charset="0"/>
              </a:endParaRPr>
            </a:p>
          </p:txBody>
        </p:sp>
        <p:sp>
          <p:nvSpPr>
            <p:cNvPr id="18443" name="Rectangle 694"/>
            <p:cNvSpPr>
              <a:spLocks noChangeArrowheads="1"/>
            </p:cNvSpPr>
            <p:nvPr/>
          </p:nvSpPr>
          <p:spPr bwMode="auto">
            <a:xfrm>
              <a:off x="839" y="3022"/>
              <a:ext cx="46" cy="91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1800">
                <a:latin typeface="Arial" panose="020B0604020202020204" pitchFamily="34" charset="0"/>
              </a:endParaRPr>
            </a:p>
          </p:txBody>
        </p:sp>
        <p:sp>
          <p:nvSpPr>
            <p:cNvPr id="18444" name="Rectangle 695"/>
            <p:cNvSpPr>
              <a:spLocks noChangeArrowheads="1"/>
            </p:cNvSpPr>
            <p:nvPr/>
          </p:nvSpPr>
          <p:spPr bwMode="auto">
            <a:xfrm>
              <a:off x="885" y="3022"/>
              <a:ext cx="46" cy="91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1800">
                <a:latin typeface="Arial" panose="020B0604020202020204" pitchFamily="34" charset="0"/>
              </a:endParaRPr>
            </a:p>
          </p:txBody>
        </p:sp>
        <p:sp>
          <p:nvSpPr>
            <p:cNvPr id="18445" name="Rectangle 696"/>
            <p:cNvSpPr>
              <a:spLocks noChangeArrowheads="1"/>
            </p:cNvSpPr>
            <p:nvPr/>
          </p:nvSpPr>
          <p:spPr bwMode="auto">
            <a:xfrm>
              <a:off x="930" y="3022"/>
              <a:ext cx="46" cy="91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1800">
                <a:latin typeface="Arial" panose="020B0604020202020204" pitchFamily="34" charset="0"/>
              </a:endParaRPr>
            </a:p>
          </p:txBody>
        </p:sp>
        <p:sp>
          <p:nvSpPr>
            <p:cNvPr id="18446" name="Rectangle 697"/>
            <p:cNvSpPr>
              <a:spLocks noChangeArrowheads="1"/>
            </p:cNvSpPr>
            <p:nvPr/>
          </p:nvSpPr>
          <p:spPr bwMode="auto">
            <a:xfrm>
              <a:off x="975" y="3022"/>
              <a:ext cx="46" cy="91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1800">
                <a:latin typeface="Arial" panose="020B0604020202020204" pitchFamily="34" charset="0"/>
              </a:endParaRPr>
            </a:p>
          </p:txBody>
        </p:sp>
        <p:sp>
          <p:nvSpPr>
            <p:cNvPr id="18447" name="Rectangle 698"/>
            <p:cNvSpPr>
              <a:spLocks noChangeArrowheads="1"/>
            </p:cNvSpPr>
            <p:nvPr/>
          </p:nvSpPr>
          <p:spPr bwMode="auto">
            <a:xfrm>
              <a:off x="1021" y="3022"/>
              <a:ext cx="46" cy="91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1800">
                <a:latin typeface="Arial" panose="020B0604020202020204" pitchFamily="34" charset="0"/>
              </a:endParaRPr>
            </a:p>
          </p:txBody>
        </p:sp>
        <p:sp>
          <p:nvSpPr>
            <p:cNvPr id="18448" name="Rectangle 699"/>
            <p:cNvSpPr>
              <a:spLocks noChangeArrowheads="1"/>
            </p:cNvSpPr>
            <p:nvPr/>
          </p:nvSpPr>
          <p:spPr bwMode="auto">
            <a:xfrm>
              <a:off x="1066" y="3022"/>
              <a:ext cx="46" cy="91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1800">
                <a:latin typeface="Arial" panose="020B0604020202020204" pitchFamily="34" charset="0"/>
              </a:endParaRPr>
            </a:p>
          </p:txBody>
        </p:sp>
        <p:sp>
          <p:nvSpPr>
            <p:cNvPr id="18449" name="Rectangle 700"/>
            <p:cNvSpPr>
              <a:spLocks noChangeArrowheads="1"/>
            </p:cNvSpPr>
            <p:nvPr/>
          </p:nvSpPr>
          <p:spPr bwMode="auto">
            <a:xfrm>
              <a:off x="1112" y="3022"/>
              <a:ext cx="46" cy="91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1800">
                <a:latin typeface="Arial" panose="020B0604020202020204" pitchFamily="34" charset="0"/>
              </a:endParaRPr>
            </a:p>
          </p:txBody>
        </p:sp>
        <p:sp>
          <p:nvSpPr>
            <p:cNvPr id="18450" name="Rectangle 701"/>
            <p:cNvSpPr>
              <a:spLocks noChangeArrowheads="1"/>
            </p:cNvSpPr>
            <p:nvPr/>
          </p:nvSpPr>
          <p:spPr bwMode="auto">
            <a:xfrm>
              <a:off x="1158" y="3022"/>
              <a:ext cx="46" cy="91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1800">
                <a:latin typeface="Arial" panose="020B0604020202020204" pitchFamily="34" charset="0"/>
              </a:endParaRPr>
            </a:p>
          </p:txBody>
        </p:sp>
        <p:sp>
          <p:nvSpPr>
            <p:cNvPr id="18451" name="Rectangle 702"/>
            <p:cNvSpPr>
              <a:spLocks noChangeArrowheads="1"/>
            </p:cNvSpPr>
            <p:nvPr/>
          </p:nvSpPr>
          <p:spPr bwMode="auto">
            <a:xfrm>
              <a:off x="1203" y="3022"/>
              <a:ext cx="46" cy="91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1800">
                <a:latin typeface="Arial" panose="020B0604020202020204" pitchFamily="34" charset="0"/>
              </a:endParaRPr>
            </a:p>
          </p:txBody>
        </p:sp>
        <p:sp>
          <p:nvSpPr>
            <p:cNvPr id="18452" name="Rectangle 703"/>
            <p:cNvSpPr>
              <a:spLocks noChangeArrowheads="1"/>
            </p:cNvSpPr>
            <p:nvPr/>
          </p:nvSpPr>
          <p:spPr bwMode="auto">
            <a:xfrm>
              <a:off x="1248" y="3022"/>
              <a:ext cx="46" cy="91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1800">
                <a:latin typeface="Arial" panose="020B0604020202020204" pitchFamily="34" charset="0"/>
              </a:endParaRPr>
            </a:p>
          </p:txBody>
        </p:sp>
        <p:sp>
          <p:nvSpPr>
            <p:cNvPr id="18453" name="Rectangle 704"/>
            <p:cNvSpPr>
              <a:spLocks noChangeArrowheads="1"/>
            </p:cNvSpPr>
            <p:nvPr/>
          </p:nvSpPr>
          <p:spPr bwMode="auto">
            <a:xfrm>
              <a:off x="1294" y="3022"/>
              <a:ext cx="46" cy="91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1800">
                <a:latin typeface="Arial" panose="020B0604020202020204" pitchFamily="34" charset="0"/>
              </a:endParaRPr>
            </a:p>
          </p:txBody>
        </p:sp>
        <p:sp>
          <p:nvSpPr>
            <p:cNvPr id="18454" name="Rectangle 705"/>
            <p:cNvSpPr>
              <a:spLocks noChangeArrowheads="1"/>
            </p:cNvSpPr>
            <p:nvPr/>
          </p:nvSpPr>
          <p:spPr bwMode="auto">
            <a:xfrm>
              <a:off x="1339" y="3022"/>
              <a:ext cx="46" cy="91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1800">
                <a:latin typeface="Arial" panose="020B0604020202020204" pitchFamily="34" charset="0"/>
              </a:endParaRPr>
            </a:p>
          </p:txBody>
        </p:sp>
        <p:sp>
          <p:nvSpPr>
            <p:cNvPr id="18455" name="Rectangle 706"/>
            <p:cNvSpPr>
              <a:spLocks noChangeArrowheads="1"/>
            </p:cNvSpPr>
            <p:nvPr/>
          </p:nvSpPr>
          <p:spPr bwMode="auto">
            <a:xfrm>
              <a:off x="1384" y="3022"/>
              <a:ext cx="46" cy="91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1800">
                <a:latin typeface="Arial" panose="020B0604020202020204" pitchFamily="34" charset="0"/>
              </a:endParaRPr>
            </a:p>
          </p:txBody>
        </p:sp>
        <p:sp>
          <p:nvSpPr>
            <p:cNvPr id="18456" name="Rectangle 707"/>
            <p:cNvSpPr>
              <a:spLocks noChangeArrowheads="1"/>
            </p:cNvSpPr>
            <p:nvPr/>
          </p:nvSpPr>
          <p:spPr bwMode="auto">
            <a:xfrm>
              <a:off x="1430" y="3022"/>
              <a:ext cx="46" cy="91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1800">
                <a:latin typeface="Arial" panose="020B0604020202020204" pitchFamily="34" charset="0"/>
              </a:endParaRPr>
            </a:p>
          </p:txBody>
        </p:sp>
        <p:sp>
          <p:nvSpPr>
            <p:cNvPr id="18457" name="Rectangle 708"/>
            <p:cNvSpPr>
              <a:spLocks noChangeArrowheads="1"/>
            </p:cNvSpPr>
            <p:nvPr/>
          </p:nvSpPr>
          <p:spPr bwMode="auto">
            <a:xfrm>
              <a:off x="1475" y="3022"/>
              <a:ext cx="46" cy="91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1800">
                <a:latin typeface="Arial" panose="020B0604020202020204" pitchFamily="34" charset="0"/>
              </a:endParaRPr>
            </a:p>
          </p:txBody>
        </p:sp>
        <p:sp>
          <p:nvSpPr>
            <p:cNvPr id="18458" name="Rectangle 709"/>
            <p:cNvSpPr>
              <a:spLocks noChangeArrowheads="1"/>
            </p:cNvSpPr>
            <p:nvPr/>
          </p:nvSpPr>
          <p:spPr bwMode="auto">
            <a:xfrm>
              <a:off x="1520" y="3022"/>
              <a:ext cx="46" cy="91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1800">
                <a:latin typeface="Arial" panose="020B0604020202020204" pitchFamily="34" charset="0"/>
              </a:endParaRPr>
            </a:p>
          </p:txBody>
        </p:sp>
        <p:sp>
          <p:nvSpPr>
            <p:cNvPr id="18459" name="Rectangle 710"/>
            <p:cNvSpPr>
              <a:spLocks noChangeArrowheads="1"/>
            </p:cNvSpPr>
            <p:nvPr/>
          </p:nvSpPr>
          <p:spPr bwMode="auto">
            <a:xfrm>
              <a:off x="1566" y="3022"/>
              <a:ext cx="46" cy="91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1800">
                <a:latin typeface="Arial" panose="020B0604020202020204" pitchFamily="34" charset="0"/>
              </a:endParaRPr>
            </a:p>
          </p:txBody>
        </p:sp>
        <p:sp>
          <p:nvSpPr>
            <p:cNvPr id="18460" name="Rectangle 711"/>
            <p:cNvSpPr>
              <a:spLocks noChangeArrowheads="1"/>
            </p:cNvSpPr>
            <p:nvPr/>
          </p:nvSpPr>
          <p:spPr bwMode="auto">
            <a:xfrm>
              <a:off x="1611" y="3022"/>
              <a:ext cx="46" cy="91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1800">
                <a:latin typeface="Arial" panose="020B0604020202020204" pitchFamily="34" charset="0"/>
              </a:endParaRPr>
            </a:p>
          </p:txBody>
        </p:sp>
        <p:sp>
          <p:nvSpPr>
            <p:cNvPr id="18461" name="Rectangle 712"/>
            <p:cNvSpPr>
              <a:spLocks noChangeArrowheads="1"/>
            </p:cNvSpPr>
            <p:nvPr/>
          </p:nvSpPr>
          <p:spPr bwMode="auto">
            <a:xfrm>
              <a:off x="1655" y="3022"/>
              <a:ext cx="46" cy="91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1800">
                <a:latin typeface="Arial" panose="020B0604020202020204" pitchFamily="34" charset="0"/>
              </a:endParaRPr>
            </a:p>
          </p:txBody>
        </p:sp>
        <p:sp>
          <p:nvSpPr>
            <p:cNvPr id="18462" name="Rectangle 713"/>
            <p:cNvSpPr>
              <a:spLocks noChangeArrowheads="1"/>
            </p:cNvSpPr>
            <p:nvPr/>
          </p:nvSpPr>
          <p:spPr bwMode="auto">
            <a:xfrm>
              <a:off x="1701" y="3022"/>
              <a:ext cx="46" cy="91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1800">
                <a:latin typeface="Arial" panose="020B0604020202020204" pitchFamily="34" charset="0"/>
              </a:endParaRPr>
            </a:p>
          </p:txBody>
        </p:sp>
        <p:sp>
          <p:nvSpPr>
            <p:cNvPr id="18463" name="Rectangle 714"/>
            <p:cNvSpPr>
              <a:spLocks noChangeArrowheads="1"/>
            </p:cNvSpPr>
            <p:nvPr/>
          </p:nvSpPr>
          <p:spPr bwMode="auto">
            <a:xfrm>
              <a:off x="1746" y="3022"/>
              <a:ext cx="46" cy="91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1800">
                <a:latin typeface="Arial" panose="020B0604020202020204" pitchFamily="34" charset="0"/>
              </a:endParaRPr>
            </a:p>
          </p:txBody>
        </p:sp>
        <p:sp>
          <p:nvSpPr>
            <p:cNvPr id="18464" name="Rectangle 715"/>
            <p:cNvSpPr>
              <a:spLocks noChangeArrowheads="1"/>
            </p:cNvSpPr>
            <p:nvPr/>
          </p:nvSpPr>
          <p:spPr bwMode="auto">
            <a:xfrm>
              <a:off x="1791" y="3022"/>
              <a:ext cx="46" cy="91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1800">
                <a:latin typeface="Arial" panose="020B0604020202020204" pitchFamily="34" charset="0"/>
              </a:endParaRPr>
            </a:p>
          </p:txBody>
        </p:sp>
        <p:sp>
          <p:nvSpPr>
            <p:cNvPr id="18465" name="Rectangle 716"/>
            <p:cNvSpPr>
              <a:spLocks noChangeArrowheads="1"/>
            </p:cNvSpPr>
            <p:nvPr/>
          </p:nvSpPr>
          <p:spPr bwMode="auto">
            <a:xfrm>
              <a:off x="1837" y="3022"/>
              <a:ext cx="46" cy="91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1800">
                <a:latin typeface="Arial" panose="020B0604020202020204" pitchFamily="34" charset="0"/>
              </a:endParaRPr>
            </a:p>
          </p:txBody>
        </p:sp>
        <p:sp>
          <p:nvSpPr>
            <p:cNvPr id="18466" name="Rectangle 717"/>
            <p:cNvSpPr>
              <a:spLocks noChangeArrowheads="1"/>
            </p:cNvSpPr>
            <p:nvPr/>
          </p:nvSpPr>
          <p:spPr bwMode="auto">
            <a:xfrm>
              <a:off x="1882" y="3022"/>
              <a:ext cx="46" cy="91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1800">
                <a:latin typeface="Arial" panose="020B0604020202020204" pitchFamily="34" charset="0"/>
              </a:endParaRPr>
            </a:p>
          </p:txBody>
        </p:sp>
        <p:sp>
          <p:nvSpPr>
            <p:cNvPr id="18467" name="Rectangle 718"/>
            <p:cNvSpPr>
              <a:spLocks noChangeArrowheads="1"/>
            </p:cNvSpPr>
            <p:nvPr/>
          </p:nvSpPr>
          <p:spPr bwMode="auto">
            <a:xfrm>
              <a:off x="1927" y="3022"/>
              <a:ext cx="46" cy="91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1800">
                <a:latin typeface="Arial" panose="020B0604020202020204" pitchFamily="34" charset="0"/>
              </a:endParaRPr>
            </a:p>
          </p:txBody>
        </p:sp>
        <p:sp>
          <p:nvSpPr>
            <p:cNvPr id="18468" name="Rectangle 719"/>
            <p:cNvSpPr>
              <a:spLocks noChangeArrowheads="1"/>
            </p:cNvSpPr>
            <p:nvPr/>
          </p:nvSpPr>
          <p:spPr bwMode="auto">
            <a:xfrm>
              <a:off x="1973" y="3022"/>
              <a:ext cx="46" cy="91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1800">
                <a:latin typeface="Arial" panose="020B0604020202020204" pitchFamily="34" charset="0"/>
              </a:endParaRPr>
            </a:p>
          </p:txBody>
        </p:sp>
        <p:sp>
          <p:nvSpPr>
            <p:cNvPr id="18469" name="Rectangle 720"/>
            <p:cNvSpPr>
              <a:spLocks noChangeArrowheads="1"/>
            </p:cNvSpPr>
            <p:nvPr/>
          </p:nvSpPr>
          <p:spPr bwMode="auto">
            <a:xfrm>
              <a:off x="2018" y="3022"/>
              <a:ext cx="46" cy="91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1800">
                <a:latin typeface="Arial" panose="020B0604020202020204" pitchFamily="34" charset="0"/>
              </a:endParaRPr>
            </a:p>
          </p:txBody>
        </p:sp>
        <p:sp>
          <p:nvSpPr>
            <p:cNvPr id="18470" name="Rectangle 721"/>
            <p:cNvSpPr>
              <a:spLocks noChangeArrowheads="1"/>
            </p:cNvSpPr>
            <p:nvPr/>
          </p:nvSpPr>
          <p:spPr bwMode="auto">
            <a:xfrm>
              <a:off x="2063" y="3022"/>
              <a:ext cx="46" cy="91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1800">
                <a:latin typeface="Arial" panose="020B0604020202020204" pitchFamily="34" charset="0"/>
              </a:endParaRPr>
            </a:p>
          </p:txBody>
        </p:sp>
        <p:sp>
          <p:nvSpPr>
            <p:cNvPr id="18471" name="Rectangle 722"/>
            <p:cNvSpPr>
              <a:spLocks noChangeArrowheads="1"/>
            </p:cNvSpPr>
            <p:nvPr/>
          </p:nvSpPr>
          <p:spPr bwMode="auto">
            <a:xfrm>
              <a:off x="2109" y="3022"/>
              <a:ext cx="46" cy="91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1800">
                <a:latin typeface="Arial" panose="020B0604020202020204" pitchFamily="34" charset="0"/>
              </a:endParaRPr>
            </a:p>
          </p:txBody>
        </p:sp>
        <p:sp>
          <p:nvSpPr>
            <p:cNvPr id="18472" name="Rectangle 723"/>
            <p:cNvSpPr>
              <a:spLocks noChangeArrowheads="1"/>
            </p:cNvSpPr>
            <p:nvPr/>
          </p:nvSpPr>
          <p:spPr bwMode="auto">
            <a:xfrm>
              <a:off x="2154" y="3022"/>
              <a:ext cx="46" cy="91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1800">
                <a:latin typeface="Arial" panose="020B0604020202020204" pitchFamily="34" charset="0"/>
              </a:endParaRPr>
            </a:p>
          </p:txBody>
        </p:sp>
        <p:sp>
          <p:nvSpPr>
            <p:cNvPr id="18473" name="Rectangle 724"/>
            <p:cNvSpPr>
              <a:spLocks noChangeArrowheads="1"/>
            </p:cNvSpPr>
            <p:nvPr/>
          </p:nvSpPr>
          <p:spPr bwMode="auto">
            <a:xfrm>
              <a:off x="2200" y="3022"/>
              <a:ext cx="46" cy="91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1800">
                <a:latin typeface="Arial" panose="020B0604020202020204" pitchFamily="34" charset="0"/>
              </a:endParaRPr>
            </a:p>
          </p:txBody>
        </p:sp>
        <p:sp>
          <p:nvSpPr>
            <p:cNvPr id="18474" name="Rectangle 725"/>
            <p:cNvSpPr>
              <a:spLocks noChangeArrowheads="1"/>
            </p:cNvSpPr>
            <p:nvPr/>
          </p:nvSpPr>
          <p:spPr bwMode="auto">
            <a:xfrm>
              <a:off x="2246" y="3022"/>
              <a:ext cx="46" cy="91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1800">
                <a:latin typeface="Arial" panose="020B0604020202020204" pitchFamily="34" charset="0"/>
              </a:endParaRPr>
            </a:p>
          </p:txBody>
        </p:sp>
        <p:sp>
          <p:nvSpPr>
            <p:cNvPr id="18475" name="Rectangle 726"/>
            <p:cNvSpPr>
              <a:spLocks noChangeArrowheads="1"/>
            </p:cNvSpPr>
            <p:nvPr/>
          </p:nvSpPr>
          <p:spPr bwMode="auto">
            <a:xfrm>
              <a:off x="2291" y="3022"/>
              <a:ext cx="46" cy="91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1800">
                <a:latin typeface="Arial" panose="020B0604020202020204" pitchFamily="34" charset="0"/>
              </a:endParaRPr>
            </a:p>
          </p:txBody>
        </p:sp>
        <p:sp>
          <p:nvSpPr>
            <p:cNvPr id="18476" name="Rectangle 727"/>
            <p:cNvSpPr>
              <a:spLocks noChangeArrowheads="1"/>
            </p:cNvSpPr>
            <p:nvPr/>
          </p:nvSpPr>
          <p:spPr bwMode="auto">
            <a:xfrm>
              <a:off x="2336" y="3022"/>
              <a:ext cx="46" cy="91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1800">
                <a:latin typeface="Arial" panose="020B0604020202020204" pitchFamily="34" charset="0"/>
              </a:endParaRPr>
            </a:p>
          </p:txBody>
        </p:sp>
        <p:sp>
          <p:nvSpPr>
            <p:cNvPr id="18477" name="Rectangle 728"/>
            <p:cNvSpPr>
              <a:spLocks noChangeArrowheads="1"/>
            </p:cNvSpPr>
            <p:nvPr/>
          </p:nvSpPr>
          <p:spPr bwMode="auto">
            <a:xfrm>
              <a:off x="2382" y="3022"/>
              <a:ext cx="46" cy="91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1800">
                <a:latin typeface="Arial" panose="020B0604020202020204" pitchFamily="34" charset="0"/>
              </a:endParaRPr>
            </a:p>
          </p:txBody>
        </p:sp>
        <p:sp>
          <p:nvSpPr>
            <p:cNvPr id="18478" name="Rectangle 729"/>
            <p:cNvSpPr>
              <a:spLocks noChangeArrowheads="1"/>
            </p:cNvSpPr>
            <p:nvPr/>
          </p:nvSpPr>
          <p:spPr bwMode="auto">
            <a:xfrm>
              <a:off x="2427" y="3022"/>
              <a:ext cx="46" cy="91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1800">
                <a:latin typeface="Arial" panose="020B0604020202020204" pitchFamily="34" charset="0"/>
              </a:endParaRPr>
            </a:p>
          </p:txBody>
        </p:sp>
        <p:sp>
          <p:nvSpPr>
            <p:cNvPr id="18479" name="Rectangle 730"/>
            <p:cNvSpPr>
              <a:spLocks noChangeArrowheads="1"/>
            </p:cNvSpPr>
            <p:nvPr/>
          </p:nvSpPr>
          <p:spPr bwMode="auto">
            <a:xfrm>
              <a:off x="2472" y="3022"/>
              <a:ext cx="46" cy="91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1800">
                <a:latin typeface="Arial" panose="020B0604020202020204" pitchFamily="34" charset="0"/>
              </a:endParaRPr>
            </a:p>
          </p:txBody>
        </p:sp>
        <p:sp>
          <p:nvSpPr>
            <p:cNvPr id="18480" name="Rectangle 731"/>
            <p:cNvSpPr>
              <a:spLocks noChangeArrowheads="1"/>
            </p:cNvSpPr>
            <p:nvPr/>
          </p:nvSpPr>
          <p:spPr bwMode="auto">
            <a:xfrm>
              <a:off x="2518" y="3022"/>
              <a:ext cx="46" cy="91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1800">
                <a:latin typeface="Arial" panose="020B0604020202020204" pitchFamily="34" charset="0"/>
              </a:endParaRPr>
            </a:p>
          </p:txBody>
        </p:sp>
        <p:sp>
          <p:nvSpPr>
            <p:cNvPr id="18481" name="Rectangle 732"/>
            <p:cNvSpPr>
              <a:spLocks noChangeArrowheads="1"/>
            </p:cNvSpPr>
            <p:nvPr/>
          </p:nvSpPr>
          <p:spPr bwMode="auto">
            <a:xfrm>
              <a:off x="2563" y="3022"/>
              <a:ext cx="46" cy="91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1800">
                <a:latin typeface="Arial" panose="020B0604020202020204" pitchFamily="34" charset="0"/>
              </a:endParaRPr>
            </a:p>
          </p:txBody>
        </p:sp>
        <p:sp>
          <p:nvSpPr>
            <p:cNvPr id="18482" name="Rectangle 733"/>
            <p:cNvSpPr>
              <a:spLocks noChangeArrowheads="1"/>
            </p:cNvSpPr>
            <p:nvPr/>
          </p:nvSpPr>
          <p:spPr bwMode="auto">
            <a:xfrm>
              <a:off x="2608" y="3022"/>
              <a:ext cx="46" cy="91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1800">
                <a:latin typeface="Arial" panose="020B0604020202020204" pitchFamily="34" charset="0"/>
              </a:endParaRPr>
            </a:p>
          </p:txBody>
        </p:sp>
        <p:sp>
          <p:nvSpPr>
            <p:cNvPr id="18483" name="Rectangle 734"/>
            <p:cNvSpPr>
              <a:spLocks noChangeArrowheads="1"/>
            </p:cNvSpPr>
            <p:nvPr/>
          </p:nvSpPr>
          <p:spPr bwMode="auto">
            <a:xfrm>
              <a:off x="2654" y="3022"/>
              <a:ext cx="46" cy="91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1800">
                <a:latin typeface="Arial" panose="020B0604020202020204" pitchFamily="34" charset="0"/>
              </a:endParaRPr>
            </a:p>
          </p:txBody>
        </p:sp>
        <p:sp>
          <p:nvSpPr>
            <p:cNvPr id="18484" name="Rectangle 735"/>
            <p:cNvSpPr>
              <a:spLocks noChangeArrowheads="1"/>
            </p:cNvSpPr>
            <p:nvPr/>
          </p:nvSpPr>
          <p:spPr bwMode="auto">
            <a:xfrm>
              <a:off x="2699" y="3022"/>
              <a:ext cx="46" cy="91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1800">
                <a:latin typeface="Arial" panose="020B0604020202020204" pitchFamily="34" charset="0"/>
              </a:endParaRPr>
            </a:p>
          </p:txBody>
        </p:sp>
        <p:sp>
          <p:nvSpPr>
            <p:cNvPr id="18485" name="Rectangle 736"/>
            <p:cNvSpPr>
              <a:spLocks noChangeArrowheads="1"/>
            </p:cNvSpPr>
            <p:nvPr/>
          </p:nvSpPr>
          <p:spPr bwMode="auto">
            <a:xfrm>
              <a:off x="2744" y="3022"/>
              <a:ext cx="46" cy="91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1800">
                <a:latin typeface="Arial" panose="020B0604020202020204" pitchFamily="34" charset="0"/>
              </a:endParaRPr>
            </a:p>
          </p:txBody>
        </p:sp>
        <p:sp>
          <p:nvSpPr>
            <p:cNvPr id="18486" name="Rectangle 737"/>
            <p:cNvSpPr>
              <a:spLocks noChangeArrowheads="1"/>
            </p:cNvSpPr>
            <p:nvPr/>
          </p:nvSpPr>
          <p:spPr bwMode="auto">
            <a:xfrm>
              <a:off x="2790" y="3022"/>
              <a:ext cx="46" cy="91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1800">
                <a:latin typeface="Arial" panose="020B0604020202020204" pitchFamily="34" charset="0"/>
              </a:endParaRPr>
            </a:p>
          </p:txBody>
        </p:sp>
        <p:sp>
          <p:nvSpPr>
            <p:cNvPr id="18487" name="Rectangle 738"/>
            <p:cNvSpPr>
              <a:spLocks noChangeArrowheads="1"/>
            </p:cNvSpPr>
            <p:nvPr/>
          </p:nvSpPr>
          <p:spPr bwMode="auto">
            <a:xfrm>
              <a:off x="2835" y="3022"/>
              <a:ext cx="46" cy="91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1800">
                <a:latin typeface="Arial" panose="020B0604020202020204" pitchFamily="34" charset="0"/>
              </a:endParaRPr>
            </a:p>
          </p:txBody>
        </p:sp>
        <p:sp>
          <p:nvSpPr>
            <p:cNvPr id="18488" name="Rectangle 739"/>
            <p:cNvSpPr>
              <a:spLocks noChangeArrowheads="1"/>
            </p:cNvSpPr>
            <p:nvPr/>
          </p:nvSpPr>
          <p:spPr bwMode="auto">
            <a:xfrm>
              <a:off x="2880" y="3022"/>
              <a:ext cx="46" cy="91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1800">
                <a:latin typeface="Arial" panose="020B0604020202020204" pitchFamily="34" charset="0"/>
              </a:endParaRPr>
            </a:p>
          </p:txBody>
        </p:sp>
        <p:sp>
          <p:nvSpPr>
            <p:cNvPr id="18489" name="Rectangle 740"/>
            <p:cNvSpPr>
              <a:spLocks noChangeArrowheads="1"/>
            </p:cNvSpPr>
            <p:nvPr/>
          </p:nvSpPr>
          <p:spPr bwMode="auto">
            <a:xfrm>
              <a:off x="2926" y="3022"/>
              <a:ext cx="46" cy="91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1800">
                <a:latin typeface="Arial" panose="020B0604020202020204" pitchFamily="34" charset="0"/>
              </a:endParaRPr>
            </a:p>
          </p:txBody>
        </p:sp>
        <p:sp>
          <p:nvSpPr>
            <p:cNvPr id="18490" name="Rectangle 741"/>
            <p:cNvSpPr>
              <a:spLocks noChangeArrowheads="1"/>
            </p:cNvSpPr>
            <p:nvPr/>
          </p:nvSpPr>
          <p:spPr bwMode="auto">
            <a:xfrm>
              <a:off x="2971" y="3022"/>
              <a:ext cx="46" cy="91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1800">
                <a:latin typeface="Arial" panose="020B0604020202020204" pitchFamily="34" charset="0"/>
              </a:endParaRPr>
            </a:p>
          </p:txBody>
        </p:sp>
        <p:sp>
          <p:nvSpPr>
            <p:cNvPr id="18491" name="Rectangle 742"/>
            <p:cNvSpPr>
              <a:spLocks noChangeArrowheads="1"/>
            </p:cNvSpPr>
            <p:nvPr/>
          </p:nvSpPr>
          <p:spPr bwMode="auto">
            <a:xfrm>
              <a:off x="3016" y="3022"/>
              <a:ext cx="46" cy="91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1800">
                <a:latin typeface="Arial" panose="020B0604020202020204" pitchFamily="34" charset="0"/>
              </a:endParaRPr>
            </a:p>
          </p:txBody>
        </p:sp>
        <p:sp>
          <p:nvSpPr>
            <p:cNvPr id="18492" name="Rectangle 743"/>
            <p:cNvSpPr>
              <a:spLocks noChangeArrowheads="1"/>
            </p:cNvSpPr>
            <p:nvPr/>
          </p:nvSpPr>
          <p:spPr bwMode="auto">
            <a:xfrm>
              <a:off x="3062" y="3022"/>
              <a:ext cx="46" cy="91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1800">
                <a:latin typeface="Arial" panose="020B0604020202020204" pitchFamily="34" charset="0"/>
              </a:endParaRPr>
            </a:p>
          </p:txBody>
        </p:sp>
        <p:sp>
          <p:nvSpPr>
            <p:cNvPr id="18493" name="Rectangle 744"/>
            <p:cNvSpPr>
              <a:spLocks noChangeArrowheads="1"/>
            </p:cNvSpPr>
            <p:nvPr/>
          </p:nvSpPr>
          <p:spPr bwMode="auto">
            <a:xfrm>
              <a:off x="3107" y="3022"/>
              <a:ext cx="46" cy="91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1800">
                <a:latin typeface="Arial" panose="020B0604020202020204" pitchFamily="34" charset="0"/>
              </a:endParaRPr>
            </a:p>
          </p:txBody>
        </p:sp>
        <p:sp>
          <p:nvSpPr>
            <p:cNvPr id="18494" name="Rectangle 745"/>
            <p:cNvSpPr>
              <a:spLocks noChangeArrowheads="1"/>
            </p:cNvSpPr>
            <p:nvPr/>
          </p:nvSpPr>
          <p:spPr bwMode="auto">
            <a:xfrm>
              <a:off x="3152" y="3022"/>
              <a:ext cx="46" cy="91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1800">
                <a:latin typeface="Arial" panose="020B0604020202020204" pitchFamily="34" charset="0"/>
              </a:endParaRPr>
            </a:p>
          </p:txBody>
        </p:sp>
        <p:sp>
          <p:nvSpPr>
            <p:cNvPr id="18495" name="Rectangle 746"/>
            <p:cNvSpPr>
              <a:spLocks noChangeArrowheads="1"/>
            </p:cNvSpPr>
            <p:nvPr/>
          </p:nvSpPr>
          <p:spPr bwMode="auto">
            <a:xfrm>
              <a:off x="3198" y="3022"/>
              <a:ext cx="46" cy="91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1800">
                <a:latin typeface="Arial" panose="020B0604020202020204" pitchFamily="34" charset="0"/>
              </a:endParaRPr>
            </a:p>
          </p:txBody>
        </p:sp>
        <p:sp>
          <p:nvSpPr>
            <p:cNvPr id="18496" name="Rectangle 747"/>
            <p:cNvSpPr>
              <a:spLocks noChangeArrowheads="1"/>
            </p:cNvSpPr>
            <p:nvPr/>
          </p:nvSpPr>
          <p:spPr bwMode="auto">
            <a:xfrm>
              <a:off x="3243" y="3022"/>
              <a:ext cx="46" cy="91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1800">
                <a:latin typeface="Arial" panose="020B0604020202020204" pitchFamily="34" charset="0"/>
              </a:endParaRPr>
            </a:p>
          </p:txBody>
        </p:sp>
        <p:sp>
          <p:nvSpPr>
            <p:cNvPr id="18497" name="Rectangle 748"/>
            <p:cNvSpPr>
              <a:spLocks noChangeArrowheads="1"/>
            </p:cNvSpPr>
            <p:nvPr/>
          </p:nvSpPr>
          <p:spPr bwMode="auto">
            <a:xfrm>
              <a:off x="3289" y="3022"/>
              <a:ext cx="46" cy="91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1800">
                <a:latin typeface="Arial" panose="020B0604020202020204" pitchFamily="34" charset="0"/>
              </a:endParaRPr>
            </a:p>
          </p:txBody>
        </p:sp>
        <p:sp>
          <p:nvSpPr>
            <p:cNvPr id="18498" name="Rectangle 749"/>
            <p:cNvSpPr>
              <a:spLocks noChangeArrowheads="1"/>
            </p:cNvSpPr>
            <p:nvPr/>
          </p:nvSpPr>
          <p:spPr bwMode="auto">
            <a:xfrm>
              <a:off x="3335" y="3022"/>
              <a:ext cx="46" cy="91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1800">
                <a:latin typeface="Arial" panose="020B0604020202020204" pitchFamily="34" charset="0"/>
              </a:endParaRPr>
            </a:p>
          </p:txBody>
        </p:sp>
        <p:sp>
          <p:nvSpPr>
            <p:cNvPr id="18499" name="Rectangle 750"/>
            <p:cNvSpPr>
              <a:spLocks noChangeArrowheads="1"/>
            </p:cNvSpPr>
            <p:nvPr/>
          </p:nvSpPr>
          <p:spPr bwMode="auto">
            <a:xfrm>
              <a:off x="3380" y="3022"/>
              <a:ext cx="46" cy="91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1800">
                <a:latin typeface="Arial" panose="020B0604020202020204" pitchFamily="34" charset="0"/>
              </a:endParaRPr>
            </a:p>
          </p:txBody>
        </p:sp>
        <p:sp>
          <p:nvSpPr>
            <p:cNvPr id="18500" name="Rectangle 751"/>
            <p:cNvSpPr>
              <a:spLocks noChangeArrowheads="1"/>
            </p:cNvSpPr>
            <p:nvPr/>
          </p:nvSpPr>
          <p:spPr bwMode="auto">
            <a:xfrm>
              <a:off x="3425" y="3022"/>
              <a:ext cx="46" cy="91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1800">
                <a:latin typeface="Arial" panose="020B0604020202020204" pitchFamily="34" charset="0"/>
              </a:endParaRPr>
            </a:p>
          </p:txBody>
        </p:sp>
        <p:sp>
          <p:nvSpPr>
            <p:cNvPr id="18501" name="Rectangle 752"/>
            <p:cNvSpPr>
              <a:spLocks noChangeArrowheads="1"/>
            </p:cNvSpPr>
            <p:nvPr/>
          </p:nvSpPr>
          <p:spPr bwMode="auto">
            <a:xfrm>
              <a:off x="3471" y="3022"/>
              <a:ext cx="46" cy="91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1800">
                <a:latin typeface="Arial" panose="020B0604020202020204" pitchFamily="34" charset="0"/>
              </a:endParaRPr>
            </a:p>
          </p:txBody>
        </p:sp>
        <p:sp>
          <p:nvSpPr>
            <p:cNvPr id="18502" name="Rectangle 753"/>
            <p:cNvSpPr>
              <a:spLocks noChangeArrowheads="1"/>
            </p:cNvSpPr>
            <p:nvPr/>
          </p:nvSpPr>
          <p:spPr bwMode="auto">
            <a:xfrm>
              <a:off x="3516" y="3022"/>
              <a:ext cx="46" cy="91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1800">
                <a:latin typeface="Arial" panose="020B0604020202020204" pitchFamily="34" charset="0"/>
              </a:endParaRPr>
            </a:p>
          </p:txBody>
        </p:sp>
        <p:sp>
          <p:nvSpPr>
            <p:cNvPr id="18503" name="Rectangle 754"/>
            <p:cNvSpPr>
              <a:spLocks noChangeArrowheads="1"/>
            </p:cNvSpPr>
            <p:nvPr/>
          </p:nvSpPr>
          <p:spPr bwMode="auto">
            <a:xfrm>
              <a:off x="3561" y="3022"/>
              <a:ext cx="46" cy="91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1800">
                <a:latin typeface="Arial" panose="020B0604020202020204" pitchFamily="34" charset="0"/>
              </a:endParaRPr>
            </a:p>
          </p:txBody>
        </p:sp>
        <p:sp>
          <p:nvSpPr>
            <p:cNvPr id="18504" name="Rectangle 755"/>
            <p:cNvSpPr>
              <a:spLocks noChangeArrowheads="1"/>
            </p:cNvSpPr>
            <p:nvPr/>
          </p:nvSpPr>
          <p:spPr bwMode="auto">
            <a:xfrm>
              <a:off x="3607" y="3022"/>
              <a:ext cx="46" cy="91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1800">
                <a:latin typeface="Arial" panose="020B0604020202020204" pitchFamily="34" charset="0"/>
              </a:endParaRPr>
            </a:p>
          </p:txBody>
        </p:sp>
        <p:sp>
          <p:nvSpPr>
            <p:cNvPr id="18505" name="Rectangle 756"/>
            <p:cNvSpPr>
              <a:spLocks noChangeArrowheads="1"/>
            </p:cNvSpPr>
            <p:nvPr/>
          </p:nvSpPr>
          <p:spPr bwMode="auto">
            <a:xfrm>
              <a:off x="3652" y="3022"/>
              <a:ext cx="46" cy="91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1800">
                <a:latin typeface="Arial" panose="020B0604020202020204" pitchFamily="34" charset="0"/>
              </a:endParaRPr>
            </a:p>
          </p:txBody>
        </p:sp>
        <p:sp>
          <p:nvSpPr>
            <p:cNvPr id="18506" name="Rectangle 757"/>
            <p:cNvSpPr>
              <a:spLocks noChangeArrowheads="1"/>
            </p:cNvSpPr>
            <p:nvPr/>
          </p:nvSpPr>
          <p:spPr bwMode="auto">
            <a:xfrm>
              <a:off x="3697" y="3022"/>
              <a:ext cx="46" cy="91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1800">
                <a:latin typeface="Arial" panose="020B0604020202020204" pitchFamily="34" charset="0"/>
              </a:endParaRPr>
            </a:p>
          </p:txBody>
        </p:sp>
        <p:sp>
          <p:nvSpPr>
            <p:cNvPr id="18507" name="Rectangle 758"/>
            <p:cNvSpPr>
              <a:spLocks noChangeArrowheads="1"/>
            </p:cNvSpPr>
            <p:nvPr/>
          </p:nvSpPr>
          <p:spPr bwMode="auto">
            <a:xfrm>
              <a:off x="3743" y="3022"/>
              <a:ext cx="46" cy="91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1800">
                <a:latin typeface="Arial" panose="020B0604020202020204" pitchFamily="34" charset="0"/>
              </a:endParaRPr>
            </a:p>
          </p:txBody>
        </p:sp>
        <p:sp>
          <p:nvSpPr>
            <p:cNvPr id="18508" name="Rectangle 759"/>
            <p:cNvSpPr>
              <a:spLocks noChangeArrowheads="1"/>
            </p:cNvSpPr>
            <p:nvPr/>
          </p:nvSpPr>
          <p:spPr bwMode="auto">
            <a:xfrm>
              <a:off x="3788" y="3022"/>
              <a:ext cx="46" cy="91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1800">
                <a:latin typeface="Arial" panose="020B0604020202020204" pitchFamily="34" charset="0"/>
              </a:endParaRPr>
            </a:p>
          </p:txBody>
        </p:sp>
        <p:sp>
          <p:nvSpPr>
            <p:cNvPr id="18509" name="Rectangle 760"/>
            <p:cNvSpPr>
              <a:spLocks noChangeArrowheads="1"/>
            </p:cNvSpPr>
            <p:nvPr/>
          </p:nvSpPr>
          <p:spPr bwMode="auto">
            <a:xfrm>
              <a:off x="3832" y="3022"/>
              <a:ext cx="46" cy="91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1800">
                <a:latin typeface="Arial" panose="020B0604020202020204" pitchFamily="34" charset="0"/>
              </a:endParaRPr>
            </a:p>
          </p:txBody>
        </p:sp>
        <p:sp>
          <p:nvSpPr>
            <p:cNvPr id="18510" name="Rectangle 761"/>
            <p:cNvSpPr>
              <a:spLocks noChangeArrowheads="1"/>
            </p:cNvSpPr>
            <p:nvPr/>
          </p:nvSpPr>
          <p:spPr bwMode="auto">
            <a:xfrm>
              <a:off x="3878" y="3022"/>
              <a:ext cx="46" cy="91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1800">
                <a:latin typeface="Arial" panose="020B0604020202020204" pitchFamily="34" charset="0"/>
              </a:endParaRPr>
            </a:p>
          </p:txBody>
        </p:sp>
        <p:sp>
          <p:nvSpPr>
            <p:cNvPr id="18511" name="Rectangle 762"/>
            <p:cNvSpPr>
              <a:spLocks noChangeArrowheads="1"/>
            </p:cNvSpPr>
            <p:nvPr/>
          </p:nvSpPr>
          <p:spPr bwMode="auto">
            <a:xfrm>
              <a:off x="3923" y="3022"/>
              <a:ext cx="46" cy="91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1800">
                <a:latin typeface="Arial" panose="020B0604020202020204" pitchFamily="34" charset="0"/>
              </a:endParaRPr>
            </a:p>
          </p:txBody>
        </p:sp>
        <p:sp>
          <p:nvSpPr>
            <p:cNvPr id="18512" name="Rectangle 763"/>
            <p:cNvSpPr>
              <a:spLocks noChangeArrowheads="1"/>
            </p:cNvSpPr>
            <p:nvPr/>
          </p:nvSpPr>
          <p:spPr bwMode="auto">
            <a:xfrm>
              <a:off x="3968" y="3022"/>
              <a:ext cx="46" cy="91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1800">
                <a:latin typeface="Arial" panose="020B0604020202020204" pitchFamily="34" charset="0"/>
              </a:endParaRPr>
            </a:p>
          </p:txBody>
        </p:sp>
        <p:sp>
          <p:nvSpPr>
            <p:cNvPr id="18513" name="Rectangle 764"/>
            <p:cNvSpPr>
              <a:spLocks noChangeArrowheads="1"/>
            </p:cNvSpPr>
            <p:nvPr/>
          </p:nvSpPr>
          <p:spPr bwMode="auto">
            <a:xfrm>
              <a:off x="4014" y="3022"/>
              <a:ext cx="46" cy="91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1800">
                <a:latin typeface="Arial" panose="020B0604020202020204" pitchFamily="34" charset="0"/>
              </a:endParaRPr>
            </a:p>
          </p:txBody>
        </p:sp>
        <p:sp>
          <p:nvSpPr>
            <p:cNvPr id="18514" name="Rectangle 765"/>
            <p:cNvSpPr>
              <a:spLocks noChangeArrowheads="1"/>
            </p:cNvSpPr>
            <p:nvPr/>
          </p:nvSpPr>
          <p:spPr bwMode="auto">
            <a:xfrm>
              <a:off x="4059" y="3022"/>
              <a:ext cx="46" cy="91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1800">
                <a:latin typeface="Arial" panose="020B0604020202020204" pitchFamily="34" charset="0"/>
              </a:endParaRPr>
            </a:p>
          </p:txBody>
        </p:sp>
        <p:sp>
          <p:nvSpPr>
            <p:cNvPr id="18515" name="Rectangle 766"/>
            <p:cNvSpPr>
              <a:spLocks noChangeArrowheads="1"/>
            </p:cNvSpPr>
            <p:nvPr/>
          </p:nvSpPr>
          <p:spPr bwMode="auto">
            <a:xfrm>
              <a:off x="4104" y="3022"/>
              <a:ext cx="46" cy="91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1800">
                <a:latin typeface="Arial" panose="020B0604020202020204" pitchFamily="34" charset="0"/>
              </a:endParaRPr>
            </a:p>
          </p:txBody>
        </p:sp>
        <p:sp>
          <p:nvSpPr>
            <p:cNvPr id="18516" name="Rectangle 767"/>
            <p:cNvSpPr>
              <a:spLocks noChangeArrowheads="1"/>
            </p:cNvSpPr>
            <p:nvPr/>
          </p:nvSpPr>
          <p:spPr bwMode="auto">
            <a:xfrm>
              <a:off x="4150" y="3022"/>
              <a:ext cx="46" cy="91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1800">
                <a:latin typeface="Arial" panose="020B0604020202020204" pitchFamily="34" charset="0"/>
              </a:endParaRPr>
            </a:p>
          </p:txBody>
        </p:sp>
        <p:sp>
          <p:nvSpPr>
            <p:cNvPr id="18517" name="Rectangle 768"/>
            <p:cNvSpPr>
              <a:spLocks noChangeArrowheads="1"/>
            </p:cNvSpPr>
            <p:nvPr/>
          </p:nvSpPr>
          <p:spPr bwMode="auto">
            <a:xfrm>
              <a:off x="4195" y="3022"/>
              <a:ext cx="46" cy="91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1800">
                <a:latin typeface="Arial" panose="020B0604020202020204" pitchFamily="34" charset="0"/>
              </a:endParaRPr>
            </a:p>
          </p:txBody>
        </p:sp>
        <p:sp>
          <p:nvSpPr>
            <p:cNvPr id="18518" name="Rectangle 769"/>
            <p:cNvSpPr>
              <a:spLocks noChangeArrowheads="1"/>
            </p:cNvSpPr>
            <p:nvPr/>
          </p:nvSpPr>
          <p:spPr bwMode="auto">
            <a:xfrm>
              <a:off x="4240" y="3022"/>
              <a:ext cx="46" cy="91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1800">
                <a:latin typeface="Arial" panose="020B0604020202020204" pitchFamily="34" charset="0"/>
              </a:endParaRPr>
            </a:p>
          </p:txBody>
        </p:sp>
        <p:sp>
          <p:nvSpPr>
            <p:cNvPr id="18519" name="Rectangle 770"/>
            <p:cNvSpPr>
              <a:spLocks noChangeArrowheads="1"/>
            </p:cNvSpPr>
            <p:nvPr/>
          </p:nvSpPr>
          <p:spPr bwMode="auto">
            <a:xfrm>
              <a:off x="4286" y="3022"/>
              <a:ext cx="46" cy="91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1800">
                <a:latin typeface="Arial" panose="020B0604020202020204" pitchFamily="34" charset="0"/>
              </a:endParaRPr>
            </a:p>
          </p:txBody>
        </p:sp>
        <p:sp>
          <p:nvSpPr>
            <p:cNvPr id="18520" name="Rectangle 771"/>
            <p:cNvSpPr>
              <a:spLocks noChangeArrowheads="1"/>
            </p:cNvSpPr>
            <p:nvPr/>
          </p:nvSpPr>
          <p:spPr bwMode="auto">
            <a:xfrm>
              <a:off x="4331" y="3022"/>
              <a:ext cx="46" cy="91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1800">
                <a:latin typeface="Arial" panose="020B0604020202020204" pitchFamily="34" charset="0"/>
              </a:endParaRPr>
            </a:p>
          </p:txBody>
        </p:sp>
        <p:sp>
          <p:nvSpPr>
            <p:cNvPr id="18521" name="Rectangle 772"/>
            <p:cNvSpPr>
              <a:spLocks noChangeArrowheads="1"/>
            </p:cNvSpPr>
            <p:nvPr/>
          </p:nvSpPr>
          <p:spPr bwMode="auto">
            <a:xfrm>
              <a:off x="4377" y="3022"/>
              <a:ext cx="46" cy="91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1800">
                <a:latin typeface="Arial" panose="020B0604020202020204" pitchFamily="34" charset="0"/>
              </a:endParaRPr>
            </a:p>
          </p:txBody>
        </p:sp>
        <p:sp>
          <p:nvSpPr>
            <p:cNvPr id="18522" name="Rectangle 773"/>
            <p:cNvSpPr>
              <a:spLocks noChangeArrowheads="1"/>
            </p:cNvSpPr>
            <p:nvPr/>
          </p:nvSpPr>
          <p:spPr bwMode="auto">
            <a:xfrm>
              <a:off x="4423" y="3022"/>
              <a:ext cx="46" cy="91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1800">
                <a:latin typeface="Arial" panose="020B0604020202020204" pitchFamily="34" charset="0"/>
              </a:endParaRPr>
            </a:p>
          </p:txBody>
        </p:sp>
        <p:sp>
          <p:nvSpPr>
            <p:cNvPr id="18523" name="Rectangle 774"/>
            <p:cNvSpPr>
              <a:spLocks noChangeArrowheads="1"/>
            </p:cNvSpPr>
            <p:nvPr/>
          </p:nvSpPr>
          <p:spPr bwMode="auto">
            <a:xfrm>
              <a:off x="4468" y="3022"/>
              <a:ext cx="46" cy="91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1800">
                <a:latin typeface="Arial" panose="020B0604020202020204" pitchFamily="34" charset="0"/>
              </a:endParaRPr>
            </a:p>
          </p:txBody>
        </p:sp>
        <p:sp>
          <p:nvSpPr>
            <p:cNvPr id="18524" name="Rectangle 775"/>
            <p:cNvSpPr>
              <a:spLocks noChangeArrowheads="1"/>
            </p:cNvSpPr>
            <p:nvPr/>
          </p:nvSpPr>
          <p:spPr bwMode="auto">
            <a:xfrm>
              <a:off x="4513" y="3022"/>
              <a:ext cx="46" cy="91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1800">
                <a:latin typeface="Arial" panose="020B0604020202020204" pitchFamily="34" charset="0"/>
              </a:endParaRPr>
            </a:p>
          </p:txBody>
        </p:sp>
        <p:sp>
          <p:nvSpPr>
            <p:cNvPr id="18525" name="Rectangle 776"/>
            <p:cNvSpPr>
              <a:spLocks noChangeArrowheads="1"/>
            </p:cNvSpPr>
            <p:nvPr/>
          </p:nvSpPr>
          <p:spPr bwMode="auto">
            <a:xfrm>
              <a:off x="4559" y="3022"/>
              <a:ext cx="46" cy="91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1800">
                <a:latin typeface="Arial" panose="020B0604020202020204" pitchFamily="34" charset="0"/>
              </a:endParaRPr>
            </a:p>
          </p:txBody>
        </p:sp>
        <p:sp>
          <p:nvSpPr>
            <p:cNvPr id="18526" name="Rectangle 777"/>
            <p:cNvSpPr>
              <a:spLocks noChangeArrowheads="1"/>
            </p:cNvSpPr>
            <p:nvPr/>
          </p:nvSpPr>
          <p:spPr bwMode="auto">
            <a:xfrm>
              <a:off x="4604" y="3022"/>
              <a:ext cx="46" cy="91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1800">
                <a:latin typeface="Arial" panose="020B0604020202020204" pitchFamily="34" charset="0"/>
              </a:endParaRPr>
            </a:p>
          </p:txBody>
        </p:sp>
        <p:sp>
          <p:nvSpPr>
            <p:cNvPr id="18527" name="Rectangle 778"/>
            <p:cNvSpPr>
              <a:spLocks noChangeArrowheads="1"/>
            </p:cNvSpPr>
            <p:nvPr/>
          </p:nvSpPr>
          <p:spPr bwMode="auto">
            <a:xfrm>
              <a:off x="4649" y="3022"/>
              <a:ext cx="46" cy="91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1800">
                <a:latin typeface="Arial" panose="020B0604020202020204" pitchFamily="34" charset="0"/>
              </a:endParaRPr>
            </a:p>
          </p:txBody>
        </p:sp>
        <p:sp>
          <p:nvSpPr>
            <p:cNvPr id="18528" name="Rectangle 779"/>
            <p:cNvSpPr>
              <a:spLocks noChangeArrowheads="1"/>
            </p:cNvSpPr>
            <p:nvPr/>
          </p:nvSpPr>
          <p:spPr bwMode="auto">
            <a:xfrm>
              <a:off x="4695" y="3022"/>
              <a:ext cx="46" cy="91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1800">
                <a:latin typeface="Arial" panose="020B0604020202020204" pitchFamily="34" charset="0"/>
              </a:endParaRPr>
            </a:p>
          </p:txBody>
        </p:sp>
        <p:sp>
          <p:nvSpPr>
            <p:cNvPr id="18529" name="Rectangle 780"/>
            <p:cNvSpPr>
              <a:spLocks noChangeArrowheads="1"/>
            </p:cNvSpPr>
            <p:nvPr/>
          </p:nvSpPr>
          <p:spPr bwMode="auto">
            <a:xfrm>
              <a:off x="4740" y="3022"/>
              <a:ext cx="46" cy="91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1800">
                <a:latin typeface="Arial" panose="020B0604020202020204" pitchFamily="34" charset="0"/>
              </a:endParaRPr>
            </a:p>
          </p:txBody>
        </p:sp>
        <p:sp>
          <p:nvSpPr>
            <p:cNvPr id="18530" name="Rectangle 781"/>
            <p:cNvSpPr>
              <a:spLocks noChangeArrowheads="1"/>
            </p:cNvSpPr>
            <p:nvPr/>
          </p:nvSpPr>
          <p:spPr bwMode="auto">
            <a:xfrm>
              <a:off x="4785" y="3022"/>
              <a:ext cx="46" cy="91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1800">
                <a:latin typeface="Arial" panose="020B0604020202020204" pitchFamily="34" charset="0"/>
              </a:endParaRPr>
            </a:p>
          </p:txBody>
        </p:sp>
        <p:sp>
          <p:nvSpPr>
            <p:cNvPr id="18531" name="Rectangle 782"/>
            <p:cNvSpPr>
              <a:spLocks noChangeArrowheads="1"/>
            </p:cNvSpPr>
            <p:nvPr/>
          </p:nvSpPr>
          <p:spPr bwMode="auto">
            <a:xfrm>
              <a:off x="4831" y="3022"/>
              <a:ext cx="46" cy="91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1800">
                <a:latin typeface="Arial" panose="020B0604020202020204" pitchFamily="34" charset="0"/>
              </a:endParaRPr>
            </a:p>
          </p:txBody>
        </p:sp>
        <p:sp>
          <p:nvSpPr>
            <p:cNvPr id="18532" name="Rectangle 783"/>
            <p:cNvSpPr>
              <a:spLocks noChangeArrowheads="1"/>
            </p:cNvSpPr>
            <p:nvPr/>
          </p:nvSpPr>
          <p:spPr bwMode="auto">
            <a:xfrm>
              <a:off x="4876" y="3022"/>
              <a:ext cx="46" cy="91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1800">
                <a:latin typeface="Arial" panose="020B0604020202020204" pitchFamily="34" charset="0"/>
              </a:endParaRPr>
            </a:p>
          </p:txBody>
        </p:sp>
        <p:sp>
          <p:nvSpPr>
            <p:cNvPr id="18533" name="Rectangle 784"/>
            <p:cNvSpPr>
              <a:spLocks noChangeArrowheads="1"/>
            </p:cNvSpPr>
            <p:nvPr/>
          </p:nvSpPr>
          <p:spPr bwMode="auto">
            <a:xfrm>
              <a:off x="4920" y="3022"/>
              <a:ext cx="46" cy="91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1800">
                <a:latin typeface="Arial" panose="020B0604020202020204" pitchFamily="34" charset="0"/>
              </a:endParaRPr>
            </a:p>
          </p:txBody>
        </p:sp>
        <p:sp>
          <p:nvSpPr>
            <p:cNvPr id="18534" name="Rectangle 785"/>
            <p:cNvSpPr>
              <a:spLocks noChangeArrowheads="1"/>
            </p:cNvSpPr>
            <p:nvPr/>
          </p:nvSpPr>
          <p:spPr bwMode="auto">
            <a:xfrm>
              <a:off x="4966" y="3022"/>
              <a:ext cx="46" cy="91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1800">
                <a:latin typeface="Arial" panose="020B0604020202020204" pitchFamily="34" charset="0"/>
              </a:endParaRPr>
            </a:p>
          </p:txBody>
        </p:sp>
        <p:sp>
          <p:nvSpPr>
            <p:cNvPr id="18535" name="Rectangle 786"/>
            <p:cNvSpPr>
              <a:spLocks noChangeArrowheads="1"/>
            </p:cNvSpPr>
            <p:nvPr/>
          </p:nvSpPr>
          <p:spPr bwMode="auto">
            <a:xfrm>
              <a:off x="5011" y="3022"/>
              <a:ext cx="46" cy="91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1800">
                <a:latin typeface="Arial" panose="020B0604020202020204" pitchFamily="34" charset="0"/>
              </a:endParaRPr>
            </a:p>
          </p:txBody>
        </p:sp>
        <p:sp>
          <p:nvSpPr>
            <p:cNvPr id="18536" name="Rectangle 787"/>
            <p:cNvSpPr>
              <a:spLocks noChangeArrowheads="1"/>
            </p:cNvSpPr>
            <p:nvPr/>
          </p:nvSpPr>
          <p:spPr bwMode="auto">
            <a:xfrm>
              <a:off x="5056" y="3022"/>
              <a:ext cx="46" cy="91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1800">
                <a:latin typeface="Arial" panose="020B0604020202020204" pitchFamily="34" charset="0"/>
              </a:endParaRPr>
            </a:p>
          </p:txBody>
        </p:sp>
        <p:sp>
          <p:nvSpPr>
            <p:cNvPr id="18537" name="Rectangle 788"/>
            <p:cNvSpPr>
              <a:spLocks noChangeArrowheads="1"/>
            </p:cNvSpPr>
            <p:nvPr/>
          </p:nvSpPr>
          <p:spPr bwMode="auto">
            <a:xfrm>
              <a:off x="5102" y="3022"/>
              <a:ext cx="46" cy="91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1800">
                <a:latin typeface="Arial" panose="020B0604020202020204" pitchFamily="34" charset="0"/>
              </a:endParaRPr>
            </a:p>
          </p:txBody>
        </p:sp>
        <p:sp>
          <p:nvSpPr>
            <p:cNvPr id="18538" name="Rectangle 789"/>
            <p:cNvSpPr>
              <a:spLocks noChangeArrowheads="1"/>
            </p:cNvSpPr>
            <p:nvPr/>
          </p:nvSpPr>
          <p:spPr bwMode="auto">
            <a:xfrm>
              <a:off x="5147" y="3022"/>
              <a:ext cx="46" cy="91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1800">
                <a:latin typeface="Arial" panose="020B0604020202020204" pitchFamily="34" charset="0"/>
              </a:endParaRPr>
            </a:p>
          </p:txBody>
        </p:sp>
        <p:sp>
          <p:nvSpPr>
            <p:cNvPr id="18539" name="Rectangle 790"/>
            <p:cNvSpPr>
              <a:spLocks noChangeArrowheads="1"/>
            </p:cNvSpPr>
            <p:nvPr/>
          </p:nvSpPr>
          <p:spPr bwMode="auto">
            <a:xfrm>
              <a:off x="5192" y="3022"/>
              <a:ext cx="46" cy="91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1800">
                <a:latin typeface="Arial" panose="020B0604020202020204" pitchFamily="34" charset="0"/>
              </a:endParaRPr>
            </a:p>
          </p:txBody>
        </p:sp>
        <p:sp>
          <p:nvSpPr>
            <p:cNvPr id="18540" name="Rectangle 791"/>
            <p:cNvSpPr>
              <a:spLocks noChangeArrowheads="1"/>
            </p:cNvSpPr>
            <p:nvPr/>
          </p:nvSpPr>
          <p:spPr bwMode="auto">
            <a:xfrm>
              <a:off x="5238" y="3022"/>
              <a:ext cx="46" cy="91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1800">
                <a:latin typeface="Arial" panose="020B0604020202020204" pitchFamily="34" charset="0"/>
              </a:endParaRPr>
            </a:p>
          </p:txBody>
        </p:sp>
        <p:sp>
          <p:nvSpPr>
            <p:cNvPr id="18541" name="Rectangle 792"/>
            <p:cNvSpPr>
              <a:spLocks noChangeArrowheads="1"/>
            </p:cNvSpPr>
            <p:nvPr/>
          </p:nvSpPr>
          <p:spPr bwMode="auto">
            <a:xfrm>
              <a:off x="5283" y="3022"/>
              <a:ext cx="46" cy="91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1800">
                <a:latin typeface="Arial" panose="020B0604020202020204" pitchFamily="34" charset="0"/>
              </a:endParaRPr>
            </a:p>
          </p:txBody>
        </p:sp>
        <p:sp>
          <p:nvSpPr>
            <p:cNvPr id="18542" name="Rectangle 793"/>
            <p:cNvSpPr>
              <a:spLocks noChangeArrowheads="1"/>
            </p:cNvSpPr>
            <p:nvPr/>
          </p:nvSpPr>
          <p:spPr bwMode="auto">
            <a:xfrm>
              <a:off x="5328" y="3022"/>
              <a:ext cx="46" cy="91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1800">
                <a:latin typeface="Arial" panose="020B0604020202020204" pitchFamily="34" charset="0"/>
              </a:endParaRPr>
            </a:p>
          </p:txBody>
        </p:sp>
        <p:sp>
          <p:nvSpPr>
            <p:cNvPr id="18543" name="Rectangle 794"/>
            <p:cNvSpPr>
              <a:spLocks noChangeArrowheads="1"/>
            </p:cNvSpPr>
            <p:nvPr/>
          </p:nvSpPr>
          <p:spPr bwMode="auto">
            <a:xfrm>
              <a:off x="5374" y="3022"/>
              <a:ext cx="46" cy="91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1800">
                <a:latin typeface="Arial" panose="020B0604020202020204" pitchFamily="34" charset="0"/>
              </a:endParaRPr>
            </a:p>
          </p:txBody>
        </p:sp>
        <p:sp>
          <p:nvSpPr>
            <p:cNvPr id="18544" name="Rectangle 795"/>
            <p:cNvSpPr>
              <a:spLocks noChangeArrowheads="1"/>
            </p:cNvSpPr>
            <p:nvPr/>
          </p:nvSpPr>
          <p:spPr bwMode="auto">
            <a:xfrm>
              <a:off x="5419" y="3022"/>
              <a:ext cx="46" cy="91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1800">
                <a:latin typeface="Arial" panose="020B0604020202020204" pitchFamily="34" charset="0"/>
              </a:endParaRPr>
            </a:p>
          </p:txBody>
        </p:sp>
        <p:sp>
          <p:nvSpPr>
            <p:cNvPr id="18545" name="Rectangle 796"/>
            <p:cNvSpPr>
              <a:spLocks noChangeArrowheads="1"/>
            </p:cNvSpPr>
            <p:nvPr/>
          </p:nvSpPr>
          <p:spPr bwMode="auto">
            <a:xfrm>
              <a:off x="5465" y="3022"/>
              <a:ext cx="46" cy="91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1800">
                <a:latin typeface="Arial" panose="020B0604020202020204" pitchFamily="34" charset="0"/>
              </a:endParaRPr>
            </a:p>
          </p:txBody>
        </p:sp>
        <p:sp>
          <p:nvSpPr>
            <p:cNvPr id="18546" name="Rectangle 797"/>
            <p:cNvSpPr>
              <a:spLocks noChangeArrowheads="1"/>
            </p:cNvSpPr>
            <p:nvPr/>
          </p:nvSpPr>
          <p:spPr bwMode="auto">
            <a:xfrm>
              <a:off x="5511" y="3022"/>
              <a:ext cx="46" cy="91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1800">
                <a:latin typeface="Arial" panose="020B0604020202020204" pitchFamily="34" charset="0"/>
              </a:endParaRPr>
            </a:p>
          </p:txBody>
        </p:sp>
        <p:sp>
          <p:nvSpPr>
            <p:cNvPr id="18547" name="Rectangle 798"/>
            <p:cNvSpPr>
              <a:spLocks noChangeArrowheads="1"/>
            </p:cNvSpPr>
            <p:nvPr/>
          </p:nvSpPr>
          <p:spPr bwMode="auto">
            <a:xfrm>
              <a:off x="5556" y="3022"/>
              <a:ext cx="46" cy="91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1800">
                <a:latin typeface="Arial" panose="020B0604020202020204" pitchFamily="34" charset="0"/>
              </a:endParaRPr>
            </a:p>
          </p:txBody>
        </p:sp>
        <p:sp>
          <p:nvSpPr>
            <p:cNvPr id="18548" name="Rectangle 804"/>
            <p:cNvSpPr>
              <a:spLocks noChangeArrowheads="1"/>
            </p:cNvSpPr>
            <p:nvPr/>
          </p:nvSpPr>
          <p:spPr bwMode="auto">
            <a:xfrm>
              <a:off x="567" y="3203"/>
              <a:ext cx="46" cy="91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1800">
                <a:latin typeface="Arial" panose="020B0604020202020204" pitchFamily="34" charset="0"/>
              </a:endParaRPr>
            </a:p>
          </p:txBody>
        </p:sp>
        <p:sp>
          <p:nvSpPr>
            <p:cNvPr id="18549" name="Rectangle 805"/>
            <p:cNvSpPr>
              <a:spLocks noChangeArrowheads="1"/>
            </p:cNvSpPr>
            <p:nvPr/>
          </p:nvSpPr>
          <p:spPr bwMode="auto">
            <a:xfrm>
              <a:off x="794" y="3203"/>
              <a:ext cx="46" cy="91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1800">
                <a:latin typeface="Arial" panose="020B0604020202020204" pitchFamily="34" charset="0"/>
              </a:endParaRPr>
            </a:p>
          </p:txBody>
        </p:sp>
        <p:sp>
          <p:nvSpPr>
            <p:cNvPr id="18550" name="Rectangle 806"/>
            <p:cNvSpPr>
              <a:spLocks noChangeArrowheads="1"/>
            </p:cNvSpPr>
            <p:nvPr/>
          </p:nvSpPr>
          <p:spPr bwMode="auto">
            <a:xfrm>
              <a:off x="930" y="3203"/>
              <a:ext cx="46" cy="91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1800">
                <a:latin typeface="Arial" panose="020B0604020202020204" pitchFamily="34" charset="0"/>
              </a:endParaRPr>
            </a:p>
          </p:txBody>
        </p:sp>
        <p:sp>
          <p:nvSpPr>
            <p:cNvPr id="18551" name="Rectangle 807"/>
            <p:cNvSpPr>
              <a:spLocks noChangeArrowheads="1"/>
            </p:cNvSpPr>
            <p:nvPr/>
          </p:nvSpPr>
          <p:spPr bwMode="auto">
            <a:xfrm>
              <a:off x="1111" y="3203"/>
              <a:ext cx="46" cy="91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1800">
                <a:latin typeface="Arial" panose="020B0604020202020204" pitchFamily="34" charset="0"/>
              </a:endParaRPr>
            </a:p>
          </p:txBody>
        </p:sp>
        <p:sp>
          <p:nvSpPr>
            <p:cNvPr id="18552" name="Rectangle 832"/>
            <p:cNvSpPr>
              <a:spLocks noChangeArrowheads="1"/>
            </p:cNvSpPr>
            <p:nvPr/>
          </p:nvSpPr>
          <p:spPr bwMode="auto">
            <a:xfrm>
              <a:off x="612" y="3203"/>
              <a:ext cx="46" cy="91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1800">
                <a:latin typeface="Arial" panose="020B0604020202020204" pitchFamily="34" charset="0"/>
              </a:endParaRPr>
            </a:p>
          </p:txBody>
        </p:sp>
        <p:sp>
          <p:nvSpPr>
            <p:cNvPr id="18553" name="Rectangle 833"/>
            <p:cNvSpPr>
              <a:spLocks noChangeArrowheads="1"/>
            </p:cNvSpPr>
            <p:nvPr/>
          </p:nvSpPr>
          <p:spPr bwMode="auto">
            <a:xfrm>
              <a:off x="702" y="3203"/>
              <a:ext cx="46" cy="91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1800">
                <a:latin typeface="Arial" panose="020B0604020202020204" pitchFamily="34" charset="0"/>
              </a:endParaRPr>
            </a:p>
          </p:txBody>
        </p:sp>
        <p:sp>
          <p:nvSpPr>
            <p:cNvPr id="18554" name="Rectangle 834"/>
            <p:cNvSpPr>
              <a:spLocks noChangeArrowheads="1"/>
            </p:cNvSpPr>
            <p:nvPr/>
          </p:nvSpPr>
          <p:spPr bwMode="auto">
            <a:xfrm>
              <a:off x="1247" y="3203"/>
              <a:ext cx="46" cy="91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1800">
                <a:latin typeface="Arial" panose="020B0604020202020204" pitchFamily="34" charset="0"/>
              </a:endParaRPr>
            </a:p>
          </p:txBody>
        </p:sp>
        <p:sp>
          <p:nvSpPr>
            <p:cNvPr id="18555" name="Rectangle 835"/>
            <p:cNvSpPr>
              <a:spLocks noChangeArrowheads="1"/>
            </p:cNvSpPr>
            <p:nvPr/>
          </p:nvSpPr>
          <p:spPr bwMode="auto">
            <a:xfrm>
              <a:off x="1337" y="3203"/>
              <a:ext cx="46" cy="91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1800">
                <a:latin typeface="Arial" panose="020B0604020202020204" pitchFamily="34" charset="0"/>
              </a:endParaRPr>
            </a:p>
          </p:txBody>
        </p:sp>
        <p:sp>
          <p:nvSpPr>
            <p:cNvPr id="18556" name="Rectangle 836"/>
            <p:cNvSpPr>
              <a:spLocks noChangeArrowheads="1"/>
            </p:cNvSpPr>
            <p:nvPr/>
          </p:nvSpPr>
          <p:spPr bwMode="auto">
            <a:xfrm>
              <a:off x="1429" y="3203"/>
              <a:ext cx="46" cy="91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1800">
                <a:latin typeface="Arial" panose="020B0604020202020204" pitchFamily="34" charset="0"/>
              </a:endParaRPr>
            </a:p>
          </p:txBody>
        </p:sp>
        <p:sp>
          <p:nvSpPr>
            <p:cNvPr id="18557" name="Rectangle 837"/>
            <p:cNvSpPr>
              <a:spLocks noChangeArrowheads="1"/>
            </p:cNvSpPr>
            <p:nvPr/>
          </p:nvSpPr>
          <p:spPr bwMode="auto">
            <a:xfrm>
              <a:off x="1656" y="3203"/>
              <a:ext cx="46" cy="91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1800">
                <a:latin typeface="Arial" panose="020B0604020202020204" pitchFamily="34" charset="0"/>
              </a:endParaRPr>
            </a:p>
          </p:txBody>
        </p:sp>
        <p:sp>
          <p:nvSpPr>
            <p:cNvPr id="18558" name="Rectangle 838"/>
            <p:cNvSpPr>
              <a:spLocks noChangeArrowheads="1"/>
            </p:cNvSpPr>
            <p:nvPr/>
          </p:nvSpPr>
          <p:spPr bwMode="auto">
            <a:xfrm>
              <a:off x="1838" y="3203"/>
              <a:ext cx="46" cy="91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1800">
                <a:latin typeface="Arial" panose="020B0604020202020204" pitchFamily="34" charset="0"/>
              </a:endParaRPr>
            </a:p>
          </p:txBody>
        </p:sp>
        <p:sp>
          <p:nvSpPr>
            <p:cNvPr id="18559" name="Rectangle 839"/>
            <p:cNvSpPr>
              <a:spLocks noChangeArrowheads="1"/>
            </p:cNvSpPr>
            <p:nvPr/>
          </p:nvSpPr>
          <p:spPr bwMode="auto">
            <a:xfrm>
              <a:off x="2291" y="3203"/>
              <a:ext cx="46" cy="91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1800">
                <a:latin typeface="Arial" panose="020B0604020202020204" pitchFamily="34" charset="0"/>
              </a:endParaRPr>
            </a:p>
          </p:txBody>
        </p:sp>
        <p:sp>
          <p:nvSpPr>
            <p:cNvPr id="18560" name="Rectangle 840"/>
            <p:cNvSpPr>
              <a:spLocks noChangeArrowheads="1"/>
            </p:cNvSpPr>
            <p:nvPr/>
          </p:nvSpPr>
          <p:spPr bwMode="auto">
            <a:xfrm>
              <a:off x="2516" y="3203"/>
              <a:ext cx="46" cy="91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1800">
                <a:latin typeface="Arial" panose="020B0604020202020204" pitchFamily="34" charset="0"/>
              </a:endParaRPr>
            </a:p>
          </p:txBody>
        </p:sp>
        <p:sp>
          <p:nvSpPr>
            <p:cNvPr id="18561" name="Rectangle 841"/>
            <p:cNvSpPr>
              <a:spLocks noChangeArrowheads="1"/>
            </p:cNvSpPr>
            <p:nvPr/>
          </p:nvSpPr>
          <p:spPr bwMode="auto">
            <a:xfrm>
              <a:off x="2606" y="3203"/>
              <a:ext cx="46" cy="91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1800">
                <a:latin typeface="Arial" panose="020B0604020202020204" pitchFamily="34" charset="0"/>
              </a:endParaRPr>
            </a:p>
          </p:txBody>
        </p:sp>
        <p:sp>
          <p:nvSpPr>
            <p:cNvPr id="18562" name="Rectangle 842"/>
            <p:cNvSpPr>
              <a:spLocks noChangeArrowheads="1"/>
            </p:cNvSpPr>
            <p:nvPr/>
          </p:nvSpPr>
          <p:spPr bwMode="auto">
            <a:xfrm>
              <a:off x="2698" y="3203"/>
              <a:ext cx="46" cy="91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1800">
                <a:latin typeface="Arial" panose="020B0604020202020204" pitchFamily="34" charset="0"/>
              </a:endParaRPr>
            </a:p>
          </p:txBody>
        </p:sp>
        <p:sp>
          <p:nvSpPr>
            <p:cNvPr id="18563" name="Rectangle 843"/>
            <p:cNvSpPr>
              <a:spLocks noChangeArrowheads="1"/>
            </p:cNvSpPr>
            <p:nvPr/>
          </p:nvSpPr>
          <p:spPr bwMode="auto">
            <a:xfrm>
              <a:off x="2834" y="3203"/>
              <a:ext cx="46" cy="91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1800">
                <a:latin typeface="Arial" panose="020B0604020202020204" pitchFamily="34" charset="0"/>
              </a:endParaRPr>
            </a:p>
          </p:txBody>
        </p:sp>
        <p:sp>
          <p:nvSpPr>
            <p:cNvPr id="18564" name="Rectangle 844"/>
            <p:cNvSpPr>
              <a:spLocks noChangeArrowheads="1"/>
            </p:cNvSpPr>
            <p:nvPr/>
          </p:nvSpPr>
          <p:spPr bwMode="auto">
            <a:xfrm>
              <a:off x="3016" y="3203"/>
              <a:ext cx="46" cy="91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1800">
                <a:latin typeface="Arial" panose="020B0604020202020204" pitchFamily="34" charset="0"/>
              </a:endParaRPr>
            </a:p>
          </p:txBody>
        </p:sp>
        <p:sp>
          <p:nvSpPr>
            <p:cNvPr id="18565" name="Rectangle 845"/>
            <p:cNvSpPr>
              <a:spLocks noChangeArrowheads="1"/>
            </p:cNvSpPr>
            <p:nvPr/>
          </p:nvSpPr>
          <p:spPr bwMode="auto">
            <a:xfrm>
              <a:off x="3333" y="3203"/>
              <a:ext cx="46" cy="91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1800">
                <a:latin typeface="Arial" panose="020B0604020202020204" pitchFamily="34" charset="0"/>
              </a:endParaRPr>
            </a:p>
          </p:txBody>
        </p:sp>
        <p:sp>
          <p:nvSpPr>
            <p:cNvPr id="18566" name="Rectangle 846"/>
            <p:cNvSpPr>
              <a:spLocks noChangeArrowheads="1"/>
            </p:cNvSpPr>
            <p:nvPr/>
          </p:nvSpPr>
          <p:spPr bwMode="auto">
            <a:xfrm>
              <a:off x="3425" y="3203"/>
              <a:ext cx="46" cy="91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1800">
                <a:latin typeface="Arial" panose="020B0604020202020204" pitchFamily="34" charset="0"/>
              </a:endParaRPr>
            </a:p>
          </p:txBody>
        </p:sp>
        <p:sp>
          <p:nvSpPr>
            <p:cNvPr id="18567" name="Rectangle 847"/>
            <p:cNvSpPr>
              <a:spLocks noChangeArrowheads="1"/>
            </p:cNvSpPr>
            <p:nvPr/>
          </p:nvSpPr>
          <p:spPr bwMode="auto">
            <a:xfrm>
              <a:off x="3515" y="3203"/>
              <a:ext cx="46" cy="91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1800">
                <a:latin typeface="Arial" panose="020B0604020202020204" pitchFamily="34" charset="0"/>
              </a:endParaRPr>
            </a:p>
          </p:txBody>
        </p:sp>
        <p:sp>
          <p:nvSpPr>
            <p:cNvPr id="18568" name="Rectangle 848"/>
            <p:cNvSpPr>
              <a:spLocks noChangeArrowheads="1"/>
            </p:cNvSpPr>
            <p:nvPr/>
          </p:nvSpPr>
          <p:spPr bwMode="auto">
            <a:xfrm>
              <a:off x="3607" y="3203"/>
              <a:ext cx="46" cy="91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1800">
                <a:latin typeface="Arial" panose="020B0604020202020204" pitchFamily="34" charset="0"/>
              </a:endParaRPr>
            </a:p>
          </p:txBody>
        </p:sp>
        <p:sp>
          <p:nvSpPr>
            <p:cNvPr id="18569" name="Rectangle 849"/>
            <p:cNvSpPr>
              <a:spLocks noChangeArrowheads="1"/>
            </p:cNvSpPr>
            <p:nvPr/>
          </p:nvSpPr>
          <p:spPr bwMode="auto">
            <a:xfrm>
              <a:off x="3696" y="3203"/>
              <a:ext cx="46" cy="91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1800">
                <a:latin typeface="Arial" panose="020B0604020202020204" pitchFamily="34" charset="0"/>
              </a:endParaRPr>
            </a:p>
          </p:txBody>
        </p:sp>
        <p:sp>
          <p:nvSpPr>
            <p:cNvPr id="18570" name="Rectangle 850"/>
            <p:cNvSpPr>
              <a:spLocks noChangeArrowheads="1"/>
            </p:cNvSpPr>
            <p:nvPr/>
          </p:nvSpPr>
          <p:spPr bwMode="auto">
            <a:xfrm>
              <a:off x="3878" y="3203"/>
              <a:ext cx="46" cy="91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1800">
                <a:latin typeface="Arial" panose="020B0604020202020204" pitchFamily="34" charset="0"/>
              </a:endParaRPr>
            </a:p>
          </p:txBody>
        </p:sp>
        <p:sp>
          <p:nvSpPr>
            <p:cNvPr id="18571" name="Rectangle 851"/>
            <p:cNvSpPr>
              <a:spLocks noChangeArrowheads="1"/>
            </p:cNvSpPr>
            <p:nvPr/>
          </p:nvSpPr>
          <p:spPr bwMode="auto">
            <a:xfrm>
              <a:off x="4105" y="3203"/>
              <a:ext cx="46" cy="91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1800">
                <a:latin typeface="Arial" panose="020B0604020202020204" pitchFamily="34" charset="0"/>
              </a:endParaRPr>
            </a:p>
          </p:txBody>
        </p:sp>
        <p:sp>
          <p:nvSpPr>
            <p:cNvPr id="18572" name="Rectangle 852"/>
            <p:cNvSpPr>
              <a:spLocks noChangeArrowheads="1"/>
            </p:cNvSpPr>
            <p:nvPr/>
          </p:nvSpPr>
          <p:spPr bwMode="auto">
            <a:xfrm>
              <a:off x="4241" y="3203"/>
              <a:ext cx="46" cy="91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1800">
                <a:latin typeface="Arial" panose="020B0604020202020204" pitchFamily="34" charset="0"/>
              </a:endParaRPr>
            </a:p>
          </p:txBody>
        </p:sp>
        <p:sp>
          <p:nvSpPr>
            <p:cNvPr id="18573" name="Rectangle 853"/>
            <p:cNvSpPr>
              <a:spLocks noChangeArrowheads="1"/>
            </p:cNvSpPr>
            <p:nvPr/>
          </p:nvSpPr>
          <p:spPr bwMode="auto">
            <a:xfrm>
              <a:off x="4331" y="3203"/>
              <a:ext cx="46" cy="91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1800">
                <a:latin typeface="Arial" panose="020B0604020202020204" pitchFamily="34" charset="0"/>
              </a:endParaRPr>
            </a:p>
          </p:txBody>
        </p:sp>
        <p:sp>
          <p:nvSpPr>
            <p:cNvPr id="18574" name="Rectangle 854"/>
            <p:cNvSpPr>
              <a:spLocks noChangeArrowheads="1"/>
            </p:cNvSpPr>
            <p:nvPr/>
          </p:nvSpPr>
          <p:spPr bwMode="auto">
            <a:xfrm>
              <a:off x="4423" y="3203"/>
              <a:ext cx="46" cy="91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1800">
                <a:latin typeface="Arial" panose="020B0604020202020204" pitchFamily="34" charset="0"/>
              </a:endParaRPr>
            </a:p>
          </p:txBody>
        </p:sp>
        <p:sp>
          <p:nvSpPr>
            <p:cNvPr id="18575" name="Rectangle 858"/>
            <p:cNvSpPr>
              <a:spLocks noChangeArrowheads="1"/>
            </p:cNvSpPr>
            <p:nvPr/>
          </p:nvSpPr>
          <p:spPr bwMode="auto">
            <a:xfrm>
              <a:off x="4603" y="3203"/>
              <a:ext cx="46" cy="91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1800">
                <a:latin typeface="Arial" panose="020B0604020202020204" pitchFamily="34" charset="0"/>
              </a:endParaRPr>
            </a:p>
          </p:txBody>
        </p:sp>
        <p:sp>
          <p:nvSpPr>
            <p:cNvPr id="18576" name="Rectangle 859"/>
            <p:cNvSpPr>
              <a:spLocks noChangeArrowheads="1"/>
            </p:cNvSpPr>
            <p:nvPr/>
          </p:nvSpPr>
          <p:spPr bwMode="auto">
            <a:xfrm>
              <a:off x="4875" y="3203"/>
              <a:ext cx="46" cy="91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1800">
                <a:latin typeface="Arial" panose="020B0604020202020204" pitchFamily="34" charset="0"/>
              </a:endParaRPr>
            </a:p>
          </p:txBody>
        </p:sp>
        <p:sp>
          <p:nvSpPr>
            <p:cNvPr id="18577" name="Rectangle 860"/>
            <p:cNvSpPr>
              <a:spLocks noChangeArrowheads="1"/>
            </p:cNvSpPr>
            <p:nvPr/>
          </p:nvSpPr>
          <p:spPr bwMode="auto">
            <a:xfrm>
              <a:off x="5374" y="3203"/>
              <a:ext cx="46" cy="91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1800">
                <a:latin typeface="Arial" panose="020B0604020202020204" pitchFamily="34" charset="0"/>
              </a:endParaRPr>
            </a:p>
          </p:txBody>
        </p:sp>
        <p:sp>
          <p:nvSpPr>
            <p:cNvPr id="18578" name="Rectangle 861"/>
            <p:cNvSpPr>
              <a:spLocks noChangeArrowheads="1"/>
            </p:cNvSpPr>
            <p:nvPr/>
          </p:nvSpPr>
          <p:spPr bwMode="auto">
            <a:xfrm>
              <a:off x="702" y="3385"/>
              <a:ext cx="46" cy="91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1800">
                <a:latin typeface="Arial" panose="020B0604020202020204" pitchFamily="34" charset="0"/>
              </a:endParaRPr>
            </a:p>
          </p:txBody>
        </p:sp>
        <p:sp>
          <p:nvSpPr>
            <p:cNvPr id="18579" name="Rectangle 862"/>
            <p:cNvSpPr>
              <a:spLocks noChangeArrowheads="1"/>
            </p:cNvSpPr>
            <p:nvPr/>
          </p:nvSpPr>
          <p:spPr bwMode="auto">
            <a:xfrm>
              <a:off x="1111" y="3385"/>
              <a:ext cx="46" cy="91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1800">
                <a:latin typeface="Arial" panose="020B0604020202020204" pitchFamily="34" charset="0"/>
              </a:endParaRPr>
            </a:p>
          </p:txBody>
        </p:sp>
        <p:sp>
          <p:nvSpPr>
            <p:cNvPr id="18580" name="Rectangle 863"/>
            <p:cNvSpPr>
              <a:spLocks noChangeArrowheads="1"/>
            </p:cNvSpPr>
            <p:nvPr/>
          </p:nvSpPr>
          <p:spPr bwMode="auto">
            <a:xfrm>
              <a:off x="1428" y="3385"/>
              <a:ext cx="46" cy="91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1800">
                <a:latin typeface="Arial" panose="020B0604020202020204" pitchFamily="34" charset="0"/>
              </a:endParaRPr>
            </a:p>
          </p:txBody>
        </p:sp>
        <p:sp>
          <p:nvSpPr>
            <p:cNvPr id="18581" name="Rectangle 864"/>
            <p:cNvSpPr>
              <a:spLocks noChangeArrowheads="1"/>
            </p:cNvSpPr>
            <p:nvPr/>
          </p:nvSpPr>
          <p:spPr bwMode="auto">
            <a:xfrm>
              <a:off x="2290" y="3385"/>
              <a:ext cx="46" cy="91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1800">
                <a:latin typeface="Arial" panose="020B0604020202020204" pitchFamily="34" charset="0"/>
              </a:endParaRPr>
            </a:p>
          </p:txBody>
        </p:sp>
        <p:sp>
          <p:nvSpPr>
            <p:cNvPr id="18582" name="Rectangle 865"/>
            <p:cNvSpPr>
              <a:spLocks noChangeArrowheads="1"/>
            </p:cNvSpPr>
            <p:nvPr/>
          </p:nvSpPr>
          <p:spPr bwMode="auto">
            <a:xfrm>
              <a:off x="2699" y="3385"/>
              <a:ext cx="46" cy="91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1800">
                <a:latin typeface="Arial" panose="020B0604020202020204" pitchFamily="34" charset="0"/>
              </a:endParaRPr>
            </a:p>
          </p:txBody>
        </p:sp>
        <p:sp>
          <p:nvSpPr>
            <p:cNvPr id="18583" name="Rectangle 866"/>
            <p:cNvSpPr>
              <a:spLocks noChangeArrowheads="1"/>
            </p:cNvSpPr>
            <p:nvPr/>
          </p:nvSpPr>
          <p:spPr bwMode="auto">
            <a:xfrm>
              <a:off x="3333" y="3385"/>
              <a:ext cx="46" cy="91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1800">
                <a:latin typeface="Arial" panose="020B0604020202020204" pitchFamily="34" charset="0"/>
              </a:endParaRPr>
            </a:p>
          </p:txBody>
        </p:sp>
        <p:sp>
          <p:nvSpPr>
            <p:cNvPr id="18584" name="Rectangle 867"/>
            <p:cNvSpPr>
              <a:spLocks noChangeArrowheads="1"/>
            </p:cNvSpPr>
            <p:nvPr/>
          </p:nvSpPr>
          <p:spPr bwMode="auto">
            <a:xfrm>
              <a:off x="3605" y="3385"/>
              <a:ext cx="46" cy="91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1800">
                <a:latin typeface="Arial" panose="020B0604020202020204" pitchFamily="34" charset="0"/>
              </a:endParaRPr>
            </a:p>
          </p:txBody>
        </p:sp>
        <p:sp>
          <p:nvSpPr>
            <p:cNvPr id="18585" name="Rectangle 868"/>
            <p:cNvSpPr>
              <a:spLocks noChangeArrowheads="1"/>
            </p:cNvSpPr>
            <p:nvPr/>
          </p:nvSpPr>
          <p:spPr bwMode="auto">
            <a:xfrm>
              <a:off x="4104" y="3385"/>
              <a:ext cx="46" cy="91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1800">
                <a:latin typeface="Arial" panose="020B0604020202020204" pitchFamily="34" charset="0"/>
              </a:endParaRPr>
            </a:p>
          </p:txBody>
        </p:sp>
        <p:sp>
          <p:nvSpPr>
            <p:cNvPr id="18586" name="Rectangle 869"/>
            <p:cNvSpPr>
              <a:spLocks noChangeArrowheads="1"/>
            </p:cNvSpPr>
            <p:nvPr/>
          </p:nvSpPr>
          <p:spPr bwMode="auto">
            <a:xfrm>
              <a:off x="4423" y="3385"/>
              <a:ext cx="46" cy="91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1800">
                <a:latin typeface="Arial" panose="020B0604020202020204" pitchFamily="34" charset="0"/>
              </a:endParaRPr>
            </a:p>
          </p:txBody>
        </p:sp>
        <p:sp>
          <p:nvSpPr>
            <p:cNvPr id="18587" name="Rectangle 873"/>
            <p:cNvSpPr>
              <a:spLocks noChangeArrowheads="1"/>
            </p:cNvSpPr>
            <p:nvPr/>
          </p:nvSpPr>
          <p:spPr bwMode="auto">
            <a:xfrm>
              <a:off x="5375" y="3385"/>
              <a:ext cx="46" cy="91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1800">
                <a:latin typeface="Arial" panose="020B0604020202020204" pitchFamily="34" charset="0"/>
              </a:endParaRPr>
            </a:p>
          </p:txBody>
        </p:sp>
        <p:sp>
          <p:nvSpPr>
            <p:cNvPr id="18588" name="Rectangle 874"/>
            <p:cNvSpPr>
              <a:spLocks noChangeArrowheads="1"/>
            </p:cNvSpPr>
            <p:nvPr/>
          </p:nvSpPr>
          <p:spPr bwMode="auto">
            <a:xfrm>
              <a:off x="1111" y="3566"/>
              <a:ext cx="46" cy="91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1800">
                <a:latin typeface="Arial" panose="020B0604020202020204" pitchFamily="34" charset="0"/>
              </a:endParaRPr>
            </a:p>
          </p:txBody>
        </p:sp>
        <p:sp>
          <p:nvSpPr>
            <p:cNvPr id="18589" name="Rectangle 875"/>
            <p:cNvSpPr>
              <a:spLocks noChangeArrowheads="1"/>
            </p:cNvSpPr>
            <p:nvPr/>
          </p:nvSpPr>
          <p:spPr bwMode="auto">
            <a:xfrm>
              <a:off x="2290" y="3566"/>
              <a:ext cx="46" cy="91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1800">
                <a:latin typeface="Arial" panose="020B0604020202020204" pitchFamily="34" charset="0"/>
              </a:endParaRPr>
            </a:p>
          </p:txBody>
        </p:sp>
        <p:sp>
          <p:nvSpPr>
            <p:cNvPr id="18590" name="Rectangle 876"/>
            <p:cNvSpPr>
              <a:spLocks noChangeArrowheads="1"/>
            </p:cNvSpPr>
            <p:nvPr/>
          </p:nvSpPr>
          <p:spPr bwMode="auto">
            <a:xfrm>
              <a:off x="3333" y="3566"/>
              <a:ext cx="46" cy="91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1800">
                <a:latin typeface="Arial" panose="020B0604020202020204" pitchFamily="34" charset="0"/>
              </a:endParaRPr>
            </a:p>
          </p:txBody>
        </p:sp>
        <p:sp>
          <p:nvSpPr>
            <p:cNvPr id="18591" name="Rectangle 877"/>
            <p:cNvSpPr>
              <a:spLocks noChangeArrowheads="1"/>
            </p:cNvSpPr>
            <p:nvPr/>
          </p:nvSpPr>
          <p:spPr bwMode="auto">
            <a:xfrm>
              <a:off x="4105" y="3566"/>
              <a:ext cx="46" cy="91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1800">
                <a:latin typeface="Arial" panose="020B0604020202020204" pitchFamily="34" charset="0"/>
              </a:endParaRPr>
            </a:p>
          </p:txBody>
        </p:sp>
        <p:sp>
          <p:nvSpPr>
            <p:cNvPr id="18592" name="Rectangle 878"/>
            <p:cNvSpPr>
              <a:spLocks noChangeArrowheads="1"/>
            </p:cNvSpPr>
            <p:nvPr/>
          </p:nvSpPr>
          <p:spPr bwMode="auto">
            <a:xfrm>
              <a:off x="5375" y="3566"/>
              <a:ext cx="46" cy="91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1800">
                <a:latin typeface="Arial" panose="020B0604020202020204" pitchFamily="34" charset="0"/>
              </a:endParaRPr>
            </a:p>
          </p:txBody>
        </p:sp>
        <p:sp>
          <p:nvSpPr>
            <p:cNvPr id="18593" name="Rectangle 879"/>
            <p:cNvSpPr>
              <a:spLocks noChangeArrowheads="1"/>
            </p:cNvSpPr>
            <p:nvPr/>
          </p:nvSpPr>
          <p:spPr bwMode="auto">
            <a:xfrm>
              <a:off x="2291" y="3747"/>
              <a:ext cx="46" cy="91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1800">
                <a:latin typeface="Arial" panose="020B0604020202020204" pitchFamily="34" charset="0"/>
              </a:endParaRPr>
            </a:p>
          </p:txBody>
        </p:sp>
        <p:sp>
          <p:nvSpPr>
            <p:cNvPr id="18594" name="Rectangle 880"/>
            <p:cNvSpPr>
              <a:spLocks noChangeArrowheads="1"/>
            </p:cNvSpPr>
            <p:nvPr/>
          </p:nvSpPr>
          <p:spPr bwMode="auto">
            <a:xfrm>
              <a:off x="5375" y="3747"/>
              <a:ext cx="46" cy="91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1800">
                <a:latin typeface="Arial" panose="020B0604020202020204" pitchFamily="34" charset="0"/>
              </a:endParaRPr>
            </a:p>
          </p:txBody>
        </p:sp>
        <p:sp>
          <p:nvSpPr>
            <p:cNvPr id="18595" name="Text Box 881"/>
            <p:cNvSpPr txBox="1">
              <a:spLocks noChangeArrowheads="1"/>
            </p:cNvSpPr>
            <p:nvPr/>
          </p:nvSpPr>
          <p:spPr bwMode="auto">
            <a:xfrm>
              <a:off x="68" y="2961"/>
              <a:ext cx="620" cy="92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800">
                  <a:latin typeface="Arial" panose="020B0604020202020204" pitchFamily="34" charset="0"/>
                </a:rPr>
                <a:t>Vector</a:t>
              </a:r>
              <a:endParaRPr lang="en-US" altLang="zh-CN" sz="1000">
                <a:latin typeface="Arial" panose="020B0604020202020204" pitchFamily="34" charset="0"/>
              </a:endParaRPr>
            </a:p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800">
                  <a:latin typeface="Arial" panose="020B0604020202020204" pitchFamily="34" charset="0"/>
                </a:rPr>
                <a:t>State</a:t>
              </a:r>
            </a:p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800">
                  <a:latin typeface="Arial" panose="020B0604020202020204" pitchFamily="34" charset="0"/>
                </a:rPr>
                <a:t>Phone</a:t>
              </a:r>
            </a:p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800">
                  <a:latin typeface="Arial" panose="020B0604020202020204" pitchFamily="34" charset="0"/>
                </a:rPr>
                <a:t>Syllable</a:t>
              </a:r>
            </a:p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800">
                  <a:latin typeface="Arial" panose="020B0604020202020204" pitchFamily="34" charset="0"/>
                </a:rPr>
                <a:t>Word</a:t>
              </a:r>
            </a:p>
          </p:txBody>
        </p:sp>
        <p:pic>
          <p:nvPicPr>
            <p:cNvPr id="18596" name="Picture 1364" descr="图片1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" y="2792"/>
              <a:ext cx="5692" cy="1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 smtClean="0"/>
              <a:t>原理</a:t>
            </a:r>
            <a:r>
              <a:rPr lang="en-US" altLang="zh-CN" smtClean="0"/>
              <a:t>-</a:t>
            </a:r>
            <a:r>
              <a:rPr lang="zh-CN" altLang="en-US" smtClean="0"/>
              <a:t>问题描述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zh-CN" altLang="en-US" sz="2000" dirty="0" smtClean="0"/>
              <a:t>图例</a:t>
            </a:r>
          </a:p>
          <a:p>
            <a:pPr eaLnBrk="1" hangingPunct="1"/>
            <a:r>
              <a:rPr lang="en-US" altLang="zh-CN" sz="2000" dirty="0" smtClean="0"/>
              <a:t>ASR</a:t>
            </a:r>
            <a:r>
              <a:rPr lang="zh-CN" altLang="en-US" sz="2000" dirty="0" smtClean="0"/>
              <a:t>定义</a:t>
            </a:r>
            <a:r>
              <a:rPr lang="en-US" altLang="zh-CN" sz="2000" dirty="0" smtClean="0"/>
              <a:t>:</a:t>
            </a:r>
            <a:r>
              <a:rPr lang="zh-CN" altLang="en-US" sz="2000" dirty="0" smtClean="0"/>
              <a:t>对于一段语音信号，找出其最大似然的文字序列</a:t>
            </a:r>
          </a:p>
          <a:p>
            <a:pPr eaLnBrk="1" hangingPunct="1"/>
            <a:r>
              <a:rPr lang="zh-CN" altLang="en-US" sz="2000" dirty="0" smtClean="0"/>
              <a:t>基本思路</a:t>
            </a:r>
          </a:p>
          <a:p>
            <a:pPr eaLnBrk="1" hangingPunct="1"/>
            <a:r>
              <a:rPr lang="zh-CN" altLang="en-US" sz="2000" dirty="0" smtClean="0"/>
              <a:t>数学描述</a:t>
            </a:r>
          </a:p>
          <a:p>
            <a:pPr lvl="1" eaLnBrk="1" hangingPunct="1"/>
            <a:r>
              <a:rPr lang="en-US" altLang="zh-CN" sz="1800" dirty="0" smtClean="0"/>
              <a:t>O = o</a:t>
            </a:r>
            <a:r>
              <a:rPr lang="en-US" altLang="zh-CN" sz="1800" baseline="-25000" dirty="0" smtClean="0"/>
              <a:t>1</a:t>
            </a:r>
            <a:r>
              <a:rPr lang="en-US" altLang="zh-CN" sz="1800" dirty="0" smtClean="0"/>
              <a:t>o</a:t>
            </a:r>
            <a:r>
              <a:rPr lang="en-US" altLang="zh-CN" sz="1800" baseline="-25000" dirty="0" smtClean="0"/>
              <a:t>2</a:t>
            </a:r>
            <a:r>
              <a:rPr lang="en-US" altLang="zh-CN" sz="1800" dirty="0" smtClean="0"/>
              <a:t>…</a:t>
            </a:r>
            <a:r>
              <a:rPr lang="en-US" altLang="zh-CN" sz="1800" dirty="0" err="1" smtClean="0"/>
              <a:t>o</a:t>
            </a:r>
            <a:r>
              <a:rPr lang="en-US" altLang="zh-CN" sz="1800" baseline="-25000" dirty="0" err="1" smtClean="0"/>
              <a:t>T</a:t>
            </a:r>
            <a:r>
              <a:rPr lang="en-US" altLang="zh-CN" sz="1800" b="1" dirty="0" smtClean="0"/>
              <a:t> , </a:t>
            </a:r>
            <a:r>
              <a:rPr lang="zh-CN" altLang="en-US" sz="1800" dirty="0" smtClean="0"/>
              <a:t>对语音信号短时分析，提取特征向量，形成观察序列</a:t>
            </a:r>
            <a:endParaRPr lang="zh-CN" altLang="en-US" sz="1800" b="1" dirty="0" smtClean="0"/>
          </a:p>
          <a:p>
            <a:pPr lvl="1" eaLnBrk="1" hangingPunct="1"/>
            <a:r>
              <a:rPr lang="en-US" altLang="zh-CN" sz="1800" dirty="0" smtClean="0"/>
              <a:t>W = w</a:t>
            </a:r>
            <a:r>
              <a:rPr lang="en-US" altLang="zh-CN" sz="1800" baseline="-25000" dirty="0" smtClean="0"/>
              <a:t>1</a:t>
            </a:r>
            <a:r>
              <a:rPr lang="en-US" altLang="zh-CN" sz="1800" dirty="0" smtClean="0"/>
              <a:t>w</a:t>
            </a:r>
            <a:r>
              <a:rPr lang="en-US" altLang="zh-CN" sz="1800" baseline="-25000" dirty="0" smtClean="0"/>
              <a:t>2</a:t>
            </a:r>
            <a:r>
              <a:rPr lang="en-US" altLang="zh-CN" sz="1800" dirty="0" smtClean="0"/>
              <a:t>…</a:t>
            </a:r>
            <a:r>
              <a:rPr lang="en-US" altLang="zh-CN" sz="1800" dirty="0" err="1" smtClean="0"/>
              <a:t>w</a:t>
            </a:r>
            <a:r>
              <a:rPr lang="en-US" altLang="zh-CN" sz="1800" baseline="-25000" dirty="0" err="1" smtClean="0"/>
              <a:t>N</a:t>
            </a:r>
            <a:r>
              <a:rPr lang="en-US" altLang="zh-CN" sz="1800" b="1" dirty="0" smtClean="0"/>
              <a:t> , </a:t>
            </a:r>
            <a:r>
              <a:rPr lang="zh-CN" altLang="en-US" sz="1800" dirty="0" smtClean="0"/>
              <a:t>转写的文字序列（词串）</a:t>
            </a:r>
            <a:endParaRPr lang="zh-CN" altLang="en-US" sz="1800" b="1" dirty="0" smtClean="0"/>
          </a:p>
          <a:p>
            <a:pPr lvl="1" eaLnBrk="1" hangingPunct="1"/>
            <a:r>
              <a:rPr lang="en-US" altLang="zh-CN" sz="1800" dirty="0" smtClean="0"/>
              <a:t>P(O|W)</a:t>
            </a:r>
            <a:r>
              <a:rPr lang="zh-CN" altLang="en-US" sz="1800" dirty="0" smtClean="0"/>
              <a:t>对应于</a:t>
            </a:r>
            <a:r>
              <a:rPr lang="zh-CN" altLang="en-US" sz="1800" dirty="0" smtClean="0">
                <a:solidFill>
                  <a:srgbClr val="FF0000"/>
                </a:solidFill>
              </a:rPr>
              <a:t>声学模型</a:t>
            </a:r>
            <a:r>
              <a:rPr lang="zh-CN" altLang="en-US" sz="1800" dirty="0" smtClean="0"/>
              <a:t>，发音内容为</a:t>
            </a:r>
            <a:r>
              <a:rPr lang="en-US" altLang="zh-CN" sz="1800" b="1" dirty="0" smtClean="0"/>
              <a:t>W</a:t>
            </a:r>
            <a:r>
              <a:rPr lang="zh-CN" altLang="en-US" sz="1800" dirty="0" smtClean="0"/>
              <a:t>时观察序列为</a:t>
            </a:r>
            <a:r>
              <a:rPr lang="en-US" altLang="zh-CN" sz="1800" b="1" dirty="0" smtClean="0"/>
              <a:t>O</a:t>
            </a:r>
            <a:r>
              <a:rPr lang="zh-CN" altLang="en-US" sz="1800" dirty="0" smtClean="0"/>
              <a:t>的条件概率</a:t>
            </a:r>
          </a:p>
          <a:p>
            <a:pPr lvl="1" eaLnBrk="1" hangingPunct="1"/>
            <a:r>
              <a:rPr lang="en-US" altLang="zh-CN" sz="1800" dirty="0" smtClean="0"/>
              <a:t>P(W)</a:t>
            </a:r>
            <a:r>
              <a:rPr lang="zh-CN" altLang="en-US" sz="1800" dirty="0" smtClean="0"/>
              <a:t>对应于</a:t>
            </a:r>
            <a:r>
              <a:rPr lang="zh-CN" altLang="en-US" sz="1800" dirty="0" smtClean="0">
                <a:solidFill>
                  <a:srgbClr val="FF0000"/>
                </a:solidFill>
              </a:rPr>
              <a:t>语言模型</a:t>
            </a:r>
            <a:r>
              <a:rPr lang="zh-CN" altLang="en-US" sz="1800" dirty="0" smtClean="0"/>
              <a:t>，是发音内容为</a:t>
            </a:r>
            <a:r>
              <a:rPr lang="en-US" altLang="zh-CN" sz="1800" b="1" dirty="0" smtClean="0"/>
              <a:t>W</a:t>
            </a:r>
            <a:r>
              <a:rPr lang="zh-CN" altLang="en-US" sz="1800" dirty="0" smtClean="0"/>
              <a:t>的概率</a:t>
            </a:r>
          </a:p>
          <a:p>
            <a:pPr lvl="1" eaLnBrk="1" hangingPunct="1"/>
            <a:r>
              <a:rPr lang="zh-CN" altLang="en-US" sz="1800" dirty="0" smtClean="0"/>
              <a:t>识别就是解码</a:t>
            </a:r>
            <a:r>
              <a:rPr lang="en-US" altLang="zh-CN" sz="1800" dirty="0" smtClean="0"/>
              <a:t>——</a:t>
            </a:r>
            <a:r>
              <a:rPr lang="zh-CN" altLang="en-US" sz="1800" dirty="0" smtClean="0"/>
              <a:t>最大似然</a:t>
            </a:r>
            <a:r>
              <a:rPr lang="en-US" altLang="zh-CN" sz="1800" dirty="0" smtClean="0"/>
              <a:t>(</a:t>
            </a:r>
            <a:r>
              <a:rPr lang="en-US" altLang="zh-CN" sz="1800" dirty="0" err="1" smtClean="0"/>
              <a:t>Maximun</a:t>
            </a:r>
            <a:r>
              <a:rPr lang="en-US" altLang="zh-CN" sz="1800" dirty="0" smtClean="0"/>
              <a:t>-Likelihood)</a:t>
            </a:r>
            <a:r>
              <a:rPr lang="zh-CN" altLang="en-US" sz="1800" dirty="0" smtClean="0"/>
              <a:t>解码</a:t>
            </a:r>
          </a:p>
        </p:txBody>
      </p:sp>
      <p:graphicFrame>
        <p:nvGraphicFramePr>
          <p:cNvPr id="19460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2580946"/>
              </p:ext>
            </p:extLst>
          </p:nvPr>
        </p:nvGraphicFramePr>
        <p:xfrm>
          <a:off x="1870075" y="5106988"/>
          <a:ext cx="5045075" cy="1295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85" name="公式" r:id="rId4" imgW="3162240" imgH="812520" progId="Equation.3">
                  <p:embed/>
                </p:oleObj>
              </mc:Choice>
              <mc:Fallback>
                <p:oleObj name="公式" r:id="rId4" imgW="3162240" imgH="812520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70075" y="5106988"/>
                        <a:ext cx="5045075" cy="1295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8"/>
          <p:cNvSpPr>
            <a:spLocks noGrp="1" noChangeArrowheads="1"/>
          </p:cNvSpPr>
          <p:nvPr>
            <p:ph type="body" sz="half" idx="2"/>
          </p:nvPr>
        </p:nvSpPr>
        <p:spPr>
          <a:xfrm>
            <a:off x="468313" y="4089400"/>
            <a:ext cx="8229600" cy="1427163"/>
          </a:xfrm>
        </p:spPr>
        <p:txBody>
          <a:bodyPr/>
          <a:lstStyle/>
          <a:p>
            <a:pPr eaLnBrk="1" hangingPunct="1"/>
            <a:endParaRPr lang="en-US" altLang="zh-CN" sz="2000" dirty="0" smtClean="0"/>
          </a:p>
          <a:p>
            <a:pPr eaLnBrk="1" hangingPunct="1"/>
            <a:r>
              <a:rPr lang="zh-CN" altLang="en-US" sz="2000" dirty="0" smtClean="0"/>
              <a:t>声学前端 </a:t>
            </a:r>
            <a:r>
              <a:rPr lang="en-US" altLang="zh-CN" sz="2000" dirty="0" smtClean="0"/>
              <a:t>– </a:t>
            </a:r>
            <a:r>
              <a:rPr lang="zh-CN" altLang="en-US" sz="2000" dirty="0" smtClean="0"/>
              <a:t>语音波形到特征向量</a:t>
            </a:r>
          </a:p>
          <a:p>
            <a:pPr eaLnBrk="1" hangingPunct="1"/>
            <a:r>
              <a:rPr lang="zh-CN" altLang="en-US" sz="2000" dirty="0" smtClean="0"/>
              <a:t>声学模型 </a:t>
            </a:r>
            <a:r>
              <a:rPr lang="en-US" altLang="zh-CN" sz="2000" dirty="0" smtClean="0"/>
              <a:t>– </a:t>
            </a:r>
            <a:r>
              <a:rPr lang="zh-CN" altLang="en-US" sz="2000" dirty="0" smtClean="0"/>
              <a:t>特征向量到注音符号</a:t>
            </a:r>
          </a:p>
          <a:p>
            <a:pPr eaLnBrk="1" hangingPunct="1"/>
            <a:r>
              <a:rPr lang="zh-CN" altLang="en-US" sz="2000" dirty="0" smtClean="0"/>
              <a:t>语言模型 </a:t>
            </a:r>
            <a:r>
              <a:rPr lang="en-US" altLang="zh-CN" sz="2000" dirty="0" smtClean="0"/>
              <a:t>– </a:t>
            </a:r>
            <a:r>
              <a:rPr lang="zh-CN" altLang="en-US" sz="2000" dirty="0" smtClean="0"/>
              <a:t>注音符号到转写文字</a:t>
            </a:r>
          </a:p>
          <a:p>
            <a:pPr eaLnBrk="1" hangingPunct="1"/>
            <a:r>
              <a:rPr lang="zh-CN" altLang="en-US" sz="2000" dirty="0" smtClean="0"/>
              <a:t>识别</a:t>
            </a:r>
            <a:r>
              <a:rPr lang="en-US" altLang="zh-CN" sz="2000" dirty="0" smtClean="0"/>
              <a:t>/</a:t>
            </a:r>
            <a:r>
              <a:rPr lang="zh-CN" altLang="en-US" sz="2000" dirty="0" smtClean="0"/>
              <a:t>解码 </a:t>
            </a:r>
            <a:r>
              <a:rPr lang="en-US" altLang="zh-CN" sz="2000" dirty="0" smtClean="0"/>
              <a:t>– </a:t>
            </a:r>
            <a:r>
              <a:rPr lang="zh-CN" altLang="en-US" sz="2000" dirty="0" smtClean="0"/>
              <a:t>搜索最大似然解</a:t>
            </a:r>
          </a:p>
        </p:txBody>
      </p:sp>
      <p:grpSp>
        <p:nvGrpSpPr>
          <p:cNvPr id="20483" name="组合 1"/>
          <p:cNvGrpSpPr>
            <a:grpSpLocks/>
          </p:cNvGrpSpPr>
          <p:nvPr/>
        </p:nvGrpSpPr>
        <p:grpSpPr bwMode="auto">
          <a:xfrm>
            <a:off x="1528763" y="1989138"/>
            <a:ext cx="5564187" cy="2376487"/>
            <a:chOff x="1528763" y="1557338"/>
            <a:chExt cx="5564187" cy="2376487"/>
          </a:xfrm>
        </p:grpSpPr>
        <p:sp>
          <p:nvSpPr>
            <p:cNvPr id="20485" name="Rectangle 9"/>
            <p:cNvSpPr>
              <a:spLocks noChangeArrowheads="1"/>
            </p:cNvSpPr>
            <p:nvPr/>
          </p:nvSpPr>
          <p:spPr bwMode="auto">
            <a:xfrm>
              <a:off x="2897188" y="2493963"/>
              <a:ext cx="1079500" cy="503237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sz="1800">
                  <a:latin typeface="Arial" panose="020B0604020202020204" pitchFamily="34" charset="0"/>
                </a:rPr>
                <a:t>声学前端</a:t>
              </a:r>
            </a:p>
          </p:txBody>
        </p:sp>
        <p:sp>
          <p:nvSpPr>
            <p:cNvPr id="20486" name="Rectangle 10"/>
            <p:cNvSpPr>
              <a:spLocks noChangeArrowheads="1"/>
            </p:cNvSpPr>
            <p:nvPr/>
          </p:nvSpPr>
          <p:spPr bwMode="auto">
            <a:xfrm>
              <a:off x="4625975" y="3430588"/>
              <a:ext cx="1079500" cy="503237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sz="1800">
                  <a:latin typeface="Arial" panose="020B0604020202020204" pitchFamily="34" charset="0"/>
                </a:rPr>
                <a:t>语言模型</a:t>
              </a:r>
            </a:p>
          </p:txBody>
        </p:sp>
        <p:sp>
          <p:nvSpPr>
            <p:cNvPr id="20487" name="Rectangle 12"/>
            <p:cNvSpPr>
              <a:spLocks noChangeArrowheads="1"/>
            </p:cNvSpPr>
            <p:nvPr/>
          </p:nvSpPr>
          <p:spPr bwMode="auto">
            <a:xfrm>
              <a:off x="4624388" y="2492375"/>
              <a:ext cx="1079500" cy="50323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sz="1800">
                  <a:latin typeface="Arial" panose="020B0604020202020204" pitchFamily="34" charset="0"/>
                </a:rPr>
                <a:t>识别</a:t>
              </a:r>
              <a:r>
                <a:rPr lang="en-US" altLang="zh-CN" sz="1800">
                  <a:latin typeface="Arial" panose="020B0604020202020204" pitchFamily="34" charset="0"/>
                </a:rPr>
                <a:t>/</a:t>
              </a:r>
              <a:r>
                <a:rPr lang="zh-CN" altLang="en-US" sz="1800">
                  <a:latin typeface="Arial" panose="020B0604020202020204" pitchFamily="34" charset="0"/>
                </a:rPr>
                <a:t>解码</a:t>
              </a:r>
            </a:p>
          </p:txBody>
        </p:sp>
        <p:sp>
          <p:nvSpPr>
            <p:cNvPr id="20488" name="Line 13"/>
            <p:cNvSpPr>
              <a:spLocks noChangeShapeType="1"/>
            </p:cNvSpPr>
            <p:nvPr/>
          </p:nvSpPr>
          <p:spPr bwMode="auto">
            <a:xfrm>
              <a:off x="2249488" y="2781300"/>
              <a:ext cx="6477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489" name="Line 14"/>
            <p:cNvSpPr>
              <a:spLocks noChangeShapeType="1"/>
            </p:cNvSpPr>
            <p:nvPr/>
          </p:nvSpPr>
          <p:spPr bwMode="auto">
            <a:xfrm>
              <a:off x="3976688" y="2781300"/>
              <a:ext cx="6477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490" name="Text Box 18"/>
            <p:cNvSpPr txBox="1">
              <a:spLocks noChangeArrowheads="1"/>
            </p:cNvSpPr>
            <p:nvPr/>
          </p:nvSpPr>
          <p:spPr bwMode="auto">
            <a:xfrm>
              <a:off x="1528763" y="2425700"/>
              <a:ext cx="1098550" cy="3667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sz="1800">
                  <a:latin typeface="Arial" panose="020B0604020202020204" pitchFamily="34" charset="0"/>
                </a:rPr>
                <a:t>语音输入</a:t>
              </a:r>
            </a:p>
          </p:txBody>
        </p:sp>
        <p:sp>
          <p:nvSpPr>
            <p:cNvPr id="20491" name="Text Box 19"/>
            <p:cNvSpPr txBox="1">
              <a:spLocks noChangeArrowheads="1"/>
            </p:cNvSpPr>
            <p:nvPr/>
          </p:nvSpPr>
          <p:spPr bwMode="auto">
            <a:xfrm>
              <a:off x="5994400" y="2414588"/>
              <a:ext cx="1098550" cy="3667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sz="1800">
                  <a:latin typeface="Arial" panose="020B0604020202020204" pitchFamily="34" charset="0"/>
                </a:rPr>
                <a:t>文字输出</a:t>
              </a:r>
            </a:p>
          </p:txBody>
        </p:sp>
        <p:sp>
          <p:nvSpPr>
            <p:cNvPr id="20492" name="Line 20"/>
            <p:cNvSpPr>
              <a:spLocks noChangeShapeType="1"/>
            </p:cNvSpPr>
            <p:nvPr/>
          </p:nvSpPr>
          <p:spPr bwMode="auto">
            <a:xfrm>
              <a:off x="5705475" y="2781300"/>
              <a:ext cx="6477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493" name="Rectangle 21"/>
            <p:cNvSpPr>
              <a:spLocks noChangeArrowheads="1"/>
            </p:cNvSpPr>
            <p:nvPr/>
          </p:nvSpPr>
          <p:spPr bwMode="auto">
            <a:xfrm>
              <a:off x="4627563" y="1557338"/>
              <a:ext cx="1079500" cy="503237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sz="1800">
                  <a:latin typeface="Arial" panose="020B0604020202020204" pitchFamily="34" charset="0"/>
                </a:rPr>
                <a:t>声学模型</a:t>
              </a:r>
            </a:p>
          </p:txBody>
        </p:sp>
        <p:sp>
          <p:nvSpPr>
            <p:cNvPr id="20494" name="Line 22"/>
            <p:cNvSpPr>
              <a:spLocks noChangeShapeType="1"/>
            </p:cNvSpPr>
            <p:nvPr/>
          </p:nvSpPr>
          <p:spPr bwMode="auto">
            <a:xfrm flipV="1">
              <a:off x="5148263" y="2997200"/>
              <a:ext cx="0" cy="431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495" name="Line 23"/>
            <p:cNvSpPr>
              <a:spLocks noChangeShapeType="1"/>
            </p:cNvSpPr>
            <p:nvPr/>
          </p:nvSpPr>
          <p:spPr bwMode="auto">
            <a:xfrm>
              <a:off x="5148263" y="2060575"/>
              <a:ext cx="0" cy="431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20484" name="Rectangle 2"/>
          <p:cNvSpPr>
            <a:spLocks noGrp="1" noChangeArrowheads="1"/>
          </p:cNvSpPr>
          <p:nvPr>
            <p:ph type="title"/>
          </p:nvPr>
        </p:nvSpPr>
        <p:spPr>
          <a:xfrm>
            <a:off x="1150938" y="214313"/>
            <a:ext cx="7793037" cy="1462087"/>
          </a:xfrm>
        </p:spPr>
        <p:txBody>
          <a:bodyPr/>
          <a:lstStyle/>
          <a:p>
            <a:pPr eaLnBrk="1" hangingPunct="1"/>
            <a:r>
              <a:rPr lang="zh-CN" altLang="en-US" smtClean="0"/>
              <a:t>原理</a:t>
            </a:r>
            <a:r>
              <a:rPr lang="en-US" altLang="zh-CN" smtClean="0"/>
              <a:t>-</a:t>
            </a:r>
            <a:r>
              <a:rPr lang="zh-CN" altLang="en-US" smtClean="0"/>
              <a:t>系统构成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 smtClean="0"/>
              <a:t>原理</a:t>
            </a:r>
            <a:r>
              <a:rPr lang="en-US" altLang="zh-CN" smtClean="0"/>
              <a:t>-</a:t>
            </a:r>
            <a:r>
              <a:rPr lang="zh-CN" altLang="en-US" smtClean="0"/>
              <a:t>基本任务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zh-CN" altLang="en-US" sz="2000" smtClean="0"/>
              <a:t>建模 </a:t>
            </a:r>
            <a:r>
              <a:rPr lang="en-US" altLang="zh-CN" sz="2000" smtClean="0"/>
              <a:t>– </a:t>
            </a:r>
            <a:r>
              <a:rPr lang="zh-CN" altLang="en-US" sz="2000" smtClean="0"/>
              <a:t>训练</a:t>
            </a:r>
          </a:p>
          <a:p>
            <a:pPr lvl="1" eaLnBrk="1" hangingPunct="1"/>
            <a:r>
              <a:rPr lang="zh-CN" altLang="en-US" sz="1800" smtClean="0"/>
              <a:t>如何精确地描述（语音信号到转写文字）各层次间的关系</a:t>
            </a:r>
          </a:p>
          <a:p>
            <a:pPr eaLnBrk="1" hangingPunct="1"/>
            <a:r>
              <a:rPr lang="zh-CN" altLang="en-US" sz="2000" smtClean="0"/>
              <a:t>解码 </a:t>
            </a:r>
            <a:r>
              <a:rPr lang="en-US" altLang="zh-CN" sz="2000" smtClean="0"/>
              <a:t>– </a:t>
            </a:r>
            <a:r>
              <a:rPr lang="zh-CN" altLang="en-US" sz="2000" smtClean="0"/>
              <a:t>搜索</a:t>
            </a:r>
          </a:p>
          <a:p>
            <a:pPr lvl="1" eaLnBrk="1" hangingPunct="1"/>
            <a:r>
              <a:rPr lang="zh-CN" altLang="en-US" sz="1800" smtClean="0"/>
              <a:t> 如何基于给定模型得到对应于观察序列的最大似然文字序列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 smtClean="0"/>
              <a:t>模块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zh-CN" altLang="en-US" sz="2000" smtClean="0"/>
              <a:t>特征提取</a:t>
            </a:r>
          </a:p>
          <a:p>
            <a:pPr eaLnBrk="1" hangingPunct="1"/>
            <a:r>
              <a:rPr lang="en-US" altLang="zh-CN" sz="2000" smtClean="0"/>
              <a:t>HMM</a:t>
            </a:r>
            <a:r>
              <a:rPr lang="zh-CN" altLang="en-US" sz="2000" smtClean="0"/>
              <a:t>的应用</a:t>
            </a:r>
          </a:p>
          <a:p>
            <a:pPr eaLnBrk="1" hangingPunct="1"/>
            <a:r>
              <a:rPr lang="zh-CN" altLang="en-US" sz="2000" smtClean="0"/>
              <a:t>语言建模</a:t>
            </a:r>
          </a:p>
          <a:p>
            <a:pPr eaLnBrk="1" hangingPunct="1"/>
            <a:r>
              <a:rPr lang="zh-CN" altLang="en-US" sz="2000" smtClean="0"/>
              <a:t>搜索解码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圆角矩形 258"/>
          <p:cNvSpPr/>
          <p:nvPr/>
        </p:nvSpPr>
        <p:spPr>
          <a:xfrm>
            <a:off x="2064586" y="3472256"/>
            <a:ext cx="3993267" cy="326911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552" name="圆角矩形 23551"/>
          <p:cNvSpPr/>
          <p:nvPr/>
        </p:nvSpPr>
        <p:spPr>
          <a:xfrm>
            <a:off x="1018542" y="2492896"/>
            <a:ext cx="912170" cy="100811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 smtClean="0"/>
              <a:t>模块</a:t>
            </a:r>
            <a:r>
              <a:rPr lang="en-US" altLang="zh-CN" smtClean="0"/>
              <a:t>-</a:t>
            </a:r>
            <a:r>
              <a:rPr lang="zh-CN" altLang="en-US" smtClean="0"/>
              <a:t>特征提取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zh-CN" altLang="en-US" sz="2000" dirty="0" smtClean="0"/>
              <a:t>任务：简洁、准确地</a:t>
            </a:r>
            <a:r>
              <a:rPr lang="zh-CN" altLang="en-US" sz="2000" dirty="0"/>
              <a:t>刻画</a:t>
            </a:r>
            <a:r>
              <a:rPr lang="zh-CN" altLang="en-US" sz="2000" dirty="0" smtClean="0"/>
              <a:t>语音信号的声学本质</a:t>
            </a:r>
          </a:p>
        </p:txBody>
      </p:sp>
      <p:grpSp>
        <p:nvGrpSpPr>
          <p:cNvPr id="3" name="组合 2"/>
          <p:cNvGrpSpPr/>
          <p:nvPr/>
        </p:nvGrpSpPr>
        <p:grpSpPr>
          <a:xfrm>
            <a:off x="2267744" y="3645024"/>
            <a:ext cx="3744416" cy="2952328"/>
            <a:chOff x="1115616" y="2852936"/>
            <a:chExt cx="3744416" cy="2952328"/>
          </a:xfrm>
        </p:grpSpPr>
        <p:pic>
          <p:nvPicPr>
            <p:cNvPr id="8" name="Picture 4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113" t="16600" r="40938" b="65141"/>
            <a:stretch/>
          </p:blipFill>
          <p:spPr bwMode="auto">
            <a:xfrm>
              <a:off x="1115616" y="2852936"/>
              <a:ext cx="3744416" cy="7920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9" name="组合 8"/>
            <p:cNvGrpSpPr/>
            <p:nvPr/>
          </p:nvGrpSpPr>
          <p:grpSpPr>
            <a:xfrm>
              <a:off x="1187624" y="3645024"/>
              <a:ext cx="144016" cy="2160240"/>
              <a:chOff x="1259632" y="3429000"/>
              <a:chExt cx="144016" cy="2160240"/>
            </a:xfrm>
          </p:grpSpPr>
          <p:sp>
            <p:nvSpPr>
              <p:cNvPr id="10" name="矩形 9"/>
              <p:cNvSpPr/>
              <p:nvPr/>
            </p:nvSpPr>
            <p:spPr>
              <a:xfrm>
                <a:off x="1259632" y="3429000"/>
                <a:ext cx="144016" cy="216024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11" name="直接连接符 10"/>
              <p:cNvCxnSpPr/>
              <p:nvPr/>
            </p:nvCxnSpPr>
            <p:spPr>
              <a:xfrm>
                <a:off x="1259632" y="3573016"/>
                <a:ext cx="14401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直接连接符 11"/>
              <p:cNvCxnSpPr/>
              <p:nvPr/>
            </p:nvCxnSpPr>
            <p:spPr>
              <a:xfrm>
                <a:off x="1259632" y="3725416"/>
                <a:ext cx="14401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直接连接符 12"/>
              <p:cNvCxnSpPr/>
              <p:nvPr/>
            </p:nvCxnSpPr>
            <p:spPr>
              <a:xfrm>
                <a:off x="1259632" y="3924672"/>
                <a:ext cx="14401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直接连接符 13"/>
              <p:cNvCxnSpPr/>
              <p:nvPr/>
            </p:nvCxnSpPr>
            <p:spPr>
              <a:xfrm>
                <a:off x="1259632" y="4077072"/>
                <a:ext cx="14401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直接连接符 14"/>
              <p:cNvCxnSpPr/>
              <p:nvPr/>
            </p:nvCxnSpPr>
            <p:spPr>
              <a:xfrm>
                <a:off x="1259632" y="4221088"/>
                <a:ext cx="14401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直接连接符 15"/>
              <p:cNvCxnSpPr/>
              <p:nvPr/>
            </p:nvCxnSpPr>
            <p:spPr>
              <a:xfrm>
                <a:off x="1259632" y="4373488"/>
                <a:ext cx="14401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直接连接符 16"/>
              <p:cNvCxnSpPr/>
              <p:nvPr/>
            </p:nvCxnSpPr>
            <p:spPr>
              <a:xfrm>
                <a:off x="1259632" y="4572744"/>
                <a:ext cx="14401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直接连接符 17"/>
              <p:cNvCxnSpPr/>
              <p:nvPr/>
            </p:nvCxnSpPr>
            <p:spPr>
              <a:xfrm>
                <a:off x="1259632" y="4725144"/>
                <a:ext cx="14401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直接连接符 18"/>
              <p:cNvCxnSpPr/>
              <p:nvPr/>
            </p:nvCxnSpPr>
            <p:spPr>
              <a:xfrm>
                <a:off x="1259632" y="4941168"/>
                <a:ext cx="14401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直接连接符 19"/>
              <p:cNvCxnSpPr/>
              <p:nvPr/>
            </p:nvCxnSpPr>
            <p:spPr>
              <a:xfrm>
                <a:off x="1259632" y="5093568"/>
                <a:ext cx="14401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直接连接符 20"/>
              <p:cNvCxnSpPr/>
              <p:nvPr/>
            </p:nvCxnSpPr>
            <p:spPr>
              <a:xfrm>
                <a:off x="1259632" y="5292824"/>
                <a:ext cx="14401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直接连接符 21"/>
              <p:cNvCxnSpPr/>
              <p:nvPr/>
            </p:nvCxnSpPr>
            <p:spPr>
              <a:xfrm>
                <a:off x="1259632" y="5445224"/>
                <a:ext cx="14401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3" name="组合 22"/>
            <p:cNvGrpSpPr/>
            <p:nvPr/>
          </p:nvGrpSpPr>
          <p:grpSpPr>
            <a:xfrm>
              <a:off x="1619672" y="3645024"/>
              <a:ext cx="144016" cy="2160240"/>
              <a:chOff x="1259632" y="3429000"/>
              <a:chExt cx="144016" cy="2160240"/>
            </a:xfrm>
          </p:grpSpPr>
          <p:sp>
            <p:nvSpPr>
              <p:cNvPr id="24" name="矩形 23"/>
              <p:cNvSpPr/>
              <p:nvPr/>
            </p:nvSpPr>
            <p:spPr>
              <a:xfrm>
                <a:off x="1259632" y="3429000"/>
                <a:ext cx="144016" cy="216024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25" name="直接连接符 24"/>
              <p:cNvCxnSpPr/>
              <p:nvPr/>
            </p:nvCxnSpPr>
            <p:spPr>
              <a:xfrm>
                <a:off x="1259632" y="3573016"/>
                <a:ext cx="14401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直接连接符 25"/>
              <p:cNvCxnSpPr/>
              <p:nvPr/>
            </p:nvCxnSpPr>
            <p:spPr>
              <a:xfrm>
                <a:off x="1259632" y="3725416"/>
                <a:ext cx="14401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直接连接符 26"/>
              <p:cNvCxnSpPr/>
              <p:nvPr/>
            </p:nvCxnSpPr>
            <p:spPr>
              <a:xfrm>
                <a:off x="1259632" y="3924672"/>
                <a:ext cx="14401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直接连接符 27"/>
              <p:cNvCxnSpPr/>
              <p:nvPr/>
            </p:nvCxnSpPr>
            <p:spPr>
              <a:xfrm>
                <a:off x="1259632" y="4077072"/>
                <a:ext cx="14401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直接连接符 28"/>
              <p:cNvCxnSpPr/>
              <p:nvPr/>
            </p:nvCxnSpPr>
            <p:spPr>
              <a:xfrm>
                <a:off x="1259632" y="4221088"/>
                <a:ext cx="14401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直接连接符 29"/>
              <p:cNvCxnSpPr/>
              <p:nvPr/>
            </p:nvCxnSpPr>
            <p:spPr>
              <a:xfrm>
                <a:off x="1259632" y="4373488"/>
                <a:ext cx="14401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直接连接符 30"/>
              <p:cNvCxnSpPr/>
              <p:nvPr/>
            </p:nvCxnSpPr>
            <p:spPr>
              <a:xfrm>
                <a:off x="1259632" y="4572744"/>
                <a:ext cx="14401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直接连接符 31"/>
              <p:cNvCxnSpPr/>
              <p:nvPr/>
            </p:nvCxnSpPr>
            <p:spPr>
              <a:xfrm>
                <a:off x="1259632" y="4725144"/>
                <a:ext cx="14401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直接连接符 32"/>
              <p:cNvCxnSpPr/>
              <p:nvPr/>
            </p:nvCxnSpPr>
            <p:spPr>
              <a:xfrm>
                <a:off x="1259632" y="4941168"/>
                <a:ext cx="14401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直接连接符 33"/>
              <p:cNvCxnSpPr/>
              <p:nvPr/>
            </p:nvCxnSpPr>
            <p:spPr>
              <a:xfrm>
                <a:off x="1259632" y="5093568"/>
                <a:ext cx="14401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直接连接符 34"/>
              <p:cNvCxnSpPr/>
              <p:nvPr/>
            </p:nvCxnSpPr>
            <p:spPr>
              <a:xfrm>
                <a:off x="1259632" y="5292824"/>
                <a:ext cx="14401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直接连接符 35"/>
              <p:cNvCxnSpPr/>
              <p:nvPr/>
            </p:nvCxnSpPr>
            <p:spPr>
              <a:xfrm>
                <a:off x="1259632" y="5445224"/>
                <a:ext cx="14401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37" name="直接连接符 36"/>
            <p:cNvCxnSpPr/>
            <p:nvPr/>
          </p:nvCxnSpPr>
          <p:spPr>
            <a:xfrm>
              <a:off x="1979712" y="4725144"/>
              <a:ext cx="1944216" cy="0"/>
            </a:xfrm>
            <a:prstGeom prst="line">
              <a:avLst/>
            </a:prstGeom>
            <a:ln w="38100">
              <a:prstDash val="sysDot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grpSp>
          <p:nvGrpSpPr>
            <p:cNvPr id="38" name="组合 37"/>
            <p:cNvGrpSpPr/>
            <p:nvPr/>
          </p:nvGrpSpPr>
          <p:grpSpPr>
            <a:xfrm>
              <a:off x="1403648" y="3645024"/>
              <a:ext cx="144016" cy="2160240"/>
              <a:chOff x="1259632" y="3429000"/>
              <a:chExt cx="144016" cy="2160240"/>
            </a:xfrm>
          </p:grpSpPr>
          <p:sp>
            <p:nvSpPr>
              <p:cNvPr id="39" name="矩形 38"/>
              <p:cNvSpPr/>
              <p:nvPr/>
            </p:nvSpPr>
            <p:spPr>
              <a:xfrm>
                <a:off x="1259632" y="3429000"/>
                <a:ext cx="144016" cy="216024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40" name="直接连接符 39"/>
              <p:cNvCxnSpPr/>
              <p:nvPr/>
            </p:nvCxnSpPr>
            <p:spPr>
              <a:xfrm>
                <a:off x="1259632" y="3573016"/>
                <a:ext cx="14401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直接连接符 40"/>
              <p:cNvCxnSpPr/>
              <p:nvPr/>
            </p:nvCxnSpPr>
            <p:spPr>
              <a:xfrm>
                <a:off x="1259632" y="3725416"/>
                <a:ext cx="14401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直接连接符 41"/>
              <p:cNvCxnSpPr/>
              <p:nvPr/>
            </p:nvCxnSpPr>
            <p:spPr>
              <a:xfrm>
                <a:off x="1259632" y="3924672"/>
                <a:ext cx="14401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直接连接符 42"/>
              <p:cNvCxnSpPr/>
              <p:nvPr/>
            </p:nvCxnSpPr>
            <p:spPr>
              <a:xfrm>
                <a:off x="1259632" y="4077072"/>
                <a:ext cx="14401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直接连接符 43"/>
              <p:cNvCxnSpPr/>
              <p:nvPr/>
            </p:nvCxnSpPr>
            <p:spPr>
              <a:xfrm>
                <a:off x="1259632" y="4221088"/>
                <a:ext cx="14401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直接连接符 44"/>
              <p:cNvCxnSpPr/>
              <p:nvPr/>
            </p:nvCxnSpPr>
            <p:spPr>
              <a:xfrm>
                <a:off x="1259632" y="4373488"/>
                <a:ext cx="14401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直接连接符 45"/>
              <p:cNvCxnSpPr/>
              <p:nvPr/>
            </p:nvCxnSpPr>
            <p:spPr>
              <a:xfrm>
                <a:off x="1259632" y="4572744"/>
                <a:ext cx="14401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" name="直接连接符 46"/>
              <p:cNvCxnSpPr/>
              <p:nvPr/>
            </p:nvCxnSpPr>
            <p:spPr>
              <a:xfrm>
                <a:off x="1259632" y="4725144"/>
                <a:ext cx="14401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" name="直接连接符 47"/>
              <p:cNvCxnSpPr/>
              <p:nvPr/>
            </p:nvCxnSpPr>
            <p:spPr>
              <a:xfrm>
                <a:off x="1259632" y="4941168"/>
                <a:ext cx="14401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" name="直接连接符 48"/>
              <p:cNvCxnSpPr/>
              <p:nvPr/>
            </p:nvCxnSpPr>
            <p:spPr>
              <a:xfrm>
                <a:off x="1259632" y="5093568"/>
                <a:ext cx="14401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直接连接符 49"/>
              <p:cNvCxnSpPr/>
              <p:nvPr/>
            </p:nvCxnSpPr>
            <p:spPr>
              <a:xfrm>
                <a:off x="1259632" y="5292824"/>
                <a:ext cx="14401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直接连接符 50"/>
              <p:cNvCxnSpPr/>
              <p:nvPr/>
            </p:nvCxnSpPr>
            <p:spPr>
              <a:xfrm>
                <a:off x="1259632" y="5445224"/>
                <a:ext cx="14401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2" name="组合 51"/>
            <p:cNvGrpSpPr/>
            <p:nvPr/>
          </p:nvGrpSpPr>
          <p:grpSpPr>
            <a:xfrm>
              <a:off x="4139952" y="3645024"/>
              <a:ext cx="144016" cy="2160240"/>
              <a:chOff x="1259632" y="3429000"/>
              <a:chExt cx="144016" cy="2160240"/>
            </a:xfrm>
          </p:grpSpPr>
          <p:sp>
            <p:nvSpPr>
              <p:cNvPr id="53" name="矩形 52"/>
              <p:cNvSpPr/>
              <p:nvPr/>
            </p:nvSpPr>
            <p:spPr>
              <a:xfrm>
                <a:off x="1259632" y="3429000"/>
                <a:ext cx="144016" cy="216024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54" name="直接连接符 53"/>
              <p:cNvCxnSpPr/>
              <p:nvPr/>
            </p:nvCxnSpPr>
            <p:spPr>
              <a:xfrm>
                <a:off x="1259632" y="3573016"/>
                <a:ext cx="14401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" name="直接连接符 54"/>
              <p:cNvCxnSpPr/>
              <p:nvPr/>
            </p:nvCxnSpPr>
            <p:spPr>
              <a:xfrm>
                <a:off x="1259632" y="3725416"/>
                <a:ext cx="14401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" name="直接连接符 55"/>
              <p:cNvCxnSpPr/>
              <p:nvPr/>
            </p:nvCxnSpPr>
            <p:spPr>
              <a:xfrm>
                <a:off x="1259632" y="3924672"/>
                <a:ext cx="14401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" name="直接连接符 56"/>
              <p:cNvCxnSpPr/>
              <p:nvPr/>
            </p:nvCxnSpPr>
            <p:spPr>
              <a:xfrm>
                <a:off x="1259632" y="4077072"/>
                <a:ext cx="14401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" name="直接连接符 57"/>
              <p:cNvCxnSpPr/>
              <p:nvPr/>
            </p:nvCxnSpPr>
            <p:spPr>
              <a:xfrm>
                <a:off x="1259632" y="4221088"/>
                <a:ext cx="14401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" name="直接连接符 58"/>
              <p:cNvCxnSpPr/>
              <p:nvPr/>
            </p:nvCxnSpPr>
            <p:spPr>
              <a:xfrm>
                <a:off x="1259632" y="4373488"/>
                <a:ext cx="14401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" name="直接连接符 59"/>
              <p:cNvCxnSpPr/>
              <p:nvPr/>
            </p:nvCxnSpPr>
            <p:spPr>
              <a:xfrm>
                <a:off x="1259632" y="4572744"/>
                <a:ext cx="14401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" name="直接连接符 60"/>
              <p:cNvCxnSpPr/>
              <p:nvPr/>
            </p:nvCxnSpPr>
            <p:spPr>
              <a:xfrm>
                <a:off x="1259632" y="4725144"/>
                <a:ext cx="14401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2" name="直接连接符 61"/>
              <p:cNvCxnSpPr/>
              <p:nvPr/>
            </p:nvCxnSpPr>
            <p:spPr>
              <a:xfrm>
                <a:off x="1259632" y="4941168"/>
                <a:ext cx="14401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3" name="直接连接符 62"/>
              <p:cNvCxnSpPr/>
              <p:nvPr/>
            </p:nvCxnSpPr>
            <p:spPr>
              <a:xfrm>
                <a:off x="1259632" y="5093568"/>
                <a:ext cx="14401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4" name="直接连接符 63"/>
              <p:cNvCxnSpPr/>
              <p:nvPr/>
            </p:nvCxnSpPr>
            <p:spPr>
              <a:xfrm>
                <a:off x="1259632" y="5292824"/>
                <a:ext cx="14401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5" name="直接连接符 64"/>
              <p:cNvCxnSpPr/>
              <p:nvPr/>
            </p:nvCxnSpPr>
            <p:spPr>
              <a:xfrm>
                <a:off x="1259632" y="5445224"/>
                <a:ext cx="14401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6" name="组合 65"/>
            <p:cNvGrpSpPr/>
            <p:nvPr/>
          </p:nvGrpSpPr>
          <p:grpSpPr>
            <a:xfrm>
              <a:off x="4572000" y="3645024"/>
              <a:ext cx="144016" cy="2160240"/>
              <a:chOff x="1259632" y="3429000"/>
              <a:chExt cx="144016" cy="2160240"/>
            </a:xfrm>
          </p:grpSpPr>
          <p:sp>
            <p:nvSpPr>
              <p:cNvPr id="67" name="矩形 66"/>
              <p:cNvSpPr/>
              <p:nvPr/>
            </p:nvSpPr>
            <p:spPr>
              <a:xfrm>
                <a:off x="1259632" y="3429000"/>
                <a:ext cx="144016" cy="216024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68" name="直接连接符 67"/>
              <p:cNvCxnSpPr/>
              <p:nvPr/>
            </p:nvCxnSpPr>
            <p:spPr>
              <a:xfrm>
                <a:off x="1259632" y="3573016"/>
                <a:ext cx="14401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9" name="直接连接符 68"/>
              <p:cNvCxnSpPr/>
              <p:nvPr/>
            </p:nvCxnSpPr>
            <p:spPr>
              <a:xfrm>
                <a:off x="1259632" y="3725416"/>
                <a:ext cx="14401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" name="直接连接符 69"/>
              <p:cNvCxnSpPr/>
              <p:nvPr/>
            </p:nvCxnSpPr>
            <p:spPr>
              <a:xfrm>
                <a:off x="1259632" y="3924672"/>
                <a:ext cx="14401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1" name="直接连接符 70"/>
              <p:cNvCxnSpPr/>
              <p:nvPr/>
            </p:nvCxnSpPr>
            <p:spPr>
              <a:xfrm>
                <a:off x="1259632" y="4077072"/>
                <a:ext cx="14401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2" name="直接连接符 71"/>
              <p:cNvCxnSpPr/>
              <p:nvPr/>
            </p:nvCxnSpPr>
            <p:spPr>
              <a:xfrm>
                <a:off x="1259632" y="4221088"/>
                <a:ext cx="14401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3" name="直接连接符 72"/>
              <p:cNvCxnSpPr/>
              <p:nvPr/>
            </p:nvCxnSpPr>
            <p:spPr>
              <a:xfrm>
                <a:off x="1259632" y="4373488"/>
                <a:ext cx="14401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4" name="直接连接符 73"/>
              <p:cNvCxnSpPr/>
              <p:nvPr/>
            </p:nvCxnSpPr>
            <p:spPr>
              <a:xfrm>
                <a:off x="1259632" y="4572744"/>
                <a:ext cx="14401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5" name="直接连接符 74"/>
              <p:cNvCxnSpPr/>
              <p:nvPr/>
            </p:nvCxnSpPr>
            <p:spPr>
              <a:xfrm>
                <a:off x="1259632" y="4725144"/>
                <a:ext cx="14401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6" name="直接连接符 75"/>
              <p:cNvCxnSpPr/>
              <p:nvPr/>
            </p:nvCxnSpPr>
            <p:spPr>
              <a:xfrm>
                <a:off x="1259632" y="4941168"/>
                <a:ext cx="14401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7" name="直接连接符 76"/>
              <p:cNvCxnSpPr/>
              <p:nvPr/>
            </p:nvCxnSpPr>
            <p:spPr>
              <a:xfrm>
                <a:off x="1259632" y="5093568"/>
                <a:ext cx="14401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8" name="直接连接符 77"/>
              <p:cNvCxnSpPr/>
              <p:nvPr/>
            </p:nvCxnSpPr>
            <p:spPr>
              <a:xfrm>
                <a:off x="1259632" y="5292824"/>
                <a:ext cx="14401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9" name="直接连接符 78"/>
              <p:cNvCxnSpPr/>
              <p:nvPr/>
            </p:nvCxnSpPr>
            <p:spPr>
              <a:xfrm>
                <a:off x="1259632" y="5445224"/>
                <a:ext cx="14401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0" name="组合 79"/>
            <p:cNvGrpSpPr/>
            <p:nvPr/>
          </p:nvGrpSpPr>
          <p:grpSpPr>
            <a:xfrm>
              <a:off x="4355976" y="3645024"/>
              <a:ext cx="144016" cy="2160240"/>
              <a:chOff x="1259632" y="3429000"/>
              <a:chExt cx="144016" cy="2160240"/>
            </a:xfrm>
          </p:grpSpPr>
          <p:sp>
            <p:nvSpPr>
              <p:cNvPr id="81" name="矩形 80"/>
              <p:cNvSpPr/>
              <p:nvPr/>
            </p:nvSpPr>
            <p:spPr>
              <a:xfrm>
                <a:off x="1259632" y="3429000"/>
                <a:ext cx="144016" cy="216024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82" name="直接连接符 81"/>
              <p:cNvCxnSpPr/>
              <p:nvPr/>
            </p:nvCxnSpPr>
            <p:spPr>
              <a:xfrm>
                <a:off x="1259632" y="3573016"/>
                <a:ext cx="14401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3" name="直接连接符 82"/>
              <p:cNvCxnSpPr/>
              <p:nvPr/>
            </p:nvCxnSpPr>
            <p:spPr>
              <a:xfrm>
                <a:off x="1259632" y="3725416"/>
                <a:ext cx="14401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4" name="直接连接符 83"/>
              <p:cNvCxnSpPr/>
              <p:nvPr/>
            </p:nvCxnSpPr>
            <p:spPr>
              <a:xfrm>
                <a:off x="1259632" y="3924672"/>
                <a:ext cx="14401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5" name="直接连接符 84"/>
              <p:cNvCxnSpPr/>
              <p:nvPr/>
            </p:nvCxnSpPr>
            <p:spPr>
              <a:xfrm>
                <a:off x="1259632" y="4077072"/>
                <a:ext cx="14401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6" name="直接连接符 85"/>
              <p:cNvCxnSpPr/>
              <p:nvPr/>
            </p:nvCxnSpPr>
            <p:spPr>
              <a:xfrm>
                <a:off x="1259632" y="4221088"/>
                <a:ext cx="14401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7" name="直接连接符 86"/>
              <p:cNvCxnSpPr/>
              <p:nvPr/>
            </p:nvCxnSpPr>
            <p:spPr>
              <a:xfrm>
                <a:off x="1259632" y="4373488"/>
                <a:ext cx="14401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8" name="直接连接符 87"/>
              <p:cNvCxnSpPr/>
              <p:nvPr/>
            </p:nvCxnSpPr>
            <p:spPr>
              <a:xfrm>
                <a:off x="1259632" y="4572744"/>
                <a:ext cx="14401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9" name="直接连接符 88"/>
              <p:cNvCxnSpPr/>
              <p:nvPr/>
            </p:nvCxnSpPr>
            <p:spPr>
              <a:xfrm>
                <a:off x="1259632" y="4725144"/>
                <a:ext cx="14401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0" name="直接连接符 89"/>
              <p:cNvCxnSpPr/>
              <p:nvPr/>
            </p:nvCxnSpPr>
            <p:spPr>
              <a:xfrm>
                <a:off x="1259632" y="4941168"/>
                <a:ext cx="14401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1" name="直接连接符 90"/>
              <p:cNvCxnSpPr/>
              <p:nvPr/>
            </p:nvCxnSpPr>
            <p:spPr>
              <a:xfrm>
                <a:off x="1259632" y="5093568"/>
                <a:ext cx="14401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2" name="直接连接符 91"/>
              <p:cNvCxnSpPr/>
              <p:nvPr/>
            </p:nvCxnSpPr>
            <p:spPr>
              <a:xfrm>
                <a:off x="1259632" y="5292824"/>
                <a:ext cx="14401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3" name="直接连接符 92"/>
              <p:cNvCxnSpPr/>
              <p:nvPr/>
            </p:nvCxnSpPr>
            <p:spPr>
              <a:xfrm>
                <a:off x="1259632" y="5445224"/>
                <a:ext cx="14401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6" name="文本框 5"/>
          <p:cNvSpPr txBox="1"/>
          <p:nvPr/>
        </p:nvSpPr>
        <p:spPr>
          <a:xfrm>
            <a:off x="251520" y="3717032"/>
            <a:ext cx="192392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 smtClean="0"/>
              <a:t>speech</a:t>
            </a:r>
            <a:r>
              <a:rPr lang="zh-CN" altLang="en-US" sz="2000" dirty="0" smtClean="0"/>
              <a:t>（</a:t>
            </a:r>
            <a:r>
              <a:rPr lang="en-US" altLang="zh-CN" sz="2000" dirty="0" smtClean="0"/>
              <a:t>1</a:t>
            </a:r>
            <a:r>
              <a:rPr lang="zh-CN" altLang="en-US" sz="2000" dirty="0" smtClean="0"/>
              <a:t>维）</a:t>
            </a:r>
            <a:endParaRPr lang="en-US" altLang="zh-CN" sz="2000" dirty="0" smtClean="0"/>
          </a:p>
          <a:p>
            <a:r>
              <a:rPr lang="zh-CN" altLang="en-US" sz="2000" dirty="0" smtClean="0"/>
              <a:t>语音数值序列</a:t>
            </a:r>
            <a:endParaRPr lang="zh-CN" altLang="en-US" sz="2000" dirty="0"/>
          </a:p>
        </p:txBody>
      </p:sp>
      <p:sp>
        <p:nvSpPr>
          <p:cNvPr id="96" name="文本框 95"/>
          <p:cNvSpPr txBox="1"/>
          <p:nvPr/>
        </p:nvSpPr>
        <p:spPr>
          <a:xfrm>
            <a:off x="288790" y="5101153"/>
            <a:ext cx="190789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 smtClean="0"/>
              <a:t>vector</a:t>
            </a:r>
            <a:r>
              <a:rPr lang="zh-CN" altLang="en-US" sz="2000" dirty="0" smtClean="0"/>
              <a:t>（多维）</a:t>
            </a:r>
            <a:endParaRPr lang="en-US" altLang="zh-CN" sz="2000" dirty="0" smtClean="0"/>
          </a:p>
          <a:p>
            <a:r>
              <a:rPr lang="zh-CN" altLang="en-US" sz="2000" dirty="0" smtClean="0"/>
              <a:t>特征向量序列</a:t>
            </a:r>
            <a:endParaRPr lang="en-US" altLang="zh-CN" sz="2000" dirty="0" smtClean="0"/>
          </a:p>
        </p:txBody>
      </p:sp>
      <p:sp>
        <p:nvSpPr>
          <p:cNvPr id="98" name="Rectangle 646"/>
          <p:cNvSpPr>
            <a:spLocks noChangeArrowheads="1"/>
          </p:cNvSpPr>
          <p:nvPr/>
        </p:nvSpPr>
        <p:spPr bwMode="auto">
          <a:xfrm>
            <a:off x="1018542" y="3128538"/>
            <a:ext cx="70998" cy="144463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CN" altLang="en-US" sz="1800">
              <a:latin typeface="Arial" panose="020B0604020202020204" pitchFamily="34" charset="0"/>
            </a:endParaRPr>
          </a:p>
        </p:txBody>
      </p:sp>
      <p:sp>
        <p:nvSpPr>
          <p:cNvPr id="99" name="Rectangle 647"/>
          <p:cNvSpPr>
            <a:spLocks noChangeArrowheads="1"/>
          </p:cNvSpPr>
          <p:nvPr/>
        </p:nvSpPr>
        <p:spPr bwMode="auto">
          <a:xfrm>
            <a:off x="1089540" y="3128538"/>
            <a:ext cx="70998" cy="144463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CN" altLang="en-US" sz="1800">
              <a:latin typeface="Arial" panose="020B0604020202020204" pitchFamily="34" charset="0"/>
            </a:endParaRPr>
          </a:p>
        </p:txBody>
      </p:sp>
      <p:sp>
        <p:nvSpPr>
          <p:cNvPr id="100" name="Rectangle 648"/>
          <p:cNvSpPr>
            <a:spLocks noChangeArrowheads="1"/>
          </p:cNvSpPr>
          <p:nvPr/>
        </p:nvSpPr>
        <p:spPr bwMode="auto">
          <a:xfrm>
            <a:off x="1158995" y="3128538"/>
            <a:ext cx="70998" cy="144463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CN" altLang="en-US" sz="1800">
              <a:latin typeface="Arial" panose="020B0604020202020204" pitchFamily="34" charset="0"/>
            </a:endParaRPr>
          </a:p>
        </p:txBody>
      </p:sp>
      <p:sp>
        <p:nvSpPr>
          <p:cNvPr id="101" name="Rectangle 649"/>
          <p:cNvSpPr>
            <a:spLocks noChangeArrowheads="1"/>
          </p:cNvSpPr>
          <p:nvPr/>
        </p:nvSpPr>
        <p:spPr bwMode="auto">
          <a:xfrm>
            <a:off x="1228449" y="3128538"/>
            <a:ext cx="70998" cy="144463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CN" altLang="en-US" sz="1800">
              <a:latin typeface="Arial" panose="020B0604020202020204" pitchFamily="34" charset="0"/>
            </a:endParaRPr>
          </a:p>
        </p:txBody>
      </p:sp>
      <p:sp>
        <p:nvSpPr>
          <p:cNvPr id="102" name="Rectangle 650"/>
          <p:cNvSpPr>
            <a:spLocks noChangeArrowheads="1"/>
          </p:cNvSpPr>
          <p:nvPr/>
        </p:nvSpPr>
        <p:spPr bwMode="auto">
          <a:xfrm>
            <a:off x="1299447" y="3128538"/>
            <a:ext cx="70998" cy="144463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CN" altLang="en-US" sz="1800">
              <a:latin typeface="Arial" panose="020B0604020202020204" pitchFamily="34" charset="0"/>
            </a:endParaRPr>
          </a:p>
        </p:txBody>
      </p:sp>
      <p:sp>
        <p:nvSpPr>
          <p:cNvPr id="103" name="Rectangle 651"/>
          <p:cNvSpPr>
            <a:spLocks noChangeArrowheads="1"/>
          </p:cNvSpPr>
          <p:nvPr/>
        </p:nvSpPr>
        <p:spPr bwMode="auto">
          <a:xfrm>
            <a:off x="1368902" y="3128538"/>
            <a:ext cx="70998" cy="144463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CN" altLang="en-US" sz="1800">
              <a:latin typeface="Arial" panose="020B0604020202020204" pitchFamily="34" charset="0"/>
            </a:endParaRPr>
          </a:p>
        </p:txBody>
      </p:sp>
      <p:sp>
        <p:nvSpPr>
          <p:cNvPr id="104" name="Rectangle 694"/>
          <p:cNvSpPr>
            <a:spLocks noChangeArrowheads="1"/>
          </p:cNvSpPr>
          <p:nvPr/>
        </p:nvSpPr>
        <p:spPr bwMode="auto">
          <a:xfrm>
            <a:off x="1438356" y="3128538"/>
            <a:ext cx="70998" cy="144463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CN" altLang="en-US" sz="1800">
              <a:latin typeface="Arial" panose="020B0604020202020204" pitchFamily="34" charset="0"/>
            </a:endParaRPr>
          </a:p>
        </p:txBody>
      </p:sp>
      <p:sp>
        <p:nvSpPr>
          <p:cNvPr id="105" name="Rectangle 695"/>
          <p:cNvSpPr>
            <a:spLocks noChangeArrowheads="1"/>
          </p:cNvSpPr>
          <p:nvPr/>
        </p:nvSpPr>
        <p:spPr bwMode="auto">
          <a:xfrm>
            <a:off x="1509354" y="3128538"/>
            <a:ext cx="70998" cy="144463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CN" altLang="en-US" sz="1800">
              <a:latin typeface="Arial" panose="020B0604020202020204" pitchFamily="34" charset="0"/>
            </a:endParaRPr>
          </a:p>
        </p:txBody>
      </p:sp>
      <p:sp>
        <p:nvSpPr>
          <p:cNvPr id="106" name="Rectangle 696"/>
          <p:cNvSpPr>
            <a:spLocks noChangeArrowheads="1"/>
          </p:cNvSpPr>
          <p:nvPr/>
        </p:nvSpPr>
        <p:spPr bwMode="auto">
          <a:xfrm>
            <a:off x="1578809" y="3128538"/>
            <a:ext cx="70998" cy="144463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CN" altLang="en-US" sz="1800">
              <a:latin typeface="Arial" panose="020B0604020202020204" pitchFamily="34" charset="0"/>
            </a:endParaRPr>
          </a:p>
        </p:txBody>
      </p:sp>
      <p:sp>
        <p:nvSpPr>
          <p:cNvPr id="107" name="Rectangle 697"/>
          <p:cNvSpPr>
            <a:spLocks noChangeArrowheads="1"/>
          </p:cNvSpPr>
          <p:nvPr/>
        </p:nvSpPr>
        <p:spPr bwMode="auto">
          <a:xfrm>
            <a:off x="1648263" y="3128538"/>
            <a:ext cx="70998" cy="144463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CN" altLang="en-US" sz="1800">
              <a:latin typeface="Arial" panose="020B0604020202020204" pitchFamily="34" charset="0"/>
            </a:endParaRPr>
          </a:p>
        </p:txBody>
      </p:sp>
      <p:sp>
        <p:nvSpPr>
          <p:cNvPr id="108" name="Rectangle 698"/>
          <p:cNvSpPr>
            <a:spLocks noChangeArrowheads="1"/>
          </p:cNvSpPr>
          <p:nvPr/>
        </p:nvSpPr>
        <p:spPr bwMode="auto">
          <a:xfrm>
            <a:off x="1719261" y="3128538"/>
            <a:ext cx="70998" cy="144463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CN" altLang="en-US" sz="1800">
              <a:latin typeface="Arial" panose="020B0604020202020204" pitchFamily="34" charset="0"/>
            </a:endParaRPr>
          </a:p>
        </p:txBody>
      </p:sp>
      <p:sp>
        <p:nvSpPr>
          <p:cNvPr id="109" name="Rectangle 699"/>
          <p:cNvSpPr>
            <a:spLocks noChangeArrowheads="1"/>
          </p:cNvSpPr>
          <p:nvPr/>
        </p:nvSpPr>
        <p:spPr bwMode="auto">
          <a:xfrm>
            <a:off x="1788716" y="3128538"/>
            <a:ext cx="70998" cy="144463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CN" altLang="en-US" sz="1800">
              <a:latin typeface="Arial" panose="020B0604020202020204" pitchFamily="34" charset="0"/>
            </a:endParaRPr>
          </a:p>
        </p:txBody>
      </p:sp>
      <p:sp>
        <p:nvSpPr>
          <p:cNvPr id="110" name="Rectangle 700"/>
          <p:cNvSpPr>
            <a:spLocks noChangeArrowheads="1"/>
          </p:cNvSpPr>
          <p:nvPr/>
        </p:nvSpPr>
        <p:spPr bwMode="auto">
          <a:xfrm>
            <a:off x="1859714" y="3128538"/>
            <a:ext cx="70998" cy="144463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CN" altLang="en-US" sz="1800">
              <a:latin typeface="Arial" panose="020B0604020202020204" pitchFamily="34" charset="0"/>
            </a:endParaRPr>
          </a:p>
        </p:txBody>
      </p:sp>
      <p:sp>
        <p:nvSpPr>
          <p:cNvPr id="111" name="Rectangle 701"/>
          <p:cNvSpPr>
            <a:spLocks noChangeArrowheads="1"/>
          </p:cNvSpPr>
          <p:nvPr/>
        </p:nvSpPr>
        <p:spPr bwMode="auto">
          <a:xfrm>
            <a:off x="1930712" y="3128538"/>
            <a:ext cx="70998" cy="144463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CN" altLang="en-US" sz="1800">
              <a:latin typeface="Arial" panose="020B0604020202020204" pitchFamily="34" charset="0"/>
            </a:endParaRPr>
          </a:p>
        </p:txBody>
      </p:sp>
      <p:sp>
        <p:nvSpPr>
          <p:cNvPr id="112" name="Rectangle 702"/>
          <p:cNvSpPr>
            <a:spLocks noChangeArrowheads="1"/>
          </p:cNvSpPr>
          <p:nvPr/>
        </p:nvSpPr>
        <p:spPr bwMode="auto">
          <a:xfrm>
            <a:off x="2000166" y="3128538"/>
            <a:ext cx="70998" cy="144463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CN" altLang="en-US" sz="1800">
              <a:latin typeface="Arial" panose="020B0604020202020204" pitchFamily="34" charset="0"/>
            </a:endParaRPr>
          </a:p>
        </p:txBody>
      </p:sp>
      <p:sp>
        <p:nvSpPr>
          <p:cNvPr id="113" name="Rectangle 703"/>
          <p:cNvSpPr>
            <a:spLocks noChangeArrowheads="1"/>
          </p:cNvSpPr>
          <p:nvPr/>
        </p:nvSpPr>
        <p:spPr bwMode="auto">
          <a:xfrm>
            <a:off x="2069621" y="3128538"/>
            <a:ext cx="70998" cy="144463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CN" altLang="en-US" sz="1800">
              <a:latin typeface="Arial" panose="020B0604020202020204" pitchFamily="34" charset="0"/>
            </a:endParaRPr>
          </a:p>
        </p:txBody>
      </p:sp>
      <p:sp>
        <p:nvSpPr>
          <p:cNvPr id="114" name="Rectangle 704"/>
          <p:cNvSpPr>
            <a:spLocks noChangeArrowheads="1"/>
          </p:cNvSpPr>
          <p:nvPr/>
        </p:nvSpPr>
        <p:spPr bwMode="auto">
          <a:xfrm>
            <a:off x="2140619" y="3128538"/>
            <a:ext cx="70998" cy="144463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CN" altLang="en-US" sz="1800">
              <a:latin typeface="Arial" panose="020B0604020202020204" pitchFamily="34" charset="0"/>
            </a:endParaRPr>
          </a:p>
        </p:txBody>
      </p:sp>
      <p:sp>
        <p:nvSpPr>
          <p:cNvPr id="115" name="Rectangle 705"/>
          <p:cNvSpPr>
            <a:spLocks noChangeArrowheads="1"/>
          </p:cNvSpPr>
          <p:nvPr/>
        </p:nvSpPr>
        <p:spPr bwMode="auto">
          <a:xfrm>
            <a:off x="2210073" y="3128538"/>
            <a:ext cx="70998" cy="144463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CN" altLang="en-US" sz="1800">
              <a:latin typeface="Arial" panose="020B0604020202020204" pitchFamily="34" charset="0"/>
            </a:endParaRPr>
          </a:p>
        </p:txBody>
      </p:sp>
      <p:sp>
        <p:nvSpPr>
          <p:cNvPr id="116" name="Rectangle 706"/>
          <p:cNvSpPr>
            <a:spLocks noChangeArrowheads="1"/>
          </p:cNvSpPr>
          <p:nvPr/>
        </p:nvSpPr>
        <p:spPr bwMode="auto">
          <a:xfrm>
            <a:off x="2279528" y="3128538"/>
            <a:ext cx="70998" cy="144463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CN" altLang="en-US" sz="1800">
              <a:latin typeface="Arial" panose="020B0604020202020204" pitchFamily="34" charset="0"/>
            </a:endParaRPr>
          </a:p>
        </p:txBody>
      </p:sp>
      <p:sp>
        <p:nvSpPr>
          <p:cNvPr id="117" name="Rectangle 707"/>
          <p:cNvSpPr>
            <a:spLocks noChangeArrowheads="1"/>
          </p:cNvSpPr>
          <p:nvPr/>
        </p:nvSpPr>
        <p:spPr bwMode="auto">
          <a:xfrm>
            <a:off x="2350526" y="3128538"/>
            <a:ext cx="70998" cy="144463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CN" altLang="en-US" sz="1800">
              <a:latin typeface="Arial" panose="020B0604020202020204" pitchFamily="34" charset="0"/>
            </a:endParaRPr>
          </a:p>
        </p:txBody>
      </p:sp>
      <p:sp>
        <p:nvSpPr>
          <p:cNvPr id="118" name="Rectangle 708"/>
          <p:cNvSpPr>
            <a:spLocks noChangeArrowheads="1"/>
          </p:cNvSpPr>
          <p:nvPr/>
        </p:nvSpPr>
        <p:spPr bwMode="auto">
          <a:xfrm>
            <a:off x="2419980" y="3128538"/>
            <a:ext cx="70998" cy="144463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CN" altLang="en-US" sz="1800">
              <a:latin typeface="Arial" panose="020B0604020202020204" pitchFamily="34" charset="0"/>
            </a:endParaRPr>
          </a:p>
        </p:txBody>
      </p:sp>
      <p:sp>
        <p:nvSpPr>
          <p:cNvPr id="119" name="Rectangle 709"/>
          <p:cNvSpPr>
            <a:spLocks noChangeArrowheads="1"/>
          </p:cNvSpPr>
          <p:nvPr/>
        </p:nvSpPr>
        <p:spPr bwMode="auto">
          <a:xfrm>
            <a:off x="2489435" y="3128538"/>
            <a:ext cx="70998" cy="144463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CN" altLang="en-US" sz="1800">
              <a:latin typeface="Arial" panose="020B0604020202020204" pitchFamily="34" charset="0"/>
            </a:endParaRPr>
          </a:p>
        </p:txBody>
      </p:sp>
      <p:sp>
        <p:nvSpPr>
          <p:cNvPr id="120" name="Rectangle 710"/>
          <p:cNvSpPr>
            <a:spLocks noChangeArrowheads="1"/>
          </p:cNvSpPr>
          <p:nvPr/>
        </p:nvSpPr>
        <p:spPr bwMode="auto">
          <a:xfrm>
            <a:off x="2560433" y="3128538"/>
            <a:ext cx="70998" cy="144463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CN" altLang="en-US" sz="1800">
              <a:latin typeface="Arial" panose="020B0604020202020204" pitchFamily="34" charset="0"/>
            </a:endParaRPr>
          </a:p>
        </p:txBody>
      </p:sp>
      <p:sp>
        <p:nvSpPr>
          <p:cNvPr id="121" name="Rectangle 711"/>
          <p:cNvSpPr>
            <a:spLocks noChangeArrowheads="1"/>
          </p:cNvSpPr>
          <p:nvPr/>
        </p:nvSpPr>
        <p:spPr bwMode="auto">
          <a:xfrm>
            <a:off x="2629887" y="3128538"/>
            <a:ext cx="70998" cy="144463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CN" altLang="en-US" sz="1800">
              <a:latin typeface="Arial" panose="020B0604020202020204" pitchFamily="34" charset="0"/>
            </a:endParaRPr>
          </a:p>
        </p:txBody>
      </p:sp>
      <p:sp>
        <p:nvSpPr>
          <p:cNvPr id="122" name="Rectangle 712"/>
          <p:cNvSpPr>
            <a:spLocks noChangeArrowheads="1"/>
          </p:cNvSpPr>
          <p:nvPr/>
        </p:nvSpPr>
        <p:spPr bwMode="auto">
          <a:xfrm>
            <a:off x="2697798" y="3128538"/>
            <a:ext cx="70998" cy="144463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CN" altLang="en-US" sz="1800">
              <a:latin typeface="Arial" panose="020B0604020202020204" pitchFamily="34" charset="0"/>
            </a:endParaRPr>
          </a:p>
        </p:txBody>
      </p:sp>
      <p:sp>
        <p:nvSpPr>
          <p:cNvPr id="123" name="Rectangle 713"/>
          <p:cNvSpPr>
            <a:spLocks noChangeArrowheads="1"/>
          </p:cNvSpPr>
          <p:nvPr/>
        </p:nvSpPr>
        <p:spPr bwMode="auto">
          <a:xfrm>
            <a:off x="2768796" y="3128538"/>
            <a:ext cx="70998" cy="144463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CN" altLang="en-US" sz="1800">
              <a:latin typeface="Arial" panose="020B0604020202020204" pitchFamily="34" charset="0"/>
            </a:endParaRPr>
          </a:p>
        </p:txBody>
      </p:sp>
      <p:sp>
        <p:nvSpPr>
          <p:cNvPr id="124" name="Rectangle 714"/>
          <p:cNvSpPr>
            <a:spLocks noChangeArrowheads="1"/>
          </p:cNvSpPr>
          <p:nvPr/>
        </p:nvSpPr>
        <p:spPr bwMode="auto">
          <a:xfrm>
            <a:off x="2838251" y="3128538"/>
            <a:ext cx="70998" cy="144463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CN" altLang="en-US" sz="1800">
              <a:latin typeface="Arial" panose="020B0604020202020204" pitchFamily="34" charset="0"/>
            </a:endParaRPr>
          </a:p>
        </p:txBody>
      </p:sp>
      <p:sp>
        <p:nvSpPr>
          <p:cNvPr id="125" name="Rectangle 715"/>
          <p:cNvSpPr>
            <a:spLocks noChangeArrowheads="1"/>
          </p:cNvSpPr>
          <p:nvPr/>
        </p:nvSpPr>
        <p:spPr bwMode="auto">
          <a:xfrm>
            <a:off x="2907705" y="3128538"/>
            <a:ext cx="70998" cy="144463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CN" altLang="en-US" sz="1800">
              <a:latin typeface="Arial" panose="020B0604020202020204" pitchFamily="34" charset="0"/>
            </a:endParaRPr>
          </a:p>
        </p:txBody>
      </p:sp>
      <p:sp>
        <p:nvSpPr>
          <p:cNvPr id="126" name="Rectangle 716"/>
          <p:cNvSpPr>
            <a:spLocks noChangeArrowheads="1"/>
          </p:cNvSpPr>
          <p:nvPr/>
        </p:nvSpPr>
        <p:spPr bwMode="auto">
          <a:xfrm>
            <a:off x="2978703" y="3128538"/>
            <a:ext cx="70998" cy="144463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CN" altLang="en-US" sz="1800">
              <a:latin typeface="Arial" panose="020B0604020202020204" pitchFamily="34" charset="0"/>
            </a:endParaRPr>
          </a:p>
        </p:txBody>
      </p:sp>
      <p:sp>
        <p:nvSpPr>
          <p:cNvPr id="127" name="Rectangle 717"/>
          <p:cNvSpPr>
            <a:spLocks noChangeArrowheads="1"/>
          </p:cNvSpPr>
          <p:nvPr/>
        </p:nvSpPr>
        <p:spPr bwMode="auto">
          <a:xfrm>
            <a:off x="3048158" y="3128538"/>
            <a:ext cx="70998" cy="144463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CN" altLang="en-US" sz="1800">
              <a:latin typeface="Arial" panose="020B0604020202020204" pitchFamily="34" charset="0"/>
            </a:endParaRPr>
          </a:p>
        </p:txBody>
      </p:sp>
      <p:sp>
        <p:nvSpPr>
          <p:cNvPr id="128" name="Rectangle 718"/>
          <p:cNvSpPr>
            <a:spLocks noChangeArrowheads="1"/>
          </p:cNvSpPr>
          <p:nvPr/>
        </p:nvSpPr>
        <p:spPr bwMode="auto">
          <a:xfrm>
            <a:off x="3117612" y="3128538"/>
            <a:ext cx="70998" cy="144463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CN" altLang="en-US" sz="1800">
              <a:latin typeface="Arial" panose="020B0604020202020204" pitchFamily="34" charset="0"/>
            </a:endParaRPr>
          </a:p>
        </p:txBody>
      </p:sp>
      <p:sp>
        <p:nvSpPr>
          <p:cNvPr id="129" name="Rectangle 719"/>
          <p:cNvSpPr>
            <a:spLocks noChangeArrowheads="1"/>
          </p:cNvSpPr>
          <p:nvPr/>
        </p:nvSpPr>
        <p:spPr bwMode="auto">
          <a:xfrm>
            <a:off x="3188610" y="3128538"/>
            <a:ext cx="70998" cy="144463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CN" altLang="en-US" sz="1800">
              <a:latin typeface="Arial" panose="020B0604020202020204" pitchFamily="34" charset="0"/>
            </a:endParaRPr>
          </a:p>
        </p:txBody>
      </p:sp>
      <p:sp>
        <p:nvSpPr>
          <p:cNvPr id="130" name="Rectangle 720"/>
          <p:cNvSpPr>
            <a:spLocks noChangeArrowheads="1"/>
          </p:cNvSpPr>
          <p:nvPr/>
        </p:nvSpPr>
        <p:spPr bwMode="auto">
          <a:xfrm>
            <a:off x="3258065" y="3128538"/>
            <a:ext cx="70998" cy="144463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CN" altLang="en-US" sz="1800">
              <a:latin typeface="Arial" panose="020B0604020202020204" pitchFamily="34" charset="0"/>
            </a:endParaRPr>
          </a:p>
        </p:txBody>
      </p:sp>
      <p:sp>
        <p:nvSpPr>
          <p:cNvPr id="131" name="Rectangle 721"/>
          <p:cNvSpPr>
            <a:spLocks noChangeArrowheads="1"/>
          </p:cNvSpPr>
          <p:nvPr/>
        </p:nvSpPr>
        <p:spPr bwMode="auto">
          <a:xfrm>
            <a:off x="3327519" y="3128538"/>
            <a:ext cx="70998" cy="144463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CN" altLang="en-US" sz="1800">
              <a:latin typeface="Arial" panose="020B0604020202020204" pitchFamily="34" charset="0"/>
            </a:endParaRPr>
          </a:p>
        </p:txBody>
      </p:sp>
      <p:sp>
        <p:nvSpPr>
          <p:cNvPr id="132" name="Rectangle 722"/>
          <p:cNvSpPr>
            <a:spLocks noChangeArrowheads="1"/>
          </p:cNvSpPr>
          <p:nvPr/>
        </p:nvSpPr>
        <p:spPr bwMode="auto">
          <a:xfrm>
            <a:off x="3398517" y="3128538"/>
            <a:ext cx="70998" cy="144463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CN" altLang="en-US" sz="1800">
              <a:latin typeface="Arial" panose="020B0604020202020204" pitchFamily="34" charset="0"/>
            </a:endParaRPr>
          </a:p>
        </p:txBody>
      </p:sp>
      <p:sp>
        <p:nvSpPr>
          <p:cNvPr id="133" name="Rectangle 723"/>
          <p:cNvSpPr>
            <a:spLocks noChangeArrowheads="1"/>
          </p:cNvSpPr>
          <p:nvPr/>
        </p:nvSpPr>
        <p:spPr bwMode="auto">
          <a:xfrm>
            <a:off x="3467972" y="3128538"/>
            <a:ext cx="70998" cy="144463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CN" altLang="en-US" sz="1800">
              <a:latin typeface="Arial" panose="020B0604020202020204" pitchFamily="34" charset="0"/>
            </a:endParaRPr>
          </a:p>
        </p:txBody>
      </p:sp>
      <p:sp>
        <p:nvSpPr>
          <p:cNvPr id="134" name="Rectangle 724"/>
          <p:cNvSpPr>
            <a:spLocks noChangeArrowheads="1"/>
          </p:cNvSpPr>
          <p:nvPr/>
        </p:nvSpPr>
        <p:spPr bwMode="auto">
          <a:xfrm>
            <a:off x="3538970" y="3128538"/>
            <a:ext cx="70998" cy="144463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CN" altLang="en-US" sz="1800">
              <a:latin typeface="Arial" panose="020B0604020202020204" pitchFamily="34" charset="0"/>
            </a:endParaRPr>
          </a:p>
        </p:txBody>
      </p:sp>
      <p:sp>
        <p:nvSpPr>
          <p:cNvPr id="135" name="Rectangle 725"/>
          <p:cNvSpPr>
            <a:spLocks noChangeArrowheads="1"/>
          </p:cNvSpPr>
          <p:nvPr/>
        </p:nvSpPr>
        <p:spPr bwMode="auto">
          <a:xfrm>
            <a:off x="3609968" y="3128538"/>
            <a:ext cx="70998" cy="144463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CN" altLang="en-US" sz="1800">
              <a:latin typeface="Arial" panose="020B0604020202020204" pitchFamily="34" charset="0"/>
            </a:endParaRPr>
          </a:p>
        </p:txBody>
      </p:sp>
      <p:sp>
        <p:nvSpPr>
          <p:cNvPr id="136" name="Rectangle 726"/>
          <p:cNvSpPr>
            <a:spLocks noChangeArrowheads="1"/>
          </p:cNvSpPr>
          <p:nvPr/>
        </p:nvSpPr>
        <p:spPr bwMode="auto">
          <a:xfrm>
            <a:off x="3679422" y="3128538"/>
            <a:ext cx="70998" cy="144463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CN" altLang="en-US" sz="1800">
              <a:latin typeface="Arial" panose="020B0604020202020204" pitchFamily="34" charset="0"/>
            </a:endParaRPr>
          </a:p>
        </p:txBody>
      </p:sp>
      <p:sp>
        <p:nvSpPr>
          <p:cNvPr id="137" name="Rectangle 727"/>
          <p:cNvSpPr>
            <a:spLocks noChangeArrowheads="1"/>
          </p:cNvSpPr>
          <p:nvPr/>
        </p:nvSpPr>
        <p:spPr bwMode="auto">
          <a:xfrm>
            <a:off x="3748877" y="3128538"/>
            <a:ext cx="70998" cy="144463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CN" altLang="en-US" sz="1800">
              <a:latin typeface="Arial" panose="020B0604020202020204" pitchFamily="34" charset="0"/>
            </a:endParaRPr>
          </a:p>
        </p:txBody>
      </p:sp>
      <p:sp>
        <p:nvSpPr>
          <p:cNvPr id="138" name="Rectangle 728"/>
          <p:cNvSpPr>
            <a:spLocks noChangeArrowheads="1"/>
          </p:cNvSpPr>
          <p:nvPr/>
        </p:nvSpPr>
        <p:spPr bwMode="auto">
          <a:xfrm>
            <a:off x="3819875" y="3128538"/>
            <a:ext cx="70998" cy="144463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CN" altLang="en-US" sz="1800">
              <a:latin typeface="Arial" panose="020B0604020202020204" pitchFamily="34" charset="0"/>
            </a:endParaRPr>
          </a:p>
        </p:txBody>
      </p:sp>
      <p:sp>
        <p:nvSpPr>
          <p:cNvPr id="139" name="Rectangle 729"/>
          <p:cNvSpPr>
            <a:spLocks noChangeArrowheads="1"/>
          </p:cNvSpPr>
          <p:nvPr/>
        </p:nvSpPr>
        <p:spPr bwMode="auto">
          <a:xfrm>
            <a:off x="3889329" y="3128538"/>
            <a:ext cx="70998" cy="144463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CN" altLang="en-US" sz="1800">
              <a:latin typeface="Arial" panose="020B0604020202020204" pitchFamily="34" charset="0"/>
            </a:endParaRPr>
          </a:p>
        </p:txBody>
      </p:sp>
      <p:sp>
        <p:nvSpPr>
          <p:cNvPr id="140" name="Rectangle 730"/>
          <p:cNvSpPr>
            <a:spLocks noChangeArrowheads="1"/>
          </p:cNvSpPr>
          <p:nvPr/>
        </p:nvSpPr>
        <p:spPr bwMode="auto">
          <a:xfrm>
            <a:off x="3958784" y="3128538"/>
            <a:ext cx="70998" cy="144463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CN" altLang="en-US" sz="1800">
              <a:latin typeface="Arial" panose="020B0604020202020204" pitchFamily="34" charset="0"/>
            </a:endParaRPr>
          </a:p>
        </p:txBody>
      </p:sp>
      <p:sp>
        <p:nvSpPr>
          <p:cNvPr id="141" name="Rectangle 731"/>
          <p:cNvSpPr>
            <a:spLocks noChangeArrowheads="1"/>
          </p:cNvSpPr>
          <p:nvPr/>
        </p:nvSpPr>
        <p:spPr bwMode="auto">
          <a:xfrm>
            <a:off x="4029782" y="3128538"/>
            <a:ext cx="70998" cy="144463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CN" altLang="en-US" sz="1800">
              <a:latin typeface="Arial" panose="020B0604020202020204" pitchFamily="34" charset="0"/>
            </a:endParaRPr>
          </a:p>
        </p:txBody>
      </p:sp>
      <p:sp>
        <p:nvSpPr>
          <p:cNvPr id="142" name="Rectangle 732"/>
          <p:cNvSpPr>
            <a:spLocks noChangeArrowheads="1"/>
          </p:cNvSpPr>
          <p:nvPr/>
        </p:nvSpPr>
        <p:spPr bwMode="auto">
          <a:xfrm>
            <a:off x="4099236" y="3128538"/>
            <a:ext cx="70998" cy="144463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CN" altLang="en-US" sz="1800">
              <a:latin typeface="Arial" panose="020B0604020202020204" pitchFamily="34" charset="0"/>
            </a:endParaRPr>
          </a:p>
        </p:txBody>
      </p:sp>
      <p:sp>
        <p:nvSpPr>
          <p:cNvPr id="143" name="Rectangle 733"/>
          <p:cNvSpPr>
            <a:spLocks noChangeArrowheads="1"/>
          </p:cNvSpPr>
          <p:nvPr/>
        </p:nvSpPr>
        <p:spPr bwMode="auto">
          <a:xfrm>
            <a:off x="4168691" y="3128538"/>
            <a:ext cx="70998" cy="144463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CN" altLang="en-US" sz="1800">
              <a:latin typeface="Arial" panose="020B0604020202020204" pitchFamily="34" charset="0"/>
            </a:endParaRPr>
          </a:p>
        </p:txBody>
      </p:sp>
      <p:sp>
        <p:nvSpPr>
          <p:cNvPr id="144" name="Rectangle 734"/>
          <p:cNvSpPr>
            <a:spLocks noChangeArrowheads="1"/>
          </p:cNvSpPr>
          <p:nvPr/>
        </p:nvSpPr>
        <p:spPr bwMode="auto">
          <a:xfrm>
            <a:off x="4239689" y="3128538"/>
            <a:ext cx="70998" cy="144463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CN" altLang="en-US" sz="1800">
              <a:latin typeface="Arial" panose="020B0604020202020204" pitchFamily="34" charset="0"/>
            </a:endParaRPr>
          </a:p>
        </p:txBody>
      </p:sp>
      <p:sp>
        <p:nvSpPr>
          <p:cNvPr id="145" name="Rectangle 735"/>
          <p:cNvSpPr>
            <a:spLocks noChangeArrowheads="1"/>
          </p:cNvSpPr>
          <p:nvPr/>
        </p:nvSpPr>
        <p:spPr bwMode="auto">
          <a:xfrm>
            <a:off x="4309143" y="3128538"/>
            <a:ext cx="70998" cy="144463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CN" altLang="en-US" sz="1800">
              <a:latin typeface="Arial" panose="020B0604020202020204" pitchFamily="34" charset="0"/>
            </a:endParaRPr>
          </a:p>
        </p:txBody>
      </p:sp>
      <p:sp>
        <p:nvSpPr>
          <p:cNvPr id="146" name="Rectangle 736"/>
          <p:cNvSpPr>
            <a:spLocks noChangeArrowheads="1"/>
          </p:cNvSpPr>
          <p:nvPr/>
        </p:nvSpPr>
        <p:spPr bwMode="auto">
          <a:xfrm>
            <a:off x="4378598" y="3128538"/>
            <a:ext cx="70998" cy="144463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CN" altLang="en-US" sz="1800">
              <a:latin typeface="Arial" panose="020B0604020202020204" pitchFamily="34" charset="0"/>
            </a:endParaRPr>
          </a:p>
        </p:txBody>
      </p:sp>
      <p:sp>
        <p:nvSpPr>
          <p:cNvPr id="147" name="Rectangle 737"/>
          <p:cNvSpPr>
            <a:spLocks noChangeArrowheads="1"/>
          </p:cNvSpPr>
          <p:nvPr/>
        </p:nvSpPr>
        <p:spPr bwMode="auto">
          <a:xfrm>
            <a:off x="4449596" y="3128538"/>
            <a:ext cx="70998" cy="144463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CN" altLang="en-US" sz="1800">
              <a:latin typeface="Arial" panose="020B0604020202020204" pitchFamily="34" charset="0"/>
            </a:endParaRPr>
          </a:p>
        </p:txBody>
      </p:sp>
      <p:sp>
        <p:nvSpPr>
          <p:cNvPr id="148" name="Rectangle 738"/>
          <p:cNvSpPr>
            <a:spLocks noChangeArrowheads="1"/>
          </p:cNvSpPr>
          <p:nvPr/>
        </p:nvSpPr>
        <p:spPr bwMode="auto">
          <a:xfrm>
            <a:off x="4519050" y="3128538"/>
            <a:ext cx="70998" cy="144463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CN" altLang="en-US" sz="1800">
              <a:latin typeface="Arial" panose="020B0604020202020204" pitchFamily="34" charset="0"/>
            </a:endParaRPr>
          </a:p>
        </p:txBody>
      </p:sp>
      <p:sp>
        <p:nvSpPr>
          <p:cNvPr id="149" name="Rectangle 739"/>
          <p:cNvSpPr>
            <a:spLocks noChangeArrowheads="1"/>
          </p:cNvSpPr>
          <p:nvPr/>
        </p:nvSpPr>
        <p:spPr bwMode="auto">
          <a:xfrm>
            <a:off x="4588505" y="3128538"/>
            <a:ext cx="70998" cy="144463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CN" altLang="en-US" sz="1800">
              <a:latin typeface="Arial" panose="020B0604020202020204" pitchFamily="34" charset="0"/>
            </a:endParaRPr>
          </a:p>
        </p:txBody>
      </p:sp>
      <p:sp>
        <p:nvSpPr>
          <p:cNvPr id="150" name="Rectangle 740"/>
          <p:cNvSpPr>
            <a:spLocks noChangeArrowheads="1"/>
          </p:cNvSpPr>
          <p:nvPr/>
        </p:nvSpPr>
        <p:spPr bwMode="auto">
          <a:xfrm>
            <a:off x="4659503" y="3128538"/>
            <a:ext cx="70998" cy="144463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CN" altLang="en-US" sz="1800">
              <a:latin typeface="Arial" panose="020B0604020202020204" pitchFamily="34" charset="0"/>
            </a:endParaRPr>
          </a:p>
        </p:txBody>
      </p:sp>
      <p:sp>
        <p:nvSpPr>
          <p:cNvPr id="151" name="Rectangle 741"/>
          <p:cNvSpPr>
            <a:spLocks noChangeArrowheads="1"/>
          </p:cNvSpPr>
          <p:nvPr/>
        </p:nvSpPr>
        <p:spPr bwMode="auto">
          <a:xfrm>
            <a:off x="4728957" y="3128538"/>
            <a:ext cx="70998" cy="144463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CN" altLang="en-US" sz="1800">
              <a:latin typeface="Arial" panose="020B0604020202020204" pitchFamily="34" charset="0"/>
            </a:endParaRPr>
          </a:p>
        </p:txBody>
      </p:sp>
      <p:sp>
        <p:nvSpPr>
          <p:cNvPr id="152" name="Rectangle 742"/>
          <p:cNvSpPr>
            <a:spLocks noChangeArrowheads="1"/>
          </p:cNvSpPr>
          <p:nvPr/>
        </p:nvSpPr>
        <p:spPr bwMode="auto">
          <a:xfrm>
            <a:off x="4798412" y="3128538"/>
            <a:ext cx="70998" cy="144463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CN" altLang="en-US" sz="1800">
              <a:latin typeface="Arial" panose="020B0604020202020204" pitchFamily="34" charset="0"/>
            </a:endParaRPr>
          </a:p>
        </p:txBody>
      </p:sp>
      <p:sp>
        <p:nvSpPr>
          <p:cNvPr id="153" name="Rectangle 743"/>
          <p:cNvSpPr>
            <a:spLocks noChangeArrowheads="1"/>
          </p:cNvSpPr>
          <p:nvPr/>
        </p:nvSpPr>
        <p:spPr bwMode="auto">
          <a:xfrm>
            <a:off x="4869410" y="3128538"/>
            <a:ext cx="70998" cy="144463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CN" altLang="en-US" sz="1800">
              <a:latin typeface="Arial" panose="020B0604020202020204" pitchFamily="34" charset="0"/>
            </a:endParaRPr>
          </a:p>
        </p:txBody>
      </p:sp>
      <p:sp>
        <p:nvSpPr>
          <p:cNvPr id="154" name="Rectangle 744"/>
          <p:cNvSpPr>
            <a:spLocks noChangeArrowheads="1"/>
          </p:cNvSpPr>
          <p:nvPr/>
        </p:nvSpPr>
        <p:spPr bwMode="auto">
          <a:xfrm>
            <a:off x="4938864" y="3128538"/>
            <a:ext cx="70998" cy="144463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CN" altLang="en-US" sz="1800">
              <a:latin typeface="Arial" panose="020B0604020202020204" pitchFamily="34" charset="0"/>
            </a:endParaRPr>
          </a:p>
        </p:txBody>
      </p:sp>
      <p:sp>
        <p:nvSpPr>
          <p:cNvPr id="155" name="Rectangle 745"/>
          <p:cNvSpPr>
            <a:spLocks noChangeArrowheads="1"/>
          </p:cNvSpPr>
          <p:nvPr/>
        </p:nvSpPr>
        <p:spPr bwMode="auto">
          <a:xfrm>
            <a:off x="5008319" y="3128538"/>
            <a:ext cx="70998" cy="144463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CN" altLang="en-US" sz="1800">
              <a:latin typeface="Arial" panose="020B0604020202020204" pitchFamily="34" charset="0"/>
            </a:endParaRPr>
          </a:p>
        </p:txBody>
      </p:sp>
      <p:sp>
        <p:nvSpPr>
          <p:cNvPr id="156" name="Rectangle 746"/>
          <p:cNvSpPr>
            <a:spLocks noChangeArrowheads="1"/>
          </p:cNvSpPr>
          <p:nvPr/>
        </p:nvSpPr>
        <p:spPr bwMode="auto">
          <a:xfrm>
            <a:off x="5079317" y="3128538"/>
            <a:ext cx="70998" cy="144463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CN" altLang="en-US" sz="1800">
              <a:latin typeface="Arial" panose="020B0604020202020204" pitchFamily="34" charset="0"/>
            </a:endParaRPr>
          </a:p>
        </p:txBody>
      </p:sp>
      <p:sp>
        <p:nvSpPr>
          <p:cNvPr id="157" name="Rectangle 747"/>
          <p:cNvSpPr>
            <a:spLocks noChangeArrowheads="1"/>
          </p:cNvSpPr>
          <p:nvPr/>
        </p:nvSpPr>
        <p:spPr bwMode="auto">
          <a:xfrm>
            <a:off x="5148771" y="3128538"/>
            <a:ext cx="70998" cy="144463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CN" altLang="en-US" sz="1800">
              <a:latin typeface="Arial" panose="020B0604020202020204" pitchFamily="34" charset="0"/>
            </a:endParaRPr>
          </a:p>
        </p:txBody>
      </p:sp>
      <p:sp>
        <p:nvSpPr>
          <p:cNvPr id="158" name="Rectangle 748"/>
          <p:cNvSpPr>
            <a:spLocks noChangeArrowheads="1"/>
          </p:cNvSpPr>
          <p:nvPr/>
        </p:nvSpPr>
        <p:spPr bwMode="auto">
          <a:xfrm>
            <a:off x="5219769" y="3128538"/>
            <a:ext cx="70998" cy="144463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CN" altLang="en-US" sz="1800">
              <a:latin typeface="Arial" panose="020B0604020202020204" pitchFamily="34" charset="0"/>
            </a:endParaRPr>
          </a:p>
        </p:txBody>
      </p:sp>
      <p:sp>
        <p:nvSpPr>
          <p:cNvPr id="159" name="Rectangle 749"/>
          <p:cNvSpPr>
            <a:spLocks noChangeArrowheads="1"/>
          </p:cNvSpPr>
          <p:nvPr/>
        </p:nvSpPr>
        <p:spPr bwMode="auto">
          <a:xfrm>
            <a:off x="5290767" y="3128538"/>
            <a:ext cx="70998" cy="144463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CN" altLang="en-US" sz="1800">
              <a:latin typeface="Arial" panose="020B0604020202020204" pitchFamily="34" charset="0"/>
            </a:endParaRPr>
          </a:p>
        </p:txBody>
      </p:sp>
      <p:sp>
        <p:nvSpPr>
          <p:cNvPr id="160" name="Rectangle 750"/>
          <p:cNvSpPr>
            <a:spLocks noChangeArrowheads="1"/>
          </p:cNvSpPr>
          <p:nvPr/>
        </p:nvSpPr>
        <p:spPr bwMode="auto">
          <a:xfrm>
            <a:off x="5360222" y="3128538"/>
            <a:ext cx="70998" cy="144463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CN" altLang="en-US" sz="1800">
              <a:latin typeface="Arial" panose="020B0604020202020204" pitchFamily="34" charset="0"/>
            </a:endParaRPr>
          </a:p>
        </p:txBody>
      </p:sp>
      <p:sp>
        <p:nvSpPr>
          <p:cNvPr id="161" name="Rectangle 751"/>
          <p:cNvSpPr>
            <a:spLocks noChangeArrowheads="1"/>
          </p:cNvSpPr>
          <p:nvPr/>
        </p:nvSpPr>
        <p:spPr bwMode="auto">
          <a:xfrm>
            <a:off x="5429676" y="3128538"/>
            <a:ext cx="70998" cy="144463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CN" altLang="en-US" sz="1800">
              <a:latin typeface="Arial" panose="020B0604020202020204" pitchFamily="34" charset="0"/>
            </a:endParaRPr>
          </a:p>
        </p:txBody>
      </p:sp>
      <p:sp>
        <p:nvSpPr>
          <p:cNvPr id="162" name="Rectangle 752"/>
          <p:cNvSpPr>
            <a:spLocks noChangeArrowheads="1"/>
          </p:cNvSpPr>
          <p:nvPr/>
        </p:nvSpPr>
        <p:spPr bwMode="auto">
          <a:xfrm>
            <a:off x="5500674" y="3128538"/>
            <a:ext cx="70998" cy="144463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CN" altLang="en-US" sz="1800">
              <a:latin typeface="Arial" panose="020B0604020202020204" pitchFamily="34" charset="0"/>
            </a:endParaRPr>
          </a:p>
        </p:txBody>
      </p:sp>
      <p:sp>
        <p:nvSpPr>
          <p:cNvPr id="163" name="Rectangle 753"/>
          <p:cNvSpPr>
            <a:spLocks noChangeArrowheads="1"/>
          </p:cNvSpPr>
          <p:nvPr/>
        </p:nvSpPr>
        <p:spPr bwMode="auto">
          <a:xfrm>
            <a:off x="5570129" y="3128538"/>
            <a:ext cx="70998" cy="144463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CN" altLang="en-US" sz="1800">
              <a:latin typeface="Arial" panose="020B0604020202020204" pitchFamily="34" charset="0"/>
            </a:endParaRPr>
          </a:p>
        </p:txBody>
      </p:sp>
      <p:sp>
        <p:nvSpPr>
          <p:cNvPr id="164" name="Rectangle 754"/>
          <p:cNvSpPr>
            <a:spLocks noChangeArrowheads="1"/>
          </p:cNvSpPr>
          <p:nvPr/>
        </p:nvSpPr>
        <p:spPr bwMode="auto">
          <a:xfrm>
            <a:off x="5639583" y="3128538"/>
            <a:ext cx="70998" cy="144463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CN" altLang="en-US" sz="1800">
              <a:latin typeface="Arial" panose="020B0604020202020204" pitchFamily="34" charset="0"/>
            </a:endParaRPr>
          </a:p>
        </p:txBody>
      </p:sp>
      <p:sp>
        <p:nvSpPr>
          <p:cNvPr id="165" name="Rectangle 755"/>
          <p:cNvSpPr>
            <a:spLocks noChangeArrowheads="1"/>
          </p:cNvSpPr>
          <p:nvPr/>
        </p:nvSpPr>
        <p:spPr bwMode="auto">
          <a:xfrm>
            <a:off x="5710581" y="3128538"/>
            <a:ext cx="70998" cy="144463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CN" altLang="en-US" sz="1800">
              <a:latin typeface="Arial" panose="020B0604020202020204" pitchFamily="34" charset="0"/>
            </a:endParaRPr>
          </a:p>
        </p:txBody>
      </p:sp>
      <p:sp>
        <p:nvSpPr>
          <p:cNvPr id="166" name="Rectangle 756"/>
          <p:cNvSpPr>
            <a:spLocks noChangeArrowheads="1"/>
          </p:cNvSpPr>
          <p:nvPr/>
        </p:nvSpPr>
        <p:spPr bwMode="auto">
          <a:xfrm>
            <a:off x="5780036" y="3128538"/>
            <a:ext cx="70998" cy="144463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CN" altLang="en-US" sz="1800">
              <a:latin typeface="Arial" panose="020B0604020202020204" pitchFamily="34" charset="0"/>
            </a:endParaRPr>
          </a:p>
        </p:txBody>
      </p:sp>
      <p:sp>
        <p:nvSpPr>
          <p:cNvPr id="167" name="Rectangle 757"/>
          <p:cNvSpPr>
            <a:spLocks noChangeArrowheads="1"/>
          </p:cNvSpPr>
          <p:nvPr/>
        </p:nvSpPr>
        <p:spPr bwMode="auto">
          <a:xfrm>
            <a:off x="5849490" y="3128538"/>
            <a:ext cx="70998" cy="144463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CN" altLang="en-US" sz="1800">
              <a:latin typeface="Arial" panose="020B0604020202020204" pitchFamily="34" charset="0"/>
            </a:endParaRPr>
          </a:p>
        </p:txBody>
      </p:sp>
      <p:sp>
        <p:nvSpPr>
          <p:cNvPr id="168" name="Rectangle 758"/>
          <p:cNvSpPr>
            <a:spLocks noChangeArrowheads="1"/>
          </p:cNvSpPr>
          <p:nvPr/>
        </p:nvSpPr>
        <p:spPr bwMode="auto">
          <a:xfrm>
            <a:off x="5920488" y="3128538"/>
            <a:ext cx="70998" cy="144463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CN" altLang="en-US" sz="1800">
              <a:latin typeface="Arial" panose="020B0604020202020204" pitchFamily="34" charset="0"/>
            </a:endParaRPr>
          </a:p>
        </p:txBody>
      </p:sp>
      <p:sp>
        <p:nvSpPr>
          <p:cNvPr id="169" name="Rectangle 759"/>
          <p:cNvSpPr>
            <a:spLocks noChangeArrowheads="1"/>
          </p:cNvSpPr>
          <p:nvPr/>
        </p:nvSpPr>
        <p:spPr bwMode="auto">
          <a:xfrm>
            <a:off x="5989943" y="3128538"/>
            <a:ext cx="70998" cy="144463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CN" altLang="en-US" sz="1800">
              <a:latin typeface="Arial" panose="020B0604020202020204" pitchFamily="34" charset="0"/>
            </a:endParaRPr>
          </a:p>
        </p:txBody>
      </p:sp>
      <p:sp>
        <p:nvSpPr>
          <p:cNvPr id="170" name="Rectangle 760"/>
          <p:cNvSpPr>
            <a:spLocks noChangeArrowheads="1"/>
          </p:cNvSpPr>
          <p:nvPr/>
        </p:nvSpPr>
        <p:spPr bwMode="auto">
          <a:xfrm>
            <a:off x="6057854" y="3128538"/>
            <a:ext cx="70998" cy="144463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CN" altLang="en-US" sz="1800">
              <a:latin typeface="Arial" panose="020B0604020202020204" pitchFamily="34" charset="0"/>
            </a:endParaRPr>
          </a:p>
        </p:txBody>
      </p:sp>
      <p:sp>
        <p:nvSpPr>
          <p:cNvPr id="171" name="Rectangle 761"/>
          <p:cNvSpPr>
            <a:spLocks noChangeArrowheads="1"/>
          </p:cNvSpPr>
          <p:nvPr/>
        </p:nvSpPr>
        <p:spPr bwMode="auto">
          <a:xfrm>
            <a:off x="6128852" y="3128538"/>
            <a:ext cx="70998" cy="144463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CN" altLang="en-US" sz="1800">
              <a:latin typeface="Arial" panose="020B0604020202020204" pitchFamily="34" charset="0"/>
            </a:endParaRPr>
          </a:p>
        </p:txBody>
      </p:sp>
      <p:sp>
        <p:nvSpPr>
          <p:cNvPr id="172" name="Rectangle 762"/>
          <p:cNvSpPr>
            <a:spLocks noChangeArrowheads="1"/>
          </p:cNvSpPr>
          <p:nvPr/>
        </p:nvSpPr>
        <p:spPr bwMode="auto">
          <a:xfrm>
            <a:off x="6198306" y="3128538"/>
            <a:ext cx="70998" cy="144463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CN" altLang="en-US" sz="1800">
              <a:latin typeface="Arial" panose="020B0604020202020204" pitchFamily="34" charset="0"/>
            </a:endParaRPr>
          </a:p>
        </p:txBody>
      </p:sp>
      <p:sp>
        <p:nvSpPr>
          <p:cNvPr id="173" name="Rectangle 763"/>
          <p:cNvSpPr>
            <a:spLocks noChangeArrowheads="1"/>
          </p:cNvSpPr>
          <p:nvPr/>
        </p:nvSpPr>
        <p:spPr bwMode="auto">
          <a:xfrm>
            <a:off x="6267761" y="3128538"/>
            <a:ext cx="70998" cy="144463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CN" altLang="en-US" sz="1800">
              <a:latin typeface="Arial" panose="020B0604020202020204" pitchFamily="34" charset="0"/>
            </a:endParaRPr>
          </a:p>
        </p:txBody>
      </p:sp>
      <p:sp>
        <p:nvSpPr>
          <p:cNvPr id="174" name="Rectangle 764"/>
          <p:cNvSpPr>
            <a:spLocks noChangeArrowheads="1"/>
          </p:cNvSpPr>
          <p:nvPr/>
        </p:nvSpPr>
        <p:spPr bwMode="auto">
          <a:xfrm>
            <a:off x="6338759" y="3128538"/>
            <a:ext cx="70998" cy="144463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CN" altLang="en-US" sz="1800">
              <a:latin typeface="Arial" panose="020B0604020202020204" pitchFamily="34" charset="0"/>
            </a:endParaRPr>
          </a:p>
        </p:txBody>
      </p:sp>
      <p:sp>
        <p:nvSpPr>
          <p:cNvPr id="175" name="Rectangle 765"/>
          <p:cNvSpPr>
            <a:spLocks noChangeArrowheads="1"/>
          </p:cNvSpPr>
          <p:nvPr/>
        </p:nvSpPr>
        <p:spPr bwMode="auto">
          <a:xfrm>
            <a:off x="6408213" y="3128538"/>
            <a:ext cx="70998" cy="144463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CN" altLang="en-US" sz="1800">
              <a:latin typeface="Arial" panose="020B0604020202020204" pitchFamily="34" charset="0"/>
            </a:endParaRPr>
          </a:p>
        </p:txBody>
      </p:sp>
      <p:sp>
        <p:nvSpPr>
          <p:cNvPr id="176" name="Rectangle 766"/>
          <p:cNvSpPr>
            <a:spLocks noChangeArrowheads="1"/>
          </p:cNvSpPr>
          <p:nvPr/>
        </p:nvSpPr>
        <p:spPr bwMode="auto">
          <a:xfrm>
            <a:off x="6477668" y="3128538"/>
            <a:ext cx="70998" cy="144463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CN" altLang="en-US" sz="1800">
              <a:latin typeface="Arial" panose="020B0604020202020204" pitchFamily="34" charset="0"/>
            </a:endParaRPr>
          </a:p>
        </p:txBody>
      </p:sp>
      <p:sp>
        <p:nvSpPr>
          <p:cNvPr id="177" name="Rectangle 767"/>
          <p:cNvSpPr>
            <a:spLocks noChangeArrowheads="1"/>
          </p:cNvSpPr>
          <p:nvPr/>
        </p:nvSpPr>
        <p:spPr bwMode="auto">
          <a:xfrm>
            <a:off x="6548666" y="3128538"/>
            <a:ext cx="70998" cy="144463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CN" altLang="en-US" sz="1800">
              <a:latin typeface="Arial" panose="020B0604020202020204" pitchFamily="34" charset="0"/>
            </a:endParaRPr>
          </a:p>
        </p:txBody>
      </p:sp>
      <p:sp>
        <p:nvSpPr>
          <p:cNvPr id="178" name="Rectangle 768"/>
          <p:cNvSpPr>
            <a:spLocks noChangeArrowheads="1"/>
          </p:cNvSpPr>
          <p:nvPr/>
        </p:nvSpPr>
        <p:spPr bwMode="auto">
          <a:xfrm>
            <a:off x="6618120" y="3128538"/>
            <a:ext cx="70998" cy="144463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CN" altLang="en-US" sz="1800">
              <a:latin typeface="Arial" panose="020B0604020202020204" pitchFamily="34" charset="0"/>
            </a:endParaRPr>
          </a:p>
        </p:txBody>
      </p:sp>
      <p:sp>
        <p:nvSpPr>
          <p:cNvPr id="179" name="Rectangle 769"/>
          <p:cNvSpPr>
            <a:spLocks noChangeArrowheads="1"/>
          </p:cNvSpPr>
          <p:nvPr/>
        </p:nvSpPr>
        <p:spPr bwMode="auto">
          <a:xfrm>
            <a:off x="6687575" y="3128538"/>
            <a:ext cx="70998" cy="144463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CN" altLang="en-US" sz="1800">
              <a:latin typeface="Arial" panose="020B0604020202020204" pitchFamily="34" charset="0"/>
            </a:endParaRPr>
          </a:p>
        </p:txBody>
      </p:sp>
      <p:sp>
        <p:nvSpPr>
          <p:cNvPr id="180" name="Rectangle 770"/>
          <p:cNvSpPr>
            <a:spLocks noChangeArrowheads="1"/>
          </p:cNvSpPr>
          <p:nvPr/>
        </p:nvSpPr>
        <p:spPr bwMode="auto">
          <a:xfrm>
            <a:off x="6758573" y="3128538"/>
            <a:ext cx="70998" cy="144463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CN" altLang="en-US" sz="1800">
              <a:latin typeface="Arial" panose="020B0604020202020204" pitchFamily="34" charset="0"/>
            </a:endParaRPr>
          </a:p>
        </p:txBody>
      </p:sp>
      <p:sp>
        <p:nvSpPr>
          <p:cNvPr id="181" name="Rectangle 771"/>
          <p:cNvSpPr>
            <a:spLocks noChangeArrowheads="1"/>
          </p:cNvSpPr>
          <p:nvPr/>
        </p:nvSpPr>
        <p:spPr bwMode="auto">
          <a:xfrm>
            <a:off x="6828027" y="3128538"/>
            <a:ext cx="70998" cy="144463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CN" altLang="en-US" sz="1800">
              <a:latin typeface="Arial" panose="020B0604020202020204" pitchFamily="34" charset="0"/>
            </a:endParaRPr>
          </a:p>
        </p:txBody>
      </p:sp>
      <p:sp>
        <p:nvSpPr>
          <p:cNvPr id="182" name="Rectangle 772"/>
          <p:cNvSpPr>
            <a:spLocks noChangeArrowheads="1"/>
          </p:cNvSpPr>
          <p:nvPr/>
        </p:nvSpPr>
        <p:spPr bwMode="auto">
          <a:xfrm>
            <a:off x="6899025" y="3128538"/>
            <a:ext cx="70998" cy="144463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CN" altLang="en-US" sz="1800">
              <a:latin typeface="Arial" panose="020B0604020202020204" pitchFamily="34" charset="0"/>
            </a:endParaRPr>
          </a:p>
        </p:txBody>
      </p:sp>
      <p:sp>
        <p:nvSpPr>
          <p:cNvPr id="183" name="Rectangle 773"/>
          <p:cNvSpPr>
            <a:spLocks noChangeArrowheads="1"/>
          </p:cNvSpPr>
          <p:nvPr/>
        </p:nvSpPr>
        <p:spPr bwMode="auto">
          <a:xfrm>
            <a:off x="6970023" y="3128538"/>
            <a:ext cx="70998" cy="144463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CN" altLang="en-US" sz="1800">
              <a:latin typeface="Arial" panose="020B0604020202020204" pitchFamily="34" charset="0"/>
            </a:endParaRPr>
          </a:p>
        </p:txBody>
      </p:sp>
      <p:sp>
        <p:nvSpPr>
          <p:cNvPr id="184" name="Rectangle 774"/>
          <p:cNvSpPr>
            <a:spLocks noChangeArrowheads="1"/>
          </p:cNvSpPr>
          <p:nvPr/>
        </p:nvSpPr>
        <p:spPr bwMode="auto">
          <a:xfrm>
            <a:off x="7039478" y="3128538"/>
            <a:ext cx="70998" cy="144463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CN" altLang="en-US" sz="1800">
              <a:latin typeface="Arial" panose="020B0604020202020204" pitchFamily="34" charset="0"/>
            </a:endParaRPr>
          </a:p>
        </p:txBody>
      </p:sp>
      <p:sp>
        <p:nvSpPr>
          <p:cNvPr id="185" name="Rectangle 775"/>
          <p:cNvSpPr>
            <a:spLocks noChangeArrowheads="1"/>
          </p:cNvSpPr>
          <p:nvPr/>
        </p:nvSpPr>
        <p:spPr bwMode="auto">
          <a:xfrm>
            <a:off x="7108932" y="3128538"/>
            <a:ext cx="70998" cy="144463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CN" altLang="en-US" sz="1800">
              <a:latin typeface="Arial" panose="020B0604020202020204" pitchFamily="34" charset="0"/>
            </a:endParaRPr>
          </a:p>
        </p:txBody>
      </p:sp>
      <p:sp>
        <p:nvSpPr>
          <p:cNvPr id="186" name="Rectangle 776"/>
          <p:cNvSpPr>
            <a:spLocks noChangeArrowheads="1"/>
          </p:cNvSpPr>
          <p:nvPr/>
        </p:nvSpPr>
        <p:spPr bwMode="auto">
          <a:xfrm>
            <a:off x="7179930" y="3128538"/>
            <a:ext cx="70998" cy="144463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CN" altLang="en-US" sz="1800">
              <a:latin typeface="Arial" panose="020B0604020202020204" pitchFamily="34" charset="0"/>
            </a:endParaRPr>
          </a:p>
        </p:txBody>
      </p:sp>
      <p:sp>
        <p:nvSpPr>
          <p:cNvPr id="187" name="Rectangle 777"/>
          <p:cNvSpPr>
            <a:spLocks noChangeArrowheads="1"/>
          </p:cNvSpPr>
          <p:nvPr/>
        </p:nvSpPr>
        <p:spPr bwMode="auto">
          <a:xfrm>
            <a:off x="7249385" y="3128538"/>
            <a:ext cx="70998" cy="144463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CN" altLang="en-US" sz="1800">
              <a:latin typeface="Arial" panose="020B0604020202020204" pitchFamily="34" charset="0"/>
            </a:endParaRPr>
          </a:p>
        </p:txBody>
      </p:sp>
      <p:sp>
        <p:nvSpPr>
          <p:cNvPr id="188" name="Rectangle 778"/>
          <p:cNvSpPr>
            <a:spLocks noChangeArrowheads="1"/>
          </p:cNvSpPr>
          <p:nvPr/>
        </p:nvSpPr>
        <p:spPr bwMode="auto">
          <a:xfrm>
            <a:off x="7318839" y="3128538"/>
            <a:ext cx="70998" cy="144463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CN" altLang="en-US" sz="1800">
              <a:latin typeface="Arial" panose="020B0604020202020204" pitchFamily="34" charset="0"/>
            </a:endParaRPr>
          </a:p>
        </p:txBody>
      </p:sp>
      <p:sp>
        <p:nvSpPr>
          <p:cNvPr id="189" name="Rectangle 779"/>
          <p:cNvSpPr>
            <a:spLocks noChangeArrowheads="1"/>
          </p:cNvSpPr>
          <p:nvPr/>
        </p:nvSpPr>
        <p:spPr bwMode="auto">
          <a:xfrm>
            <a:off x="7389837" y="3128538"/>
            <a:ext cx="70998" cy="144463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CN" altLang="en-US" sz="1800">
              <a:latin typeface="Arial" panose="020B0604020202020204" pitchFamily="34" charset="0"/>
            </a:endParaRPr>
          </a:p>
        </p:txBody>
      </p:sp>
      <p:sp>
        <p:nvSpPr>
          <p:cNvPr id="190" name="Rectangle 780"/>
          <p:cNvSpPr>
            <a:spLocks noChangeArrowheads="1"/>
          </p:cNvSpPr>
          <p:nvPr/>
        </p:nvSpPr>
        <p:spPr bwMode="auto">
          <a:xfrm>
            <a:off x="7459292" y="3128538"/>
            <a:ext cx="70998" cy="144463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CN" altLang="en-US" sz="1800">
              <a:latin typeface="Arial" panose="020B0604020202020204" pitchFamily="34" charset="0"/>
            </a:endParaRPr>
          </a:p>
        </p:txBody>
      </p:sp>
      <p:sp>
        <p:nvSpPr>
          <p:cNvPr id="191" name="Rectangle 781"/>
          <p:cNvSpPr>
            <a:spLocks noChangeArrowheads="1"/>
          </p:cNvSpPr>
          <p:nvPr/>
        </p:nvSpPr>
        <p:spPr bwMode="auto">
          <a:xfrm>
            <a:off x="7528746" y="3128538"/>
            <a:ext cx="70998" cy="144463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CN" altLang="en-US" sz="1800">
              <a:latin typeface="Arial" panose="020B0604020202020204" pitchFamily="34" charset="0"/>
            </a:endParaRPr>
          </a:p>
        </p:txBody>
      </p:sp>
      <p:sp>
        <p:nvSpPr>
          <p:cNvPr id="192" name="Rectangle 782"/>
          <p:cNvSpPr>
            <a:spLocks noChangeArrowheads="1"/>
          </p:cNvSpPr>
          <p:nvPr/>
        </p:nvSpPr>
        <p:spPr bwMode="auto">
          <a:xfrm>
            <a:off x="7599744" y="3128538"/>
            <a:ext cx="70998" cy="144463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CN" altLang="en-US" sz="1800">
              <a:latin typeface="Arial" panose="020B0604020202020204" pitchFamily="34" charset="0"/>
            </a:endParaRPr>
          </a:p>
        </p:txBody>
      </p:sp>
      <p:sp>
        <p:nvSpPr>
          <p:cNvPr id="193" name="Rectangle 783"/>
          <p:cNvSpPr>
            <a:spLocks noChangeArrowheads="1"/>
          </p:cNvSpPr>
          <p:nvPr/>
        </p:nvSpPr>
        <p:spPr bwMode="auto">
          <a:xfrm>
            <a:off x="7669199" y="3128538"/>
            <a:ext cx="70998" cy="144463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CN" altLang="en-US" sz="1800">
              <a:latin typeface="Arial" panose="020B0604020202020204" pitchFamily="34" charset="0"/>
            </a:endParaRPr>
          </a:p>
        </p:txBody>
      </p:sp>
      <p:sp>
        <p:nvSpPr>
          <p:cNvPr id="194" name="Rectangle 784"/>
          <p:cNvSpPr>
            <a:spLocks noChangeArrowheads="1"/>
          </p:cNvSpPr>
          <p:nvPr/>
        </p:nvSpPr>
        <p:spPr bwMode="auto">
          <a:xfrm>
            <a:off x="7737110" y="3128538"/>
            <a:ext cx="70998" cy="144463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CN" altLang="en-US" sz="1800">
              <a:latin typeface="Arial" panose="020B0604020202020204" pitchFamily="34" charset="0"/>
            </a:endParaRPr>
          </a:p>
        </p:txBody>
      </p:sp>
      <p:sp>
        <p:nvSpPr>
          <p:cNvPr id="195" name="Rectangle 785"/>
          <p:cNvSpPr>
            <a:spLocks noChangeArrowheads="1"/>
          </p:cNvSpPr>
          <p:nvPr/>
        </p:nvSpPr>
        <p:spPr bwMode="auto">
          <a:xfrm>
            <a:off x="7808108" y="3128538"/>
            <a:ext cx="70998" cy="144463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CN" altLang="en-US" sz="1800">
              <a:latin typeface="Arial" panose="020B0604020202020204" pitchFamily="34" charset="0"/>
            </a:endParaRPr>
          </a:p>
        </p:txBody>
      </p:sp>
      <p:sp>
        <p:nvSpPr>
          <p:cNvPr id="196" name="Rectangle 786"/>
          <p:cNvSpPr>
            <a:spLocks noChangeArrowheads="1"/>
          </p:cNvSpPr>
          <p:nvPr/>
        </p:nvSpPr>
        <p:spPr bwMode="auto">
          <a:xfrm>
            <a:off x="7877562" y="3128538"/>
            <a:ext cx="70998" cy="144463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CN" altLang="en-US" sz="1800">
              <a:latin typeface="Arial" panose="020B0604020202020204" pitchFamily="34" charset="0"/>
            </a:endParaRPr>
          </a:p>
        </p:txBody>
      </p:sp>
      <p:sp>
        <p:nvSpPr>
          <p:cNvPr id="197" name="Rectangle 787"/>
          <p:cNvSpPr>
            <a:spLocks noChangeArrowheads="1"/>
          </p:cNvSpPr>
          <p:nvPr/>
        </p:nvSpPr>
        <p:spPr bwMode="auto">
          <a:xfrm>
            <a:off x="7947017" y="3128538"/>
            <a:ext cx="70998" cy="144463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CN" altLang="en-US" sz="1800">
              <a:latin typeface="Arial" panose="020B0604020202020204" pitchFamily="34" charset="0"/>
            </a:endParaRPr>
          </a:p>
        </p:txBody>
      </p:sp>
      <p:sp>
        <p:nvSpPr>
          <p:cNvPr id="198" name="Rectangle 788"/>
          <p:cNvSpPr>
            <a:spLocks noChangeArrowheads="1"/>
          </p:cNvSpPr>
          <p:nvPr/>
        </p:nvSpPr>
        <p:spPr bwMode="auto">
          <a:xfrm>
            <a:off x="8018015" y="3128538"/>
            <a:ext cx="70998" cy="144463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CN" altLang="en-US" sz="1800">
              <a:latin typeface="Arial" panose="020B0604020202020204" pitchFamily="34" charset="0"/>
            </a:endParaRPr>
          </a:p>
        </p:txBody>
      </p:sp>
      <p:sp>
        <p:nvSpPr>
          <p:cNvPr id="199" name="Rectangle 789"/>
          <p:cNvSpPr>
            <a:spLocks noChangeArrowheads="1"/>
          </p:cNvSpPr>
          <p:nvPr/>
        </p:nvSpPr>
        <p:spPr bwMode="auto">
          <a:xfrm>
            <a:off x="8087469" y="3128538"/>
            <a:ext cx="70998" cy="144463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CN" altLang="en-US" sz="1800">
              <a:latin typeface="Arial" panose="020B0604020202020204" pitchFamily="34" charset="0"/>
            </a:endParaRPr>
          </a:p>
        </p:txBody>
      </p:sp>
      <p:sp>
        <p:nvSpPr>
          <p:cNvPr id="200" name="Rectangle 790"/>
          <p:cNvSpPr>
            <a:spLocks noChangeArrowheads="1"/>
          </p:cNvSpPr>
          <p:nvPr/>
        </p:nvSpPr>
        <p:spPr bwMode="auto">
          <a:xfrm>
            <a:off x="8156924" y="3128538"/>
            <a:ext cx="70998" cy="144463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CN" altLang="en-US" sz="1800">
              <a:latin typeface="Arial" panose="020B0604020202020204" pitchFamily="34" charset="0"/>
            </a:endParaRPr>
          </a:p>
        </p:txBody>
      </p:sp>
      <p:sp>
        <p:nvSpPr>
          <p:cNvPr id="201" name="Rectangle 791"/>
          <p:cNvSpPr>
            <a:spLocks noChangeArrowheads="1"/>
          </p:cNvSpPr>
          <p:nvPr/>
        </p:nvSpPr>
        <p:spPr bwMode="auto">
          <a:xfrm>
            <a:off x="8227922" y="3128538"/>
            <a:ext cx="70998" cy="144463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CN" altLang="en-US" sz="1800">
              <a:latin typeface="Arial" panose="020B0604020202020204" pitchFamily="34" charset="0"/>
            </a:endParaRPr>
          </a:p>
        </p:txBody>
      </p:sp>
      <p:sp>
        <p:nvSpPr>
          <p:cNvPr id="202" name="Rectangle 792"/>
          <p:cNvSpPr>
            <a:spLocks noChangeArrowheads="1"/>
          </p:cNvSpPr>
          <p:nvPr/>
        </p:nvSpPr>
        <p:spPr bwMode="auto">
          <a:xfrm>
            <a:off x="8297376" y="3128538"/>
            <a:ext cx="70998" cy="144463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CN" altLang="en-US" sz="1800">
              <a:latin typeface="Arial" panose="020B0604020202020204" pitchFamily="34" charset="0"/>
            </a:endParaRPr>
          </a:p>
        </p:txBody>
      </p:sp>
      <p:sp>
        <p:nvSpPr>
          <p:cNvPr id="203" name="Rectangle 793"/>
          <p:cNvSpPr>
            <a:spLocks noChangeArrowheads="1"/>
          </p:cNvSpPr>
          <p:nvPr/>
        </p:nvSpPr>
        <p:spPr bwMode="auto">
          <a:xfrm>
            <a:off x="8366831" y="3128538"/>
            <a:ext cx="70998" cy="144463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CN" altLang="en-US" sz="1800">
              <a:latin typeface="Arial" panose="020B0604020202020204" pitchFamily="34" charset="0"/>
            </a:endParaRPr>
          </a:p>
        </p:txBody>
      </p:sp>
      <p:sp>
        <p:nvSpPr>
          <p:cNvPr id="204" name="Rectangle 794"/>
          <p:cNvSpPr>
            <a:spLocks noChangeArrowheads="1"/>
          </p:cNvSpPr>
          <p:nvPr/>
        </p:nvSpPr>
        <p:spPr bwMode="auto">
          <a:xfrm>
            <a:off x="8437829" y="3128538"/>
            <a:ext cx="70998" cy="144463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CN" altLang="en-US" sz="1800">
              <a:latin typeface="Arial" panose="020B0604020202020204" pitchFamily="34" charset="0"/>
            </a:endParaRPr>
          </a:p>
        </p:txBody>
      </p:sp>
      <p:sp>
        <p:nvSpPr>
          <p:cNvPr id="205" name="Rectangle 795"/>
          <p:cNvSpPr>
            <a:spLocks noChangeArrowheads="1"/>
          </p:cNvSpPr>
          <p:nvPr/>
        </p:nvSpPr>
        <p:spPr bwMode="auto">
          <a:xfrm>
            <a:off x="8507283" y="3128538"/>
            <a:ext cx="70998" cy="144463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CN" altLang="en-US" sz="1800">
              <a:latin typeface="Arial" panose="020B0604020202020204" pitchFamily="34" charset="0"/>
            </a:endParaRPr>
          </a:p>
        </p:txBody>
      </p:sp>
      <p:sp>
        <p:nvSpPr>
          <p:cNvPr id="206" name="Rectangle 796"/>
          <p:cNvSpPr>
            <a:spLocks noChangeArrowheads="1"/>
          </p:cNvSpPr>
          <p:nvPr/>
        </p:nvSpPr>
        <p:spPr bwMode="auto">
          <a:xfrm>
            <a:off x="8578281" y="3128538"/>
            <a:ext cx="70998" cy="144463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CN" altLang="en-US" sz="1800">
              <a:latin typeface="Arial" panose="020B0604020202020204" pitchFamily="34" charset="0"/>
            </a:endParaRPr>
          </a:p>
        </p:txBody>
      </p:sp>
      <p:sp>
        <p:nvSpPr>
          <p:cNvPr id="207" name="Rectangle 797"/>
          <p:cNvSpPr>
            <a:spLocks noChangeArrowheads="1"/>
          </p:cNvSpPr>
          <p:nvPr/>
        </p:nvSpPr>
        <p:spPr bwMode="auto">
          <a:xfrm>
            <a:off x="8649279" y="3128538"/>
            <a:ext cx="70998" cy="144463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CN" altLang="en-US" sz="1800">
              <a:latin typeface="Arial" panose="020B0604020202020204" pitchFamily="34" charset="0"/>
            </a:endParaRPr>
          </a:p>
        </p:txBody>
      </p:sp>
      <p:sp>
        <p:nvSpPr>
          <p:cNvPr id="208" name="Rectangle 798"/>
          <p:cNvSpPr>
            <a:spLocks noChangeArrowheads="1"/>
          </p:cNvSpPr>
          <p:nvPr/>
        </p:nvSpPr>
        <p:spPr bwMode="auto">
          <a:xfrm>
            <a:off x="8718734" y="3128538"/>
            <a:ext cx="70998" cy="144463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CN" altLang="en-US" sz="1800">
              <a:latin typeface="Arial" panose="020B0604020202020204" pitchFamily="34" charset="0"/>
            </a:endParaRPr>
          </a:p>
        </p:txBody>
      </p:sp>
      <p:sp>
        <p:nvSpPr>
          <p:cNvPr id="256" name="Text Box 881"/>
          <p:cNvSpPr txBox="1">
            <a:spLocks noChangeArrowheads="1"/>
          </p:cNvSpPr>
          <p:nvPr/>
        </p:nvSpPr>
        <p:spPr bwMode="auto">
          <a:xfrm>
            <a:off x="248369" y="2987660"/>
            <a:ext cx="83875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800" dirty="0" smtClean="0">
                <a:latin typeface="Arial" panose="020B0604020202020204" pitchFamily="34" charset="0"/>
              </a:rPr>
              <a:t>Vector</a:t>
            </a:r>
            <a:endParaRPr lang="en-US" altLang="zh-CN" sz="1000" dirty="0">
              <a:latin typeface="Arial" panose="020B0604020202020204" pitchFamily="34" charset="0"/>
            </a:endParaRPr>
          </a:p>
        </p:txBody>
      </p:sp>
      <p:pic>
        <p:nvPicPr>
          <p:cNvPr id="257" name="Picture 1364" descr="图片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69" y="2763413"/>
            <a:ext cx="8785225" cy="222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23557" name="直接箭头连接符 23556"/>
          <p:cNvCxnSpPr/>
          <p:nvPr/>
        </p:nvCxnSpPr>
        <p:spPr>
          <a:xfrm>
            <a:off x="1930712" y="3472256"/>
            <a:ext cx="244733" cy="172768"/>
          </a:xfrm>
          <a:prstGeom prst="straightConnector1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 smtClean="0"/>
              <a:t>模块</a:t>
            </a:r>
            <a:r>
              <a:rPr lang="en-US" altLang="zh-CN" smtClean="0"/>
              <a:t>-</a:t>
            </a:r>
            <a:r>
              <a:rPr lang="zh-CN" altLang="en-US" smtClean="0"/>
              <a:t>特征提取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zh-CN" altLang="en-US" sz="2000" dirty="0" smtClean="0"/>
              <a:t>任务</a:t>
            </a:r>
            <a:r>
              <a:rPr lang="zh-CN" altLang="en-US" sz="2000" dirty="0"/>
              <a:t>：简洁、准确地刻画语音信号的声学</a:t>
            </a:r>
            <a:r>
              <a:rPr lang="zh-CN" altLang="en-US" sz="2000" dirty="0" smtClean="0"/>
              <a:t>本质</a:t>
            </a:r>
          </a:p>
          <a:p>
            <a:pPr eaLnBrk="1" hangingPunct="1"/>
            <a:r>
              <a:rPr lang="zh-CN" altLang="en-US" sz="2000" dirty="0" smtClean="0"/>
              <a:t>实例：</a:t>
            </a:r>
            <a:r>
              <a:rPr lang="en-US" altLang="zh-CN" sz="2000" dirty="0" smtClean="0"/>
              <a:t>MFCC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 smtClean="0"/>
              <a:t>模块</a:t>
            </a:r>
            <a:r>
              <a:rPr lang="en-US" altLang="zh-CN" smtClean="0"/>
              <a:t>-</a:t>
            </a:r>
            <a:r>
              <a:rPr lang="zh-CN" altLang="en-US" smtClean="0"/>
              <a:t>特征提取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zh-CN" altLang="en-US" sz="2000" dirty="0" smtClean="0"/>
              <a:t>任务</a:t>
            </a:r>
            <a:r>
              <a:rPr lang="zh-CN" altLang="en-US" sz="2000" dirty="0"/>
              <a:t>：简洁、准确地刻画语音信号的声学本质</a:t>
            </a:r>
          </a:p>
          <a:p>
            <a:pPr eaLnBrk="1" hangingPunct="1"/>
            <a:r>
              <a:rPr lang="zh-CN" altLang="en-US" sz="2000" dirty="0" smtClean="0"/>
              <a:t>实例：</a:t>
            </a:r>
            <a:r>
              <a:rPr lang="en-US" altLang="zh-CN" sz="2000" dirty="0" smtClean="0"/>
              <a:t>MFCC</a:t>
            </a:r>
          </a:p>
          <a:p>
            <a:pPr lvl="1" eaLnBrk="1" hangingPunct="1"/>
            <a:r>
              <a:rPr lang="zh-CN" altLang="en-US" sz="1800" dirty="0" smtClean="0"/>
              <a:t>计算过程</a:t>
            </a:r>
          </a:p>
          <a:p>
            <a:pPr lvl="2" eaLnBrk="1" hangingPunct="1"/>
            <a:r>
              <a:rPr lang="en-US" altLang="zh-CN" sz="2200" dirty="0" smtClean="0"/>
              <a:t>Pre-emphasis</a:t>
            </a:r>
          </a:p>
          <a:p>
            <a:pPr lvl="2" eaLnBrk="1" hangingPunct="1"/>
            <a:r>
              <a:rPr lang="en-US" altLang="zh-CN" sz="2200" dirty="0" smtClean="0"/>
              <a:t>FFT</a:t>
            </a:r>
          </a:p>
          <a:p>
            <a:pPr lvl="2" eaLnBrk="1" hangingPunct="1"/>
            <a:r>
              <a:rPr lang="en-US" altLang="zh-CN" sz="2200" dirty="0" smtClean="0"/>
              <a:t>Power Spectrum</a:t>
            </a:r>
          </a:p>
          <a:p>
            <a:pPr lvl="2" eaLnBrk="1" hangingPunct="1"/>
            <a:r>
              <a:rPr lang="en-US" altLang="zh-CN" sz="2200" dirty="0" smtClean="0"/>
              <a:t>Band in Mel-scale</a:t>
            </a:r>
          </a:p>
          <a:p>
            <a:pPr lvl="2" eaLnBrk="1" hangingPunct="1"/>
            <a:endParaRPr lang="en-US" altLang="zh-CN" sz="2200" dirty="0" smtClean="0"/>
          </a:p>
          <a:p>
            <a:pPr lvl="2" eaLnBrk="1" hangingPunct="1"/>
            <a:r>
              <a:rPr lang="en-US" altLang="zh-CN" sz="2200" dirty="0" err="1" smtClean="0"/>
              <a:t>ln</a:t>
            </a:r>
            <a:r>
              <a:rPr lang="en-US" altLang="zh-CN" sz="2200" dirty="0" smtClean="0"/>
              <a:t>[ ]</a:t>
            </a:r>
          </a:p>
          <a:p>
            <a:pPr lvl="2" eaLnBrk="1" hangingPunct="1"/>
            <a:r>
              <a:rPr lang="en-US" altLang="zh-CN" sz="2200" dirty="0" smtClean="0"/>
              <a:t>Cosine-transform</a:t>
            </a:r>
          </a:p>
          <a:p>
            <a:pPr lvl="1" eaLnBrk="1" hangingPunct="1">
              <a:buFontTx/>
              <a:buNone/>
            </a:pPr>
            <a:endParaRPr lang="en-US" altLang="zh-CN" sz="1800" dirty="0" smtClean="0">
              <a:solidFill>
                <a:srgbClr val="C0C0C0"/>
              </a:solidFill>
            </a:endParaRPr>
          </a:p>
        </p:txBody>
      </p:sp>
      <p:graphicFrame>
        <p:nvGraphicFramePr>
          <p:cNvPr id="25604" name="Object 4"/>
          <p:cNvGraphicFramePr>
            <a:graphicFrameLocks noChangeAspect="1"/>
          </p:cNvGraphicFramePr>
          <p:nvPr/>
        </p:nvGraphicFramePr>
        <p:xfrm>
          <a:off x="4643438" y="3195638"/>
          <a:ext cx="3060700" cy="323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769" name="公式" r:id="rId4" imgW="2159000" imgH="228600" progId="Equation.3">
                  <p:embed/>
                </p:oleObj>
              </mc:Choice>
              <mc:Fallback>
                <p:oleObj name="公式" r:id="rId4" imgW="2159000" imgH="2286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43438" y="3195638"/>
                        <a:ext cx="3060700" cy="323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605" name="Object 5"/>
          <p:cNvGraphicFramePr>
            <a:graphicFrameLocks noChangeAspect="1"/>
          </p:cNvGraphicFramePr>
          <p:nvPr/>
        </p:nvGraphicFramePr>
        <p:xfrm>
          <a:off x="4643438" y="3411538"/>
          <a:ext cx="2320925" cy="628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770" name="公式" r:id="rId6" imgW="1637589" imgH="444307" progId="Equation.3">
                  <p:embed/>
                </p:oleObj>
              </mc:Choice>
              <mc:Fallback>
                <p:oleObj name="公式" r:id="rId6" imgW="1637589" imgH="444307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43438" y="3411538"/>
                        <a:ext cx="2320925" cy="6286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606" name="Object 6"/>
          <p:cNvGraphicFramePr>
            <a:graphicFrameLocks noChangeAspect="1"/>
          </p:cNvGraphicFramePr>
          <p:nvPr/>
        </p:nvGraphicFramePr>
        <p:xfrm>
          <a:off x="4643438" y="3987800"/>
          <a:ext cx="1241425" cy="323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771" name="公式" r:id="rId8" imgW="876300" imgH="228600" progId="Equation.3">
                  <p:embed/>
                </p:oleObj>
              </mc:Choice>
              <mc:Fallback>
                <p:oleObj name="公式" r:id="rId8" imgW="876300" imgH="228600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43438" y="3987800"/>
                        <a:ext cx="1241425" cy="323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607" name="Object 7"/>
          <p:cNvGraphicFramePr>
            <a:graphicFrameLocks noChangeAspect="1"/>
          </p:cNvGraphicFramePr>
          <p:nvPr/>
        </p:nvGraphicFramePr>
        <p:xfrm>
          <a:off x="4664075" y="4257675"/>
          <a:ext cx="3148013" cy="6111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772" name="公式" r:id="rId10" imgW="2222500" imgH="431800" progId="Equation.3">
                  <p:embed/>
                </p:oleObj>
              </mc:Choice>
              <mc:Fallback>
                <p:oleObj name="公式" r:id="rId10" imgW="2222500" imgH="431800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64075" y="4257675"/>
                        <a:ext cx="3148013" cy="6111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608" name="Object 8"/>
          <p:cNvGraphicFramePr>
            <a:graphicFrameLocks noChangeAspect="1"/>
          </p:cNvGraphicFramePr>
          <p:nvPr/>
        </p:nvGraphicFramePr>
        <p:xfrm>
          <a:off x="4716463" y="5256213"/>
          <a:ext cx="863600" cy="341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773" name="公式" r:id="rId12" imgW="609336" imgH="241195" progId="Equation.3">
                  <p:embed/>
                </p:oleObj>
              </mc:Choice>
              <mc:Fallback>
                <p:oleObj name="公式" r:id="rId12" imgW="609336" imgH="241195" progId="Equation.3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16463" y="5256213"/>
                        <a:ext cx="863600" cy="3413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609" name="Object 9"/>
          <p:cNvGraphicFramePr>
            <a:graphicFrameLocks noChangeAspect="1"/>
          </p:cNvGraphicFramePr>
          <p:nvPr/>
        </p:nvGraphicFramePr>
        <p:xfrm>
          <a:off x="4681538" y="5481638"/>
          <a:ext cx="2843212" cy="6111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774" name="公式" r:id="rId14" imgW="2006600" imgH="431800" progId="Equation.3">
                  <p:embed/>
                </p:oleObj>
              </mc:Choice>
              <mc:Fallback>
                <p:oleObj name="公式" r:id="rId14" imgW="2006600" imgH="431800" progId="Equation.3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81538" y="5481638"/>
                        <a:ext cx="2843212" cy="6111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5610" name="Group 10"/>
          <p:cNvGrpSpPr>
            <a:grpSpLocks/>
          </p:cNvGrpSpPr>
          <p:nvPr/>
        </p:nvGrpSpPr>
        <p:grpSpPr bwMode="auto">
          <a:xfrm>
            <a:off x="2195513" y="4719638"/>
            <a:ext cx="5780087" cy="438150"/>
            <a:chOff x="328" y="1728"/>
            <a:chExt cx="5104" cy="889"/>
          </a:xfrm>
        </p:grpSpPr>
        <p:sp>
          <p:nvSpPr>
            <p:cNvPr id="25611" name="Line 11"/>
            <p:cNvSpPr>
              <a:spLocks noChangeShapeType="1"/>
            </p:cNvSpPr>
            <p:nvPr/>
          </p:nvSpPr>
          <p:spPr bwMode="auto">
            <a:xfrm flipV="1">
              <a:off x="378" y="1747"/>
              <a:ext cx="1" cy="821"/>
            </a:xfrm>
            <a:prstGeom prst="line">
              <a:avLst/>
            </a:prstGeom>
            <a:noFill/>
            <a:ln w="15875">
              <a:solidFill>
                <a:srgbClr val="40009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5612" name="Freeform 12"/>
            <p:cNvSpPr>
              <a:spLocks/>
            </p:cNvSpPr>
            <p:nvPr/>
          </p:nvSpPr>
          <p:spPr bwMode="auto">
            <a:xfrm>
              <a:off x="328" y="1728"/>
              <a:ext cx="100" cy="199"/>
            </a:xfrm>
            <a:custGeom>
              <a:avLst/>
              <a:gdLst>
                <a:gd name="T0" fmla="*/ 0 w 200"/>
                <a:gd name="T1" fmla="*/ 50 h 397"/>
                <a:gd name="T2" fmla="*/ 13 w 200"/>
                <a:gd name="T3" fmla="*/ 0 h 397"/>
                <a:gd name="T4" fmla="*/ 25 w 200"/>
                <a:gd name="T5" fmla="*/ 50 h 397"/>
                <a:gd name="T6" fmla="*/ 0 w 200"/>
                <a:gd name="T7" fmla="*/ 50 h 397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00" h="397">
                  <a:moveTo>
                    <a:pt x="0" y="397"/>
                  </a:moveTo>
                  <a:lnTo>
                    <a:pt x="100" y="0"/>
                  </a:lnTo>
                  <a:lnTo>
                    <a:pt x="200" y="397"/>
                  </a:lnTo>
                  <a:lnTo>
                    <a:pt x="0" y="397"/>
                  </a:lnTo>
                  <a:close/>
                </a:path>
              </a:pathLst>
            </a:custGeom>
            <a:solidFill>
              <a:srgbClr val="400097"/>
            </a:solidFill>
            <a:ln w="15875">
              <a:solidFill>
                <a:srgbClr val="400097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5613" name="Line 13"/>
            <p:cNvSpPr>
              <a:spLocks noChangeShapeType="1"/>
            </p:cNvSpPr>
            <p:nvPr/>
          </p:nvSpPr>
          <p:spPr bwMode="auto">
            <a:xfrm>
              <a:off x="378" y="2568"/>
              <a:ext cx="5034" cy="1"/>
            </a:xfrm>
            <a:prstGeom prst="line">
              <a:avLst/>
            </a:prstGeom>
            <a:noFill/>
            <a:ln w="15875">
              <a:solidFill>
                <a:srgbClr val="40009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5614" name="Freeform 14"/>
            <p:cNvSpPr>
              <a:spLocks/>
            </p:cNvSpPr>
            <p:nvPr/>
          </p:nvSpPr>
          <p:spPr bwMode="auto">
            <a:xfrm>
              <a:off x="5232" y="2518"/>
              <a:ext cx="200" cy="99"/>
            </a:xfrm>
            <a:custGeom>
              <a:avLst/>
              <a:gdLst>
                <a:gd name="T0" fmla="*/ 0 w 399"/>
                <a:gd name="T1" fmla="*/ 0 h 198"/>
                <a:gd name="T2" fmla="*/ 50 w 399"/>
                <a:gd name="T3" fmla="*/ 13 h 198"/>
                <a:gd name="T4" fmla="*/ 0 w 399"/>
                <a:gd name="T5" fmla="*/ 25 h 198"/>
                <a:gd name="T6" fmla="*/ 0 w 399"/>
                <a:gd name="T7" fmla="*/ 0 h 198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399" h="198">
                  <a:moveTo>
                    <a:pt x="0" y="0"/>
                  </a:moveTo>
                  <a:lnTo>
                    <a:pt x="399" y="99"/>
                  </a:lnTo>
                  <a:lnTo>
                    <a:pt x="0" y="19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00097"/>
            </a:solidFill>
            <a:ln w="15875">
              <a:solidFill>
                <a:srgbClr val="400097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5615" name="Line 15"/>
            <p:cNvSpPr>
              <a:spLocks noChangeShapeType="1"/>
            </p:cNvSpPr>
            <p:nvPr/>
          </p:nvSpPr>
          <p:spPr bwMode="auto">
            <a:xfrm flipV="1">
              <a:off x="378" y="1818"/>
              <a:ext cx="347" cy="735"/>
            </a:xfrm>
            <a:prstGeom prst="line">
              <a:avLst/>
            </a:prstGeom>
            <a:noFill/>
            <a:ln w="15875">
              <a:solidFill>
                <a:srgbClr val="40009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5616" name="Line 16"/>
            <p:cNvSpPr>
              <a:spLocks noChangeShapeType="1"/>
            </p:cNvSpPr>
            <p:nvPr/>
          </p:nvSpPr>
          <p:spPr bwMode="auto">
            <a:xfrm>
              <a:off x="725" y="1831"/>
              <a:ext cx="279" cy="737"/>
            </a:xfrm>
            <a:prstGeom prst="line">
              <a:avLst/>
            </a:prstGeom>
            <a:noFill/>
            <a:ln w="15875">
              <a:solidFill>
                <a:srgbClr val="40009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5617" name="Line 17"/>
            <p:cNvSpPr>
              <a:spLocks noChangeShapeType="1"/>
            </p:cNvSpPr>
            <p:nvPr/>
          </p:nvSpPr>
          <p:spPr bwMode="auto">
            <a:xfrm flipV="1">
              <a:off x="740" y="1859"/>
              <a:ext cx="500" cy="709"/>
            </a:xfrm>
            <a:prstGeom prst="line">
              <a:avLst/>
            </a:prstGeom>
            <a:noFill/>
            <a:ln w="15875">
              <a:solidFill>
                <a:srgbClr val="40009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5618" name="Line 18"/>
            <p:cNvSpPr>
              <a:spLocks noChangeShapeType="1"/>
            </p:cNvSpPr>
            <p:nvPr/>
          </p:nvSpPr>
          <p:spPr bwMode="auto">
            <a:xfrm>
              <a:off x="1240" y="1845"/>
              <a:ext cx="403" cy="723"/>
            </a:xfrm>
            <a:prstGeom prst="line">
              <a:avLst/>
            </a:prstGeom>
            <a:noFill/>
            <a:ln w="15875">
              <a:solidFill>
                <a:srgbClr val="40009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5619" name="Line 19"/>
            <p:cNvSpPr>
              <a:spLocks noChangeShapeType="1"/>
            </p:cNvSpPr>
            <p:nvPr/>
          </p:nvSpPr>
          <p:spPr bwMode="auto">
            <a:xfrm flipV="1">
              <a:off x="1309" y="1873"/>
              <a:ext cx="585" cy="695"/>
            </a:xfrm>
            <a:prstGeom prst="line">
              <a:avLst/>
            </a:prstGeom>
            <a:noFill/>
            <a:ln w="15875">
              <a:solidFill>
                <a:srgbClr val="40009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5620" name="Line 20"/>
            <p:cNvSpPr>
              <a:spLocks noChangeShapeType="1"/>
            </p:cNvSpPr>
            <p:nvPr/>
          </p:nvSpPr>
          <p:spPr bwMode="auto">
            <a:xfrm>
              <a:off x="1894" y="1859"/>
              <a:ext cx="473" cy="709"/>
            </a:xfrm>
            <a:prstGeom prst="line">
              <a:avLst/>
            </a:prstGeom>
            <a:noFill/>
            <a:ln w="15875">
              <a:solidFill>
                <a:srgbClr val="40009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5621" name="Line 21"/>
            <p:cNvSpPr>
              <a:spLocks noChangeShapeType="1"/>
            </p:cNvSpPr>
            <p:nvPr/>
          </p:nvSpPr>
          <p:spPr bwMode="auto">
            <a:xfrm flipV="1">
              <a:off x="2005" y="1873"/>
              <a:ext cx="709" cy="680"/>
            </a:xfrm>
            <a:prstGeom prst="line">
              <a:avLst/>
            </a:prstGeom>
            <a:noFill/>
            <a:ln w="15875">
              <a:solidFill>
                <a:srgbClr val="40009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5622" name="Line 22"/>
            <p:cNvSpPr>
              <a:spLocks noChangeShapeType="1"/>
            </p:cNvSpPr>
            <p:nvPr/>
          </p:nvSpPr>
          <p:spPr bwMode="auto">
            <a:xfrm>
              <a:off x="2714" y="1845"/>
              <a:ext cx="682" cy="736"/>
            </a:xfrm>
            <a:prstGeom prst="line">
              <a:avLst/>
            </a:prstGeom>
            <a:noFill/>
            <a:ln w="15875">
              <a:solidFill>
                <a:srgbClr val="40009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5623" name="Line 23"/>
            <p:cNvSpPr>
              <a:spLocks noChangeShapeType="1"/>
            </p:cNvSpPr>
            <p:nvPr/>
          </p:nvSpPr>
          <p:spPr bwMode="auto">
            <a:xfrm flipV="1">
              <a:off x="3507" y="1915"/>
              <a:ext cx="709" cy="653"/>
            </a:xfrm>
            <a:prstGeom prst="line">
              <a:avLst/>
            </a:prstGeom>
            <a:noFill/>
            <a:ln w="15875">
              <a:solidFill>
                <a:srgbClr val="40009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5624" name="Line 24"/>
            <p:cNvSpPr>
              <a:spLocks noChangeShapeType="1"/>
            </p:cNvSpPr>
            <p:nvPr/>
          </p:nvSpPr>
          <p:spPr bwMode="auto">
            <a:xfrm>
              <a:off x="4216" y="1915"/>
              <a:ext cx="918" cy="653"/>
            </a:xfrm>
            <a:prstGeom prst="line">
              <a:avLst/>
            </a:prstGeom>
            <a:noFill/>
            <a:ln w="15875">
              <a:solidFill>
                <a:srgbClr val="40009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5625" name="Line 25"/>
            <p:cNvSpPr>
              <a:spLocks noChangeShapeType="1"/>
            </p:cNvSpPr>
            <p:nvPr/>
          </p:nvSpPr>
          <p:spPr bwMode="auto">
            <a:xfrm>
              <a:off x="3178" y="2178"/>
              <a:ext cx="5" cy="1"/>
            </a:xfrm>
            <a:prstGeom prst="line">
              <a:avLst/>
            </a:prstGeom>
            <a:noFill/>
            <a:ln w="15875">
              <a:solidFill>
                <a:srgbClr val="40009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5626" name="Line 26"/>
            <p:cNvSpPr>
              <a:spLocks noChangeShapeType="1"/>
            </p:cNvSpPr>
            <p:nvPr/>
          </p:nvSpPr>
          <p:spPr bwMode="auto">
            <a:xfrm>
              <a:off x="3199" y="2178"/>
              <a:ext cx="6" cy="1"/>
            </a:xfrm>
            <a:prstGeom prst="line">
              <a:avLst/>
            </a:prstGeom>
            <a:noFill/>
            <a:ln w="15875">
              <a:solidFill>
                <a:srgbClr val="40009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5627" name="Line 27"/>
            <p:cNvSpPr>
              <a:spLocks noChangeShapeType="1"/>
            </p:cNvSpPr>
            <p:nvPr/>
          </p:nvSpPr>
          <p:spPr bwMode="auto">
            <a:xfrm>
              <a:off x="3221" y="2178"/>
              <a:ext cx="5" cy="1"/>
            </a:xfrm>
            <a:prstGeom prst="line">
              <a:avLst/>
            </a:prstGeom>
            <a:noFill/>
            <a:ln w="15875">
              <a:solidFill>
                <a:srgbClr val="40009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5628" name="Line 28"/>
            <p:cNvSpPr>
              <a:spLocks noChangeShapeType="1"/>
            </p:cNvSpPr>
            <p:nvPr/>
          </p:nvSpPr>
          <p:spPr bwMode="auto">
            <a:xfrm>
              <a:off x="3242" y="2178"/>
              <a:ext cx="5" cy="1"/>
            </a:xfrm>
            <a:prstGeom prst="line">
              <a:avLst/>
            </a:prstGeom>
            <a:noFill/>
            <a:ln w="15875">
              <a:solidFill>
                <a:srgbClr val="40009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5629" name="Line 29"/>
            <p:cNvSpPr>
              <a:spLocks noChangeShapeType="1"/>
            </p:cNvSpPr>
            <p:nvPr/>
          </p:nvSpPr>
          <p:spPr bwMode="auto">
            <a:xfrm>
              <a:off x="3263" y="2178"/>
              <a:ext cx="6" cy="1"/>
            </a:xfrm>
            <a:prstGeom prst="line">
              <a:avLst/>
            </a:prstGeom>
            <a:noFill/>
            <a:ln w="15875">
              <a:solidFill>
                <a:srgbClr val="40009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5630" name="Line 30"/>
            <p:cNvSpPr>
              <a:spLocks noChangeShapeType="1"/>
            </p:cNvSpPr>
            <p:nvPr/>
          </p:nvSpPr>
          <p:spPr bwMode="auto">
            <a:xfrm>
              <a:off x="3285" y="2178"/>
              <a:ext cx="5" cy="1"/>
            </a:xfrm>
            <a:prstGeom prst="line">
              <a:avLst/>
            </a:prstGeom>
            <a:noFill/>
            <a:ln w="15875">
              <a:solidFill>
                <a:srgbClr val="40009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5631" name="Line 31"/>
            <p:cNvSpPr>
              <a:spLocks noChangeShapeType="1"/>
            </p:cNvSpPr>
            <p:nvPr/>
          </p:nvSpPr>
          <p:spPr bwMode="auto">
            <a:xfrm>
              <a:off x="3306" y="2178"/>
              <a:ext cx="5" cy="1"/>
            </a:xfrm>
            <a:prstGeom prst="line">
              <a:avLst/>
            </a:prstGeom>
            <a:noFill/>
            <a:ln w="15875">
              <a:solidFill>
                <a:srgbClr val="40009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5632" name="Line 32"/>
            <p:cNvSpPr>
              <a:spLocks noChangeShapeType="1"/>
            </p:cNvSpPr>
            <p:nvPr/>
          </p:nvSpPr>
          <p:spPr bwMode="auto">
            <a:xfrm>
              <a:off x="3328" y="2178"/>
              <a:ext cx="5" cy="1"/>
            </a:xfrm>
            <a:prstGeom prst="line">
              <a:avLst/>
            </a:prstGeom>
            <a:noFill/>
            <a:ln w="15875">
              <a:solidFill>
                <a:srgbClr val="40009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5633" name="Line 33"/>
            <p:cNvSpPr>
              <a:spLocks noChangeShapeType="1"/>
            </p:cNvSpPr>
            <p:nvPr/>
          </p:nvSpPr>
          <p:spPr bwMode="auto">
            <a:xfrm>
              <a:off x="3349" y="2178"/>
              <a:ext cx="5" cy="1"/>
            </a:xfrm>
            <a:prstGeom prst="line">
              <a:avLst/>
            </a:prstGeom>
            <a:noFill/>
            <a:ln w="15875">
              <a:solidFill>
                <a:srgbClr val="40009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5634" name="Line 34"/>
            <p:cNvSpPr>
              <a:spLocks noChangeShapeType="1"/>
            </p:cNvSpPr>
            <p:nvPr/>
          </p:nvSpPr>
          <p:spPr bwMode="auto">
            <a:xfrm>
              <a:off x="3370" y="2178"/>
              <a:ext cx="6" cy="1"/>
            </a:xfrm>
            <a:prstGeom prst="line">
              <a:avLst/>
            </a:prstGeom>
            <a:noFill/>
            <a:ln w="15875">
              <a:solidFill>
                <a:srgbClr val="40009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5635" name="Line 35"/>
            <p:cNvSpPr>
              <a:spLocks noChangeShapeType="1"/>
            </p:cNvSpPr>
            <p:nvPr/>
          </p:nvSpPr>
          <p:spPr bwMode="auto">
            <a:xfrm>
              <a:off x="3392" y="2178"/>
              <a:ext cx="5" cy="1"/>
            </a:xfrm>
            <a:prstGeom prst="line">
              <a:avLst/>
            </a:prstGeom>
            <a:noFill/>
            <a:ln w="15875">
              <a:solidFill>
                <a:srgbClr val="40009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5636" name="Line 36"/>
            <p:cNvSpPr>
              <a:spLocks noChangeShapeType="1"/>
            </p:cNvSpPr>
            <p:nvPr/>
          </p:nvSpPr>
          <p:spPr bwMode="auto">
            <a:xfrm>
              <a:off x="3413" y="2178"/>
              <a:ext cx="5" cy="1"/>
            </a:xfrm>
            <a:prstGeom prst="line">
              <a:avLst/>
            </a:prstGeom>
            <a:noFill/>
            <a:ln w="15875">
              <a:solidFill>
                <a:srgbClr val="40009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5637" name="Line 37"/>
            <p:cNvSpPr>
              <a:spLocks noChangeShapeType="1"/>
            </p:cNvSpPr>
            <p:nvPr/>
          </p:nvSpPr>
          <p:spPr bwMode="auto">
            <a:xfrm>
              <a:off x="3434" y="2178"/>
              <a:ext cx="6" cy="1"/>
            </a:xfrm>
            <a:prstGeom prst="line">
              <a:avLst/>
            </a:prstGeom>
            <a:noFill/>
            <a:ln w="15875">
              <a:solidFill>
                <a:srgbClr val="40009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5638" name="Line 38"/>
            <p:cNvSpPr>
              <a:spLocks noChangeShapeType="1"/>
            </p:cNvSpPr>
            <p:nvPr/>
          </p:nvSpPr>
          <p:spPr bwMode="auto">
            <a:xfrm>
              <a:off x="3456" y="2178"/>
              <a:ext cx="5" cy="1"/>
            </a:xfrm>
            <a:prstGeom prst="line">
              <a:avLst/>
            </a:prstGeom>
            <a:noFill/>
            <a:ln w="15875">
              <a:solidFill>
                <a:srgbClr val="40009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5639" name="Line 39"/>
            <p:cNvSpPr>
              <a:spLocks noChangeShapeType="1"/>
            </p:cNvSpPr>
            <p:nvPr/>
          </p:nvSpPr>
          <p:spPr bwMode="auto">
            <a:xfrm>
              <a:off x="3477" y="2178"/>
              <a:ext cx="5" cy="1"/>
            </a:xfrm>
            <a:prstGeom prst="line">
              <a:avLst/>
            </a:prstGeom>
            <a:noFill/>
            <a:ln w="15875">
              <a:solidFill>
                <a:srgbClr val="40009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5640" name="Line 40"/>
            <p:cNvSpPr>
              <a:spLocks noChangeShapeType="1"/>
            </p:cNvSpPr>
            <p:nvPr/>
          </p:nvSpPr>
          <p:spPr bwMode="auto">
            <a:xfrm>
              <a:off x="3498" y="2178"/>
              <a:ext cx="6" cy="1"/>
            </a:xfrm>
            <a:prstGeom prst="line">
              <a:avLst/>
            </a:prstGeom>
            <a:noFill/>
            <a:ln w="15875">
              <a:solidFill>
                <a:srgbClr val="40009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5641" name="Line 41"/>
            <p:cNvSpPr>
              <a:spLocks noChangeShapeType="1"/>
            </p:cNvSpPr>
            <p:nvPr/>
          </p:nvSpPr>
          <p:spPr bwMode="auto">
            <a:xfrm>
              <a:off x="3520" y="2178"/>
              <a:ext cx="5" cy="1"/>
            </a:xfrm>
            <a:prstGeom prst="line">
              <a:avLst/>
            </a:prstGeom>
            <a:noFill/>
            <a:ln w="15875">
              <a:solidFill>
                <a:srgbClr val="40009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5642" name="Line 42"/>
            <p:cNvSpPr>
              <a:spLocks noChangeShapeType="1"/>
            </p:cNvSpPr>
            <p:nvPr/>
          </p:nvSpPr>
          <p:spPr bwMode="auto">
            <a:xfrm>
              <a:off x="3541" y="2178"/>
              <a:ext cx="6" cy="1"/>
            </a:xfrm>
            <a:prstGeom prst="line">
              <a:avLst/>
            </a:prstGeom>
            <a:noFill/>
            <a:ln w="15875">
              <a:solidFill>
                <a:srgbClr val="40009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5643" name="Line 43"/>
            <p:cNvSpPr>
              <a:spLocks noChangeShapeType="1"/>
            </p:cNvSpPr>
            <p:nvPr/>
          </p:nvSpPr>
          <p:spPr bwMode="auto">
            <a:xfrm>
              <a:off x="3563" y="2178"/>
              <a:ext cx="5" cy="1"/>
            </a:xfrm>
            <a:prstGeom prst="line">
              <a:avLst/>
            </a:prstGeom>
            <a:noFill/>
            <a:ln w="15875">
              <a:solidFill>
                <a:srgbClr val="40009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5644" name="Line 44"/>
            <p:cNvSpPr>
              <a:spLocks noChangeShapeType="1"/>
            </p:cNvSpPr>
            <p:nvPr/>
          </p:nvSpPr>
          <p:spPr bwMode="auto">
            <a:xfrm>
              <a:off x="3584" y="2178"/>
              <a:ext cx="5" cy="1"/>
            </a:xfrm>
            <a:prstGeom prst="line">
              <a:avLst/>
            </a:prstGeom>
            <a:noFill/>
            <a:ln w="15875">
              <a:solidFill>
                <a:srgbClr val="40009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5645" name="Line 45"/>
            <p:cNvSpPr>
              <a:spLocks noChangeShapeType="1"/>
            </p:cNvSpPr>
            <p:nvPr/>
          </p:nvSpPr>
          <p:spPr bwMode="auto">
            <a:xfrm>
              <a:off x="3605" y="2178"/>
              <a:ext cx="6" cy="1"/>
            </a:xfrm>
            <a:prstGeom prst="line">
              <a:avLst/>
            </a:prstGeom>
            <a:noFill/>
            <a:ln w="15875">
              <a:solidFill>
                <a:srgbClr val="40009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5646" name="Line 46"/>
            <p:cNvSpPr>
              <a:spLocks noChangeShapeType="1"/>
            </p:cNvSpPr>
            <p:nvPr/>
          </p:nvSpPr>
          <p:spPr bwMode="auto">
            <a:xfrm>
              <a:off x="3627" y="2178"/>
              <a:ext cx="5" cy="1"/>
            </a:xfrm>
            <a:prstGeom prst="line">
              <a:avLst/>
            </a:prstGeom>
            <a:noFill/>
            <a:ln w="15875">
              <a:solidFill>
                <a:srgbClr val="40009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5647" name="Line 47"/>
            <p:cNvSpPr>
              <a:spLocks noChangeShapeType="1"/>
            </p:cNvSpPr>
            <p:nvPr/>
          </p:nvSpPr>
          <p:spPr bwMode="auto">
            <a:xfrm>
              <a:off x="3648" y="2178"/>
              <a:ext cx="5" cy="1"/>
            </a:xfrm>
            <a:prstGeom prst="line">
              <a:avLst/>
            </a:prstGeom>
            <a:noFill/>
            <a:ln w="15875">
              <a:solidFill>
                <a:srgbClr val="40009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5648" name="Line 48"/>
            <p:cNvSpPr>
              <a:spLocks noChangeShapeType="1"/>
            </p:cNvSpPr>
            <p:nvPr/>
          </p:nvSpPr>
          <p:spPr bwMode="auto">
            <a:xfrm>
              <a:off x="3669" y="2178"/>
              <a:ext cx="6" cy="1"/>
            </a:xfrm>
            <a:prstGeom prst="line">
              <a:avLst/>
            </a:prstGeom>
            <a:noFill/>
            <a:ln w="15875">
              <a:solidFill>
                <a:srgbClr val="40009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5649" name="Line 49"/>
            <p:cNvSpPr>
              <a:spLocks noChangeShapeType="1"/>
            </p:cNvSpPr>
            <p:nvPr/>
          </p:nvSpPr>
          <p:spPr bwMode="auto">
            <a:xfrm>
              <a:off x="3691" y="2178"/>
              <a:ext cx="5" cy="1"/>
            </a:xfrm>
            <a:prstGeom prst="line">
              <a:avLst/>
            </a:prstGeom>
            <a:noFill/>
            <a:ln w="15875">
              <a:solidFill>
                <a:srgbClr val="40009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5650" name="Line 50"/>
            <p:cNvSpPr>
              <a:spLocks noChangeShapeType="1"/>
            </p:cNvSpPr>
            <p:nvPr/>
          </p:nvSpPr>
          <p:spPr bwMode="auto">
            <a:xfrm>
              <a:off x="3712" y="2178"/>
              <a:ext cx="6" cy="1"/>
            </a:xfrm>
            <a:prstGeom prst="line">
              <a:avLst/>
            </a:prstGeom>
            <a:noFill/>
            <a:ln w="15875">
              <a:solidFill>
                <a:srgbClr val="40009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5651" name="Line 51"/>
            <p:cNvSpPr>
              <a:spLocks noChangeShapeType="1"/>
            </p:cNvSpPr>
            <p:nvPr/>
          </p:nvSpPr>
          <p:spPr bwMode="auto">
            <a:xfrm>
              <a:off x="3734" y="2178"/>
              <a:ext cx="5" cy="1"/>
            </a:xfrm>
            <a:prstGeom prst="line">
              <a:avLst/>
            </a:prstGeom>
            <a:noFill/>
            <a:ln w="15875">
              <a:solidFill>
                <a:srgbClr val="40009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5652" name="Line 52"/>
            <p:cNvSpPr>
              <a:spLocks noChangeShapeType="1"/>
            </p:cNvSpPr>
            <p:nvPr/>
          </p:nvSpPr>
          <p:spPr bwMode="auto">
            <a:xfrm>
              <a:off x="3755" y="2178"/>
              <a:ext cx="5" cy="1"/>
            </a:xfrm>
            <a:prstGeom prst="line">
              <a:avLst/>
            </a:prstGeom>
            <a:noFill/>
            <a:ln w="15875">
              <a:solidFill>
                <a:srgbClr val="40009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5653" name="Freeform 53"/>
            <p:cNvSpPr>
              <a:spLocks/>
            </p:cNvSpPr>
            <p:nvPr/>
          </p:nvSpPr>
          <p:spPr bwMode="auto">
            <a:xfrm>
              <a:off x="3776" y="2178"/>
              <a:ext cx="9" cy="1"/>
            </a:xfrm>
            <a:custGeom>
              <a:avLst/>
              <a:gdLst>
                <a:gd name="T0" fmla="*/ 0 w 10"/>
                <a:gd name="T1" fmla="*/ 0 h 1"/>
                <a:gd name="T2" fmla="*/ 5 w 10"/>
                <a:gd name="T3" fmla="*/ 0 h 1"/>
                <a:gd name="T4" fmla="*/ 7 w 10"/>
                <a:gd name="T5" fmla="*/ 0 h 1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0" h="1">
                  <a:moveTo>
                    <a:pt x="0" y="0"/>
                  </a:moveTo>
                  <a:lnTo>
                    <a:pt x="6" y="0"/>
                  </a:lnTo>
                  <a:lnTo>
                    <a:pt x="10" y="0"/>
                  </a:lnTo>
                </a:path>
              </a:pathLst>
            </a:custGeom>
            <a:noFill/>
            <a:ln w="15875">
              <a:solidFill>
                <a:srgbClr val="400097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5654" name="Rectangle 54"/>
            <p:cNvSpPr>
              <a:spLocks noChangeArrowheads="1"/>
            </p:cNvSpPr>
            <p:nvPr/>
          </p:nvSpPr>
          <p:spPr bwMode="auto">
            <a:xfrm>
              <a:off x="5283" y="2160"/>
              <a:ext cx="49" cy="4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300">
                  <a:solidFill>
                    <a:srgbClr val="000000"/>
                  </a:solidFill>
                  <a:latin typeface="Times New Roman" panose="02020603050405020304" pitchFamily="18" charset="0"/>
                </a:rPr>
                <a:t>f</a:t>
              </a:r>
              <a:endParaRPr lang="en-US" altLang="zh-CN" sz="500">
                <a:latin typeface="Times New Roman" panose="02020603050405020304" pitchFamily="18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 smtClean="0"/>
              <a:t>模块</a:t>
            </a:r>
            <a:r>
              <a:rPr lang="en-US" altLang="zh-CN" smtClean="0"/>
              <a:t>-</a:t>
            </a:r>
            <a:r>
              <a:rPr lang="zh-CN" altLang="en-US" smtClean="0"/>
              <a:t>特征提取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zh-CN" altLang="en-US" sz="2000" dirty="0" smtClean="0"/>
              <a:t>任务</a:t>
            </a:r>
            <a:r>
              <a:rPr lang="zh-CN" altLang="en-US" sz="2000" dirty="0"/>
              <a:t>：简洁、准确地刻画语音信号的声学本质</a:t>
            </a:r>
          </a:p>
          <a:p>
            <a:pPr eaLnBrk="1" hangingPunct="1"/>
            <a:r>
              <a:rPr lang="zh-CN" altLang="en-US" sz="2000" dirty="0" smtClean="0"/>
              <a:t>实例：</a:t>
            </a:r>
            <a:r>
              <a:rPr lang="en-US" altLang="zh-CN" sz="2000" dirty="0" smtClean="0"/>
              <a:t>MFCC</a:t>
            </a:r>
          </a:p>
          <a:p>
            <a:pPr lvl="1" eaLnBrk="1" hangingPunct="1"/>
            <a:r>
              <a:rPr lang="zh-CN" altLang="en-US" sz="1800" dirty="0" smtClean="0"/>
              <a:t>计算过程</a:t>
            </a:r>
          </a:p>
          <a:p>
            <a:pPr lvl="1" eaLnBrk="1" hangingPunct="1"/>
            <a:r>
              <a:rPr lang="zh-CN" altLang="en-US" sz="1800" dirty="0" smtClean="0"/>
              <a:t>特别考虑</a:t>
            </a:r>
          </a:p>
          <a:p>
            <a:pPr lvl="2" eaLnBrk="1" hangingPunct="1"/>
            <a:r>
              <a:rPr lang="zh-CN" altLang="en-US" sz="1600" dirty="0" smtClean="0"/>
              <a:t> </a:t>
            </a:r>
          </a:p>
          <a:p>
            <a:pPr lvl="2" eaLnBrk="1" hangingPunct="1"/>
            <a:endParaRPr lang="zh-CN" altLang="en-US" sz="1600" dirty="0" smtClean="0"/>
          </a:p>
          <a:p>
            <a:pPr lvl="2" eaLnBrk="1" hangingPunct="1"/>
            <a:r>
              <a:rPr lang="en-US" altLang="zh-CN" sz="1600" dirty="0" smtClean="0"/>
              <a:t>Pitch</a:t>
            </a:r>
            <a:r>
              <a:rPr lang="zh-CN" altLang="en-US" sz="1600" dirty="0" smtClean="0"/>
              <a:t>作为特征向量的一维，用于声调语言如汉语</a:t>
            </a:r>
          </a:p>
          <a:p>
            <a:pPr lvl="2" eaLnBrk="1" hangingPunct="1"/>
            <a:r>
              <a:rPr lang="zh-CN" altLang="en-US" sz="1600" dirty="0" smtClean="0"/>
              <a:t>动态特征</a:t>
            </a:r>
            <a:r>
              <a:rPr lang="zh-CN" altLang="en-US" sz="1600" dirty="0" smtClean="0">
                <a:sym typeface="Wingdings 3" panose="05040102010807070707" pitchFamily="18" charset="2"/>
              </a:rPr>
              <a:t></a:t>
            </a:r>
            <a:r>
              <a:rPr lang="en-US" altLang="zh-CN" sz="1600" dirty="0" smtClean="0">
                <a:sym typeface="Wingdings 3" panose="05040102010807070707" pitchFamily="18" charset="2"/>
              </a:rPr>
              <a:t>MFCC</a:t>
            </a:r>
            <a:r>
              <a:rPr lang="zh-CN" altLang="en-US" sz="1600" dirty="0" smtClean="0">
                <a:sym typeface="Wingdings 3" panose="05040102010807070707" pitchFamily="18" charset="2"/>
              </a:rPr>
              <a:t>、</a:t>
            </a:r>
            <a:r>
              <a:rPr lang="en-US" altLang="zh-CN" sz="1600" baseline="30000" dirty="0" smtClean="0">
                <a:sym typeface="Wingdings 3" panose="05040102010807070707" pitchFamily="18" charset="2"/>
              </a:rPr>
              <a:t>2</a:t>
            </a:r>
            <a:r>
              <a:rPr lang="en-US" altLang="zh-CN" sz="1600" dirty="0" smtClean="0">
                <a:sym typeface="Wingdings 3" panose="05040102010807070707" pitchFamily="18" charset="2"/>
              </a:rPr>
              <a:t>MFCC</a:t>
            </a:r>
          </a:p>
          <a:p>
            <a:pPr lvl="2" eaLnBrk="1" hangingPunct="1"/>
            <a:r>
              <a:rPr lang="zh-CN" altLang="en-US" sz="1600" dirty="0" smtClean="0"/>
              <a:t>动态</a:t>
            </a:r>
            <a:r>
              <a:rPr lang="zh-CN" altLang="en-US" sz="1600" dirty="0" smtClean="0">
                <a:sym typeface="Wingdings 3" panose="05040102010807070707" pitchFamily="18" charset="2"/>
              </a:rPr>
              <a:t>均值归一化</a:t>
            </a:r>
            <a:r>
              <a:rPr lang="en-US" altLang="zh-CN" sz="1600" dirty="0" smtClean="0">
                <a:sym typeface="Wingdings 3" panose="05040102010807070707" pitchFamily="18" charset="2"/>
              </a:rPr>
              <a:t>(Running Mean Normalization)</a:t>
            </a:r>
          </a:p>
          <a:p>
            <a:pPr lvl="2" eaLnBrk="1" hangingPunct="1">
              <a:buFontTx/>
              <a:buNone/>
            </a:pPr>
            <a:r>
              <a:rPr lang="en-US" altLang="zh-CN" sz="1600" dirty="0" smtClean="0">
                <a:sym typeface="Wingdings 3" panose="05040102010807070707" pitchFamily="18" charset="2"/>
              </a:rPr>
              <a:t>                        </a:t>
            </a:r>
          </a:p>
        </p:txBody>
      </p:sp>
      <p:graphicFrame>
        <p:nvGraphicFramePr>
          <p:cNvPr id="26628" name="Object 4"/>
          <p:cNvGraphicFramePr>
            <a:graphicFrameLocks noChangeAspect="1"/>
          </p:cNvGraphicFramePr>
          <p:nvPr/>
        </p:nvGraphicFramePr>
        <p:xfrm>
          <a:off x="2414588" y="3357563"/>
          <a:ext cx="4389437" cy="6111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70" name="公式" r:id="rId4" imgW="3098800" imgH="431800" progId="Equation.3">
                  <p:embed/>
                </p:oleObj>
              </mc:Choice>
              <mc:Fallback>
                <p:oleObj name="公式" r:id="rId4" imgW="3098800" imgH="4318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14588" y="3357563"/>
                        <a:ext cx="4389437" cy="6111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629" name="Object 7"/>
          <p:cNvGraphicFramePr>
            <a:graphicFrameLocks noChangeAspect="1"/>
          </p:cNvGraphicFramePr>
          <p:nvPr/>
        </p:nvGraphicFramePr>
        <p:xfrm>
          <a:off x="2520950" y="4905375"/>
          <a:ext cx="2555875" cy="6111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71" name="公式" r:id="rId6" imgW="1803400" imgH="431800" progId="Equation.3">
                  <p:embed/>
                </p:oleObj>
              </mc:Choice>
              <mc:Fallback>
                <p:oleObj name="公式" r:id="rId6" imgW="1803400" imgH="431800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20950" y="4905375"/>
                        <a:ext cx="2555875" cy="6111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 smtClean="0"/>
              <a:t>模块</a:t>
            </a:r>
            <a:r>
              <a:rPr lang="en-US" altLang="zh-CN" smtClean="0"/>
              <a:t>-</a:t>
            </a:r>
            <a:r>
              <a:rPr lang="zh-CN" altLang="en-US" smtClean="0"/>
              <a:t>特征提取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zh-CN" altLang="en-US" sz="2000" dirty="0" smtClean="0"/>
              <a:t>任务</a:t>
            </a:r>
            <a:r>
              <a:rPr lang="zh-CN" altLang="en-US" sz="2000" dirty="0"/>
              <a:t>：简洁、准确地刻画语音信号的声学本质</a:t>
            </a:r>
          </a:p>
          <a:p>
            <a:pPr eaLnBrk="1" hangingPunct="1"/>
            <a:r>
              <a:rPr lang="zh-CN" altLang="en-US" sz="2000" dirty="0" smtClean="0"/>
              <a:t>实例：</a:t>
            </a:r>
            <a:r>
              <a:rPr lang="en-US" altLang="zh-CN" sz="2000" dirty="0" smtClean="0"/>
              <a:t>MFCC</a:t>
            </a:r>
          </a:p>
          <a:p>
            <a:pPr lvl="1" eaLnBrk="1" hangingPunct="1"/>
            <a:r>
              <a:rPr lang="zh-CN" altLang="en-US" sz="1800" dirty="0" smtClean="0"/>
              <a:t>计算过程</a:t>
            </a:r>
          </a:p>
          <a:p>
            <a:pPr lvl="1" eaLnBrk="1" hangingPunct="1"/>
            <a:r>
              <a:rPr lang="zh-CN" altLang="en-US" sz="1800" dirty="0" smtClean="0"/>
              <a:t>特别考虑</a:t>
            </a:r>
          </a:p>
          <a:p>
            <a:pPr lvl="1" eaLnBrk="1" hangingPunct="1"/>
            <a:r>
              <a:rPr lang="zh-CN" altLang="en-US" sz="1800" dirty="0" smtClean="0"/>
              <a:t> 其它</a:t>
            </a:r>
          </a:p>
          <a:p>
            <a:pPr lvl="2" eaLnBrk="1" hangingPunct="1"/>
            <a:r>
              <a:rPr lang="zh-CN" altLang="en-US" sz="1600" dirty="0" smtClean="0">
                <a:sym typeface="Wingdings 3" panose="05040102010807070707" pitchFamily="18" charset="2"/>
              </a:rPr>
              <a:t>语音增强</a:t>
            </a:r>
            <a:r>
              <a:rPr lang="en-US" altLang="zh-CN" sz="1600" dirty="0" smtClean="0">
                <a:sym typeface="Wingdings 3" panose="05040102010807070707" pitchFamily="18" charset="2"/>
              </a:rPr>
              <a:t>/</a:t>
            </a:r>
            <a:r>
              <a:rPr lang="zh-CN" altLang="en-US" sz="1600" dirty="0" smtClean="0">
                <a:sym typeface="Wingdings 3" panose="05040102010807070707" pitchFamily="18" charset="2"/>
              </a:rPr>
              <a:t>降噪</a:t>
            </a:r>
            <a:r>
              <a:rPr lang="en-US" altLang="zh-CN" sz="1600" dirty="0" smtClean="0">
                <a:sym typeface="Wingdings 3" panose="05040102010807070707" pitchFamily="18" charset="2"/>
              </a:rPr>
              <a:t>: CDCN, LDA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 smtClean="0"/>
              <a:t>模块</a:t>
            </a:r>
            <a:r>
              <a:rPr lang="en-US" altLang="zh-CN" smtClean="0"/>
              <a:t>- HMM</a:t>
            </a:r>
            <a:r>
              <a:rPr lang="zh-CN" altLang="en-US" smtClean="0"/>
              <a:t>的应用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zh-CN" altLang="en-US" sz="2000" dirty="0" smtClean="0"/>
              <a:t>任务：有效、准确地刻画与注音符号</a:t>
            </a:r>
            <a:r>
              <a:rPr lang="zh-CN" altLang="en-US" sz="2000" dirty="0"/>
              <a:t>相对应的</a:t>
            </a:r>
            <a:r>
              <a:rPr lang="zh-CN" altLang="en-US" sz="2000" dirty="0" smtClean="0"/>
              <a:t>特征向量序列的时序模式</a:t>
            </a:r>
          </a:p>
          <a:p>
            <a:pPr eaLnBrk="1" hangingPunct="1"/>
            <a:endParaRPr lang="en-US" altLang="zh-CN" sz="2000" dirty="0" smtClean="0"/>
          </a:p>
        </p:txBody>
      </p:sp>
      <p:sp>
        <p:nvSpPr>
          <p:cNvPr id="6" name="矩形 5"/>
          <p:cNvSpPr/>
          <p:nvPr/>
        </p:nvSpPr>
        <p:spPr>
          <a:xfrm>
            <a:off x="3203848" y="2924944"/>
            <a:ext cx="1224136" cy="64770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62898747"/>
              </p:ext>
            </p:extLst>
          </p:nvPr>
        </p:nvGraphicFramePr>
        <p:xfrm>
          <a:off x="1871663" y="2898775"/>
          <a:ext cx="3667125" cy="627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844" name="公式" r:id="rId4" imgW="2298600" imgH="393480" progId="Equation.3">
                  <p:embed/>
                </p:oleObj>
              </mc:Choice>
              <mc:Fallback>
                <p:oleObj name="公式" r:id="rId4" imgW="229860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71663" y="2898775"/>
                        <a:ext cx="3667125" cy="6270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37821738"/>
              </p:ext>
            </p:extLst>
          </p:nvPr>
        </p:nvGraphicFramePr>
        <p:xfrm>
          <a:off x="1150938" y="3817528"/>
          <a:ext cx="2628974" cy="144954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845" name="公式" r:id="rId6" imgW="1612800" imgH="888840" progId="Equation.3">
                  <p:embed/>
                </p:oleObj>
              </mc:Choice>
              <mc:Fallback>
                <p:oleObj name="公式" r:id="rId6" imgW="1612800" imgH="8888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50938" y="3817528"/>
                        <a:ext cx="2628974" cy="144954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 smtClean="0"/>
              <a:t>模块</a:t>
            </a:r>
            <a:r>
              <a:rPr lang="en-US" altLang="zh-CN" smtClean="0"/>
              <a:t>- HMM</a:t>
            </a:r>
            <a:r>
              <a:rPr lang="zh-CN" altLang="en-US" smtClean="0"/>
              <a:t>的应用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zh-CN" altLang="en-US" sz="2000" dirty="0"/>
              <a:t>任务：有效、准确地刻画与注音符号相对应的</a:t>
            </a:r>
            <a:r>
              <a:rPr lang="zh-CN" altLang="en-US" sz="2000" dirty="0" smtClean="0"/>
              <a:t>特征向量序列的</a:t>
            </a:r>
            <a:r>
              <a:rPr lang="zh-CN" altLang="en-US" sz="2000" dirty="0"/>
              <a:t>时序</a:t>
            </a:r>
            <a:r>
              <a:rPr lang="zh-CN" altLang="en-US" sz="2000" dirty="0" smtClean="0"/>
              <a:t>模式</a:t>
            </a:r>
            <a:endParaRPr lang="zh-CN" altLang="en-US" sz="2000" dirty="0"/>
          </a:p>
          <a:p>
            <a:pPr eaLnBrk="1" hangingPunct="1"/>
            <a:r>
              <a:rPr lang="zh-CN" altLang="en-US" sz="2000" dirty="0" smtClean="0"/>
              <a:t>实例：自左到右无跳转三状态</a:t>
            </a:r>
            <a:r>
              <a:rPr lang="en-US" altLang="zh-CN" sz="2000" dirty="0" smtClean="0"/>
              <a:t>HMM</a:t>
            </a:r>
            <a:r>
              <a:rPr lang="zh-CN" altLang="en-US" sz="2000" dirty="0" smtClean="0"/>
              <a:t>模型</a:t>
            </a:r>
          </a:p>
          <a:p>
            <a:pPr lvl="1" eaLnBrk="1" hangingPunct="1"/>
            <a:r>
              <a:rPr lang="zh-CN" altLang="en-US" sz="1800" dirty="0" smtClean="0"/>
              <a:t>模型设置</a:t>
            </a:r>
          </a:p>
          <a:p>
            <a:pPr lvl="2" eaLnBrk="1" hangingPunct="1"/>
            <a:r>
              <a:rPr lang="zh-CN" altLang="en-US" sz="1600" dirty="0" smtClean="0"/>
              <a:t>每个</a:t>
            </a:r>
            <a:r>
              <a:rPr lang="en-US" altLang="zh-CN" sz="1600" dirty="0" smtClean="0"/>
              <a:t>HMM</a:t>
            </a:r>
            <a:r>
              <a:rPr lang="zh-CN" altLang="en-US" sz="1600" dirty="0" smtClean="0"/>
              <a:t>对应于一个识别（注音符号）单元</a:t>
            </a:r>
          </a:p>
          <a:p>
            <a:pPr lvl="2" eaLnBrk="1" hangingPunct="1"/>
            <a:r>
              <a:rPr lang="zh-CN" altLang="en-US" sz="1600" dirty="0" smtClean="0"/>
              <a:t>识别单元为 </a:t>
            </a:r>
            <a:r>
              <a:rPr lang="en-US" altLang="zh-CN" sz="1600" dirty="0" smtClean="0"/>
              <a:t>phone </a:t>
            </a:r>
            <a:r>
              <a:rPr lang="zh-CN" altLang="en-US" sz="1600" dirty="0" smtClean="0"/>
              <a:t>或 </a:t>
            </a:r>
            <a:r>
              <a:rPr lang="en-US" altLang="zh-CN" sz="1600" dirty="0" smtClean="0"/>
              <a:t>semi-syllable, (</a:t>
            </a:r>
            <a:r>
              <a:rPr lang="zh-CN" altLang="en-US" sz="1600" dirty="0" smtClean="0"/>
              <a:t>汉语例：</a:t>
            </a:r>
            <a:r>
              <a:rPr lang="en-US" altLang="zh-CN" sz="1600" dirty="0" smtClean="0"/>
              <a:t>guan3 -&gt; /</a:t>
            </a:r>
            <a:r>
              <a:rPr lang="en-US" altLang="zh-CN" sz="1600" dirty="0" err="1" smtClean="0"/>
              <a:t>gu</a:t>
            </a:r>
            <a:r>
              <a:rPr lang="en-US" altLang="zh-CN" sz="1600" dirty="0" smtClean="0"/>
              <a:t>/ + /an3/)</a:t>
            </a:r>
          </a:p>
          <a:p>
            <a:pPr lvl="2" eaLnBrk="1" hangingPunct="1"/>
            <a:r>
              <a:rPr lang="zh-CN" altLang="en-US" sz="1600" dirty="0" smtClean="0"/>
              <a:t>语境有关的识别单元（</a:t>
            </a:r>
            <a:r>
              <a:rPr lang="en-US" altLang="zh-CN" sz="1600" dirty="0" smtClean="0"/>
              <a:t>context-dependent units</a:t>
            </a:r>
            <a:r>
              <a:rPr lang="zh-CN" altLang="en-US" sz="1600" dirty="0" smtClean="0"/>
              <a:t>）：</a:t>
            </a:r>
            <a:r>
              <a:rPr lang="en-US" altLang="zh-CN" sz="1600" dirty="0" err="1" smtClean="0"/>
              <a:t>triphone</a:t>
            </a:r>
            <a:r>
              <a:rPr lang="en-US" altLang="zh-CN" sz="1600" dirty="0" smtClean="0"/>
              <a:t>/</a:t>
            </a:r>
            <a:r>
              <a:rPr lang="en-US" altLang="zh-CN" sz="1600" dirty="0" err="1" smtClean="0"/>
              <a:t>diphone</a:t>
            </a:r>
            <a:endParaRPr lang="en-US" altLang="zh-CN" sz="1600" dirty="0" smtClean="0"/>
          </a:p>
          <a:p>
            <a:pPr lvl="3" eaLnBrk="1" hangingPunct="1"/>
            <a:r>
              <a:rPr lang="en-US" altLang="zh-CN" sz="1400" dirty="0" smtClean="0"/>
              <a:t>Rule-based allophone</a:t>
            </a:r>
          </a:p>
          <a:p>
            <a:pPr lvl="3" eaLnBrk="1" hangingPunct="1"/>
            <a:r>
              <a:rPr lang="en-US" altLang="zh-CN" sz="1400" dirty="0" smtClean="0"/>
              <a:t>Data-driven allophone: Decision Tree</a:t>
            </a:r>
          </a:p>
        </p:txBody>
      </p:sp>
      <p:grpSp>
        <p:nvGrpSpPr>
          <p:cNvPr id="29700" name="Group 19"/>
          <p:cNvGrpSpPr>
            <a:grpSpLocks/>
          </p:cNvGrpSpPr>
          <p:nvPr/>
        </p:nvGrpSpPr>
        <p:grpSpPr bwMode="auto">
          <a:xfrm>
            <a:off x="5724525" y="2709863"/>
            <a:ext cx="3240088" cy="647700"/>
            <a:chOff x="703" y="2160"/>
            <a:chExt cx="2041" cy="408"/>
          </a:xfrm>
        </p:grpSpPr>
        <p:sp>
          <p:nvSpPr>
            <p:cNvPr id="29701" name="Oval 4"/>
            <p:cNvSpPr>
              <a:spLocks noChangeArrowheads="1"/>
            </p:cNvSpPr>
            <p:nvPr/>
          </p:nvSpPr>
          <p:spPr bwMode="auto">
            <a:xfrm>
              <a:off x="1020" y="2387"/>
              <a:ext cx="182" cy="181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800">
                  <a:latin typeface="Arial" panose="020B0604020202020204" pitchFamily="34" charset="0"/>
                </a:rPr>
                <a:t>1</a:t>
              </a:r>
            </a:p>
          </p:txBody>
        </p:sp>
        <p:sp>
          <p:nvSpPr>
            <p:cNvPr id="29702" name="Oval 5"/>
            <p:cNvSpPr>
              <a:spLocks noChangeArrowheads="1"/>
            </p:cNvSpPr>
            <p:nvPr/>
          </p:nvSpPr>
          <p:spPr bwMode="auto">
            <a:xfrm>
              <a:off x="1519" y="2387"/>
              <a:ext cx="182" cy="181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800">
                  <a:latin typeface="Arial" panose="020B0604020202020204" pitchFamily="34" charset="0"/>
                </a:rPr>
                <a:t>2</a:t>
              </a:r>
            </a:p>
          </p:txBody>
        </p:sp>
        <p:sp>
          <p:nvSpPr>
            <p:cNvPr id="29703" name="Oval 6"/>
            <p:cNvSpPr>
              <a:spLocks noChangeArrowheads="1"/>
            </p:cNvSpPr>
            <p:nvPr/>
          </p:nvSpPr>
          <p:spPr bwMode="auto">
            <a:xfrm>
              <a:off x="2018" y="2387"/>
              <a:ext cx="182" cy="181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800">
                  <a:latin typeface="Arial" panose="020B0604020202020204" pitchFamily="34" charset="0"/>
                </a:rPr>
                <a:t>3</a:t>
              </a:r>
            </a:p>
          </p:txBody>
        </p:sp>
        <p:sp>
          <p:nvSpPr>
            <p:cNvPr id="29704" name="Line 7"/>
            <p:cNvSpPr>
              <a:spLocks noChangeShapeType="1"/>
            </p:cNvSpPr>
            <p:nvPr/>
          </p:nvSpPr>
          <p:spPr bwMode="auto">
            <a:xfrm>
              <a:off x="703" y="2478"/>
              <a:ext cx="31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9705" name="Line 8"/>
            <p:cNvSpPr>
              <a:spLocks noChangeShapeType="1"/>
            </p:cNvSpPr>
            <p:nvPr/>
          </p:nvSpPr>
          <p:spPr bwMode="auto">
            <a:xfrm>
              <a:off x="1701" y="2478"/>
              <a:ext cx="31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9706" name="Line 9"/>
            <p:cNvSpPr>
              <a:spLocks noChangeShapeType="1"/>
            </p:cNvSpPr>
            <p:nvPr/>
          </p:nvSpPr>
          <p:spPr bwMode="auto">
            <a:xfrm>
              <a:off x="1202" y="2478"/>
              <a:ext cx="31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9707" name="Line 10"/>
            <p:cNvSpPr>
              <a:spLocks noChangeShapeType="1"/>
            </p:cNvSpPr>
            <p:nvPr/>
          </p:nvSpPr>
          <p:spPr bwMode="auto">
            <a:xfrm>
              <a:off x="2200" y="2478"/>
              <a:ext cx="31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9708" name="Freeform 11"/>
            <p:cNvSpPr>
              <a:spLocks/>
            </p:cNvSpPr>
            <p:nvPr/>
          </p:nvSpPr>
          <p:spPr bwMode="auto">
            <a:xfrm>
              <a:off x="1467" y="2160"/>
              <a:ext cx="286" cy="227"/>
            </a:xfrm>
            <a:custGeom>
              <a:avLst/>
              <a:gdLst>
                <a:gd name="T0" fmla="*/ 98 w 286"/>
                <a:gd name="T1" fmla="*/ 227 h 227"/>
                <a:gd name="T2" fmla="*/ 7 w 286"/>
                <a:gd name="T3" fmla="*/ 91 h 227"/>
                <a:gd name="T4" fmla="*/ 143 w 286"/>
                <a:gd name="T5" fmla="*/ 0 h 227"/>
                <a:gd name="T6" fmla="*/ 279 w 286"/>
                <a:gd name="T7" fmla="*/ 91 h 227"/>
                <a:gd name="T8" fmla="*/ 188 w 286"/>
                <a:gd name="T9" fmla="*/ 227 h 2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86" h="227">
                  <a:moveTo>
                    <a:pt x="98" y="227"/>
                  </a:moveTo>
                  <a:cubicBezTo>
                    <a:pt x="49" y="178"/>
                    <a:pt x="0" y="129"/>
                    <a:pt x="7" y="91"/>
                  </a:cubicBezTo>
                  <a:cubicBezTo>
                    <a:pt x="14" y="53"/>
                    <a:pt x="98" y="0"/>
                    <a:pt x="143" y="0"/>
                  </a:cubicBezTo>
                  <a:cubicBezTo>
                    <a:pt x="188" y="0"/>
                    <a:pt x="272" y="53"/>
                    <a:pt x="279" y="91"/>
                  </a:cubicBezTo>
                  <a:cubicBezTo>
                    <a:pt x="286" y="129"/>
                    <a:pt x="237" y="178"/>
                    <a:pt x="188" y="227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 type="non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9709" name="Freeform 12"/>
            <p:cNvSpPr>
              <a:spLocks/>
            </p:cNvSpPr>
            <p:nvPr/>
          </p:nvSpPr>
          <p:spPr bwMode="auto">
            <a:xfrm>
              <a:off x="961" y="2160"/>
              <a:ext cx="286" cy="227"/>
            </a:xfrm>
            <a:custGeom>
              <a:avLst/>
              <a:gdLst>
                <a:gd name="T0" fmla="*/ 98 w 286"/>
                <a:gd name="T1" fmla="*/ 227 h 227"/>
                <a:gd name="T2" fmla="*/ 7 w 286"/>
                <a:gd name="T3" fmla="*/ 91 h 227"/>
                <a:gd name="T4" fmla="*/ 143 w 286"/>
                <a:gd name="T5" fmla="*/ 0 h 227"/>
                <a:gd name="T6" fmla="*/ 279 w 286"/>
                <a:gd name="T7" fmla="*/ 91 h 227"/>
                <a:gd name="T8" fmla="*/ 188 w 286"/>
                <a:gd name="T9" fmla="*/ 227 h 2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86" h="227">
                  <a:moveTo>
                    <a:pt x="98" y="227"/>
                  </a:moveTo>
                  <a:cubicBezTo>
                    <a:pt x="49" y="178"/>
                    <a:pt x="0" y="129"/>
                    <a:pt x="7" y="91"/>
                  </a:cubicBezTo>
                  <a:cubicBezTo>
                    <a:pt x="14" y="53"/>
                    <a:pt x="98" y="0"/>
                    <a:pt x="143" y="0"/>
                  </a:cubicBezTo>
                  <a:cubicBezTo>
                    <a:pt x="188" y="0"/>
                    <a:pt x="272" y="53"/>
                    <a:pt x="279" y="91"/>
                  </a:cubicBezTo>
                  <a:cubicBezTo>
                    <a:pt x="286" y="129"/>
                    <a:pt x="237" y="178"/>
                    <a:pt x="188" y="227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 type="non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9710" name="Freeform 13"/>
            <p:cNvSpPr>
              <a:spLocks/>
            </p:cNvSpPr>
            <p:nvPr/>
          </p:nvSpPr>
          <p:spPr bwMode="auto">
            <a:xfrm>
              <a:off x="1959" y="2160"/>
              <a:ext cx="286" cy="227"/>
            </a:xfrm>
            <a:custGeom>
              <a:avLst/>
              <a:gdLst>
                <a:gd name="T0" fmla="*/ 98 w 286"/>
                <a:gd name="T1" fmla="*/ 227 h 227"/>
                <a:gd name="T2" fmla="*/ 7 w 286"/>
                <a:gd name="T3" fmla="*/ 91 h 227"/>
                <a:gd name="T4" fmla="*/ 143 w 286"/>
                <a:gd name="T5" fmla="*/ 0 h 227"/>
                <a:gd name="T6" fmla="*/ 279 w 286"/>
                <a:gd name="T7" fmla="*/ 91 h 227"/>
                <a:gd name="T8" fmla="*/ 188 w 286"/>
                <a:gd name="T9" fmla="*/ 227 h 2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86" h="227">
                  <a:moveTo>
                    <a:pt x="98" y="227"/>
                  </a:moveTo>
                  <a:cubicBezTo>
                    <a:pt x="49" y="178"/>
                    <a:pt x="0" y="129"/>
                    <a:pt x="7" y="91"/>
                  </a:cubicBezTo>
                  <a:cubicBezTo>
                    <a:pt x="14" y="53"/>
                    <a:pt x="98" y="0"/>
                    <a:pt x="143" y="0"/>
                  </a:cubicBezTo>
                  <a:cubicBezTo>
                    <a:pt x="188" y="0"/>
                    <a:pt x="272" y="53"/>
                    <a:pt x="279" y="91"/>
                  </a:cubicBezTo>
                  <a:cubicBezTo>
                    <a:pt x="286" y="129"/>
                    <a:pt x="237" y="178"/>
                    <a:pt x="188" y="227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 type="non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9711" name="AutoShape 17"/>
            <p:cNvSpPr>
              <a:spLocks noChangeArrowheads="1"/>
            </p:cNvSpPr>
            <p:nvPr/>
          </p:nvSpPr>
          <p:spPr bwMode="auto">
            <a:xfrm>
              <a:off x="2517" y="2341"/>
              <a:ext cx="227" cy="227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w 21600"/>
                <a:gd name="T11" fmla="*/ 0 h 21600"/>
                <a:gd name="T12" fmla="*/ 0 w 21600"/>
                <a:gd name="T13" fmla="*/ 0 h 21600"/>
                <a:gd name="T14" fmla="*/ 0 w 21600"/>
                <a:gd name="T15" fmla="*/ 0 h 2160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3140 w 21600"/>
                <a:gd name="T25" fmla="*/ 3140 h 21600"/>
                <a:gd name="T26" fmla="*/ 18460 w 21600"/>
                <a:gd name="T27" fmla="*/ 18460 h 2160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5400" y="10800"/>
                  </a:moveTo>
                  <a:cubicBezTo>
                    <a:pt x="5400" y="13782"/>
                    <a:pt x="7818" y="16200"/>
                    <a:pt x="10800" y="16200"/>
                  </a:cubicBezTo>
                  <a:cubicBezTo>
                    <a:pt x="13782" y="16200"/>
                    <a:pt x="16200" y="13782"/>
                    <a:pt x="16200" y="10800"/>
                  </a:cubicBezTo>
                  <a:cubicBezTo>
                    <a:pt x="16200" y="7818"/>
                    <a:pt x="13782" y="5400"/>
                    <a:pt x="10800" y="5400"/>
                  </a:cubicBezTo>
                  <a:cubicBezTo>
                    <a:pt x="7818" y="5400"/>
                    <a:pt x="5400" y="7818"/>
                    <a:pt x="5400" y="10800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9712" name="Text Box 18"/>
            <p:cNvSpPr txBox="1">
              <a:spLocks noChangeArrowheads="1"/>
            </p:cNvSpPr>
            <p:nvPr/>
          </p:nvSpPr>
          <p:spPr bwMode="auto">
            <a:xfrm>
              <a:off x="2550" y="2300"/>
              <a:ext cx="11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zh-CN" sz="1800">
                <a:latin typeface="Arial" panose="020B0604020202020204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 smtClean="0"/>
              <a:t>模块</a:t>
            </a:r>
            <a:r>
              <a:rPr lang="en-US" altLang="zh-CN" smtClean="0"/>
              <a:t>- HMM</a:t>
            </a:r>
            <a:r>
              <a:rPr lang="zh-CN" altLang="en-US" smtClean="0"/>
              <a:t>的应用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zh-CN" altLang="en-US" sz="2000" dirty="0"/>
              <a:t>任务：有效、准确地刻画与注音符号相对应的</a:t>
            </a:r>
            <a:r>
              <a:rPr lang="zh-CN" altLang="en-US" sz="2000" dirty="0" smtClean="0"/>
              <a:t>特征向量序列的</a:t>
            </a:r>
            <a:r>
              <a:rPr lang="zh-CN" altLang="en-US" sz="2000" dirty="0"/>
              <a:t>时序</a:t>
            </a:r>
            <a:r>
              <a:rPr lang="zh-CN" altLang="en-US" sz="2000" dirty="0" smtClean="0"/>
              <a:t>模式</a:t>
            </a:r>
            <a:endParaRPr lang="zh-CN" altLang="en-US" sz="2000" dirty="0"/>
          </a:p>
          <a:p>
            <a:pPr eaLnBrk="1" hangingPunct="1"/>
            <a:r>
              <a:rPr lang="zh-CN" altLang="en-US" sz="2000" dirty="0" smtClean="0"/>
              <a:t>实例：自左到右无跳转三状态</a:t>
            </a:r>
            <a:r>
              <a:rPr lang="en-US" altLang="zh-CN" sz="2000" dirty="0" smtClean="0"/>
              <a:t>HMM</a:t>
            </a:r>
            <a:r>
              <a:rPr lang="zh-CN" altLang="en-US" sz="2000" dirty="0" smtClean="0"/>
              <a:t>模型</a:t>
            </a:r>
          </a:p>
          <a:p>
            <a:pPr lvl="1" eaLnBrk="1" hangingPunct="1"/>
            <a:r>
              <a:rPr lang="zh-CN" altLang="en-US" sz="1800" dirty="0" smtClean="0"/>
              <a:t>模型设置</a:t>
            </a:r>
          </a:p>
          <a:p>
            <a:pPr lvl="1" eaLnBrk="1" hangingPunct="1"/>
            <a:r>
              <a:rPr lang="zh-CN" altLang="en-US" sz="1800" dirty="0" smtClean="0"/>
              <a:t>模型构建</a:t>
            </a:r>
          </a:p>
          <a:p>
            <a:pPr lvl="2" eaLnBrk="1" hangingPunct="1"/>
            <a:r>
              <a:rPr lang="en-US" altLang="zh-CN" sz="1600" dirty="0" smtClean="0"/>
              <a:t>Speaker-independent model</a:t>
            </a:r>
          </a:p>
          <a:p>
            <a:pPr lvl="2" eaLnBrk="1" hangingPunct="1"/>
            <a:r>
              <a:rPr lang="en-US" altLang="zh-CN" sz="1600" dirty="0" smtClean="0"/>
              <a:t>Speaker cluster model</a:t>
            </a:r>
          </a:p>
          <a:p>
            <a:pPr lvl="2" eaLnBrk="1" hangingPunct="1"/>
            <a:r>
              <a:rPr lang="en-US" altLang="zh-CN" sz="1600" dirty="0" smtClean="0"/>
              <a:t>Speaker/Channel adaptive model: MAP, MLLR</a:t>
            </a:r>
          </a:p>
        </p:txBody>
      </p:sp>
      <p:grpSp>
        <p:nvGrpSpPr>
          <p:cNvPr id="30724" name="Group 19"/>
          <p:cNvGrpSpPr>
            <a:grpSpLocks/>
          </p:cNvGrpSpPr>
          <p:nvPr/>
        </p:nvGrpSpPr>
        <p:grpSpPr bwMode="auto">
          <a:xfrm>
            <a:off x="5724525" y="2709863"/>
            <a:ext cx="3240088" cy="647700"/>
            <a:chOff x="703" y="2160"/>
            <a:chExt cx="2041" cy="408"/>
          </a:xfrm>
        </p:grpSpPr>
        <p:sp>
          <p:nvSpPr>
            <p:cNvPr id="30725" name="Oval 4"/>
            <p:cNvSpPr>
              <a:spLocks noChangeArrowheads="1"/>
            </p:cNvSpPr>
            <p:nvPr/>
          </p:nvSpPr>
          <p:spPr bwMode="auto">
            <a:xfrm>
              <a:off x="1020" y="2387"/>
              <a:ext cx="182" cy="181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800">
                  <a:latin typeface="Arial" panose="020B0604020202020204" pitchFamily="34" charset="0"/>
                </a:rPr>
                <a:t>1</a:t>
              </a:r>
            </a:p>
          </p:txBody>
        </p:sp>
        <p:sp>
          <p:nvSpPr>
            <p:cNvPr id="30726" name="Oval 5"/>
            <p:cNvSpPr>
              <a:spLocks noChangeArrowheads="1"/>
            </p:cNvSpPr>
            <p:nvPr/>
          </p:nvSpPr>
          <p:spPr bwMode="auto">
            <a:xfrm>
              <a:off x="1519" y="2387"/>
              <a:ext cx="182" cy="181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800">
                  <a:latin typeface="Arial" panose="020B0604020202020204" pitchFamily="34" charset="0"/>
                </a:rPr>
                <a:t>2</a:t>
              </a:r>
            </a:p>
          </p:txBody>
        </p:sp>
        <p:sp>
          <p:nvSpPr>
            <p:cNvPr id="30727" name="Oval 6"/>
            <p:cNvSpPr>
              <a:spLocks noChangeArrowheads="1"/>
            </p:cNvSpPr>
            <p:nvPr/>
          </p:nvSpPr>
          <p:spPr bwMode="auto">
            <a:xfrm>
              <a:off x="2018" y="2387"/>
              <a:ext cx="182" cy="181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800">
                  <a:latin typeface="Arial" panose="020B0604020202020204" pitchFamily="34" charset="0"/>
                </a:rPr>
                <a:t>3</a:t>
              </a:r>
            </a:p>
          </p:txBody>
        </p:sp>
        <p:sp>
          <p:nvSpPr>
            <p:cNvPr id="30728" name="Line 7"/>
            <p:cNvSpPr>
              <a:spLocks noChangeShapeType="1"/>
            </p:cNvSpPr>
            <p:nvPr/>
          </p:nvSpPr>
          <p:spPr bwMode="auto">
            <a:xfrm>
              <a:off x="703" y="2478"/>
              <a:ext cx="31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0729" name="Line 8"/>
            <p:cNvSpPr>
              <a:spLocks noChangeShapeType="1"/>
            </p:cNvSpPr>
            <p:nvPr/>
          </p:nvSpPr>
          <p:spPr bwMode="auto">
            <a:xfrm>
              <a:off x="1701" y="2478"/>
              <a:ext cx="31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0730" name="Line 9"/>
            <p:cNvSpPr>
              <a:spLocks noChangeShapeType="1"/>
            </p:cNvSpPr>
            <p:nvPr/>
          </p:nvSpPr>
          <p:spPr bwMode="auto">
            <a:xfrm>
              <a:off x="1202" y="2478"/>
              <a:ext cx="31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0731" name="Line 10"/>
            <p:cNvSpPr>
              <a:spLocks noChangeShapeType="1"/>
            </p:cNvSpPr>
            <p:nvPr/>
          </p:nvSpPr>
          <p:spPr bwMode="auto">
            <a:xfrm>
              <a:off x="2200" y="2478"/>
              <a:ext cx="31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0732" name="Freeform 11"/>
            <p:cNvSpPr>
              <a:spLocks/>
            </p:cNvSpPr>
            <p:nvPr/>
          </p:nvSpPr>
          <p:spPr bwMode="auto">
            <a:xfrm>
              <a:off x="1467" y="2160"/>
              <a:ext cx="286" cy="227"/>
            </a:xfrm>
            <a:custGeom>
              <a:avLst/>
              <a:gdLst>
                <a:gd name="T0" fmla="*/ 98 w 286"/>
                <a:gd name="T1" fmla="*/ 227 h 227"/>
                <a:gd name="T2" fmla="*/ 7 w 286"/>
                <a:gd name="T3" fmla="*/ 91 h 227"/>
                <a:gd name="T4" fmla="*/ 143 w 286"/>
                <a:gd name="T5" fmla="*/ 0 h 227"/>
                <a:gd name="T6" fmla="*/ 279 w 286"/>
                <a:gd name="T7" fmla="*/ 91 h 227"/>
                <a:gd name="T8" fmla="*/ 188 w 286"/>
                <a:gd name="T9" fmla="*/ 227 h 2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86" h="227">
                  <a:moveTo>
                    <a:pt x="98" y="227"/>
                  </a:moveTo>
                  <a:cubicBezTo>
                    <a:pt x="49" y="178"/>
                    <a:pt x="0" y="129"/>
                    <a:pt x="7" y="91"/>
                  </a:cubicBezTo>
                  <a:cubicBezTo>
                    <a:pt x="14" y="53"/>
                    <a:pt x="98" y="0"/>
                    <a:pt x="143" y="0"/>
                  </a:cubicBezTo>
                  <a:cubicBezTo>
                    <a:pt x="188" y="0"/>
                    <a:pt x="272" y="53"/>
                    <a:pt x="279" y="91"/>
                  </a:cubicBezTo>
                  <a:cubicBezTo>
                    <a:pt x="286" y="129"/>
                    <a:pt x="237" y="178"/>
                    <a:pt x="188" y="227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 type="non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0733" name="Freeform 12"/>
            <p:cNvSpPr>
              <a:spLocks/>
            </p:cNvSpPr>
            <p:nvPr/>
          </p:nvSpPr>
          <p:spPr bwMode="auto">
            <a:xfrm>
              <a:off x="961" y="2160"/>
              <a:ext cx="286" cy="227"/>
            </a:xfrm>
            <a:custGeom>
              <a:avLst/>
              <a:gdLst>
                <a:gd name="T0" fmla="*/ 98 w 286"/>
                <a:gd name="T1" fmla="*/ 227 h 227"/>
                <a:gd name="T2" fmla="*/ 7 w 286"/>
                <a:gd name="T3" fmla="*/ 91 h 227"/>
                <a:gd name="T4" fmla="*/ 143 w 286"/>
                <a:gd name="T5" fmla="*/ 0 h 227"/>
                <a:gd name="T6" fmla="*/ 279 w 286"/>
                <a:gd name="T7" fmla="*/ 91 h 227"/>
                <a:gd name="T8" fmla="*/ 188 w 286"/>
                <a:gd name="T9" fmla="*/ 227 h 2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86" h="227">
                  <a:moveTo>
                    <a:pt x="98" y="227"/>
                  </a:moveTo>
                  <a:cubicBezTo>
                    <a:pt x="49" y="178"/>
                    <a:pt x="0" y="129"/>
                    <a:pt x="7" y="91"/>
                  </a:cubicBezTo>
                  <a:cubicBezTo>
                    <a:pt x="14" y="53"/>
                    <a:pt x="98" y="0"/>
                    <a:pt x="143" y="0"/>
                  </a:cubicBezTo>
                  <a:cubicBezTo>
                    <a:pt x="188" y="0"/>
                    <a:pt x="272" y="53"/>
                    <a:pt x="279" y="91"/>
                  </a:cubicBezTo>
                  <a:cubicBezTo>
                    <a:pt x="286" y="129"/>
                    <a:pt x="237" y="178"/>
                    <a:pt x="188" y="227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 type="non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0734" name="Freeform 13"/>
            <p:cNvSpPr>
              <a:spLocks/>
            </p:cNvSpPr>
            <p:nvPr/>
          </p:nvSpPr>
          <p:spPr bwMode="auto">
            <a:xfrm>
              <a:off x="1959" y="2160"/>
              <a:ext cx="286" cy="227"/>
            </a:xfrm>
            <a:custGeom>
              <a:avLst/>
              <a:gdLst>
                <a:gd name="T0" fmla="*/ 98 w 286"/>
                <a:gd name="T1" fmla="*/ 227 h 227"/>
                <a:gd name="T2" fmla="*/ 7 w 286"/>
                <a:gd name="T3" fmla="*/ 91 h 227"/>
                <a:gd name="T4" fmla="*/ 143 w 286"/>
                <a:gd name="T5" fmla="*/ 0 h 227"/>
                <a:gd name="T6" fmla="*/ 279 w 286"/>
                <a:gd name="T7" fmla="*/ 91 h 227"/>
                <a:gd name="T8" fmla="*/ 188 w 286"/>
                <a:gd name="T9" fmla="*/ 227 h 2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86" h="227">
                  <a:moveTo>
                    <a:pt x="98" y="227"/>
                  </a:moveTo>
                  <a:cubicBezTo>
                    <a:pt x="49" y="178"/>
                    <a:pt x="0" y="129"/>
                    <a:pt x="7" y="91"/>
                  </a:cubicBezTo>
                  <a:cubicBezTo>
                    <a:pt x="14" y="53"/>
                    <a:pt x="98" y="0"/>
                    <a:pt x="143" y="0"/>
                  </a:cubicBezTo>
                  <a:cubicBezTo>
                    <a:pt x="188" y="0"/>
                    <a:pt x="272" y="53"/>
                    <a:pt x="279" y="91"/>
                  </a:cubicBezTo>
                  <a:cubicBezTo>
                    <a:pt x="286" y="129"/>
                    <a:pt x="237" y="178"/>
                    <a:pt x="188" y="227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 type="non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0735" name="AutoShape 17"/>
            <p:cNvSpPr>
              <a:spLocks noChangeArrowheads="1"/>
            </p:cNvSpPr>
            <p:nvPr/>
          </p:nvSpPr>
          <p:spPr bwMode="auto">
            <a:xfrm>
              <a:off x="2517" y="2341"/>
              <a:ext cx="227" cy="227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w 21600"/>
                <a:gd name="T11" fmla="*/ 0 h 21600"/>
                <a:gd name="T12" fmla="*/ 0 w 21600"/>
                <a:gd name="T13" fmla="*/ 0 h 21600"/>
                <a:gd name="T14" fmla="*/ 0 w 21600"/>
                <a:gd name="T15" fmla="*/ 0 h 2160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3140 w 21600"/>
                <a:gd name="T25" fmla="*/ 3140 h 21600"/>
                <a:gd name="T26" fmla="*/ 18460 w 21600"/>
                <a:gd name="T27" fmla="*/ 18460 h 2160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5400" y="10800"/>
                  </a:moveTo>
                  <a:cubicBezTo>
                    <a:pt x="5400" y="13782"/>
                    <a:pt x="7818" y="16200"/>
                    <a:pt x="10800" y="16200"/>
                  </a:cubicBezTo>
                  <a:cubicBezTo>
                    <a:pt x="13782" y="16200"/>
                    <a:pt x="16200" y="13782"/>
                    <a:pt x="16200" y="10800"/>
                  </a:cubicBezTo>
                  <a:cubicBezTo>
                    <a:pt x="16200" y="7818"/>
                    <a:pt x="13782" y="5400"/>
                    <a:pt x="10800" y="5400"/>
                  </a:cubicBezTo>
                  <a:cubicBezTo>
                    <a:pt x="7818" y="5400"/>
                    <a:pt x="5400" y="7818"/>
                    <a:pt x="5400" y="10800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0736" name="Text Box 18"/>
            <p:cNvSpPr txBox="1">
              <a:spLocks noChangeArrowheads="1"/>
            </p:cNvSpPr>
            <p:nvPr/>
          </p:nvSpPr>
          <p:spPr bwMode="auto">
            <a:xfrm>
              <a:off x="2550" y="2300"/>
              <a:ext cx="11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zh-CN" sz="1800">
                <a:latin typeface="Arial" panose="020B0604020202020204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4427984" y="2924944"/>
            <a:ext cx="1224136" cy="64770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 smtClean="0"/>
              <a:t>模块</a:t>
            </a:r>
            <a:r>
              <a:rPr lang="en-US" altLang="zh-CN" smtClean="0"/>
              <a:t>-</a:t>
            </a:r>
            <a:r>
              <a:rPr lang="zh-CN" altLang="en-US" smtClean="0"/>
              <a:t>语言建模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zh-CN" altLang="en-US" sz="2000" dirty="0" smtClean="0"/>
              <a:t>任务：约束转写文本的搜索空间，使之在词间搭配上合理</a:t>
            </a:r>
          </a:p>
          <a:p>
            <a:pPr eaLnBrk="1" hangingPunct="1"/>
            <a:endParaRPr lang="zh-CN" altLang="en-US" sz="2000" dirty="0" smtClean="0"/>
          </a:p>
          <a:p>
            <a:pPr lvl="1" eaLnBrk="1" hangingPunct="1"/>
            <a:endParaRPr lang="en-US" altLang="zh-CN" sz="1800" dirty="0" smtClean="0"/>
          </a:p>
        </p:txBody>
      </p:sp>
      <p:graphicFrame>
        <p:nvGraphicFramePr>
          <p:cNvPr id="4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62424308"/>
              </p:ext>
            </p:extLst>
          </p:nvPr>
        </p:nvGraphicFramePr>
        <p:xfrm>
          <a:off x="1871663" y="2898775"/>
          <a:ext cx="3667125" cy="627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858" name="公式" r:id="rId4" imgW="2298600" imgH="393480" progId="Equation.3">
                  <p:embed/>
                </p:oleObj>
              </mc:Choice>
              <mc:Fallback>
                <p:oleObj name="公式" r:id="rId4" imgW="229860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71663" y="2898775"/>
                        <a:ext cx="3667125" cy="6270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 smtClean="0"/>
              <a:t>模块</a:t>
            </a:r>
            <a:r>
              <a:rPr lang="en-US" altLang="zh-CN" smtClean="0"/>
              <a:t>-</a:t>
            </a:r>
            <a:r>
              <a:rPr lang="zh-CN" altLang="en-US" smtClean="0"/>
              <a:t>语言建模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zh-CN" altLang="en-US" sz="2000" dirty="0" smtClean="0"/>
              <a:t>任务：约束转写文本的搜索空间，使之在句法</a:t>
            </a:r>
            <a:r>
              <a:rPr lang="en-US" altLang="zh-CN" sz="2000" dirty="0" smtClean="0"/>
              <a:t>/</a:t>
            </a:r>
            <a:r>
              <a:rPr lang="zh-CN" altLang="en-US" sz="2000" dirty="0" smtClean="0"/>
              <a:t>语义上合理</a:t>
            </a:r>
          </a:p>
          <a:p>
            <a:pPr eaLnBrk="1" hangingPunct="1"/>
            <a:r>
              <a:rPr lang="zh-CN" altLang="en-US" sz="2000" dirty="0" smtClean="0"/>
              <a:t>基于</a:t>
            </a:r>
            <a:r>
              <a:rPr lang="en-US" altLang="zh-CN" sz="2000" dirty="0" smtClean="0"/>
              <a:t>N</a:t>
            </a:r>
            <a:r>
              <a:rPr lang="zh-CN" altLang="en-US" sz="2000" dirty="0" smtClean="0"/>
              <a:t>元文法的统计模型</a:t>
            </a:r>
          </a:p>
          <a:p>
            <a:pPr lvl="1" eaLnBrk="1" hangingPunct="1"/>
            <a:r>
              <a:rPr lang="zh-CN" altLang="en-US" sz="1800" dirty="0" smtClean="0"/>
              <a:t>描述：转写文字以词为单位，构成特定的词序列</a:t>
            </a:r>
            <a:r>
              <a:rPr lang="en-US" altLang="zh-CN" sz="1800" dirty="0" smtClean="0"/>
              <a:t>W</a:t>
            </a:r>
            <a:r>
              <a:rPr lang="zh-CN" altLang="en-US" sz="1800" dirty="0" smtClean="0"/>
              <a:t>，</a:t>
            </a:r>
            <a:r>
              <a:rPr lang="en-US" altLang="zh-CN" sz="1800" dirty="0" smtClean="0"/>
              <a:t>W=w</a:t>
            </a:r>
            <a:r>
              <a:rPr lang="en-US" altLang="zh-CN" sz="1800" baseline="-25000" dirty="0" smtClean="0"/>
              <a:t>1</a:t>
            </a:r>
            <a:r>
              <a:rPr lang="en-US" altLang="zh-CN" sz="1800" dirty="0" smtClean="0"/>
              <a:t>w</a:t>
            </a:r>
            <a:r>
              <a:rPr lang="en-US" altLang="zh-CN" sz="1800" baseline="-25000" dirty="0" smtClean="0"/>
              <a:t>2</a:t>
            </a:r>
            <a:r>
              <a:rPr lang="en-US" altLang="zh-CN" sz="1800" dirty="0" smtClean="0"/>
              <a:t>…</a:t>
            </a:r>
            <a:r>
              <a:rPr lang="en-US" altLang="zh-CN" sz="1800" dirty="0" err="1" smtClean="0"/>
              <a:t>w</a:t>
            </a:r>
            <a:r>
              <a:rPr lang="en-US" altLang="zh-CN" sz="1800" baseline="-25000" dirty="0" err="1" smtClean="0"/>
              <a:t>Q</a:t>
            </a:r>
            <a:r>
              <a:rPr lang="zh-CN" altLang="en-US" sz="1800" dirty="0" smtClean="0"/>
              <a:t>，</a:t>
            </a:r>
            <a:r>
              <a:rPr lang="en-US" altLang="zh-CN" sz="1800" dirty="0" err="1" smtClean="0"/>
              <a:t>w</a:t>
            </a:r>
            <a:r>
              <a:rPr lang="en-US" altLang="zh-CN" sz="1800" baseline="-25000" dirty="0" err="1" smtClean="0"/>
              <a:t>i</a:t>
            </a:r>
            <a:r>
              <a:rPr lang="zh-CN" altLang="en-US" sz="1800" dirty="0" smtClean="0"/>
              <a:t>为词表中的一个词，其出现概率为</a:t>
            </a:r>
            <a:r>
              <a:rPr lang="en-US" altLang="zh-CN" sz="1800" dirty="0" smtClean="0"/>
              <a:t>P(W)</a:t>
            </a:r>
            <a:r>
              <a:rPr lang="zh-CN" altLang="en-US" sz="1800" dirty="0" smtClean="0"/>
              <a:t>，则，</a:t>
            </a:r>
          </a:p>
          <a:p>
            <a:pPr lvl="1" eaLnBrk="1" hangingPunct="1">
              <a:buFontTx/>
              <a:buNone/>
            </a:pPr>
            <a:endParaRPr lang="zh-CN" altLang="en-US" sz="1800" dirty="0" smtClean="0"/>
          </a:p>
          <a:p>
            <a:pPr lvl="1" eaLnBrk="1" hangingPunct="1">
              <a:buFontTx/>
              <a:buNone/>
            </a:pPr>
            <a:r>
              <a:rPr lang="zh-CN" altLang="en-US" sz="1800" dirty="0" smtClean="0"/>
              <a:t>     </a:t>
            </a:r>
            <a:endParaRPr lang="en-US" altLang="zh-CN" sz="1800" dirty="0" smtClean="0"/>
          </a:p>
          <a:p>
            <a:pPr lvl="1" eaLnBrk="1" hangingPunct="1">
              <a:buFontTx/>
              <a:buNone/>
            </a:pPr>
            <a:r>
              <a:rPr lang="en-US" altLang="zh-CN" sz="1800" dirty="0" smtClean="0"/>
              <a:t>     </a:t>
            </a:r>
            <a:r>
              <a:rPr lang="zh-CN" altLang="en-US" sz="1800" dirty="0" smtClean="0"/>
              <a:t>假定概率</a:t>
            </a:r>
            <a:r>
              <a:rPr lang="en-US" altLang="zh-CN" sz="1800" dirty="0" smtClean="0"/>
              <a:t>P(W)</a:t>
            </a:r>
            <a:r>
              <a:rPr lang="zh-CN" altLang="en-US" sz="1800" dirty="0" smtClean="0"/>
              <a:t>只和前面的</a:t>
            </a:r>
            <a:r>
              <a:rPr lang="en-US" altLang="zh-CN" sz="1800" dirty="0" smtClean="0"/>
              <a:t>N-1</a:t>
            </a:r>
            <a:r>
              <a:rPr lang="zh-CN" altLang="en-US" sz="1800" dirty="0" smtClean="0"/>
              <a:t>个词相关，则上式近似为</a:t>
            </a:r>
          </a:p>
          <a:p>
            <a:pPr lvl="1" eaLnBrk="1" hangingPunct="1">
              <a:buFontTx/>
              <a:buNone/>
            </a:pPr>
            <a:endParaRPr lang="zh-CN" altLang="en-US" sz="1800" dirty="0" smtClean="0"/>
          </a:p>
          <a:p>
            <a:pPr lvl="1" eaLnBrk="1" hangingPunct="1">
              <a:buFontTx/>
              <a:buNone/>
            </a:pPr>
            <a:r>
              <a:rPr lang="zh-CN" altLang="en-US" sz="1800" dirty="0" smtClean="0"/>
              <a:t>     </a:t>
            </a:r>
          </a:p>
          <a:p>
            <a:pPr lvl="1" eaLnBrk="1" hangingPunct="1">
              <a:buFontTx/>
              <a:buNone/>
            </a:pPr>
            <a:r>
              <a:rPr lang="zh-CN" altLang="en-US" sz="1800" dirty="0" smtClean="0"/>
              <a:t>      通常</a:t>
            </a:r>
            <a:r>
              <a:rPr lang="en-US" altLang="zh-CN" sz="1800" dirty="0" smtClean="0"/>
              <a:t>N</a:t>
            </a:r>
            <a:r>
              <a:rPr lang="zh-CN" altLang="en-US" sz="1800" dirty="0" smtClean="0"/>
              <a:t>小于等于</a:t>
            </a:r>
            <a:r>
              <a:rPr lang="en-US" altLang="zh-CN" sz="1800" dirty="0" smtClean="0"/>
              <a:t>4</a:t>
            </a:r>
          </a:p>
          <a:p>
            <a:pPr lvl="1" eaLnBrk="1" hangingPunct="1">
              <a:buFontTx/>
              <a:buNone/>
            </a:pPr>
            <a:endParaRPr lang="en-US" altLang="zh-CN" sz="1800" dirty="0" smtClean="0"/>
          </a:p>
        </p:txBody>
      </p:sp>
      <p:graphicFrame>
        <p:nvGraphicFramePr>
          <p:cNvPr id="32772" name="Object 4"/>
          <p:cNvGraphicFramePr>
            <a:graphicFrameLocks noChangeAspect="1"/>
          </p:cNvGraphicFramePr>
          <p:nvPr/>
        </p:nvGraphicFramePr>
        <p:xfrm>
          <a:off x="2608263" y="3500438"/>
          <a:ext cx="5708650" cy="374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814" name="公式" r:id="rId4" imgW="3683000" imgH="241300" progId="Equation.3">
                  <p:embed/>
                </p:oleObj>
              </mc:Choice>
              <mc:Fallback>
                <p:oleObj name="公式" r:id="rId4" imgW="3683000" imgH="2413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08263" y="3500438"/>
                        <a:ext cx="5708650" cy="3746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2773" name="Object 5"/>
          <p:cNvGraphicFramePr>
            <a:graphicFrameLocks noChangeAspect="1"/>
          </p:cNvGraphicFramePr>
          <p:nvPr/>
        </p:nvGraphicFramePr>
        <p:xfrm>
          <a:off x="2595563" y="4365625"/>
          <a:ext cx="3344862" cy="690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815" name="Equation" r:id="rId6" imgW="2159000" imgH="444500" progId="Equation.DSMT4">
                  <p:embed/>
                </p:oleObj>
              </mc:Choice>
              <mc:Fallback>
                <p:oleObj name="Equation" r:id="rId6" imgW="2159000" imgH="444500" progId="Equation.DSMT4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95563" y="4365625"/>
                        <a:ext cx="3344862" cy="6905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 smtClean="0"/>
              <a:t>模块</a:t>
            </a:r>
            <a:r>
              <a:rPr lang="en-US" altLang="zh-CN" smtClean="0"/>
              <a:t>-</a:t>
            </a:r>
            <a:r>
              <a:rPr lang="zh-CN" altLang="en-US" smtClean="0"/>
              <a:t>语言建模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zh-CN" altLang="en-US" sz="2000" dirty="0" smtClean="0"/>
              <a:t>任务：约束转写文本的搜索空间，使之在句法</a:t>
            </a:r>
            <a:r>
              <a:rPr lang="en-US" altLang="zh-CN" sz="2000" dirty="0" smtClean="0"/>
              <a:t>/</a:t>
            </a:r>
            <a:r>
              <a:rPr lang="zh-CN" altLang="en-US" sz="2000" dirty="0" smtClean="0"/>
              <a:t>语义上合理</a:t>
            </a:r>
          </a:p>
          <a:p>
            <a:pPr eaLnBrk="1" hangingPunct="1"/>
            <a:r>
              <a:rPr lang="zh-CN" altLang="en-US" sz="2000" dirty="0" smtClean="0"/>
              <a:t>基于</a:t>
            </a:r>
            <a:r>
              <a:rPr lang="en-US" altLang="zh-CN" sz="2000" dirty="0" smtClean="0"/>
              <a:t>N</a:t>
            </a:r>
            <a:r>
              <a:rPr lang="zh-CN" altLang="en-US" sz="2000" dirty="0" smtClean="0"/>
              <a:t>元文法的统计模型</a:t>
            </a:r>
          </a:p>
          <a:p>
            <a:pPr lvl="1" eaLnBrk="1" hangingPunct="1"/>
            <a:r>
              <a:rPr lang="zh-CN" altLang="en-US" sz="1800" dirty="0" smtClean="0"/>
              <a:t>描述</a:t>
            </a:r>
          </a:p>
          <a:p>
            <a:pPr lvl="1" eaLnBrk="1" hangingPunct="1"/>
            <a:r>
              <a:rPr lang="zh-CN" altLang="en-US" sz="1800" dirty="0" smtClean="0"/>
              <a:t>计算：对于有限词表，对于任一词</a:t>
            </a:r>
            <a:r>
              <a:rPr lang="en-US" altLang="zh-CN" sz="1800" dirty="0" smtClean="0"/>
              <a:t>w</a:t>
            </a:r>
            <a:r>
              <a:rPr lang="en-US" altLang="zh-CN" sz="1800" baseline="-25000" dirty="0" smtClean="0"/>
              <a:t>1</a:t>
            </a:r>
            <a:r>
              <a:rPr lang="zh-CN" altLang="en-US" sz="1800" dirty="0" smtClean="0"/>
              <a:t>，其</a:t>
            </a:r>
            <a:r>
              <a:rPr lang="en-US" altLang="zh-CN" sz="1800" dirty="0" smtClean="0"/>
              <a:t>N</a:t>
            </a:r>
            <a:r>
              <a:rPr lang="zh-CN" altLang="en-US" sz="1800" dirty="0" smtClean="0"/>
              <a:t>元文法概率可利用在语料库中的相对频度进行估计</a:t>
            </a:r>
          </a:p>
          <a:p>
            <a:pPr lvl="1" eaLnBrk="1" hangingPunct="1"/>
            <a:endParaRPr lang="zh-CN" altLang="en-US" sz="1800" dirty="0" smtClean="0"/>
          </a:p>
          <a:p>
            <a:pPr lvl="1" eaLnBrk="1" hangingPunct="1"/>
            <a:endParaRPr lang="zh-CN" altLang="en-US" sz="1800" dirty="0" smtClean="0"/>
          </a:p>
          <a:p>
            <a:pPr lvl="1" eaLnBrk="1" hangingPunct="1">
              <a:buFontTx/>
              <a:buNone/>
            </a:pPr>
            <a:r>
              <a:rPr lang="zh-CN" altLang="en-US" sz="1800" dirty="0" smtClean="0"/>
              <a:t>     </a:t>
            </a:r>
            <a:endParaRPr lang="en-US" altLang="zh-CN" sz="1800" dirty="0" smtClean="0"/>
          </a:p>
          <a:p>
            <a:pPr lvl="1" eaLnBrk="1" hangingPunct="1">
              <a:buFontTx/>
              <a:buNone/>
            </a:pPr>
            <a:r>
              <a:rPr lang="en-US" altLang="zh-CN" sz="1800" dirty="0" smtClean="0"/>
              <a:t>     </a:t>
            </a:r>
            <a:r>
              <a:rPr lang="zh-CN" altLang="en-US" sz="1800" dirty="0" smtClean="0"/>
              <a:t>训练用语料库，自动分词器（</a:t>
            </a:r>
            <a:r>
              <a:rPr lang="en-US" altLang="zh-CN" sz="1800" dirty="0" smtClean="0"/>
              <a:t>parser</a:t>
            </a:r>
            <a:r>
              <a:rPr lang="zh-CN" altLang="en-US" sz="1800" dirty="0" smtClean="0"/>
              <a:t>）</a:t>
            </a:r>
          </a:p>
          <a:p>
            <a:pPr lvl="2" eaLnBrk="1" hangingPunct="1">
              <a:buFontTx/>
              <a:buNone/>
            </a:pPr>
            <a:endParaRPr lang="en-US" altLang="zh-CN" sz="1600" dirty="0" smtClean="0"/>
          </a:p>
        </p:txBody>
      </p:sp>
      <p:graphicFrame>
        <p:nvGraphicFramePr>
          <p:cNvPr id="33796" name="Object 6"/>
          <p:cNvGraphicFramePr>
            <a:graphicFrameLocks noChangeAspect="1"/>
          </p:cNvGraphicFramePr>
          <p:nvPr/>
        </p:nvGraphicFramePr>
        <p:xfrm>
          <a:off x="2474913" y="3836988"/>
          <a:ext cx="3681412" cy="6715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17" name="Equation" r:id="rId4" imgW="2374900" imgH="431800" progId="Equation.DSMT4">
                  <p:embed/>
                </p:oleObj>
              </mc:Choice>
              <mc:Fallback>
                <p:oleObj name="Equation" r:id="rId4" imgW="2374900" imgH="431800" progId="Equation.DSMT4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74913" y="3836988"/>
                        <a:ext cx="3681412" cy="6715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矩形 1"/>
          <p:cNvSpPr/>
          <p:nvPr/>
        </p:nvSpPr>
        <p:spPr>
          <a:xfrm>
            <a:off x="1043608" y="5157192"/>
            <a:ext cx="5904656" cy="70788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zh-CN" altLang="en-US" sz="2000" dirty="0">
                <a:solidFill>
                  <a:srgbClr val="00B05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这条最新推特与特朗普之前推特在语气上有变化，对习主席和中国都表达了尊重。</a:t>
            </a:r>
            <a:endParaRPr lang="zh-CN" altLang="en-US" sz="2000" dirty="0">
              <a:solidFill>
                <a:srgbClr val="00B050"/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2118792" y="5882690"/>
            <a:ext cx="6701680" cy="70788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zh-CN" altLang="en-US" sz="2000" dirty="0">
                <a:solidFill>
                  <a:srgbClr val="00B05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这</a:t>
            </a:r>
            <a:r>
              <a:rPr lang="zh-CN" altLang="en-US" sz="2000" dirty="0" smtClean="0">
                <a:solidFill>
                  <a:srgbClr val="00B05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条 最新 推特 与 特</a:t>
            </a:r>
            <a:r>
              <a:rPr lang="zh-CN" altLang="en-US" sz="2000" dirty="0">
                <a:solidFill>
                  <a:srgbClr val="00B05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朗</a:t>
            </a:r>
            <a:r>
              <a:rPr lang="zh-CN" altLang="en-US" sz="2000" dirty="0" smtClean="0">
                <a:solidFill>
                  <a:srgbClr val="00B05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普 之前 推特 在 语气 上 有 变化， 对 习主席 和 中国 都 表达 了 尊重 。</a:t>
            </a:r>
            <a:endParaRPr lang="zh-CN" altLang="en-US" sz="2000" dirty="0">
              <a:solidFill>
                <a:srgbClr val="00B050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35184" y="6051967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 smtClean="0">
                <a:solidFill>
                  <a:srgbClr val="C00000"/>
                </a:solidFill>
              </a:rPr>
              <a:t>分词之后</a:t>
            </a:r>
            <a:endParaRPr lang="zh-CN" altLang="en-US" sz="2000" dirty="0">
              <a:solidFill>
                <a:srgbClr val="C00000"/>
              </a:solidFill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435184" y="5373216"/>
            <a:ext cx="44114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 smtClean="0">
                <a:solidFill>
                  <a:srgbClr val="C00000"/>
                </a:solidFill>
              </a:rPr>
              <a:t>例</a:t>
            </a:r>
            <a:endParaRPr lang="zh-CN" altLang="en-US" sz="2000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 animBg="1"/>
      <p:bldP spid="3" grpId="0"/>
      <p:bldP spid="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 smtClean="0"/>
              <a:t>模块</a:t>
            </a:r>
            <a:r>
              <a:rPr lang="en-US" altLang="zh-CN" smtClean="0"/>
              <a:t>-</a:t>
            </a:r>
            <a:r>
              <a:rPr lang="zh-CN" altLang="en-US" smtClean="0"/>
              <a:t>搜索解码</a:t>
            </a:r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zh-CN" altLang="en-US" sz="2000" dirty="0" smtClean="0"/>
              <a:t>任务：在声学模型与语言模型共同约束的空间，搜索最大似然解</a:t>
            </a:r>
          </a:p>
          <a:p>
            <a:pPr eaLnBrk="1" hangingPunct="1"/>
            <a:r>
              <a:rPr lang="zh-CN" altLang="en-US" sz="2000" dirty="0" smtClean="0"/>
              <a:t>最优搜索：声学模型与语言模型融合，构成有限状态网络</a:t>
            </a:r>
            <a:r>
              <a:rPr lang="en-US" altLang="zh-CN" sz="2000" dirty="0" smtClean="0"/>
              <a:t>-</a:t>
            </a:r>
            <a:r>
              <a:rPr lang="zh-CN" altLang="en-US" sz="2000" dirty="0" smtClean="0"/>
              <a:t>搜索空间，搜索空间巨大。</a:t>
            </a:r>
          </a:p>
          <a:p>
            <a:pPr lvl="1" eaLnBrk="1" hangingPunct="1"/>
            <a:r>
              <a:rPr lang="zh-CN" altLang="en-US" sz="1800" dirty="0" smtClean="0"/>
              <a:t>要求：准确性、高效率</a:t>
            </a:r>
          </a:p>
          <a:p>
            <a:pPr lvl="1" eaLnBrk="1" hangingPunct="1"/>
            <a:r>
              <a:rPr lang="zh-CN" altLang="en-US" sz="1800" dirty="0" smtClean="0"/>
              <a:t>算法：</a:t>
            </a:r>
          </a:p>
          <a:p>
            <a:pPr lvl="2" eaLnBrk="1" hangingPunct="1"/>
            <a:r>
              <a:rPr lang="en-US" altLang="zh-CN" sz="1600" dirty="0" smtClean="0"/>
              <a:t>Viterbi</a:t>
            </a:r>
          </a:p>
          <a:p>
            <a:pPr lvl="2" eaLnBrk="1" hangingPunct="1"/>
            <a:r>
              <a:rPr lang="en-US" altLang="zh-CN" sz="1600" dirty="0" smtClean="0"/>
              <a:t>A*</a:t>
            </a:r>
          </a:p>
          <a:p>
            <a:pPr lvl="2" eaLnBrk="1" hangingPunct="1"/>
            <a:r>
              <a:rPr lang="en-US" altLang="zh-CN" sz="1600" dirty="0" smtClean="0"/>
              <a:t>Token Passing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2616" y="4637118"/>
            <a:ext cx="3585845" cy="191643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26032" y="4637118"/>
            <a:ext cx="4261485" cy="18465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ends">
  <a:themeElements>
    <a:clrScheme name="Blends 3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Blends">
      <a:majorFont>
        <a:latin typeface="Tahoma"/>
        <a:ea typeface="宋体"/>
        <a:cs typeface=""/>
      </a:majorFont>
      <a:minorFont>
        <a:latin typeface="Tahoma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Blends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2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3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4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主题​​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3703</TotalTime>
  <Words>985</Words>
  <Application>Microsoft Office PowerPoint</Application>
  <PresentationFormat>全屏显示(4:3)</PresentationFormat>
  <Paragraphs>233</Paragraphs>
  <Slides>21</Slides>
  <Notes>20</Notes>
  <HiddenSlides>0</HiddenSlides>
  <MMClips>0</MMClips>
  <ScaleCrop>false</ScaleCrop>
  <HeadingPairs>
    <vt:vector size="8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2</vt:i4>
      </vt:variant>
      <vt:variant>
        <vt:lpstr>幻灯片标题</vt:lpstr>
      </vt:variant>
      <vt:variant>
        <vt:i4>21</vt:i4>
      </vt:variant>
    </vt:vector>
  </HeadingPairs>
  <TitlesOfParts>
    <vt:vector size="32" baseType="lpstr">
      <vt:lpstr>Microsoft Yahei</vt:lpstr>
      <vt:lpstr>宋体</vt:lpstr>
      <vt:lpstr>Arial</vt:lpstr>
      <vt:lpstr>Courier New</vt:lpstr>
      <vt:lpstr>Tahoma</vt:lpstr>
      <vt:lpstr>Times New Roman</vt:lpstr>
      <vt:lpstr>Wingdings</vt:lpstr>
      <vt:lpstr>Wingdings 3</vt:lpstr>
      <vt:lpstr>Blends</vt:lpstr>
      <vt:lpstr>公式</vt:lpstr>
      <vt:lpstr>Equation</vt:lpstr>
      <vt:lpstr>第六章 语音识别-系统</vt:lpstr>
      <vt:lpstr>原理</vt:lpstr>
      <vt:lpstr>原理-问题描述</vt:lpstr>
      <vt:lpstr>原理-问题描述</vt:lpstr>
      <vt:lpstr>原理-问题描述</vt:lpstr>
      <vt:lpstr>原理-问题描述</vt:lpstr>
      <vt:lpstr>原理-系统构成</vt:lpstr>
      <vt:lpstr>原理-基本任务</vt:lpstr>
      <vt:lpstr>模块</vt:lpstr>
      <vt:lpstr>模块-特征提取</vt:lpstr>
      <vt:lpstr>模块-特征提取</vt:lpstr>
      <vt:lpstr>模块-特征提取</vt:lpstr>
      <vt:lpstr>模块-特征提取</vt:lpstr>
      <vt:lpstr>模块-特征提取</vt:lpstr>
      <vt:lpstr>模块- HMM的应用</vt:lpstr>
      <vt:lpstr>模块- HMM的应用</vt:lpstr>
      <vt:lpstr>模块- HMM的应用</vt:lpstr>
      <vt:lpstr>模块-语言建模</vt:lpstr>
      <vt:lpstr>模块-语言建模</vt:lpstr>
      <vt:lpstr>模块-语言建模</vt:lpstr>
      <vt:lpstr>模块-搜索解码</vt:lpstr>
    </vt:vector>
  </TitlesOfParts>
  <Company>bit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第十三章 语音识别</dc:title>
  <dc:creator>zhuwb</dc:creator>
  <cp:lastModifiedBy>xiaoni</cp:lastModifiedBy>
  <cp:revision>70</cp:revision>
  <dcterms:created xsi:type="dcterms:W3CDTF">2005-12-05T02:56:28Z</dcterms:created>
  <dcterms:modified xsi:type="dcterms:W3CDTF">2023-11-21T12:33:01Z</dcterms:modified>
</cp:coreProperties>
</file>