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9" r:id="rId3"/>
    <p:sldId id="290" r:id="rId4"/>
    <p:sldId id="291" r:id="rId5"/>
    <p:sldId id="283" r:id="rId6"/>
    <p:sldId id="275" r:id="rId7"/>
    <p:sldId id="276" r:id="rId8"/>
    <p:sldId id="277" r:id="rId9"/>
    <p:sldId id="278" r:id="rId10"/>
    <p:sldId id="279" r:id="rId11"/>
    <p:sldId id="282" r:id="rId12"/>
    <p:sldId id="280" r:id="rId13"/>
    <p:sldId id="281" r:id="rId14"/>
    <p:sldId id="286" r:id="rId15"/>
    <p:sldId id="287" r:id="rId16"/>
    <p:sldId id="288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24" autoAdjust="0"/>
  </p:normalViewPr>
  <p:slideViewPr>
    <p:cSldViewPr>
      <p:cViewPr varScale="1">
        <p:scale>
          <a:sx n="119" d="100"/>
          <a:sy n="119" d="100"/>
        </p:scale>
        <p:origin x="4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6.wmf"/><Relationship Id="rId1" Type="http://schemas.openxmlformats.org/officeDocument/2006/relationships/image" Target="../media/image11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6.wmf"/><Relationship Id="rId1" Type="http://schemas.openxmlformats.org/officeDocument/2006/relationships/image" Target="../media/image22.wmf"/><Relationship Id="rId6" Type="http://schemas.openxmlformats.org/officeDocument/2006/relationships/image" Target="../media/image15.wmf"/><Relationship Id="rId5" Type="http://schemas.openxmlformats.org/officeDocument/2006/relationships/image" Target="../media/image23.wmf"/><Relationship Id="rId4" Type="http://schemas.openxmlformats.org/officeDocument/2006/relationships/image" Target="../media/image13.wmf"/><Relationship Id="rId9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26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26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42.wmf"/><Relationship Id="rId4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1.wmf"/><Relationship Id="rId1" Type="http://schemas.openxmlformats.org/officeDocument/2006/relationships/image" Target="../media/image52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1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3701-4032-4A2B-B698-3C1DB1196DA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62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5.wmf"/><Relationship Id="rId18" Type="http://schemas.openxmlformats.org/officeDocument/2006/relationships/oleObject" Target="../embeddings/oleObject9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9.w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wmf"/><Relationship Id="rId23" Type="http://schemas.openxmlformats.org/officeDocument/2006/relationships/image" Target="../media/image10.wmf"/><Relationship Id="rId10" Type="http://schemas.openxmlformats.org/officeDocument/2006/relationships/image" Target="../media/image4.wmf"/><Relationship Id="rId19" Type="http://schemas.openxmlformats.org/officeDocument/2006/relationships/image" Target="../media/image8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17.wmf"/><Relationship Id="rId26" Type="http://schemas.openxmlformats.org/officeDocument/2006/relationships/image" Target="../media/image21.wmf"/><Relationship Id="rId3" Type="http://schemas.openxmlformats.org/officeDocument/2006/relationships/oleObject" Target="../embeddings/oleObject12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9.bin"/><Relationship Id="rId25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20.wmf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33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3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40.wmf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50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5" Type="http://schemas.openxmlformats.org/officeDocument/2006/relationships/slide" Target="slide9.xml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4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8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10" Type="http://schemas.openxmlformats.org/officeDocument/2006/relationships/image" Target="../media/image45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4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42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oleObject" Target="../embeddings/oleObject6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0.wmf"/><Relationship Id="rId11" Type="http://schemas.openxmlformats.org/officeDocument/2006/relationships/slide" Target="slide7.xml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1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6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68.bin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7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10" Type="http://schemas.openxmlformats.org/officeDocument/2006/relationships/image" Target="../media/image54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5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7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7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6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oleObject" Target="../embeddings/oleObject85.bin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7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7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9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64.wmf"/><Relationship Id="rId5" Type="http://schemas.openxmlformats.org/officeDocument/2006/relationships/image" Target="../media/image74.wmf"/><Relationship Id="rId15" Type="http://schemas.openxmlformats.org/officeDocument/2006/relationships/image" Target="../media/image77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9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97.bin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80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8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/>
              <a:t>第五次作业</a:t>
            </a: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555776" y="2620288"/>
            <a:ext cx="5832648" cy="778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2.9(3)</a:t>
            </a:r>
            <a:endParaRPr lang="zh-CN" altLang="en-US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2.6</a:t>
            </a:r>
            <a:r>
              <a:rPr kumimoji="1" lang="zh-CN" altLang="en-US" sz="2800" b="1" dirty="0">
                <a:latin typeface="Times New Roman" pitchFamily="18" charset="0"/>
              </a:rPr>
              <a:t>、对因果序列          ，初值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02147" y="3587750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     </a:t>
            </a:r>
            <a:r>
              <a:rPr kumimoji="1" lang="zh-CN" altLang="en-US" sz="2800" b="1" dirty="0">
                <a:latin typeface="Times New Roman" pitchFamily="18" charset="0"/>
              </a:rPr>
              <a:t>的收敛域包括单位圆，试求          的值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28074" y="770757"/>
            <a:ext cx="7437052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如果序列            时，           ，问此时的定理是什么？讨论一个序列          ，其 </a:t>
            </a:r>
            <a:r>
              <a:rPr kumimoji="1" lang="en-US" altLang="zh-CN" sz="2800" b="1" dirty="0">
                <a:latin typeface="Times New Roman" pitchFamily="18" charset="0"/>
              </a:rPr>
              <a:t>z </a:t>
            </a:r>
            <a:r>
              <a:rPr kumimoji="1" lang="zh-CN" altLang="en-US" sz="2800" b="1" dirty="0">
                <a:latin typeface="Times New Roman" pitchFamily="18" charset="0"/>
              </a:rPr>
              <a:t>变换为</a:t>
            </a: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/>
          </p:nvPr>
        </p:nvGraphicFramePr>
        <p:xfrm>
          <a:off x="3427085" y="237358"/>
          <a:ext cx="738187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Equation" r:id="rId3" imgW="317160" imgH="203040" progId="Equation.DSMT4">
                  <p:embed/>
                </p:oleObj>
              </mc:Choice>
              <mc:Fallback>
                <p:oleObj name="Equation" r:id="rId3" imgW="317160" imgH="203040" progId="Equation.DSMT4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085" y="237358"/>
                        <a:ext cx="738187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5"/>
          <p:cNvGraphicFramePr>
            <a:graphicFrameLocks noChangeAspect="1"/>
          </p:cNvGraphicFramePr>
          <p:nvPr>
            <p:extLst/>
          </p:nvPr>
        </p:nvGraphicFramePr>
        <p:xfrm>
          <a:off x="3927475" y="911489"/>
          <a:ext cx="12382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name="Equation" r:id="rId5" imgW="533160" imgH="203040" progId="Equation.DSMT4">
                  <p:embed/>
                </p:oleObj>
              </mc:Choice>
              <mc:Fallback>
                <p:oleObj name="Equation" r:id="rId5" imgW="533160" imgH="203040" progId="Equation.DSMT4">
                  <p:embed/>
                  <p:pic>
                    <p:nvPicPr>
                      <p:cNvPr id="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475" y="911489"/>
                        <a:ext cx="1238250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0"/>
          <p:cNvGraphicFramePr>
            <a:graphicFrameLocks noChangeAspect="1"/>
          </p:cNvGraphicFramePr>
          <p:nvPr>
            <p:extLst/>
          </p:nvPr>
        </p:nvGraphicFramePr>
        <p:xfrm>
          <a:off x="5364088" y="188640"/>
          <a:ext cx="222726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name="Equation" r:id="rId7" imgW="952200" imgH="279360" progId="Equation.DSMT4">
                  <p:embed/>
                </p:oleObj>
              </mc:Choice>
              <mc:Fallback>
                <p:oleObj name="Equation" r:id="rId7" imgW="952200" imgH="279360" progId="Equation.DSMT4">
                  <p:embed/>
                  <p:pic>
                    <p:nvPicPr>
                      <p:cNvPr id="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88640"/>
                        <a:ext cx="2227262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/>
          </p:nvPr>
        </p:nvGraphicFramePr>
        <p:xfrm>
          <a:off x="2483768" y="908720"/>
          <a:ext cx="825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9" imgW="355320" imgH="177480" progId="Equation.DSMT4">
                  <p:embed/>
                </p:oleObj>
              </mc:Choice>
              <mc:Fallback>
                <p:oleObj name="Equation" r:id="rId9" imgW="355320" imgH="17748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908720"/>
                        <a:ext cx="825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>
            <p:extLst/>
          </p:nvPr>
        </p:nvGraphicFramePr>
        <p:xfrm>
          <a:off x="4211960" y="1478432"/>
          <a:ext cx="738187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Equation" r:id="rId11" imgW="317160" imgH="203040" progId="Equation.DSMT4">
                  <p:embed/>
                </p:oleObj>
              </mc:Choice>
              <mc:Fallback>
                <p:oleObj name="Equation" r:id="rId11" imgW="317160" imgH="203040" progId="Equation.DSMT4">
                  <p:embed/>
                  <p:pic>
                    <p:nvPicPr>
                      <p:cNvPr id="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1478432"/>
                        <a:ext cx="738187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>
            <p:extLst/>
          </p:nvPr>
        </p:nvGraphicFramePr>
        <p:xfrm>
          <a:off x="2109788" y="1993900"/>
          <a:ext cx="2981325" cy="176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6" name="Equation" r:id="rId12" imgW="1282680" imgH="761760" progId="Equation.DSMT4">
                  <p:embed/>
                </p:oleObj>
              </mc:Choice>
              <mc:Fallback>
                <p:oleObj name="Equation" r:id="rId12" imgW="1282680" imgH="761760" progId="Equation.DSMT4">
                  <p:embed/>
                  <p:pic>
                    <p:nvPicPr>
                      <p:cNvPr id="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1993900"/>
                        <a:ext cx="2981325" cy="176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226856" y="4373186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</a:t>
            </a:r>
          </a:p>
        </p:txBody>
      </p:sp>
      <p:graphicFrame>
        <p:nvGraphicFramePr>
          <p:cNvPr id="21" name="Object 5"/>
          <p:cNvGraphicFramePr>
            <a:graphicFrameLocks noChangeAspect="1"/>
          </p:cNvGraphicFramePr>
          <p:nvPr>
            <p:extLst/>
          </p:nvPr>
        </p:nvGraphicFramePr>
        <p:xfrm>
          <a:off x="785813" y="3744913"/>
          <a:ext cx="8255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7" name="Equation" r:id="rId14" imgW="355320" imgH="203040" progId="Equation.DSMT4">
                  <p:embed/>
                </p:oleObj>
              </mc:Choice>
              <mc:Fallback>
                <p:oleObj name="Equation" r:id="rId14" imgW="355320" imgH="203040" progId="Equation.DSMT4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3744913"/>
                        <a:ext cx="8255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/>
          <p:cNvGraphicFramePr>
            <a:graphicFrameLocks noChangeAspect="1"/>
          </p:cNvGraphicFramePr>
          <p:nvPr>
            <p:extLst/>
          </p:nvPr>
        </p:nvGraphicFramePr>
        <p:xfrm>
          <a:off x="6042025" y="3752850"/>
          <a:ext cx="7064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Equation" r:id="rId16" imgW="304560" imgH="203040" progId="Equation.DSMT4">
                  <p:embed/>
                </p:oleObj>
              </mc:Choice>
              <mc:Fallback>
                <p:oleObj name="Equation" r:id="rId16" imgW="304560" imgH="203040" progId="Equation.DSMT4">
                  <p:embed/>
                  <p:pic>
                    <p:nvPicPr>
                      <p:cNvPr id="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2025" y="3752850"/>
                        <a:ext cx="70643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0"/>
          <p:cNvGraphicFramePr>
            <a:graphicFrameLocks noChangeAspect="1"/>
          </p:cNvGraphicFramePr>
          <p:nvPr>
            <p:extLst/>
          </p:nvPr>
        </p:nvGraphicFramePr>
        <p:xfrm>
          <a:off x="1045126" y="4529001"/>
          <a:ext cx="22272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9" name="Equation" r:id="rId18" imgW="952200" imgH="203040" progId="Equation.DSMT4">
                  <p:embed/>
                </p:oleObj>
              </mc:Choice>
              <mc:Fallback>
                <p:oleObj name="Equation" r:id="rId18" imgW="952200" imgH="203040" progId="Equation.DSMT4">
                  <p:embed/>
                  <p:pic>
                    <p:nvPicPr>
                      <p:cNvPr id="2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126" y="4529001"/>
                        <a:ext cx="2227262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/>
          </p:nvPr>
        </p:nvGraphicFramePr>
        <p:xfrm>
          <a:off x="1045126" y="5093269"/>
          <a:ext cx="721518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0" name="Equation" r:id="rId20" imgW="3085920" imgH="431640" progId="Equation.DSMT4">
                  <p:embed/>
                </p:oleObj>
              </mc:Choice>
              <mc:Fallback>
                <p:oleObj name="Equation" r:id="rId20" imgW="3085920" imgH="431640" progId="Equation.DSMT4">
                  <p:embed/>
                  <p:pic>
                    <p:nvPicPr>
                      <p:cNvPr id="2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126" y="5093269"/>
                        <a:ext cx="7215188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0"/>
          <p:cNvGraphicFramePr>
            <a:graphicFrameLocks noChangeAspect="1"/>
          </p:cNvGraphicFramePr>
          <p:nvPr>
            <p:extLst/>
          </p:nvPr>
        </p:nvGraphicFramePr>
        <p:xfrm>
          <a:off x="842963" y="6084888"/>
          <a:ext cx="270351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1" name="Equation" r:id="rId22" imgW="1155600" imgH="279360" progId="Equation.DSMT4">
                  <p:embed/>
                </p:oleObj>
              </mc:Choice>
              <mc:Fallback>
                <p:oleObj name="Equation" r:id="rId22" imgW="1155600" imgH="279360" progId="Equation.DSMT4">
                  <p:embed/>
                  <p:pic>
                    <p:nvPicPr>
                      <p:cNvPr id="2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6084888"/>
                        <a:ext cx="2703512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515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06897" y="3072418"/>
            <a:ext cx="7138644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     </a:t>
            </a:r>
            <a:r>
              <a:rPr kumimoji="1" lang="zh-CN" altLang="en-US" sz="2800" b="1" dirty="0">
                <a:latin typeface="Times New Roman" pitchFamily="18" charset="0"/>
              </a:rPr>
              <a:t>的收敛域包括单位圆，故收敛域为</a:t>
            </a: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/>
          </p:nvPr>
        </p:nvGraphicFramePr>
        <p:xfrm>
          <a:off x="236538" y="115888"/>
          <a:ext cx="2919412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Equation" r:id="rId3" imgW="1282680" imgH="761760" progId="Equation.DSMT4">
                  <p:embed/>
                </p:oleObj>
              </mc:Choice>
              <mc:Fallback>
                <p:oleObj name="Equation" r:id="rId3" imgW="1282680" imgH="761760" progId="Equation.DSMT4">
                  <p:embed/>
                  <p:pic>
                    <p:nvPicPr>
                      <p:cNvPr id="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115888"/>
                        <a:ext cx="2919412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79512" y="3861048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故：         是左边序列，          是因果序列。</a:t>
            </a:r>
          </a:p>
        </p:txBody>
      </p:sp>
      <p:graphicFrame>
        <p:nvGraphicFramePr>
          <p:cNvPr id="21" name="Object 5"/>
          <p:cNvGraphicFramePr>
            <a:graphicFrameLocks noChangeAspect="1"/>
          </p:cNvGraphicFramePr>
          <p:nvPr>
            <p:extLst/>
          </p:nvPr>
        </p:nvGraphicFramePr>
        <p:xfrm>
          <a:off x="619365" y="3229821"/>
          <a:ext cx="8255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Equation" r:id="rId5" imgW="355320" imgH="203040" progId="Equation.DSMT4">
                  <p:embed/>
                </p:oleObj>
              </mc:Choice>
              <mc:Fallback>
                <p:oleObj name="Equation" r:id="rId5" imgW="355320" imgH="203040" progId="Equation.DSMT4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365" y="3229821"/>
                        <a:ext cx="8255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/>
          <p:cNvGraphicFramePr>
            <a:graphicFrameLocks noChangeAspect="1"/>
          </p:cNvGraphicFramePr>
          <p:nvPr>
            <p:extLst/>
          </p:nvPr>
        </p:nvGraphicFramePr>
        <p:xfrm>
          <a:off x="7020272" y="3262504"/>
          <a:ext cx="16779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Equation" r:id="rId7" imgW="723600" imgH="203040" progId="Equation.DSMT4">
                  <p:embed/>
                </p:oleObj>
              </mc:Choice>
              <mc:Fallback>
                <p:oleObj name="Equation" r:id="rId7" imgW="723600" imgH="203040" progId="Equation.DSMT4">
                  <p:embed/>
                  <p:pic>
                    <p:nvPicPr>
                      <p:cNvPr id="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3262504"/>
                        <a:ext cx="167798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/>
          </p:nvPr>
        </p:nvGraphicFramePr>
        <p:xfrm>
          <a:off x="790125" y="4020050"/>
          <a:ext cx="9207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name="Equation" r:id="rId9" imgW="393480" imgH="228600" progId="Equation.DSMT4">
                  <p:embed/>
                </p:oleObj>
              </mc:Choice>
              <mc:Fallback>
                <p:oleObj name="Equation" r:id="rId9" imgW="393480" imgH="228600" progId="Equation.DSMT4">
                  <p:embed/>
                  <p:pic>
                    <p:nvPicPr>
                      <p:cNvPr id="2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125" y="4020050"/>
                        <a:ext cx="9207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0"/>
          <p:cNvGraphicFramePr>
            <a:graphicFrameLocks noChangeAspect="1"/>
          </p:cNvGraphicFramePr>
          <p:nvPr>
            <p:extLst/>
          </p:nvPr>
        </p:nvGraphicFramePr>
        <p:xfrm>
          <a:off x="1619672" y="5805264"/>
          <a:ext cx="160337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" name="Equation" r:id="rId11" imgW="685800" imgH="393480" progId="Equation.DSMT4">
                  <p:embed/>
                </p:oleObj>
              </mc:Choice>
              <mc:Fallback>
                <p:oleObj name="Equation" r:id="rId11" imgW="685800" imgH="393480" progId="Equation.DSMT4">
                  <p:embed/>
                  <p:pic>
                    <p:nvPicPr>
                      <p:cNvPr id="2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5805264"/>
                        <a:ext cx="1603375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23528" y="1988840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极点为：</a:t>
            </a:r>
          </a:p>
        </p:txBody>
      </p:sp>
      <p:graphicFrame>
        <p:nvGraphicFramePr>
          <p:cNvPr id="27" name="Object 10"/>
          <p:cNvGraphicFramePr>
            <a:graphicFrameLocks noChangeAspect="1"/>
          </p:cNvGraphicFramePr>
          <p:nvPr>
            <p:extLst/>
          </p:nvPr>
        </p:nvGraphicFramePr>
        <p:xfrm>
          <a:off x="2051720" y="2103059"/>
          <a:ext cx="22574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1" name="Equation" r:id="rId13" imgW="965160" imgH="228600" progId="Equation.DSMT4">
                  <p:embed/>
                </p:oleObj>
              </mc:Choice>
              <mc:Fallback>
                <p:oleObj name="Equation" r:id="rId13" imgW="965160" imgH="228600" progId="Equation.DSMT4">
                  <p:embed/>
                  <p:pic>
                    <p:nvPicPr>
                      <p:cNvPr id="2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103059"/>
                        <a:ext cx="22574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>
            <p:extLst/>
          </p:nvPr>
        </p:nvGraphicFramePr>
        <p:xfrm>
          <a:off x="3836988" y="4019550"/>
          <a:ext cx="9509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2" name="Equation" r:id="rId15" imgW="406080" imgH="228600" progId="Equation.DSMT4">
                  <p:embed/>
                </p:oleObj>
              </mc:Choice>
              <mc:Fallback>
                <p:oleObj name="Equation" r:id="rId15" imgW="406080" imgH="228600" progId="Equation.DSMT4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988" y="4019550"/>
                        <a:ext cx="950912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/>
          </p:nvPr>
        </p:nvGraphicFramePr>
        <p:xfrm>
          <a:off x="6948264" y="764704"/>
          <a:ext cx="2312987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3" name="Equation" r:id="rId17" imgW="1015920" imgH="228600" progId="Equation.DSMT4">
                  <p:embed/>
                </p:oleObj>
              </mc:Choice>
              <mc:Fallback>
                <p:oleObj name="Equation" r:id="rId17" imgW="1015920" imgH="228600" progId="Equation.DSMT4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764704"/>
                        <a:ext cx="2312987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/>
          </p:nvPr>
        </p:nvGraphicFramePr>
        <p:xfrm>
          <a:off x="3203848" y="116632"/>
          <a:ext cx="2054225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Equation" r:id="rId19" imgW="901440" imgH="761760" progId="Equation.DSMT4">
                  <p:embed/>
                </p:oleObj>
              </mc:Choice>
              <mc:Fallback>
                <p:oleObj name="Equation" r:id="rId19" imgW="901440" imgH="761760" progId="Equation.DSMT4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16632"/>
                        <a:ext cx="2054225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/>
          </p:nvPr>
        </p:nvGraphicFramePr>
        <p:xfrm>
          <a:off x="5220072" y="116632"/>
          <a:ext cx="1792287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Equation" r:id="rId21" imgW="787320" imgH="761760" progId="Equation.DSMT4">
                  <p:embed/>
                </p:oleObj>
              </mc:Choice>
              <mc:Fallback>
                <p:oleObj name="Equation" r:id="rId21" imgW="787320" imgH="76176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16632"/>
                        <a:ext cx="1792287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0"/>
          <p:cNvGraphicFramePr>
            <a:graphicFrameLocks noChangeAspect="1"/>
          </p:cNvGraphicFramePr>
          <p:nvPr>
            <p:extLst/>
          </p:nvPr>
        </p:nvGraphicFramePr>
        <p:xfrm>
          <a:off x="539552" y="5157192"/>
          <a:ext cx="442595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6" name="Equation" r:id="rId23" imgW="1892160" imgH="279360" progId="Equation.DSMT4">
                  <p:embed/>
                </p:oleObj>
              </mc:Choice>
              <mc:Fallback>
                <p:oleObj name="Equation" r:id="rId23" imgW="1892160" imgH="279360" progId="Equation.DSMT4">
                  <p:embed/>
                  <p:pic>
                    <p:nvPicPr>
                      <p:cNvPr id="1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157192"/>
                        <a:ext cx="4425950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0"/>
          <p:cNvGraphicFramePr>
            <a:graphicFrameLocks noChangeAspect="1"/>
          </p:cNvGraphicFramePr>
          <p:nvPr>
            <p:extLst/>
          </p:nvPr>
        </p:nvGraphicFramePr>
        <p:xfrm>
          <a:off x="4932040" y="4551863"/>
          <a:ext cx="2881312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7" name="Equation" r:id="rId25" imgW="1231560" imgH="761760" progId="Equation.DSMT4">
                  <p:embed/>
                </p:oleObj>
              </mc:Choice>
              <mc:Fallback>
                <p:oleObj name="Equation" r:id="rId25" imgW="1231560" imgH="761760" progId="Equation.DSMT4">
                  <p:embed/>
                  <p:pic>
                    <p:nvPicPr>
                      <p:cNvPr id="1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551863"/>
                        <a:ext cx="2881312" cy="177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27422B-4457-4A90-B83F-14ED5945B603}"/>
              </a:ext>
            </a:extLst>
          </p:cNvPr>
          <p:cNvSpPr/>
          <p:nvPr/>
        </p:nvSpPr>
        <p:spPr>
          <a:xfrm>
            <a:off x="8028384" y="1556792"/>
            <a:ext cx="432048" cy="29105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2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50001" y="3380026"/>
            <a:ext cx="7138644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     </a:t>
            </a:r>
            <a:r>
              <a:rPr kumimoji="1" lang="zh-CN" altLang="en-US" sz="2800" b="1" dirty="0">
                <a:latin typeface="Times New Roman" pitchFamily="18" charset="0"/>
              </a:rPr>
              <a:t>的收敛域包括单位圆，故收敛域为</a:t>
            </a: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/>
          </p:nvPr>
        </p:nvGraphicFramePr>
        <p:xfrm>
          <a:off x="1142696" y="829604"/>
          <a:ext cx="4857750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Equation" r:id="rId3" imgW="2133360" imgH="761760" progId="Equation.DSMT4">
                  <p:embed/>
                </p:oleObj>
              </mc:Choice>
              <mc:Fallback>
                <p:oleObj name="Equation" r:id="rId3" imgW="2133360" imgH="761760" progId="Equation.DSMT4">
                  <p:embed/>
                  <p:pic>
                    <p:nvPicPr>
                      <p:cNvPr id="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696" y="829604"/>
                        <a:ext cx="4857750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22616" y="4214251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故：         是左边序列，          是因果序列。</a:t>
            </a:r>
          </a:p>
        </p:txBody>
      </p:sp>
      <p:graphicFrame>
        <p:nvGraphicFramePr>
          <p:cNvPr id="21" name="Object 5"/>
          <p:cNvGraphicFramePr>
            <a:graphicFrameLocks noChangeAspect="1"/>
          </p:cNvGraphicFramePr>
          <p:nvPr>
            <p:extLst/>
          </p:nvPr>
        </p:nvGraphicFramePr>
        <p:xfrm>
          <a:off x="862469" y="3537429"/>
          <a:ext cx="8255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8" name="Equation" r:id="rId5" imgW="355320" imgH="203040" progId="Equation.DSMT4">
                  <p:embed/>
                </p:oleObj>
              </mc:Choice>
              <mc:Fallback>
                <p:oleObj name="Equation" r:id="rId5" imgW="355320" imgH="203040" progId="Equation.DSMT4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469" y="3537429"/>
                        <a:ext cx="8255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/>
          <p:cNvGraphicFramePr>
            <a:graphicFrameLocks noChangeAspect="1"/>
          </p:cNvGraphicFramePr>
          <p:nvPr>
            <p:extLst/>
          </p:nvPr>
        </p:nvGraphicFramePr>
        <p:xfrm>
          <a:off x="7263376" y="3570112"/>
          <a:ext cx="16779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Equation" r:id="rId7" imgW="723600" imgH="203040" progId="Equation.DSMT4">
                  <p:embed/>
                </p:oleObj>
              </mc:Choice>
              <mc:Fallback>
                <p:oleObj name="Equation" r:id="rId7" imgW="723600" imgH="203040" progId="Equation.DSMT4">
                  <p:embed/>
                  <p:pic>
                    <p:nvPicPr>
                      <p:cNvPr id="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3376" y="3570112"/>
                        <a:ext cx="167798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/>
          </p:nvPr>
        </p:nvGraphicFramePr>
        <p:xfrm>
          <a:off x="1033229" y="4327658"/>
          <a:ext cx="9207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0" name="Equation" r:id="rId9" imgW="393480" imgH="228600" progId="Equation.DSMT4">
                  <p:embed/>
                </p:oleObj>
              </mc:Choice>
              <mc:Fallback>
                <p:oleObj name="Equation" r:id="rId9" imgW="393480" imgH="228600" progId="Equation.DSMT4">
                  <p:embed/>
                  <p:pic>
                    <p:nvPicPr>
                      <p:cNvPr id="2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229" y="4327658"/>
                        <a:ext cx="9207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0"/>
          <p:cNvGraphicFramePr>
            <a:graphicFrameLocks noChangeAspect="1"/>
          </p:cNvGraphicFramePr>
          <p:nvPr>
            <p:extLst/>
          </p:nvPr>
        </p:nvGraphicFramePr>
        <p:xfrm>
          <a:off x="1430728" y="5923261"/>
          <a:ext cx="1277938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11" imgW="545760" imgH="393480" progId="Equation.DSMT4">
                  <p:embed/>
                </p:oleObj>
              </mc:Choice>
              <mc:Fallback>
                <p:oleObj name="Equation" r:id="rId11" imgW="545760" imgH="393480" progId="Equation.DSMT4">
                  <p:embed/>
                  <p:pic>
                    <p:nvPicPr>
                      <p:cNvPr id="2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728" y="5923261"/>
                        <a:ext cx="1277938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827584" y="2533642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极点为：</a:t>
            </a:r>
          </a:p>
        </p:txBody>
      </p:sp>
      <p:graphicFrame>
        <p:nvGraphicFramePr>
          <p:cNvPr id="27" name="Object 10"/>
          <p:cNvGraphicFramePr>
            <a:graphicFrameLocks noChangeAspect="1"/>
          </p:cNvGraphicFramePr>
          <p:nvPr>
            <p:extLst/>
          </p:nvPr>
        </p:nvGraphicFramePr>
        <p:xfrm>
          <a:off x="2401861" y="2674729"/>
          <a:ext cx="22574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Equation" r:id="rId13" imgW="965160" imgH="228600" progId="Equation.DSMT4">
                  <p:embed/>
                </p:oleObj>
              </mc:Choice>
              <mc:Fallback>
                <p:oleObj name="Equation" r:id="rId13" imgW="965160" imgH="228600" progId="Equation.DSMT4">
                  <p:embed/>
                  <p:pic>
                    <p:nvPicPr>
                      <p:cNvPr id="2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61" y="2674729"/>
                        <a:ext cx="22574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>
            <p:extLst/>
          </p:nvPr>
        </p:nvGraphicFramePr>
        <p:xfrm>
          <a:off x="4080092" y="4327158"/>
          <a:ext cx="9509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Equation" r:id="rId15" imgW="406080" imgH="228600" progId="Equation.DSMT4">
                  <p:embed/>
                </p:oleObj>
              </mc:Choice>
              <mc:Fallback>
                <p:oleObj name="Equation" r:id="rId15" imgW="406080" imgH="228600" progId="Equation.DSMT4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0092" y="4327158"/>
                        <a:ext cx="950912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/>
          </p:nvPr>
        </p:nvGraphicFramePr>
        <p:xfrm>
          <a:off x="1358720" y="4859471"/>
          <a:ext cx="5643562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4" name="Equation" r:id="rId17" imgW="2412720" imgH="469800" progId="Equation.DSMT4">
                  <p:embed/>
                </p:oleObj>
              </mc:Choice>
              <mc:Fallback>
                <p:oleObj name="Equation" r:id="rId17" imgW="2412720" imgH="469800" progId="Equation.DSMT4">
                  <p:embed/>
                  <p:pic>
                    <p:nvPicPr>
                      <p:cNvPr id="1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720" y="4859471"/>
                        <a:ext cx="5643562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后退或前一项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6FF83EA-7166-442D-B89F-DE9B22747B87}"/>
              </a:ext>
            </a:extLst>
          </p:cNvPr>
          <p:cNvSpPr/>
          <p:nvPr/>
        </p:nvSpPr>
        <p:spPr>
          <a:xfrm>
            <a:off x="7551408" y="1530773"/>
            <a:ext cx="50405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12764" y="105671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我们求一下         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/>
          </p:nvPr>
        </p:nvGraphicFramePr>
        <p:xfrm>
          <a:off x="2408238" y="263525"/>
          <a:ext cx="73818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5" name="Equation" r:id="rId19" imgW="317160" imgH="203040" progId="Equation.DSMT4">
                  <p:embed/>
                </p:oleObj>
              </mc:Choice>
              <mc:Fallback>
                <p:oleObj name="Equation" r:id="rId19" imgW="317160" imgH="203040" progId="Equation.DSMT4">
                  <p:embed/>
                  <p:pic>
                    <p:nvPicPr>
                      <p:cNvPr id="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8238" y="263525"/>
                        <a:ext cx="738187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12764" y="5971176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故：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6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6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/>
          </p:nvPr>
        </p:nvGraphicFramePr>
        <p:xfrm>
          <a:off x="2051720" y="1286763"/>
          <a:ext cx="45180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6" name="Equation" r:id="rId3" imgW="1612800" imgH="444240" progId="Equation.DSMT4">
                  <p:embed/>
                </p:oleObj>
              </mc:Choice>
              <mc:Fallback>
                <p:oleObj name="Equation" r:id="rId3" imgW="1612800" imgH="444240" progId="Equation.DSMT4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286763"/>
                        <a:ext cx="45180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/>
          </p:nvPr>
        </p:nvGraphicFramePr>
        <p:xfrm>
          <a:off x="1331640" y="2964367"/>
          <a:ext cx="6318250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name="Equation" r:id="rId5" imgW="2666880" imgH="444240" progId="Equation.DSMT4">
                  <p:embed/>
                </p:oleObj>
              </mc:Choice>
              <mc:Fallback>
                <p:oleObj name="Equation" r:id="rId5" imgW="2666880" imgH="444240" progId="Equation.DSMT4">
                  <p:embed/>
                  <p:pic>
                    <p:nvPicPr>
                      <p:cNvPr id="25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964367"/>
                        <a:ext cx="6318250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02124" y="332656"/>
            <a:ext cx="799826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2.7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已知因果序列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x(n)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变换，求初值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        和终值</a:t>
            </a:r>
            <a:endParaRPr lang="zh-CN" altLang="en-US" sz="2800" b="1" dirty="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75821" y="2418835"/>
            <a:ext cx="18069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解：  初值</a:t>
            </a:r>
            <a:endParaRPr lang="zh-CN" altLang="en-US" sz="2800" b="1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164288" y="365225"/>
          <a:ext cx="712787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8" name="Equation" r:id="rId7" imgW="304560" imgH="203040" progId="Equation.DSMT4">
                  <p:embed/>
                </p:oleObj>
              </mc:Choice>
              <mc:Fallback>
                <p:oleObj name="Equation" r:id="rId7" imgW="304560" imgH="20304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365225"/>
                        <a:ext cx="712787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/>
          </p:nvPr>
        </p:nvGraphicFramePr>
        <p:xfrm>
          <a:off x="2843808" y="801583"/>
          <a:ext cx="8016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9" name="Equation" r:id="rId9" imgW="342720" imgH="203040" progId="Equation.DSMT4">
                  <p:embed/>
                </p:oleObj>
              </mc:Choice>
              <mc:Fallback>
                <p:oleObj name="Equation" r:id="rId9" imgW="342720" imgH="203040" progId="Equation.DSMT4">
                  <p:embed/>
                  <p:pic>
                    <p:nvPicPr>
                      <p:cNvPr id="13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801583"/>
                        <a:ext cx="80168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731678" y="4437112"/>
            <a:ext cx="7776864" cy="1311193"/>
            <a:chOff x="731678" y="4330577"/>
            <a:chExt cx="7776864" cy="1311193"/>
          </a:xfrm>
        </p:grpSpPr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731678" y="4330577"/>
              <a:ext cx="7776864" cy="1311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itchFamily="18" charset="0"/>
                  <a:cs typeface="Times New Roman" pitchFamily="18" charset="0"/>
                </a:rPr>
                <a:t>因为</a:t>
              </a:r>
              <a:r>
                <a:rPr lang="en-US" altLang="zh-CN" sz="2800" b="1" dirty="0">
                  <a:latin typeface="Times New Roman" pitchFamily="18" charset="0"/>
                  <a:cs typeface="Times New Roman" pitchFamily="18" charset="0"/>
                </a:rPr>
                <a:t>X(z)</a:t>
              </a:r>
              <a:r>
                <a:rPr lang="zh-CN" altLang="en-US" sz="2800" b="1" dirty="0">
                  <a:latin typeface="Times New Roman" pitchFamily="18" charset="0"/>
                  <a:cs typeface="Times New Roman" pitchFamily="18" charset="0"/>
                </a:rPr>
                <a:t>的极点为</a:t>
              </a:r>
              <a:r>
                <a:rPr lang="en-US" altLang="zh-CN" sz="2800" b="1" dirty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zh-CN" altLang="en-US" sz="2800" b="1" dirty="0">
                  <a:latin typeface="Times New Roman" pitchFamily="18" charset="0"/>
                  <a:cs typeface="Times New Roman" pitchFamily="18" charset="0"/>
                </a:rPr>
                <a:t>和</a:t>
              </a:r>
              <a:r>
                <a:rPr lang="en-US" altLang="zh-CN" sz="2800" b="1" dirty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zh-CN" altLang="en-US" sz="2800" b="1" dirty="0">
                  <a:latin typeface="Times New Roman" pitchFamily="18" charset="0"/>
                  <a:cs typeface="Times New Roman" pitchFamily="18" charset="0"/>
                </a:rPr>
                <a:t>，不满足终值定理的条件，故终值         不存在。         </a:t>
              </a:r>
              <a:endParaRPr lang="zh-CN" altLang="en-US" sz="2800" b="1" dirty="0"/>
            </a:p>
          </p:txBody>
        </p:sp>
        <p:graphicFrame>
          <p:nvGraphicFramePr>
            <p:cNvPr id="14" name="对象 13"/>
            <p:cNvGraphicFramePr>
              <a:graphicFrameLocks noChangeAspect="1"/>
            </p:cNvGraphicFramePr>
            <p:nvPr>
              <p:extLst/>
            </p:nvPr>
          </p:nvGraphicFramePr>
          <p:xfrm>
            <a:off x="1907704" y="5050657"/>
            <a:ext cx="801688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80" name="Equation" r:id="rId11" imgW="342720" imgH="203040" progId="Equation.DSMT4">
                    <p:embed/>
                  </p:oleObj>
                </mc:Choice>
                <mc:Fallback>
                  <p:oleObj name="Equation" r:id="rId11" imgW="342720" imgH="203040" progId="Equation.DSMT4">
                    <p:embed/>
                    <p:pic>
                      <p:nvPicPr>
                        <p:cNvPr id="14" name="对象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7704" y="5050657"/>
                          <a:ext cx="801688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578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843520"/>
              </p:ext>
            </p:extLst>
          </p:nvPr>
        </p:nvGraphicFramePr>
        <p:xfrm>
          <a:off x="1547664" y="332656"/>
          <a:ext cx="45180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4" name="Equation" r:id="rId3" imgW="1612800" imgH="444240" progId="Equation.DSMT4">
                  <p:embed/>
                </p:oleObj>
              </mc:Choice>
              <mc:Fallback>
                <p:oleObj name="Equation" r:id="rId3" imgW="16128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32656"/>
                        <a:ext cx="45180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02124" y="548099"/>
            <a:ext cx="79982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求法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865965"/>
              </p:ext>
            </p:extLst>
          </p:nvPr>
        </p:nvGraphicFramePr>
        <p:xfrm>
          <a:off x="6156176" y="332656"/>
          <a:ext cx="2846387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5" name="Equation" r:id="rId5" imgW="1015920" imgH="419040" progId="Equation.DSMT4">
                  <p:embed/>
                </p:oleObj>
              </mc:Choice>
              <mc:Fallback>
                <p:oleObj name="Equation" r:id="rId5" imgW="10159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332656"/>
                        <a:ext cx="2846387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13854"/>
              </p:ext>
            </p:extLst>
          </p:nvPr>
        </p:nvGraphicFramePr>
        <p:xfrm>
          <a:off x="2483768" y="1772816"/>
          <a:ext cx="5051426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6" name="Equation" r:id="rId7" imgW="1803240" imgH="419040" progId="Equation.DSMT4">
                  <p:embed/>
                </p:oleObj>
              </mc:Choice>
              <mc:Fallback>
                <p:oleObj name="Equation" r:id="rId7" imgW="18032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5051426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520389"/>
              </p:ext>
            </p:extLst>
          </p:nvPr>
        </p:nvGraphicFramePr>
        <p:xfrm>
          <a:off x="4215883" y="3501008"/>
          <a:ext cx="4945063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7" name="Equation" r:id="rId9" imgW="1765080" imgH="482400" progId="Equation.DSMT4">
                  <p:embed/>
                </p:oleObj>
              </mc:Choice>
              <mc:Fallback>
                <p:oleObj name="Equation" r:id="rId9" imgW="17650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5883" y="3501008"/>
                        <a:ext cx="4945063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105503"/>
              </p:ext>
            </p:extLst>
          </p:nvPr>
        </p:nvGraphicFramePr>
        <p:xfrm>
          <a:off x="251520" y="3501008"/>
          <a:ext cx="4056062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8" name="Equation" r:id="rId11" imgW="1447560" imgH="444240" progId="Equation.DSMT4">
                  <p:embed/>
                </p:oleObj>
              </mc:Choice>
              <mc:Fallback>
                <p:oleObj name="Equation" r:id="rId11" imgW="14475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501008"/>
                        <a:ext cx="4056062" cy="124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930324"/>
              </p:ext>
            </p:extLst>
          </p:nvPr>
        </p:nvGraphicFramePr>
        <p:xfrm>
          <a:off x="323528" y="5013176"/>
          <a:ext cx="5692775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9" name="Equation" r:id="rId13" imgW="2031840" imgH="444240" progId="Equation.DSMT4">
                  <p:embed/>
                </p:oleObj>
              </mc:Choice>
              <mc:Fallback>
                <p:oleObj name="Equation" r:id="rId13" imgW="20318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013176"/>
                        <a:ext cx="5692775" cy="124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785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233689"/>
              </p:ext>
            </p:extLst>
          </p:nvPr>
        </p:nvGraphicFramePr>
        <p:xfrm>
          <a:off x="179512" y="260648"/>
          <a:ext cx="8784976" cy="1168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8" name="Equation" r:id="rId3" imgW="3352680" imgH="444240" progId="Equation.DSMT4">
                  <p:embed/>
                </p:oleObj>
              </mc:Choice>
              <mc:Fallback>
                <p:oleObj name="Equation" r:id="rId3" imgW="33526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60648"/>
                        <a:ext cx="8784976" cy="1168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0140123"/>
              </p:ext>
            </p:extLst>
          </p:nvPr>
        </p:nvGraphicFramePr>
        <p:xfrm>
          <a:off x="1109923" y="1628800"/>
          <a:ext cx="3201988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9" name="Equation" r:id="rId5" imgW="1143000" imgH="457200" progId="Equation.DSMT4">
                  <p:embed/>
                </p:oleObj>
              </mc:Choice>
              <mc:Fallback>
                <p:oleObj name="Equation" r:id="rId5" imgW="1143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923" y="1628800"/>
                        <a:ext cx="3201988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587485"/>
              </p:ext>
            </p:extLst>
          </p:nvPr>
        </p:nvGraphicFramePr>
        <p:xfrm>
          <a:off x="611560" y="2996952"/>
          <a:ext cx="590550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0" name="Equation" r:id="rId7" imgW="2108160" imgH="482400" progId="Equation.DSMT4">
                  <p:embed/>
                </p:oleObj>
              </mc:Choice>
              <mc:Fallback>
                <p:oleObj name="Equation" r:id="rId7" imgW="21081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996952"/>
                        <a:ext cx="5905500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834907"/>
              </p:ext>
            </p:extLst>
          </p:nvPr>
        </p:nvGraphicFramePr>
        <p:xfrm>
          <a:off x="558193" y="5013176"/>
          <a:ext cx="715010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1" name="Equation" r:id="rId9" imgW="2552400" imgH="228600" progId="Equation.DSMT4">
                  <p:embed/>
                </p:oleObj>
              </mc:Choice>
              <mc:Fallback>
                <p:oleObj name="Equation" r:id="rId9" imgW="2552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93" y="5013176"/>
                        <a:ext cx="7150100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23528" y="5877272"/>
            <a:ext cx="79982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所以：                       ，或终值不存在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641959"/>
              </p:ext>
            </p:extLst>
          </p:nvPr>
        </p:nvGraphicFramePr>
        <p:xfrm>
          <a:off x="1331640" y="5877272"/>
          <a:ext cx="18494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2" name="Equation" r:id="rId11" imgW="660240" imgH="203040" progId="Equation.DSMT4">
                  <p:embed/>
                </p:oleObj>
              </mc:Choice>
              <mc:Fallback>
                <p:oleObj name="Equation" r:id="rId11" imgW="660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877272"/>
                        <a:ext cx="184943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265551"/>
              </p:ext>
            </p:extLst>
          </p:nvPr>
        </p:nvGraphicFramePr>
        <p:xfrm>
          <a:off x="4139952" y="1700808"/>
          <a:ext cx="19208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" name="Equation" r:id="rId13" imgW="685800" imgH="457200" progId="Equation.DSMT4">
                  <p:embed/>
                </p:oleObj>
              </mc:Choice>
              <mc:Fallback>
                <p:oleObj name="Equation" r:id="rId13" imgW="685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700808"/>
                        <a:ext cx="1920875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动作按钮: 前进或下一项 2">
            <a:hlinkClick r:id="rId15" action="ppaction://hlinksldjump" highlightClick="1"/>
          </p:cNvPr>
          <p:cNvSpPr/>
          <p:nvPr/>
        </p:nvSpPr>
        <p:spPr>
          <a:xfrm>
            <a:off x="7668344" y="5733256"/>
            <a:ext cx="653452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39552" y="4365104"/>
            <a:ext cx="7998268" cy="601379"/>
            <a:chOff x="539552" y="4365104"/>
            <a:chExt cx="7998268" cy="601379"/>
          </a:xfrm>
        </p:grpSpPr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539552" y="4365104"/>
              <a:ext cx="79982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因果序列，收敛域为</a:t>
              </a:r>
              <a:r>
                <a:rPr lang="en-US" altLang="zh-CN" sz="2800" b="1" dirty="0">
                  <a:latin typeface="+mn-ea"/>
                  <a:sym typeface="Wingdings" pitchFamily="2" charset="2"/>
                </a:rPr>
                <a:t>:</a:t>
              </a:r>
              <a:endParaRPr lang="zh-CN" altLang="en-US" sz="2800" b="1" dirty="0">
                <a:latin typeface="+mn-ea"/>
              </a:endParaRPr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6770442"/>
                </p:ext>
              </p:extLst>
            </p:nvPr>
          </p:nvGraphicFramePr>
          <p:xfrm>
            <a:off x="4211960" y="4396570"/>
            <a:ext cx="1244600" cy="569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834" name="Equation" r:id="rId16" imgW="444240" imgH="203040" progId="Equation.DSMT4">
                    <p:embed/>
                  </p:oleObj>
                </mc:Choice>
                <mc:Fallback>
                  <p:oleObj name="Equation" r:id="rId16" imgW="444240" imgH="203040" progId="Equation.DSMT4">
                    <p:embed/>
                    <p:pic>
                      <p:nvPicPr>
                        <p:cNvPr id="15" name="对象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1960" y="4396570"/>
                          <a:ext cx="1244600" cy="569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5192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794654"/>
              </p:ext>
            </p:extLst>
          </p:nvPr>
        </p:nvGraphicFramePr>
        <p:xfrm>
          <a:off x="1619820" y="420369"/>
          <a:ext cx="3570291" cy="98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8" name="Equation" r:id="rId3" imgW="1612800" imgH="444240" progId="Equation.DSMT4">
                  <p:embed/>
                </p:oleObj>
              </mc:Choice>
              <mc:Fallback>
                <p:oleObj name="Equation" r:id="rId3" imgW="16128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820" y="420369"/>
                        <a:ext cx="3570291" cy="98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02124" y="548099"/>
            <a:ext cx="79982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求法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909376"/>
              </p:ext>
            </p:extLst>
          </p:nvPr>
        </p:nvGraphicFramePr>
        <p:xfrm>
          <a:off x="5364088" y="404664"/>
          <a:ext cx="1800200" cy="930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9" name="Equation" r:id="rId5" imgW="812520" imgH="419040" progId="Equation.DSMT4">
                  <p:embed/>
                </p:oleObj>
              </mc:Choice>
              <mc:Fallback>
                <p:oleObj name="Equation" r:id="rId5" imgW="8125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04664"/>
                        <a:ext cx="1800200" cy="930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889552"/>
              </p:ext>
            </p:extLst>
          </p:nvPr>
        </p:nvGraphicFramePr>
        <p:xfrm>
          <a:off x="3923928" y="1844824"/>
          <a:ext cx="2588022" cy="874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0" name="Equation" r:id="rId7" imgW="1168200" imgH="393480" progId="Equation.DSMT4">
                  <p:embed/>
                </p:oleObj>
              </mc:Choice>
              <mc:Fallback>
                <p:oleObj name="Equation" r:id="rId7" imgW="1168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844824"/>
                        <a:ext cx="2588022" cy="8743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824483"/>
              </p:ext>
            </p:extLst>
          </p:nvPr>
        </p:nvGraphicFramePr>
        <p:xfrm>
          <a:off x="683568" y="1772816"/>
          <a:ext cx="3093583" cy="1100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1" name="Equation" r:id="rId9" imgW="1396800" imgH="495000" progId="Equation.DSMT4">
                  <p:embed/>
                </p:oleObj>
              </mc:Choice>
              <mc:Fallback>
                <p:oleObj name="Equation" r:id="rId9" imgW="139680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772816"/>
                        <a:ext cx="3093583" cy="1100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701407"/>
              </p:ext>
            </p:extLst>
          </p:nvPr>
        </p:nvGraphicFramePr>
        <p:xfrm>
          <a:off x="1475656" y="3068960"/>
          <a:ext cx="6408712" cy="122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2" name="Equation" r:id="rId11" imgW="2590560" imgH="495000" progId="Equation.DSMT4">
                  <p:embed/>
                </p:oleObj>
              </mc:Choice>
              <mc:Fallback>
                <p:oleObj name="Equation" r:id="rId11" imgW="25905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068960"/>
                        <a:ext cx="6408712" cy="122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48391"/>
              </p:ext>
            </p:extLst>
          </p:nvPr>
        </p:nvGraphicFramePr>
        <p:xfrm>
          <a:off x="4355976" y="4221088"/>
          <a:ext cx="1762109" cy="2705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3" name="Equation" r:id="rId13" imgW="812520" imgH="1244520" progId="Equation.DSMT4">
                  <p:embed/>
                </p:oleObj>
              </mc:Choice>
              <mc:Fallback>
                <p:oleObj name="Equation" r:id="rId13" imgW="812520" imgH="1244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221088"/>
                        <a:ext cx="1762109" cy="2705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988330"/>
              </p:ext>
            </p:extLst>
          </p:nvPr>
        </p:nvGraphicFramePr>
        <p:xfrm>
          <a:off x="899592" y="4725144"/>
          <a:ext cx="3300436" cy="1669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4" name="Equation" r:id="rId15" imgW="1409400" imgH="711000" progId="Equation.DSMT4">
                  <p:embed/>
                </p:oleObj>
              </mc:Choice>
              <mc:Fallback>
                <p:oleObj name="Equation" r:id="rId15" imgW="14094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725144"/>
                        <a:ext cx="3300436" cy="16694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676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967939"/>
              </p:ext>
            </p:extLst>
          </p:nvPr>
        </p:nvGraphicFramePr>
        <p:xfrm>
          <a:off x="1319213" y="333375"/>
          <a:ext cx="50323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09" name="Equation" r:id="rId3" imgW="2273040" imgH="393480" progId="Equation.DSMT4">
                  <p:embed/>
                </p:oleObj>
              </mc:Choice>
              <mc:Fallback>
                <p:oleObj name="Equation" r:id="rId3" imgW="22730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333375"/>
                        <a:ext cx="503237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673607"/>
              </p:ext>
            </p:extLst>
          </p:nvPr>
        </p:nvGraphicFramePr>
        <p:xfrm>
          <a:off x="1390650" y="1412875"/>
          <a:ext cx="44989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0" name="Equation" r:id="rId5" imgW="2031840" imgH="393480" progId="Equation.DSMT4">
                  <p:embed/>
                </p:oleObj>
              </mc:Choice>
              <mc:Fallback>
                <p:oleObj name="Equation" r:id="rId5" imgW="20318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1412875"/>
                        <a:ext cx="449897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23528" y="4797152"/>
            <a:ext cx="79982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所以：                       ，或终值不存在</a:t>
            </a: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688708"/>
              </p:ext>
            </p:extLst>
          </p:nvPr>
        </p:nvGraphicFramePr>
        <p:xfrm>
          <a:off x="1331640" y="4797152"/>
          <a:ext cx="18494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1" name="Equation" r:id="rId7" imgW="660240" imgH="203040" progId="Equation.DSMT4">
                  <p:embed/>
                </p:oleObj>
              </mc:Choice>
              <mc:Fallback>
                <p:oleObj name="Equation" r:id="rId7" imgW="660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797152"/>
                        <a:ext cx="184943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842631"/>
              </p:ext>
            </p:extLst>
          </p:nvPr>
        </p:nvGraphicFramePr>
        <p:xfrm>
          <a:off x="1115616" y="3356992"/>
          <a:ext cx="5589440" cy="889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2" name="Equation" r:id="rId9" imgW="2476440" imgH="393480" progId="Equation.DSMT4">
                  <p:embed/>
                </p:oleObj>
              </mc:Choice>
              <mc:Fallback>
                <p:oleObj name="Equation" r:id="rId9" imgW="24764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356992"/>
                        <a:ext cx="5589440" cy="889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后退或前一项 1">
            <a:hlinkClick r:id="rId11" action="ppaction://hlinksldjump" highlightClick="1"/>
          </p:cNvPr>
          <p:cNvSpPr/>
          <p:nvPr/>
        </p:nvSpPr>
        <p:spPr>
          <a:xfrm>
            <a:off x="7452320" y="4221088"/>
            <a:ext cx="648072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71600" y="2574032"/>
            <a:ext cx="7998268" cy="601379"/>
            <a:chOff x="539552" y="4365104"/>
            <a:chExt cx="7998268" cy="601379"/>
          </a:xfrm>
        </p:grpSpPr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539552" y="4365104"/>
              <a:ext cx="79982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因果序列，收敛域为</a:t>
              </a:r>
              <a:r>
                <a:rPr lang="en-US" altLang="zh-CN" sz="2800" b="1" dirty="0">
                  <a:latin typeface="+mn-ea"/>
                  <a:sym typeface="Wingdings" pitchFamily="2" charset="2"/>
                </a:rPr>
                <a:t>:</a:t>
              </a:r>
              <a:endParaRPr lang="zh-CN" altLang="en-US" sz="2800" b="1" dirty="0">
                <a:latin typeface="+mn-ea"/>
              </a:endParaRP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9441614"/>
                </p:ext>
              </p:extLst>
            </p:nvPr>
          </p:nvGraphicFramePr>
          <p:xfrm>
            <a:off x="4211960" y="4396570"/>
            <a:ext cx="1244600" cy="569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13" name="Equation" r:id="rId12" imgW="444240" imgH="203040" progId="Equation.DSMT4">
                    <p:embed/>
                  </p:oleObj>
                </mc:Choice>
                <mc:Fallback>
                  <p:oleObj name="Equation" r:id="rId12" imgW="444240" imgH="203040" progId="Equation.DSMT4">
                    <p:embed/>
                    <p:pic>
                      <p:nvPicPr>
                        <p:cNvPr id="17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1960" y="4396570"/>
                          <a:ext cx="1244600" cy="569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6934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340720"/>
              </p:ext>
            </p:extLst>
          </p:nvPr>
        </p:nvGraphicFramePr>
        <p:xfrm>
          <a:off x="179512" y="3429000"/>
          <a:ext cx="8905379" cy="90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0" name="Equation" r:id="rId3" imgW="3898800" imgH="393480" progId="Equation.DSMT4">
                  <p:embed/>
                </p:oleObj>
              </mc:Choice>
              <mc:Fallback>
                <p:oleObj name="Equation" r:id="rId3" imgW="38988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429000"/>
                        <a:ext cx="8905379" cy="9000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110915"/>
              </p:ext>
            </p:extLst>
          </p:nvPr>
        </p:nvGraphicFramePr>
        <p:xfrm>
          <a:off x="827584" y="1196752"/>
          <a:ext cx="5589440" cy="889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1" name="Equation" r:id="rId5" imgW="2476440" imgH="393480" progId="Equation.DSMT4">
                  <p:embed/>
                </p:oleObj>
              </mc:Choice>
              <mc:Fallback>
                <p:oleObj name="Equation" r:id="rId5" imgW="24764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196752"/>
                        <a:ext cx="5589440" cy="889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308148"/>
              </p:ext>
            </p:extLst>
          </p:nvPr>
        </p:nvGraphicFramePr>
        <p:xfrm>
          <a:off x="755576" y="260648"/>
          <a:ext cx="6408712" cy="574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2" name="Equation" r:id="rId7" imgW="2552400" imgH="228600" progId="Equation.DSMT4">
                  <p:embed/>
                </p:oleObj>
              </mc:Choice>
              <mc:Fallback>
                <p:oleObj name="Equation" r:id="rId7" imgW="2552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60648"/>
                        <a:ext cx="6408712" cy="574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421391"/>
              </p:ext>
            </p:extLst>
          </p:nvPr>
        </p:nvGraphicFramePr>
        <p:xfrm>
          <a:off x="395536" y="4509120"/>
          <a:ext cx="85042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3" name="Equation" r:id="rId9" imgW="3606480" imgH="393480" progId="Equation.DSMT4">
                  <p:embed/>
                </p:oleObj>
              </mc:Choice>
              <mc:Fallback>
                <p:oleObj name="Equation" r:id="rId9" imgW="3606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509120"/>
                        <a:ext cx="8504237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523728"/>
              </p:ext>
            </p:extLst>
          </p:nvPr>
        </p:nvGraphicFramePr>
        <p:xfrm>
          <a:off x="467544" y="5805264"/>
          <a:ext cx="53006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4" name="Equation" r:id="rId11" imgW="2247840" imgH="228600" progId="Equation.DSMT4">
                  <p:embed/>
                </p:oleObj>
              </mc:Choice>
              <mc:Fallback>
                <p:oleObj name="Equation" r:id="rId11" imgW="2247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805264"/>
                        <a:ext cx="53006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282903"/>
              </p:ext>
            </p:extLst>
          </p:nvPr>
        </p:nvGraphicFramePr>
        <p:xfrm>
          <a:off x="4277544" y="2412867"/>
          <a:ext cx="298132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5" name="Equation" r:id="rId13" imgW="1320480" imgH="203040" progId="Equation.DSMT4">
                  <p:embed/>
                </p:oleObj>
              </mc:Choice>
              <mc:Fallback>
                <p:oleObj name="Equation" r:id="rId13" imgW="1320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7544" y="2412867"/>
                        <a:ext cx="298132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601026"/>
              </p:ext>
            </p:extLst>
          </p:nvPr>
        </p:nvGraphicFramePr>
        <p:xfrm>
          <a:off x="841196" y="2412867"/>
          <a:ext cx="298132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06" name="Equation" r:id="rId15" imgW="1320480" imgH="203040" progId="Equation.DSMT4">
                  <p:embed/>
                </p:oleObj>
              </mc:Choice>
              <mc:Fallback>
                <p:oleObj name="Equation" r:id="rId15" imgW="1320480" imgH="203040" progId="Equation.DSMT4">
                  <p:embed/>
                  <p:pic>
                    <p:nvPicPr>
                      <p:cNvPr id="14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196" y="2412867"/>
                        <a:ext cx="298132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417024" y="5589821"/>
            <a:ext cx="194959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两者结果完全一致！</a:t>
            </a:r>
          </a:p>
        </p:txBody>
      </p:sp>
    </p:spTree>
    <p:extLst>
      <p:ext uri="{BB962C8B-B14F-4D97-AF65-F5344CB8AC3E}">
        <p14:creationId xmlns:p14="http://schemas.microsoft.com/office/powerpoint/2010/main" val="365002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3568" y="692115"/>
            <a:ext cx="691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说明：</a:t>
            </a:r>
            <a:endParaRPr lang="en-US" altLang="zh-CN" sz="2800" b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827584" y="1484784"/>
            <a:ext cx="691276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）比较多的同学是采用了第三种解法，完全采用了习题解答的解题步骤，包括求系数的公式；不好！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27584" y="3429000"/>
            <a:ext cx="691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）我觉得，采用第一种方法最简单明了！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27584" y="4149661"/>
            <a:ext cx="691276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/>
              <a:t>）当然，也有同学只求了初值，没有求终值。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4995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908175" y="1125538"/>
          <a:ext cx="46958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3" imgW="1676400" imgH="228600" progId="Equation.DSMT4">
                  <p:embed/>
                </p:oleObj>
              </mc:Choice>
              <mc:Fallback>
                <p:oleObj name="Equation" r:id="rId3" imgW="1676400" imgH="228600" progId="Equation.DSMT4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125538"/>
                        <a:ext cx="469582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455863" y="4149725"/>
          <a:ext cx="43021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Equation" r:id="rId5" imgW="1815312" imgH="393529" progId="Equation.DSMT4">
                  <p:embed/>
                </p:oleObj>
              </mc:Choice>
              <mc:Fallback>
                <p:oleObj name="Equation" r:id="rId5" imgW="1815312" imgH="393529" progId="Equation.DSMT4">
                  <p:embed/>
                  <p:pic>
                    <p:nvPicPr>
                      <p:cNvPr id="25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863" y="4149725"/>
                        <a:ext cx="43021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827088" y="372597"/>
            <a:ext cx="48574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2. 8  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有一信号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y(n) ,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关系如下</a:t>
            </a:r>
            <a:endParaRPr lang="zh-CN" altLang="en-US" sz="2800" b="1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042988" y="2060575"/>
            <a:ext cx="7129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其中，</a:t>
            </a:r>
            <a:endParaRPr lang="zh-CN" altLang="en-US" sz="2800" b="1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539750" y="3357563"/>
            <a:ext cx="7118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利用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变换的性质，求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y(n)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的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变换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Y(z)     </a:t>
            </a:r>
            <a:endParaRPr lang="en-US" altLang="zh-CN" sz="2800" b="1" dirty="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195513" y="1700213"/>
          <a:ext cx="636905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6" name="Equation" r:id="rId7" imgW="2273300" imgH="469900" progId="Equation.DSMT4">
                  <p:embed/>
                </p:oleObj>
              </mc:Choice>
              <mc:Fallback>
                <p:oleObj name="Equation" r:id="rId7" imgW="2273300" imgH="469900" progId="Equation.DSMT4">
                  <p:embed/>
                  <p:pic>
                    <p:nvPicPr>
                      <p:cNvPr id="30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700213"/>
                        <a:ext cx="636905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468313" y="414972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800" b="1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95288" y="5084763"/>
            <a:ext cx="133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有，     </a:t>
            </a:r>
            <a:endParaRPr lang="zh-CN" altLang="en-US" sz="2800" b="1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1187450" y="5359400"/>
          <a:ext cx="76390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Equation" r:id="rId9" imgW="3225800" imgH="635000" progId="Equation.DSMT4">
                  <p:embed/>
                </p:oleObj>
              </mc:Choice>
              <mc:Fallback>
                <p:oleObj name="Equation" r:id="rId9" imgW="3225800" imgH="635000" progId="Equation.DSMT4">
                  <p:embed/>
                  <p:pic>
                    <p:nvPicPr>
                      <p:cNvPr id="256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359400"/>
                        <a:ext cx="76390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331913" y="4365625"/>
            <a:ext cx="1339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利用     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238327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25609" grpId="0"/>
      <p:bldP spid="256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42988" y="908050"/>
          <a:ext cx="5956300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0" name="Equation" r:id="rId3" imgW="2514600" imgH="609600" progId="Equation.DSMT4">
                  <p:embed/>
                </p:oleObj>
              </mc:Choice>
              <mc:Fallback>
                <p:oleObj name="Equation" r:id="rId3" imgW="2514600" imgH="609600" progId="Equation.DSMT4">
                  <p:embed/>
                  <p:pic>
                    <p:nvPicPr>
                      <p:cNvPr id="266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908050"/>
                        <a:ext cx="5956300" cy="143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755650" y="2276475"/>
          <a:ext cx="7640638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1" name="Equation" r:id="rId5" imgW="3225800" imgH="635000" progId="Equation.DSMT4">
                  <p:embed/>
                </p:oleObj>
              </mc:Choice>
              <mc:Fallback>
                <p:oleObj name="Equation" r:id="rId5" imgW="3225800" imgH="635000" progId="Equation.DSMT4">
                  <p:embed/>
                  <p:pic>
                    <p:nvPicPr>
                      <p:cNvPr id="266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276475"/>
                        <a:ext cx="7640638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1403350" y="4508500"/>
          <a:ext cx="712787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2" name="Equation" r:id="rId7" imgW="3009900" imgH="609600" progId="Equation.DSMT4">
                  <p:embed/>
                </p:oleObj>
              </mc:Choice>
              <mc:Fallback>
                <p:oleObj name="Equation" r:id="rId7" imgW="3009900" imgH="609600" progId="Equation.DSMT4">
                  <p:embed/>
                  <p:pic>
                    <p:nvPicPr>
                      <p:cNvPr id="266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508500"/>
                        <a:ext cx="7127875" cy="143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1476375" y="5734050"/>
          <a:ext cx="69469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3" name="Equation" r:id="rId9" imgW="2933700" imgH="393700" progId="Equation.DSMT4">
                  <p:embed/>
                </p:oleObj>
              </mc:Choice>
              <mc:Fallback>
                <p:oleObj name="Equation" r:id="rId9" imgW="2933700" imgH="393700" progId="Equation.DSMT4">
                  <p:embed/>
                  <p:pic>
                    <p:nvPicPr>
                      <p:cNvPr id="266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734050"/>
                        <a:ext cx="694690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2873375" y="3860800"/>
          <a:ext cx="53244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4" name="Equation" r:id="rId11" imgW="2247900" imgH="254000" progId="Equation.DSMT4">
                  <p:embed/>
                </p:oleObj>
              </mc:Choice>
              <mc:Fallback>
                <p:oleObj name="Equation" r:id="rId11" imgW="2247900" imgH="254000" progId="Equation.DSMT4">
                  <p:embed/>
                  <p:pic>
                    <p:nvPicPr>
                      <p:cNvPr id="2663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3860800"/>
                        <a:ext cx="53244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23850" y="4724400"/>
            <a:ext cx="9858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有     </a:t>
            </a:r>
            <a:endParaRPr lang="zh-CN" altLang="en-US" sz="2800" b="1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539750" y="333375"/>
            <a:ext cx="2663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利用</a:t>
            </a:r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变换性质     </a:t>
            </a:r>
            <a:endParaRPr lang="zh-CN" altLang="en-US" sz="2800" b="1"/>
          </a:p>
        </p:txBody>
      </p:sp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3246438" y="333375"/>
          <a:ext cx="58975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5" name="Equation" r:id="rId13" imgW="2489200" imgH="254000" progId="Equation.DSMT4">
                  <p:embed/>
                </p:oleObj>
              </mc:Choice>
              <mc:Fallback>
                <p:oleObj name="Equation" r:id="rId13" imgW="2489200" imgH="254000" progId="Equation.DSMT4">
                  <p:embed/>
                  <p:pic>
                    <p:nvPicPr>
                      <p:cNvPr id="2663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438" y="333375"/>
                        <a:ext cx="58975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50825" y="1989138"/>
            <a:ext cx="125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同样    </a:t>
            </a:r>
            <a:endParaRPr lang="zh-CN" altLang="en-US" sz="2800" b="1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250825" y="3789363"/>
            <a:ext cx="266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利用</a:t>
            </a:r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变换性质     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345891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/>
      <p:bldP spid="26633" grpId="0"/>
      <p:bldP spid="26635" grpId="0"/>
      <p:bldP spid="266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042988" y="1341438"/>
          <a:ext cx="608171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4" name="Equation" r:id="rId3" imgW="2171700" imgH="254000" progId="Equation.DSMT4">
                  <p:embed/>
                </p:oleObj>
              </mc:Choice>
              <mc:Fallback>
                <p:oleObj name="Equation" r:id="rId3" imgW="2171700" imgH="254000" progId="Equation.DSMT4">
                  <p:embed/>
                  <p:pic>
                    <p:nvPicPr>
                      <p:cNvPr id="276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41438"/>
                        <a:ext cx="6081712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81038" y="3933825"/>
            <a:ext cx="2406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收敛域为：     </a:t>
            </a:r>
            <a:endParaRPr lang="zh-CN" altLang="en-US" sz="2800" b="1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697163" y="3860800"/>
          <a:ext cx="369887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5" name="Equation" r:id="rId5" imgW="1320227" imgH="393529" progId="Equation.DSMT4">
                  <p:embed/>
                </p:oleObj>
              </mc:Choice>
              <mc:Fallback>
                <p:oleObj name="Equation" r:id="rId5" imgW="1320227" imgH="393529" progId="Equation.DSMT4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7163" y="3860800"/>
                        <a:ext cx="3698875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681038" y="5084763"/>
            <a:ext cx="133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即：     </a:t>
            </a:r>
            <a:endParaRPr lang="zh-CN" altLang="en-US" sz="2800" b="1"/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641600" y="5157788"/>
          <a:ext cx="174307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6" name="Equation" r:id="rId7" imgW="622030" imgH="393529" progId="Equation.DSMT4">
                  <p:embed/>
                </p:oleObj>
              </mc:Choice>
              <mc:Fallback>
                <p:oleObj name="Equation" r:id="rId7" imgW="622030" imgH="393529" progId="Equation.DSMT4">
                  <p:embed/>
                  <p:pic>
                    <p:nvPicPr>
                      <p:cNvPr id="276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5157788"/>
                        <a:ext cx="1743075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1403350" y="333375"/>
          <a:ext cx="469423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" name="Equation" r:id="rId9" imgW="1676400" imgH="228600" progId="Equation.DSMT4">
                  <p:embed/>
                </p:oleObj>
              </mc:Choice>
              <mc:Fallback>
                <p:oleObj name="Equation" r:id="rId9" imgW="1676400" imgH="228600" progId="Equation.DSMT4">
                  <p:embed/>
                  <p:pic>
                    <p:nvPicPr>
                      <p:cNvPr id="276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33375"/>
                        <a:ext cx="4694238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1979613" y="2060575"/>
          <a:ext cx="2525712" cy="171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8" name="Equation" r:id="rId11" imgW="901309" imgH="609336" progId="Equation.DSMT4">
                  <p:embed/>
                </p:oleObj>
              </mc:Choice>
              <mc:Fallback>
                <p:oleObj name="Equation" r:id="rId11" imgW="901309" imgH="609336" progId="Equation.DSMT4">
                  <p:embed/>
                  <p:pic>
                    <p:nvPicPr>
                      <p:cNvPr id="2765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060575"/>
                        <a:ext cx="2525712" cy="171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4716463" y="2060575"/>
          <a:ext cx="3236912" cy="182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9" name="Equation" r:id="rId13" imgW="1155700" imgH="647700" progId="Equation.DSMT4">
                  <p:embed/>
                </p:oleObj>
              </mc:Choice>
              <mc:Fallback>
                <p:oleObj name="Equation" r:id="rId13" imgW="1155700" imgH="647700" progId="Equation.DSMT4">
                  <p:embed/>
                  <p:pic>
                    <p:nvPicPr>
                      <p:cNvPr id="276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060575"/>
                        <a:ext cx="3236912" cy="182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058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433388" y="836712"/>
            <a:ext cx="741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主要集中在求                  的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变换错误   </a:t>
            </a:r>
            <a:endParaRPr lang="zh-CN" altLang="en-US" sz="2800" b="1" dirty="0"/>
          </a:p>
        </p:txBody>
      </p:sp>
      <p:graphicFrame>
        <p:nvGraphicFramePr>
          <p:cNvPr id="6148" name="Object 8"/>
          <p:cNvGraphicFramePr>
            <a:graphicFrameLocks noChangeAspect="1"/>
          </p:cNvGraphicFramePr>
          <p:nvPr>
            <p:extLst/>
          </p:nvPr>
        </p:nvGraphicFramePr>
        <p:xfrm>
          <a:off x="3241675" y="836712"/>
          <a:ext cx="134778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4" imgW="634725" imgH="228501" progId="Equation.DSMT4">
                  <p:embed/>
                </p:oleObj>
              </mc:Choice>
              <mc:Fallback>
                <p:oleObj name="Equation" r:id="rId4" imgW="634725" imgH="228501" progId="Equation.DSMT4">
                  <p:embed/>
                  <p:pic>
                    <p:nvPicPr>
                      <p:cNvPr id="614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675" y="836712"/>
                        <a:ext cx="134778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0"/>
          <p:cNvGraphicFramePr>
            <a:graphicFrameLocks noChangeAspect="1"/>
          </p:cNvGraphicFramePr>
          <p:nvPr>
            <p:extLst/>
          </p:nvPr>
        </p:nvGraphicFramePr>
        <p:xfrm>
          <a:off x="611560" y="4095470"/>
          <a:ext cx="44211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6" imgW="1866900" imgH="419100" progId="Equation.DSMT4">
                  <p:embed/>
                </p:oleObj>
              </mc:Choice>
              <mc:Fallback>
                <p:oleObj name="Equation" r:id="rId6" imgW="1866900" imgH="419100" progId="Equation.DSMT4">
                  <p:embed/>
                  <p:pic>
                    <p:nvPicPr>
                      <p:cNvPr id="614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95470"/>
                        <a:ext cx="442118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1"/>
          <p:cNvGraphicFramePr>
            <a:graphicFrameLocks noChangeAspect="1"/>
          </p:cNvGraphicFramePr>
          <p:nvPr>
            <p:extLst/>
          </p:nvPr>
        </p:nvGraphicFramePr>
        <p:xfrm>
          <a:off x="433388" y="1433556"/>
          <a:ext cx="7640637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8" imgW="3225800" imgH="635000" progId="Equation.DSMT4">
                  <p:embed/>
                </p:oleObj>
              </mc:Choice>
              <mc:Fallback>
                <p:oleObj name="Equation" r:id="rId8" imgW="3225800" imgH="635000" progId="Equation.DSMT4">
                  <p:embed/>
                  <p:pic>
                    <p:nvPicPr>
                      <p:cNvPr id="615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433556"/>
                        <a:ext cx="7640637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12"/>
          <p:cNvGraphicFramePr>
            <a:graphicFrameLocks noChangeAspect="1"/>
          </p:cNvGraphicFramePr>
          <p:nvPr>
            <p:extLst/>
          </p:nvPr>
        </p:nvGraphicFramePr>
        <p:xfrm>
          <a:off x="433388" y="2780928"/>
          <a:ext cx="712787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" name="Equation" r:id="rId10" imgW="3009900" imgH="609600" progId="Equation.DSMT4">
                  <p:embed/>
                </p:oleObj>
              </mc:Choice>
              <mc:Fallback>
                <p:oleObj name="Equation" r:id="rId10" imgW="3009900" imgH="609600" progId="Equation.DSMT4">
                  <p:embed/>
                  <p:pic>
                    <p:nvPicPr>
                      <p:cNvPr id="615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780928"/>
                        <a:ext cx="7127875" cy="143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Rectangle 3"/>
          <p:cNvSpPr>
            <a:spLocks noChangeArrowheads="1"/>
          </p:cNvSpPr>
          <p:nvPr/>
        </p:nvSpPr>
        <p:spPr bwMode="auto">
          <a:xfrm>
            <a:off x="433388" y="218282"/>
            <a:ext cx="741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求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变换时，一定将收敛域写出</a:t>
            </a:r>
            <a:endParaRPr lang="zh-CN" altLang="en-US" sz="2800" b="1" dirty="0"/>
          </a:p>
        </p:txBody>
      </p:sp>
      <p:graphicFrame>
        <p:nvGraphicFramePr>
          <p:cNvPr id="12" name="Object 10"/>
          <p:cNvGraphicFramePr>
            <a:graphicFrameLocks noChangeAspect="1"/>
          </p:cNvGraphicFramePr>
          <p:nvPr>
            <p:extLst/>
          </p:nvPr>
        </p:nvGraphicFramePr>
        <p:xfrm>
          <a:off x="5304024" y="4219203"/>
          <a:ext cx="661987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2" name="Equation" r:id="rId12" imgW="114120" imgH="126720" progId="Equation.DSMT4">
                  <p:embed/>
                </p:oleObj>
              </mc:Choice>
              <mc:Fallback>
                <p:oleObj name="Equation" r:id="rId12" imgW="114120" imgH="126720" progId="Equation.DSMT4">
                  <p:embed/>
                  <p:pic>
                    <p:nvPicPr>
                      <p:cNvPr id="1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024" y="4219203"/>
                        <a:ext cx="661987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33388" y="5382517"/>
            <a:ext cx="741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(3)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最后结果差一个负号，原因：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zh-CN" altLang="en-US" sz="2800" b="1" dirty="0"/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/>
          </p:nvPr>
        </p:nvGraphicFramePr>
        <p:xfrm>
          <a:off x="5751982" y="5177729"/>
          <a:ext cx="21050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3" name="Equation" r:id="rId14" imgW="888840" imgH="393480" progId="Equation.DSMT4">
                  <p:embed/>
                </p:oleObj>
              </mc:Choice>
              <mc:Fallback>
                <p:oleObj name="Equation" r:id="rId14" imgW="888840" imgH="393480" progId="Equation.DSMT4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982" y="5177729"/>
                        <a:ext cx="21050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91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2.9</a:t>
            </a:r>
            <a:r>
              <a:rPr kumimoji="1" lang="zh-CN" altLang="en-US" sz="2800" b="1" dirty="0">
                <a:latin typeface="Times New Roman" pitchFamily="18" charset="0"/>
              </a:rPr>
              <a:t>、求下列序列          的频谱</a:t>
            </a: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/>
          </p:nvPr>
        </p:nvGraphicFramePr>
        <p:xfrm>
          <a:off x="3300130" y="237431"/>
          <a:ext cx="738187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8" name="Equation" r:id="rId3" imgW="317160" imgH="203040" progId="Equation.DSMT4">
                  <p:embed/>
                </p:oleObj>
              </mc:Choice>
              <mc:Fallback>
                <p:oleObj name="Equation" r:id="rId3" imgW="317160" imgH="203040" progId="Equation.DSMT4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0130" y="237431"/>
                        <a:ext cx="738187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0"/>
          <p:cNvGraphicFramePr>
            <a:graphicFrameLocks noChangeAspect="1"/>
          </p:cNvGraphicFramePr>
          <p:nvPr>
            <p:extLst/>
          </p:nvPr>
        </p:nvGraphicFramePr>
        <p:xfrm>
          <a:off x="5364088" y="203154"/>
          <a:ext cx="11287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9" name="Equation" r:id="rId5" imgW="482400" imgH="228600" progId="Equation.DSMT4">
                  <p:embed/>
                </p:oleObj>
              </mc:Choice>
              <mc:Fallback>
                <p:oleObj name="Equation" r:id="rId5" imgW="482400" imgH="228600" progId="Equation.DSMT4">
                  <p:embed/>
                  <p:pic>
                    <p:nvPicPr>
                      <p:cNvPr id="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03154"/>
                        <a:ext cx="112871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>
            <p:extLst/>
          </p:nvPr>
        </p:nvGraphicFramePr>
        <p:xfrm>
          <a:off x="1619250" y="809625"/>
          <a:ext cx="28336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0" name="Equation" r:id="rId7" imgW="1218960" imgH="241200" progId="Equation.DSMT4">
                  <p:embed/>
                </p:oleObj>
              </mc:Choice>
              <mc:Fallback>
                <p:oleObj name="Equation" r:id="rId7" imgW="1218960" imgH="241200" progId="Equation.DSMT4">
                  <p:embed/>
                  <p:pic>
                    <p:nvPicPr>
                      <p:cNvPr id="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809625"/>
                        <a:ext cx="28336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251520" y="1380650"/>
            <a:ext cx="7138644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解：（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方法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1 </a:t>
            </a:r>
            <a:r>
              <a:rPr kumimoji="1" lang="zh-CN" altLang="en-US" sz="2800" b="1" dirty="0">
                <a:latin typeface="Times New Roman" pitchFamily="18" charset="0"/>
              </a:rPr>
              <a:t>）直接求</a:t>
            </a:r>
          </a:p>
        </p:txBody>
      </p:sp>
      <p:graphicFrame>
        <p:nvGraphicFramePr>
          <p:cNvPr id="26" name="Object 10"/>
          <p:cNvGraphicFramePr>
            <a:graphicFrameLocks noChangeAspect="1"/>
          </p:cNvGraphicFramePr>
          <p:nvPr>
            <p:extLst/>
          </p:nvPr>
        </p:nvGraphicFramePr>
        <p:xfrm>
          <a:off x="938213" y="2043113"/>
          <a:ext cx="787082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1" name="Equation" r:id="rId9" imgW="3365280" imgH="888840" progId="Equation.DSMT4">
                  <p:embed/>
                </p:oleObj>
              </mc:Choice>
              <mc:Fallback>
                <p:oleObj name="Equation" r:id="rId9" imgW="3365280" imgH="888840" progId="Equation.DSMT4">
                  <p:embed/>
                  <p:pic>
                    <p:nvPicPr>
                      <p:cNvPr id="2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2043113"/>
                        <a:ext cx="7870825" cy="207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265591" y="4148802"/>
            <a:ext cx="7138644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解：（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方法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2 </a:t>
            </a:r>
            <a:r>
              <a:rPr kumimoji="1" lang="zh-CN" altLang="en-US" sz="2800" b="1" dirty="0">
                <a:latin typeface="Times New Roman" pitchFamily="18" charset="0"/>
              </a:rPr>
              <a:t>）利用</a:t>
            </a:r>
            <a:r>
              <a:rPr kumimoji="1" lang="en-US" altLang="zh-CN" sz="2800" b="1" dirty="0">
                <a:latin typeface="Times New Roman" pitchFamily="18" charset="0"/>
              </a:rPr>
              <a:t>z</a:t>
            </a:r>
            <a:r>
              <a:rPr kumimoji="1" lang="zh-CN" altLang="en-US" sz="2800" b="1" dirty="0">
                <a:latin typeface="Times New Roman" pitchFamily="18" charset="0"/>
              </a:rPr>
              <a:t>变换求</a:t>
            </a:r>
          </a:p>
        </p:txBody>
      </p:sp>
      <p:graphicFrame>
        <p:nvGraphicFramePr>
          <p:cNvPr id="29" name="Object 10"/>
          <p:cNvGraphicFramePr>
            <a:graphicFrameLocks noChangeAspect="1"/>
          </p:cNvGraphicFramePr>
          <p:nvPr>
            <p:extLst/>
          </p:nvPr>
        </p:nvGraphicFramePr>
        <p:xfrm>
          <a:off x="35496" y="4724400"/>
          <a:ext cx="8999537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2" name="Equation" r:id="rId11" imgW="3848040" imgH="444240" progId="Equation.DSMT4">
                  <p:embed/>
                </p:oleObj>
              </mc:Choice>
              <mc:Fallback>
                <p:oleObj name="Equation" r:id="rId11" imgW="3848040" imgH="444240" progId="Equation.DSMT4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4724400"/>
                        <a:ext cx="8999537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0"/>
          <p:cNvGraphicFramePr>
            <a:graphicFrameLocks noChangeAspect="1"/>
          </p:cNvGraphicFramePr>
          <p:nvPr>
            <p:extLst/>
          </p:nvPr>
        </p:nvGraphicFramePr>
        <p:xfrm>
          <a:off x="265591" y="5763369"/>
          <a:ext cx="4722813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3" name="Equation" r:id="rId13" imgW="2019240" imgH="419040" progId="Equation.DSMT4">
                  <p:embed/>
                </p:oleObj>
              </mc:Choice>
              <mc:Fallback>
                <p:oleObj name="Equation" r:id="rId13" imgW="2019240" imgH="419040" progId="Equation.DSMT4">
                  <p:embed/>
                  <p:pic>
                    <p:nvPicPr>
                      <p:cNvPr id="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91" y="5763369"/>
                        <a:ext cx="4722813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>
            <a:extLst>
              <a:ext uri="{FF2B5EF4-FFF2-40B4-BE49-F238E27FC236}">
                <a16:creationId xmlns:a16="http://schemas.microsoft.com/office/drawing/2014/main" id="{40291C4A-6ACF-461F-8228-AD34DF400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020" y="6023296"/>
            <a:ext cx="3159549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评：基本都做对了！</a:t>
            </a:r>
          </a:p>
        </p:txBody>
      </p:sp>
    </p:spTree>
    <p:extLst>
      <p:ext uri="{BB962C8B-B14F-4D97-AF65-F5344CB8AC3E}">
        <p14:creationId xmlns:p14="http://schemas.microsoft.com/office/powerpoint/2010/main" val="21543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1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8700</TotalTime>
  <Words>376</Words>
  <Application>Microsoft Office PowerPoint</Application>
  <PresentationFormat>全屏显示(4:3)</PresentationFormat>
  <Paragraphs>49</Paragraphs>
  <Slides>16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宋体</vt:lpstr>
      <vt:lpstr>Arial</vt:lpstr>
      <vt:lpstr>Calibri</vt:lpstr>
      <vt:lpstr>Times New Roman</vt:lpstr>
      <vt:lpstr>Wingdings</vt:lpstr>
      <vt:lpstr>Office 主题​​</vt:lpstr>
      <vt:lpstr>Equation</vt:lpstr>
      <vt:lpstr>第五次作业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81</cp:revision>
  <dcterms:created xsi:type="dcterms:W3CDTF">2014-09-24T02:09:33Z</dcterms:created>
  <dcterms:modified xsi:type="dcterms:W3CDTF">2023-10-16T01:20:01Z</dcterms:modified>
</cp:coreProperties>
</file>