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4"/>
  </p:notesMasterIdLst>
  <p:handoutMasterIdLst>
    <p:handoutMasterId r:id="rId35"/>
  </p:handoutMasterIdLst>
  <p:sldIdLst>
    <p:sldId id="266" r:id="rId3"/>
    <p:sldId id="752" r:id="rId5"/>
    <p:sldId id="728" r:id="rId6"/>
    <p:sldId id="668" r:id="rId7"/>
    <p:sldId id="669" r:id="rId8"/>
    <p:sldId id="731" r:id="rId9"/>
    <p:sldId id="732" r:id="rId10"/>
    <p:sldId id="733" r:id="rId11"/>
    <p:sldId id="734" r:id="rId12"/>
    <p:sldId id="735" r:id="rId13"/>
    <p:sldId id="755" r:id="rId14"/>
    <p:sldId id="738" r:id="rId15"/>
    <p:sldId id="756" r:id="rId16"/>
    <p:sldId id="753" r:id="rId17"/>
    <p:sldId id="757" r:id="rId18"/>
    <p:sldId id="754" r:id="rId19"/>
    <p:sldId id="741" r:id="rId20"/>
    <p:sldId id="742" r:id="rId21"/>
    <p:sldId id="758" r:id="rId22"/>
    <p:sldId id="527" r:id="rId23"/>
    <p:sldId id="743" r:id="rId24"/>
    <p:sldId id="744" r:id="rId25"/>
    <p:sldId id="760" r:id="rId26"/>
    <p:sldId id="746" r:id="rId27"/>
    <p:sldId id="762" r:id="rId28"/>
    <p:sldId id="761" r:id="rId29"/>
    <p:sldId id="747" r:id="rId30"/>
    <p:sldId id="748" r:id="rId31"/>
    <p:sldId id="749" r:id="rId32"/>
    <p:sldId id="750" r:id="rId33"/>
    <p:sldId id="751" r:id="rId34"/>
  </p:sldIdLst>
  <p:sldSz cx="9144000" cy="6858000" type="screen4x3"/>
  <p:notesSz cx="6858000" cy="9144000"/>
  <p:custDataLst>
    <p:tags r:id="rId39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33CC"/>
    <a:srgbClr val="CC3300"/>
    <a:srgbClr val="FF6699"/>
    <a:srgbClr val="009999"/>
    <a:srgbClr val="008000"/>
    <a:srgbClr val="FF0000"/>
    <a:srgbClr val="F05010"/>
    <a:srgbClr val="CC9900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61" autoAdjust="0"/>
    <p:restoredTop sz="75798" autoAdjust="0"/>
  </p:normalViewPr>
  <p:slideViewPr>
    <p:cSldViewPr snapToGrid="0" showGuides="1">
      <p:cViewPr varScale="1">
        <p:scale>
          <a:sx n="81" d="100"/>
          <a:sy n="81" d="100"/>
        </p:scale>
        <p:origin x="948" y="3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780"/>
    </p:cViewPr>
  </p:sorterViewPr>
  <p:notesViewPr>
    <p:cSldViewPr snapToGrid="0">
      <p:cViewPr varScale="1">
        <p:scale>
          <a:sx n="65" d="100"/>
          <a:sy n="65" d="100"/>
        </p:scale>
        <p:origin x="3082" y="38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9" Type="http://schemas.openxmlformats.org/officeDocument/2006/relationships/tags" Target="tags/tag1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handoutMaster" Target="handoutMasters/handoutMaster1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816688C-0C02-4EA8-ADCB-E8EDC4C3CC00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783BE41E-F689-4FE6-881C-6D71B2007833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buFontTx/>
              <a:buNone/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Tx/>
              <a:buNone/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l" eaLnBrk="1" hangingPunct="1">
              <a:buFontTx/>
              <a:buNone/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b="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F409001-7F62-4E26-9966-9C648559E53D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7411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4D8F95E-9A65-4CFB-8FAC-70F796798DD0}" type="slidenum">
              <a:rPr lang="en-US" altLang="zh-CN" sz="1200" b="0">
                <a:latin typeface="Arial" panose="020B0604020202020204" pitchFamily="34" charset="0"/>
              </a:rPr>
            </a:fld>
            <a:endParaRPr lang="en-US" altLang="zh-CN" sz="1200" b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76B456-6DBC-4A81-AF06-73C8B27FE039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4755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lvl="1" eaLnBrk="1" hangingPunct="1">
              <a:spcAft>
                <a:spcPct val="30000"/>
              </a:spcAft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4756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7159108-28FF-4FF2-89BB-291170D29EF7}" type="slidenum">
              <a:rPr lang="en-US" altLang="zh-CN" sz="1200" b="0">
                <a:latin typeface="Arial" panose="020B0604020202020204" pitchFamily="34" charset="0"/>
              </a:rPr>
            </a:fld>
            <a:endParaRPr lang="en-US" altLang="zh-CN" sz="1200" b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409001-7F62-4E26-9966-9C648559E53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409001-7F62-4E26-9966-9C648559E53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409001-7F62-4E26-9966-9C648559E53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409001-7F62-4E26-9966-9C648559E53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409001-7F62-4E26-9966-9C648559E53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409001-7F62-4E26-9966-9C648559E53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409001-7F62-4E26-9966-9C648559E53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409001-7F62-4E26-9966-9C648559E53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409001-7F62-4E26-9966-9C648559E53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F409001-7F62-4E26-9966-9C648559E53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409001-7F62-4E26-9966-9C648559E53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409001-7F62-4E26-9966-9C648559E53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8915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2A952151-2B5A-4D14-B4BD-4628D90AFDC8}" type="slidenum">
              <a:rPr lang="en-US" altLang="zh-CN" sz="1200" b="0">
                <a:latin typeface="Arial" panose="020B0604020202020204" pitchFamily="34" charset="0"/>
              </a:rPr>
            </a:fld>
            <a:endParaRPr lang="en-US" altLang="zh-CN" sz="1200" b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409001-7F62-4E26-9966-9C648559E53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6B352C0-EEE9-41AB-8CC6-84B8512CA656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3787B0C-2C09-4006-B4D0-885BD8B05106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7940141-5CB0-4BD0-BFF1-A1AB1998CF23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8CD28F-505E-4580-B3DF-AF8CFE069043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4990F9C-BA41-476B-BA0C-F18489495030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BD3683D-5B63-49F2-9CA1-36F84889A093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5291AC2-9241-4979-A3F1-ABF693EF22AA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92C3893-A87D-4686-81BC-4CE73C3A5B61}" type="slidenum">
              <a:rPr lang="en-US" altLang="zh-CN"/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DBC0182-505C-460F-9CB8-37BACAE0750E}" type="slidenum">
              <a:rPr lang="en-US" altLang="zh-CN"/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2A2A13-5E9F-4952-9F74-500DB7ADC97D}" type="slidenum">
              <a:rPr lang="en-US" altLang="zh-CN"/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47391FA-50B9-454C-83CA-E177B2E4212C}" type="slidenum">
              <a:rPr lang="en-US" altLang="zh-CN"/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7092986-2881-4CB3-A4A0-3CF60B21D92C}" type="slidenum">
              <a:rPr lang="en-US" altLang="zh-CN"/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7.png"/><Relationship Id="rId18" Type="http://schemas.openxmlformats.org/officeDocument/2006/relationships/image" Target="../media/image6.jpeg"/><Relationship Id="rId17" Type="http://schemas.openxmlformats.org/officeDocument/2006/relationships/image" Target="../media/image5.png"/><Relationship Id="rId16" Type="http://schemas.openxmlformats.org/officeDocument/2006/relationships/image" Target="../media/image4.png"/><Relationship Id="rId15" Type="http://schemas.openxmlformats.org/officeDocument/2006/relationships/image" Target="../media/image3.jpeg"/><Relationship Id="rId14" Type="http://schemas.openxmlformats.org/officeDocument/2006/relationships/image" Target="../media/image2.jpe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14"/>
          <p:cNvSpPr txBox="1">
            <a:spLocks noChangeArrowheads="1"/>
          </p:cNvSpPr>
          <p:nvPr userDrawn="1"/>
        </p:nvSpPr>
        <p:spPr bwMode="auto">
          <a:xfrm>
            <a:off x="5473700" y="320675"/>
            <a:ext cx="2757488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195580" indent="-19558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zh-CN" altLang="zh-CN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307138"/>
            <a:ext cx="2627313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spAutoFit/>
          </a:bodyPr>
          <a:lstStyle>
            <a:lvl1pPr algn="ctr" eaLnBrk="1" hangingPunct="1">
              <a:buFontTx/>
              <a:buNone/>
              <a:defRPr kumimoji="0" b="0" i="1" dirty="0">
                <a:solidFill>
                  <a:srgbClr val="C00000"/>
                </a:solidFill>
                <a:latin typeface="+mn-lt"/>
                <a:ea typeface="隶书" panose="02010509060101010101" pitchFamily="49" charset="-122"/>
              </a:defRPr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86750" y="6381750"/>
            <a:ext cx="638175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kumimoji="0" sz="1600" b="1" smtClean="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2621B4F-220B-423B-A377-547670A6D93E}" type="slidenum">
              <a:rPr lang="en-US" altLang="zh-CN"/>
            </a:fld>
            <a:endParaRPr lang="en-US" altLang="zh-CN"/>
          </a:p>
        </p:txBody>
      </p:sp>
      <p:sp>
        <p:nvSpPr>
          <p:cNvPr id="13" name="Text Box 14"/>
          <p:cNvSpPr txBox="1">
            <a:spLocks noChangeArrowheads="1"/>
          </p:cNvSpPr>
          <p:nvPr userDrawn="1"/>
        </p:nvSpPr>
        <p:spPr bwMode="auto">
          <a:xfrm>
            <a:off x="5402263" y="320675"/>
            <a:ext cx="2757487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195580" indent="-19558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zh-CN" altLang="zh-CN" i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14" name="Rectangle 2"/>
          <p:cNvSpPr>
            <a:spLocks noChangeArrowheads="1"/>
          </p:cNvSpPr>
          <p:nvPr userDrawn="1"/>
        </p:nvSpPr>
        <p:spPr bwMode="auto">
          <a:xfrm>
            <a:off x="363216" y="921544"/>
            <a:ext cx="8673280" cy="61104"/>
          </a:xfrm>
          <a:prstGeom prst="rect">
            <a:avLst/>
          </a:prstGeom>
          <a:gradFill flip="none" rotWithShape="1">
            <a:gsLst>
              <a:gs pos="0">
                <a:srgbClr val="133984">
                  <a:gamma/>
                  <a:tint val="0"/>
                  <a:invGamma/>
                </a:srgbClr>
              </a:gs>
              <a:gs pos="100000">
                <a:srgbClr val="16429A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pic>
        <p:nvPicPr>
          <p:cNvPr id="1034" name="Picture 27"/>
          <p:cNvPicPr>
            <a:picLocks noChangeAspect="1" noChangeArrowheads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76213"/>
            <a:ext cx="842963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28"/>
          <p:cNvPicPr>
            <a:picLocks noChangeAspect="1" noChangeArrowheads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3" y="180975"/>
            <a:ext cx="9525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29"/>
          <p:cNvPicPr>
            <a:picLocks noChangeAspect="1" noChangeArrowheads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179388"/>
            <a:ext cx="838200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31"/>
          <p:cNvPicPr>
            <a:picLocks noChangeAspect="1" noChangeArrowheads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563" y="184150"/>
            <a:ext cx="7620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32"/>
          <p:cNvPicPr>
            <a:picLocks noChangeAspect="1" noChangeArrowheads="1"/>
          </p:cNvPicPr>
          <p:nvPr userDrawn="1"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84150"/>
            <a:ext cx="881062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0" y="3979863"/>
            <a:ext cx="2914650" cy="287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447517" y="145733"/>
            <a:ext cx="2478564" cy="68268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random/>
  </p:transition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12.wdp"/><Relationship Id="rId1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인터넷01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525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Text Box 2"/>
          <p:cNvSpPr txBox="1">
            <a:spLocks noChangeArrowheads="1"/>
          </p:cNvSpPr>
          <p:nvPr/>
        </p:nvSpPr>
        <p:spPr bwMode="auto">
          <a:xfrm>
            <a:off x="1931987" y="2728912"/>
            <a:ext cx="5280025" cy="7080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algn="ctr" eaLnBrk="1" hangingPunct="1">
              <a:defRPr kumimoji="1" sz="4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dirty="0"/>
              <a:t>第</a:t>
            </a:r>
            <a:r>
              <a:rPr lang="en-US" altLang="zh-CN" dirty="0"/>
              <a:t>6</a:t>
            </a:r>
            <a:r>
              <a:rPr lang="zh-CN" altLang="en-US" dirty="0"/>
              <a:t>章 子程序结构</a:t>
            </a:r>
            <a:endParaRPr lang="zh-CN" altLang="en-US" dirty="0"/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3094831" y="4142706"/>
            <a:ext cx="2937510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dirty="0">
                <a:ea typeface="黑体" panose="02010609060101010101" pitchFamily="49" charset="-122"/>
              </a:rPr>
              <a:t>主讲：</a:t>
            </a:r>
            <a:r>
              <a:rPr lang="zh-CN" altLang="en-US" sz="3600" dirty="0">
                <a:solidFill>
                  <a:srgbClr val="CC3300"/>
                </a:solidFill>
                <a:ea typeface="黑体" panose="02010609060101010101" pitchFamily="49" charset="-122"/>
              </a:rPr>
              <a:t>许万茹</a:t>
            </a:r>
            <a:endParaRPr lang="zh-CN" altLang="en-US" sz="3600" dirty="0">
              <a:solidFill>
                <a:srgbClr val="CC3300"/>
              </a:solidFill>
              <a:ea typeface="黑体" panose="02010609060101010101" pitchFamily="49" charset="-122"/>
            </a:endParaRPr>
          </a:p>
        </p:txBody>
      </p:sp>
      <p:pic>
        <p:nvPicPr>
          <p:cNvPr id="8" name="Picture 12" descr="交大校徽 拷贝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11" y="5072227"/>
            <a:ext cx="1330325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 bwMode="auto">
          <a:xfrm>
            <a:off x="6080759" y="903250"/>
            <a:ext cx="3205549" cy="5644890"/>
          </a:xfrm>
          <a:prstGeom prst="rect">
            <a:avLst/>
          </a:prstGeom>
          <a:blipFill dpi="0" rotWithShape="1">
            <a:blip r:embed="rId3">
              <a:alphaModFix amt="55000"/>
            </a:blip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195580" marR="0" indent="-19558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" name="页脚占位符 1"/>
          <p:cNvSpPr txBox="1"/>
          <p:nvPr/>
        </p:nvSpPr>
        <p:spPr bwMode="auto">
          <a:xfrm>
            <a:off x="0" y="-19039"/>
            <a:ext cx="9143999" cy="5835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spAutoFit/>
          </a:bodyPr>
          <a:lstStyle>
            <a:defPPr>
              <a:defRPr lang="zh-CN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 kumimoji="0" sz="2400" b="0" i="1" kern="1200">
                <a:solidFill>
                  <a:srgbClr val="C00000"/>
                </a:solidFill>
                <a:latin typeface="+mn-lt"/>
                <a:ea typeface="隶书" panose="02010509060101010101" pitchFamily="49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defRPr/>
            </a:pPr>
            <a:r>
              <a:rPr kumimoji="1" lang="zh-CN" altLang="en-US" sz="3200" i="0" dirty="0">
                <a:solidFill>
                  <a:srgbClr val="FFFF00"/>
                </a:solidFill>
              </a:rPr>
              <a:t>北京交通大学          </a:t>
            </a:r>
            <a:r>
              <a:rPr kumimoji="1" lang="zh-CN" altLang="en-US" sz="3200" i="0" dirty="0">
                <a:solidFill>
                  <a:srgbClr val="FFFF00"/>
                </a:solidFill>
              </a:rPr>
              <a:t>微机系统与接口技术</a:t>
            </a:r>
            <a:endParaRPr kumimoji="1" lang="zh-CN" altLang="en-US" sz="3200" i="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9"/>
          <p:cNvSpPr txBox="1">
            <a:spLocks noChangeArrowheads="1"/>
          </p:cNvSpPr>
          <p:nvPr/>
        </p:nvSpPr>
        <p:spPr bwMode="auto">
          <a:xfrm rot="16200000">
            <a:off x="-441074" y="3226473"/>
            <a:ext cx="350865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kumimoji="1" lang="zh-CN" altLang="en-US" sz="3600" dirty="0">
                <a:solidFill>
                  <a:srgbClr val="A500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本章教学内容</a:t>
            </a:r>
            <a:endParaRPr kumimoji="1" lang="zh-CN" altLang="en-US" sz="3600" dirty="0">
              <a:solidFill>
                <a:srgbClr val="A500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842269" y="6022188"/>
            <a:ext cx="7459462" cy="49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E75B6"/>
              </a:buClr>
              <a:buSzPct val="50000"/>
              <a:buFont typeface="Arial" panose="020B0604020202020204" pitchFamily="34" charset="0"/>
              <a:buNone/>
            </a:pPr>
            <a:r>
              <a:rPr kumimoji="1" lang="zh-CN" altLang="en-US" sz="2600" u="sng" dirty="0">
                <a:solidFill>
                  <a:srgbClr val="A500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重点：子</a:t>
            </a:r>
            <a:r>
              <a:rPr kumimoji="1" lang="zh-CN" altLang="en-US" sz="2600" u="sng" dirty="0">
                <a:solidFill>
                  <a:srgbClr val="A500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程序的结构和输入输出参数的传递方法</a:t>
            </a:r>
            <a:endParaRPr kumimoji="1" lang="zh-CN" altLang="en-US" sz="2600" u="sng" dirty="0">
              <a:solidFill>
                <a:srgbClr val="A500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361601" y="1613703"/>
            <a:ext cx="4953600" cy="3960717"/>
            <a:chOff x="2176462" y="1577975"/>
            <a:chExt cx="5666795" cy="4387850"/>
          </a:xfrm>
        </p:grpSpPr>
        <p:grpSp>
          <p:nvGrpSpPr>
            <p:cNvPr id="8" name="Group 233"/>
            <p:cNvGrpSpPr/>
            <p:nvPr/>
          </p:nvGrpSpPr>
          <p:grpSpPr bwMode="auto">
            <a:xfrm>
              <a:off x="2176462" y="4419600"/>
              <a:ext cx="5579723" cy="555625"/>
              <a:chOff x="1248" y="2030"/>
              <a:chExt cx="3140" cy="350"/>
            </a:xfrm>
          </p:grpSpPr>
          <p:sp>
            <p:nvSpPr>
              <p:cNvPr id="29" name="Line 234"/>
              <p:cNvSpPr>
                <a:spLocks noChangeShapeType="1"/>
              </p:cNvSpPr>
              <p:nvPr/>
            </p:nvSpPr>
            <p:spPr bwMode="gray">
              <a:xfrm>
                <a:off x="1440" y="2380"/>
                <a:ext cx="2948" cy="0"/>
              </a:xfrm>
              <a:prstGeom prst="line">
                <a:avLst/>
              </a:prstGeom>
              <a:noFill/>
              <a:ln w="25400">
                <a:solidFill>
                  <a:srgbClr val="969696"/>
                </a:solidFill>
                <a:prstDash val="sysDot"/>
                <a:round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0" name="Rectangle 235"/>
              <p:cNvSpPr>
                <a:spLocks noChangeArrowheads="1"/>
              </p:cNvSpPr>
              <p:nvPr/>
            </p:nvSpPr>
            <p:spPr bwMode="gray">
              <a:xfrm rot="3419336">
                <a:off x="1261" y="2017"/>
                <a:ext cx="302" cy="328"/>
              </a:xfrm>
              <a:prstGeom prst="rect">
                <a:avLst/>
              </a:prstGeom>
              <a:gradFill rotWithShape="1">
                <a:gsLst>
                  <a:gs pos="0">
                    <a:srgbClr val="99CC00"/>
                  </a:gs>
                  <a:gs pos="100000">
                    <a:srgbClr val="475E00"/>
                  </a:gs>
                </a:gsLst>
                <a:lin ang="5400000" scaled="1"/>
              </a:gradFill>
              <a:ln w="9525">
                <a:miter lim="800000"/>
              </a:ln>
              <a:scene3d>
                <a:camera prst="legacyPerspectiveFront">
                  <a:rot lat="0" lon="1500000" rev="0"/>
                </a:camera>
                <a:lightRig rig="legacyFlat4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9CC00"/>
                </a:extrusionClr>
                <a:contourClr>
                  <a:srgbClr val="99CC00"/>
                </a:contourClr>
              </a:sp3d>
            </p:spPr>
            <p:txBody>
              <a:bodyPr wrap="none" anchor="ctr">
                <a:flatTx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31" name="Text Box 236"/>
              <p:cNvSpPr txBox="1">
                <a:spLocks noChangeArrowheads="1"/>
              </p:cNvSpPr>
              <p:nvPr/>
            </p:nvSpPr>
            <p:spPr bwMode="gray">
              <a:xfrm>
                <a:off x="1776" y="2050"/>
                <a:ext cx="2517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2800" dirty="0">
                    <a:ea typeface="华文新魏" panose="02010800040101010101" pitchFamily="2" charset="-122"/>
                  </a:rPr>
                  <a:t>子程序的参数传送</a:t>
                </a:r>
                <a:endParaRPr lang="zh-CN" altLang="en-US" sz="2800" dirty="0">
                  <a:ea typeface="华文新魏" panose="02010800040101010101" pitchFamily="2" charset="-122"/>
                </a:endParaRPr>
              </a:p>
            </p:txBody>
          </p:sp>
          <p:sp>
            <p:nvSpPr>
              <p:cNvPr id="32" name="Text Box 237"/>
              <p:cNvSpPr txBox="1">
                <a:spLocks noChangeArrowheads="1"/>
              </p:cNvSpPr>
              <p:nvPr/>
            </p:nvSpPr>
            <p:spPr bwMode="gray">
              <a:xfrm>
                <a:off x="1296" y="2044"/>
                <a:ext cx="224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400" b="1">
                    <a:solidFill>
                      <a:srgbClr val="FFFFFF"/>
                    </a:solidFill>
                  </a:rPr>
                  <a:t>4</a:t>
                </a:r>
                <a:endParaRPr lang="en-US" altLang="zh-CN" sz="2400" b="1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9" name="Group 238"/>
            <p:cNvGrpSpPr/>
            <p:nvPr/>
          </p:nvGrpSpPr>
          <p:grpSpPr bwMode="auto">
            <a:xfrm>
              <a:off x="2176463" y="2514600"/>
              <a:ext cx="5666794" cy="555625"/>
              <a:chOff x="1248" y="2640"/>
              <a:chExt cx="3189" cy="350"/>
            </a:xfrm>
          </p:grpSpPr>
          <p:sp>
            <p:nvSpPr>
              <p:cNvPr id="25" name="Line 239"/>
              <p:cNvSpPr>
                <a:spLocks noChangeShapeType="1"/>
              </p:cNvSpPr>
              <p:nvPr/>
            </p:nvSpPr>
            <p:spPr bwMode="gray">
              <a:xfrm>
                <a:off x="1440" y="2990"/>
                <a:ext cx="2948" cy="0"/>
              </a:xfrm>
              <a:prstGeom prst="line">
                <a:avLst/>
              </a:prstGeom>
              <a:noFill/>
              <a:ln w="25400">
                <a:solidFill>
                  <a:srgbClr val="969696"/>
                </a:solidFill>
                <a:prstDash val="sysDot"/>
                <a:round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6" name="Rectangle 240"/>
              <p:cNvSpPr>
                <a:spLocks noChangeArrowheads="1"/>
              </p:cNvSpPr>
              <p:nvPr/>
            </p:nvSpPr>
            <p:spPr bwMode="gray">
              <a:xfrm rot="3419336">
                <a:off x="1261" y="2627"/>
                <a:ext cx="302" cy="328"/>
              </a:xfrm>
              <a:prstGeom prst="rect">
                <a:avLst/>
              </a:prstGeom>
              <a:gradFill rotWithShape="1">
                <a:gsLst>
                  <a:gs pos="0">
                    <a:srgbClr val="006699"/>
                  </a:gs>
                  <a:gs pos="100000">
                    <a:srgbClr val="002F47"/>
                  </a:gs>
                </a:gsLst>
                <a:lin ang="5400000" scaled="1"/>
              </a:gradFill>
              <a:ln w="9525">
                <a:miter lim="800000"/>
              </a:ln>
              <a:scene3d>
                <a:camera prst="legacyPerspectiveFront">
                  <a:rot lat="0" lon="1500000" rev="0"/>
                </a:camera>
                <a:lightRig rig="legacyFlat4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6699"/>
                </a:extrusionClr>
                <a:contourClr>
                  <a:srgbClr val="006699"/>
                </a:contourClr>
              </a:sp3d>
            </p:spPr>
            <p:txBody>
              <a:bodyPr wrap="none" anchor="ctr">
                <a:flatTx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7" name="Text Box 241"/>
              <p:cNvSpPr txBox="1">
                <a:spLocks noChangeArrowheads="1"/>
              </p:cNvSpPr>
              <p:nvPr/>
            </p:nvSpPr>
            <p:spPr bwMode="gray">
              <a:xfrm>
                <a:off x="1776" y="2650"/>
                <a:ext cx="2661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2800" dirty="0">
                    <a:ea typeface="华文新魏" panose="02010800040101010101" pitchFamily="2" charset="-122"/>
                  </a:rPr>
                  <a:t>子程序的调用与返回</a:t>
                </a:r>
                <a:endParaRPr lang="zh-CN" altLang="en-US" sz="2800" dirty="0">
                  <a:ea typeface="华文新魏" panose="02010800040101010101" pitchFamily="2" charset="-122"/>
                </a:endParaRPr>
              </a:p>
            </p:txBody>
          </p:sp>
          <p:sp>
            <p:nvSpPr>
              <p:cNvPr id="28" name="Text Box 242"/>
              <p:cNvSpPr txBox="1">
                <a:spLocks noChangeArrowheads="1"/>
              </p:cNvSpPr>
              <p:nvPr/>
            </p:nvSpPr>
            <p:spPr bwMode="gray">
              <a:xfrm>
                <a:off x="1296" y="2654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400" b="1">
                    <a:solidFill>
                      <a:srgbClr val="FFFFFF"/>
                    </a:solidFill>
                  </a:rPr>
                  <a:t>2</a:t>
                </a:r>
                <a:endParaRPr lang="en-US" altLang="zh-CN" sz="2400" b="1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0" name="Group 243"/>
            <p:cNvGrpSpPr/>
            <p:nvPr/>
          </p:nvGrpSpPr>
          <p:grpSpPr bwMode="auto">
            <a:xfrm>
              <a:off x="2176463" y="3482975"/>
              <a:ext cx="5581499" cy="555625"/>
              <a:chOff x="1248" y="3230"/>
              <a:chExt cx="3141" cy="350"/>
            </a:xfrm>
          </p:grpSpPr>
          <p:sp>
            <p:nvSpPr>
              <p:cNvPr id="21" name="Line 244"/>
              <p:cNvSpPr>
                <a:spLocks noChangeShapeType="1"/>
              </p:cNvSpPr>
              <p:nvPr/>
            </p:nvSpPr>
            <p:spPr bwMode="gray">
              <a:xfrm>
                <a:off x="1441" y="3579"/>
                <a:ext cx="2948" cy="1"/>
              </a:xfrm>
              <a:prstGeom prst="line">
                <a:avLst/>
              </a:prstGeom>
              <a:noFill/>
              <a:ln w="25400">
                <a:solidFill>
                  <a:srgbClr val="969696"/>
                </a:solidFill>
                <a:prstDash val="sysDot"/>
                <a:round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2" name="Rectangle 245"/>
              <p:cNvSpPr>
                <a:spLocks noChangeArrowheads="1"/>
              </p:cNvSpPr>
              <p:nvPr/>
            </p:nvSpPr>
            <p:spPr bwMode="gray">
              <a:xfrm rot="3419336">
                <a:off x="1261" y="3217"/>
                <a:ext cx="302" cy="328"/>
              </a:xfrm>
              <a:prstGeom prst="rect">
                <a:avLst/>
              </a:prstGeom>
              <a:gradFill rotWithShape="1">
                <a:gsLst>
                  <a:gs pos="0">
                    <a:srgbClr val="FF9933"/>
                  </a:gs>
                  <a:gs pos="100000">
                    <a:srgbClr val="764718"/>
                  </a:gs>
                </a:gsLst>
                <a:lin ang="5400000" scaled="1"/>
              </a:gradFill>
              <a:ln w="9525">
                <a:miter lim="800000"/>
              </a:ln>
              <a:scene3d>
                <a:camera prst="legacyPerspectiveFront">
                  <a:rot lat="0" lon="1500000" rev="0"/>
                </a:camera>
                <a:lightRig rig="legacyFlat4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9933"/>
                </a:extrusionClr>
                <a:contourClr>
                  <a:srgbClr val="FF9933"/>
                </a:contourClr>
              </a:sp3d>
            </p:spPr>
            <p:txBody>
              <a:bodyPr wrap="none" anchor="ctr">
                <a:flatTx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3" name="Text Box 246"/>
              <p:cNvSpPr txBox="1">
                <a:spLocks noChangeArrowheads="1"/>
              </p:cNvSpPr>
              <p:nvPr/>
            </p:nvSpPr>
            <p:spPr bwMode="gray">
              <a:xfrm>
                <a:off x="1776" y="3236"/>
                <a:ext cx="2592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2800" dirty="0">
                    <a:ea typeface="华文新魏" panose="02010800040101010101" pitchFamily="2" charset="-122"/>
                  </a:rPr>
                  <a:t>保存与恢复寄存器</a:t>
                </a:r>
                <a:endParaRPr lang="zh-CN" altLang="en-US" sz="2800" dirty="0">
                  <a:ea typeface="华文新魏" panose="02010800040101010101" pitchFamily="2" charset="-122"/>
                </a:endParaRPr>
              </a:p>
            </p:txBody>
          </p:sp>
          <p:sp>
            <p:nvSpPr>
              <p:cNvPr id="24" name="Text Box 247"/>
              <p:cNvSpPr txBox="1">
                <a:spLocks noChangeArrowheads="1"/>
              </p:cNvSpPr>
              <p:nvPr/>
            </p:nvSpPr>
            <p:spPr bwMode="gray">
              <a:xfrm>
                <a:off x="1296" y="3244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400" b="1">
                    <a:solidFill>
                      <a:srgbClr val="FFFFFF"/>
                    </a:solidFill>
                  </a:rPr>
                  <a:t>3</a:t>
                </a:r>
                <a:endParaRPr lang="en-US" altLang="zh-CN" sz="2400" b="1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1" name="Group 248"/>
            <p:cNvGrpSpPr/>
            <p:nvPr/>
          </p:nvGrpSpPr>
          <p:grpSpPr bwMode="auto">
            <a:xfrm>
              <a:off x="2176463" y="5410200"/>
              <a:ext cx="5581499" cy="555625"/>
              <a:chOff x="1248" y="3230"/>
              <a:chExt cx="3141" cy="350"/>
            </a:xfrm>
          </p:grpSpPr>
          <p:sp>
            <p:nvSpPr>
              <p:cNvPr id="17" name="Line 249"/>
              <p:cNvSpPr>
                <a:spLocks noChangeShapeType="1"/>
              </p:cNvSpPr>
              <p:nvPr/>
            </p:nvSpPr>
            <p:spPr bwMode="gray">
              <a:xfrm>
                <a:off x="1440" y="3580"/>
                <a:ext cx="2948" cy="0"/>
              </a:xfrm>
              <a:prstGeom prst="line">
                <a:avLst/>
              </a:prstGeom>
              <a:noFill/>
              <a:ln w="25400">
                <a:solidFill>
                  <a:srgbClr val="969696"/>
                </a:solidFill>
                <a:prstDash val="sysDot"/>
                <a:round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8" name="Rectangle 250"/>
              <p:cNvSpPr>
                <a:spLocks noChangeArrowheads="1"/>
              </p:cNvSpPr>
              <p:nvPr/>
            </p:nvSpPr>
            <p:spPr bwMode="gray">
              <a:xfrm rot="3419336">
                <a:off x="1261" y="3217"/>
                <a:ext cx="302" cy="328"/>
              </a:xfrm>
              <a:prstGeom prst="rect">
                <a:avLst/>
              </a:prstGeom>
              <a:gradFill rotWithShape="1">
                <a:gsLst>
                  <a:gs pos="0">
                    <a:srgbClr val="990099"/>
                  </a:gs>
                  <a:gs pos="100000">
                    <a:srgbClr val="470047"/>
                  </a:gs>
                </a:gsLst>
                <a:lin ang="5400000" scaled="1"/>
              </a:gradFill>
              <a:ln w="9525">
                <a:miter lim="800000"/>
              </a:ln>
              <a:scene3d>
                <a:camera prst="legacyPerspectiveFront">
                  <a:rot lat="0" lon="1500000" rev="0"/>
                </a:camera>
                <a:lightRig rig="legacyFlat4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90099"/>
                </a:extrusionClr>
                <a:contourClr>
                  <a:srgbClr val="990099"/>
                </a:contourClr>
              </a:sp3d>
            </p:spPr>
            <p:txBody>
              <a:bodyPr wrap="none" anchor="ctr">
                <a:flatTx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" name="Text Box 251"/>
              <p:cNvSpPr txBox="1">
                <a:spLocks noChangeArrowheads="1"/>
              </p:cNvSpPr>
              <p:nvPr/>
            </p:nvSpPr>
            <p:spPr bwMode="gray">
              <a:xfrm>
                <a:off x="1776" y="3244"/>
                <a:ext cx="2613" cy="330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2800" dirty="0">
                    <a:latin typeface="+mn-lt"/>
                    <a:ea typeface="华文新魏" panose="02010800040101010101" pitchFamily="2" charset="-122"/>
                  </a:rPr>
                  <a:t>子程序的嵌套与递归</a:t>
                </a:r>
                <a:endParaRPr lang="zh-CN" altLang="en-US" sz="2800" dirty="0">
                  <a:latin typeface="+mn-lt"/>
                  <a:ea typeface="华文新魏" panose="02010800040101010101" pitchFamily="2" charset="-122"/>
                </a:endParaRPr>
              </a:p>
            </p:txBody>
          </p:sp>
          <p:sp>
            <p:nvSpPr>
              <p:cNvPr id="20" name="Text Box 252"/>
              <p:cNvSpPr txBox="1">
                <a:spLocks noChangeArrowheads="1"/>
              </p:cNvSpPr>
              <p:nvPr/>
            </p:nvSpPr>
            <p:spPr bwMode="gray">
              <a:xfrm>
                <a:off x="1296" y="3244"/>
                <a:ext cx="224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400" b="1">
                    <a:solidFill>
                      <a:srgbClr val="FFFFFF"/>
                    </a:solidFill>
                  </a:rPr>
                  <a:t>5</a:t>
                </a:r>
                <a:endParaRPr lang="en-US" altLang="zh-CN" sz="2400" b="1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2" name="Group 248"/>
            <p:cNvGrpSpPr/>
            <p:nvPr/>
          </p:nvGrpSpPr>
          <p:grpSpPr bwMode="auto">
            <a:xfrm>
              <a:off x="2176462" y="1577975"/>
              <a:ext cx="5579723" cy="555625"/>
              <a:chOff x="1248" y="3230"/>
              <a:chExt cx="3140" cy="350"/>
            </a:xfrm>
          </p:grpSpPr>
          <p:sp>
            <p:nvSpPr>
              <p:cNvPr id="13" name="Line 249"/>
              <p:cNvSpPr>
                <a:spLocks noChangeShapeType="1"/>
              </p:cNvSpPr>
              <p:nvPr/>
            </p:nvSpPr>
            <p:spPr bwMode="gray">
              <a:xfrm>
                <a:off x="1440" y="3580"/>
                <a:ext cx="2948" cy="0"/>
              </a:xfrm>
              <a:prstGeom prst="line">
                <a:avLst/>
              </a:prstGeom>
              <a:noFill/>
              <a:ln w="25400">
                <a:solidFill>
                  <a:srgbClr val="969696"/>
                </a:solidFill>
                <a:prstDash val="sysDot"/>
                <a:round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4" name="Rectangle 250"/>
              <p:cNvSpPr>
                <a:spLocks noChangeArrowheads="1"/>
              </p:cNvSpPr>
              <p:nvPr/>
            </p:nvSpPr>
            <p:spPr bwMode="gray">
              <a:xfrm rot="3419336">
                <a:off x="1261" y="3217"/>
                <a:ext cx="302" cy="328"/>
              </a:xfrm>
              <a:prstGeom prst="rect">
                <a:avLst/>
              </a:prstGeom>
              <a:gradFill rotWithShape="1">
                <a:gsLst>
                  <a:gs pos="0">
                    <a:srgbClr val="FF0066"/>
                  </a:gs>
                  <a:gs pos="100000">
                    <a:srgbClr val="470047"/>
                  </a:gs>
                </a:gsLst>
                <a:lin ang="5400000" scaled="1"/>
              </a:gradFill>
              <a:ln w="9525">
                <a:miter lim="800000"/>
              </a:ln>
              <a:scene3d>
                <a:camera prst="legacyPerspectiveFront">
                  <a:rot lat="0" lon="1500000" rev="0"/>
                </a:camera>
                <a:lightRig rig="legacyFlat4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0066"/>
                </a:extrusionClr>
                <a:contourClr>
                  <a:srgbClr val="FF0066"/>
                </a:contourClr>
              </a:sp3d>
            </p:spPr>
            <p:txBody>
              <a:bodyPr wrap="none" anchor="ctr">
                <a:flatTx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" name="Text Box 251"/>
              <p:cNvSpPr txBox="1">
                <a:spLocks noChangeArrowheads="1"/>
              </p:cNvSpPr>
              <p:nvPr/>
            </p:nvSpPr>
            <p:spPr bwMode="gray">
              <a:xfrm>
                <a:off x="1776" y="3244"/>
                <a:ext cx="2208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2800" dirty="0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过程定义伪操作</a:t>
                </a:r>
                <a:endParaRPr lang="zh-CN" altLang="en-US" sz="2800" dirty="0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16" name="Text Box 252"/>
              <p:cNvSpPr txBox="1">
                <a:spLocks noChangeArrowheads="1"/>
              </p:cNvSpPr>
              <p:nvPr/>
            </p:nvSpPr>
            <p:spPr bwMode="gray">
              <a:xfrm>
                <a:off x="1296" y="3244"/>
                <a:ext cx="224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400" b="1">
                    <a:solidFill>
                      <a:srgbClr val="FFFFFF"/>
                    </a:solidFill>
                  </a:rPr>
                  <a:t>1</a:t>
                </a:r>
                <a:endParaRPr lang="en-US" altLang="zh-CN" sz="2400" b="1">
                  <a:solidFill>
                    <a:srgbClr val="FFFFFF"/>
                  </a:solidFill>
                </a:endParaRPr>
              </a:p>
            </p:txBody>
          </p:sp>
        </p:grpSp>
      </p:grp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4"/>
          <p:cNvSpPr txBox="1">
            <a:spLocks noChangeArrowheads="1"/>
          </p:cNvSpPr>
          <p:nvPr/>
        </p:nvSpPr>
        <p:spPr bwMode="auto">
          <a:xfrm>
            <a:off x="792072" y="1158082"/>
            <a:ext cx="7991655" cy="1144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30000"/>
              </a:spcBef>
            </a:pPr>
            <a:r>
              <a:rPr lang="zh-CN" altLang="en-US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子程序的运行方式</a:t>
            </a:r>
            <a:endParaRPr lang="zh-CN" altLang="en-US" sz="32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30000"/>
              </a:spcBef>
            </a:pPr>
            <a:r>
              <a:rPr lang="zh-CN" altLang="en-US" sz="28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特点：主动调用，而不是随机的。</a:t>
            </a:r>
            <a:endParaRPr lang="zh-CN" altLang="en-US" sz="2800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0483" name="Group 20"/>
          <p:cNvGrpSpPr/>
          <p:nvPr/>
        </p:nvGrpSpPr>
        <p:grpSpPr bwMode="auto">
          <a:xfrm>
            <a:off x="1460500" y="2509838"/>
            <a:ext cx="6927850" cy="3889375"/>
            <a:chOff x="920" y="1252"/>
            <a:chExt cx="4364" cy="2450"/>
          </a:xfrm>
        </p:grpSpPr>
        <p:sp>
          <p:nvSpPr>
            <p:cNvPr id="20484" name="Line 5"/>
            <p:cNvSpPr>
              <a:spLocks noChangeShapeType="1"/>
            </p:cNvSpPr>
            <p:nvPr/>
          </p:nvSpPr>
          <p:spPr bwMode="auto">
            <a:xfrm>
              <a:off x="2381" y="1252"/>
              <a:ext cx="0" cy="953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485" name="Line 6"/>
            <p:cNvSpPr>
              <a:spLocks noChangeShapeType="1"/>
            </p:cNvSpPr>
            <p:nvPr/>
          </p:nvSpPr>
          <p:spPr bwMode="auto">
            <a:xfrm>
              <a:off x="1701" y="2250"/>
              <a:ext cx="635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486" name="Line 7"/>
            <p:cNvSpPr>
              <a:spLocks noChangeShapeType="1"/>
            </p:cNvSpPr>
            <p:nvPr/>
          </p:nvSpPr>
          <p:spPr bwMode="auto">
            <a:xfrm flipV="1">
              <a:off x="2426" y="1252"/>
              <a:ext cx="1361" cy="953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487" name="Line 8"/>
            <p:cNvSpPr>
              <a:spLocks noChangeShapeType="1"/>
            </p:cNvSpPr>
            <p:nvPr/>
          </p:nvSpPr>
          <p:spPr bwMode="auto">
            <a:xfrm>
              <a:off x="3787" y="1298"/>
              <a:ext cx="0" cy="1678"/>
            </a:xfrm>
            <a:prstGeom prst="line">
              <a:avLst/>
            </a:prstGeom>
            <a:noFill/>
            <a:ln w="381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488" name="Line 9"/>
            <p:cNvSpPr>
              <a:spLocks noChangeShapeType="1"/>
            </p:cNvSpPr>
            <p:nvPr/>
          </p:nvSpPr>
          <p:spPr bwMode="auto">
            <a:xfrm flipH="1" flipV="1">
              <a:off x="2381" y="2296"/>
              <a:ext cx="1406" cy="68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489" name="Line 10"/>
            <p:cNvSpPr>
              <a:spLocks noChangeShapeType="1"/>
            </p:cNvSpPr>
            <p:nvPr/>
          </p:nvSpPr>
          <p:spPr bwMode="auto">
            <a:xfrm>
              <a:off x="2381" y="2341"/>
              <a:ext cx="0" cy="1361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490" name="Oval 11"/>
            <p:cNvSpPr>
              <a:spLocks noChangeArrowheads="1"/>
            </p:cNvSpPr>
            <p:nvPr/>
          </p:nvSpPr>
          <p:spPr bwMode="auto">
            <a:xfrm>
              <a:off x="2170" y="1956"/>
              <a:ext cx="421" cy="522"/>
            </a:xfrm>
            <a:prstGeom prst="ellipse">
              <a:avLst/>
            </a:prstGeom>
            <a:noFill/>
            <a:ln w="28575" cap="sq">
              <a:solidFill>
                <a:srgbClr val="CC33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491" name="Text Box 12"/>
            <p:cNvSpPr txBox="1">
              <a:spLocks noChangeArrowheads="1"/>
            </p:cNvSpPr>
            <p:nvPr/>
          </p:nvSpPr>
          <p:spPr bwMode="auto">
            <a:xfrm>
              <a:off x="3878" y="1706"/>
              <a:ext cx="140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>
                  <a:latin typeface="+mn-lt"/>
                  <a:ea typeface="+mn-ea"/>
                  <a:cs typeface="+mn-ea"/>
                  <a:sym typeface="+mn-lt"/>
                </a:rPr>
                <a:t>子程序</a:t>
              </a: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SUBP</a:t>
              </a:r>
              <a:endParaRPr lang="en-US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492" name="Text Box 13"/>
            <p:cNvSpPr txBox="1">
              <a:spLocks noChangeArrowheads="1"/>
            </p:cNvSpPr>
            <p:nvPr/>
          </p:nvSpPr>
          <p:spPr bwMode="auto">
            <a:xfrm>
              <a:off x="1973" y="2568"/>
              <a:ext cx="548" cy="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>
                  <a:latin typeface="+mn-lt"/>
                  <a:ea typeface="+mn-ea"/>
                  <a:cs typeface="+mn-ea"/>
                  <a:sym typeface="+mn-lt"/>
                </a:rPr>
                <a:t>主程序</a:t>
              </a:r>
              <a:endParaRPr lang="zh-CN" altLang="en-US" sz="2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493" name="Text Box 14"/>
            <p:cNvSpPr txBox="1">
              <a:spLocks noChangeArrowheads="1"/>
            </p:cNvSpPr>
            <p:nvPr/>
          </p:nvSpPr>
          <p:spPr bwMode="auto">
            <a:xfrm>
              <a:off x="920" y="1933"/>
              <a:ext cx="128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CALL SUBP</a:t>
              </a:r>
              <a:endParaRPr lang="en-US" altLang="zh-CN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494" name="Text Box 16"/>
            <p:cNvSpPr txBox="1">
              <a:spLocks noChangeArrowheads="1"/>
            </p:cNvSpPr>
            <p:nvPr/>
          </p:nvSpPr>
          <p:spPr bwMode="auto">
            <a:xfrm>
              <a:off x="3016" y="3112"/>
              <a:ext cx="2177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>
                  <a:solidFill>
                    <a:srgbClr val="CC3300"/>
                  </a:solidFill>
                  <a:latin typeface="+mn-lt"/>
                  <a:ea typeface="+mn-ea"/>
                  <a:cs typeface="+mn-ea"/>
                  <a:sym typeface="+mn-lt"/>
                </a:rPr>
                <a:t>断点：</a:t>
              </a:r>
              <a:endParaRPr lang="zh-CN" altLang="en-US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r>
                <a:rPr lang="en-US" altLang="zh-CN">
                  <a:solidFill>
                    <a:srgbClr val="CC3300"/>
                  </a:solidFill>
                  <a:latin typeface="+mn-lt"/>
                  <a:ea typeface="+mn-ea"/>
                  <a:cs typeface="+mn-ea"/>
                  <a:sym typeface="+mn-lt"/>
                </a:rPr>
                <a:t>CALL</a:t>
              </a:r>
              <a:r>
                <a:rPr lang="zh-CN" altLang="en-US">
                  <a:solidFill>
                    <a:srgbClr val="CC3300"/>
                  </a:solidFill>
                  <a:latin typeface="+mn-lt"/>
                  <a:ea typeface="+mn-ea"/>
                  <a:cs typeface="+mn-ea"/>
                  <a:sym typeface="+mn-lt"/>
                </a:rPr>
                <a:t>指令的后一条指令</a:t>
              </a:r>
              <a:endParaRPr lang="zh-CN" altLang="en-US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495" name="Line 17"/>
            <p:cNvSpPr>
              <a:spLocks noChangeShapeType="1"/>
            </p:cNvSpPr>
            <p:nvPr/>
          </p:nvSpPr>
          <p:spPr bwMode="auto">
            <a:xfrm flipH="1" flipV="1">
              <a:off x="2562" y="2523"/>
              <a:ext cx="454" cy="680"/>
            </a:xfrm>
            <a:prstGeom prst="line">
              <a:avLst/>
            </a:prstGeom>
            <a:noFill/>
            <a:ln w="28575" cap="sq">
              <a:solidFill>
                <a:srgbClr val="CC3300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366919" y="1560103"/>
            <a:ext cx="8410161" cy="5150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lvl="1">
              <a:lnSpc>
                <a:spcPct val="120000"/>
              </a:lnSpc>
            </a:pPr>
            <a:r>
              <a:rPr kumimoji="1" lang="zh-CN" altLang="en-US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段内直接近调用：</a:t>
            </a:r>
            <a:r>
              <a:rPr kumimoji="1" lang="en-US" altLang="zh-CN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CALL  DST</a:t>
            </a:r>
            <a:r>
              <a:rPr kumimoji="1" lang="zh-CN" altLang="en-US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DST</a:t>
            </a:r>
            <a:r>
              <a:rPr kumimoji="1" lang="zh-CN" altLang="en-US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为子程序名）</a:t>
            </a:r>
            <a:endParaRPr kumimoji="1" lang="zh-CN" altLang="en-US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1">
              <a:lnSpc>
                <a:spcPct val="120000"/>
              </a:lnSpc>
            </a:pPr>
            <a:r>
              <a: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执行操作：</a:t>
            </a: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(SP) ← (SP) – 2  ;</a:t>
            </a: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断点压入堆栈</a:t>
            </a: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1">
              <a:lnSpc>
                <a:spcPct val="120000"/>
              </a:lnSpc>
            </a:pP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             ( (SP)+1,(SP) ) ← (IP) ; </a:t>
            </a: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主程序地址压栈</a:t>
            </a:r>
            <a:endParaRPr kumimoji="1" lang="zh-CN" altLang="en-US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1">
              <a:lnSpc>
                <a:spcPct val="120000"/>
              </a:lnSpc>
            </a:pP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             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(IP) ← (IP) + 16</a:t>
            </a: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位位移量</a:t>
            </a:r>
            <a:endParaRPr kumimoji="1" lang="zh-CN" altLang="en-US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1">
              <a:lnSpc>
                <a:spcPct val="120000"/>
              </a:lnSpc>
            </a:pPr>
            <a:r>
              <a:rPr kumimoji="1" lang="zh-CN" altLang="en-US" sz="2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注意：</a:t>
            </a:r>
            <a:r>
              <a:rPr kumimoji="1" lang="en-US" altLang="zh-CN" sz="2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IP</a:t>
            </a:r>
            <a:r>
              <a:rPr kumimoji="1" lang="zh-CN" altLang="en-US" sz="2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为</a:t>
            </a:r>
            <a:r>
              <a:rPr kumimoji="1" lang="en-US" altLang="zh-CN" sz="2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Call</a:t>
            </a:r>
            <a:r>
              <a:rPr kumimoji="1" lang="zh-CN" altLang="en-US" sz="2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指令的下一条指令的地址，其与</a:t>
            </a:r>
            <a:r>
              <a:rPr kumimoji="1" lang="en-US" altLang="zh-CN" sz="2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DST</a:t>
            </a:r>
            <a:r>
              <a:rPr kumimoji="1" lang="zh-CN" altLang="en-US" sz="2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子程序的地址间的相对地址或位移量是固定的。</a:t>
            </a:r>
            <a:endParaRPr kumimoji="1" lang="zh-CN" altLang="en-US" sz="22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1">
              <a:lnSpc>
                <a:spcPct val="120000"/>
              </a:lnSpc>
            </a:pPr>
            <a:endParaRPr kumimoji="1" lang="zh-CN" altLang="en-US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1">
              <a:lnSpc>
                <a:spcPct val="120000"/>
              </a:lnSpc>
            </a:pPr>
            <a:r>
              <a:rPr kumimoji="1" lang="zh-CN" altLang="en-US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段内间接近调用：</a:t>
            </a:r>
            <a:r>
              <a:rPr kumimoji="1" lang="en-US" altLang="zh-CN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CALL  DST</a:t>
            </a:r>
            <a:endParaRPr kumimoji="1" lang="en-US" altLang="zh-CN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1">
              <a:lnSpc>
                <a:spcPct val="120000"/>
              </a:lnSpc>
            </a:pPr>
            <a:r>
              <a:rPr kumimoji="1" lang="zh-CN" altLang="en-US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DST</a:t>
            </a:r>
            <a:r>
              <a:rPr kumimoji="1" lang="zh-CN" altLang="en-US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为寄存器如</a:t>
            </a:r>
            <a:r>
              <a:rPr kumimoji="1" lang="en-US" altLang="zh-CN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BX</a:t>
            </a:r>
            <a:r>
              <a:rPr kumimoji="1" lang="zh-CN" altLang="en-US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或存储器地址 </a:t>
            </a:r>
            <a:r>
              <a:rPr kumimoji="1" lang="en-US" altLang="zh-CN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WORD PTR [BX]</a:t>
            </a:r>
            <a:r>
              <a:rPr kumimoji="1" lang="zh-CN" altLang="en-US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）</a:t>
            </a:r>
            <a:endParaRPr kumimoji="1" lang="zh-CN" altLang="en-US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1">
              <a:lnSpc>
                <a:spcPct val="120000"/>
              </a:lnSpc>
            </a:pPr>
            <a:r>
              <a: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执行操作：</a:t>
            </a: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(SP) ← (SP) – 2</a:t>
            </a: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1">
              <a:lnSpc>
                <a:spcPct val="120000"/>
              </a:lnSpc>
            </a:pP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             ( (SP)+1,(SP) ) ← (IP)</a:t>
            </a: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1">
              <a:lnSpc>
                <a:spcPct val="120000"/>
              </a:lnSpc>
            </a:pP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             (IP) ← (EA)</a:t>
            </a: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kumimoji="1" lang="en-US" altLang="zh-CN" dirty="0">
                <a:solidFill>
                  <a:srgbClr val="FF6600"/>
                </a:solidFill>
                <a:latin typeface="+mn-lt"/>
                <a:ea typeface="+mn-ea"/>
                <a:cs typeface="+mn-ea"/>
                <a:sym typeface="+mn-lt"/>
              </a:rPr>
              <a:t>DST</a:t>
            </a:r>
            <a:r>
              <a:rPr kumimoji="1" lang="zh-CN" altLang="en-US" dirty="0">
                <a:solidFill>
                  <a:srgbClr val="FF6600"/>
                </a:solidFill>
                <a:latin typeface="+mn-lt"/>
                <a:ea typeface="+mn-ea"/>
                <a:cs typeface="+mn-ea"/>
                <a:sym typeface="+mn-lt"/>
              </a:rPr>
              <a:t>为内存地址</a:t>
            </a: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  <a:endParaRPr kumimoji="1" lang="en-US" altLang="zh-CN" sz="2200" i="1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4874" y="1036883"/>
            <a:ext cx="27718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80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 CALL </a:t>
            </a:r>
            <a:r>
              <a:rPr kumimoji="1" lang="zh-CN" altLang="en-US" sz="280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调用指令</a:t>
            </a:r>
            <a:endParaRPr kumimoji="1" lang="zh-CN" altLang="en-US" sz="2800" dirty="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2"/>
          <p:cNvSpPr txBox="1">
            <a:spLocks noChangeArrowheads="1"/>
          </p:cNvSpPr>
          <p:nvPr/>
        </p:nvSpPr>
        <p:spPr bwMode="auto">
          <a:xfrm>
            <a:off x="865602" y="1389269"/>
            <a:ext cx="7812087" cy="4720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kumimoji="1" lang="en-US" altLang="zh-CN" sz="280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RET </a:t>
            </a:r>
            <a:r>
              <a:rPr kumimoji="1" lang="zh-CN" altLang="en-US" sz="280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返回指令</a:t>
            </a:r>
            <a:endParaRPr kumimoji="1" lang="zh-CN" altLang="en-US" sz="2800" dirty="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/>
            <a:endParaRPr kumimoji="1" lang="zh-CN" altLang="en-US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1" algn="just">
              <a:lnSpc>
                <a:spcPct val="110000"/>
              </a:lnSpc>
            </a:pPr>
            <a:r>
              <a:rPr kumimoji="1" lang="zh-CN" altLang="en-US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段内近返回：</a:t>
            </a:r>
            <a:r>
              <a:rPr kumimoji="1" lang="en-US" altLang="zh-CN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RET</a:t>
            </a:r>
            <a:endParaRPr kumimoji="1" lang="en-US" altLang="zh-CN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2" algn="just">
              <a:lnSpc>
                <a:spcPct val="110000"/>
              </a:lnSpc>
            </a:pP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2" algn="just">
              <a:lnSpc>
                <a:spcPct val="110000"/>
              </a:lnSpc>
            </a:pP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2" algn="just">
              <a:lnSpc>
                <a:spcPct val="110000"/>
              </a:lnSpc>
            </a:pP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2" algn="just">
              <a:lnSpc>
                <a:spcPct val="110000"/>
              </a:lnSpc>
            </a:pP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2" algn="just">
              <a:lnSpc>
                <a:spcPct val="110000"/>
              </a:lnSpc>
            </a:pP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2" algn="just">
              <a:lnSpc>
                <a:spcPct val="110000"/>
              </a:lnSpc>
            </a:pP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1" algn="just">
              <a:lnSpc>
                <a:spcPct val="110000"/>
              </a:lnSpc>
            </a:pPr>
            <a:r>
              <a:rPr kumimoji="1" lang="zh-CN" altLang="en-US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段内带立即数近返回：</a:t>
            </a:r>
            <a:r>
              <a:rPr kumimoji="1" lang="en-US" altLang="zh-CN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RET  EXP</a:t>
            </a:r>
            <a:endParaRPr kumimoji="1" lang="en-US" altLang="zh-CN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1" algn="just">
              <a:lnSpc>
                <a:spcPct val="110000"/>
              </a:lnSpc>
            </a:pPr>
            <a:b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</a:b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45199" y="5331983"/>
            <a:ext cx="6933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EXP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表示弹出断点之后，使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SP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内容再回退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EXP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个字节单元，作用是使断点之后的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EXP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个字节单元分数据失效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65602" y="3502681"/>
            <a:ext cx="5992398" cy="871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ct val="110000"/>
              </a:lnSpc>
            </a:pPr>
            <a:r>
              <a: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执行操作： 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(IP) ← ( (SP)+1,(SP) ) </a:t>
            </a: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1" algn="just">
              <a:lnSpc>
                <a:spcPct val="110000"/>
              </a:lnSpc>
            </a:pP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             (SP) ← (SP) + 2</a:t>
            </a: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65602" y="2626159"/>
            <a:ext cx="7412797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ct val="110000"/>
              </a:lnSpc>
            </a:pPr>
            <a:r>
              <a:rPr kumimoji="1"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功能：将堆栈中保存的</a:t>
            </a:r>
            <a:r>
              <a:rPr kumimoji="1" lang="en-US" altLang="zh-CN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kumimoji="1"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字节断点的偏移地址恢复</a:t>
            </a:r>
            <a:r>
              <a:rPr kumimoji="1" lang="en-US" altLang="zh-CN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IP</a:t>
            </a:r>
            <a:r>
              <a:rPr kumimoji="1"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中，</a:t>
            </a:r>
            <a:r>
              <a:rPr kumimoji="1" lang="en-US" altLang="zh-CN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CS</a:t>
            </a:r>
            <a:r>
              <a:rPr kumimoji="1"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不变</a:t>
            </a:r>
            <a:endParaRPr kumimoji="1" lang="en-US" altLang="zh-CN" dirty="0">
              <a:solidFill>
                <a:srgbClr val="0033CC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27"/>
          <p:cNvSpPr>
            <a:spLocks noChangeArrowheads="1"/>
          </p:cNvSpPr>
          <p:nvPr/>
        </p:nvSpPr>
        <p:spPr bwMode="auto">
          <a:xfrm>
            <a:off x="626010" y="1223667"/>
            <a:ext cx="3687763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50000"/>
              </a:spcBef>
            </a:pPr>
            <a:r>
              <a:rPr kumimoji="1" lang="en-US" altLang="zh-CN" sz="320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kumimoji="1" lang="zh-CN" altLang="en-US" sz="320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、过程定义伪操作</a:t>
            </a:r>
            <a:endParaRPr kumimoji="1" lang="zh-CN" altLang="en-US" sz="3200" dirty="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3536" y="4106401"/>
            <a:ext cx="7480474" cy="2105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5000"/>
              </a:lnSpc>
            </a:pP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  (1)   </a:t>
            </a:r>
            <a:r>
              <a:rPr kumimoji="1" lang="en-US" altLang="zh-CN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NEAR 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属性：调用程序和子程序在同一代码段中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lvl="1" algn="just"/>
            <a:r>
              <a:rPr kumimoji="1" lang="zh-CN" altLang="en-US" dirty="0">
                <a:solidFill>
                  <a:srgbClr val="009999"/>
                </a:solidFill>
                <a:latin typeface="+mn-lt"/>
                <a:ea typeface="+mn-ea"/>
                <a:cs typeface="+mn-ea"/>
                <a:sym typeface="+mn-lt"/>
              </a:rPr>
              <a:t>   （段内调用）</a:t>
            </a:r>
            <a:endParaRPr kumimoji="1" lang="zh-CN" altLang="en-US" dirty="0">
              <a:solidFill>
                <a:srgbClr val="009999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1" algn="just"/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  (2)   </a:t>
            </a:r>
            <a:r>
              <a:rPr kumimoji="1"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FAR 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属性：调用程序和子程序不在同一代码段中              </a:t>
            </a:r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       </a:t>
            </a:r>
            <a:r>
              <a:rPr kumimoji="1"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（段间调用）</a:t>
            </a:r>
            <a:endParaRPr kumimoji="1" lang="zh-CN" altLang="en-US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258431" y="2082297"/>
            <a:ext cx="6627137" cy="1835298"/>
            <a:chOff x="1213164" y="1783533"/>
            <a:chExt cx="6627137" cy="1835298"/>
          </a:xfrm>
        </p:grpSpPr>
        <p:sp>
          <p:nvSpPr>
            <p:cNvPr id="23556" name="Text Box 1026"/>
            <p:cNvSpPr txBox="1">
              <a:spLocks noChangeArrowheads="1"/>
            </p:cNvSpPr>
            <p:nvPr/>
          </p:nvSpPr>
          <p:spPr bwMode="auto">
            <a:xfrm>
              <a:off x="2127564" y="1854251"/>
              <a:ext cx="4707802" cy="1735860"/>
            </a:xfrm>
            <a:prstGeom prst="rect">
              <a:avLst/>
            </a:prstGeom>
            <a:noFill/>
            <a:ln w="9525">
              <a:noFill/>
              <a:prstDash val="dash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just"/>
              <a:r>
                <a:rPr kumimoji="1" lang="zh-CN" altLang="en-US" dirty="0">
                  <a:latin typeface="+mn-lt"/>
                  <a:ea typeface="+mn-ea"/>
                  <a:cs typeface="+mn-ea"/>
                  <a:sym typeface="+mn-lt"/>
                </a:rPr>
                <a:t>过程名   </a:t>
              </a:r>
              <a:r>
                <a:rPr kumimoji="1" lang="en-US" altLang="zh-CN" dirty="0">
                  <a:latin typeface="+mn-lt"/>
                  <a:ea typeface="+mn-ea"/>
                  <a:cs typeface="+mn-ea"/>
                  <a:sym typeface="+mn-lt"/>
                </a:rPr>
                <a:t>PROC    </a:t>
              </a:r>
              <a:r>
                <a:rPr kumimoji="1" lang="en-US" altLang="zh-CN" dirty="0">
                  <a:solidFill>
                    <a:schemeClr val="hlink"/>
                  </a:solidFill>
                  <a:latin typeface="+mn-lt"/>
                  <a:ea typeface="+mn-ea"/>
                  <a:cs typeface="+mn-ea"/>
                  <a:sym typeface="+mn-lt"/>
                </a:rPr>
                <a:t>NEAR</a:t>
              </a:r>
              <a:r>
                <a:rPr kumimoji="1" lang="en-US" altLang="zh-CN" dirty="0">
                  <a:solidFill>
                    <a:srgbClr val="FF3300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kumimoji="1" lang="en-US" altLang="zh-CN" dirty="0">
                  <a:latin typeface="+mn-lt"/>
                  <a:ea typeface="+mn-ea"/>
                  <a:cs typeface="+mn-ea"/>
                  <a:sym typeface="+mn-lt"/>
                </a:rPr>
                <a:t>(</a:t>
              </a:r>
              <a:r>
                <a:rPr kumimoji="1" lang="en-US" altLang="zh-CN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 FAR </a:t>
              </a:r>
              <a:r>
                <a:rPr kumimoji="1" lang="en-US" altLang="zh-CN" dirty="0">
                  <a:latin typeface="+mn-lt"/>
                  <a:ea typeface="+mn-ea"/>
                  <a:cs typeface="+mn-ea"/>
                  <a:sym typeface="+mn-lt"/>
                </a:rPr>
                <a:t>)</a:t>
              </a:r>
              <a:endParaRPr kumimoji="1" lang="en-US" altLang="zh-CN" dirty="0">
                <a:latin typeface="+mn-lt"/>
                <a:ea typeface="+mn-ea"/>
                <a:cs typeface="+mn-ea"/>
                <a:sym typeface="+mn-lt"/>
              </a:endParaRPr>
            </a:p>
            <a:p>
              <a:pPr algn="just"/>
              <a:endParaRPr kumimoji="1" lang="en-US" altLang="zh-CN" dirty="0">
                <a:latin typeface="+mn-lt"/>
                <a:ea typeface="+mn-ea"/>
                <a:cs typeface="+mn-ea"/>
                <a:sym typeface="+mn-lt"/>
              </a:endParaRPr>
            </a:p>
            <a:p>
              <a:pPr algn="just"/>
              <a:endParaRPr kumimoji="1" lang="en-US" altLang="zh-CN" dirty="0"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45000"/>
                </a:lnSpc>
              </a:pPr>
              <a:r>
                <a:rPr kumimoji="1" lang="zh-CN" altLang="en-US" dirty="0">
                  <a:latin typeface="+mn-lt"/>
                  <a:ea typeface="+mn-ea"/>
                  <a:cs typeface="+mn-ea"/>
                  <a:sym typeface="+mn-lt"/>
                </a:rPr>
                <a:t>过程名   </a:t>
              </a:r>
              <a:r>
                <a:rPr kumimoji="1" lang="en-US" altLang="zh-CN" dirty="0">
                  <a:latin typeface="+mn-lt"/>
                  <a:ea typeface="+mn-ea"/>
                  <a:cs typeface="+mn-ea"/>
                  <a:sym typeface="+mn-lt"/>
                </a:rPr>
                <a:t>ENDP</a:t>
              </a:r>
              <a:endParaRPr kumimoji="1" lang="en-US" altLang="zh-CN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557" name="Text Box 1028"/>
            <p:cNvSpPr txBox="1">
              <a:spLocks noChangeArrowheads="1"/>
            </p:cNvSpPr>
            <p:nvPr/>
          </p:nvSpPr>
          <p:spPr bwMode="auto">
            <a:xfrm>
              <a:off x="3648498" y="2341821"/>
              <a:ext cx="533400" cy="672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50000"/>
                </a:lnSpc>
              </a:pPr>
              <a:r>
                <a:rPr kumimoji="1" lang="en-US" altLang="zh-CN" dirty="0">
                  <a:latin typeface="+mn-lt"/>
                  <a:ea typeface="+mn-ea"/>
                  <a:cs typeface="+mn-ea"/>
                  <a:sym typeface="+mn-lt"/>
                </a:rPr>
                <a:t>.</a:t>
              </a:r>
              <a:endParaRPr kumimoji="1" lang="en-US" altLang="zh-CN" dirty="0">
                <a:latin typeface="+mn-lt"/>
                <a:ea typeface="+mn-ea"/>
                <a:cs typeface="+mn-ea"/>
                <a:sym typeface="+mn-lt"/>
              </a:endParaRPr>
            </a:p>
            <a:p>
              <a:pPr>
                <a:lnSpc>
                  <a:spcPct val="50000"/>
                </a:lnSpc>
              </a:pPr>
              <a:r>
                <a:rPr kumimoji="1" lang="en-US" altLang="zh-CN" dirty="0">
                  <a:latin typeface="+mn-lt"/>
                  <a:ea typeface="+mn-ea"/>
                  <a:cs typeface="+mn-ea"/>
                  <a:sym typeface="+mn-lt"/>
                </a:rPr>
                <a:t>.</a:t>
              </a:r>
              <a:endParaRPr kumimoji="1" lang="en-US" altLang="zh-CN" dirty="0">
                <a:latin typeface="+mn-lt"/>
                <a:ea typeface="+mn-ea"/>
                <a:cs typeface="+mn-ea"/>
                <a:sym typeface="+mn-lt"/>
              </a:endParaRPr>
            </a:p>
            <a:p>
              <a:pPr>
                <a:lnSpc>
                  <a:spcPct val="50000"/>
                </a:lnSpc>
              </a:pPr>
              <a:r>
                <a:rPr kumimoji="1" lang="en-US" altLang="zh-CN" dirty="0">
                  <a:latin typeface="+mn-lt"/>
                  <a:ea typeface="+mn-ea"/>
                  <a:cs typeface="+mn-ea"/>
                  <a:sym typeface="+mn-lt"/>
                </a:rPr>
                <a:t>.</a:t>
              </a:r>
              <a:endParaRPr kumimoji="1" lang="en-US" altLang="zh-CN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" name="矩形 2"/>
            <p:cNvSpPr/>
            <p:nvPr/>
          </p:nvSpPr>
          <p:spPr bwMode="auto">
            <a:xfrm>
              <a:off x="1213164" y="1783533"/>
              <a:ext cx="6627137" cy="1835298"/>
            </a:xfrm>
            <a:prstGeom prst="rect">
              <a:avLst/>
            </a:prstGeom>
            <a:noFill/>
            <a:ln w="28575" cap="flat" cmpd="sng" algn="ctr">
              <a:solidFill>
                <a:srgbClr val="00800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195580" marR="0" indent="-19558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</a:pPr>
              <a:endPara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612095" y="1235236"/>
            <a:ext cx="8030416" cy="5498397"/>
            <a:chOff x="597529" y="1135648"/>
            <a:chExt cx="8030416" cy="5498397"/>
          </a:xfrm>
        </p:grpSpPr>
        <p:sp>
          <p:nvSpPr>
            <p:cNvPr id="7" name="Text Box 2"/>
            <p:cNvSpPr txBox="1">
              <a:spLocks noChangeArrowheads="1"/>
            </p:cNvSpPr>
            <p:nvPr/>
          </p:nvSpPr>
          <p:spPr bwMode="auto">
            <a:xfrm>
              <a:off x="1227078" y="1232566"/>
              <a:ext cx="2895600" cy="5401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15000"/>
                </a:lnSpc>
                <a:defRPr/>
              </a:pP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code   segment</a:t>
              </a:r>
              <a:endParaRPr kumimoji="1" lang="en-US" altLang="zh-CN" sz="2000" cap="all" dirty="0"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15000"/>
                </a:lnSpc>
                <a:defRPr/>
              </a:pP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    </a:t>
              </a:r>
              <a:endParaRPr kumimoji="1" lang="en-US" altLang="zh-CN" sz="2000" cap="all" dirty="0"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15000"/>
                </a:lnSpc>
                <a:defRPr/>
              </a:pP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Main: mov ax, data</a:t>
              </a:r>
              <a:endParaRPr kumimoji="1" lang="en-US" altLang="zh-CN" sz="2000" cap="all" dirty="0"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15000"/>
                </a:lnSpc>
                <a:defRPr/>
              </a:pP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           mov ds, ax</a:t>
              </a:r>
              <a:endParaRPr kumimoji="1" lang="en-US" altLang="zh-CN" sz="2000" cap="all" dirty="0"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15000"/>
                </a:lnSpc>
                <a:defRPr/>
              </a:pP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          ……</a:t>
              </a:r>
              <a:endParaRPr kumimoji="1" lang="en-US" altLang="zh-CN" sz="2000" cap="all" dirty="0"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15000"/>
                </a:lnSpc>
                <a:defRPr/>
              </a:pPr>
              <a:r>
                <a:rPr kumimoji="1" lang="en-US" altLang="zh-CN" sz="2000" cap="all" dirty="0">
                  <a:solidFill>
                    <a:schemeClr val="hlink"/>
                  </a:solidFill>
                  <a:latin typeface="+mn-lt"/>
                  <a:ea typeface="+mn-ea"/>
                  <a:cs typeface="+mn-ea"/>
                  <a:sym typeface="+mn-lt"/>
                </a:rPr>
                <a:t>           </a:t>
              </a:r>
              <a:r>
                <a:rPr kumimoji="1" lang="en-US" altLang="zh-CN" sz="2000" cap="all" dirty="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call</a:t>
              </a: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 </a:t>
              </a:r>
              <a:r>
                <a:rPr kumimoji="1" lang="en-US" altLang="zh-CN" sz="2000" cap="all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subr1</a:t>
              </a:r>
              <a:endParaRPr kumimoji="1" lang="en-US" altLang="zh-CN" sz="2000" cap="all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15000"/>
                </a:lnSpc>
                <a:defRPr/>
              </a:pP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           ……</a:t>
              </a:r>
              <a:endParaRPr kumimoji="1" lang="en-US" altLang="zh-CN" sz="2000" cap="all" dirty="0"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15000"/>
                </a:lnSpc>
                <a:defRPr/>
              </a:pP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          mov ah, 04h</a:t>
              </a:r>
              <a:endParaRPr kumimoji="1" lang="en-US" altLang="zh-CN" sz="2000" cap="all" dirty="0"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15000"/>
                </a:lnSpc>
                <a:defRPr/>
              </a:pP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          </a:t>
              </a:r>
              <a:r>
                <a:rPr kumimoji="1" lang="en-US" altLang="zh-CN" sz="2000" cap="all" dirty="0" err="1">
                  <a:latin typeface="+mn-lt"/>
                  <a:ea typeface="+mn-ea"/>
                  <a:cs typeface="+mn-ea"/>
                  <a:sym typeface="+mn-lt"/>
                </a:rPr>
                <a:t>int</a:t>
              </a: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21h</a:t>
              </a:r>
              <a:endParaRPr kumimoji="1" lang="en-US" altLang="zh-CN" sz="2000" cap="all" dirty="0"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15000"/>
                </a:lnSpc>
                <a:defRPr/>
              </a:pPr>
              <a:r>
                <a:rPr kumimoji="1" lang="en-US" altLang="zh-CN" sz="2000" cap="all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subr1</a:t>
              </a: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 </a:t>
              </a:r>
              <a:r>
                <a:rPr kumimoji="1" lang="en-US" altLang="zh-CN" sz="2000" cap="all" dirty="0" err="1">
                  <a:latin typeface="+mn-lt"/>
                  <a:ea typeface="+mn-ea"/>
                  <a:cs typeface="+mn-ea"/>
                  <a:sym typeface="+mn-lt"/>
                </a:rPr>
                <a:t>proc</a:t>
              </a: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 </a:t>
              </a:r>
              <a:r>
                <a:rPr kumimoji="1" lang="en-US" altLang="zh-CN" sz="2000" cap="all" dirty="0">
                  <a:solidFill>
                    <a:srgbClr val="336600"/>
                  </a:solidFill>
                  <a:latin typeface="+mn-lt"/>
                  <a:ea typeface="+mn-ea"/>
                  <a:cs typeface="+mn-ea"/>
                  <a:sym typeface="+mn-lt"/>
                </a:rPr>
                <a:t>near</a:t>
              </a:r>
              <a:endParaRPr kumimoji="1" lang="en-US" altLang="zh-CN" sz="2000" cap="all" dirty="0">
                <a:solidFill>
                  <a:srgbClr val="336600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15000"/>
                </a:lnSpc>
                <a:defRPr/>
              </a:pP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           ……</a:t>
              </a:r>
              <a:endParaRPr kumimoji="1" lang="en-US" altLang="zh-CN" sz="2000" cap="all" dirty="0"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15000"/>
                </a:lnSpc>
                <a:defRPr/>
              </a:pP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           </a:t>
              </a:r>
              <a:r>
                <a:rPr kumimoji="1" lang="en-US" altLang="zh-CN" sz="2000" cap="all" dirty="0">
                  <a:solidFill>
                    <a:srgbClr val="336600"/>
                  </a:solidFill>
                  <a:latin typeface="+mn-lt"/>
                  <a:ea typeface="+mn-ea"/>
                  <a:cs typeface="+mn-ea"/>
                  <a:sym typeface="+mn-lt"/>
                </a:rPr>
                <a:t>ret</a:t>
              </a:r>
              <a:endParaRPr kumimoji="1" lang="en-US" altLang="zh-CN" sz="2000" cap="all" dirty="0">
                <a:solidFill>
                  <a:srgbClr val="336600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15000"/>
                </a:lnSpc>
                <a:defRPr/>
              </a:pPr>
              <a:r>
                <a:rPr kumimoji="1" lang="en-US" altLang="zh-CN" sz="2000" cap="all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subr1</a:t>
              </a: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 </a:t>
              </a:r>
              <a:r>
                <a:rPr kumimoji="1" lang="en-US" altLang="zh-CN" sz="2000" cap="all" dirty="0" err="1">
                  <a:latin typeface="+mn-lt"/>
                  <a:ea typeface="+mn-ea"/>
                  <a:cs typeface="+mn-ea"/>
                  <a:sym typeface="+mn-lt"/>
                </a:rPr>
                <a:t>endp</a:t>
              </a:r>
              <a:endParaRPr kumimoji="1" lang="en-US" altLang="zh-CN" sz="2000" cap="all" dirty="0"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15000"/>
                </a:lnSpc>
                <a:defRPr/>
              </a:pP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code   ends</a:t>
              </a:r>
              <a:endParaRPr kumimoji="1" lang="en-US" altLang="zh-CN" sz="2000" cap="all" dirty="0"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15000"/>
                </a:lnSpc>
                <a:defRPr/>
              </a:pP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          end main</a:t>
              </a:r>
              <a:endParaRPr kumimoji="1" lang="en-US" altLang="zh-CN" sz="2000" cap="all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Text Box 5"/>
            <p:cNvSpPr txBox="1">
              <a:spLocks noChangeArrowheads="1"/>
            </p:cNvSpPr>
            <p:nvPr/>
          </p:nvSpPr>
          <p:spPr bwMode="auto">
            <a:xfrm>
              <a:off x="5076824" y="1232566"/>
              <a:ext cx="3551121" cy="5055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10000"/>
                </a:lnSpc>
                <a:defRPr/>
              </a:pPr>
              <a:r>
                <a:rPr kumimoji="1" lang="en-US" altLang="zh-CN" sz="2200" cap="all" dirty="0"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kumimoji="1" lang="en-US" altLang="zh-CN" sz="2000" cap="all" dirty="0" err="1">
                  <a:latin typeface="+mn-lt"/>
                  <a:ea typeface="+mn-ea"/>
                  <a:cs typeface="+mn-ea"/>
                  <a:sym typeface="+mn-lt"/>
                </a:rPr>
                <a:t>segx</a:t>
              </a: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  segment</a:t>
              </a:r>
              <a:endParaRPr kumimoji="1" lang="en-US" altLang="zh-CN" sz="2000" cap="all" dirty="0">
                <a:latin typeface="+mn-lt"/>
                <a:ea typeface="+mn-ea"/>
                <a:cs typeface="+mn-ea"/>
                <a:sym typeface="+mn-lt"/>
              </a:endParaRPr>
            </a:p>
            <a:p>
              <a:pPr eaLnBrk="1" hangingPunct="1">
                <a:defRPr/>
              </a:pP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             ……</a:t>
              </a:r>
              <a:endParaRPr kumimoji="1" lang="en-US" altLang="zh-CN" sz="2000" cap="all" dirty="0">
                <a:latin typeface="+mn-lt"/>
                <a:ea typeface="+mn-ea"/>
                <a:cs typeface="+mn-ea"/>
                <a:sym typeface="+mn-lt"/>
              </a:endParaRPr>
            </a:p>
            <a:p>
              <a:pPr eaLnBrk="1" hangingPunct="1">
                <a:defRPr/>
              </a:pP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             </a:t>
              </a:r>
              <a:r>
                <a:rPr kumimoji="1" lang="en-US" altLang="zh-CN" sz="2000" cap="all" dirty="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call</a:t>
              </a: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 </a:t>
              </a:r>
              <a:r>
                <a:rPr kumimoji="1" lang="en-US" altLang="zh-CN" sz="2000" cap="all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subt</a:t>
              </a:r>
              <a:endParaRPr kumimoji="1" lang="en-US" altLang="zh-CN" sz="2000" cap="all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eaLnBrk="1" hangingPunct="1">
                <a:defRPr/>
              </a:pPr>
              <a:r>
                <a:rPr kumimoji="1" lang="en-US" altLang="zh-CN" sz="2000" cap="all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	</a:t>
              </a: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……</a:t>
              </a:r>
              <a:endParaRPr kumimoji="1" lang="en-US" altLang="zh-CN" sz="2000" cap="all" dirty="0">
                <a:latin typeface="+mn-lt"/>
                <a:ea typeface="+mn-ea"/>
                <a:cs typeface="+mn-ea"/>
                <a:sym typeface="+mn-lt"/>
              </a:endParaRPr>
            </a:p>
            <a:p>
              <a:pPr eaLnBrk="1" hangingPunct="1">
                <a:defRPr/>
              </a:pPr>
              <a:r>
                <a:rPr kumimoji="1" lang="en-US" altLang="zh-CN" sz="2000" cap="all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kumimoji="1" lang="en-US" altLang="zh-CN" sz="2000" cap="all" dirty="0" err="1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subt</a:t>
              </a: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   </a:t>
              </a:r>
              <a:r>
                <a:rPr kumimoji="1" lang="en-US" altLang="zh-CN" sz="2000" cap="all" dirty="0" err="1">
                  <a:latin typeface="+mn-lt"/>
                  <a:ea typeface="+mn-ea"/>
                  <a:cs typeface="+mn-ea"/>
                  <a:sym typeface="+mn-lt"/>
                </a:rPr>
                <a:t>proc</a:t>
              </a: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 </a:t>
              </a:r>
              <a:r>
                <a:rPr kumimoji="1" lang="en-US" altLang="zh-CN" sz="2000" cap="all" dirty="0">
                  <a:solidFill>
                    <a:srgbClr val="336600"/>
                  </a:solidFill>
                  <a:latin typeface="+mn-lt"/>
                  <a:ea typeface="+mn-ea"/>
                  <a:cs typeface="+mn-ea"/>
                  <a:sym typeface="+mn-lt"/>
                </a:rPr>
                <a:t>far</a:t>
              </a:r>
              <a:endParaRPr kumimoji="1" lang="en-US" altLang="zh-CN" sz="2000" cap="all" dirty="0">
                <a:solidFill>
                  <a:srgbClr val="336600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10000"/>
                </a:lnSpc>
                <a:defRPr/>
              </a:pP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              ……</a:t>
              </a:r>
              <a:endParaRPr kumimoji="1" lang="en-US" altLang="zh-CN" sz="2000" cap="all" dirty="0"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10000"/>
                </a:lnSpc>
                <a:defRPr/>
              </a:pP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              </a:t>
              </a:r>
              <a:r>
                <a:rPr kumimoji="1" lang="en-US" altLang="zh-CN" sz="2000" cap="all" dirty="0">
                  <a:solidFill>
                    <a:srgbClr val="336600"/>
                  </a:solidFill>
                  <a:latin typeface="+mn-lt"/>
                  <a:ea typeface="+mn-ea"/>
                  <a:cs typeface="+mn-ea"/>
                  <a:sym typeface="+mn-lt"/>
                </a:rPr>
                <a:t>ret</a:t>
              </a:r>
              <a:endParaRPr kumimoji="1" lang="en-US" altLang="zh-CN" sz="2000" cap="all" dirty="0">
                <a:solidFill>
                  <a:srgbClr val="336600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10000"/>
                </a:lnSpc>
                <a:defRPr/>
              </a:pPr>
              <a:r>
                <a:rPr kumimoji="1" lang="en-US" altLang="zh-CN" sz="2000" cap="all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kumimoji="1" lang="en-US" altLang="zh-CN" sz="2000" cap="all" dirty="0" err="1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subt</a:t>
              </a: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    </a:t>
              </a:r>
              <a:r>
                <a:rPr kumimoji="1" lang="en-US" altLang="zh-CN" sz="2000" cap="all" dirty="0" err="1">
                  <a:latin typeface="+mn-lt"/>
                  <a:ea typeface="+mn-ea"/>
                  <a:cs typeface="+mn-ea"/>
                  <a:sym typeface="+mn-lt"/>
                </a:rPr>
                <a:t>endp</a:t>
              </a:r>
              <a:endParaRPr kumimoji="1" lang="en-US" altLang="zh-CN" sz="2000" cap="all" dirty="0"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10000"/>
                </a:lnSpc>
                <a:defRPr/>
              </a:pP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kumimoji="1" lang="en-US" altLang="zh-CN" sz="2000" cap="all" dirty="0" err="1">
                  <a:latin typeface="+mn-lt"/>
                  <a:ea typeface="+mn-ea"/>
                  <a:cs typeface="+mn-ea"/>
                  <a:sym typeface="+mn-lt"/>
                </a:rPr>
                <a:t>segx</a:t>
              </a: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    ends</a:t>
              </a:r>
              <a:endParaRPr kumimoji="1" lang="en-US" altLang="zh-CN" sz="2000" cap="all" dirty="0"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10000"/>
                </a:lnSpc>
                <a:defRPr/>
              </a:pPr>
              <a:endParaRPr kumimoji="1" lang="en-US" altLang="zh-CN" sz="2000" cap="all" dirty="0"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10000"/>
                </a:lnSpc>
                <a:defRPr/>
              </a:pP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kumimoji="1" lang="en-US" altLang="zh-CN" sz="2000" cap="all" dirty="0" err="1">
                  <a:latin typeface="+mn-lt"/>
                  <a:ea typeface="+mn-ea"/>
                  <a:cs typeface="+mn-ea"/>
                  <a:sym typeface="+mn-lt"/>
                </a:rPr>
                <a:t>segy</a:t>
              </a: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    segment</a:t>
              </a:r>
              <a:endParaRPr kumimoji="1" lang="en-US" altLang="zh-CN" sz="2000" cap="all" dirty="0"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10000"/>
                </a:lnSpc>
                <a:defRPr/>
              </a:pP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              ……</a:t>
              </a:r>
              <a:endParaRPr kumimoji="1" lang="en-US" altLang="zh-CN" sz="2000" cap="all" dirty="0"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10000"/>
                </a:lnSpc>
                <a:defRPr/>
              </a:pP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   </a:t>
              </a:r>
              <a:r>
                <a:rPr kumimoji="1" lang="en-US" altLang="zh-CN" sz="2000" cap="all" dirty="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call</a:t>
              </a: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 far  </a:t>
              </a:r>
              <a:r>
                <a:rPr kumimoji="1" lang="en-US" altLang="zh-CN" sz="2000" cap="all" dirty="0" err="1">
                  <a:latin typeface="+mn-lt"/>
                  <a:ea typeface="+mn-ea"/>
                  <a:cs typeface="+mn-ea"/>
                  <a:sym typeface="+mn-lt"/>
                </a:rPr>
                <a:t>ptr</a:t>
              </a: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 </a:t>
              </a:r>
              <a:r>
                <a:rPr kumimoji="1" lang="en-US" altLang="zh-CN" sz="2000" cap="all" dirty="0" err="1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subt</a:t>
              </a:r>
              <a:endParaRPr kumimoji="1" lang="en-US" altLang="zh-CN" sz="2000" cap="all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10000"/>
                </a:lnSpc>
                <a:defRPr/>
              </a:pP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              ……</a:t>
              </a:r>
              <a:endParaRPr kumimoji="1" lang="en-US" altLang="zh-CN" sz="2000" cap="all" dirty="0"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10000"/>
                </a:lnSpc>
                <a:defRPr/>
              </a:pP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kumimoji="1" lang="en-US" altLang="zh-CN" sz="2000" cap="all" dirty="0" err="1">
                  <a:latin typeface="+mn-lt"/>
                  <a:ea typeface="+mn-ea"/>
                  <a:cs typeface="+mn-ea"/>
                  <a:sym typeface="+mn-lt"/>
                </a:rPr>
                <a:t>segy</a:t>
              </a:r>
              <a:r>
                <a:rPr kumimoji="1" lang="en-US" altLang="zh-CN" sz="2000" cap="all" dirty="0">
                  <a:latin typeface="+mn-lt"/>
                  <a:ea typeface="+mn-ea"/>
                  <a:cs typeface="+mn-ea"/>
                  <a:sym typeface="+mn-lt"/>
                </a:rPr>
                <a:t>     ends</a:t>
              </a:r>
              <a:endParaRPr kumimoji="1" lang="en-US" altLang="zh-CN" sz="2000" cap="all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810357" y="3189539"/>
              <a:ext cx="719137" cy="1439863"/>
              <a:chOff x="1116013" y="2781300"/>
              <a:chExt cx="719137" cy="1439863"/>
            </a:xfrm>
          </p:grpSpPr>
          <p:sp>
            <p:nvSpPr>
              <p:cNvPr id="12" name="Line 11"/>
              <p:cNvSpPr>
                <a:spLocks noChangeShapeType="1"/>
              </p:cNvSpPr>
              <p:nvPr/>
            </p:nvSpPr>
            <p:spPr bwMode="auto">
              <a:xfrm>
                <a:off x="1116013" y="2781300"/>
                <a:ext cx="71913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" name="Line 12"/>
              <p:cNvSpPr>
                <a:spLocks noChangeShapeType="1"/>
              </p:cNvSpPr>
              <p:nvPr/>
            </p:nvSpPr>
            <p:spPr bwMode="auto">
              <a:xfrm>
                <a:off x="1116013" y="2781300"/>
                <a:ext cx="0" cy="1439863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" name="Line 13"/>
              <p:cNvSpPr>
                <a:spLocks noChangeShapeType="1"/>
              </p:cNvSpPr>
              <p:nvPr/>
            </p:nvSpPr>
            <p:spPr bwMode="auto">
              <a:xfrm>
                <a:off x="1116013" y="4221163"/>
                <a:ext cx="381000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4498182" y="2728756"/>
              <a:ext cx="649287" cy="2663825"/>
              <a:chOff x="4427538" y="2420938"/>
              <a:chExt cx="649287" cy="2663825"/>
            </a:xfrm>
          </p:grpSpPr>
          <p:sp>
            <p:nvSpPr>
              <p:cNvPr id="15" name="Line 22"/>
              <p:cNvSpPr>
                <a:spLocks noChangeShapeType="1"/>
              </p:cNvSpPr>
              <p:nvPr/>
            </p:nvSpPr>
            <p:spPr bwMode="auto">
              <a:xfrm flipV="1">
                <a:off x="4427538" y="2420938"/>
                <a:ext cx="0" cy="2663825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" name="Line 23"/>
              <p:cNvSpPr>
                <a:spLocks noChangeShapeType="1"/>
              </p:cNvSpPr>
              <p:nvPr/>
            </p:nvSpPr>
            <p:spPr bwMode="auto">
              <a:xfrm>
                <a:off x="4427538" y="5084763"/>
                <a:ext cx="64928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" name="Line 24"/>
              <p:cNvSpPr>
                <a:spLocks noChangeShapeType="1"/>
              </p:cNvSpPr>
              <p:nvPr/>
            </p:nvSpPr>
            <p:spPr bwMode="auto">
              <a:xfrm>
                <a:off x="4427538" y="2420938"/>
                <a:ext cx="57626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4498182" y="2053299"/>
              <a:ext cx="1439862" cy="576262"/>
              <a:chOff x="4427538" y="1700213"/>
              <a:chExt cx="1439862" cy="576262"/>
            </a:xfrm>
          </p:grpSpPr>
          <p:sp>
            <p:nvSpPr>
              <p:cNvPr id="18" name="Line 25"/>
              <p:cNvSpPr>
                <a:spLocks noChangeShapeType="1"/>
              </p:cNvSpPr>
              <p:nvPr/>
            </p:nvSpPr>
            <p:spPr bwMode="auto">
              <a:xfrm flipH="1">
                <a:off x="4427538" y="1700213"/>
                <a:ext cx="143986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" name="Line 26"/>
              <p:cNvSpPr>
                <a:spLocks noChangeShapeType="1"/>
              </p:cNvSpPr>
              <p:nvPr/>
            </p:nvSpPr>
            <p:spPr bwMode="auto">
              <a:xfrm>
                <a:off x="4427538" y="1700213"/>
                <a:ext cx="0" cy="576262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" name="Line 27"/>
              <p:cNvSpPr>
                <a:spLocks noChangeShapeType="1"/>
              </p:cNvSpPr>
              <p:nvPr/>
            </p:nvSpPr>
            <p:spPr bwMode="auto">
              <a:xfrm>
                <a:off x="4427538" y="2276475"/>
                <a:ext cx="57626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25" name="矩形 24"/>
            <p:cNvSpPr/>
            <p:nvPr/>
          </p:nvSpPr>
          <p:spPr bwMode="auto">
            <a:xfrm>
              <a:off x="597529" y="1135649"/>
              <a:ext cx="3525150" cy="5450711"/>
            </a:xfrm>
            <a:prstGeom prst="rect">
              <a:avLst/>
            </a:prstGeom>
            <a:noFill/>
            <a:ln w="28575" cap="flat" cmpd="sng" algn="ctr">
              <a:solidFill>
                <a:srgbClr val="00800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195580" marR="0" indent="-19558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</a:pPr>
              <a:endPara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 bwMode="auto">
            <a:xfrm>
              <a:off x="4327040" y="1135648"/>
              <a:ext cx="4219431" cy="5450711"/>
            </a:xfrm>
            <a:prstGeom prst="rect">
              <a:avLst/>
            </a:prstGeom>
            <a:noFill/>
            <a:ln w="28575" cap="flat" cmpd="sng" algn="ctr">
              <a:solidFill>
                <a:srgbClr val="00800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195580" marR="0" indent="-19558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</a:pPr>
              <a:endPara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Text Box 2"/>
          <p:cNvSpPr txBox="1">
            <a:spLocks noChangeArrowheads="1"/>
          </p:cNvSpPr>
          <p:nvPr/>
        </p:nvSpPr>
        <p:spPr bwMode="auto">
          <a:xfrm>
            <a:off x="1104901" y="2843415"/>
            <a:ext cx="5867400" cy="26838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457200" indent="-4572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914400" indent="-4572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371600" indent="-4572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828800" indent="-4572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86000" indent="-4572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200" cap="all" dirty="0">
                <a:latin typeface="+mn-lt"/>
                <a:ea typeface="+mn-ea"/>
                <a:cs typeface="+mn-ea"/>
                <a:sym typeface="+mn-lt"/>
              </a:rPr>
              <a:t>call  </a:t>
            </a:r>
            <a:r>
              <a:rPr lang="en-US" altLang="zh-CN" sz="2200" cap="all" dirty="0">
                <a:solidFill>
                  <a:srgbClr val="336600"/>
                </a:solidFill>
                <a:latin typeface="+mn-lt"/>
                <a:ea typeface="+mn-ea"/>
                <a:cs typeface="+mn-ea"/>
                <a:sym typeface="+mn-lt"/>
              </a:rPr>
              <a:t>near</a:t>
            </a:r>
            <a:r>
              <a:rPr lang="en-US" altLang="zh-CN" sz="2200" cap="all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200" cap="all" dirty="0" err="1">
                <a:latin typeface="+mn-lt"/>
                <a:ea typeface="+mn-ea"/>
                <a:cs typeface="+mn-ea"/>
                <a:sym typeface="+mn-lt"/>
              </a:rPr>
              <a:t>ptr</a:t>
            </a:r>
            <a:r>
              <a:rPr lang="en-US" altLang="zh-CN" sz="2200" cap="all" dirty="0"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2200" cap="all" dirty="0" err="1">
                <a:latin typeface="+mn-lt"/>
                <a:ea typeface="+mn-ea"/>
                <a:cs typeface="+mn-ea"/>
                <a:sym typeface="+mn-lt"/>
              </a:rPr>
              <a:t>subp</a:t>
            </a:r>
            <a:r>
              <a:rPr lang="en-US" altLang="zh-CN" sz="2200" cap="all" dirty="0">
                <a:latin typeface="+mn-lt"/>
                <a:ea typeface="+mn-ea"/>
                <a:cs typeface="+mn-ea"/>
                <a:sym typeface="+mn-lt"/>
              </a:rPr>
              <a:t>        </a:t>
            </a:r>
            <a:endParaRPr lang="en-US" altLang="zh-CN" sz="2200" cap="all" dirty="0">
              <a:latin typeface="+mn-lt"/>
              <a:ea typeface="+mn-ea"/>
              <a:cs typeface="+mn-ea"/>
              <a:sym typeface="+mn-lt"/>
            </a:endParaRPr>
          </a:p>
          <a:p>
            <a:pPr lvl="1">
              <a:lnSpc>
                <a:spcPct val="120000"/>
              </a:lnSpc>
              <a:defRPr/>
            </a:pP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   (1)  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保存返回地址：仅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offset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地址</a:t>
            </a:r>
            <a:endParaRPr lang="zh-CN" altLang="en-US" sz="2200" dirty="0">
              <a:latin typeface="+mn-lt"/>
              <a:ea typeface="+mn-ea"/>
              <a:cs typeface="+mn-ea"/>
              <a:sym typeface="+mn-lt"/>
            </a:endParaRPr>
          </a:p>
          <a:p>
            <a:pPr lvl="1">
              <a:lnSpc>
                <a:spcPct val="120000"/>
              </a:lnSpc>
              <a:defRPr/>
            </a:pP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(2)  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转子程序</a:t>
            </a:r>
            <a:endParaRPr lang="zh-CN" altLang="en-US" sz="22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ts val="1200"/>
              </a:spcBef>
              <a:defRPr/>
            </a:pPr>
            <a:r>
              <a:rPr lang="en-US" altLang="zh-CN" sz="2200" cap="all" dirty="0">
                <a:latin typeface="+mn-lt"/>
                <a:ea typeface="+mn-ea"/>
                <a:cs typeface="+mn-ea"/>
                <a:sym typeface="+mn-lt"/>
              </a:rPr>
              <a:t>call  </a:t>
            </a:r>
            <a:r>
              <a:rPr lang="en-US" altLang="zh-CN" sz="2200" cap="all" dirty="0">
                <a:solidFill>
                  <a:srgbClr val="336600"/>
                </a:solidFill>
                <a:latin typeface="+mn-lt"/>
                <a:ea typeface="+mn-ea"/>
                <a:cs typeface="+mn-ea"/>
                <a:sym typeface="+mn-lt"/>
              </a:rPr>
              <a:t>far</a:t>
            </a:r>
            <a:r>
              <a:rPr lang="en-US" altLang="zh-CN" sz="2200" cap="all" dirty="0"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2200" cap="all" dirty="0" err="1">
                <a:latin typeface="+mn-lt"/>
                <a:ea typeface="+mn-ea"/>
                <a:cs typeface="+mn-ea"/>
                <a:sym typeface="+mn-lt"/>
              </a:rPr>
              <a:t>ptr</a:t>
            </a:r>
            <a:r>
              <a:rPr lang="en-US" altLang="zh-CN" sz="2200" cap="all" dirty="0"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2200" cap="all" dirty="0" err="1">
                <a:latin typeface="+mn-lt"/>
                <a:ea typeface="+mn-ea"/>
                <a:cs typeface="+mn-ea"/>
                <a:sym typeface="+mn-lt"/>
              </a:rPr>
              <a:t>subp</a:t>
            </a:r>
            <a:r>
              <a:rPr lang="en-US" altLang="zh-CN" sz="2200" cap="all" dirty="0">
                <a:latin typeface="+mn-lt"/>
                <a:ea typeface="+mn-ea"/>
                <a:cs typeface="+mn-ea"/>
                <a:sym typeface="+mn-lt"/>
              </a:rPr>
              <a:t> </a:t>
            </a:r>
            <a:endParaRPr lang="en-US" altLang="zh-CN" sz="2200" cap="all" dirty="0">
              <a:latin typeface="+mn-lt"/>
              <a:ea typeface="+mn-ea"/>
              <a:cs typeface="+mn-ea"/>
              <a:sym typeface="+mn-lt"/>
            </a:endParaRPr>
          </a:p>
          <a:p>
            <a:pPr lvl="1">
              <a:lnSpc>
                <a:spcPct val="120000"/>
              </a:lnSpc>
              <a:defRPr/>
            </a:pP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   (1)  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保存返回地址：</a:t>
            </a:r>
            <a:r>
              <a:rPr lang="en-US" altLang="zh-CN" sz="2200" dirty="0" err="1">
                <a:latin typeface="+mn-lt"/>
                <a:ea typeface="+mn-ea"/>
                <a:cs typeface="+mn-ea"/>
                <a:sym typeface="+mn-lt"/>
              </a:rPr>
              <a:t>seg+offset</a:t>
            </a:r>
            <a:endParaRPr lang="en-US" altLang="zh-CN" sz="2200" dirty="0">
              <a:latin typeface="+mn-lt"/>
              <a:ea typeface="+mn-ea"/>
              <a:cs typeface="+mn-ea"/>
              <a:sym typeface="+mn-lt"/>
            </a:endParaRPr>
          </a:p>
          <a:p>
            <a:pPr lvl="1">
              <a:lnSpc>
                <a:spcPct val="120000"/>
              </a:lnSpc>
              <a:defRPr/>
            </a:pP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   (2)  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转子程序</a:t>
            </a:r>
            <a:endParaRPr lang="en-US" altLang="zh-CN" sz="2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603" name="Text Box 16"/>
          <p:cNvSpPr txBox="1">
            <a:spLocks noChangeArrowheads="1"/>
          </p:cNvSpPr>
          <p:nvPr/>
        </p:nvSpPr>
        <p:spPr bwMode="auto">
          <a:xfrm>
            <a:off x="604838" y="1301748"/>
            <a:ext cx="48006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just">
              <a:spcBef>
                <a:spcPct val="50000"/>
              </a:spcBef>
              <a:defRPr kumimoji="1" sz="3200">
                <a:solidFill>
                  <a:srgbClr val="CC330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、 子程序的调用与返回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15232" y="5764467"/>
            <a:ext cx="4572000" cy="497957"/>
          </a:xfrm>
          <a:prstGeom prst="rect">
            <a:avLst/>
          </a:prstGeom>
        </p:spPr>
        <p:txBody>
          <a:bodyPr>
            <a:spAutoFit/>
          </a:bodyPr>
          <a:lstStyle/>
          <a:p>
            <a:pPr lvl="1" indent="-914400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子程序返回：</a:t>
            </a:r>
            <a:r>
              <a:rPr lang="en-US" altLang="zh-CN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RET</a:t>
            </a:r>
            <a:endParaRPr lang="en-US" altLang="zh-CN" dirty="0">
              <a:solidFill>
                <a:srgbClr val="0033CC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05072" y="2087230"/>
            <a:ext cx="6067229" cy="49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子程序调用：隐含使用堆栈保存返回地址</a:t>
            </a:r>
            <a:endParaRPr lang="zh-CN" altLang="en-US" dirty="0">
              <a:solidFill>
                <a:srgbClr val="0033CC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2" name="Group 38"/>
          <p:cNvGrpSpPr/>
          <p:nvPr/>
        </p:nvGrpSpPr>
        <p:grpSpPr bwMode="auto">
          <a:xfrm>
            <a:off x="6477757" y="2449385"/>
            <a:ext cx="1897063" cy="1384300"/>
            <a:chOff x="3653" y="1632"/>
            <a:chExt cx="1195" cy="872"/>
          </a:xfrm>
        </p:grpSpPr>
        <p:sp>
          <p:nvSpPr>
            <p:cNvPr id="43" name="Line 23"/>
            <p:cNvSpPr>
              <a:spLocks noChangeShapeType="1"/>
            </p:cNvSpPr>
            <p:nvPr/>
          </p:nvSpPr>
          <p:spPr bwMode="auto">
            <a:xfrm>
              <a:off x="4272" y="1632"/>
              <a:ext cx="0" cy="864"/>
            </a:xfrm>
            <a:prstGeom prst="line">
              <a:avLst/>
            </a:prstGeom>
            <a:noFill/>
            <a:ln w="12700" cap="sq">
              <a:solidFill>
                <a:sysClr val="windowText" lastClr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Line 24"/>
            <p:cNvSpPr>
              <a:spLocks noChangeShapeType="1"/>
            </p:cNvSpPr>
            <p:nvPr/>
          </p:nvSpPr>
          <p:spPr bwMode="auto">
            <a:xfrm>
              <a:off x="4848" y="1632"/>
              <a:ext cx="0" cy="864"/>
            </a:xfrm>
            <a:prstGeom prst="line">
              <a:avLst/>
            </a:prstGeom>
            <a:noFill/>
            <a:ln w="12700" cap="sq">
              <a:solidFill>
                <a:sysClr val="windowText" lastClr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Line 25"/>
            <p:cNvSpPr>
              <a:spLocks noChangeShapeType="1"/>
            </p:cNvSpPr>
            <p:nvPr/>
          </p:nvSpPr>
          <p:spPr bwMode="auto">
            <a:xfrm>
              <a:off x="4272" y="2496"/>
              <a:ext cx="576" cy="0"/>
            </a:xfrm>
            <a:prstGeom prst="line">
              <a:avLst/>
            </a:prstGeom>
            <a:noFill/>
            <a:ln w="12700" cap="sq">
              <a:solidFill>
                <a:sysClr val="windowText" lastClr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Line 26"/>
            <p:cNvSpPr>
              <a:spLocks noChangeShapeType="1"/>
            </p:cNvSpPr>
            <p:nvPr/>
          </p:nvSpPr>
          <p:spPr bwMode="auto">
            <a:xfrm>
              <a:off x="4272" y="2256"/>
              <a:ext cx="576" cy="0"/>
            </a:xfrm>
            <a:prstGeom prst="line">
              <a:avLst/>
            </a:prstGeom>
            <a:noFill/>
            <a:ln w="12700" cap="sq">
              <a:solidFill>
                <a:sysClr val="windowText" lastClr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Line 27"/>
            <p:cNvSpPr>
              <a:spLocks noChangeShapeType="1"/>
            </p:cNvSpPr>
            <p:nvPr/>
          </p:nvSpPr>
          <p:spPr bwMode="auto">
            <a:xfrm>
              <a:off x="4272" y="2016"/>
              <a:ext cx="576" cy="0"/>
            </a:xfrm>
            <a:prstGeom prst="line">
              <a:avLst/>
            </a:prstGeom>
            <a:noFill/>
            <a:ln w="12700" cap="sq">
              <a:solidFill>
                <a:sysClr val="windowText" lastClr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Line 28"/>
            <p:cNvSpPr>
              <a:spLocks noChangeShapeType="1"/>
            </p:cNvSpPr>
            <p:nvPr/>
          </p:nvSpPr>
          <p:spPr bwMode="auto">
            <a:xfrm>
              <a:off x="4272" y="1776"/>
              <a:ext cx="576" cy="0"/>
            </a:xfrm>
            <a:prstGeom prst="line">
              <a:avLst/>
            </a:prstGeom>
            <a:noFill/>
            <a:ln w="12700" cap="sq">
              <a:solidFill>
                <a:sysClr val="windowText" lastClr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Rectangle 29"/>
            <p:cNvSpPr>
              <a:spLocks noChangeArrowheads="1"/>
            </p:cNvSpPr>
            <p:nvPr/>
          </p:nvSpPr>
          <p:spPr bwMode="auto">
            <a:xfrm>
              <a:off x="3653" y="2271"/>
              <a:ext cx="11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60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    (SP)→      </a:t>
              </a:r>
              <a:r>
                <a:rPr kumimoji="1" lang="en-US" altLang="zh-CN" sz="180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(IP)</a:t>
              </a:r>
              <a:endParaRPr kumimoji="1" lang="en-US" altLang="zh-CN" sz="18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Rectangle 30"/>
            <p:cNvSpPr>
              <a:spLocks noChangeArrowheads="1"/>
            </p:cNvSpPr>
            <p:nvPr/>
          </p:nvSpPr>
          <p:spPr bwMode="auto">
            <a:xfrm>
              <a:off x="4368" y="2245"/>
              <a:ext cx="11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zh-CN" sz="200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1" name="组合 23"/>
          <p:cNvGrpSpPr/>
          <p:nvPr/>
        </p:nvGrpSpPr>
        <p:grpSpPr bwMode="auto">
          <a:xfrm>
            <a:off x="6672835" y="4151186"/>
            <a:ext cx="1701983" cy="1371600"/>
            <a:chOff x="6138680" y="4191000"/>
            <a:chExt cx="1701983" cy="1371600"/>
          </a:xfrm>
        </p:grpSpPr>
        <p:sp>
          <p:nvSpPr>
            <p:cNvPr id="52" name="Line 40"/>
            <p:cNvSpPr>
              <a:spLocks noChangeShapeType="1"/>
            </p:cNvSpPr>
            <p:nvPr/>
          </p:nvSpPr>
          <p:spPr bwMode="auto">
            <a:xfrm>
              <a:off x="6964363" y="4191000"/>
              <a:ext cx="0" cy="1371600"/>
            </a:xfrm>
            <a:prstGeom prst="line">
              <a:avLst/>
            </a:prstGeom>
            <a:noFill/>
            <a:ln w="12700" cap="sq">
              <a:solidFill>
                <a:sysClr val="windowText" lastClr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Line 41"/>
            <p:cNvSpPr>
              <a:spLocks noChangeShapeType="1"/>
            </p:cNvSpPr>
            <p:nvPr/>
          </p:nvSpPr>
          <p:spPr bwMode="auto">
            <a:xfrm>
              <a:off x="7840663" y="4191000"/>
              <a:ext cx="0" cy="1371600"/>
            </a:xfrm>
            <a:prstGeom prst="line">
              <a:avLst/>
            </a:prstGeom>
            <a:noFill/>
            <a:ln w="12700" cap="sq">
              <a:solidFill>
                <a:sysClr val="windowText" lastClr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Line 42"/>
            <p:cNvSpPr>
              <a:spLocks noChangeShapeType="1"/>
            </p:cNvSpPr>
            <p:nvPr/>
          </p:nvSpPr>
          <p:spPr bwMode="auto">
            <a:xfrm>
              <a:off x="6964363" y="5562600"/>
              <a:ext cx="876300" cy="0"/>
            </a:xfrm>
            <a:prstGeom prst="line">
              <a:avLst/>
            </a:prstGeom>
            <a:noFill/>
            <a:ln w="12700" cap="sq">
              <a:solidFill>
                <a:sysClr val="windowText" lastClr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Line 43"/>
            <p:cNvSpPr>
              <a:spLocks noChangeShapeType="1"/>
            </p:cNvSpPr>
            <p:nvPr/>
          </p:nvSpPr>
          <p:spPr bwMode="auto">
            <a:xfrm>
              <a:off x="6964363" y="5181600"/>
              <a:ext cx="876300" cy="0"/>
            </a:xfrm>
            <a:prstGeom prst="line">
              <a:avLst/>
            </a:prstGeom>
            <a:noFill/>
            <a:ln w="12700" cap="sq">
              <a:solidFill>
                <a:sysClr val="windowText" lastClr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Line 44"/>
            <p:cNvSpPr>
              <a:spLocks noChangeShapeType="1"/>
            </p:cNvSpPr>
            <p:nvPr/>
          </p:nvSpPr>
          <p:spPr bwMode="auto">
            <a:xfrm>
              <a:off x="6964363" y="4800600"/>
              <a:ext cx="876300" cy="0"/>
            </a:xfrm>
            <a:prstGeom prst="line">
              <a:avLst/>
            </a:prstGeom>
            <a:noFill/>
            <a:ln w="12700" cap="sq">
              <a:solidFill>
                <a:sysClr val="windowText" lastClr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Line 45"/>
            <p:cNvSpPr>
              <a:spLocks noChangeShapeType="1"/>
            </p:cNvSpPr>
            <p:nvPr/>
          </p:nvSpPr>
          <p:spPr bwMode="auto">
            <a:xfrm>
              <a:off x="6964363" y="4419600"/>
              <a:ext cx="876300" cy="0"/>
            </a:xfrm>
            <a:prstGeom prst="line">
              <a:avLst/>
            </a:prstGeom>
            <a:noFill/>
            <a:ln w="12700" cap="sq">
              <a:solidFill>
                <a:sysClr val="windowText" lastClr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Rectangle 49"/>
            <p:cNvSpPr>
              <a:spLocks noChangeArrowheads="1"/>
            </p:cNvSpPr>
            <p:nvPr/>
          </p:nvSpPr>
          <p:spPr bwMode="auto">
            <a:xfrm>
              <a:off x="7057061" y="4800600"/>
              <a:ext cx="659155" cy="750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0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(IP)</a:t>
              </a:r>
              <a:endParaRPr kumimoji="1" lang="en-US" altLang="zh-CN" sz="18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  <a:p>
              <a:pPr marL="0" marR="0" lvl="0" indent="0" algn="ctr" defTabSz="91440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0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(CS)</a:t>
              </a:r>
              <a:endParaRPr kumimoji="1" lang="en-US" altLang="zh-CN" sz="18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Rectangle 52"/>
            <p:cNvSpPr>
              <a:spLocks noChangeArrowheads="1"/>
            </p:cNvSpPr>
            <p:nvPr/>
          </p:nvSpPr>
          <p:spPr bwMode="auto">
            <a:xfrm>
              <a:off x="6138680" y="4878388"/>
              <a:ext cx="82586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60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(SP)</a:t>
              </a:r>
              <a:r>
                <a:rPr kumimoji="1" lang="en-US" altLang="zh-CN" sz="180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→</a:t>
              </a:r>
              <a:endParaRPr kumimoji="1" lang="en-US" altLang="zh-CN" sz="180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614080" y="1234746"/>
            <a:ext cx="59150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just">
              <a:spcBef>
                <a:spcPct val="50000"/>
              </a:spcBef>
              <a:defRPr kumimoji="1" sz="3200">
                <a:solidFill>
                  <a:srgbClr val="CC330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、  保存与恢复寄存器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2392441" y="2035709"/>
            <a:ext cx="4359117" cy="4561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kumimoji="1" lang="en-US" altLang="zh-CN" sz="2200" cap="all" dirty="0" err="1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subt</a:t>
            </a:r>
            <a:r>
              <a:rPr kumimoji="1" lang="en-US" altLang="zh-CN" sz="2200" cap="all" dirty="0">
                <a:latin typeface="+mn-lt"/>
                <a:ea typeface="+mn-ea"/>
                <a:cs typeface="+mn-ea"/>
                <a:sym typeface="+mn-lt"/>
              </a:rPr>
              <a:t>   proc</a:t>
            </a:r>
            <a:r>
              <a:rPr kumimoji="1" lang="en-US" altLang="zh-CN" sz="2000" cap="all" dirty="0">
                <a:latin typeface="+mn-lt"/>
                <a:ea typeface="+mn-ea"/>
                <a:cs typeface="+mn-ea"/>
                <a:sym typeface="+mn-lt"/>
              </a:rPr>
              <a:t>    near</a:t>
            </a:r>
            <a:r>
              <a:rPr kumimoji="1" lang="zh-CN" altLang="en-US" sz="2000" cap="all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sz="2000" cap="all" dirty="0">
                <a:latin typeface="+mn-lt"/>
                <a:ea typeface="+mn-ea"/>
                <a:cs typeface="+mn-ea"/>
                <a:sym typeface="+mn-lt"/>
              </a:rPr>
              <a:t>far</a:t>
            </a:r>
            <a:r>
              <a:rPr kumimoji="1" lang="zh-CN" altLang="en-US" sz="2000" cap="all" dirty="0">
                <a:latin typeface="+mn-lt"/>
                <a:ea typeface="+mn-ea"/>
                <a:cs typeface="+mn-ea"/>
                <a:sym typeface="+mn-lt"/>
              </a:rPr>
              <a:t>）</a:t>
            </a:r>
            <a:endParaRPr kumimoji="1" lang="zh-CN" altLang="en-US" sz="2000" cap="all" dirty="0">
              <a:latin typeface="+mn-lt"/>
              <a:ea typeface="+mn-ea"/>
              <a:cs typeface="+mn-ea"/>
              <a:sym typeface="+mn-lt"/>
            </a:endParaRPr>
          </a:p>
          <a:p>
            <a:pPr marL="431800">
              <a:lnSpc>
                <a:spcPct val="110000"/>
              </a:lnSpc>
            </a:pPr>
            <a:r>
              <a:rPr kumimoji="1" lang="zh-CN" altLang="en-US" sz="2000" cap="all" dirty="0">
                <a:latin typeface="+mn-lt"/>
                <a:ea typeface="+mn-ea"/>
                <a:cs typeface="+mn-ea"/>
                <a:sym typeface="+mn-lt"/>
              </a:rPr>
              <a:t>        </a:t>
            </a:r>
            <a:r>
              <a:rPr kumimoji="1" lang="en-US" altLang="zh-CN" sz="2000" cap="all" dirty="0">
                <a:latin typeface="+mn-lt"/>
                <a:ea typeface="+mn-ea"/>
                <a:cs typeface="+mn-ea"/>
                <a:sym typeface="+mn-lt"/>
              </a:rPr>
              <a:t>push    ax</a:t>
            </a:r>
            <a:endParaRPr kumimoji="1" lang="en-US" altLang="zh-CN" sz="2000" cap="all" dirty="0">
              <a:latin typeface="+mn-lt"/>
              <a:ea typeface="+mn-ea"/>
              <a:cs typeface="+mn-ea"/>
              <a:sym typeface="+mn-lt"/>
            </a:endParaRPr>
          </a:p>
          <a:p>
            <a:pPr marL="431800">
              <a:lnSpc>
                <a:spcPct val="110000"/>
              </a:lnSpc>
            </a:pPr>
            <a:r>
              <a:rPr kumimoji="1" lang="en-US" altLang="zh-CN" sz="2000" cap="all" dirty="0">
                <a:latin typeface="+mn-lt"/>
                <a:ea typeface="+mn-ea"/>
                <a:cs typeface="+mn-ea"/>
                <a:sym typeface="+mn-lt"/>
              </a:rPr>
              <a:t>        push    bx</a:t>
            </a:r>
            <a:endParaRPr kumimoji="1" lang="en-US" altLang="zh-CN" sz="2000" cap="all" dirty="0">
              <a:latin typeface="+mn-lt"/>
              <a:ea typeface="+mn-ea"/>
              <a:cs typeface="+mn-ea"/>
              <a:sym typeface="+mn-lt"/>
            </a:endParaRPr>
          </a:p>
          <a:p>
            <a:pPr marL="431800">
              <a:lnSpc>
                <a:spcPct val="110000"/>
              </a:lnSpc>
            </a:pPr>
            <a:r>
              <a:rPr kumimoji="1" lang="en-US" altLang="zh-CN" sz="2000" cap="all" dirty="0">
                <a:latin typeface="+mn-lt"/>
                <a:ea typeface="+mn-ea"/>
                <a:cs typeface="+mn-ea"/>
                <a:sym typeface="+mn-lt"/>
              </a:rPr>
              <a:t>        push    cx</a:t>
            </a:r>
            <a:endParaRPr kumimoji="1" lang="en-US" altLang="zh-CN" sz="2000" cap="all" dirty="0">
              <a:latin typeface="+mn-lt"/>
              <a:ea typeface="+mn-ea"/>
              <a:cs typeface="+mn-ea"/>
              <a:sym typeface="+mn-lt"/>
            </a:endParaRPr>
          </a:p>
          <a:p>
            <a:pPr marL="431800">
              <a:lnSpc>
                <a:spcPct val="110000"/>
              </a:lnSpc>
            </a:pPr>
            <a:r>
              <a:rPr kumimoji="1" lang="en-US" altLang="zh-CN" sz="2000" cap="all" dirty="0">
                <a:latin typeface="+mn-lt"/>
                <a:ea typeface="+mn-ea"/>
                <a:cs typeface="+mn-ea"/>
                <a:sym typeface="+mn-lt"/>
              </a:rPr>
              <a:t>        push    dx</a:t>
            </a:r>
            <a:endParaRPr kumimoji="1" lang="en-US" altLang="zh-CN" sz="2000" cap="all" dirty="0">
              <a:latin typeface="+mn-lt"/>
              <a:ea typeface="+mn-ea"/>
              <a:cs typeface="+mn-ea"/>
              <a:sym typeface="+mn-lt"/>
            </a:endParaRPr>
          </a:p>
          <a:p>
            <a:pPr marL="431800">
              <a:lnSpc>
                <a:spcPct val="110000"/>
              </a:lnSpc>
            </a:pPr>
            <a:r>
              <a:rPr kumimoji="1" lang="en-US" altLang="zh-CN" sz="2000" cap="all" dirty="0">
                <a:latin typeface="+mn-lt"/>
                <a:ea typeface="+mn-ea"/>
                <a:cs typeface="+mn-ea"/>
                <a:sym typeface="+mn-lt"/>
              </a:rPr>
              <a:t>        ……</a:t>
            </a:r>
            <a:endParaRPr kumimoji="1" lang="en-US" altLang="zh-CN" sz="2000" cap="all" dirty="0">
              <a:latin typeface="+mn-lt"/>
              <a:ea typeface="+mn-ea"/>
              <a:cs typeface="+mn-ea"/>
              <a:sym typeface="+mn-lt"/>
            </a:endParaRPr>
          </a:p>
          <a:p>
            <a:pPr marL="431800">
              <a:lnSpc>
                <a:spcPct val="110000"/>
              </a:lnSpc>
            </a:pPr>
            <a:r>
              <a:rPr kumimoji="1" lang="en-US" altLang="zh-CN" sz="2000" cap="all" dirty="0">
                <a:latin typeface="+mn-lt"/>
                <a:ea typeface="+mn-ea"/>
                <a:cs typeface="+mn-ea"/>
                <a:sym typeface="+mn-lt"/>
              </a:rPr>
              <a:t>        ……</a:t>
            </a:r>
            <a:endParaRPr kumimoji="1" lang="en-US" altLang="zh-CN" sz="2000" cap="all" dirty="0">
              <a:latin typeface="+mn-lt"/>
              <a:ea typeface="+mn-ea"/>
              <a:cs typeface="+mn-ea"/>
              <a:sym typeface="+mn-lt"/>
            </a:endParaRPr>
          </a:p>
          <a:p>
            <a:pPr marL="431800">
              <a:lnSpc>
                <a:spcPct val="110000"/>
              </a:lnSpc>
            </a:pPr>
            <a:r>
              <a:rPr kumimoji="1" lang="en-US" altLang="zh-CN" sz="2000" cap="all" dirty="0">
                <a:latin typeface="+mn-lt"/>
                <a:ea typeface="+mn-ea"/>
                <a:cs typeface="+mn-ea"/>
                <a:sym typeface="+mn-lt"/>
              </a:rPr>
              <a:t>        pop     dx</a:t>
            </a:r>
            <a:endParaRPr kumimoji="1" lang="en-US" altLang="zh-CN" sz="2000" cap="all" dirty="0">
              <a:latin typeface="+mn-lt"/>
              <a:ea typeface="+mn-ea"/>
              <a:cs typeface="+mn-ea"/>
              <a:sym typeface="+mn-lt"/>
            </a:endParaRPr>
          </a:p>
          <a:p>
            <a:pPr marL="431800">
              <a:lnSpc>
                <a:spcPct val="110000"/>
              </a:lnSpc>
            </a:pPr>
            <a:r>
              <a:rPr kumimoji="1" lang="en-US" altLang="zh-CN" sz="2000" cap="all" dirty="0">
                <a:latin typeface="+mn-lt"/>
                <a:ea typeface="+mn-ea"/>
                <a:cs typeface="+mn-ea"/>
                <a:sym typeface="+mn-lt"/>
              </a:rPr>
              <a:t>        pop     cx</a:t>
            </a:r>
            <a:endParaRPr kumimoji="1" lang="en-US" altLang="zh-CN" sz="2000" cap="all" dirty="0">
              <a:latin typeface="+mn-lt"/>
              <a:ea typeface="+mn-ea"/>
              <a:cs typeface="+mn-ea"/>
              <a:sym typeface="+mn-lt"/>
            </a:endParaRPr>
          </a:p>
          <a:p>
            <a:pPr marL="431800">
              <a:lnSpc>
                <a:spcPct val="110000"/>
              </a:lnSpc>
            </a:pPr>
            <a:r>
              <a:rPr kumimoji="1" lang="en-US" altLang="zh-CN" sz="2000" cap="all" dirty="0">
                <a:latin typeface="+mn-lt"/>
                <a:ea typeface="+mn-ea"/>
                <a:cs typeface="+mn-ea"/>
                <a:sym typeface="+mn-lt"/>
              </a:rPr>
              <a:t>        pop     bx</a:t>
            </a:r>
            <a:endParaRPr kumimoji="1" lang="en-US" altLang="zh-CN" sz="2000" cap="all" dirty="0">
              <a:latin typeface="+mn-lt"/>
              <a:ea typeface="+mn-ea"/>
              <a:cs typeface="+mn-ea"/>
              <a:sym typeface="+mn-lt"/>
            </a:endParaRPr>
          </a:p>
          <a:p>
            <a:pPr marL="431800">
              <a:lnSpc>
                <a:spcPct val="110000"/>
              </a:lnSpc>
            </a:pPr>
            <a:r>
              <a:rPr kumimoji="1" lang="en-US" altLang="zh-CN" sz="2000" cap="all" dirty="0">
                <a:latin typeface="+mn-lt"/>
                <a:ea typeface="+mn-ea"/>
                <a:cs typeface="+mn-ea"/>
                <a:sym typeface="+mn-lt"/>
              </a:rPr>
              <a:t>        pop     ax</a:t>
            </a:r>
            <a:endParaRPr kumimoji="1" lang="en-US" altLang="zh-CN" sz="2000" cap="all" dirty="0">
              <a:latin typeface="+mn-lt"/>
              <a:ea typeface="+mn-ea"/>
              <a:cs typeface="+mn-ea"/>
              <a:sym typeface="+mn-lt"/>
            </a:endParaRPr>
          </a:p>
          <a:p>
            <a:pPr marL="431800">
              <a:lnSpc>
                <a:spcPct val="110000"/>
              </a:lnSpc>
            </a:pPr>
            <a:r>
              <a:rPr kumimoji="1" lang="en-US" altLang="zh-CN" sz="2000" cap="all" dirty="0">
                <a:latin typeface="+mn-lt"/>
                <a:ea typeface="+mn-ea"/>
                <a:cs typeface="+mn-ea"/>
                <a:sym typeface="+mn-lt"/>
              </a:rPr>
              <a:t>        ret</a:t>
            </a:r>
            <a:endParaRPr kumimoji="1" lang="en-US" altLang="zh-CN" sz="200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kumimoji="1" lang="en-US" altLang="zh-CN" sz="2200" cap="all" dirty="0" err="1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subt</a:t>
            </a:r>
            <a:r>
              <a:rPr kumimoji="1" lang="en-US" altLang="zh-CN" sz="2200" cap="all" dirty="0"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kumimoji="1" lang="en-US" altLang="zh-CN" sz="2200" cap="all" dirty="0" err="1">
                <a:latin typeface="+mn-lt"/>
                <a:ea typeface="+mn-ea"/>
                <a:cs typeface="+mn-ea"/>
                <a:sym typeface="+mn-lt"/>
              </a:rPr>
              <a:t>endp</a:t>
            </a:r>
            <a:endParaRPr kumimoji="1" lang="en-US" altLang="zh-CN" sz="2200" cap="all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762000" y="533400"/>
            <a:ext cx="769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endParaRPr kumimoji="1" lang="zh-CN" altLang="zh-CN" i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628618" y="1256836"/>
            <a:ext cx="4267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50000"/>
              </a:spcBef>
            </a:pPr>
            <a:r>
              <a:rPr kumimoji="1" lang="en-US" altLang="zh-CN" sz="320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kumimoji="1" lang="zh-CN" altLang="en-US" sz="320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、 子程序的参数传递</a:t>
            </a:r>
            <a:endParaRPr kumimoji="1" lang="zh-CN" altLang="en-US" sz="3200" dirty="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Rectangle 14"/>
          <p:cNvSpPr txBox="1">
            <a:spLocks noChangeArrowheads="1"/>
          </p:cNvSpPr>
          <p:nvPr/>
        </p:nvSpPr>
        <p:spPr>
          <a:xfrm>
            <a:off x="1347912" y="1978681"/>
            <a:ext cx="7336971" cy="1343959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zh-CN" altLang="en-US" kern="0" dirty="0">
                <a:solidFill>
                  <a:srgbClr val="0000FF"/>
                </a:solidFill>
                <a:cs typeface="+mn-ea"/>
                <a:sym typeface="+mn-lt"/>
              </a:rPr>
              <a:t>参数传递：</a:t>
            </a:r>
            <a:endParaRPr lang="en-US" altLang="zh-CN" kern="0" dirty="0">
              <a:solidFill>
                <a:srgbClr val="0000FF"/>
              </a:solidFill>
              <a:cs typeface="+mn-ea"/>
              <a:sym typeface="+mn-lt"/>
            </a:endParaRPr>
          </a:p>
          <a:p>
            <a:pPr marL="0" indent="0">
              <a:lnSpc>
                <a:spcPct val="110000"/>
              </a:lnSpc>
              <a:spcBef>
                <a:spcPct val="30000"/>
              </a:spcBef>
              <a:buNone/>
            </a:pPr>
            <a:r>
              <a:rPr lang="zh-CN" altLang="en-US" kern="0" dirty="0">
                <a:cs typeface="+mn-ea"/>
                <a:sym typeface="+mn-lt"/>
              </a:rPr>
              <a:t>   调用程序和子程序之间的信息交互。</a:t>
            </a:r>
            <a:endParaRPr lang="zh-CN" altLang="en-US" kern="0" dirty="0">
              <a:cs typeface="+mn-ea"/>
              <a:sym typeface="+mn-lt"/>
            </a:endParaRPr>
          </a:p>
        </p:txBody>
      </p:sp>
      <p:sp>
        <p:nvSpPr>
          <p:cNvPr id="6" name="AutoShape 33"/>
          <p:cNvSpPr>
            <a:spLocks noChangeArrowheads="1"/>
          </p:cNvSpPr>
          <p:nvPr/>
        </p:nvSpPr>
        <p:spPr bwMode="auto">
          <a:xfrm>
            <a:off x="2252297" y="3788405"/>
            <a:ext cx="1439863" cy="719137"/>
          </a:xfrm>
          <a:prstGeom prst="flowChartPredefinedProcess">
            <a:avLst/>
          </a:prstGeom>
          <a:solidFill>
            <a:srgbClr val="FFFF99"/>
          </a:solidFill>
          <a:ln w="28575">
            <a:solidFill>
              <a:srgbClr val="CC33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000" b="1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调用程序</a:t>
            </a:r>
            <a:endParaRPr lang="zh-CN" altLang="en-US" sz="2000" b="1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AutoShape 34"/>
          <p:cNvSpPr>
            <a:spLocks noChangeArrowheads="1"/>
          </p:cNvSpPr>
          <p:nvPr/>
        </p:nvSpPr>
        <p:spPr bwMode="auto">
          <a:xfrm>
            <a:off x="5995622" y="3788405"/>
            <a:ext cx="1511300" cy="720725"/>
          </a:xfrm>
          <a:prstGeom prst="flowChartPredefinedProcess">
            <a:avLst/>
          </a:prstGeom>
          <a:solidFill>
            <a:srgbClr val="FFFF99"/>
          </a:solidFill>
          <a:ln w="28575">
            <a:solidFill>
              <a:srgbClr val="CC33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000" b="1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子程序</a:t>
            </a:r>
            <a:endParaRPr lang="zh-CN" altLang="en-US" sz="2000" b="1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Line 36"/>
          <p:cNvSpPr>
            <a:spLocks noChangeShapeType="1"/>
          </p:cNvSpPr>
          <p:nvPr/>
        </p:nvSpPr>
        <p:spPr bwMode="auto">
          <a:xfrm>
            <a:off x="3836622" y="3932867"/>
            <a:ext cx="2087563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Line 37"/>
          <p:cNvSpPr>
            <a:spLocks noChangeShapeType="1"/>
          </p:cNvSpPr>
          <p:nvPr/>
        </p:nvSpPr>
        <p:spPr bwMode="auto">
          <a:xfrm flipH="1">
            <a:off x="3763597" y="4364667"/>
            <a:ext cx="208915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Rectangle 38"/>
          <p:cNvSpPr>
            <a:spLocks noChangeArrowheads="1"/>
          </p:cNvSpPr>
          <p:nvPr/>
        </p:nvSpPr>
        <p:spPr bwMode="auto">
          <a:xfrm>
            <a:off x="4125547" y="3428042"/>
            <a:ext cx="1409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入口参数</a:t>
            </a:r>
            <a:endParaRPr lang="zh-CN" altLang="en-US" sz="2400" b="1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Rectangle 39"/>
          <p:cNvSpPr>
            <a:spLocks noChangeArrowheads="1"/>
          </p:cNvSpPr>
          <p:nvPr/>
        </p:nvSpPr>
        <p:spPr bwMode="auto">
          <a:xfrm>
            <a:off x="4175553" y="4417369"/>
            <a:ext cx="1409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出口参数</a:t>
            </a:r>
            <a:endParaRPr lang="zh-CN" altLang="en-US" sz="2400" b="1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504201" y="4944940"/>
            <a:ext cx="6135597" cy="1727159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30000"/>
              </a:spcBef>
              <a:buChar char="•"/>
            </a:pPr>
            <a:r>
              <a:rPr lang="zh-CN" altLang="en-US" sz="3200" kern="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参数的形式：</a:t>
            </a:r>
            <a:endParaRPr lang="zh-CN" altLang="en-US" sz="3200" kern="0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1">
              <a:spcBef>
                <a:spcPct val="20000"/>
              </a:spcBef>
            </a:pPr>
            <a:r>
              <a:rPr lang="zh-CN" altLang="en-US" sz="2800" dirty="0">
                <a:latin typeface="+mn-lt"/>
                <a:ea typeface="+mn-ea"/>
                <a:cs typeface="+mn-ea"/>
                <a:sym typeface="+mn-lt"/>
              </a:rPr>
              <a:t>① 数据本身（传值）</a:t>
            </a:r>
            <a:endParaRPr lang="zh-CN" altLang="en-US" sz="2800" dirty="0">
              <a:latin typeface="+mn-lt"/>
              <a:ea typeface="+mn-ea"/>
              <a:cs typeface="+mn-ea"/>
              <a:sym typeface="+mn-lt"/>
            </a:endParaRPr>
          </a:p>
          <a:p>
            <a:pPr lvl="1">
              <a:spcBef>
                <a:spcPct val="20000"/>
              </a:spcBef>
            </a:pPr>
            <a:r>
              <a:rPr lang="zh-CN" altLang="en-US" sz="2800" dirty="0">
                <a:latin typeface="+mn-lt"/>
                <a:ea typeface="+mn-ea"/>
                <a:cs typeface="+mn-ea"/>
                <a:sym typeface="+mn-lt"/>
              </a:rPr>
              <a:t>② 数据的地址（传址）</a:t>
            </a:r>
            <a:endParaRPr lang="zh-CN" altLang="en-US" sz="28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/>
      <p:bldP spid="11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762000" y="533400"/>
            <a:ext cx="769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endParaRPr kumimoji="1" lang="zh-CN" altLang="zh-CN" i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7507" name="Text Box 3"/>
          <p:cNvSpPr txBox="1">
            <a:spLocks noChangeArrowheads="1"/>
          </p:cNvSpPr>
          <p:nvPr/>
        </p:nvSpPr>
        <p:spPr bwMode="auto">
          <a:xfrm>
            <a:off x="1636759" y="2340317"/>
            <a:ext cx="6911975" cy="3078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9144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3716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8288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860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80000"/>
              </a:lnSpc>
            </a:pPr>
            <a:r>
              <a:rPr kumimoji="1" lang="en-US" altLang="zh-CN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(1)   </a:t>
            </a:r>
            <a:r>
              <a:rPr kumimoji="1"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通过</a:t>
            </a:r>
            <a:r>
              <a:rPr kumimoji="1" lang="zh-CN" altLang="en-US" sz="28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寄存器</a:t>
            </a:r>
            <a:r>
              <a:rPr kumimoji="1"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传送参数</a:t>
            </a:r>
            <a:endParaRPr kumimoji="1" lang="zh-CN" altLang="en-US" sz="28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80000"/>
              </a:lnSpc>
            </a:pPr>
            <a:r>
              <a:rPr kumimoji="1" lang="en-US" altLang="zh-CN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(2)   </a:t>
            </a:r>
            <a:r>
              <a:rPr kumimoji="1"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通过</a:t>
            </a:r>
            <a:r>
              <a:rPr kumimoji="1" lang="zh-CN" altLang="en-US" sz="28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存储单元</a:t>
            </a:r>
            <a:r>
              <a:rPr kumimoji="1"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传送参数</a:t>
            </a:r>
            <a:endParaRPr kumimoji="1" lang="zh-CN" altLang="en-US" sz="28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514350" indent="-514350" algn="just">
              <a:lnSpc>
                <a:spcPct val="180000"/>
              </a:lnSpc>
              <a:buAutoNum type="arabicParenBoth" startAt="3"/>
            </a:pPr>
            <a:r>
              <a:rPr kumimoji="1"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通过</a:t>
            </a:r>
            <a:r>
              <a:rPr kumimoji="1" lang="zh-CN" altLang="en-US" sz="28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堆栈</a:t>
            </a:r>
            <a:r>
              <a:rPr kumimoji="1"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传送参数或参数地址</a:t>
            </a:r>
            <a:endParaRPr kumimoji="1" lang="en-US" altLang="zh-CN" sz="28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514350" indent="-514350" algn="just">
              <a:lnSpc>
                <a:spcPct val="180000"/>
              </a:lnSpc>
              <a:buAutoNum type="arabicParenBoth" startAt="3"/>
            </a:pPr>
            <a:r>
              <a:rPr kumimoji="1"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多模块之间的参数传递</a:t>
            </a:r>
            <a:endParaRPr kumimoji="1" lang="zh-CN" altLang="en-US" sz="28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14176" y="1369993"/>
            <a:ext cx="3518912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lnSpc>
                <a:spcPct val="110000"/>
              </a:lnSpc>
              <a:spcBef>
                <a:spcPct val="30000"/>
              </a:spcBef>
              <a:buSzPct val="124000"/>
              <a:buFont typeface="Arial" panose="020B0604020202020204" pitchFamily="34" charset="0"/>
              <a:buChar char="•"/>
            </a:pPr>
            <a:r>
              <a:rPr lang="zh-CN" altLang="en-US" sz="3200" kern="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参数传递方法：</a:t>
            </a:r>
            <a:endParaRPr lang="en-US" altLang="zh-CN" sz="3200" kern="0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50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42563" y="1154024"/>
            <a:ext cx="48189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6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[</a:t>
            </a:r>
            <a:r>
              <a:rPr kumimoji="1" lang="zh-CN" altLang="en-US" sz="36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通过寄存器传送参数</a:t>
            </a:r>
            <a:r>
              <a:rPr kumimoji="1" lang="en-US" altLang="zh-CN" sz="36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]</a:t>
            </a:r>
            <a:endParaRPr lang="zh-CN" altLang="en-US" sz="36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7" name="Rectangle 2"/>
          <p:cNvSpPr txBox="1">
            <a:spLocks noChangeArrowheads="1"/>
          </p:cNvSpPr>
          <p:nvPr/>
        </p:nvSpPr>
        <p:spPr>
          <a:xfrm>
            <a:off x="624698" y="3968775"/>
            <a:ext cx="7894602" cy="2277085"/>
          </a:xfrm>
          <a:prstGeom prst="rect">
            <a:avLst/>
          </a:prstGeom>
        </p:spPr>
        <p:txBody>
          <a:bodyPr/>
          <a:lstStyle>
            <a:lvl1pPr marL="342900" indent="-3429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just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 kern="0" dirty="0">
                <a:cs typeface="+mn-ea"/>
                <a:sym typeface="+mn-lt"/>
              </a:rPr>
              <a:t>把参数存于约定的寄存器中，可以传值，也可以传址。</a:t>
            </a:r>
            <a:endParaRPr lang="zh-CN" altLang="en-US" sz="2400" b="1" kern="0" dirty="0"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zh-CN" altLang="en-US" sz="2400" b="1" kern="0" dirty="0">
                <a:cs typeface="+mn-ea"/>
                <a:sym typeface="+mn-lt"/>
              </a:rPr>
              <a:t>子程序对带有出口参数的寄存器不能保护和恢复（主程序视具体情况进行保护）</a:t>
            </a:r>
            <a:endParaRPr lang="zh-CN" altLang="en-US" sz="2400" b="1" kern="0" dirty="0"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zh-CN" altLang="en-US" sz="2400" b="1" kern="0" dirty="0">
                <a:cs typeface="+mn-ea"/>
                <a:sym typeface="+mn-lt"/>
              </a:rPr>
              <a:t>子程序对带有入口参数的寄存器可以保护，也可以不保护；但最好一致</a:t>
            </a:r>
            <a:endParaRPr lang="zh-CN" altLang="en-US" sz="2400" b="1" kern="0" dirty="0">
              <a:cs typeface="+mn-ea"/>
              <a:sym typeface="+mn-lt"/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zh-CN" sz="2400" b="1" kern="0" dirty="0">
              <a:cs typeface="+mn-ea"/>
              <a:sym typeface="+mn-lt"/>
            </a:endParaRPr>
          </a:p>
        </p:txBody>
      </p:sp>
      <p:sp>
        <p:nvSpPr>
          <p:cNvPr id="88" name="AutoShape 6"/>
          <p:cNvSpPr>
            <a:spLocks noChangeArrowheads="1"/>
          </p:cNvSpPr>
          <p:nvPr/>
        </p:nvSpPr>
        <p:spPr bwMode="auto">
          <a:xfrm>
            <a:off x="1366429" y="2765268"/>
            <a:ext cx="1439862" cy="719137"/>
          </a:xfrm>
          <a:prstGeom prst="flowChartPredefinedProcess">
            <a:avLst/>
          </a:prstGeom>
          <a:solidFill>
            <a:srgbClr val="FFFF99"/>
          </a:solidFill>
          <a:ln w="28575">
            <a:solidFill>
              <a:srgbClr val="CC33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000" b="1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调用程序</a:t>
            </a:r>
            <a:endParaRPr lang="zh-CN" altLang="en-US" sz="2000" b="1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9" name="AutoShape 7"/>
          <p:cNvSpPr>
            <a:spLocks noChangeArrowheads="1"/>
          </p:cNvSpPr>
          <p:nvPr/>
        </p:nvSpPr>
        <p:spPr bwMode="auto">
          <a:xfrm>
            <a:off x="6191633" y="2763680"/>
            <a:ext cx="1511300" cy="720725"/>
          </a:xfrm>
          <a:prstGeom prst="flowChartPredefinedProcess">
            <a:avLst/>
          </a:prstGeom>
          <a:solidFill>
            <a:srgbClr val="FFFF99"/>
          </a:solidFill>
          <a:ln w="28575">
            <a:solidFill>
              <a:srgbClr val="CC33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000" b="1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子程序</a:t>
            </a:r>
            <a:endParaRPr lang="zh-CN" altLang="en-US" sz="2000" b="1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0" name="AutoShape 8"/>
          <p:cNvSpPr>
            <a:spLocks noChangeArrowheads="1"/>
          </p:cNvSpPr>
          <p:nvPr/>
        </p:nvSpPr>
        <p:spPr bwMode="auto">
          <a:xfrm>
            <a:off x="5255008" y="2906555"/>
            <a:ext cx="792163" cy="433387"/>
          </a:xfrm>
          <a:prstGeom prst="leftRightArrow">
            <a:avLst>
              <a:gd name="adj1" fmla="val 50000"/>
              <a:gd name="adj2" fmla="val 3655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0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1" name="AutoShape 9"/>
          <p:cNvSpPr>
            <a:spLocks noChangeArrowheads="1"/>
          </p:cNvSpPr>
          <p:nvPr/>
        </p:nvSpPr>
        <p:spPr bwMode="auto">
          <a:xfrm>
            <a:off x="2950753" y="2906555"/>
            <a:ext cx="792162" cy="433387"/>
          </a:xfrm>
          <a:prstGeom prst="leftRightArrow">
            <a:avLst>
              <a:gd name="adj1" fmla="val 50000"/>
              <a:gd name="adj2" fmla="val 3655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0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" name="AutoShape 10"/>
          <p:cNvSpPr>
            <a:spLocks noChangeArrowheads="1"/>
          </p:cNvSpPr>
          <p:nvPr/>
        </p:nvSpPr>
        <p:spPr bwMode="auto">
          <a:xfrm>
            <a:off x="3815146" y="2187417"/>
            <a:ext cx="1368425" cy="1512888"/>
          </a:xfrm>
          <a:prstGeom prst="cube">
            <a:avLst>
              <a:gd name="adj" fmla="val 25000"/>
            </a:avLst>
          </a:prstGeom>
          <a:solidFill>
            <a:srgbClr val="CCFFCC"/>
          </a:solidFill>
          <a:ln w="28575">
            <a:solidFill>
              <a:srgbClr val="0066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000" b="1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约定</a:t>
            </a:r>
            <a:endParaRPr lang="zh-CN" altLang="en-US" sz="2000" b="1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CN" altLang="en-US" sz="2000" b="1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寄存器</a:t>
            </a:r>
            <a:endParaRPr lang="zh-CN" altLang="en-US" sz="2000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7" grpId="0"/>
      <p:bldP spid="88" grpId="0" animBg="1"/>
      <p:bldP spid="89" grpId="0" animBg="1"/>
      <p:bldP spid="90" grpId="0" animBg="1"/>
      <p:bldP spid="91" grpId="0" animBg="1"/>
      <p:bldP spid="9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Text Box 2"/>
          <p:cNvSpPr txBox="1">
            <a:spLocks noChangeArrowheads="1"/>
          </p:cNvSpPr>
          <p:nvPr/>
        </p:nvSpPr>
        <p:spPr bwMode="auto">
          <a:xfrm>
            <a:off x="475771" y="1157179"/>
            <a:ext cx="799306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例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：将给定的</a:t>
            </a:r>
            <a:r>
              <a:rPr lang="zh-CN" altLang="en-US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一组</a:t>
            </a:r>
            <a:r>
              <a:rPr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字数据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代入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Z=((X+Y)×2-X)×4 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公式中，计算相应的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Z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值。假设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Z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的值不会超过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16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位。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625522" y="2421150"/>
            <a:ext cx="3667513" cy="4191644"/>
            <a:chOff x="995914" y="2377460"/>
            <a:chExt cx="3667513" cy="4191644"/>
          </a:xfrm>
        </p:grpSpPr>
        <p:sp>
          <p:nvSpPr>
            <p:cNvPr id="30733" name="Text Box 13"/>
            <p:cNvSpPr txBox="1">
              <a:spLocks noChangeArrowheads="1"/>
            </p:cNvSpPr>
            <p:nvPr/>
          </p:nvSpPr>
          <p:spPr bwMode="auto">
            <a:xfrm>
              <a:off x="2915923" y="5503431"/>
              <a:ext cx="169863" cy="219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just"/>
              <a:r>
                <a:rPr lang="en-US" altLang="zh-CN" sz="1400" dirty="0">
                  <a:latin typeface="+mn-lt"/>
                  <a:ea typeface="+mn-ea"/>
                  <a:cs typeface="+mn-ea"/>
                  <a:sym typeface="+mn-lt"/>
                </a:rPr>
                <a:t>Y</a:t>
              </a:r>
              <a:endParaRPr lang="en-US" altLang="zh-CN" sz="14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734" name="Text Box 14"/>
            <p:cNvSpPr txBox="1">
              <a:spLocks noChangeArrowheads="1"/>
            </p:cNvSpPr>
            <p:nvPr/>
          </p:nvSpPr>
          <p:spPr bwMode="auto">
            <a:xfrm>
              <a:off x="2071373" y="5054579"/>
              <a:ext cx="173038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just"/>
              <a:r>
                <a:rPr lang="en-US" altLang="zh-CN" sz="1400" dirty="0">
                  <a:latin typeface="+mn-lt"/>
                  <a:ea typeface="+mn-ea"/>
                  <a:cs typeface="+mn-ea"/>
                  <a:sym typeface="+mn-lt"/>
                </a:rPr>
                <a:t>N</a:t>
              </a:r>
              <a:endParaRPr lang="en-US" altLang="zh-CN" sz="14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736" name="Rectangle 16"/>
            <p:cNvSpPr>
              <a:spLocks noChangeArrowheads="1"/>
            </p:cNvSpPr>
            <p:nvPr/>
          </p:nvSpPr>
          <p:spPr bwMode="auto">
            <a:xfrm>
              <a:off x="1559405" y="2971763"/>
              <a:ext cx="2559050" cy="43656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400" dirty="0">
                  <a:latin typeface="+mn-lt"/>
                  <a:ea typeface="+mn-ea"/>
                  <a:cs typeface="+mn-ea"/>
                  <a:sym typeface="+mn-lt"/>
                </a:rPr>
                <a:t>取数据区</a:t>
              </a:r>
              <a:r>
                <a:rPr lang="en-US" altLang="zh-CN" sz="1400" dirty="0">
                  <a:latin typeface="+mn-lt"/>
                  <a:ea typeface="+mn-ea"/>
                  <a:cs typeface="+mn-ea"/>
                  <a:sym typeface="+mn-lt"/>
                </a:rPr>
                <a:t>X</a:t>
              </a:r>
              <a:r>
                <a:rPr lang="zh-CN" altLang="en-US" sz="1400" dirty="0">
                  <a:latin typeface="+mn-lt"/>
                  <a:ea typeface="+mn-ea"/>
                  <a:cs typeface="+mn-ea"/>
                  <a:sym typeface="+mn-lt"/>
                </a:rPr>
                <a:t>、</a:t>
              </a:r>
              <a:r>
                <a:rPr lang="en-US" altLang="zh-CN" sz="1400" dirty="0">
                  <a:latin typeface="+mn-lt"/>
                  <a:ea typeface="+mn-ea"/>
                  <a:cs typeface="+mn-ea"/>
                  <a:sym typeface="+mn-lt"/>
                </a:rPr>
                <a:t>Y</a:t>
              </a:r>
              <a:r>
                <a:rPr lang="zh-CN" altLang="en-US" sz="1400" dirty="0">
                  <a:latin typeface="+mn-lt"/>
                  <a:ea typeface="+mn-ea"/>
                  <a:cs typeface="+mn-ea"/>
                  <a:sym typeface="+mn-lt"/>
                </a:rPr>
                <a:t>、</a:t>
              </a:r>
              <a:r>
                <a:rPr lang="en-US" altLang="zh-CN" sz="1400" dirty="0">
                  <a:latin typeface="+mn-lt"/>
                  <a:ea typeface="+mn-ea"/>
                  <a:cs typeface="+mn-ea"/>
                  <a:sym typeface="+mn-lt"/>
                </a:rPr>
                <a:t>Z</a:t>
              </a:r>
              <a:r>
                <a:rPr lang="zh-CN" altLang="en-US" sz="1400" dirty="0">
                  <a:latin typeface="+mn-lt"/>
                  <a:ea typeface="+mn-ea"/>
                  <a:cs typeface="+mn-ea"/>
                  <a:sym typeface="+mn-lt"/>
                </a:rPr>
                <a:t>的首地址分别送</a:t>
              </a:r>
              <a:r>
                <a:rPr lang="en-US" altLang="zh-CN" sz="1400" dirty="0">
                  <a:latin typeface="+mn-lt"/>
                  <a:ea typeface="+mn-ea"/>
                  <a:cs typeface="+mn-ea"/>
                  <a:sym typeface="+mn-lt"/>
                </a:rPr>
                <a:t>SI</a:t>
              </a:r>
              <a:r>
                <a:rPr lang="zh-CN" altLang="en-US" sz="1400" dirty="0">
                  <a:latin typeface="+mn-lt"/>
                  <a:ea typeface="+mn-ea"/>
                  <a:cs typeface="+mn-ea"/>
                  <a:sym typeface="+mn-lt"/>
                </a:rPr>
                <a:t>、</a:t>
              </a:r>
              <a:r>
                <a:rPr lang="en-US" altLang="zh-CN" sz="1400" dirty="0">
                  <a:latin typeface="+mn-lt"/>
                  <a:ea typeface="+mn-ea"/>
                  <a:cs typeface="+mn-ea"/>
                  <a:sym typeface="+mn-lt"/>
                </a:rPr>
                <a:t>DI</a:t>
              </a:r>
              <a:r>
                <a:rPr lang="zh-CN" altLang="en-US" sz="1400" dirty="0">
                  <a:latin typeface="+mn-lt"/>
                  <a:ea typeface="+mn-ea"/>
                  <a:cs typeface="+mn-ea"/>
                  <a:sym typeface="+mn-lt"/>
                </a:rPr>
                <a:t>、</a:t>
              </a:r>
              <a:r>
                <a:rPr lang="en-US" altLang="zh-CN" sz="1400" dirty="0">
                  <a:latin typeface="+mn-lt"/>
                  <a:ea typeface="+mn-ea"/>
                  <a:cs typeface="+mn-ea"/>
                  <a:sym typeface="+mn-lt"/>
                </a:rPr>
                <a:t>BX</a:t>
              </a:r>
              <a:r>
                <a:rPr lang="zh-CN" altLang="en-US" sz="1400" dirty="0">
                  <a:latin typeface="+mn-lt"/>
                  <a:ea typeface="+mn-ea"/>
                  <a:cs typeface="+mn-ea"/>
                  <a:sym typeface="+mn-lt"/>
                </a:rPr>
                <a:t>，数据个数送</a:t>
              </a:r>
              <a:r>
                <a:rPr lang="en-US" altLang="zh-CN" sz="1400" dirty="0">
                  <a:latin typeface="+mn-lt"/>
                  <a:ea typeface="+mn-ea"/>
                  <a:cs typeface="+mn-ea"/>
                  <a:sym typeface="+mn-lt"/>
                </a:rPr>
                <a:t>CX</a:t>
              </a:r>
              <a:endParaRPr lang="en-US" altLang="zh-CN" sz="14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738" name="Rectangle 18"/>
            <p:cNvSpPr>
              <a:spLocks noChangeArrowheads="1"/>
            </p:cNvSpPr>
            <p:nvPr/>
          </p:nvSpPr>
          <p:spPr bwMode="auto">
            <a:xfrm>
              <a:off x="2071373" y="3592588"/>
              <a:ext cx="1535113" cy="21748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1400" dirty="0">
                  <a:latin typeface="+mn-lt"/>
                  <a:ea typeface="+mn-ea"/>
                  <a:cs typeface="+mn-ea"/>
                  <a:sym typeface="+mn-lt"/>
                </a:rPr>
                <a:t>AX=[SI]</a:t>
              </a:r>
              <a:r>
                <a:rPr lang="zh-CN" altLang="en-US" sz="1400" dirty="0">
                  <a:latin typeface="+mn-lt"/>
                  <a:ea typeface="+mn-ea"/>
                  <a:cs typeface="+mn-ea"/>
                  <a:sym typeface="+mn-lt"/>
                </a:rPr>
                <a:t>，</a:t>
              </a:r>
              <a:r>
                <a:rPr lang="en-US" altLang="zh-CN" sz="1400" dirty="0">
                  <a:latin typeface="+mn-lt"/>
                  <a:ea typeface="+mn-ea"/>
                  <a:cs typeface="+mn-ea"/>
                  <a:sym typeface="+mn-lt"/>
                </a:rPr>
                <a:t>DX=[DI]</a:t>
              </a:r>
              <a:endParaRPr lang="en-US" altLang="zh-CN" sz="14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740" name="Rectangle 20"/>
            <p:cNvSpPr>
              <a:spLocks noChangeArrowheads="1"/>
            </p:cNvSpPr>
            <p:nvPr/>
          </p:nvSpPr>
          <p:spPr bwMode="auto">
            <a:xfrm>
              <a:off x="2156304" y="4052325"/>
              <a:ext cx="1365250" cy="21748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400">
                  <a:latin typeface="+mn-lt"/>
                  <a:ea typeface="+mn-ea"/>
                  <a:cs typeface="+mn-ea"/>
                  <a:sym typeface="+mn-lt"/>
                </a:rPr>
                <a:t>调</a:t>
              </a:r>
              <a:r>
                <a:rPr lang="en-US" altLang="zh-CN" sz="1400">
                  <a:latin typeface="+mn-lt"/>
                  <a:ea typeface="+mn-ea"/>
                  <a:cs typeface="+mn-ea"/>
                  <a:sym typeface="+mn-lt"/>
                </a:rPr>
                <a:t>SUBR</a:t>
              </a:r>
              <a:r>
                <a:rPr lang="zh-CN" altLang="en-US" sz="1400">
                  <a:latin typeface="+mn-lt"/>
                  <a:ea typeface="+mn-ea"/>
                  <a:cs typeface="+mn-ea"/>
                  <a:sym typeface="+mn-lt"/>
                </a:rPr>
                <a:t>子程序</a:t>
              </a:r>
              <a:endParaRPr lang="zh-CN" altLang="en-US" sz="14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742" name="AutoShape 22"/>
            <p:cNvSpPr>
              <a:spLocks noChangeArrowheads="1"/>
            </p:cNvSpPr>
            <p:nvPr/>
          </p:nvSpPr>
          <p:spPr bwMode="auto">
            <a:xfrm>
              <a:off x="2326960" y="5073918"/>
              <a:ext cx="1023938" cy="439738"/>
            </a:xfrm>
            <a:prstGeom prst="diamond">
              <a:avLst/>
            </a:prstGeom>
            <a:noFill/>
            <a:ln w="9525">
              <a:solidFill>
                <a:srgbClr val="00000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1400">
                  <a:latin typeface="+mn-lt"/>
                  <a:ea typeface="+mn-ea"/>
                  <a:cs typeface="+mn-ea"/>
                  <a:sym typeface="+mn-lt"/>
                </a:rPr>
                <a:t>CX=0</a:t>
              </a:r>
              <a:endParaRPr lang="en-US" altLang="zh-CN" sz="14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747" name="Rectangle 27"/>
            <p:cNvSpPr>
              <a:spLocks noChangeArrowheads="1"/>
            </p:cNvSpPr>
            <p:nvPr/>
          </p:nvSpPr>
          <p:spPr bwMode="auto">
            <a:xfrm>
              <a:off x="1644335" y="4473282"/>
              <a:ext cx="2389188" cy="43656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1400">
                  <a:latin typeface="+mn-lt"/>
                  <a:ea typeface="+mn-ea"/>
                  <a:cs typeface="+mn-ea"/>
                  <a:sym typeface="+mn-lt"/>
                </a:rPr>
                <a:t>[BX]=AX</a:t>
              </a:r>
              <a:r>
                <a:rPr lang="zh-CN" altLang="en-US" sz="1400">
                  <a:latin typeface="+mn-lt"/>
                  <a:ea typeface="+mn-ea"/>
                  <a:cs typeface="+mn-ea"/>
                  <a:sym typeface="+mn-lt"/>
                </a:rPr>
                <a:t>，</a:t>
              </a:r>
              <a:r>
                <a:rPr lang="en-US" altLang="zh-CN" sz="1400">
                  <a:latin typeface="+mn-lt"/>
                  <a:ea typeface="+mn-ea"/>
                  <a:cs typeface="+mn-ea"/>
                  <a:sym typeface="+mn-lt"/>
                </a:rPr>
                <a:t>SI=SI+2</a:t>
              </a:r>
              <a:r>
                <a:rPr lang="zh-CN" altLang="en-US" sz="1400">
                  <a:latin typeface="+mn-lt"/>
                  <a:ea typeface="+mn-ea"/>
                  <a:cs typeface="+mn-ea"/>
                  <a:sym typeface="+mn-lt"/>
                </a:rPr>
                <a:t>，</a:t>
              </a:r>
              <a:r>
                <a:rPr lang="en-US" altLang="zh-CN" sz="1400">
                  <a:latin typeface="+mn-lt"/>
                  <a:ea typeface="+mn-ea"/>
                  <a:cs typeface="+mn-ea"/>
                  <a:sym typeface="+mn-lt"/>
                </a:rPr>
                <a:t>DI=DI+2   BX=BX+2</a:t>
              </a:r>
              <a:r>
                <a:rPr lang="zh-CN" altLang="en-US" sz="1400">
                  <a:latin typeface="+mn-lt"/>
                  <a:ea typeface="+mn-ea"/>
                  <a:cs typeface="+mn-ea"/>
                  <a:sym typeface="+mn-lt"/>
                </a:rPr>
                <a:t>，</a:t>
              </a:r>
              <a:r>
                <a:rPr lang="en-US" altLang="zh-CN" sz="1400">
                  <a:latin typeface="+mn-lt"/>
                  <a:ea typeface="+mn-ea"/>
                  <a:cs typeface="+mn-ea"/>
                  <a:sym typeface="+mn-lt"/>
                </a:rPr>
                <a:t>CX=CX-1</a:t>
              </a:r>
              <a:endParaRPr lang="en-US" altLang="zh-CN" sz="14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751" name="AutoShape 31"/>
            <p:cNvSpPr>
              <a:spLocks noChangeArrowheads="1"/>
            </p:cNvSpPr>
            <p:nvPr/>
          </p:nvSpPr>
          <p:spPr bwMode="auto">
            <a:xfrm>
              <a:off x="2515080" y="2506102"/>
              <a:ext cx="647700" cy="298450"/>
            </a:xfrm>
            <a:prstGeom prst="flowChartTerminator">
              <a:avLst/>
            </a:prstGeom>
            <a:noFill/>
            <a:ln w="9525">
              <a:solidFill>
                <a:srgbClr val="00000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kumimoji="1" lang="zh-CN" altLang="en-US" sz="1400">
                  <a:latin typeface="+mn-lt"/>
                  <a:ea typeface="+mn-ea"/>
                  <a:cs typeface="+mn-ea"/>
                  <a:sym typeface="+mn-lt"/>
                </a:rPr>
                <a:t>开始</a:t>
              </a:r>
              <a:endParaRPr kumimoji="1"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752" name="AutoShape 32"/>
            <p:cNvSpPr>
              <a:spLocks noChangeArrowheads="1"/>
            </p:cNvSpPr>
            <p:nvPr/>
          </p:nvSpPr>
          <p:spPr bwMode="auto">
            <a:xfrm>
              <a:off x="2515080" y="5745640"/>
              <a:ext cx="647700" cy="287338"/>
            </a:xfrm>
            <a:prstGeom prst="flowChartTerminator">
              <a:avLst/>
            </a:prstGeom>
            <a:noFill/>
            <a:ln w="9525">
              <a:solidFill>
                <a:srgbClr val="00000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kumimoji="1" lang="zh-CN" altLang="en-US" sz="1400">
                  <a:latin typeface="+mn-lt"/>
                  <a:ea typeface="+mn-ea"/>
                  <a:cs typeface="+mn-ea"/>
                  <a:sym typeface="+mn-lt"/>
                </a:rPr>
                <a:t>结束</a:t>
              </a:r>
              <a:endParaRPr kumimoji="1"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4" name="直接箭头连接符 3"/>
            <p:cNvCxnSpPr>
              <a:stCxn id="30751" idx="2"/>
              <a:endCxn id="30736" idx="0"/>
            </p:cNvCxnSpPr>
            <p:nvPr/>
          </p:nvCxnSpPr>
          <p:spPr bwMode="auto">
            <a:xfrm>
              <a:off x="2838930" y="2804552"/>
              <a:ext cx="0" cy="167211"/>
            </a:xfrm>
            <a:prstGeom prst="straightConnector1">
              <a:avLst/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" name="直接箭头连接符 5"/>
            <p:cNvCxnSpPr>
              <a:stCxn id="30736" idx="2"/>
              <a:endCxn id="30738" idx="0"/>
            </p:cNvCxnSpPr>
            <p:nvPr/>
          </p:nvCxnSpPr>
          <p:spPr bwMode="auto">
            <a:xfrm>
              <a:off x="2838930" y="3408326"/>
              <a:ext cx="0" cy="184262"/>
            </a:xfrm>
            <a:prstGeom prst="straightConnector1">
              <a:avLst/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8" name="直接箭头连接符 7"/>
            <p:cNvCxnSpPr>
              <a:stCxn id="30738" idx="2"/>
              <a:endCxn id="30740" idx="0"/>
            </p:cNvCxnSpPr>
            <p:nvPr/>
          </p:nvCxnSpPr>
          <p:spPr bwMode="auto">
            <a:xfrm flipH="1">
              <a:off x="2838929" y="3810076"/>
              <a:ext cx="1" cy="242249"/>
            </a:xfrm>
            <a:prstGeom prst="straightConnector1">
              <a:avLst/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0" name="直接箭头连接符 9"/>
            <p:cNvCxnSpPr>
              <a:stCxn id="30740" idx="2"/>
              <a:endCxn id="30747" idx="0"/>
            </p:cNvCxnSpPr>
            <p:nvPr/>
          </p:nvCxnSpPr>
          <p:spPr bwMode="auto">
            <a:xfrm>
              <a:off x="2838929" y="4269813"/>
              <a:ext cx="0" cy="203469"/>
            </a:xfrm>
            <a:prstGeom prst="straightConnector1">
              <a:avLst/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2" name="直接箭头连接符 11"/>
            <p:cNvCxnSpPr>
              <a:stCxn id="30747" idx="2"/>
              <a:endCxn id="30742" idx="0"/>
            </p:cNvCxnSpPr>
            <p:nvPr/>
          </p:nvCxnSpPr>
          <p:spPr bwMode="auto">
            <a:xfrm>
              <a:off x="2838929" y="4909845"/>
              <a:ext cx="0" cy="164073"/>
            </a:xfrm>
            <a:prstGeom prst="straightConnector1">
              <a:avLst/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4" name="直接箭头连接符 13"/>
            <p:cNvCxnSpPr>
              <a:stCxn id="30742" idx="2"/>
              <a:endCxn id="30752" idx="0"/>
            </p:cNvCxnSpPr>
            <p:nvPr/>
          </p:nvCxnSpPr>
          <p:spPr bwMode="auto">
            <a:xfrm>
              <a:off x="2838929" y="5513656"/>
              <a:ext cx="1" cy="231984"/>
            </a:xfrm>
            <a:prstGeom prst="straightConnector1">
              <a:avLst/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6" name="连接符: 肘形 15"/>
            <p:cNvCxnSpPr>
              <a:stCxn id="30742" idx="1"/>
            </p:cNvCxnSpPr>
            <p:nvPr/>
          </p:nvCxnSpPr>
          <p:spPr bwMode="auto">
            <a:xfrm rot="10800000" flipH="1">
              <a:off x="2326959" y="3940011"/>
              <a:ext cx="511969" cy="1353776"/>
            </a:xfrm>
            <a:prstGeom prst="bentConnector4">
              <a:avLst>
                <a:gd name="adj1" fmla="val -175814"/>
                <a:gd name="adj2" fmla="val 99984"/>
              </a:avLst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81" name="矩形: 圆角 80"/>
            <p:cNvSpPr/>
            <p:nvPr/>
          </p:nvSpPr>
          <p:spPr bwMode="auto">
            <a:xfrm>
              <a:off x="995914" y="2377460"/>
              <a:ext cx="3667513" cy="4191644"/>
            </a:xfrm>
            <a:prstGeom prst="roundRect">
              <a:avLst>
                <a:gd name="adj" fmla="val 7327"/>
              </a:avLst>
            </a:prstGeom>
            <a:noFill/>
            <a:ln w="28575" cap="flat" cmpd="sng" algn="ctr">
              <a:solidFill>
                <a:srgbClr val="003399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195580" marR="0" indent="-19558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</a:pPr>
              <a:endPara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2052856" y="6156284"/>
              <a:ext cx="157767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latin typeface="+mn-lt"/>
                  <a:ea typeface="+mn-ea"/>
                  <a:cs typeface="+mn-ea"/>
                  <a:sym typeface="+mn-lt"/>
                </a:rPr>
                <a:t> (a)</a:t>
              </a:r>
              <a:r>
                <a:rPr lang="zh-CN" altLang="en-US" sz="1600" dirty="0">
                  <a:latin typeface="+mn-lt"/>
                  <a:ea typeface="+mn-ea"/>
                  <a:cs typeface="+mn-ea"/>
                  <a:sym typeface="+mn-lt"/>
                </a:rPr>
                <a:t>主程序框图 </a:t>
              </a:r>
              <a:endParaRPr lang="zh-CN" altLang="en-US" sz="1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863695" y="2971763"/>
            <a:ext cx="3667513" cy="3273669"/>
            <a:chOff x="4863695" y="2971763"/>
            <a:chExt cx="3667513" cy="3273669"/>
          </a:xfrm>
        </p:grpSpPr>
        <p:sp>
          <p:nvSpPr>
            <p:cNvPr id="30726" name="Rectangle 6"/>
            <p:cNvSpPr>
              <a:spLocks noChangeArrowheads="1"/>
            </p:cNvSpPr>
            <p:nvPr/>
          </p:nvSpPr>
          <p:spPr bwMode="auto">
            <a:xfrm>
              <a:off x="5617681" y="3675099"/>
              <a:ext cx="2098675" cy="21748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400">
                  <a:latin typeface="+mn-lt"/>
                  <a:ea typeface="+mn-ea"/>
                  <a:cs typeface="+mn-ea"/>
                  <a:sym typeface="+mn-lt"/>
                </a:rPr>
                <a:t>保护</a:t>
              </a:r>
              <a:r>
                <a:rPr lang="en-US" altLang="zh-CN" sz="1400">
                  <a:latin typeface="+mn-lt"/>
                  <a:ea typeface="+mn-ea"/>
                  <a:cs typeface="+mn-ea"/>
                  <a:sym typeface="+mn-lt"/>
                </a:rPr>
                <a:t>BX</a:t>
              </a:r>
              <a:r>
                <a:rPr lang="zh-CN" altLang="en-US" sz="1400">
                  <a:latin typeface="+mn-lt"/>
                  <a:ea typeface="+mn-ea"/>
                  <a:cs typeface="+mn-ea"/>
                  <a:sym typeface="+mn-lt"/>
                </a:rPr>
                <a:t>、</a:t>
              </a:r>
              <a:r>
                <a:rPr lang="en-US" altLang="zh-CN" sz="1400">
                  <a:latin typeface="+mn-lt"/>
                  <a:ea typeface="+mn-ea"/>
                  <a:cs typeface="+mn-ea"/>
                  <a:sym typeface="+mn-lt"/>
                </a:rPr>
                <a:t>CX</a:t>
              </a:r>
              <a:r>
                <a:rPr lang="zh-CN" altLang="en-US" sz="1400">
                  <a:latin typeface="+mn-lt"/>
                  <a:ea typeface="+mn-ea"/>
                  <a:cs typeface="+mn-ea"/>
                  <a:sym typeface="+mn-lt"/>
                </a:rPr>
                <a:t>寄存器内容</a:t>
              </a:r>
              <a:endParaRPr lang="zh-CN" altLang="en-US" sz="14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730" name="Rectangle 10"/>
            <p:cNvSpPr>
              <a:spLocks noChangeArrowheads="1"/>
            </p:cNvSpPr>
            <p:nvPr/>
          </p:nvSpPr>
          <p:spPr bwMode="auto">
            <a:xfrm>
              <a:off x="5617680" y="4116621"/>
              <a:ext cx="2098675" cy="43656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1400" dirty="0">
                  <a:latin typeface="+mn-lt"/>
                  <a:ea typeface="+mn-ea"/>
                  <a:cs typeface="+mn-ea"/>
                  <a:sym typeface="+mn-lt"/>
                </a:rPr>
                <a:t>BX=AX</a:t>
              </a:r>
              <a:endParaRPr lang="en-US" altLang="zh-CN" sz="1400" dirty="0"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en-US" altLang="zh-CN" sz="1400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AX</a:t>
              </a:r>
              <a:r>
                <a:rPr lang="en-US" altLang="zh-CN" sz="1400" dirty="0">
                  <a:latin typeface="+mn-lt"/>
                  <a:ea typeface="+mn-ea"/>
                  <a:cs typeface="+mn-ea"/>
                  <a:sym typeface="+mn-lt"/>
                </a:rPr>
                <a:t>=((AX+DX)*2-</a:t>
              </a:r>
              <a:r>
                <a:rPr lang="en-US" altLang="zh-CN" sz="1400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BX</a:t>
              </a:r>
              <a:r>
                <a:rPr lang="en-US" altLang="zh-CN" sz="1400" dirty="0">
                  <a:latin typeface="+mn-lt"/>
                  <a:ea typeface="+mn-ea"/>
                  <a:cs typeface="+mn-ea"/>
                  <a:sym typeface="+mn-lt"/>
                </a:rPr>
                <a:t>)*4</a:t>
              </a:r>
              <a:endParaRPr lang="en-US" altLang="zh-CN" sz="14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731" name="Rectangle 11"/>
            <p:cNvSpPr>
              <a:spLocks noChangeArrowheads="1"/>
            </p:cNvSpPr>
            <p:nvPr/>
          </p:nvSpPr>
          <p:spPr bwMode="auto">
            <a:xfrm>
              <a:off x="5617680" y="4774393"/>
              <a:ext cx="2098675" cy="21748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400">
                  <a:latin typeface="+mn-lt"/>
                  <a:ea typeface="+mn-ea"/>
                  <a:cs typeface="+mn-ea"/>
                  <a:sym typeface="+mn-lt"/>
                </a:rPr>
                <a:t>恢复</a:t>
              </a:r>
              <a:r>
                <a:rPr lang="en-US" altLang="zh-CN" sz="1400">
                  <a:latin typeface="+mn-lt"/>
                  <a:ea typeface="+mn-ea"/>
                  <a:cs typeface="+mn-ea"/>
                  <a:sym typeface="+mn-lt"/>
                </a:rPr>
                <a:t>CX</a:t>
              </a:r>
              <a:r>
                <a:rPr lang="zh-CN" altLang="en-US" sz="1400">
                  <a:latin typeface="+mn-lt"/>
                  <a:ea typeface="+mn-ea"/>
                  <a:cs typeface="+mn-ea"/>
                  <a:sym typeface="+mn-lt"/>
                </a:rPr>
                <a:t>、</a:t>
              </a:r>
              <a:r>
                <a:rPr lang="en-US" altLang="zh-CN" sz="1400">
                  <a:latin typeface="+mn-lt"/>
                  <a:ea typeface="+mn-ea"/>
                  <a:cs typeface="+mn-ea"/>
                  <a:sym typeface="+mn-lt"/>
                </a:rPr>
                <a:t>BX</a:t>
              </a:r>
              <a:r>
                <a:rPr lang="zh-CN" altLang="en-US" sz="1400">
                  <a:latin typeface="+mn-lt"/>
                  <a:ea typeface="+mn-ea"/>
                  <a:cs typeface="+mn-ea"/>
                  <a:sym typeface="+mn-lt"/>
                </a:rPr>
                <a:t>寄存器内容</a:t>
              </a:r>
              <a:endParaRPr lang="zh-CN" altLang="en-US" sz="14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749" name="AutoShape 29"/>
            <p:cNvSpPr>
              <a:spLocks noChangeArrowheads="1"/>
            </p:cNvSpPr>
            <p:nvPr/>
          </p:nvSpPr>
          <p:spPr bwMode="auto">
            <a:xfrm>
              <a:off x="6343167" y="3193237"/>
              <a:ext cx="647700" cy="298450"/>
            </a:xfrm>
            <a:prstGeom prst="flowChartTerminator">
              <a:avLst/>
            </a:prstGeom>
            <a:noFill/>
            <a:ln w="9525">
              <a:solidFill>
                <a:srgbClr val="00000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kumimoji="1" lang="zh-CN" altLang="en-US" sz="1400" dirty="0">
                  <a:latin typeface="+mn-lt"/>
                  <a:ea typeface="+mn-ea"/>
                  <a:cs typeface="+mn-ea"/>
                  <a:sym typeface="+mn-lt"/>
                </a:rPr>
                <a:t>开始</a:t>
              </a:r>
              <a:endParaRPr kumimoji="1"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750" name="AutoShape 30"/>
            <p:cNvSpPr>
              <a:spLocks noChangeArrowheads="1"/>
            </p:cNvSpPr>
            <p:nvPr/>
          </p:nvSpPr>
          <p:spPr bwMode="auto">
            <a:xfrm>
              <a:off x="6343167" y="5226598"/>
              <a:ext cx="647700" cy="298450"/>
            </a:xfrm>
            <a:prstGeom prst="flowChartTerminator">
              <a:avLst/>
            </a:prstGeom>
            <a:noFill/>
            <a:ln w="9525">
              <a:solidFill>
                <a:srgbClr val="00000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kumimoji="1" lang="zh-CN" altLang="en-US" sz="1400">
                  <a:latin typeface="+mn-lt"/>
                  <a:ea typeface="+mn-ea"/>
                  <a:cs typeface="+mn-ea"/>
                  <a:sym typeface="+mn-lt"/>
                </a:rPr>
                <a:t>返回</a:t>
              </a:r>
              <a:endParaRPr kumimoji="1"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21" name="直接箭头连接符 20"/>
            <p:cNvCxnSpPr>
              <a:stCxn id="30749" idx="2"/>
              <a:endCxn id="30726" idx="0"/>
            </p:cNvCxnSpPr>
            <p:nvPr/>
          </p:nvCxnSpPr>
          <p:spPr bwMode="auto">
            <a:xfrm>
              <a:off x="6667017" y="3491687"/>
              <a:ext cx="2" cy="183412"/>
            </a:xfrm>
            <a:prstGeom prst="straightConnector1">
              <a:avLst/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23" name="直接箭头连接符 22"/>
            <p:cNvCxnSpPr>
              <a:stCxn id="30726" idx="2"/>
              <a:endCxn id="30730" idx="0"/>
            </p:cNvCxnSpPr>
            <p:nvPr/>
          </p:nvCxnSpPr>
          <p:spPr bwMode="auto">
            <a:xfrm flipH="1">
              <a:off x="6667018" y="3892587"/>
              <a:ext cx="1" cy="224034"/>
            </a:xfrm>
            <a:prstGeom prst="straightConnector1">
              <a:avLst/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25" name="直接箭头连接符 24"/>
            <p:cNvCxnSpPr>
              <a:stCxn id="30730" idx="2"/>
              <a:endCxn id="30731" idx="0"/>
            </p:cNvCxnSpPr>
            <p:nvPr/>
          </p:nvCxnSpPr>
          <p:spPr bwMode="auto">
            <a:xfrm>
              <a:off x="6667018" y="4553184"/>
              <a:ext cx="0" cy="221209"/>
            </a:xfrm>
            <a:prstGeom prst="straightConnector1">
              <a:avLst/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27" name="直接箭头连接符 26"/>
            <p:cNvCxnSpPr>
              <a:stCxn id="30731" idx="2"/>
              <a:endCxn id="30750" idx="0"/>
            </p:cNvCxnSpPr>
            <p:nvPr/>
          </p:nvCxnSpPr>
          <p:spPr bwMode="auto">
            <a:xfrm flipH="1">
              <a:off x="6667017" y="4991881"/>
              <a:ext cx="1" cy="234717"/>
            </a:xfrm>
            <a:prstGeom prst="straightConnector1">
              <a:avLst/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82" name="矩形: 圆角 81"/>
            <p:cNvSpPr/>
            <p:nvPr/>
          </p:nvSpPr>
          <p:spPr bwMode="auto">
            <a:xfrm>
              <a:off x="4863695" y="2971763"/>
              <a:ext cx="3667513" cy="3273669"/>
            </a:xfrm>
            <a:prstGeom prst="roundRect">
              <a:avLst>
                <a:gd name="adj" fmla="val 7327"/>
              </a:avLst>
            </a:prstGeom>
            <a:noFill/>
            <a:ln w="28575" cap="flat" cmpd="sng" algn="ctr">
              <a:solidFill>
                <a:srgbClr val="003399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195580" marR="0" indent="-19558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</a:pPr>
              <a:endPara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5935887" y="5772512"/>
              <a:ext cx="148149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latin typeface="+mn-lt"/>
                  <a:ea typeface="+mn-ea"/>
                  <a:cs typeface="+mn-ea"/>
                  <a:sym typeface="+mn-lt"/>
                </a:rPr>
                <a:t>(b)</a:t>
              </a:r>
              <a:r>
                <a:rPr lang="zh-CN" altLang="en-US" sz="1600" dirty="0">
                  <a:latin typeface="+mn-lt"/>
                  <a:ea typeface="+mn-ea"/>
                  <a:cs typeface="+mn-ea"/>
                  <a:sym typeface="+mn-lt"/>
                </a:rPr>
                <a:t>子程序框图</a:t>
              </a:r>
              <a:endParaRPr lang="zh-CN" altLang="en-US" sz="1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400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38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70780" y="1088930"/>
            <a:ext cx="3765674" cy="5539978"/>
          </a:xfrm>
          <a:prstGeom prst="rect">
            <a:avLst/>
          </a:prstGeom>
          <a:noFill/>
          <a:ln w="28575">
            <a:solidFill>
              <a:srgbClr val="C00000"/>
            </a:solidFill>
            <a:prstDash val="dash"/>
            <a:miter lim="800000"/>
          </a:ln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DATA   SEGMENT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X   DW 5,3,8,9,2,5,3,4,7,1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Y   DW 1,5,7,0,4,3,1,4,8,1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Z   DW 10 DUP (?) 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DATA   ENDS 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CODE   SEGMENT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 ASSUME CS:CODE, DS:DATA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START:MOV AX,DATA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 MOV DS,AX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 LEA SI,X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 LEA DI,Y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 LEA BX,Z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 MOV CX,Y-X ;</a:t>
            </a:r>
            <a:r>
              <a:rPr lang="zh-CN" altLang="en-US" sz="1800" b="0" dirty="0">
                <a:latin typeface="+mn-lt"/>
                <a:ea typeface="+mn-ea"/>
                <a:cs typeface="+mn-ea"/>
                <a:sym typeface="+mn-lt"/>
              </a:rPr>
              <a:t>字节数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 SHR CX,1 ;</a:t>
            </a:r>
            <a:r>
              <a:rPr lang="zh-CN" altLang="en-US" sz="1800" b="0" dirty="0">
                <a:latin typeface="+mn-lt"/>
                <a:ea typeface="+mn-ea"/>
                <a:cs typeface="+mn-ea"/>
                <a:sym typeface="+mn-lt"/>
              </a:rPr>
              <a:t>字数</a:t>
            </a:r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1800" b="0" dirty="0">
                <a:latin typeface="+mn-lt"/>
                <a:ea typeface="+mn-ea"/>
                <a:cs typeface="+mn-ea"/>
                <a:sym typeface="+mn-lt"/>
              </a:rPr>
              <a:t>数组个数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REAPT:MOV </a:t>
            </a:r>
            <a:r>
              <a:rPr lang="en-US" altLang="zh-CN" sz="1800" b="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AX</a:t>
            </a:r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,[SI]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 MOV </a:t>
            </a:r>
            <a:r>
              <a:rPr lang="en-US" altLang="zh-CN" sz="1800" b="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DX</a:t>
            </a:r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,[DI]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 CALL SUBR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 MOV [BX],AX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 ADD SI,2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 ADD DI,2       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4456334" y="1088930"/>
            <a:ext cx="4280261" cy="5262979"/>
          </a:xfrm>
          <a:prstGeom prst="rect">
            <a:avLst/>
          </a:prstGeom>
          <a:noFill/>
          <a:ln w="28575">
            <a:solidFill>
              <a:srgbClr val="C00000"/>
            </a:solidFill>
            <a:prstDash val="dash"/>
            <a:miter lim="800000"/>
          </a:ln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ADD BX,2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LOOP REAPT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EXIT:MOV AH,4CH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INT 21H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SUBR PROC NEAR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PUSH BX 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PUSH CX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MOV BX,AX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ADD AX,DX    </a:t>
            </a:r>
            <a:r>
              <a:rPr lang="zh-CN" altLang="en-US" sz="1800" b="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AX=X+Y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SAL AX,1     </a:t>
            </a:r>
            <a:r>
              <a:rPr lang="zh-CN" altLang="en-US" sz="1800" b="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AX=(X+Y)×2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SUB AX,BX    </a:t>
            </a:r>
            <a:r>
              <a:rPr lang="zh-CN" altLang="en-US" sz="1800" b="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AX=(X+Y)×2-X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MOV CL,2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SAL </a:t>
            </a:r>
            <a:r>
              <a:rPr lang="en-US" altLang="zh-CN" sz="1800" b="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AX</a:t>
            </a:r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,CL    </a:t>
            </a:r>
            <a:r>
              <a:rPr lang="zh-CN" altLang="en-US" sz="1800" b="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AX=((X+Y)×2-X)×4 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POP CX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POP BX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RET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SUBR ENDP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CODE ENDS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END START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859937" y="4960780"/>
            <a:ext cx="937347" cy="923330"/>
          </a:xfrm>
          <a:prstGeom prst="rect">
            <a:avLst/>
          </a:prstGeom>
          <a:solidFill>
            <a:srgbClr val="FFFF00"/>
          </a:solidFill>
          <a:ln w="28575" cap="sq">
            <a:solidFill>
              <a:srgbClr val="0033CC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800" b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通过寄存器传递参数</a:t>
            </a:r>
            <a:endParaRPr lang="zh-CN" altLang="en-US" sz="1800" b="0">
              <a:solidFill>
                <a:srgbClr val="0033CC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256812" y="1088930"/>
            <a:ext cx="8351837" cy="252607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38100">
            <a:solidFill>
              <a:srgbClr val="C00000"/>
            </a:solidFill>
            <a:prstDash val="solid"/>
          </a:ln>
        </p:spPr>
        <p:txBody>
          <a:bodyPr/>
          <a:lstStyle>
            <a:lvl1pPr marL="342900" indent="-3429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just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000" kern="0" dirty="0">
                <a:solidFill>
                  <a:srgbClr val="0033CC"/>
                </a:solidFill>
                <a:cs typeface="+mn-ea"/>
                <a:sym typeface="+mn-lt"/>
              </a:rPr>
              <a:t>寄存器参数传递特点：</a:t>
            </a:r>
            <a:endParaRPr lang="zh-CN" altLang="en-US" sz="3000" kern="0" dirty="0">
              <a:solidFill>
                <a:srgbClr val="0033CC"/>
              </a:solidFill>
              <a:cs typeface="+mn-ea"/>
              <a:sym typeface="+mn-lt"/>
            </a:endParaRPr>
          </a:p>
          <a:p>
            <a:pPr lvl="1">
              <a:lnSpc>
                <a:spcPct val="120000"/>
              </a:lnSpc>
            </a:pPr>
            <a:r>
              <a:rPr lang="zh-CN" altLang="en-US" sz="3000" kern="0" dirty="0">
                <a:solidFill>
                  <a:srgbClr val="C00000"/>
                </a:solidFill>
                <a:cs typeface="+mn-ea"/>
                <a:sym typeface="+mn-lt"/>
              </a:rPr>
              <a:t>简单方便，只需约定寄存器即可。</a:t>
            </a:r>
            <a:endParaRPr lang="zh-CN" altLang="en-US" sz="3000" kern="0" dirty="0">
              <a:solidFill>
                <a:srgbClr val="C00000"/>
              </a:solidFill>
              <a:cs typeface="+mn-ea"/>
              <a:sym typeface="+mn-lt"/>
            </a:endParaRPr>
          </a:p>
          <a:p>
            <a:pPr lvl="1">
              <a:lnSpc>
                <a:spcPct val="120000"/>
              </a:lnSpc>
            </a:pPr>
            <a:r>
              <a:rPr lang="zh-CN" altLang="en-US" sz="3000" kern="0" dirty="0">
                <a:solidFill>
                  <a:srgbClr val="C00000"/>
                </a:solidFill>
                <a:cs typeface="+mn-ea"/>
                <a:sym typeface="+mn-lt"/>
              </a:rPr>
              <a:t>寄存器的个数和容量非常有限，适用于传递较少的参数信息。</a:t>
            </a:r>
            <a:endParaRPr lang="zh-CN" altLang="en-US" sz="3000" kern="0" dirty="0">
              <a:solidFill>
                <a:srgbClr val="C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69323" y="1235418"/>
            <a:ext cx="62087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6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[</a:t>
            </a:r>
            <a:r>
              <a:rPr kumimoji="1" lang="zh-CN" altLang="en-US" sz="36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通过约定存储单元传送参数</a:t>
            </a:r>
            <a:r>
              <a:rPr kumimoji="1" lang="en-US" altLang="zh-CN" sz="36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]</a:t>
            </a:r>
            <a:endParaRPr lang="zh-CN" altLang="en-US" sz="36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7" name="Rectangle 2"/>
          <p:cNvSpPr txBox="1">
            <a:spLocks noChangeArrowheads="1"/>
          </p:cNvSpPr>
          <p:nvPr/>
        </p:nvSpPr>
        <p:spPr>
          <a:xfrm>
            <a:off x="624698" y="3968775"/>
            <a:ext cx="7894602" cy="2277085"/>
          </a:xfrm>
          <a:prstGeom prst="rect">
            <a:avLst/>
          </a:prstGeom>
        </p:spPr>
        <p:txBody>
          <a:bodyPr/>
          <a:lstStyle>
            <a:lvl1pPr marL="342900" indent="-3429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just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kern="0" dirty="0">
                <a:solidFill>
                  <a:srgbClr val="0033CC"/>
                </a:solidFill>
                <a:cs typeface="+mn-ea"/>
                <a:sym typeface="+mn-lt"/>
              </a:rPr>
              <a:t>特点：</a:t>
            </a:r>
            <a:endParaRPr lang="zh-CN" altLang="en-US" kern="0" dirty="0">
              <a:solidFill>
                <a:srgbClr val="0033CC"/>
              </a:solidFill>
              <a:cs typeface="+mn-ea"/>
              <a:sym typeface="+mn-lt"/>
            </a:endParaRPr>
          </a:p>
          <a:p>
            <a:pPr lvl="1">
              <a:lnSpc>
                <a:spcPct val="120000"/>
              </a:lnSpc>
            </a:pPr>
            <a:r>
              <a:rPr lang="zh-CN" altLang="en-US" sz="2200" kern="0" dirty="0">
                <a:cs typeface="+mn-ea"/>
                <a:sym typeface="+mn-lt"/>
              </a:rPr>
              <a:t>约定存储单元交互信息，即主程序和子程序直接采用同一个变量名共享同一个变量，实现参数的传递</a:t>
            </a:r>
            <a:endParaRPr lang="zh-CN" altLang="en-US" sz="2200" kern="0" dirty="0">
              <a:cs typeface="+mn-ea"/>
              <a:sym typeface="+mn-lt"/>
            </a:endParaRPr>
          </a:p>
          <a:p>
            <a:pPr lvl="1">
              <a:lnSpc>
                <a:spcPct val="120000"/>
              </a:lnSpc>
            </a:pPr>
            <a:r>
              <a:rPr lang="zh-CN" altLang="en-US" sz="2200" kern="0" dirty="0">
                <a:cs typeface="+mn-ea"/>
                <a:sym typeface="+mn-lt"/>
              </a:rPr>
              <a:t>可以在调用程序与子程序间传递大量数据</a:t>
            </a:r>
            <a:endParaRPr lang="zh-CN" altLang="en-US" sz="2200" kern="0" dirty="0">
              <a:cs typeface="+mn-ea"/>
              <a:sym typeface="+mn-lt"/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zh-CN" sz="2400" b="1" kern="0" dirty="0">
              <a:cs typeface="+mn-ea"/>
              <a:sym typeface="+mn-lt"/>
            </a:endParaRPr>
          </a:p>
        </p:txBody>
      </p:sp>
      <p:sp>
        <p:nvSpPr>
          <p:cNvPr id="88" name="AutoShape 6"/>
          <p:cNvSpPr>
            <a:spLocks noChangeArrowheads="1"/>
          </p:cNvSpPr>
          <p:nvPr/>
        </p:nvSpPr>
        <p:spPr bwMode="auto">
          <a:xfrm>
            <a:off x="1366429" y="2765268"/>
            <a:ext cx="1439862" cy="719137"/>
          </a:xfrm>
          <a:prstGeom prst="flowChartPredefinedProcess">
            <a:avLst/>
          </a:prstGeom>
          <a:solidFill>
            <a:srgbClr val="FFFF99"/>
          </a:solidFill>
          <a:ln w="28575">
            <a:solidFill>
              <a:srgbClr val="CC33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000" b="1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调用程序</a:t>
            </a:r>
            <a:endParaRPr lang="zh-CN" altLang="en-US" sz="2000" b="1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9" name="AutoShape 7"/>
          <p:cNvSpPr>
            <a:spLocks noChangeArrowheads="1"/>
          </p:cNvSpPr>
          <p:nvPr/>
        </p:nvSpPr>
        <p:spPr bwMode="auto">
          <a:xfrm>
            <a:off x="6191633" y="2763680"/>
            <a:ext cx="1511300" cy="720725"/>
          </a:xfrm>
          <a:prstGeom prst="flowChartPredefinedProcess">
            <a:avLst/>
          </a:prstGeom>
          <a:solidFill>
            <a:srgbClr val="FFFF99"/>
          </a:solidFill>
          <a:ln w="28575">
            <a:solidFill>
              <a:srgbClr val="CC33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000" b="1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子程序</a:t>
            </a:r>
            <a:endParaRPr lang="zh-CN" altLang="en-US" sz="2000" b="1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0" name="AutoShape 8"/>
          <p:cNvSpPr>
            <a:spLocks noChangeArrowheads="1"/>
          </p:cNvSpPr>
          <p:nvPr/>
        </p:nvSpPr>
        <p:spPr bwMode="auto">
          <a:xfrm>
            <a:off x="5255008" y="2906555"/>
            <a:ext cx="792163" cy="433387"/>
          </a:xfrm>
          <a:prstGeom prst="leftRightArrow">
            <a:avLst>
              <a:gd name="adj1" fmla="val 50000"/>
              <a:gd name="adj2" fmla="val 3655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0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1" name="AutoShape 9"/>
          <p:cNvSpPr>
            <a:spLocks noChangeArrowheads="1"/>
          </p:cNvSpPr>
          <p:nvPr/>
        </p:nvSpPr>
        <p:spPr bwMode="auto">
          <a:xfrm>
            <a:off x="2950753" y="2906555"/>
            <a:ext cx="792162" cy="433387"/>
          </a:xfrm>
          <a:prstGeom prst="leftRightArrow">
            <a:avLst>
              <a:gd name="adj1" fmla="val 50000"/>
              <a:gd name="adj2" fmla="val 3655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0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" name="AutoShape 10"/>
          <p:cNvSpPr>
            <a:spLocks noChangeArrowheads="1"/>
          </p:cNvSpPr>
          <p:nvPr/>
        </p:nvSpPr>
        <p:spPr bwMode="auto">
          <a:xfrm>
            <a:off x="3815146" y="2187417"/>
            <a:ext cx="1368425" cy="1512888"/>
          </a:xfrm>
          <a:prstGeom prst="can">
            <a:avLst/>
          </a:prstGeom>
          <a:solidFill>
            <a:srgbClr val="CCFFCC"/>
          </a:solidFill>
          <a:ln w="28575">
            <a:solidFill>
              <a:srgbClr val="0066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000" b="1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约定</a:t>
            </a:r>
            <a:endParaRPr lang="zh-CN" altLang="en-US" sz="2000" b="1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CN" altLang="en-US" sz="20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存储单元</a:t>
            </a:r>
            <a:endParaRPr lang="zh-CN" altLang="en-US" sz="2000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7" grpId="0"/>
      <p:bldP spid="88" grpId="0" animBg="1"/>
      <p:bldP spid="89" grpId="0" animBg="1"/>
      <p:bldP spid="90" grpId="0" animBg="1"/>
      <p:bldP spid="91" grpId="0" animBg="1"/>
      <p:bldP spid="9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 bwMode="auto">
          <a:xfrm>
            <a:off x="6202018" y="4985506"/>
            <a:ext cx="2179573" cy="282234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195580" marR="0" indent="-19558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 bwMode="auto">
          <a:xfrm>
            <a:off x="6202018" y="3346101"/>
            <a:ext cx="2179574" cy="552659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195580" marR="0" indent="-19558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1459900" y="4523840"/>
            <a:ext cx="2150192" cy="461665"/>
          </a:xfrm>
          <a:prstGeom prst="rect">
            <a:avLst/>
          </a:prstGeom>
          <a:solidFill>
            <a:srgbClr val="FFFF00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73" name="矩形 1"/>
          <p:cNvSpPr>
            <a:spLocks noChangeArrowheads="1"/>
          </p:cNvSpPr>
          <p:nvPr/>
        </p:nvSpPr>
        <p:spPr bwMode="auto">
          <a:xfrm>
            <a:off x="633805" y="1107447"/>
            <a:ext cx="71040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50000"/>
              </a:spcBef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例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：累加数组中的元素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762409" y="1681352"/>
            <a:ext cx="4155478" cy="5062924"/>
          </a:xfrm>
          <a:prstGeom prst="rect">
            <a:avLst/>
          </a:prstGeom>
          <a:noFill/>
          <a:ln w="28575">
            <a:solidFill>
              <a:srgbClr val="006600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95000"/>
              </a:lnSpc>
              <a:defRPr/>
            </a:pP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data  segment</a:t>
            </a:r>
            <a:endParaRPr kumimoji="1" lang="en-US" altLang="zh-CN" sz="2000" b="0" cap="all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5000"/>
              </a:lnSpc>
              <a:defRPr/>
            </a:pPr>
            <a:r>
              <a:rPr kumimoji="1" lang="en-US" altLang="zh-CN" sz="2000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000" b="0" cap="all" dirty="0" err="1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ary</a:t>
            </a:r>
            <a:r>
              <a:rPr kumimoji="1" lang="en-US" altLang="zh-CN" sz="2000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kumimoji="1" lang="en-US" altLang="zh-CN" sz="2000" b="0" cap="all" dirty="0" err="1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dw</a:t>
            </a:r>
            <a:r>
              <a:rPr kumimoji="1" lang="en-US" altLang="zh-CN" sz="2000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  1,2,3,4,5,6,7,8,9,10</a:t>
            </a:r>
            <a:endParaRPr kumimoji="1" lang="en-US" altLang="zh-CN" sz="2000" b="0" cap="all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5000"/>
              </a:lnSpc>
              <a:defRPr/>
            </a:pPr>
            <a:r>
              <a:rPr kumimoji="1" lang="en-US" altLang="zh-CN" sz="2000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 count </a:t>
            </a:r>
            <a:r>
              <a:rPr kumimoji="1" lang="en-US" altLang="zh-CN" sz="2000" b="0" cap="all" dirty="0" err="1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dw</a:t>
            </a:r>
            <a:r>
              <a:rPr kumimoji="1" lang="en-US" altLang="zh-CN" sz="2000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  10</a:t>
            </a:r>
            <a:endParaRPr kumimoji="1" lang="en-US" altLang="zh-CN" sz="2000" b="0" cap="all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5000"/>
              </a:lnSpc>
              <a:defRPr/>
            </a:pPr>
            <a:r>
              <a:rPr kumimoji="1" lang="en-US" altLang="zh-CN" sz="2000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 sum   </a:t>
            </a:r>
            <a:r>
              <a:rPr kumimoji="1" lang="en-US" altLang="zh-CN" sz="2000" b="0" cap="all" dirty="0" err="1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dw</a:t>
            </a:r>
            <a:r>
              <a:rPr kumimoji="1" lang="en-US" altLang="zh-CN" sz="2000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  ?</a:t>
            </a:r>
            <a:endParaRPr kumimoji="1" lang="en-US" altLang="zh-CN" sz="2000" b="0" cap="all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5000"/>
              </a:lnSpc>
              <a:defRPr/>
            </a:pP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data  ends</a:t>
            </a:r>
            <a:endParaRPr kumimoji="1" lang="en-US" altLang="zh-CN" sz="2000" b="0" cap="all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5000"/>
              </a:lnSpc>
              <a:defRPr/>
            </a:pP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code  segment</a:t>
            </a:r>
            <a:endParaRPr kumimoji="1" lang="en-US" altLang="zh-CN" sz="2000" b="0" cap="all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5000"/>
              </a:lnSpc>
              <a:defRPr/>
            </a:pP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      assume </a:t>
            </a:r>
            <a:r>
              <a:rPr kumimoji="1" lang="en-US" altLang="zh-CN" sz="2000" b="0" cap="all" dirty="0" err="1">
                <a:latin typeface="+mn-lt"/>
                <a:ea typeface="+mn-ea"/>
                <a:cs typeface="+mn-ea"/>
                <a:sym typeface="+mn-lt"/>
              </a:rPr>
              <a:t>cs:code,ds:data</a:t>
            </a:r>
            <a:endParaRPr kumimoji="1" lang="en-US" altLang="zh-CN" sz="2000" b="0" cap="all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5000"/>
              </a:lnSpc>
              <a:defRPr/>
            </a:pP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main: mov </a:t>
            </a:r>
            <a:r>
              <a:rPr kumimoji="1" lang="en-US" altLang="zh-CN" sz="2000" b="0" cap="all" dirty="0" err="1">
                <a:latin typeface="+mn-lt"/>
                <a:ea typeface="+mn-ea"/>
                <a:cs typeface="+mn-ea"/>
                <a:sym typeface="+mn-lt"/>
              </a:rPr>
              <a:t>ax,data</a:t>
            </a:r>
            <a:endParaRPr kumimoji="1" lang="en-US" altLang="zh-CN" sz="2000" b="0" cap="all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5000"/>
              </a:lnSpc>
              <a:defRPr/>
            </a:pP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           mov </a:t>
            </a:r>
            <a:r>
              <a:rPr kumimoji="1" lang="en-US" altLang="zh-CN" sz="2000" b="0" cap="all" dirty="0" err="1">
                <a:latin typeface="+mn-lt"/>
                <a:ea typeface="+mn-ea"/>
                <a:cs typeface="+mn-ea"/>
                <a:sym typeface="+mn-lt"/>
              </a:rPr>
              <a:t>ds,ax</a:t>
            </a:r>
            <a:endParaRPr kumimoji="1" lang="en-US" altLang="zh-CN" sz="2000" b="0" cap="all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5000"/>
              </a:lnSpc>
              <a:defRPr/>
            </a:pPr>
            <a:endParaRPr kumimoji="1" lang="en-US" altLang="zh-CN" sz="2000" b="0" cap="all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5000"/>
              </a:lnSpc>
              <a:defRPr/>
            </a:pP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           </a:t>
            </a:r>
            <a:r>
              <a:rPr kumimoji="1" lang="en-US" altLang="zh-CN" sz="2000" b="0" cap="all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call proadd</a:t>
            </a:r>
            <a:endParaRPr kumimoji="1" lang="en-US" altLang="zh-CN" sz="2000" b="0" cap="all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5000"/>
              </a:lnSpc>
              <a:defRPr/>
            </a:pPr>
            <a:endParaRPr kumimoji="1" lang="en-US" altLang="zh-CN" sz="2000" b="0" cap="all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5000"/>
              </a:lnSpc>
              <a:defRPr/>
            </a:pP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           mov ax,4c00h</a:t>
            </a:r>
            <a:endParaRPr kumimoji="1" lang="en-US" altLang="zh-CN" sz="2000" b="0" cap="all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5000"/>
              </a:lnSpc>
              <a:defRPr/>
            </a:pP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           int 21h</a:t>
            </a:r>
            <a:endParaRPr kumimoji="1" lang="en-US" altLang="zh-CN" sz="2000" b="0" cap="all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5000"/>
              </a:lnSpc>
              <a:defRPr/>
            </a:pPr>
            <a:endParaRPr kumimoji="1"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5000"/>
              </a:lnSpc>
              <a:defRPr/>
            </a:pP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code  ends</a:t>
            </a:r>
            <a:endParaRPr kumimoji="1" lang="en-US" altLang="zh-CN" sz="2000" b="0" cap="all" dirty="0">
              <a:latin typeface="+mn-lt"/>
              <a:ea typeface="+mn-ea"/>
              <a:cs typeface="+mn-ea"/>
              <a:sym typeface="+mn-lt"/>
            </a:endParaRPr>
          </a:p>
          <a:p>
            <a:pPr lvl="1">
              <a:lnSpc>
                <a:spcPct val="95000"/>
              </a:lnSpc>
              <a:defRPr/>
            </a:pP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  end main</a:t>
            </a:r>
            <a:endParaRPr kumimoji="1" lang="en-US" altLang="zh-CN" sz="2000" b="0" cap="all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5392848" y="2219961"/>
            <a:ext cx="3195078" cy="4524315"/>
          </a:xfrm>
          <a:prstGeom prst="rect">
            <a:avLst/>
          </a:prstGeom>
          <a:noFill/>
          <a:ln w="28575">
            <a:solidFill>
              <a:srgbClr val="C00000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proadd  </a:t>
            </a:r>
            <a:r>
              <a:rPr kumimoji="1" lang="en-US" altLang="zh-CN" sz="2000" b="0" cap="all" dirty="0" err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proc</a:t>
            </a:r>
            <a:r>
              <a:rPr kumimoji="1" lang="en-US" altLang="zh-CN" sz="2000" b="0" cap="all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 near</a:t>
            </a:r>
            <a:endParaRPr kumimoji="1" lang="en-US" altLang="zh-CN" sz="2000" b="0" cap="all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           push ax</a:t>
            </a:r>
            <a:endParaRPr kumimoji="1" lang="en-US" altLang="zh-CN" sz="20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           push cx</a:t>
            </a:r>
            <a:endParaRPr kumimoji="1" lang="en-US" altLang="zh-CN" sz="20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           push </a:t>
            </a:r>
            <a:r>
              <a:rPr kumimoji="1" lang="en-US" altLang="zh-CN" sz="2000" b="0" cap="all" dirty="0" err="1">
                <a:latin typeface="+mn-lt"/>
                <a:ea typeface="+mn-ea"/>
                <a:cs typeface="+mn-ea"/>
                <a:sym typeface="+mn-lt"/>
              </a:rPr>
              <a:t>si</a:t>
            </a:r>
            <a:endParaRPr kumimoji="1" lang="en-US" altLang="zh-CN" sz="20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           lea </a:t>
            </a:r>
            <a:r>
              <a:rPr kumimoji="1" lang="en-US" altLang="zh-CN" sz="2000" b="0" cap="all" dirty="0" err="1">
                <a:latin typeface="+mn-lt"/>
                <a:ea typeface="+mn-ea"/>
                <a:cs typeface="+mn-ea"/>
                <a:sym typeface="+mn-lt"/>
              </a:rPr>
              <a:t>si,</a:t>
            </a:r>
            <a:r>
              <a:rPr kumimoji="1" lang="en-US" altLang="zh-CN" sz="2000" b="0" cap="all" dirty="0" err="1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ary</a:t>
            </a:r>
            <a:endParaRPr kumimoji="1" lang="en-US" altLang="zh-CN" sz="2000" b="0" cap="all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           mov </a:t>
            </a:r>
            <a:r>
              <a:rPr kumimoji="1" lang="en-US" altLang="zh-CN" sz="2000" b="0" cap="all" dirty="0" err="1">
                <a:latin typeface="+mn-lt"/>
                <a:ea typeface="+mn-ea"/>
                <a:cs typeface="+mn-ea"/>
                <a:sym typeface="+mn-lt"/>
              </a:rPr>
              <a:t>cx,</a:t>
            </a:r>
            <a:r>
              <a:rPr kumimoji="1" lang="en-US" altLang="zh-CN" sz="2000" b="0" cap="all" dirty="0" err="1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count</a:t>
            </a:r>
            <a:endParaRPr kumimoji="1" lang="en-US" altLang="zh-CN" sz="2000" b="0" cap="all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           </a:t>
            </a:r>
            <a:r>
              <a:rPr kumimoji="1" lang="en-US" altLang="zh-CN" sz="2000" b="0" cap="all" dirty="0" err="1">
                <a:latin typeface="+mn-lt"/>
                <a:ea typeface="+mn-ea"/>
                <a:cs typeface="+mn-ea"/>
                <a:sym typeface="+mn-lt"/>
              </a:rPr>
              <a:t>xor</a:t>
            </a: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000" b="0" cap="all" dirty="0" err="1">
                <a:latin typeface="+mn-lt"/>
                <a:ea typeface="+mn-ea"/>
                <a:cs typeface="+mn-ea"/>
                <a:sym typeface="+mn-lt"/>
              </a:rPr>
              <a:t>ax,ax</a:t>
            </a:r>
            <a:endParaRPr kumimoji="1" lang="en-US" altLang="zh-CN" sz="20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next: add ax,[</a:t>
            </a:r>
            <a:r>
              <a:rPr kumimoji="1" lang="en-US" altLang="zh-CN" sz="2000" b="0" cap="all" dirty="0" err="1">
                <a:latin typeface="+mn-lt"/>
                <a:ea typeface="+mn-ea"/>
                <a:cs typeface="+mn-ea"/>
                <a:sym typeface="+mn-lt"/>
              </a:rPr>
              <a:t>si</a:t>
            </a: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]</a:t>
            </a:r>
            <a:endParaRPr kumimoji="1" lang="en-US" altLang="zh-CN" sz="20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           add si,2</a:t>
            </a:r>
            <a:endParaRPr kumimoji="1" lang="en-US" altLang="zh-CN" sz="20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           loop next</a:t>
            </a:r>
            <a:endParaRPr kumimoji="1" lang="en-US" altLang="zh-CN" sz="20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           mov </a:t>
            </a:r>
            <a:r>
              <a:rPr kumimoji="1" lang="en-US" altLang="zh-CN" sz="2000" b="0" cap="all" dirty="0" err="1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sum</a:t>
            </a:r>
            <a:r>
              <a:rPr kumimoji="1" lang="en-US" altLang="zh-CN" sz="2000" b="0" cap="all" dirty="0" err="1">
                <a:latin typeface="+mn-lt"/>
                <a:ea typeface="+mn-ea"/>
                <a:cs typeface="+mn-ea"/>
                <a:sym typeface="+mn-lt"/>
              </a:rPr>
              <a:t>,ax</a:t>
            </a:r>
            <a:endParaRPr kumimoji="1" lang="en-US" altLang="zh-CN" sz="20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           pop </a:t>
            </a:r>
            <a:r>
              <a:rPr kumimoji="1" lang="en-US" altLang="zh-CN" sz="2000" b="0" cap="all" dirty="0" err="1">
                <a:latin typeface="+mn-lt"/>
                <a:ea typeface="+mn-ea"/>
                <a:cs typeface="+mn-ea"/>
                <a:sym typeface="+mn-lt"/>
              </a:rPr>
              <a:t>si</a:t>
            </a:r>
            <a:endParaRPr kumimoji="1" lang="en-US" altLang="zh-CN" sz="20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           pop cx</a:t>
            </a:r>
            <a:endParaRPr kumimoji="1" lang="en-US" altLang="zh-CN" sz="20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           pop ax</a:t>
            </a:r>
            <a:endParaRPr kumimoji="1" lang="en-US" altLang="zh-CN" sz="20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           ret</a:t>
            </a:r>
            <a:endParaRPr kumimoji="1" lang="en-US" altLang="zh-CN" sz="20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000" b="0" cap="all" dirty="0" err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proadd</a:t>
            </a:r>
            <a:r>
              <a:rPr kumimoji="1" lang="en-US" altLang="zh-CN" sz="2000" b="0" cap="all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000" b="0" cap="all" dirty="0" err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endp</a:t>
            </a:r>
            <a:endParaRPr kumimoji="1" lang="en-US" altLang="zh-CN" sz="2000" b="0" cap="all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Line 6"/>
          <p:cNvSpPr>
            <a:spLocks noChangeShapeType="1"/>
          </p:cNvSpPr>
          <p:nvPr/>
        </p:nvSpPr>
        <p:spPr bwMode="auto">
          <a:xfrm>
            <a:off x="3945048" y="4780811"/>
            <a:ext cx="14478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353233" y="331398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16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入口</a:t>
            </a:r>
            <a:endParaRPr kumimoji="1" lang="en-US" altLang="zh-CN" sz="1600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kumimoji="1" lang="zh-CN" altLang="en-US" sz="16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参数</a:t>
            </a:r>
            <a:endParaRPr lang="zh-CN" altLang="en-US" sz="1600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353232" y="4877851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16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出口</a:t>
            </a:r>
            <a:endParaRPr kumimoji="1" lang="en-US" altLang="zh-CN" sz="1600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kumimoji="1" lang="zh-CN" altLang="en-US" sz="16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参数</a:t>
            </a:r>
            <a:endParaRPr lang="zh-CN" altLang="en-US" sz="1600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" grpId="0" animBg="1"/>
      <p:bldP spid="11" grpId="0" animBg="1"/>
      <p:bldP spid="8" grpId="0" animBg="1"/>
      <p:bldP spid="12" grpId="0" animBg="1"/>
      <p:bldP spid="3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9" name="Text Box 3"/>
          <p:cNvSpPr txBox="1">
            <a:spLocks noChangeArrowheads="1"/>
          </p:cNvSpPr>
          <p:nvPr/>
        </p:nvSpPr>
        <p:spPr bwMode="auto">
          <a:xfrm>
            <a:off x="857612" y="1225856"/>
            <a:ext cx="7075487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例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：如果数据段定义如下：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498347" y="1928947"/>
            <a:ext cx="653207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data  segment</a:t>
            </a:r>
            <a:endParaRPr kumimoji="1" lang="en-US" altLang="zh-CN" sz="2000" b="0" cap="all" dirty="0">
              <a:latin typeface="+mn-lt"/>
              <a:ea typeface="+mn-ea"/>
              <a:cs typeface="+mn-ea"/>
              <a:sym typeface="+mn-lt"/>
            </a:endParaRPr>
          </a:p>
          <a:p>
            <a:pPr marL="791845">
              <a:lnSpc>
                <a:spcPct val="110000"/>
              </a:lnSpc>
              <a:defRPr/>
            </a:pPr>
            <a:r>
              <a:rPr kumimoji="1" lang="en-US" altLang="zh-CN" sz="2000" b="0" cap="all" dirty="0" err="1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ary</a:t>
            </a:r>
            <a:r>
              <a:rPr kumimoji="1" lang="en-US" altLang="zh-CN" sz="2000" b="0" cap="all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kumimoji="1" lang="en-US" altLang="zh-CN" sz="2000" b="0" cap="all" dirty="0" err="1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dw</a:t>
            </a:r>
            <a:r>
              <a:rPr kumimoji="1" lang="en-US" altLang="zh-CN" sz="2000" b="0" cap="all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   1,2,3,4,5,6,7,8,9,10</a:t>
            </a:r>
            <a:endParaRPr kumimoji="1" lang="en-US" altLang="zh-CN" sz="2000" b="0" cap="all" dirty="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791845">
              <a:lnSpc>
                <a:spcPct val="110000"/>
              </a:lnSpc>
              <a:defRPr/>
            </a:pPr>
            <a:r>
              <a:rPr kumimoji="1" lang="en-US" altLang="zh-CN" sz="2000" b="0" cap="all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count   </a:t>
            </a:r>
            <a:r>
              <a:rPr kumimoji="1" lang="en-US" altLang="zh-CN" sz="2000" b="0" cap="all" dirty="0" err="1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dw</a:t>
            </a:r>
            <a:r>
              <a:rPr kumimoji="1" lang="en-US" altLang="zh-CN" sz="2000" b="0" cap="all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   10</a:t>
            </a:r>
            <a:endParaRPr kumimoji="1" lang="en-US" altLang="zh-CN" sz="2000" b="0" cap="all" dirty="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791845">
              <a:lnSpc>
                <a:spcPct val="110000"/>
              </a:lnSpc>
              <a:defRPr/>
            </a:pPr>
            <a:r>
              <a:rPr kumimoji="1" lang="en-US" altLang="zh-CN" sz="2000" b="0" cap="all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sum     </a:t>
            </a:r>
            <a:r>
              <a:rPr kumimoji="1" lang="en-US" altLang="zh-CN" sz="2000" b="0" cap="all" dirty="0" err="1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dw</a:t>
            </a:r>
            <a:r>
              <a:rPr kumimoji="1" lang="en-US" altLang="zh-CN" sz="2000" b="0" cap="all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   ?</a:t>
            </a:r>
            <a:endParaRPr kumimoji="1" lang="en-US" altLang="zh-CN" sz="2000" b="0" cap="all" dirty="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791845">
              <a:lnSpc>
                <a:spcPct val="110000"/>
              </a:lnSpc>
              <a:defRPr/>
            </a:pPr>
            <a:endParaRPr kumimoji="1" lang="en-US" altLang="zh-CN" sz="2000" b="0" cap="all" dirty="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791845">
              <a:lnSpc>
                <a:spcPct val="110000"/>
              </a:lnSpc>
              <a:defRPr/>
            </a:pPr>
            <a:r>
              <a:rPr kumimoji="1" lang="en-US" altLang="zh-CN" sz="2000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ary1    </a:t>
            </a:r>
            <a:r>
              <a:rPr kumimoji="1" lang="en-US" altLang="zh-CN" sz="2000" b="0" cap="all" dirty="0" err="1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dw</a:t>
            </a:r>
            <a:r>
              <a:rPr kumimoji="1" lang="en-US" altLang="zh-CN" sz="2000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   10,20,30,40,50,60,70,80,90,100</a:t>
            </a:r>
            <a:endParaRPr kumimoji="1" lang="en-US" altLang="zh-CN" sz="2000" b="0" cap="all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791845">
              <a:lnSpc>
                <a:spcPct val="110000"/>
              </a:lnSpc>
              <a:defRPr/>
            </a:pPr>
            <a:r>
              <a:rPr kumimoji="1" lang="en-US" altLang="zh-CN" sz="2000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count1  </a:t>
            </a:r>
            <a:r>
              <a:rPr kumimoji="1" lang="en-US" altLang="zh-CN" sz="2000" b="0" cap="all" dirty="0" err="1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dw</a:t>
            </a:r>
            <a:r>
              <a:rPr kumimoji="1" lang="en-US" altLang="zh-CN" sz="2000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   10</a:t>
            </a:r>
            <a:endParaRPr kumimoji="1" lang="en-US" altLang="zh-CN" sz="2000" b="0" cap="all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791845">
              <a:lnSpc>
                <a:spcPct val="110000"/>
              </a:lnSpc>
              <a:defRPr/>
            </a:pPr>
            <a:r>
              <a:rPr kumimoji="1" lang="en-US" altLang="zh-CN" sz="2000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sum1    </a:t>
            </a:r>
            <a:r>
              <a:rPr kumimoji="1" lang="en-US" altLang="zh-CN" sz="2000" b="0" cap="all" dirty="0" err="1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dw</a:t>
            </a:r>
            <a:r>
              <a:rPr kumimoji="1" lang="en-US" altLang="zh-CN" sz="2000" b="0" cap="all" dirty="0">
                <a:solidFill>
                  <a:srgbClr val="FFFF00"/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kumimoji="1" lang="en-US" altLang="zh-CN" sz="2000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?</a:t>
            </a:r>
            <a:endParaRPr kumimoji="1" lang="en-US" altLang="zh-CN" sz="2000" b="0" cap="all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  <a:defRPr/>
            </a:pP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data  ends</a:t>
            </a:r>
            <a:endParaRPr kumimoji="1" lang="en-US" altLang="zh-CN" sz="2000" b="0" cap="all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902862" y="1264452"/>
            <a:ext cx="3649259" cy="5355312"/>
          </a:xfrm>
          <a:prstGeom prst="rect">
            <a:avLst/>
          </a:prstGeom>
          <a:noFill/>
          <a:ln w="28575">
            <a:solidFill>
              <a:srgbClr val="006600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defRPr/>
            </a:pP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code segment</a:t>
            </a: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defRPr/>
            </a:pP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    assume </a:t>
            </a:r>
            <a:r>
              <a:rPr kumimoji="1" lang="en-US" altLang="zh-CN" sz="1800" b="0" cap="all" dirty="0" err="1">
                <a:latin typeface="+mn-lt"/>
                <a:ea typeface="+mn-ea"/>
                <a:cs typeface="+mn-ea"/>
                <a:sym typeface="+mn-lt"/>
              </a:rPr>
              <a:t>cs:code,ds:data</a:t>
            </a: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defRPr/>
            </a:pPr>
            <a:r>
              <a:rPr kumimoji="1" lang="en-US" altLang="zh-CN" sz="1800" b="0" cap="all" dirty="0" err="1">
                <a:latin typeface="+mn-lt"/>
                <a:ea typeface="+mn-ea"/>
                <a:cs typeface="+mn-ea"/>
                <a:sym typeface="+mn-lt"/>
              </a:rPr>
              <a:t>Main:mov</a:t>
            </a: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800" b="0" cap="all" dirty="0" err="1">
                <a:latin typeface="+mn-lt"/>
                <a:ea typeface="+mn-ea"/>
                <a:cs typeface="+mn-ea"/>
                <a:sym typeface="+mn-lt"/>
              </a:rPr>
              <a:t>ax,data</a:t>
            </a: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defRPr/>
            </a:pP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    mov </a:t>
            </a:r>
            <a:r>
              <a:rPr kumimoji="1" lang="en-US" altLang="zh-CN" sz="1800" b="0" cap="all" dirty="0" err="1">
                <a:latin typeface="+mn-lt"/>
                <a:ea typeface="+mn-ea"/>
                <a:cs typeface="+mn-ea"/>
                <a:sym typeface="+mn-lt"/>
              </a:rPr>
              <a:t>ds,ax</a:t>
            </a: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defRPr/>
            </a:pP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defRPr/>
            </a:pP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kumimoji="1" lang="en-US" altLang="zh-CN" sz="1800" b="0" cap="all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lea </a:t>
            </a:r>
            <a:r>
              <a:rPr kumimoji="1" lang="en-US" altLang="zh-CN" sz="1800" b="0" cap="all" dirty="0" err="1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si,ary</a:t>
            </a:r>
            <a:endParaRPr kumimoji="1" lang="en-US" altLang="zh-CN" sz="1800" b="0" cap="all" dirty="0">
              <a:solidFill>
                <a:srgbClr val="0099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defRPr/>
            </a:pPr>
            <a:r>
              <a:rPr kumimoji="1" lang="en-US" altLang="zh-CN" sz="1800" b="0" cap="all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     mov </a:t>
            </a:r>
            <a:r>
              <a:rPr kumimoji="1" lang="en-US" altLang="zh-CN" sz="1800" b="0" cap="all" dirty="0" err="1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cx,count</a:t>
            </a:r>
            <a:endParaRPr kumimoji="1" lang="en-US" altLang="zh-CN" sz="1800" b="0" cap="all" dirty="0">
              <a:solidFill>
                <a:srgbClr val="0099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defRPr/>
            </a:pPr>
            <a:r>
              <a:rPr kumimoji="1" lang="en-US" altLang="zh-CN" sz="1800" b="0" cap="all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kumimoji="1" lang="en-US" altLang="zh-CN" sz="1800" b="0" cap="all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call proadd</a:t>
            </a:r>
            <a:endParaRPr kumimoji="1" lang="en-US" altLang="zh-CN" sz="1800" b="0" cap="all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defRPr/>
            </a:pPr>
            <a:r>
              <a:rPr kumimoji="1" lang="en-US" altLang="zh-CN" sz="1800" b="0" cap="all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     mov </a:t>
            </a:r>
            <a:r>
              <a:rPr kumimoji="1" lang="en-US" altLang="zh-CN" sz="1800" b="0" cap="all" dirty="0" err="1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sum,ax</a:t>
            </a:r>
            <a:endParaRPr kumimoji="1" lang="en-US" altLang="zh-CN" sz="1800" b="0" cap="all" dirty="0">
              <a:solidFill>
                <a:srgbClr val="0099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defRPr/>
            </a:pPr>
            <a:endParaRPr kumimoji="1" lang="en-US" altLang="zh-CN" sz="1800" b="0" cap="all" dirty="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defRPr/>
            </a:pP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kumimoji="1" lang="en-US" altLang="zh-CN" sz="1800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lea si,ary1</a:t>
            </a:r>
            <a:endParaRPr kumimoji="1" lang="en-US" altLang="zh-CN" sz="1800" b="0" cap="all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defRPr/>
            </a:pPr>
            <a:r>
              <a:rPr kumimoji="1" lang="en-US" altLang="zh-CN" sz="1800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     mov cx,count1</a:t>
            </a:r>
            <a:endParaRPr kumimoji="1" lang="en-US" altLang="zh-CN" sz="1800" b="0" cap="all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defRPr/>
            </a:pPr>
            <a:r>
              <a:rPr kumimoji="1" lang="en-US" altLang="zh-CN" sz="1800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kumimoji="1" lang="en-US" altLang="zh-CN" sz="1800" b="0" cap="all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call proadd</a:t>
            </a:r>
            <a:endParaRPr kumimoji="1" lang="en-US" altLang="zh-CN" sz="1800" b="0" cap="all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defRPr/>
            </a:pPr>
            <a:r>
              <a:rPr kumimoji="1" lang="en-US" altLang="zh-CN" sz="1800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     mov sum1,ax</a:t>
            </a:r>
            <a:endParaRPr kumimoji="1" lang="en-US" altLang="zh-CN" sz="1800" b="0" cap="all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defRPr/>
            </a:pPr>
            <a:endParaRPr kumimoji="1" lang="en-US" altLang="zh-CN" sz="1800" b="0" cap="all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defRPr/>
            </a:pP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    mov ax,4c00h</a:t>
            </a: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defRPr/>
            </a:pP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kumimoji="1" lang="en-US" altLang="zh-CN" sz="1800" b="0" cap="all" dirty="0" err="1">
                <a:latin typeface="+mn-lt"/>
                <a:ea typeface="+mn-ea"/>
                <a:cs typeface="+mn-ea"/>
                <a:sym typeface="+mn-lt"/>
              </a:rPr>
              <a:t>int</a:t>
            </a: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21h</a:t>
            </a: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defRPr/>
            </a:pP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code ends</a:t>
            </a: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 lvl="1">
              <a:defRPr/>
            </a:pP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end main</a:t>
            </a: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948693" y="2926445"/>
            <a:ext cx="3048000" cy="2031325"/>
          </a:xfrm>
          <a:prstGeom prst="rect">
            <a:avLst/>
          </a:prstGeom>
          <a:noFill/>
          <a:ln w="28575">
            <a:solidFill>
              <a:srgbClr val="C00000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kumimoji="1" lang="en-US" altLang="zh-CN" sz="1800" b="0" cap="all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Proadd</a:t>
            </a:r>
            <a:r>
              <a:rPr kumimoji="1" lang="en-US" altLang="zh-CN" sz="1800" b="0" cap="all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kumimoji="1" lang="en-US" altLang="zh-CN" sz="1800" b="0" cap="all" dirty="0" err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proc</a:t>
            </a:r>
            <a:r>
              <a:rPr kumimoji="1" lang="en-US" altLang="zh-CN" sz="1800" b="0" cap="all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 near</a:t>
            </a:r>
            <a:endParaRPr kumimoji="1" lang="en-US" altLang="zh-CN" sz="1800" b="0" cap="all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defRPr/>
            </a:pPr>
            <a:r>
              <a:rPr kumimoji="1" lang="en-US" altLang="zh-CN" sz="1800" b="0" cap="all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kumimoji="1" lang="en-US" altLang="zh-CN" sz="1800" b="0" cap="all" dirty="0" err="1">
                <a:latin typeface="+mn-lt"/>
                <a:ea typeface="+mn-ea"/>
                <a:cs typeface="+mn-ea"/>
                <a:sym typeface="+mn-lt"/>
              </a:rPr>
              <a:t>xor</a:t>
            </a: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800" b="0" cap="all" dirty="0" err="1">
                <a:latin typeface="+mn-lt"/>
                <a:ea typeface="+mn-ea"/>
                <a:cs typeface="+mn-ea"/>
                <a:sym typeface="+mn-lt"/>
              </a:rPr>
              <a:t>ax,ax</a:t>
            </a: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defRPr/>
            </a:pP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 next:  add ax,[</a:t>
            </a:r>
            <a:r>
              <a:rPr kumimoji="1" lang="en-US" altLang="zh-CN" sz="1800" b="0" cap="all" dirty="0" err="1">
                <a:latin typeface="+mn-lt"/>
                <a:ea typeface="+mn-ea"/>
                <a:cs typeface="+mn-ea"/>
                <a:sym typeface="+mn-lt"/>
              </a:rPr>
              <a:t>si</a:t>
            </a: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]</a:t>
            </a: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defRPr/>
            </a:pP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     	add si,2</a:t>
            </a: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defRPr/>
            </a:pP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     	loop next</a:t>
            </a: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defRPr/>
            </a:pP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	ret</a:t>
            </a: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defRPr/>
            </a:pPr>
            <a:r>
              <a:rPr kumimoji="1" lang="en-US" altLang="zh-CN" sz="1800" b="0" cap="all" dirty="0" err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Proadd</a:t>
            </a:r>
            <a:r>
              <a:rPr kumimoji="1" lang="en-US" altLang="zh-CN" sz="1800" b="0" cap="all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kumimoji="1" lang="en-US" altLang="zh-CN" sz="1800" b="0" cap="all" dirty="0" err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endp</a:t>
            </a:r>
            <a:endParaRPr kumimoji="1" lang="en-US" altLang="zh-CN" sz="1800" b="0" cap="all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6145568" y="1465151"/>
            <a:ext cx="1944688" cy="936625"/>
          </a:xfrm>
          <a:prstGeom prst="wedgeEllipseCallout">
            <a:avLst>
              <a:gd name="adj1" fmla="val -44449"/>
              <a:gd name="adj2" fmla="val 70000"/>
            </a:avLst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800"/>
              <a:t>多次调用同一个子程序</a:t>
            </a:r>
            <a:endParaRPr lang="zh-CN" altLang="en-US" sz="18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53468" y="1285660"/>
            <a:ext cx="41857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6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[</a:t>
            </a:r>
            <a:r>
              <a:rPr kumimoji="1" lang="zh-CN" altLang="en-US" sz="36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通过堆栈传送参数</a:t>
            </a:r>
            <a:r>
              <a:rPr kumimoji="1" lang="en-US" altLang="zh-CN" sz="36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]</a:t>
            </a:r>
            <a:endParaRPr lang="zh-CN" altLang="en-US" sz="36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7" name="Rectangle 2"/>
          <p:cNvSpPr txBox="1">
            <a:spLocks noChangeArrowheads="1"/>
          </p:cNvSpPr>
          <p:nvPr/>
        </p:nvSpPr>
        <p:spPr>
          <a:xfrm>
            <a:off x="624695" y="2256060"/>
            <a:ext cx="7894602" cy="3316280"/>
          </a:xfrm>
          <a:prstGeom prst="rect">
            <a:avLst/>
          </a:prstGeom>
        </p:spPr>
        <p:txBody>
          <a:bodyPr/>
          <a:lstStyle>
            <a:lvl1pPr marL="342900" indent="-3429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just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kern="0" dirty="0">
                <a:solidFill>
                  <a:srgbClr val="006600"/>
                </a:solidFill>
                <a:cs typeface="+mn-ea"/>
                <a:sym typeface="+mn-lt"/>
              </a:rPr>
              <a:t>主程序将子程序的入口参数压入堆栈，子程序从堆栈中取出参数；</a:t>
            </a:r>
            <a:r>
              <a:rPr lang="zh-CN" altLang="en-US" sz="2400" kern="0" dirty="0">
                <a:solidFill>
                  <a:srgbClr val="0033CC"/>
                </a:solidFill>
                <a:cs typeface="+mn-ea"/>
                <a:sym typeface="+mn-lt"/>
              </a:rPr>
              <a:t>子程序将出口参数压入堆栈，主程序弹出堆栈取得它们</a:t>
            </a:r>
            <a:endParaRPr lang="en-US" altLang="zh-CN" sz="2400" kern="0" dirty="0">
              <a:solidFill>
                <a:srgbClr val="0033CC"/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zh-CN" altLang="en-US" sz="2400" kern="0" dirty="0">
                <a:cs typeface="+mn-ea"/>
                <a:sym typeface="+mn-lt"/>
              </a:rPr>
              <a:t>适用于参数较多，子程序有多层嵌套、递归调用的情况</a:t>
            </a:r>
            <a:endParaRPr lang="en-US" altLang="zh-CN" sz="2400" kern="0" dirty="0"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zh-CN" altLang="en-US" sz="2400" kern="0" dirty="0">
                <a:cs typeface="+mn-ea"/>
                <a:sym typeface="+mn-lt"/>
              </a:rPr>
              <a:t>步骤：主程序把参数或参数地址压入堆栈；子程序使用堆栈中的参数或通过栈中参数地址取到参数（用</a:t>
            </a:r>
            <a:r>
              <a:rPr lang="en-US" altLang="zh-CN" sz="2400" kern="0" dirty="0">
                <a:cs typeface="+mn-ea"/>
                <a:sym typeface="+mn-lt"/>
              </a:rPr>
              <a:t>BP</a:t>
            </a:r>
            <a:r>
              <a:rPr lang="zh-CN" altLang="en-US" sz="2400" kern="0" dirty="0">
                <a:cs typeface="+mn-ea"/>
                <a:sym typeface="+mn-lt"/>
              </a:rPr>
              <a:t>访问堆栈段）；子程序返回时使用</a:t>
            </a:r>
            <a:r>
              <a:rPr lang="en-US" altLang="zh-CN" sz="2400" kern="0" dirty="0">
                <a:cs typeface="+mn-ea"/>
                <a:sym typeface="+mn-lt"/>
              </a:rPr>
              <a:t>RET n</a:t>
            </a:r>
            <a:r>
              <a:rPr lang="zh-CN" altLang="en-US" sz="2400" kern="0" dirty="0">
                <a:cs typeface="+mn-ea"/>
                <a:sym typeface="+mn-lt"/>
              </a:rPr>
              <a:t>指令调整</a:t>
            </a:r>
            <a:r>
              <a:rPr lang="en-US" altLang="zh-CN" sz="2400" kern="0" dirty="0">
                <a:cs typeface="+mn-ea"/>
                <a:sym typeface="+mn-lt"/>
              </a:rPr>
              <a:t>SP</a:t>
            </a:r>
            <a:r>
              <a:rPr lang="zh-CN" altLang="en-US" sz="2400" kern="0" dirty="0">
                <a:cs typeface="+mn-ea"/>
                <a:sym typeface="+mn-lt"/>
              </a:rPr>
              <a:t>指针，以便删除堆栈中已用过的参数，保持堆栈平衡，保证程序的正确返回。</a:t>
            </a:r>
            <a:endParaRPr lang="zh-CN" altLang="en-US" sz="2400" kern="0" dirty="0"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endParaRPr lang="zh-CN" altLang="en-US" sz="2400" kern="0" dirty="0"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1"/>
          <p:cNvSpPr>
            <a:spLocks noChangeArrowheads="1"/>
          </p:cNvSpPr>
          <p:nvPr/>
        </p:nvSpPr>
        <p:spPr bwMode="auto">
          <a:xfrm>
            <a:off x="341312" y="1506772"/>
            <a:ext cx="8461375" cy="424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sz="1800" b="1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伪指令补充</a:t>
            </a:r>
            <a:r>
              <a:rPr kumimoji="1" lang="en-US" altLang="zh-CN" sz="1800" b="1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kumimoji="1" lang="zh-CN" altLang="en-US" sz="1800" b="1" dirty="0">
                <a:latin typeface="楷体_GB2312" pitchFamily="49" charset="-122"/>
                <a:ea typeface="楷体_GB2312" pitchFamily="49" charset="-122"/>
              </a:rPr>
              <a:t>：</a:t>
            </a:r>
            <a:endParaRPr kumimoji="1" lang="en-US" altLang="zh-CN" sz="1800" b="1" dirty="0"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1" lang="en-US" altLang="zh-CN" sz="1800" b="1" dirty="0">
              <a:ea typeface="楷体_GB2312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zh-CN" sz="1800" b="1" dirty="0">
                <a:ea typeface="楷体_GB2312" pitchFamily="49" charset="-122"/>
              </a:rPr>
              <a:t>1, LABEL</a:t>
            </a:r>
            <a:r>
              <a:rPr kumimoji="1" lang="zh-CN" altLang="en-US" sz="1800" b="1" dirty="0">
                <a:ea typeface="楷体_GB2312" pitchFamily="49" charset="-122"/>
              </a:rPr>
              <a:t>伪指令</a:t>
            </a:r>
            <a:endParaRPr kumimoji="1" lang="en-US" altLang="zh-CN" sz="1800" b="1" dirty="0">
              <a:ea typeface="楷体_GB2312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zh-CN" sz="1800" b="1" dirty="0">
                <a:ea typeface="楷体_GB2312" pitchFamily="49" charset="-122"/>
              </a:rPr>
              <a:t>      </a:t>
            </a:r>
            <a:r>
              <a:rPr kumimoji="1" lang="zh-CN" altLang="en-US" sz="1800" b="1" dirty="0">
                <a:ea typeface="楷体_GB2312" pitchFamily="49" charset="-122"/>
              </a:rPr>
              <a:t>含义： 为本伪指令之后的标号</a:t>
            </a:r>
            <a:r>
              <a:rPr kumimoji="1" lang="en-US" altLang="zh-CN" sz="1800" b="1" dirty="0">
                <a:ea typeface="楷体_GB2312" pitchFamily="49" charset="-122"/>
              </a:rPr>
              <a:t>/</a:t>
            </a:r>
            <a:r>
              <a:rPr kumimoji="1" lang="zh-CN" altLang="en-US" sz="1800" b="1" dirty="0">
                <a:ea typeface="楷体_GB2312" pitchFamily="49" charset="-122"/>
              </a:rPr>
              <a:t>变量定义一个不同类型的别名。</a:t>
            </a:r>
            <a:endParaRPr kumimoji="1" lang="en-US" altLang="zh-CN" sz="1800" b="1" dirty="0">
              <a:ea typeface="楷体_GB2312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zh-CN" sz="1800" b="1" dirty="0">
                <a:ea typeface="楷体_GB2312" pitchFamily="49" charset="-122"/>
              </a:rPr>
              <a:t>      </a:t>
            </a:r>
            <a:r>
              <a:rPr kumimoji="1" lang="zh-CN" altLang="en-US" sz="1800" b="1" dirty="0">
                <a:ea typeface="楷体_GB2312" pitchFamily="49" charset="-122"/>
              </a:rPr>
              <a:t>用法：</a:t>
            </a:r>
            <a:r>
              <a:rPr kumimoji="1" lang="en-US" altLang="zh-CN" sz="1800" b="1" dirty="0">
                <a:ea typeface="楷体_GB2312" pitchFamily="49" charset="-122"/>
              </a:rPr>
              <a:t> </a:t>
            </a:r>
            <a:r>
              <a:rPr kumimoji="1" lang="zh-CN" altLang="en-US" sz="1800" b="1" dirty="0">
                <a:ea typeface="楷体_GB2312" pitchFamily="49" charset="-122"/>
              </a:rPr>
              <a:t>变量</a:t>
            </a:r>
            <a:r>
              <a:rPr kumimoji="1" lang="en-US" altLang="zh-CN" sz="1800" b="1" dirty="0">
                <a:ea typeface="楷体_GB2312" pitchFamily="49" charset="-122"/>
              </a:rPr>
              <a:t>/</a:t>
            </a:r>
            <a:r>
              <a:rPr kumimoji="1" lang="zh-CN" altLang="en-US" sz="1800" b="1" dirty="0">
                <a:ea typeface="楷体_GB2312" pitchFamily="49" charset="-122"/>
              </a:rPr>
              <a:t>标号 </a:t>
            </a:r>
            <a:r>
              <a:rPr kumimoji="1" lang="en-US" altLang="zh-CN" sz="1800" b="1" dirty="0">
                <a:ea typeface="楷体_GB2312" pitchFamily="49" charset="-122"/>
              </a:rPr>
              <a:t>LABEL </a:t>
            </a:r>
            <a:r>
              <a:rPr kumimoji="1" lang="zh-CN" altLang="en-US" sz="1800" b="1" dirty="0">
                <a:ea typeface="楷体_GB2312" pitchFamily="49" charset="-122"/>
              </a:rPr>
              <a:t>类型</a:t>
            </a:r>
            <a:r>
              <a:rPr kumimoji="1" lang="en-US" altLang="zh-CN" sz="1800" b="1" dirty="0">
                <a:ea typeface="楷体_GB2312" pitchFamily="49" charset="-122"/>
              </a:rPr>
              <a:t>(byte, word, </a:t>
            </a:r>
            <a:r>
              <a:rPr kumimoji="1" lang="en-US" altLang="zh-CN" sz="1800" b="1" dirty="0" err="1">
                <a:ea typeface="楷体_GB2312" pitchFamily="49" charset="-122"/>
              </a:rPr>
              <a:t>dword</a:t>
            </a:r>
            <a:r>
              <a:rPr kumimoji="1" lang="en-US" altLang="zh-CN" sz="1800" b="1" dirty="0">
                <a:ea typeface="楷体_GB2312" pitchFamily="49" charset="-122"/>
              </a:rPr>
              <a:t>, near, far)</a:t>
            </a:r>
            <a:endParaRPr kumimoji="1" lang="en-US" altLang="zh-CN" sz="1800" b="1" dirty="0">
              <a:ea typeface="楷体_GB2312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zh-CN" sz="1800" b="1" dirty="0">
                <a:ea typeface="楷体_GB2312" pitchFamily="49" charset="-122"/>
              </a:rPr>
              <a:t>      </a:t>
            </a:r>
            <a:r>
              <a:rPr kumimoji="1" lang="zh-CN" altLang="en-US" sz="1800" b="1" dirty="0">
                <a:ea typeface="楷体_GB2312" pitchFamily="49" charset="-122"/>
              </a:rPr>
              <a:t>例子：</a:t>
            </a:r>
            <a:endParaRPr kumimoji="1" lang="en-US" altLang="zh-CN" sz="1800" b="1" dirty="0">
              <a:ea typeface="楷体_GB2312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zh-CN" sz="1800" b="1" dirty="0">
                <a:ea typeface="楷体_GB2312" pitchFamily="49" charset="-122"/>
              </a:rPr>
              <a:t>              VAR LABEL WORD</a:t>
            </a:r>
            <a:endParaRPr kumimoji="1" lang="en-US" altLang="zh-CN" sz="1800" b="1" dirty="0">
              <a:ea typeface="楷体_GB2312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zh-CN" sz="1800" b="1" dirty="0">
                <a:ea typeface="楷体_GB2312" pitchFamily="49" charset="-122"/>
              </a:rPr>
              <a:t>               X     DB  ‘AB’            ; </a:t>
            </a:r>
            <a:r>
              <a:rPr kumimoji="1" lang="zh-CN" altLang="en-US" sz="1800" b="1" dirty="0">
                <a:ea typeface="楷体_GB2312" pitchFamily="49" charset="-122"/>
              </a:rPr>
              <a:t>变量</a:t>
            </a:r>
            <a:r>
              <a:rPr kumimoji="1" lang="en-US" altLang="zh-CN" sz="1800" b="1" dirty="0">
                <a:ea typeface="楷体_GB2312" pitchFamily="49" charset="-122"/>
              </a:rPr>
              <a:t>VAR</a:t>
            </a:r>
            <a:r>
              <a:rPr kumimoji="1" lang="zh-CN" altLang="en-US" sz="1800" b="1" dirty="0">
                <a:ea typeface="楷体_GB2312" pitchFamily="49" charset="-122"/>
              </a:rPr>
              <a:t>和其后的</a:t>
            </a:r>
            <a:r>
              <a:rPr kumimoji="1" lang="en-US" altLang="zh-CN" sz="1800" b="1" dirty="0">
                <a:ea typeface="楷体_GB2312" pitchFamily="49" charset="-122"/>
              </a:rPr>
              <a:t>X</a:t>
            </a:r>
            <a:r>
              <a:rPr kumimoji="1" lang="zh-CN" altLang="en-US" sz="1800" b="1" dirty="0">
                <a:ea typeface="楷体_GB2312" pitchFamily="49" charset="-122"/>
              </a:rPr>
              <a:t>指向内存中的同一单元，但两</a:t>
            </a:r>
            <a:endParaRPr kumimoji="1" lang="en-US" altLang="zh-CN" sz="1800" b="1" dirty="0">
              <a:ea typeface="楷体_GB2312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zh-CN" sz="1800" b="1" dirty="0">
                <a:ea typeface="楷体_GB2312" pitchFamily="49" charset="-122"/>
              </a:rPr>
              <a:t>                                                 ; </a:t>
            </a:r>
            <a:r>
              <a:rPr kumimoji="1" lang="zh-CN" altLang="en-US" sz="1800" b="1" dirty="0">
                <a:ea typeface="楷体_GB2312" pitchFamily="49" charset="-122"/>
              </a:rPr>
              <a:t>者类型分别为</a:t>
            </a:r>
            <a:r>
              <a:rPr kumimoji="1" lang="en-US" altLang="zh-CN" sz="1800" b="1" dirty="0">
                <a:ea typeface="楷体_GB2312" pitchFamily="49" charset="-122"/>
              </a:rPr>
              <a:t>WORD</a:t>
            </a:r>
            <a:r>
              <a:rPr kumimoji="1" lang="zh-CN" altLang="en-US" sz="1800" b="1" dirty="0">
                <a:ea typeface="楷体_GB2312" pitchFamily="49" charset="-122"/>
              </a:rPr>
              <a:t>类型、</a:t>
            </a:r>
            <a:r>
              <a:rPr kumimoji="1" lang="en-US" altLang="zh-CN" sz="1800" b="1" dirty="0">
                <a:ea typeface="楷体_GB2312" pitchFamily="49" charset="-122"/>
              </a:rPr>
              <a:t>BYTE</a:t>
            </a:r>
            <a:r>
              <a:rPr kumimoji="1" lang="zh-CN" altLang="en-US" sz="1800" b="1" dirty="0">
                <a:ea typeface="楷体_GB2312" pitchFamily="49" charset="-122"/>
              </a:rPr>
              <a:t>类型；</a:t>
            </a:r>
            <a:endParaRPr kumimoji="1" lang="en-US" altLang="zh-CN" sz="1800" b="1" dirty="0">
              <a:ea typeface="楷体_GB2312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1" lang="en-US" altLang="zh-CN" sz="1800" b="1" dirty="0">
              <a:ea typeface="楷体_GB2312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zh-CN" sz="1800" b="1" dirty="0">
                <a:ea typeface="楷体_GB2312" pitchFamily="49" charset="-122"/>
              </a:rPr>
              <a:t>               MOV AX, VAR          ; </a:t>
            </a:r>
            <a:r>
              <a:rPr kumimoji="1" lang="zh-CN" altLang="en-US" sz="1800" b="1" dirty="0">
                <a:ea typeface="楷体_GB2312" pitchFamily="49" charset="-122"/>
              </a:rPr>
              <a:t>等价于 </a:t>
            </a:r>
            <a:r>
              <a:rPr kumimoji="1" lang="en-US" altLang="zh-CN" sz="1800" b="1" dirty="0">
                <a:ea typeface="楷体_GB2312" pitchFamily="49" charset="-122"/>
              </a:rPr>
              <a:t>MOV AX, 4241H</a:t>
            </a:r>
            <a:endParaRPr kumimoji="1" lang="en-US" altLang="zh-CN" sz="1800" b="1" dirty="0">
              <a:ea typeface="楷体_GB2312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zh-CN" sz="1800" b="1" dirty="0">
                <a:ea typeface="楷体_GB2312" pitchFamily="49" charset="-122"/>
              </a:rPr>
              <a:t>               MOV AL,  X              ; </a:t>
            </a:r>
            <a:r>
              <a:rPr kumimoji="1" lang="zh-CN" altLang="en-US" sz="1800" b="1" dirty="0">
                <a:ea typeface="楷体_GB2312" pitchFamily="49" charset="-122"/>
              </a:rPr>
              <a:t>等价于 </a:t>
            </a:r>
            <a:r>
              <a:rPr kumimoji="1" lang="en-US" altLang="zh-CN" sz="1800" b="1" dirty="0">
                <a:ea typeface="楷体_GB2312" pitchFamily="49" charset="-122"/>
              </a:rPr>
              <a:t>MOV AL, 41H</a:t>
            </a:r>
            <a:endParaRPr kumimoji="1" lang="en-US" altLang="zh-CN" sz="1800" b="1" dirty="0">
              <a:ea typeface="楷体_GB2312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zh-CN" sz="1800" b="1" dirty="0">
                <a:ea typeface="楷体_GB2312" pitchFamily="49" charset="-122"/>
              </a:rPr>
              <a:t>  </a:t>
            </a:r>
            <a:endParaRPr kumimoji="1" lang="en-US" altLang="zh-CN" sz="1800" b="1" dirty="0">
              <a:ea typeface="楷体_GB2312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1" lang="en-US" altLang="zh-CN" sz="1800" b="1" dirty="0">
              <a:ea typeface="楷体_GB2312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 dirty="0"/>
          </a:p>
        </p:txBody>
      </p:sp>
    </p:spTree>
  </p:cSld>
  <p:clrMapOvr>
    <a:masterClrMapping/>
  </p:clrMapOvr>
  <p:transition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0"/>
          <p:cNvSpPr>
            <a:spLocks noChangeArrowheads="1"/>
          </p:cNvSpPr>
          <p:nvPr/>
        </p:nvSpPr>
        <p:spPr bwMode="auto">
          <a:xfrm>
            <a:off x="678264" y="2387409"/>
            <a:ext cx="830901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kumimoji="1" lang="en-US" altLang="zh-CN" sz="2200" b="0" cap="all" dirty="0">
                <a:latin typeface="+mn-lt"/>
                <a:ea typeface="+mn-ea"/>
                <a:cs typeface="+mn-ea"/>
                <a:sym typeface="+mn-lt"/>
              </a:rPr>
              <a:t>data  segment</a:t>
            </a:r>
            <a:endParaRPr kumimoji="1" lang="en-US" altLang="zh-CN" sz="2200" b="0" cap="all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kumimoji="1" lang="en-US" altLang="zh-CN" sz="2200" b="0" cap="all" dirty="0">
                <a:latin typeface="+mn-lt"/>
                <a:ea typeface="+mn-ea"/>
                <a:cs typeface="+mn-ea"/>
                <a:sym typeface="+mn-lt"/>
              </a:rPr>
              <a:t>      </a:t>
            </a:r>
            <a:r>
              <a:rPr kumimoji="1" lang="en-US" altLang="zh-CN" sz="2200" b="0" cap="all" dirty="0" err="1">
                <a:latin typeface="+mn-lt"/>
                <a:ea typeface="+mn-ea"/>
                <a:cs typeface="+mn-ea"/>
                <a:sym typeface="+mn-lt"/>
              </a:rPr>
              <a:t>ary</a:t>
            </a:r>
            <a:r>
              <a:rPr kumimoji="1" lang="en-US" altLang="zh-CN" sz="2200" b="0" cap="all" dirty="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kumimoji="1" lang="en-US" altLang="zh-CN" sz="2200" b="0" cap="all" dirty="0" err="1">
                <a:latin typeface="+mn-lt"/>
                <a:ea typeface="+mn-ea"/>
                <a:cs typeface="+mn-ea"/>
                <a:sym typeface="+mn-lt"/>
              </a:rPr>
              <a:t>dw</a:t>
            </a:r>
            <a:r>
              <a:rPr kumimoji="1" lang="en-US" altLang="zh-CN" sz="2200" b="0" cap="all" dirty="0">
                <a:latin typeface="+mn-lt"/>
                <a:ea typeface="+mn-ea"/>
                <a:cs typeface="+mn-ea"/>
                <a:sym typeface="+mn-lt"/>
              </a:rPr>
              <a:t> 10,20,30,40,50,60,70,80,90,100</a:t>
            </a:r>
            <a:endParaRPr kumimoji="1" lang="en-US" altLang="zh-CN" sz="2200" b="0" cap="all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kumimoji="1" lang="en-US" altLang="zh-CN" sz="2200" b="0" cap="all" dirty="0">
                <a:latin typeface="+mn-lt"/>
                <a:ea typeface="+mn-ea"/>
                <a:cs typeface="+mn-ea"/>
                <a:sym typeface="+mn-lt"/>
              </a:rPr>
              <a:t>      count  </a:t>
            </a:r>
            <a:r>
              <a:rPr kumimoji="1" lang="en-US" altLang="zh-CN" sz="2200" b="0" cap="all" dirty="0" err="1">
                <a:latin typeface="+mn-lt"/>
                <a:ea typeface="+mn-ea"/>
                <a:cs typeface="+mn-ea"/>
                <a:sym typeface="+mn-lt"/>
              </a:rPr>
              <a:t>dw</a:t>
            </a:r>
            <a:r>
              <a:rPr kumimoji="1" lang="en-US" altLang="zh-CN" sz="2200" b="0" cap="all" dirty="0">
                <a:latin typeface="+mn-lt"/>
                <a:ea typeface="+mn-ea"/>
                <a:cs typeface="+mn-ea"/>
                <a:sym typeface="+mn-lt"/>
              </a:rPr>
              <a:t> 10</a:t>
            </a:r>
            <a:endParaRPr kumimoji="1" lang="en-US" altLang="zh-CN" sz="2200" b="0" cap="all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kumimoji="1" lang="en-US" altLang="zh-CN" sz="2200" b="0" cap="all" dirty="0">
                <a:latin typeface="+mn-lt"/>
                <a:ea typeface="+mn-ea"/>
                <a:cs typeface="+mn-ea"/>
                <a:sym typeface="+mn-lt"/>
              </a:rPr>
              <a:t>      sum    </a:t>
            </a:r>
            <a:r>
              <a:rPr kumimoji="1" lang="en-US" altLang="zh-CN" sz="2200" b="0" cap="all" dirty="0" err="1">
                <a:latin typeface="+mn-lt"/>
                <a:ea typeface="+mn-ea"/>
                <a:cs typeface="+mn-ea"/>
                <a:sym typeface="+mn-lt"/>
              </a:rPr>
              <a:t>dw</a:t>
            </a:r>
            <a:r>
              <a:rPr kumimoji="1" lang="en-US" altLang="zh-CN" sz="2200" b="0" cap="all" dirty="0">
                <a:latin typeface="+mn-lt"/>
                <a:ea typeface="+mn-ea"/>
                <a:cs typeface="+mn-ea"/>
                <a:sym typeface="+mn-lt"/>
              </a:rPr>
              <a:t> ?</a:t>
            </a:r>
            <a:endParaRPr kumimoji="1" lang="en-US" altLang="zh-CN" sz="2200" b="0" cap="all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kumimoji="1" lang="en-US" altLang="zh-CN" sz="2200" b="0" cap="all" dirty="0">
                <a:latin typeface="+mn-lt"/>
                <a:ea typeface="+mn-ea"/>
                <a:cs typeface="+mn-ea"/>
                <a:sym typeface="+mn-lt"/>
              </a:rPr>
              <a:t>data  ends</a:t>
            </a:r>
            <a:endParaRPr kumimoji="1" lang="en-US" altLang="zh-CN" sz="2200" b="0" cap="all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endParaRPr kumimoji="1" lang="en-US" altLang="zh-CN" sz="2200" b="0" cap="all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kumimoji="1" lang="en-US" altLang="zh-CN" sz="2200" b="0" cap="all" dirty="0">
                <a:latin typeface="+mn-lt"/>
                <a:ea typeface="+mn-ea"/>
                <a:cs typeface="+mn-ea"/>
                <a:sym typeface="+mn-lt"/>
              </a:rPr>
              <a:t>stack segment   </a:t>
            </a:r>
            <a:endParaRPr kumimoji="1" lang="en-US" altLang="zh-CN" sz="2200" b="0" cap="all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kumimoji="1" lang="en-US" altLang="zh-CN" sz="2200" b="0" cap="all" dirty="0">
                <a:latin typeface="+mn-lt"/>
                <a:ea typeface="+mn-ea"/>
                <a:cs typeface="+mn-ea"/>
                <a:sym typeface="+mn-lt"/>
              </a:rPr>
              <a:t>      </a:t>
            </a:r>
            <a:r>
              <a:rPr kumimoji="1" lang="en-US" altLang="zh-CN" sz="2200" b="0" cap="all" dirty="0" err="1">
                <a:latin typeface="+mn-lt"/>
                <a:ea typeface="+mn-ea"/>
                <a:cs typeface="+mn-ea"/>
                <a:sym typeface="+mn-lt"/>
              </a:rPr>
              <a:t>dw</a:t>
            </a:r>
            <a:r>
              <a:rPr kumimoji="1" lang="en-US" altLang="zh-CN" sz="2200" b="0" cap="all" dirty="0">
                <a:latin typeface="+mn-lt"/>
                <a:ea typeface="+mn-ea"/>
                <a:cs typeface="+mn-ea"/>
                <a:sym typeface="+mn-lt"/>
              </a:rPr>
              <a:t>   100    dup (?)    </a:t>
            </a:r>
            <a:r>
              <a:rPr kumimoji="1" lang="en-US" altLang="zh-CN" sz="2000" b="0" cap="all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; </a:t>
            </a:r>
            <a:r>
              <a:rPr kumimoji="1" lang="zh-CN" altLang="en-US" sz="2000" b="0" cap="all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首个字节地址为</a:t>
            </a:r>
            <a:r>
              <a:rPr kumimoji="1" lang="en-US" altLang="zh-CN" sz="2000" b="0" cap="all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SS</a:t>
            </a:r>
            <a:r>
              <a:rPr kumimoji="1" lang="zh-CN" altLang="en-US" sz="2000" b="0" cap="all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首地址；</a:t>
            </a:r>
            <a:endParaRPr kumimoji="1" lang="zh-CN" altLang="en-US" sz="2000" b="0" cap="all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kumimoji="1" lang="zh-CN" altLang="en-US" sz="2200" b="0" cap="all" dirty="0">
                <a:latin typeface="+mn-lt"/>
                <a:ea typeface="+mn-ea"/>
                <a:cs typeface="+mn-ea"/>
                <a:sym typeface="+mn-lt"/>
              </a:rPr>
              <a:t>      </a:t>
            </a:r>
            <a:r>
              <a:rPr kumimoji="1" lang="en-US" altLang="zh-CN" sz="2200" b="0" cap="all" dirty="0" err="1">
                <a:latin typeface="+mn-lt"/>
                <a:ea typeface="+mn-ea"/>
                <a:cs typeface="+mn-ea"/>
                <a:sym typeface="+mn-lt"/>
              </a:rPr>
              <a:t>tos</a:t>
            </a:r>
            <a:r>
              <a:rPr kumimoji="1" lang="en-US" altLang="zh-CN" sz="2200" b="0" cap="all" dirty="0">
                <a:latin typeface="+mn-lt"/>
                <a:ea typeface="+mn-ea"/>
                <a:cs typeface="+mn-ea"/>
                <a:sym typeface="+mn-lt"/>
              </a:rPr>
              <a:t>  label  word  </a:t>
            </a:r>
            <a:r>
              <a:rPr kumimoji="1" lang="en-US" altLang="zh-CN" sz="2000" b="0" cap="all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;  </a:t>
            </a:r>
            <a:r>
              <a:rPr kumimoji="1" lang="en-US" altLang="zh-CN" sz="2000" b="0" cap="all" dirty="0" err="1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tos</a:t>
            </a:r>
            <a:r>
              <a:rPr kumimoji="1" lang="zh-CN" altLang="en-US" sz="2000" b="0" cap="all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为栈底，其具体值相当于</a:t>
            </a:r>
            <a:r>
              <a:rPr kumimoji="1" lang="en-US" altLang="zh-CN" sz="2000" b="0" cap="all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$</a:t>
            </a:r>
            <a:endParaRPr kumimoji="1" lang="en-US" altLang="zh-CN" sz="2000" b="0" cap="all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kumimoji="1" lang="en-US" altLang="zh-CN" sz="2200" b="0" cap="all" dirty="0">
                <a:latin typeface="+mn-lt"/>
                <a:ea typeface="+mn-ea"/>
                <a:cs typeface="+mn-ea"/>
                <a:sym typeface="+mn-lt"/>
              </a:rPr>
              <a:t>stack ends </a:t>
            </a:r>
            <a:r>
              <a:rPr kumimoji="1" lang="en-US" altLang="zh-CN" sz="2000" b="0" cap="all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;</a:t>
            </a:r>
            <a:r>
              <a:rPr kumimoji="1" lang="zh-CN" altLang="en-US" sz="2000" b="0" cap="all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因为使用到堆栈段来传递参数，所以要先定义</a:t>
            </a:r>
            <a:r>
              <a:rPr kumimoji="1" lang="en-US" altLang="zh-CN" sz="2000" b="0" cap="all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STACK</a:t>
            </a:r>
            <a:endParaRPr kumimoji="1" lang="zh-CN" altLang="en-US" sz="2000" b="0" cap="all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78264" y="1365573"/>
            <a:ext cx="75513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例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：累加数组中的元素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Line 3"/>
          <p:cNvSpPr>
            <a:spLocks noChangeShapeType="1"/>
          </p:cNvSpPr>
          <p:nvPr/>
        </p:nvSpPr>
        <p:spPr bwMode="auto">
          <a:xfrm>
            <a:off x="5285433" y="2140298"/>
            <a:ext cx="377738" cy="523440"/>
          </a:xfrm>
          <a:prstGeom prst="line">
            <a:avLst/>
          </a:prstGeom>
          <a:noFill/>
          <a:ln w="12700" cap="sq">
            <a:solidFill>
              <a:srgbClr val="0000FF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682556" y="1244808"/>
            <a:ext cx="8119800" cy="535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code1</a:t>
            </a: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 segment</a:t>
            </a:r>
            <a:endParaRPr kumimoji="1" lang="en-US" altLang="zh-CN" sz="20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main  </a:t>
            </a:r>
            <a:r>
              <a:rPr kumimoji="1" lang="en-US" altLang="zh-CN" sz="2000" b="0" cap="all" dirty="0" err="1">
                <a:latin typeface="+mn-lt"/>
                <a:ea typeface="+mn-ea"/>
                <a:cs typeface="+mn-ea"/>
                <a:sym typeface="+mn-lt"/>
              </a:rPr>
              <a:t>proc</a:t>
            </a: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 far</a:t>
            </a:r>
            <a:endParaRPr kumimoji="1" lang="en-US" altLang="zh-CN" sz="20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      assume cs:code1,ds:data,</a:t>
            </a:r>
            <a:r>
              <a:rPr kumimoji="1" lang="en-US" altLang="zh-CN" sz="2000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ss:stack</a:t>
            </a:r>
            <a:endParaRPr kumimoji="1" lang="en-US" altLang="zh-CN" sz="2000" b="0" cap="all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 err="1">
                <a:latin typeface="+mn-lt"/>
                <a:ea typeface="+mn-ea"/>
                <a:cs typeface="+mn-ea"/>
                <a:sym typeface="+mn-lt"/>
              </a:rPr>
              <a:t>start:</a:t>
            </a:r>
            <a:r>
              <a:rPr kumimoji="1" lang="en-US" altLang="zh-CN" sz="2000" b="0" cap="all" dirty="0" err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mov</a:t>
            </a:r>
            <a:r>
              <a:rPr kumimoji="1" lang="en-US" altLang="zh-CN" sz="2000" b="0" cap="all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000" b="0" cap="all" dirty="0" err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ax,stack</a:t>
            </a:r>
            <a:endParaRPr kumimoji="1" lang="en-US" altLang="zh-CN" sz="2000" b="0" cap="all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      mov </a:t>
            </a:r>
            <a:r>
              <a:rPr kumimoji="1" lang="en-US" altLang="zh-CN" sz="2000" b="0" cap="all" dirty="0" err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ss,ax</a:t>
            </a:r>
            <a:r>
              <a:rPr kumimoji="1" lang="en-US" altLang="zh-CN" sz="2000" b="0" cap="all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    </a:t>
            </a:r>
            <a:endParaRPr kumimoji="1" lang="en-US" altLang="zh-CN" sz="2000" b="0" cap="all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      mov </a:t>
            </a:r>
            <a:r>
              <a:rPr kumimoji="1" lang="en-US" altLang="zh-CN" sz="2000" b="0" cap="all" dirty="0" err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sp,offset</a:t>
            </a:r>
            <a:r>
              <a:rPr kumimoji="1" lang="en-US" altLang="zh-CN" sz="2000" b="0" cap="all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000" b="0" cap="all" dirty="0" err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tos</a:t>
            </a:r>
            <a:r>
              <a:rPr kumimoji="1" lang="en-US" altLang="zh-CN" sz="2000" b="0" cap="all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zh-CN" altLang="en-US" sz="2000" b="0" cap="all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；初始时栈顶与栈底地址相同，为</a:t>
            </a:r>
            <a:r>
              <a:rPr kumimoji="1" lang="en-US" altLang="zh-CN" sz="2000" b="0" cap="all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SS:SP</a:t>
            </a:r>
            <a:endParaRPr kumimoji="1" lang="en-US" altLang="zh-CN" sz="2000" b="0" cap="all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      mov </a:t>
            </a:r>
            <a:r>
              <a:rPr kumimoji="1" lang="en-US" altLang="zh-CN" sz="2000" b="0" cap="all" dirty="0" err="1">
                <a:latin typeface="+mn-lt"/>
                <a:ea typeface="+mn-ea"/>
                <a:cs typeface="+mn-ea"/>
                <a:sym typeface="+mn-lt"/>
              </a:rPr>
              <a:t>ax,data</a:t>
            </a:r>
            <a:endParaRPr kumimoji="1" lang="en-US" altLang="zh-CN" sz="20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      mov </a:t>
            </a:r>
            <a:r>
              <a:rPr kumimoji="1" lang="en-US" altLang="zh-CN" sz="2000" b="0" cap="all" dirty="0" err="1">
                <a:latin typeface="+mn-lt"/>
                <a:ea typeface="+mn-ea"/>
                <a:cs typeface="+mn-ea"/>
                <a:sym typeface="+mn-lt"/>
              </a:rPr>
              <a:t>ds,ax</a:t>
            </a:r>
            <a:endParaRPr kumimoji="1" lang="en-US" altLang="zh-CN" sz="20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      </a:t>
            </a:r>
            <a:r>
              <a:rPr kumimoji="1" lang="en-US" altLang="zh-CN" sz="2000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mov </a:t>
            </a:r>
            <a:r>
              <a:rPr kumimoji="1" lang="en-US" altLang="zh-CN" sz="2000" b="0" cap="all" dirty="0" err="1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bx,offset</a:t>
            </a:r>
            <a:r>
              <a:rPr kumimoji="1" lang="en-US" altLang="zh-CN" sz="2000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000" b="0" cap="all" dirty="0" err="1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ary</a:t>
            </a:r>
            <a:r>
              <a:rPr kumimoji="1" lang="en-US" altLang="zh-CN" sz="2000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zh-CN" altLang="en-US" sz="1700" b="0" cap="all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kumimoji="1" lang="zh-CN" altLang="en-US" sz="1800" b="0" cap="all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通过堆栈传递参数时要先将参数地址压入栈中</a:t>
            </a:r>
            <a:endParaRPr kumimoji="1" lang="en-US" altLang="zh-CN" sz="1800" b="0" cap="all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      push </a:t>
            </a:r>
            <a:r>
              <a:rPr kumimoji="1" lang="en-US" altLang="zh-CN" sz="2000" b="0" cap="all" dirty="0" err="1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bx</a:t>
            </a:r>
            <a:endParaRPr kumimoji="1" lang="en-US" altLang="zh-CN" sz="2000" b="0" cap="all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      mov </a:t>
            </a:r>
            <a:r>
              <a:rPr kumimoji="1" lang="en-US" altLang="zh-CN" sz="2000" b="0" cap="all" dirty="0" err="1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bx,offset</a:t>
            </a:r>
            <a:r>
              <a:rPr kumimoji="1" lang="en-US" altLang="zh-CN" sz="2000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 count</a:t>
            </a:r>
            <a:endParaRPr kumimoji="1" lang="en-US" altLang="zh-CN" sz="2000" b="0" cap="all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      push </a:t>
            </a:r>
            <a:r>
              <a:rPr kumimoji="1" lang="en-US" altLang="zh-CN" sz="2000" b="0" cap="all" dirty="0" err="1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bx</a:t>
            </a:r>
            <a:endParaRPr kumimoji="1" lang="en-US" altLang="zh-CN" sz="2000" b="0" cap="all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      mov </a:t>
            </a:r>
            <a:r>
              <a:rPr kumimoji="1" lang="en-US" altLang="zh-CN" sz="2000" b="0" cap="all" dirty="0" err="1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bx,offset</a:t>
            </a:r>
            <a:r>
              <a:rPr kumimoji="1" lang="en-US" altLang="zh-CN" sz="2000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 sum</a:t>
            </a:r>
            <a:endParaRPr kumimoji="1" lang="en-US" altLang="zh-CN" sz="2000" b="0" cap="all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      push </a:t>
            </a:r>
            <a:r>
              <a:rPr kumimoji="1" lang="en-US" altLang="zh-CN" sz="2000" b="0" cap="all" dirty="0" err="1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bx</a:t>
            </a:r>
            <a:endParaRPr kumimoji="1" lang="en-US" altLang="zh-CN" sz="2000" b="0" cap="all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      </a:t>
            </a: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call </a:t>
            </a:r>
            <a:r>
              <a:rPr kumimoji="1" lang="en-US" altLang="zh-CN" sz="2000" b="0" cap="all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far</a:t>
            </a: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000" b="0" cap="all" dirty="0" err="1">
                <a:latin typeface="+mn-lt"/>
                <a:ea typeface="+mn-ea"/>
                <a:cs typeface="+mn-ea"/>
                <a:sym typeface="+mn-lt"/>
              </a:rPr>
              <a:t>ptr</a:t>
            </a: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000" b="0" cap="all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proadd</a:t>
            </a:r>
            <a:endParaRPr kumimoji="1" lang="en-US" altLang="zh-CN" sz="2000" b="0" cap="all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      </a:t>
            </a:r>
            <a:r>
              <a:rPr kumimoji="1" lang="en-US" altLang="zh-CN" sz="2000" b="0" cap="all" dirty="0" err="1">
                <a:latin typeface="+mn-lt"/>
                <a:ea typeface="+mn-ea"/>
                <a:cs typeface="+mn-ea"/>
                <a:sym typeface="+mn-lt"/>
              </a:rPr>
              <a:t>mov</a:t>
            </a: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 ax,4c00h</a:t>
            </a:r>
            <a:endParaRPr kumimoji="1" lang="en-US" altLang="zh-CN" sz="20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      </a:t>
            </a:r>
            <a:r>
              <a:rPr kumimoji="1" lang="en-US" altLang="zh-CN" sz="2000" b="0" cap="all" dirty="0" err="1">
                <a:latin typeface="+mn-lt"/>
                <a:ea typeface="+mn-ea"/>
                <a:cs typeface="+mn-ea"/>
                <a:sym typeface="+mn-lt"/>
              </a:rPr>
              <a:t>int</a:t>
            </a: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 21h</a:t>
            </a:r>
            <a:endParaRPr kumimoji="1" lang="en-US" altLang="zh-CN" sz="20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main  </a:t>
            </a:r>
            <a:r>
              <a:rPr kumimoji="1" lang="en-US" altLang="zh-CN" sz="2000" b="0" cap="all" dirty="0" err="1">
                <a:latin typeface="+mn-lt"/>
                <a:ea typeface="+mn-ea"/>
                <a:cs typeface="+mn-ea"/>
                <a:sym typeface="+mn-lt"/>
              </a:rPr>
              <a:t>endp</a:t>
            </a:r>
            <a:endParaRPr kumimoji="1" lang="en-US" altLang="zh-CN" sz="20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2000" b="0" cap="all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code1</a:t>
            </a:r>
            <a:r>
              <a:rPr kumimoji="1" lang="en-US" altLang="zh-CN" sz="2000" b="0" cap="all" dirty="0">
                <a:latin typeface="+mn-lt"/>
                <a:ea typeface="+mn-ea"/>
                <a:cs typeface="+mn-ea"/>
                <a:sym typeface="+mn-lt"/>
              </a:rPr>
              <a:t> ends</a:t>
            </a:r>
            <a:endParaRPr kumimoji="1" lang="en-US" altLang="zh-CN" sz="2000" b="0" cap="all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70789" y="1064472"/>
            <a:ext cx="2819400" cy="5576911"/>
          </a:xfrm>
          <a:prstGeom prst="rect">
            <a:avLst/>
          </a:prstGeom>
          <a:noFill/>
          <a:ln w="28575">
            <a:solidFill>
              <a:srgbClr val="0000FF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kumimoji="1" lang="en-US" altLang="zh-CN" sz="1800" b="0" cap="all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code2</a:t>
            </a: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   segment</a:t>
            </a: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 assume cs:code2</a:t>
            </a: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1800" b="0" cap="all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proadd   </a:t>
            </a:r>
            <a:r>
              <a:rPr kumimoji="1" lang="en-US" altLang="zh-CN" sz="1800" b="0" cap="all" dirty="0" err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proc</a:t>
            </a:r>
            <a:r>
              <a:rPr kumimoji="1" lang="en-US" altLang="zh-CN" sz="1800" b="0" cap="all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  far</a:t>
            </a:r>
            <a:endParaRPr kumimoji="1" lang="en-US" altLang="zh-CN" sz="1800" b="0" cap="all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endParaRPr kumimoji="1" lang="en-US" altLang="zh-CN" sz="1800" b="0" cap="all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1800" b="0" cap="all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push  bp</a:t>
            </a: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 mov   </a:t>
            </a:r>
            <a:r>
              <a:rPr kumimoji="1" lang="en-US" altLang="zh-CN" sz="1800" b="0" cap="all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bp</a:t>
            </a: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kumimoji="1" lang="en-US" altLang="zh-CN" sz="1800" b="0" cap="all" dirty="0" err="1">
                <a:latin typeface="+mn-lt"/>
                <a:ea typeface="+mn-ea"/>
                <a:cs typeface="+mn-ea"/>
                <a:sym typeface="+mn-lt"/>
              </a:rPr>
              <a:t>sp</a:t>
            </a: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 push  ax</a:t>
            </a: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 push  cx</a:t>
            </a: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 push  </a:t>
            </a:r>
            <a:r>
              <a:rPr kumimoji="1" lang="en-US" altLang="zh-CN" sz="1800" b="0" cap="all" dirty="0" err="1">
                <a:latin typeface="+mn-lt"/>
                <a:ea typeface="+mn-ea"/>
                <a:cs typeface="+mn-ea"/>
                <a:sym typeface="+mn-lt"/>
              </a:rPr>
              <a:t>si</a:t>
            </a: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 push  di</a:t>
            </a: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kumimoji="1" lang="en-US" altLang="zh-CN" sz="1800" b="0" cap="all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mov   </a:t>
            </a:r>
            <a:r>
              <a:rPr kumimoji="1" lang="en-US" altLang="zh-CN" sz="1800" b="0" cap="all" dirty="0" err="1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si</a:t>
            </a:r>
            <a:r>
              <a:rPr kumimoji="1" lang="en-US" altLang="zh-CN" sz="1800" b="0" cap="all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,[</a:t>
            </a:r>
            <a:r>
              <a:rPr kumimoji="1" lang="en-US" altLang="zh-CN" sz="1800" b="0" cap="all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bp</a:t>
            </a:r>
            <a:r>
              <a:rPr kumimoji="1" lang="en-US" altLang="zh-CN" sz="1800" b="0" cap="all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+0ah]</a:t>
            </a:r>
            <a:endParaRPr kumimoji="1" lang="en-US" altLang="zh-CN" sz="1800" b="0" cap="all" dirty="0">
              <a:solidFill>
                <a:schemeClr val="hlink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1800" b="0" cap="all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  mov   di,[</a:t>
            </a:r>
            <a:r>
              <a:rPr kumimoji="1" lang="en-US" altLang="zh-CN" sz="1800" b="0" cap="all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bp</a:t>
            </a:r>
            <a:r>
              <a:rPr kumimoji="1" lang="en-US" altLang="zh-CN" sz="1800" b="0" cap="all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+8]</a:t>
            </a:r>
            <a:endParaRPr kumimoji="1" lang="en-US" altLang="zh-CN" sz="1800" b="0" cap="all" dirty="0">
              <a:solidFill>
                <a:schemeClr val="hlink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1800" b="0" cap="all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  mov   cx,[di]</a:t>
            </a:r>
            <a:endParaRPr kumimoji="1" lang="en-US" altLang="zh-CN" sz="1800" b="0" cap="all" dirty="0">
              <a:solidFill>
                <a:schemeClr val="hlink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1800" b="0" cap="all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  mov   di,[</a:t>
            </a:r>
            <a:r>
              <a:rPr kumimoji="1" lang="en-US" altLang="zh-CN" sz="1800" b="0" cap="all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bp</a:t>
            </a:r>
            <a:r>
              <a:rPr kumimoji="1" lang="en-US" altLang="zh-CN" sz="1800" b="0" cap="all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+6]</a:t>
            </a:r>
            <a:endParaRPr kumimoji="1" lang="en-US" altLang="zh-CN" sz="1800" b="0" cap="all" dirty="0">
              <a:solidFill>
                <a:schemeClr val="hlink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endParaRPr kumimoji="1" lang="en-US" altLang="zh-CN" sz="1800" b="0" cap="all" dirty="0">
              <a:solidFill>
                <a:schemeClr val="hlink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endParaRPr kumimoji="1" lang="en-US" altLang="zh-CN" sz="1800" b="0" cap="all" dirty="0">
              <a:solidFill>
                <a:schemeClr val="hlink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1800" b="0" cap="all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code2</a:t>
            </a: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   ends</a:t>
            </a: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        end start</a:t>
            </a: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3385715" y="1617015"/>
            <a:ext cx="2954655" cy="4829014"/>
          </a:xfrm>
          <a:prstGeom prst="rect">
            <a:avLst/>
          </a:prstGeom>
          <a:noFill/>
          <a:ln w="25400">
            <a:solidFill>
              <a:srgbClr val="FF0000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kumimoji="1" lang="en-US" altLang="zh-CN" sz="1800" b="0" cap="all" dirty="0" err="1">
                <a:latin typeface="+mn-lt"/>
                <a:ea typeface="+mn-ea"/>
                <a:cs typeface="+mn-ea"/>
                <a:sym typeface="+mn-lt"/>
              </a:rPr>
              <a:t>xor</a:t>
            </a: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  ax, ax</a:t>
            </a: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next:</a:t>
            </a: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 add   ax, [</a:t>
            </a:r>
            <a:r>
              <a:rPr kumimoji="1" lang="en-US" altLang="zh-CN" sz="1800" b="0" cap="all" dirty="0" err="1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si</a:t>
            </a: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]</a:t>
            </a: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 add   </a:t>
            </a:r>
            <a:r>
              <a:rPr kumimoji="1" lang="en-US" altLang="zh-CN" sz="1800" b="0" cap="all" dirty="0" err="1">
                <a:latin typeface="+mn-lt"/>
                <a:ea typeface="+mn-ea"/>
                <a:cs typeface="+mn-ea"/>
                <a:sym typeface="+mn-lt"/>
              </a:rPr>
              <a:t>si</a:t>
            </a: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, 2</a:t>
            </a: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 loop  next</a:t>
            </a: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 mov   [</a:t>
            </a:r>
            <a:r>
              <a:rPr kumimoji="1" lang="en-US" altLang="zh-CN" sz="1800" b="0" cap="all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di</a:t>
            </a: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],ax</a:t>
            </a: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 pop   di</a:t>
            </a: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 pop   </a:t>
            </a:r>
            <a:r>
              <a:rPr kumimoji="1" lang="en-US" altLang="zh-CN" sz="1800" b="0" cap="all" dirty="0" err="1">
                <a:latin typeface="+mn-lt"/>
                <a:ea typeface="+mn-ea"/>
                <a:cs typeface="+mn-ea"/>
                <a:sym typeface="+mn-lt"/>
              </a:rPr>
              <a:t>si</a:t>
            </a: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 pop   cx</a:t>
            </a: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 pop   ax</a:t>
            </a: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 pop   bp</a:t>
            </a: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1800" b="0" cap="all" dirty="0"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kumimoji="1" lang="en-US" altLang="zh-CN" sz="1800" b="0" cap="all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ret   6</a:t>
            </a:r>
            <a:r>
              <a:rPr kumimoji="1" lang="zh-CN" altLang="en-US" sz="1800" b="0" cap="all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kumimoji="1" lang="en-US" altLang="zh-CN" sz="1800" b="0" cap="all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(SP)&lt;-(SP)+6,</a:t>
            </a:r>
            <a:endParaRPr kumimoji="1" lang="en-US" altLang="zh-CN" sz="1800" b="0" cap="all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zh-CN" altLang="en-US" sz="1800" b="0" cap="all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    即废除压入栈中的</a:t>
            </a:r>
            <a:r>
              <a:rPr kumimoji="1" lang="en-US" altLang="zh-CN" sz="1800" b="0" cap="all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ARY/</a:t>
            </a:r>
            <a:endParaRPr kumimoji="1" lang="en-US" altLang="zh-CN" sz="1800" b="0" cap="all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1800" b="0" cap="all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        COUNT/SUM,</a:t>
            </a:r>
            <a:r>
              <a:rPr kumimoji="1" lang="zh-CN" altLang="en-US" sz="1800" b="0" cap="all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清空栈</a:t>
            </a:r>
            <a:endParaRPr kumimoji="1" lang="en-US" altLang="zh-CN" sz="1800" b="0" cap="all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endParaRPr kumimoji="1" lang="en-US" altLang="zh-CN" sz="1800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defRPr/>
            </a:pPr>
            <a:r>
              <a:rPr kumimoji="1" lang="en-US" altLang="zh-CN" sz="1800" b="0" cap="all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proadd  </a:t>
            </a:r>
            <a:r>
              <a:rPr kumimoji="1" lang="en-US" altLang="zh-CN" sz="1800" b="0" cap="all" dirty="0" err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endp</a:t>
            </a:r>
            <a:endParaRPr kumimoji="1" lang="en-US" altLang="zh-CN" sz="1800" b="0" cap="all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350420" y="1786003"/>
            <a:ext cx="2793580" cy="4546990"/>
            <a:chOff x="6259515" y="1666875"/>
            <a:chExt cx="2793580" cy="4546990"/>
          </a:xfrm>
        </p:grpSpPr>
        <p:sp>
          <p:nvSpPr>
            <p:cNvPr id="104" name="Rectangle 9"/>
            <p:cNvSpPr>
              <a:spLocks noChangeArrowheads="1"/>
            </p:cNvSpPr>
            <p:nvPr/>
          </p:nvSpPr>
          <p:spPr bwMode="auto">
            <a:xfrm>
              <a:off x="7478713" y="3697792"/>
              <a:ext cx="750888" cy="2516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5000"/>
                </a:lnSpc>
                <a:defRPr/>
              </a:pPr>
              <a:r>
                <a:rPr kumimoji="1" lang="en-US" altLang="zh-CN" sz="1800" b="0" cap="all" dirty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rPr>
                <a:t>(</a:t>
              </a:r>
              <a:r>
                <a:rPr kumimoji="1" lang="en-US" altLang="zh-CN" sz="1800" b="0" cap="all" dirty="0" err="1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rPr>
                <a:t>ip</a:t>
              </a:r>
              <a:r>
                <a:rPr kumimoji="1" lang="en-US" altLang="zh-CN" sz="1800" b="0" cap="all" dirty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rPr>
                <a:t>)</a:t>
              </a:r>
              <a:endParaRPr kumimoji="1" lang="en-US" altLang="zh-CN" sz="1800" b="0" cap="all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ctr" eaLnBrk="1" hangingPunct="1">
                <a:lnSpc>
                  <a:spcPct val="125000"/>
                </a:lnSpc>
                <a:defRPr/>
              </a:pPr>
              <a:r>
                <a:rPr kumimoji="1" lang="en-US" altLang="zh-CN" sz="1800" b="0" cap="all" dirty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rPr>
                <a:t>(</a:t>
              </a:r>
              <a:r>
                <a:rPr kumimoji="1" lang="en-US" altLang="zh-CN" sz="1800" b="0" cap="all" dirty="0" err="1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rPr>
                <a:t>cs</a:t>
              </a:r>
              <a:r>
                <a:rPr kumimoji="1" lang="en-US" altLang="zh-CN" sz="1800" b="0" cap="all" dirty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rPr>
                <a:t>)</a:t>
              </a:r>
              <a:endParaRPr kumimoji="1" lang="en-US" altLang="zh-CN" sz="1800" b="0" cap="all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ctr" eaLnBrk="1" hangingPunct="1">
                <a:lnSpc>
                  <a:spcPct val="125000"/>
                </a:lnSpc>
                <a:defRPr/>
              </a:pPr>
              <a:r>
                <a:rPr kumimoji="1" lang="en-US" altLang="zh-CN" sz="1800" b="0" cap="all" dirty="0">
                  <a:solidFill>
                    <a:srgbClr val="0563C1"/>
                  </a:solidFill>
                  <a:latin typeface="+mn-lt"/>
                  <a:ea typeface="+mn-ea"/>
                  <a:cs typeface="+mn-ea"/>
                  <a:sym typeface="+mn-lt"/>
                </a:rPr>
                <a:t>sum</a:t>
              </a:r>
              <a:endParaRPr kumimoji="1" lang="en-US" altLang="zh-CN" sz="1800" b="0" cap="all" dirty="0">
                <a:solidFill>
                  <a:srgbClr val="0563C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ctr" eaLnBrk="1" hangingPunct="1">
                <a:lnSpc>
                  <a:spcPct val="125000"/>
                </a:lnSpc>
                <a:defRPr/>
              </a:pPr>
              <a:r>
                <a:rPr kumimoji="1" lang="en-US" altLang="zh-CN" sz="1800" b="0" cap="all" dirty="0" err="1">
                  <a:solidFill>
                    <a:srgbClr val="0563C1"/>
                  </a:solidFill>
                  <a:latin typeface="+mn-lt"/>
                  <a:ea typeface="+mn-ea"/>
                  <a:cs typeface="+mn-ea"/>
                  <a:sym typeface="+mn-lt"/>
                </a:rPr>
                <a:t>cou</a:t>
              </a:r>
              <a:r>
                <a:rPr kumimoji="1" lang="en-US" altLang="zh-CN" sz="1800" b="0" cap="all" dirty="0" err="1">
                  <a:solidFill>
                    <a:srgbClr val="0563C1"/>
                  </a:solidFill>
                  <a:cs typeface="+mn-ea"/>
                  <a:sym typeface="+mn-lt"/>
                </a:rPr>
                <a:t>ary</a:t>
              </a:r>
              <a:endParaRPr kumimoji="1" lang="en-US" altLang="zh-CN" sz="1800" b="0" cap="all" dirty="0">
                <a:solidFill>
                  <a:srgbClr val="0563C1"/>
                </a:solidFill>
                <a:cs typeface="+mn-ea"/>
                <a:sym typeface="+mn-lt"/>
              </a:endParaRPr>
            </a:p>
            <a:p>
              <a:pPr algn="ctr" eaLnBrk="1" hangingPunct="1">
                <a:lnSpc>
                  <a:spcPct val="125000"/>
                </a:lnSpc>
                <a:defRPr/>
              </a:pPr>
              <a:r>
                <a:rPr kumimoji="1" lang="en-US" altLang="zh-CN" sz="1800" b="0" dirty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rPr>
                <a:t>  </a:t>
              </a:r>
              <a:endParaRPr kumimoji="1" lang="en-US" altLang="zh-CN" sz="1800" b="0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ctr" eaLnBrk="1" hangingPunct="1">
                <a:lnSpc>
                  <a:spcPct val="125000"/>
                </a:lnSpc>
                <a:defRPr/>
              </a:pPr>
              <a:endParaRPr kumimoji="1" lang="en-US" altLang="zh-CN" sz="1800" b="0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05" name="Group 37"/>
            <p:cNvGrpSpPr/>
            <p:nvPr/>
          </p:nvGrpSpPr>
          <p:grpSpPr bwMode="auto">
            <a:xfrm>
              <a:off x="6640517" y="1666875"/>
              <a:ext cx="1600201" cy="3817938"/>
              <a:chOff x="4608" y="1050"/>
              <a:chExt cx="1008" cy="2405"/>
            </a:xfrm>
          </p:grpSpPr>
          <p:sp>
            <p:nvSpPr>
              <p:cNvPr id="106" name="Line 10"/>
              <p:cNvSpPr>
                <a:spLocks noChangeShapeType="1"/>
              </p:cNvSpPr>
              <p:nvPr/>
            </p:nvSpPr>
            <p:spPr bwMode="auto">
              <a:xfrm>
                <a:off x="5136" y="1056"/>
                <a:ext cx="0" cy="240"/>
              </a:xfrm>
              <a:prstGeom prst="line">
                <a:avLst/>
              </a:prstGeom>
              <a:noFill/>
              <a:ln w="12700" cap="sq">
                <a:solidFill>
                  <a:sysClr val="windowText" lastClr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7" name="Rectangle 13"/>
              <p:cNvSpPr>
                <a:spLocks noChangeArrowheads="1"/>
              </p:cNvSpPr>
              <p:nvPr/>
            </p:nvSpPr>
            <p:spPr bwMode="auto">
              <a:xfrm>
                <a:off x="5136" y="1682"/>
                <a:ext cx="473" cy="233"/>
              </a:xfrm>
              <a:prstGeom prst="rect">
                <a:avLst/>
              </a:prstGeom>
              <a:noFill/>
              <a:ln w="12700" cap="sq">
                <a:solidFill>
                  <a:sysClr val="windowText" lastClr="000000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8" name="Rectangle 14"/>
              <p:cNvSpPr>
                <a:spLocks noChangeArrowheads="1"/>
              </p:cNvSpPr>
              <p:nvPr/>
            </p:nvSpPr>
            <p:spPr bwMode="auto">
              <a:xfrm>
                <a:off x="5136" y="1914"/>
                <a:ext cx="473" cy="233"/>
              </a:xfrm>
              <a:prstGeom prst="rect">
                <a:avLst/>
              </a:prstGeom>
              <a:noFill/>
              <a:ln w="12700" cap="sq">
                <a:solidFill>
                  <a:sysClr val="windowText" lastClr="000000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9" name="Rectangle 15"/>
              <p:cNvSpPr>
                <a:spLocks noChangeArrowheads="1"/>
              </p:cNvSpPr>
              <p:nvPr/>
            </p:nvSpPr>
            <p:spPr bwMode="auto">
              <a:xfrm>
                <a:off x="5136" y="2122"/>
                <a:ext cx="473" cy="233"/>
              </a:xfrm>
              <a:prstGeom prst="rect">
                <a:avLst/>
              </a:prstGeom>
              <a:noFill/>
              <a:ln w="12700" cap="sq">
                <a:solidFill>
                  <a:sysClr val="windowText" lastClr="000000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0" name="Rectangle 16"/>
              <p:cNvSpPr>
                <a:spLocks noChangeArrowheads="1"/>
              </p:cNvSpPr>
              <p:nvPr/>
            </p:nvSpPr>
            <p:spPr bwMode="auto">
              <a:xfrm>
                <a:off x="5136" y="2342"/>
                <a:ext cx="473" cy="233"/>
              </a:xfrm>
              <a:prstGeom prst="rect">
                <a:avLst/>
              </a:prstGeom>
              <a:noFill/>
              <a:ln w="12700" cap="sq">
                <a:solidFill>
                  <a:sysClr val="windowText" lastClr="000000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1" name="Rectangle 17"/>
              <p:cNvSpPr>
                <a:spLocks noChangeArrowheads="1"/>
              </p:cNvSpPr>
              <p:nvPr/>
            </p:nvSpPr>
            <p:spPr bwMode="auto">
              <a:xfrm>
                <a:off x="5136" y="2562"/>
                <a:ext cx="473" cy="233"/>
              </a:xfrm>
              <a:prstGeom prst="rect">
                <a:avLst/>
              </a:prstGeom>
              <a:noFill/>
              <a:ln w="12700" cap="sq">
                <a:solidFill>
                  <a:sysClr val="windowText" lastClr="000000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2" name="Rectangle 18"/>
              <p:cNvSpPr>
                <a:spLocks noChangeArrowheads="1"/>
              </p:cNvSpPr>
              <p:nvPr/>
            </p:nvSpPr>
            <p:spPr bwMode="auto">
              <a:xfrm>
                <a:off x="5136" y="2782"/>
                <a:ext cx="473" cy="233"/>
              </a:xfrm>
              <a:prstGeom prst="rect">
                <a:avLst/>
              </a:prstGeom>
              <a:noFill/>
              <a:ln w="12700" cap="sq">
                <a:solidFill>
                  <a:sysClr val="windowText" lastClr="000000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" name="Rectangle 19"/>
              <p:cNvSpPr>
                <a:spLocks noChangeArrowheads="1"/>
              </p:cNvSpPr>
              <p:nvPr/>
            </p:nvSpPr>
            <p:spPr bwMode="auto">
              <a:xfrm>
                <a:off x="5136" y="3002"/>
                <a:ext cx="473" cy="233"/>
              </a:xfrm>
              <a:prstGeom prst="rect">
                <a:avLst/>
              </a:prstGeom>
              <a:noFill/>
              <a:ln w="12700" cap="sq">
                <a:solidFill>
                  <a:sysClr val="windowText" lastClr="000000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4" name="Rectangle 20"/>
              <p:cNvSpPr>
                <a:spLocks noChangeArrowheads="1"/>
              </p:cNvSpPr>
              <p:nvPr/>
            </p:nvSpPr>
            <p:spPr bwMode="auto">
              <a:xfrm>
                <a:off x="5136" y="3222"/>
                <a:ext cx="473" cy="233"/>
              </a:xfrm>
              <a:prstGeom prst="rect">
                <a:avLst/>
              </a:prstGeom>
              <a:noFill/>
              <a:ln w="12700" cap="sq">
                <a:solidFill>
                  <a:sysClr val="windowText" lastClr="000000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5" name="Rectangle 22"/>
              <p:cNvSpPr>
                <a:spLocks noChangeArrowheads="1"/>
              </p:cNvSpPr>
              <p:nvPr/>
            </p:nvSpPr>
            <p:spPr bwMode="auto">
              <a:xfrm>
                <a:off x="5136" y="1242"/>
                <a:ext cx="473" cy="233"/>
              </a:xfrm>
              <a:prstGeom prst="rect">
                <a:avLst/>
              </a:prstGeom>
              <a:noFill/>
              <a:ln w="12700" cap="sq">
                <a:solidFill>
                  <a:sysClr val="windowText" lastClr="000000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6" name="Rectangle 23"/>
              <p:cNvSpPr>
                <a:spLocks noChangeArrowheads="1"/>
              </p:cNvSpPr>
              <p:nvPr/>
            </p:nvSpPr>
            <p:spPr bwMode="auto">
              <a:xfrm>
                <a:off x="5136" y="1462"/>
                <a:ext cx="473" cy="233"/>
              </a:xfrm>
              <a:prstGeom prst="rect">
                <a:avLst/>
              </a:prstGeom>
              <a:noFill/>
              <a:ln w="12700" cap="sq">
                <a:solidFill>
                  <a:sysClr val="windowText" lastClr="000000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7" name="Line 24"/>
              <p:cNvSpPr>
                <a:spLocks noChangeShapeType="1"/>
              </p:cNvSpPr>
              <p:nvPr/>
            </p:nvSpPr>
            <p:spPr bwMode="auto">
              <a:xfrm>
                <a:off x="5609" y="1050"/>
                <a:ext cx="0" cy="240"/>
              </a:xfrm>
              <a:prstGeom prst="line">
                <a:avLst/>
              </a:prstGeom>
              <a:noFill/>
              <a:ln w="12700" cap="sq">
                <a:solidFill>
                  <a:sysClr val="windowText" lastClr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8" name="Rectangle 25"/>
              <p:cNvSpPr>
                <a:spLocks noChangeArrowheads="1"/>
              </p:cNvSpPr>
              <p:nvPr/>
            </p:nvSpPr>
            <p:spPr bwMode="auto">
              <a:xfrm>
                <a:off x="4608" y="2352"/>
                <a:ext cx="585" cy="3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1" lang="zh-CN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压断点</a:t>
                </a:r>
                <a:r>
                  <a:rPr kumimoji="1" lang="zh-CN" altLang="en-US" sz="1600" b="0" kern="0" cap="all" dirty="0">
                    <a:solidFill>
                      <a:prstClr val="black"/>
                    </a:solidFill>
                    <a:cs typeface="+mn-ea"/>
                    <a:sym typeface="+mn-lt"/>
                  </a:rPr>
                  <a:t>→</a:t>
                </a:r>
                <a:endParaRPr kumimoji="1" lang="en-US" altLang="zh-CN" sz="1600" b="0" kern="0" cap="all" dirty="0">
                  <a:solidFill>
                    <a:prstClr val="black"/>
                  </a:solidFill>
                  <a:cs typeface="+mn-ea"/>
                  <a:sym typeface="+mn-lt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119" name="Group 26"/>
              <p:cNvGrpSpPr/>
              <p:nvPr/>
            </p:nvGrpSpPr>
            <p:grpSpPr bwMode="auto">
              <a:xfrm>
                <a:off x="4608" y="1236"/>
                <a:ext cx="1008" cy="922"/>
                <a:chOff x="4512" y="1236"/>
                <a:chExt cx="1008" cy="922"/>
              </a:xfrm>
            </p:grpSpPr>
            <p:sp>
              <p:nvSpPr>
                <p:cNvPr id="122" name="Rectangle 27"/>
                <p:cNvSpPr>
                  <a:spLocks noChangeArrowheads="1"/>
                </p:cNvSpPr>
                <p:nvPr/>
              </p:nvSpPr>
              <p:spPr bwMode="auto">
                <a:xfrm>
                  <a:off x="5040" y="1236"/>
                  <a:ext cx="480" cy="9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1" lang="en-US" altLang="zh-CN" sz="1800" b="0" i="0" u="none" strike="noStrike" kern="0" cap="all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(di)</a:t>
                  </a:r>
                  <a:endParaRPr kumimoji="1" lang="en-US" altLang="zh-CN" sz="1800" b="0" i="0" u="none" strike="noStrike" kern="0" cap="all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  <a:p>
                  <a:pPr marL="0" marR="0" lvl="0" indent="0" algn="ctr" defTabSz="914400" eaLnBrk="1" fontAlgn="auto" latinLnBrk="0" hangingPunct="1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1" lang="en-US" altLang="zh-CN" sz="1800" b="0" i="0" u="none" strike="noStrike" kern="0" cap="all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(</a:t>
                  </a:r>
                  <a:r>
                    <a:rPr kumimoji="1" lang="en-US" altLang="zh-CN" sz="1800" b="0" i="0" u="none" strike="noStrike" kern="0" cap="all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si</a:t>
                  </a:r>
                  <a:r>
                    <a:rPr kumimoji="1" lang="en-US" altLang="zh-CN" sz="1800" b="0" i="0" u="none" strike="noStrike" kern="0" cap="all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)</a:t>
                  </a:r>
                  <a:endParaRPr kumimoji="1" lang="en-US" altLang="zh-CN" sz="1800" b="0" i="0" u="none" strike="noStrike" kern="0" cap="all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  <a:p>
                  <a:pPr marL="0" marR="0" lvl="0" indent="0" algn="ctr" defTabSz="914400" eaLnBrk="1" fontAlgn="auto" latinLnBrk="0" hangingPunct="1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1" lang="en-US" altLang="zh-CN" sz="1800" b="0" i="0" u="none" strike="noStrike" kern="0" cap="all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(cx)</a:t>
                  </a:r>
                  <a:endParaRPr kumimoji="1" lang="en-US" altLang="zh-CN" sz="1800" b="0" i="0" u="none" strike="noStrike" kern="0" cap="all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  <a:p>
                  <a:pPr marL="0" marR="0" lvl="0" indent="0" algn="ctr" defTabSz="914400" eaLnBrk="1" fontAlgn="auto" latinLnBrk="0" hangingPunct="1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1" lang="en-US" altLang="zh-CN" sz="1800" b="0" i="0" u="none" strike="noStrike" kern="0" cap="all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(ax)</a:t>
                  </a:r>
                  <a:endParaRPr kumimoji="1" lang="en-US" altLang="zh-CN" sz="1800" b="0" i="0" u="none" strike="noStrike" kern="0" cap="all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23" name="Rectangle 28"/>
                <p:cNvSpPr>
                  <a:spLocks noChangeArrowheads="1"/>
                </p:cNvSpPr>
                <p:nvPr/>
              </p:nvSpPr>
              <p:spPr bwMode="auto">
                <a:xfrm>
                  <a:off x="4512" y="1248"/>
                  <a:ext cx="577" cy="2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1" lang="en-US" altLang="zh-CN" sz="1600" b="0" i="0" u="none" strike="noStrike" kern="0" cap="all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(</a:t>
                  </a:r>
                  <a:r>
                    <a:rPr kumimoji="1" lang="en-US" altLang="zh-CN" sz="1600" b="0" i="0" u="none" strike="noStrike" kern="0" cap="all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sp</a:t>
                  </a:r>
                  <a:r>
                    <a:rPr kumimoji="1" lang="en-US" altLang="zh-CN" sz="1600" b="0" i="0" u="none" strike="noStrike" kern="0" cap="all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)</a:t>
                  </a:r>
                  <a:r>
                    <a:rPr kumimoji="1" lang="zh-CN" altLang="en-US" sz="1600" b="0" kern="0" cap="all" dirty="0">
                      <a:solidFill>
                        <a:prstClr val="black"/>
                      </a:solidFill>
                      <a:cs typeface="+mn-ea"/>
                      <a:sym typeface="+mn-lt"/>
                    </a:rPr>
                    <a:t>  →</a:t>
                  </a:r>
                  <a:endParaRPr kumimoji="1" lang="en-US" altLang="zh-CN" sz="1600" b="0" kern="0" cap="all" dirty="0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20" name="Rectangle 31"/>
              <p:cNvSpPr>
                <a:spLocks noChangeArrowheads="1"/>
              </p:cNvSpPr>
              <p:nvPr/>
            </p:nvSpPr>
            <p:spPr bwMode="auto">
              <a:xfrm>
                <a:off x="4608" y="2112"/>
                <a:ext cx="577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(</a:t>
                </a:r>
                <a:r>
                  <a:rPr kumimoji="1" lang="en-US" altLang="zh-CN" sz="1600" b="0" i="0" u="none" strike="noStrike" kern="0" cap="all" spc="0" normalizeH="0" baseline="0" noProof="0" dirty="0" err="1">
                    <a:ln>
                      <a:noFill/>
                    </a:ln>
                    <a:solidFill>
                      <a:srgbClr val="CC3300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bp</a:t>
                </a:r>
                <a:r>
                  <a:rPr kumimoji="1" lang="en-US" altLang="zh-CN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)</a:t>
                </a:r>
                <a:r>
                  <a:rPr kumimoji="1" lang="zh-CN" altLang="en-US" sz="1600" b="0" kern="0" cap="all" dirty="0">
                    <a:solidFill>
                      <a:prstClr val="black"/>
                    </a:solidFill>
                    <a:cs typeface="+mn-ea"/>
                    <a:sym typeface="+mn-lt"/>
                  </a:rPr>
                  <a:t>  →</a:t>
                </a:r>
                <a:endParaRPr kumimoji="1" lang="en-US" altLang="zh-CN" sz="1600" b="0" kern="0" cap="all" dirty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1" name="Rectangle 32"/>
              <p:cNvSpPr>
                <a:spLocks noChangeArrowheads="1"/>
              </p:cNvSpPr>
              <p:nvPr/>
            </p:nvSpPr>
            <p:spPr bwMode="auto">
              <a:xfrm>
                <a:off x="5136" y="2112"/>
                <a:ext cx="480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1800" b="0" i="0" u="none" strike="noStrike" kern="0" cap="all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(bp)</a:t>
                </a:r>
                <a:endParaRPr kumimoji="1" lang="en-US" altLang="zh-CN" sz="1800" b="0" i="0" u="none" strike="noStrike" kern="0" cap="all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24" name="Group 46"/>
            <p:cNvGrpSpPr/>
            <p:nvPr/>
          </p:nvGrpSpPr>
          <p:grpSpPr bwMode="auto">
            <a:xfrm>
              <a:off x="6259515" y="4495800"/>
              <a:ext cx="1970088" cy="1600200"/>
              <a:chOff x="4368" y="2832"/>
              <a:chExt cx="1241" cy="1008"/>
            </a:xfrm>
          </p:grpSpPr>
          <p:grpSp>
            <p:nvGrpSpPr>
              <p:cNvPr id="125" name="Group 38"/>
              <p:cNvGrpSpPr/>
              <p:nvPr/>
            </p:nvGrpSpPr>
            <p:grpSpPr bwMode="auto">
              <a:xfrm>
                <a:off x="4368" y="2832"/>
                <a:ext cx="833" cy="405"/>
                <a:chOff x="4368" y="2832"/>
                <a:chExt cx="833" cy="405"/>
              </a:xfrm>
            </p:grpSpPr>
            <p:sp>
              <p:nvSpPr>
                <p:cNvPr id="131" name="Rectangle 34"/>
                <p:cNvSpPr>
                  <a:spLocks noChangeArrowheads="1"/>
                </p:cNvSpPr>
                <p:nvPr/>
              </p:nvSpPr>
              <p:spPr bwMode="auto">
                <a:xfrm>
                  <a:off x="4368" y="3024"/>
                  <a:ext cx="833" cy="2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1" lang="en-US" altLang="zh-CN" sz="1600" b="0" i="0" u="none" strike="noStrike" kern="0" cap="all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 (</a:t>
                  </a:r>
                  <a:r>
                    <a:rPr kumimoji="1" lang="en-US" altLang="zh-CN" sz="1600" b="0" i="0" u="none" strike="noStrike" kern="0" cap="all" spc="0" normalizeH="0" baseline="0" noProof="0" dirty="0">
                      <a:ln>
                        <a:noFill/>
                      </a:ln>
                      <a:solidFill>
                        <a:srgbClr val="CC3300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bp</a:t>
                  </a:r>
                  <a:r>
                    <a:rPr kumimoji="1" lang="en-US" altLang="zh-CN" sz="1600" b="0" i="0" u="none" strike="noStrike" kern="0" cap="all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)+8    </a:t>
                  </a:r>
                  <a:r>
                    <a:rPr kumimoji="1" lang="zh-CN" altLang="en-US" sz="1600" b="0" kern="0" cap="all" dirty="0">
                      <a:solidFill>
                        <a:prstClr val="black"/>
                      </a:solidFill>
                      <a:cs typeface="+mn-ea"/>
                      <a:sym typeface="+mn-lt"/>
                    </a:rPr>
                    <a:t>→</a:t>
                  </a:r>
                  <a:endParaRPr kumimoji="1" lang="en-US" altLang="zh-CN" sz="1600" b="0" kern="0" cap="all" dirty="0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32" name="Rectangle 35"/>
                <p:cNvSpPr>
                  <a:spLocks noChangeArrowheads="1"/>
                </p:cNvSpPr>
                <p:nvPr/>
              </p:nvSpPr>
              <p:spPr bwMode="auto">
                <a:xfrm>
                  <a:off x="4368" y="2832"/>
                  <a:ext cx="833" cy="2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1" lang="en-US" altLang="zh-CN" sz="1600" b="0" i="0" u="none" strike="noStrike" kern="0" cap="all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 (</a:t>
                  </a:r>
                  <a:r>
                    <a:rPr kumimoji="1" lang="en-US" altLang="zh-CN" sz="1600" b="0" i="0" u="none" strike="noStrike" kern="0" cap="all" spc="0" normalizeH="0" baseline="0" noProof="0" dirty="0">
                      <a:ln>
                        <a:noFill/>
                      </a:ln>
                      <a:solidFill>
                        <a:srgbClr val="CC3300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bp</a:t>
                  </a:r>
                  <a:r>
                    <a:rPr kumimoji="1" lang="en-US" altLang="zh-CN" sz="1600" b="0" i="0" u="none" strike="noStrike" kern="0" cap="all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)+6    </a:t>
                  </a:r>
                  <a:r>
                    <a:rPr kumimoji="1" lang="zh-CN" altLang="en-US" sz="1600" b="0" kern="0" cap="all" dirty="0">
                      <a:solidFill>
                        <a:prstClr val="black"/>
                      </a:solidFill>
                      <a:cs typeface="+mn-ea"/>
                      <a:sym typeface="+mn-lt"/>
                    </a:rPr>
                    <a:t>→</a:t>
                  </a:r>
                  <a:endParaRPr kumimoji="1" lang="en-US" altLang="zh-CN" sz="1600" b="0" kern="0" cap="all" dirty="0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26" name="Rectangle 39"/>
              <p:cNvSpPr>
                <a:spLocks noChangeArrowheads="1"/>
              </p:cNvSpPr>
              <p:nvPr/>
            </p:nvSpPr>
            <p:spPr bwMode="auto">
              <a:xfrm>
                <a:off x="5136" y="3436"/>
                <a:ext cx="473" cy="233"/>
              </a:xfrm>
              <a:prstGeom prst="rect">
                <a:avLst/>
              </a:prstGeom>
              <a:noFill/>
              <a:ln w="12700" cap="sq">
                <a:solidFill>
                  <a:sysClr val="windowText" lastClr="000000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7" name="Line 40"/>
              <p:cNvSpPr>
                <a:spLocks noChangeShapeType="1"/>
              </p:cNvSpPr>
              <p:nvPr/>
            </p:nvSpPr>
            <p:spPr bwMode="auto">
              <a:xfrm>
                <a:off x="5136" y="3648"/>
                <a:ext cx="0" cy="192"/>
              </a:xfrm>
              <a:prstGeom prst="line">
                <a:avLst/>
              </a:prstGeom>
              <a:noFill/>
              <a:ln w="12700" cap="sq">
                <a:solidFill>
                  <a:sysClr val="windowText" lastClr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8" name="Line 41"/>
              <p:cNvSpPr>
                <a:spLocks noChangeShapeType="1"/>
              </p:cNvSpPr>
              <p:nvPr/>
            </p:nvSpPr>
            <p:spPr bwMode="auto">
              <a:xfrm>
                <a:off x="5609" y="3648"/>
                <a:ext cx="0" cy="192"/>
              </a:xfrm>
              <a:prstGeom prst="line">
                <a:avLst/>
              </a:prstGeom>
              <a:noFill/>
              <a:ln w="12700" cap="sq">
                <a:solidFill>
                  <a:sysClr val="windowText" lastClr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9" name="Text Box 42"/>
              <p:cNvSpPr txBox="1">
                <a:spLocks noChangeArrowheads="1"/>
              </p:cNvSpPr>
              <p:nvPr/>
            </p:nvSpPr>
            <p:spPr bwMode="auto">
              <a:xfrm>
                <a:off x="4512" y="3408"/>
                <a:ext cx="816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1800" b="0" i="0" u="none" strike="noStrike" kern="0" cap="all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tos</a:t>
                </a:r>
                <a:endParaRPr kumimoji="1" lang="en-US" altLang="zh-CN" sz="1800" b="0" i="0" u="none" strike="noStrike" kern="0" cap="all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0" name="Line 45"/>
              <p:cNvSpPr>
                <a:spLocks noChangeShapeType="1"/>
              </p:cNvSpPr>
              <p:nvPr/>
            </p:nvSpPr>
            <p:spPr bwMode="auto">
              <a:xfrm>
                <a:off x="4848" y="3600"/>
                <a:ext cx="240" cy="0"/>
              </a:xfrm>
              <a:prstGeom prst="line">
                <a:avLst/>
              </a:prstGeom>
              <a:noFill/>
              <a:ln w="12700" cap="sq">
                <a:solidFill>
                  <a:sysClr val="windowText" lastClr="000000"/>
                </a:solidFill>
                <a:round/>
                <a:headEnd type="none" w="sm" len="sm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33" name="Text Box 49"/>
            <p:cNvSpPr txBox="1">
              <a:spLocks noChangeArrowheads="1"/>
            </p:cNvSpPr>
            <p:nvPr/>
          </p:nvSpPr>
          <p:spPr bwMode="auto">
            <a:xfrm>
              <a:off x="8399045" y="4886289"/>
              <a:ext cx="654050" cy="37941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800" b="0" dirty="0">
                  <a:solidFill>
                    <a:srgbClr val="CC3300"/>
                  </a:solidFill>
                  <a:latin typeface="+mn-lt"/>
                  <a:ea typeface="+mn-ea"/>
                  <a:cs typeface="+mn-ea"/>
                  <a:sym typeface="+mn-lt"/>
                </a:rPr>
                <a:t>地址</a:t>
              </a:r>
              <a:endParaRPr lang="zh-CN" altLang="en-US" sz="1800" b="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4" name="AutoShape 51"/>
            <p:cNvSpPr/>
            <p:nvPr/>
          </p:nvSpPr>
          <p:spPr bwMode="auto">
            <a:xfrm>
              <a:off x="8243888" y="4690348"/>
              <a:ext cx="175019" cy="740906"/>
            </a:xfrm>
            <a:prstGeom prst="rightBrace">
              <a:avLst>
                <a:gd name="adj1" fmla="val 106884"/>
                <a:gd name="adj2" fmla="val 50000"/>
              </a:avLst>
            </a:prstGeom>
            <a:noFill/>
            <a:ln w="28575" cap="sq">
              <a:solidFill>
                <a:srgbClr val="CC33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36" name="Rectangle 34"/>
          <p:cNvSpPr>
            <a:spLocks noChangeArrowheads="1"/>
          </p:cNvSpPr>
          <p:nvPr/>
        </p:nvSpPr>
        <p:spPr bwMode="auto">
          <a:xfrm>
            <a:off x="6350420" y="5211828"/>
            <a:ext cx="13211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0" i="0" u="none" strike="noStrike" kern="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 (</a:t>
            </a:r>
            <a:r>
              <a:rPr kumimoji="1" lang="en-US" altLang="zh-CN" sz="1600" b="0" i="0" u="none" strike="noStrike" kern="0" cap="all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bp</a:t>
            </a:r>
            <a:r>
              <a:rPr kumimoji="1" lang="en-US" altLang="zh-CN" sz="1600" b="0" i="0" u="none" strike="noStrike" kern="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)+10  </a:t>
            </a:r>
            <a:r>
              <a:rPr kumimoji="1" lang="zh-CN" altLang="en-US" sz="1600" b="0" i="0" u="none" strike="noStrike" kern="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→</a:t>
            </a:r>
            <a:endParaRPr kumimoji="1" lang="en-US" altLang="zh-CN" sz="1600" b="0" i="0" u="none" strike="noStrike" kern="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604417" y="5334066"/>
            <a:ext cx="205740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8" name="AutoShape 6"/>
          <p:cNvSpPr>
            <a:spLocks noChangeArrowheads="1"/>
          </p:cNvSpPr>
          <p:nvPr/>
        </p:nvSpPr>
        <p:spPr bwMode="auto">
          <a:xfrm>
            <a:off x="2585617" y="5410266"/>
            <a:ext cx="685800" cy="228600"/>
          </a:xfrm>
          <a:prstGeom prst="rightArrow">
            <a:avLst>
              <a:gd name="adj1" fmla="val 50000"/>
              <a:gd name="adj2" fmla="val 75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</p:spTree>
  </p:cSld>
  <p:clrMapOvr>
    <a:masterClrMapping/>
  </p:clrMapOvr>
  <p:transition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017454" y="1344975"/>
            <a:ext cx="51090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6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[</a:t>
            </a:r>
            <a:r>
              <a:rPr kumimoji="1" lang="zh-CN" altLang="en-US" sz="36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多模块之间的参数传递</a:t>
            </a:r>
            <a:r>
              <a:rPr kumimoji="1" lang="en-US" altLang="zh-CN" sz="36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]</a:t>
            </a:r>
            <a:endParaRPr kumimoji="1" lang="zh-CN" altLang="en-US" sz="36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85800" y="2301073"/>
            <a:ext cx="7772400" cy="3577214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342900" indent="-342900" algn="just">
              <a:lnSpc>
                <a:spcPct val="120000"/>
              </a:lnSpc>
              <a:spcBef>
                <a:spcPct val="20000"/>
              </a:spcBef>
              <a:buChar char="•"/>
              <a:defRPr kern="0">
                <a:latin typeface="+mn-lt"/>
                <a:ea typeface="楷体_GB2312"/>
              </a:defRPr>
            </a:lvl1pPr>
            <a:lvl2pPr marL="742950" indent="-285750" algn="just">
              <a:spcBef>
                <a:spcPct val="20000"/>
              </a:spcBef>
              <a:buChar char="–"/>
              <a:defRPr sz="2800">
                <a:latin typeface="+mn-lt"/>
                <a:ea typeface="+mn-ea"/>
              </a:defRPr>
            </a:lvl2pPr>
            <a:lvl3pPr marL="1143000" indent="-228600" algn="just">
              <a:spcBef>
                <a:spcPct val="20000"/>
              </a:spcBef>
              <a:buChar char="•"/>
              <a:defRPr>
                <a:latin typeface="+mn-lt"/>
                <a:ea typeface="+mn-ea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>
                <a:latin typeface="+mn-lt"/>
                <a:ea typeface="+mn-ea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>
                <a:latin typeface="+mn-lt"/>
                <a:ea typeface="+mn-ea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r>
              <a:rPr lang="zh-CN" altLang="en-US" dirty="0">
                <a:ea typeface="+mn-ea"/>
                <a:cs typeface="+mn-ea"/>
                <a:sym typeface="+mn-lt"/>
              </a:rPr>
              <a:t>在某一个模块中定义，而在另外一个模块中引用的符号称为</a:t>
            </a:r>
            <a:r>
              <a:rPr lang="zh-CN" altLang="en-US" dirty="0">
                <a:solidFill>
                  <a:srgbClr val="0033CC"/>
                </a:solidFill>
                <a:ea typeface="+mn-ea"/>
                <a:cs typeface="+mn-ea"/>
                <a:sym typeface="+mn-lt"/>
              </a:rPr>
              <a:t>外部符号</a:t>
            </a:r>
            <a:r>
              <a:rPr lang="zh-CN" altLang="en-US" dirty="0">
                <a:ea typeface="+mn-ea"/>
                <a:cs typeface="+mn-ea"/>
                <a:sym typeface="+mn-lt"/>
              </a:rPr>
              <a:t>。</a:t>
            </a:r>
            <a:r>
              <a:rPr lang="en-US" altLang="zh-CN" dirty="0">
                <a:ea typeface="+mn-ea"/>
                <a:cs typeface="+mn-ea"/>
                <a:sym typeface="+mn-lt"/>
              </a:rPr>
              <a:t>PUBLIC</a:t>
            </a:r>
            <a:r>
              <a:rPr lang="zh-CN" altLang="en-US" dirty="0">
                <a:ea typeface="+mn-ea"/>
                <a:cs typeface="+mn-ea"/>
                <a:sym typeface="+mn-lt"/>
              </a:rPr>
              <a:t>和</a:t>
            </a:r>
            <a:r>
              <a:rPr lang="en-US" altLang="zh-CN" dirty="0">
                <a:ea typeface="+mn-ea"/>
                <a:cs typeface="+mn-ea"/>
                <a:sym typeface="+mn-lt"/>
              </a:rPr>
              <a:t>EXTRN</a:t>
            </a:r>
            <a:r>
              <a:rPr lang="zh-CN" altLang="en-US" dirty="0">
                <a:ea typeface="+mn-ea"/>
                <a:cs typeface="+mn-ea"/>
                <a:sym typeface="+mn-lt"/>
              </a:rPr>
              <a:t>与外部符号有关</a:t>
            </a:r>
            <a:endParaRPr lang="zh-CN" altLang="en-US" dirty="0">
              <a:ea typeface="+mn-ea"/>
              <a:cs typeface="+mn-ea"/>
              <a:sym typeface="+mn-lt"/>
            </a:endParaRPr>
          </a:p>
          <a:p>
            <a:endParaRPr lang="zh-CN" altLang="en-US" dirty="0">
              <a:ea typeface="+mn-ea"/>
              <a:cs typeface="+mn-ea"/>
              <a:sym typeface="+mn-lt"/>
            </a:endParaRPr>
          </a:p>
          <a:p>
            <a:r>
              <a:rPr lang="en-US" altLang="zh-CN" sz="2800" dirty="0">
                <a:solidFill>
                  <a:srgbClr val="006600"/>
                </a:solidFill>
                <a:ea typeface="+mn-ea"/>
                <a:cs typeface="+mn-ea"/>
                <a:sym typeface="+mn-lt"/>
              </a:rPr>
              <a:t>PUBLIC </a:t>
            </a:r>
            <a:r>
              <a:rPr lang="zh-CN" altLang="en-US" sz="2800" dirty="0">
                <a:solidFill>
                  <a:srgbClr val="006600"/>
                </a:solidFill>
                <a:ea typeface="+mn-ea"/>
                <a:cs typeface="+mn-ea"/>
                <a:sym typeface="+mn-lt"/>
              </a:rPr>
              <a:t>伪指令</a:t>
            </a:r>
            <a:endParaRPr lang="zh-CN" altLang="en-US" sz="2800" dirty="0">
              <a:solidFill>
                <a:srgbClr val="006600"/>
              </a:solidFill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zh-CN" altLang="en-US" dirty="0">
                <a:ea typeface="+mn-ea"/>
                <a:cs typeface="+mn-ea"/>
                <a:sym typeface="+mn-lt"/>
              </a:rPr>
              <a:t>    格式：</a:t>
            </a:r>
            <a:r>
              <a:rPr lang="en-US" altLang="zh-CN" dirty="0">
                <a:solidFill>
                  <a:srgbClr val="0033CC"/>
                </a:solidFill>
                <a:ea typeface="+mn-ea"/>
                <a:cs typeface="+mn-ea"/>
                <a:sym typeface="+mn-lt"/>
              </a:rPr>
              <a:t>PUBLIC </a:t>
            </a:r>
            <a:r>
              <a:rPr lang="zh-CN" altLang="en-US" dirty="0">
                <a:solidFill>
                  <a:srgbClr val="0033CC"/>
                </a:solidFill>
                <a:ea typeface="+mn-ea"/>
                <a:cs typeface="+mn-ea"/>
                <a:sym typeface="+mn-lt"/>
              </a:rPr>
              <a:t>符号</a:t>
            </a:r>
            <a:r>
              <a:rPr lang="en-US" altLang="zh-CN" dirty="0">
                <a:solidFill>
                  <a:srgbClr val="0033CC"/>
                </a:solidFill>
                <a:ea typeface="+mn-ea"/>
                <a:cs typeface="+mn-ea"/>
                <a:sym typeface="+mn-lt"/>
              </a:rPr>
              <a:t>[,...]</a:t>
            </a:r>
            <a:endParaRPr lang="en-US" altLang="zh-CN" dirty="0">
              <a:solidFill>
                <a:srgbClr val="0033CC"/>
              </a:solidFill>
              <a:ea typeface="+mn-ea"/>
              <a:cs typeface="+mn-ea"/>
              <a:sym typeface="+mn-lt"/>
            </a:endParaRPr>
          </a:p>
          <a:p>
            <a:pPr marL="323850" indent="0">
              <a:buNone/>
            </a:pPr>
            <a:r>
              <a:rPr lang="zh-CN" altLang="en-US" dirty="0">
                <a:ea typeface="+mn-ea"/>
                <a:cs typeface="+mn-ea"/>
                <a:sym typeface="+mn-lt"/>
              </a:rPr>
              <a:t>说明：</a:t>
            </a:r>
            <a:r>
              <a:rPr lang="zh-CN" altLang="en-US" u="sng" dirty="0">
                <a:solidFill>
                  <a:srgbClr val="009999"/>
                </a:solidFill>
                <a:ea typeface="+mn-ea"/>
                <a:cs typeface="+mn-ea"/>
                <a:sym typeface="+mn-lt"/>
              </a:rPr>
              <a:t>在一个模块中定义的符号（变量、标号、过程名）在提供给其他模块使用时，必须要用</a:t>
            </a:r>
            <a:r>
              <a:rPr lang="en-US" altLang="zh-CN" u="sng" dirty="0">
                <a:solidFill>
                  <a:srgbClr val="009999"/>
                </a:solidFill>
                <a:ea typeface="+mn-ea"/>
                <a:cs typeface="+mn-ea"/>
                <a:sym typeface="+mn-lt"/>
              </a:rPr>
              <a:t>PUBLIC</a:t>
            </a:r>
            <a:r>
              <a:rPr lang="zh-CN" altLang="en-US" u="sng" dirty="0">
                <a:solidFill>
                  <a:srgbClr val="009999"/>
                </a:solidFill>
                <a:ea typeface="+mn-ea"/>
                <a:cs typeface="+mn-ea"/>
                <a:sym typeface="+mn-lt"/>
              </a:rPr>
              <a:t>定义该符号为外部符号。</a:t>
            </a:r>
            <a:endParaRPr lang="zh-CN" altLang="en-US" u="sng" dirty="0">
              <a:solidFill>
                <a:srgbClr val="009999"/>
              </a:solidFill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017454" y="1334927"/>
            <a:ext cx="51090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6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[</a:t>
            </a:r>
            <a:r>
              <a:rPr kumimoji="1" lang="zh-CN" altLang="en-US" sz="36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多模块之间的参数传递</a:t>
            </a:r>
            <a:r>
              <a:rPr kumimoji="1" lang="en-US" altLang="zh-CN" sz="36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]</a:t>
            </a:r>
            <a:endParaRPr kumimoji="1" lang="zh-CN" altLang="en-US" sz="36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8842" y="2351437"/>
            <a:ext cx="8066314" cy="4114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2800" kern="0" dirty="0">
                <a:solidFill>
                  <a:srgbClr val="006600"/>
                </a:solidFill>
                <a:cs typeface="+mn-ea"/>
                <a:sym typeface="+mn-lt"/>
              </a:rPr>
              <a:t>EXTRN </a:t>
            </a:r>
            <a:r>
              <a:rPr lang="zh-CN" altLang="en-US" sz="2800" kern="0" dirty="0">
                <a:solidFill>
                  <a:srgbClr val="006600"/>
                </a:solidFill>
                <a:cs typeface="+mn-ea"/>
                <a:sym typeface="+mn-lt"/>
              </a:rPr>
              <a:t>伪指令</a:t>
            </a:r>
            <a:endParaRPr lang="zh-CN" altLang="en-US" sz="2800" kern="0" dirty="0">
              <a:solidFill>
                <a:srgbClr val="006600"/>
              </a:solidFill>
              <a:cs typeface="+mn-ea"/>
              <a:sym typeface="+mn-lt"/>
            </a:endParaRPr>
          </a:p>
          <a:p>
            <a:pPr marL="323850" indent="0" algn="just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2400" kern="0" dirty="0">
                <a:cs typeface="+mn-ea"/>
                <a:sym typeface="+mn-lt"/>
              </a:rPr>
              <a:t>格式： </a:t>
            </a:r>
            <a:r>
              <a:rPr lang="en-US" altLang="zh-CN" sz="2400" kern="0" dirty="0">
                <a:solidFill>
                  <a:srgbClr val="0033CC"/>
                </a:solidFill>
                <a:cs typeface="+mn-ea"/>
                <a:sym typeface="+mn-lt"/>
              </a:rPr>
              <a:t>EXTRN </a:t>
            </a:r>
            <a:r>
              <a:rPr lang="zh-CN" altLang="en-US" sz="2400" kern="0" dirty="0">
                <a:solidFill>
                  <a:srgbClr val="0033CC"/>
                </a:solidFill>
                <a:cs typeface="+mn-ea"/>
                <a:sym typeface="+mn-lt"/>
              </a:rPr>
              <a:t>符号</a:t>
            </a:r>
            <a:r>
              <a:rPr lang="en-US" altLang="zh-CN" sz="2400" kern="0" dirty="0">
                <a:solidFill>
                  <a:srgbClr val="0033CC"/>
                </a:solidFill>
                <a:cs typeface="+mn-ea"/>
                <a:sym typeface="+mn-lt"/>
              </a:rPr>
              <a:t>:</a:t>
            </a:r>
            <a:r>
              <a:rPr lang="zh-CN" altLang="en-US" sz="2400" kern="0" dirty="0">
                <a:solidFill>
                  <a:srgbClr val="0033CC"/>
                </a:solidFill>
                <a:cs typeface="+mn-ea"/>
                <a:sym typeface="+mn-lt"/>
              </a:rPr>
              <a:t>类型</a:t>
            </a:r>
            <a:r>
              <a:rPr lang="en-US" altLang="zh-CN" sz="2400" kern="0" dirty="0">
                <a:solidFill>
                  <a:srgbClr val="0033CC"/>
                </a:solidFill>
                <a:cs typeface="+mn-ea"/>
                <a:sym typeface="+mn-lt"/>
              </a:rPr>
              <a:t>[,...]</a:t>
            </a:r>
            <a:endParaRPr lang="en-US" altLang="zh-CN" sz="2400" kern="0" dirty="0">
              <a:solidFill>
                <a:srgbClr val="0033CC"/>
              </a:solidFill>
              <a:cs typeface="+mn-ea"/>
              <a:sym typeface="+mn-lt"/>
            </a:endParaRPr>
          </a:p>
          <a:p>
            <a:pPr marL="323850" indent="0" algn="just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2400" kern="0" dirty="0">
                <a:cs typeface="+mn-ea"/>
                <a:sym typeface="+mn-lt"/>
              </a:rPr>
              <a:t>说明：</a:t>
            </a:r>
            <a:r>
              <a:rPr lang="zh-CN" altLang="en-US" sz="2400" u="sng" kern="0" dirty="0">
                <a:solidFill>
                  <a:srgbClr val="009999"/>
                </a:solidFill>
                <a:cs typeface="+mn-ea"/>
                <a:sym typeface="+mn-lt"/>
              </a:rPr>
              <a:t>在另一个模块中定义而要在本模块中使用的符号必须要用</a:t>
            </a:r>
            <a:r>
              <a:rPr lang="en-US" altLang="zh-CN" sz="2400" u="sng" kern="0" dirty="0">
                <a:solidFill>
                  <a:srgbClr val="009999"/>
                </a:solidFill>
                <a:cs typeface="+mn-ea"/>
                <a:sym typeface="+mn-lt"/>
              </a:rPr>
              <a:t>EXTRN</a:t>
            </a:r>
            <a:r>
              <a:rPr lang="zh-CN" altLang="en-US" sz="2400" u="sng" kern="0" dirty="0">
                <a:solidFill>
                  <a:srgbClr val="009999"/>
                </a:solidFill>
                <a:cs typeface="+mn-ea"/>
                <a:sym typeface="+mn-lt"/>
              </a:rPr>
              <a:t>说明。</a:t>
            </a:r>
            <a:endParaRPr lang="en-US" altLang="zh-CN" sz="2400" u="sng" kern="0" dirty="0">
              <a:solidFill>
                <a:srgbClr val="009999"/>
              </a:solidFill>
              <a:cs typeface="+mn-ea"/>
              <a:sym typeface="+mn-lt"/>
            </a:endParaRPr>
          </a:p>
          <a:p>
            <a:pPr marL="323850" indent="0" algn="just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2400" kern="0" dirty="0">
                <a:cs typeface="+mn-ea"/>
                <a:sym typeface="+mn-lt"/>
              </a:rPr>
              <a:t>若符号为标号或过程名，则类型</a:t>
            </a:r>
            <a:r>
              <a:rPr lang="en-US" altLang="zh-CN" sz="2400" kern="0" dirty="0">
                <a:cs typeface="+mn-ea"/>
                <a:sym typeface="+mn-lt"/>
              </a:rPr>
              <a:t>near</a:t>
            </a:r>
            <a:r>
              <a:rPr lang="zh-CN" altLang="en-US" sz="2400" kern="0" dirty="0">
                <a:cs typeface="+mn-ea"/>
                <a:sym typeface="+mn-lt"/>
              </a:rPr>
              <a:t>或</a:t>
            </a:r>
            <a:r>
              <a:rPr lang="en-US" altLang="zh-CN" sz="2400" kern="0" dirty="0">
                <a:cs typeface="+mn-ea"/>
                <a:sym typeface="+mn-lt"/>
              </a:rPr>
              <a:t>far</a:t>
            </a:r>
            <a:r>
              <a:rPr lang="zh-CN" altLang="en-US" sz="2400" kern="0" dirty="0">
                <a:cs typeface="+mn-ea"/>
                <a:sym typeface="+mn-lt"/>
              </a:rPr>
              <a:t>；</a:t>
            </a:r>
            <a:endParaRPr lang="en-US" altLang="zh-CN" sz="2400" kern="0" dirty="0">
              <a:cs typeface="+mn-ea"/>
              <a:sym typeface="+mn-lt"/>
            </a:endParaRPr>
          </a:p>
          <a:p>
            <a:pPr marL="323850" indent="0" algn="just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2400" kern="0" dirty="0">
                <a:cs typeface="+mn-ea"/>
                <a:sym typeface="+mn-lt"/>
              </a:rPr>
              <a:t>若符号为变量，则类型为</a:t>
            </a:r>
            <a:r>
              <a:rPr lang="en-US" altLang="zh-CN" sz="2400" kern="0" cap="all" dirty="0">
                <a:cs typeface="+mn-ea"/>
                <a:sym typeface="+mn-lt"/>
              </a:rPr>
              <a:t>byte</a:t>
            </a:r>
            <a:r>
              <a:rPr lang="zh-CN" altLang="en-US" sz="2400" kern="0" cap="all" dirty="0">
                <a:cs typeface="+mn-ea"/>
                <a:sym typeface="+mn-lt"/>
              </a:rPr>
              <a:t>、</a:t>
            </a:r>
            <a:r>
              <a:rPr lang="en-US" altLang="zh-CN" sz="2400" kern="0" cap="all" dirty="0">
                <a:cs typeface="+mn-ea"/>
                <a:sym typeface="+mn-lt"/>
              </a:rPr>
              <a:t>word</a:t>
            </a:r>
            <a:r>
              <a:rPr lang="zh-CN" altLang="en-US" sz="2400" kern="0" cap="all" dirty="0">
                <a:cs typeface="+mn-ea"/>
                <a:sym typeface="+mn-lt"/>
              </a:rPr>
              <a:t>、</a:t>
            </a:r>
            <a:r>
              <a:rPr lang="en-US" altLang="zh-CN" sz="2400" kern="0" cap="all" dirty="0" err="1">
                <a:cs typeface="+mn-ea"/>
                <a:sym typeface="+mn-lt"/>
              </a:rPr>
              <a:t>dword</a:t>
            </a:r>
            <a:r>
              <a:rPr lang="zh-CN" altLang="en-US" sz="2400" kern="0" dirty="0">
                <a:cs typeface="+mn-ea"/>
                <a:sym typeface="+mn-lt"/>
              </a:rPr>
              <a:t>等。</a:t>
            </a:r>
            <a:endParaRPr lang="zh-CN" altLang="en-US" sz="2400" kern="0" dirty="0"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1246118" y="1899208"/>
            <a:ext cx="7003578" cy="4561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kumimoji="1" lang="en-US" altLang="zh-CN" b="0" cap="all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public d1,d2,n1</a:t>
            </a: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			</a:t>
            </a:r>
            <a:r>
              <a:rPr kumimoji="1" lang="zh-CN" altLang="en-US" b="0" cap="all" dirty="0">
                <a:latin typeface="+mn-lt"/>
                <a:ea typeface="+mn-ea"/>
                <a:cs typeface="+mn-ea"/>
                <a:sym typeface="+mn-lt"/>
              </a:rPr>
              <a:t>；全局变量定义</a:t>
            </a:r>
            <a:endParaRPr kumimoji="1" lang="zh-CN" altLang="en-US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kumimoji="1" lang="en-US" altLang="zh-CN" b="0" cap="all" dirty="0" err="1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extrn</a:t>
            </a:r>
            <a:r>
              <a:rPr kumimoji="1" lang="en-US" altLang="zh-CN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  Lie6d6a: far</a:t>
            </a: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		</a:t>
            </a:r>
            <a:r>
              <a:rPr kumimoji="1" lang="zh-CN" altLang="en-US" b="0" cap="all" dirty="0">
                <a:latin typeface="+mn-lt"/>
                <a:ea typeface="+mn-ea"/>
                <a:cs typeface="+mn-ea"/>
                <a:sym typeface="+mn-lt"/>
              </a:rPr>
              <a:t>；外部过程说明</a:t>
            </a:r>
            <a:endParaRPr kumimoji="1" lang="zh-CN" altLang="en-US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kumimoji="1" lang="en-US" altLang="zh-CN" b="0" cap="all" dirty="0" err="1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extrn</a:t>
            </a:r>
            <a:r>
              <a:rPr kumimoji="1" lang="en-US" altLang="zh-CN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  Lie6d6b: far</a:t>
            </a: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		</a:t>
            </a:r>
            <a:r>
              <a:rPr kumimoji="1" lang="zh-CN" altLang="en-US" b="0" cap="all" dirty="0">
                <a:latin typeface="+mn-lt"/>
                <a:ea typeface="+mn-ea"/>
                <a:cs typeface="+mn-ea"/>
                <a:sym typeface="+mn-lt"/>
              </a:rPr>
              <a:t>；外部过程说明</a:t>
            </a:r>
            <a:endParaRPr kumimoji="1" lang="zh-CN" altLang="en-US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kumimoji="1" lang="en-US" altLang="zh-CN" b="0" cap="all" dirty="0" err="1">
                <a:latin typeface="+mn-lt"/>
                <a:ea typeface="+mn-ea"/>
                <a:cs typeface="+mn-ea"/>
                <a:sym typeface="+mn-lt"/>
              </a:rPr>
              <a:t>dat</a:t>
            </a: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   segment para ‘</a:t>
            </a:r>
            <a:r>
              <a:rPr kumimoji="1" lang="en-US" altLang="zh-CN" b="0" cap="all" dirty="0" err="1">
                <a:latin typeface="+mn-lt"/>
                <a:ea typeface="+mn-ea"/>
                <a:cs typeface="+mn-ea"/>
                <a:sym typeface="+mn-lt"/>
              </a:rPr>
              <a:t>dat</a:t>
            </a: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’	</a:t>
            </a:r>
            <a:r>
              <a:rPr kumimoji="1" lang="zh-CN" altLang="en-US" b="0" cap="all" dirty="0">
                <a:latin typeface="+mn-lt"/>
                <a:ea typeface="+mn-ea"/>
                <a:cs typeface="+mn-ea"/>
                <a:sym typeface="+mn-lt"/>
              </a:rPr>
              <a:t>；数据段</a:t>
            </a:r>
            <a:endParaRPr kumimoji="1" lang="zh-CN" altLang="en-US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kumimoji="1" lang="zh-CN" altLang="en-US" b="0" cap="all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d1 </a:t>
            </a:r>
            <a:r>
              <a:rPr kumimoji="1" lang="en-US" altLang="zh-CN" b="0" cap="all" dirty="0" err="1">
                <a:latin typeface="+mn-lt"/>
                <a:ea typeface="+mn-ea"/>
                <a:cs typeface="+mn-ea"/>
                <a:sym typeface="+mn-lt"/>
              </a:rPr>
              <a:t>db</a:t>
            </a: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 98h,35h,54h,78h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	n1=$-d1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	d2 </a:t>
            </a:r>
            <a:r>
              <a:rPr kumimoji="1" lang="en-US" altLang="zh-CN" b="0" cap="all" dirty="0" err="1">
                <a:latin typeface="+mn-lt"/>
                <a:ea typeface="+mn-ea"/>
                <a:cs typeface="+mn-ea"/>
                <a:sym typeface="+mn-lt"/>
              </a:rPr>
              <a:t>db</a:t>
            </a: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 12h,34h,56h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kumimoji="1" lang="en-US" altLang="zh-CN" b="0" cap="all" dirty="0" err="1">
                <a:latin typeface="+mn-lt"/>
                <a:ea typeface="+mn-ea"/>
                <a:cs typeface="+mn-ea"/>
                <a:sym typeface="+mn-lt"/>
              </a:rPr>
              <a:t>dat</a:t>
            </a: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   ends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kumimoji="1" lang="en-US" altLang="zh-CN" b="0" cap="all" dirty="0" err="1">
                <a:latin typeface="+mn-lt"/>
                <a:ea typeface="+mn-ea"/>
                <a:cs typeface="+mn-ea"/>
                <a:sym typeface="+mn-lt"/>
              </a:rPr>
              <a:t>stac</a:t>
            </a: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  segment para ‘stack’	</a:t>
            </a:r>
            <a:r>
              <a:rPr kumimoji="1" lang="zh-CN" altLang="en-US" b="0" cap="all" dirty="0">
                <a:latin typeface="+mn-lt"/>
                <a:ea typeface="+mn-ea"/>
                <a:cs typeface="+mn-ea"/>
                <a:sym typeface="+mn-lt"/>
              </a:rPr>
              <a:t>；堆栈段</a:t>
            </a:r>
            <a:endParaRPr kumimoji="1" lang="zh-CN" altLang="en-US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kumimoji="1" lang="zh-CN" altLang="en-US" b="0" cap="all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kumimoji="1" lang="en-US" altLang="zh-CN" b="0" cap="all" dirty="0" err="1">
                <a:latin typeface="+mn-lt"/>
                <a:ea typeface="+mn-ea"/>
                <a:cs typeface="+mn-ea"/>
                <a:sym typeface="+mn-lt"/>
              </a:rPr>
              <a:t>stal</a:t>
            </a: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b="0" cap="all" dirty="0" err="1">
                <a:latin typeface="+mn-lt"/>
                <a:ea typeface="+mn-ea"/>
                <a:cs typeface="+mn-ea"/>
                <a:sym typeface="+mn-lt"/>
              </a:rPr>
              <a:t>dw</a:t>
            </a: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 100 dup(?)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kumimoji="1" lang="en-US" altLang="zh-CN" b="0" cap="all" dirty="0" err="1">
                <a:latin typeface="+mn-lt"/>
                <a:ea typeface="+mn-ea"/>
                <a:cs typeface="+mn-ea"/>
                <a:sym typeface="+mn-lt"/>
              </a:rPr>
              <a:t>stac</a:t>
            </a: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  ends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33965" y="1219856"/>
            <a:ext cx="4318811" cy="4702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例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：主程序（</a:t>
            </a:r>
            <a:r>
              <a:rPr kumimoji="1" lang="en-US" altLang="zh-CN" cap="all" dirty="0">
                <a:latin typeface="+mn-lt"/>
                <a:ea typeface="+mn-ea"/>
                <a:cs typeface="+mn-ea"/>
                <a:sym typeface="+mn-lt"/>
              </a:rPr>
              <a:t>lie6d6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.asm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）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800100" y="1314399"/>
            <a:ext cx="7543800" cy="541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code  segment para ‘code’	</a:t>
            </a:r>
            <a:r>
              <a:rPr kumimoji="1" lang="zh-CN" altLang="en-US" b="0" cap="all" dirty="0">
                <a:latin typeface="+mn-lt"/>
                <a:ea typeface="+mn-ea"/>
                <a:cs typeface="+mn-ea"/>
                <a:sym typeface="+mn-lt"/>
              </a:rPr>
              <a:t>；代码段</a:t>
            </a:r>
            <a:endParaRPr kumimoji="1" lang="zh-CN" altLang="en-US" b="0" cap="all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kumimoji="1" lang="zh-CN" altLang="en-US" b="0" cap="all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assume cs: code, ds: </a:t>
            </a:r>
            <a:r>
              <a:rPr kumimoji="1" lang="en-US" altLang="zh-CN" b="0" cap="all" dirty="0" err="1">
                <a:latin typeface="+mn-lt"/>
                <a:ea typeface="+mn-ea"/>
                <a:cs typeface="+mn-ea"/>
                <a:sym typeface="+mn-lt"/>
              </a:rPr>
              <a:t>dat</a:t>
            </a: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, ss: </a:t>
            </a:r>
            <a:r>
              <a:rPr kumimoji="1" lang="en-US" altLang="zh-CN" b="0" cap="all" dirty="0" err="1">
                <a:latin typeface="+mn-lt"/>
                <a:ea typeface="+mn-ea"/>
                <a:cs typeface="+mn-ea"/>
                <a:sym typeface="+mn-lt"/>
              </a:rPr>
              <a:t>stac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kumimoji="1" lang="en-US" altLang="zh-CN" b="0" cap="all" dirty="0" err="1">
                <a:latin typeface="+mn-lt"/>
                <a:ea typeface="+mn-ea"/>
                <a:cs typeface="+mn-ea"/>
                <a:sym typeface="+mn-lt"/>
              </a:rPr>
              <a:t>sta</a:t>
            </a: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   proc far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	…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kumimoji="1" lang="en-US" altLang="zh-CN" b="0" cap="all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lea si,d1</a:t>
            </a: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		      </a:t>
            </a:r>
            <a:r>
              <a:rPr kumimoji="1" lang="zh-CN" altLang="en-US" b="0" cap="all" dirty="0">
                <a:latin typeface="+mn-lt"/>
                <a:ea typeface="+mn-ea"/>
                <a:cs typeface="+mn-ea"/>
                <a:sym typeface="+mn-lt"/>
              </a:rPr>
              <a:t>；全局变量的引用</a:t>
            </a:r>
            <a:endParaRPr kumimoji="1" lang="zh-CN" altLang="en-US" b="0" cap="all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kumimoji="1" lang="zh-CN" altLang="en-US" b="0" cap="all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kumimoji="1" lang="en-US" altLang="zh-CN" b="0" cap="all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lea di,d2</a:t>
            </a:r>
            <a:endParaRPr kumimoji="1" lang="en-US" altLang="zh-CN" b="0" cap="all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kumimoji="1" lang="en-US" altLang="zh-CN" b="0" cap="all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mov cx,n1</a:t>
            </a:r>
            <a:endParaRPr kumimoji="1" lang="en-US" altLang="zh-CN" b="0" cap="all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	…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kumimoji="1" lang="en-US" altLang="zh-CN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call Lie6d6a</a:t>
            </a: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	      </a:t>
            </a:r>
            <a:r>
              <a:rPr kumimoji="1" lang="zh-CN" altLang="en-US" b="0" cap="all" dirty="0">
                <a:latin typeface="+mn-lt"/>
                <a:ea typeface="+mn-ea"/>
                <a:cs typeface="+mn-ea"/>
                <a:sym typeface="+mn-lt"/>
              </a:rPr>
              <a:t>；外部过程的引用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      …</a:t>
            </a:r>
            <a:endParaRPr kumimoji="1" lang="zh-CN" altLang="en-US" b="0" cap="all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kumimoji="1" lang="zh-CN" altLang="en-US" b="0" cap="all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kumimoji="1" lang="en-US" altLang="zh-CN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call Lie6d6b</a:t>
            </a: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	      </a:t>
            </a:r>
            <a:r>
              <a:rPr kumimoji="1" lang="zh-CN" altLang="en-US" b="0" cap="all" dirty="0">
                <a:latin typeface="+mn-lt"/>
                <a:ea typeface="+mn-ea"/>
                <a:cs typeface="+mn-ea"/>
                <a:sym typeface="+mn-lt"/>
              </a:rPr>
              <a:t>；外部过程的引用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      …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      ret</a:t>
            </a:r>
            <a:endParaRPr kumimoji="1" lang="zh-CN" altLang="en-US" b="0" cap="all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kumimoji="1" lang="en-US" altLang="zh-CN" b="0" cap="all" dirty="0" err="1">
                <a:latin typeface="+mn-lt"/>
                <a:ea typeface="+mn-ea"/>
                <a:cs typeface="+mn-ea"/>
                <a:sym typeface="+mn-lt"/>
              </a:rPr>
              <a:t>sta</a:t>
            </a: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kumimoji="1" lang="en-US" altLang="zh-CN" b="0" cap="all" dirty="0" err="1">
                <a:latin typeface="+mn-lt"/>
                <a:ea typeface="+mn-ea"/>
                <a:cs typeface="+mn-ea"/>
                <a:sym typeface="+mn-lt"/>
              </a:rPr>
              <a:t>endp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code  ends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	end </a:t>
            </a:r>
            <a:r>
              <a:rPr kumimoji="1" lang="en-US" altLang="zh-CN" b="0" cap="all" dirty="0" err="1">
                <a:latin typeface="+mn-lt"/>
                <a:ea typeface="+mn-ea"/>
                <a:cs typeface="+mn-ea"/>
                <a:sym typeface="+mn-lt"/>
              </a:rPr>
              <a:t>sta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1818028" y="1430147"/>
            <a:ext cx="5507944" cy="5115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kumimoji="1" lang="zh-CN" altLang="en-US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子程序</a:t>
            </a:r>
            <a:r>
              <a:rPr kumimoji="1" lang="en-US" altLang="zh-CN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1  </a:t>
            </a:r>
            <a:r>
              <a:rPr kumimoji="1" lang="en-US" altLang="zh-CN" cap="all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lie6d6a</a:t>
            </a:r>
            <a:r>
              <a:rPr kumimoji="1" lang="en-US" altLang="zh-CN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.asm</a:t>
            </a:r>
            <a:endParaRPr kumimoji="1" lang="en-US" altLang="zh-CN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kumimoji="1" lang="en-US" altLang="zh-CN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public  Lie6d6a</a:t>
            </a: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		</a:t>
            </a:r>
            <a:r>
              <a:rPr kumimoji="1" lang="zh-CN" altLang="en-US" b="0" cap="all" dirty="0">
                <a:latin typeface="+mn-lt"/>
                <a:ea typeface="+mn-ea"/>
                <a:cs typeface="+mn-ea"/>
                <a:sym typeface="+mn-lt"/>
              </a:rPr>
              <a:t>；全局过程</a:t>
            </a:r>
            <a:endParaRPr kumimoji="1" lang="zh-CN" altLang="en-US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code    segment para ‘code’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	  assume cs: code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lie6d6a proc far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	  push ax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	  …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	  pop ax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	  ret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lie6d6a </a:t>
            </a:r>
            <a:r>
              <a:rPr kumimoji="1" lang="en-US" altLang="zh-CN" b="0" cap="all" dirty="0" err="1">
                <a:latin typeface="+mn-lt"/>
                <a:ea typeface="+mn-ea"/>
                <a:cs typeface="+mn-ea"/>
                <a:sym typeface="+mn-lt"/>
              </a:rPr>
              <a:t>endp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   code ends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	  end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1741609" y="1279420"/>
            <a:ext cx="5660781" cy="5415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子程序</a:t>
            </a:r>
            <a:r>
              <a:rPr kumimoji="1" lang="en-US" altLang="zh-CN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2   </a:t>
            </a:r>
            <a:r>
              <a:rPr kumimoji="1" lang="en-US" altLang="zh-CN" cap="all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lie6d6b</a:t>
            </a:r>
            <a:r>
              <a:rPr kumimoji="1" lang="en-US" altLang="zh-CN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.asm</a:t>
            </a:r>
            <a:endParaRPr kumimoji="1" lang="en-US" altLang="zh-CN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ts val="1200"/>
              </a:spcBef>
            </a:pPr>
            <a:r>
              <a:rPr kumimoji="1" lang="en-US" altLang="zh-CN" b="0" cap="all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public  Lie6d6b</a:t>
            </a: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		 </a:t>
            </a:r>
            <a:r>
              <a:rPr kumimoji="1" lang="zh-CN" altLang="en-US" b="0" cap="all" dirty="0">
                <a:latin typeface="+mn-lt"/>
                <a:ea typeface="+mn-ea"/>
                <a:cs typeface="+mn-ea"/>
                <a:sym typeface="+mn-lt"/>
              </a:rPr>
              <a:t>；全局过程</a:t>
            </a:r>
            <a:endParaRPr kumimoji="1" lang="zh-CN" altLang="en-US" b="0" cap="all" dirty="0">
              <a:latin typeface="+mn-lt"/>
              <a:ea typeface="+mn-ea"/>
              <a:cs typeface="+mn-ea"/>
              <a:sym typeface="+mn-lt"/>
            </a:endParaRPr>
          </a:p>
          <a:p>
            <a:r>
              <a:rPr kumimoji="1" lang="en-US" altLang="zh-CN" b="0" cap="all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extrn</a:t>
            </a:r>
            <a:r>
              <a:rPr kumimoji="1" lang="en-US" altLang="zh-CN" b="0" cap="all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  d1: byte, d2: byte</a:t>
            </a:r>
            <a:endParaRPr kumimoji="1" lang="en-US" altLang="zh-CN" b="0" cap="all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code    segment para ‘code’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  <a:p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	  assume cs: code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  <a:p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Lie6d6b proc far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  <a:p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	  …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  <a:p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	  </a:t>
            </a:r>
            <a:r>
              <a:rPr kumimoji="1" lang="en-US" altLang="zh-CN" b="0" cap="all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lea si,d1</a:t>
            </a:r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		 </a:t>
            </a:r>
            <a:r>
              <a:rPr kumimoji="1" lang="zh-CN" altLang="en-US" b="0" cap="all" dirty="0">
                <a:latin typeface="+mn-lt"/>
                <a:ea typeface="+mn-ea"/>
                <a:cs typeface="+mn-ea"/>
                <a:sym typeface="+mn-lt"/>
              </a:rPr>
              <a:t>；全局变量</a:t>
            </a:r>
            <a:endParaRPr kumimoji="1" lang="zh-CN" altLang="en-US" b="0" cap="all" dirty="0">
              <a:latin typeface="+mn-lt"/>
              <a:ea typeface="+mn-ea"/>
              <a:cs typeface="+mn-ea"/>
              <a:sym typeface="+mn-lt"/>
            </a:endParaRPr>
          </a:p>
          <a:p>
            <a:r>
              <a:rPr kumimoji="1" lang="zh-CN" altLang="en-US" b="0" cap="all" dirty="0">
                <a:latin typeface="+mn-lt"/>
                <a:ea typeface="+mn-ea"/>
                <a:cs typeface="+mn-ea"/>
                <a:sym typeface="+mn-lt"/>
              </a:rPr>
              <a:t>	  </a:t>
            </a:r>
            <a:r>
              <a:rPr kumimoji="1" lang="en-US" altLang="zh-CN" b="0" cap="all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lea di,d2</a:t>
            </a:r>
            <a:endParaRPr kumimoji="1" lang="en-US" altLang="zh-CN" b="0" cap="all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	  …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  <a:p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	  ret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  <a:p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Lie6d6b </a:t>
            </a:r>
            <a:r>
              <a:rPr kumimoji="1" lang="en-US" altLang="zh-CN" b="0" cap="all" dirty="0" err="1">
                <a:latin typeface="+mn-lt"/>
                <a:ea typeface="+mn-ea"/>
                <a:cs typeface="+mn-ea"/>
                <a:sym typeface="+mn-lt"/>
              </a:rPr>
              <a:t>endp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  <a:p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   code ends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  <a:p>
            <a:r>
              <a:rPr kumimoji="1" lang="en-US" altLang="zh-CN" b="0" cap="all" dirty="0">
                <a:latin typeface="+mn-lt"/>
                <a:ea typeface="+mn-ea"/>
                <a:cs typeface="+mn-ea"/>
                <a:sym typeface="+mn-lt"/>
              </a:rPr>
              <a:t>	  end</a:t>
            </a:r>
            <a:endParaRPr kumimoji="1" lang="en-US" altLang="zh-CN" b="0" cap="all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1127613" y="1794178"/>
            <a:ext cx="6640512" cy="3194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、三个模块分别汇编产生各自的目标文件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marL="504190">
              <a:lnSpc>
                <a:spcPct val="120000"/>
              </a:lnSpc>
            </a:pPr>
            <a:r>
              <a:rPr kumimoji="1" lang="en-US" altLang="zh-CN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C:\masm&gt;masm </a:t>
            </a:r>
            <a:r>
              <a:rPr kumimoji="1" lang="en-US" altLang="zh-CN" cap="all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Lie6d6</a:t>
            </a:r>
            <a:r>
              <a:rPr kumimoji="1" lang="en-US" altLang="zh-CN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.asm</a:t>
            </a:r>
            <a:endParaRPr kumimoji="1" lang="en-US" altLang="zh-CN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504190">
              <a:lnSpc>
                <a:spcPct val="120000"/>
              </a:lnSpc>
            </a:pP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		       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产生 </a:t>
            </a:r>
            <a:r>
              <a:rPr kumimoji="1" lang="en-US" altLang="zh-CN" cap="all" dirty="0">
                <a:latin typeface="+mn-lt"/>
                <a:ea typeface="+mn-ea"/>
                <a:cs typeface="+mn-ea"/>
                <a:sym typeface="+mn-lt"/>
              </a:rPr>
              <a:t>Lie6d6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.obj</a:t>
            </a:r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marL="504190">
              <a:lnSpc>
                <a:spcPct val="120000"/>
              </a:lnSpc>
            </a:pPr>
            <a:r>
              <a:rPr kumimoji="1" lang="en-US" altLang="zh-CN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C:\masm&gt;masm </a:t>
            </a:r>
            <a:r>
              <a:rPr kumimoji="1" lang="en-US" altLang="zh-CN" cap="all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Lie6d6a</a:t>
            </a:r>
            <a:r>
              <a:rPr kumimoji="1" lang="en-US" altLang="zh-CN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.asm</a:t>
            </a:r>
            <a:endParaRPr kumimoji="1" lang="en-US" altLang="zh-CN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504190">
              <a:lnSpc>
                <a:spcPct val="120000"/>
              </a:lnSpc>
            </a:pP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		       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产生 </a:t>
            </a:r>
            <a:r>
              <a:rPr kumimoji="1" lang="en-US" altLang="zh-CN" cap="all" dirty="0">
                <a:latin typeface="+mn-lt"/>
                <a:ea typeface="+mn-ea"/>
                <a:cs typeface="+mn-ea"/>
                <a:sym typeface="+mn-lt"/>
              </a:rPr>
              <a:t>Lie6d6a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.obj</a:t>
            </a:r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marL="504190">
              <a:lnSpc>
                <a:spcPct val="120000"/>
              </a:lnSpc>
            </a:pPr>
            <a:r>
              <a:rPr kumimoji="1" lang="en-US" altLang="zh-CN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C:\masm&gt;masm </a:t>
            </a:r>
            <a:r>
              <a:rPr kumimoji="1" lang="en-US" altLang="zh-CN" cap="all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Lie6d6b</a:t>
            </a:r>
            <a:r>
              <a:rPr kumimoji="1" lang="en-US" altLang="zh-CN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.asm</a:t>
            </a:r>
            <a:endParaRPr kumimoji="1" lang="en-US" altLang="zh-CN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504190">
              <a:lnSpc>
                <a:spcPct val="120000"/>
              </a:lnSpc>
            </a:pP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		       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产生 </a:t>
            </a:r>
            <a:r>
              <a:rPr kumimoji="1" lang="en-US" altLang="zh-CN" cap="all" dirty="0">
                <a:latin typeface="+mn-lt"/>
                <a:ea typeface="+mn-ea"/>
                <a:cs typeface="+mn-ea"/>
                <a:sym typeface="+mn-lt"/>
              </a:rPr>
              <a:t>Lie6d6b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.obj</a:t>
            </a:r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035" name="AutoShape 3"/>
          <p:cNvSpPr>
            <a:spLocks noChangeArrowheads="1"/>
          </p:cNvSpPr>
          <p:nvPr/>
        </p:nvSpPr>
        <p:spPr bwMode="auto">
          <a:xfrm>
            <a:off x="6410813" y="2403388"/>
            <a:ext cx="381000" cy="762000"/>
          </a:xfrm>
          <a:prstGeom prst="curvedLeftArrow">
            <a:avLst>
              <a:gd name="adj1" fmla="val 40000"/>
              <a:gd name="adj2" fmla="val 80000"/>
              <a:gd name="adj3" fmla="val 33333"/>
            </a:avLst>
          </a:prstGeom>
          <a:solidFill>
            <a:srgbClr val="00CC00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036" name="AutoShape 4"/>
          <p:cNvSpPr>
            <a:spLocks noChangeArrowheads="1"/>
          </p:cNvSpPr>
          <p:nvPr/>
        </p:nvSpPr>
        <p:spPr bwMode="auto">
          <a:xfrm>
            <a:off x="6492037" y="3296356"/>
            <a:ext cx="381000" cy="762000"/>
          </a:xfrm>
          <a:prstGeom prst="curvedLeftArrow">
            <a:avLst>
              <a:gd name="adj1" fmla="val 40000"/>
              <a:gd name="adj2" fmla="val 80000"/>
              <a:gd name="adj3" fmla="val 3333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037" name="AutoShape 5"/>
          <p:cNvSpPr>
            <a:spLocks noChangeArrowheads="1"/>
          </p:cNvSpPr>
          <p:nvPr/>
        </p:nvSpPr>
        <p:spPr bwMode="auto">
          <a:xfrm>
            <a:off x="6492037" y="4189324"/>
            <a:ext cx="381000" cy="762000"/>
          </a:xfrm>
          <a:prstGeom prst="curvedLeftArrow">
            <a:avLst>
              <a:gd name="adj1" fmla="val 40000"/>
              <a:gd name="adj2" fmla="val 80000"/>
              <a:gd name="adj3" fmla="val 33333"/>
            </a:avLst>
          </a:prstGeom>
          <a:solidFill>
            <a:srgbClr val="FF6699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1127613" y="4954500"/>
            <a:ext cx="7138988" cy="1384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、连接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      </a:t>
            </a:r>
            <a:r>
              <a:rPr kumimoji="1" lang="en-US" altLang="zh-CN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C:\masm&gt;link </a:t>
            </a:r>
            <a:r>
              <a:rPr kumimoji="1" lang="en-US" altLang="zh-CN" cap="all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Lie6d6 Lie6d6a Lie6d6b</a:t>
            </a:r>
            <a:endParaRPr kumimoji="1" lang="en-US" altLang="zh-CN" cap="all" dirty="0">
              <a:solidFill>
                <a:srgbClr val="0033CC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		                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产生 </a:t>
            </a:r>
            <a:r>
              <a:rPr kumimoji="1" lang="en-US" altLang="zh-CN" cap="all" dirty="0">
                <a:latin typeface="+mn-lt"/>
                <a:ea typeface="+mn-ea"/>
                <a:cs typeface="+mn-ea"/>
                <a:sym typeface="+mn-lt"/>
              </a:rPr>
              <a:t>Lie6d6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.exe 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文件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039" name="AutoShape 7"/>
          <p:cNvSpPr>
            <a:spLocks noChangeArrowheads="1"/>
          </p:cNvSpPr>
          <p:nvPr/>
        </p:nvSpPr>
        <p:spPr bwMode="auto">
          <a:xfrm>
            <a:off x="7885601" y="5599025"/>
            <a:ext cx="381000" cy="762000"/>
          </a:xfrm>
          <a:prstGeom prst="curvedLeftArrow">
            <a:avLst>
              <a:gd name="adj1" fmla="val 40000"/>
              <a:gd name="adj2" fmla="val 80000"/>
              <a:gd name="adj3" fmla="val 33333"/>
            </a:avLst>
          </a:prstGeom>
          <a:solidFill>
            <a:srgbClr val="00B0F0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24848" y="1089965"/>
            <a:ext cx="3647152" cy="599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zh-CN" altLang="en-US" sz="300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如何产生可执行文件</a:t>
            </a:r>
            <a:endParaRPr kumimoji="1" lang="zh-CN" altLang="en-US" sz="3000" dirty="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4"/>
          <p:cNvSpPr txBox="1">
            <a:spLocks noChangeArrowheads="1"/>
          </p:cNvSpPr>
          <p:nvPr/>
        </p:nvSpPr>
        <p:spPr bwMode="auto">
          <a:xfrm>
            <a:off x="525770" y="1391622"/>
            <a:ext cx="5532130" cy="1791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、试编写一个汇编程序，能对键盘输入的小写字母用大写字母显示出来。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（要求采用子程序格式，即采用子程序完成将小写字母转化成大写字母）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0000" b="92623" l="1311" r="90000">
                        <a14:foregroundMark x1="25410" y1="74918" x2="25410" y2="74918"/>
                        <a14:foregroundMark x1="19672" y1="70984" x2="19672" y2="70984"/>
                        <a14:foregroundMark x1="18852" y1="72295" x2="18852" y2="72295"/>
                        <a14:foregroundMark x1="18361" y1="72787" x2="18361" y2="72787"/>
                        <a14:foregroundMark x1="17541" y1="73115" x2="17541" y2="73115"/>
                        <a14:foregroundMark x1="16885" y1="74262" x2="16885" y2="74262"/>
                        <a14:foregroundMark x1="15902" y1="74918" x2="15902" y2="74918"/>
                        <a14:foregroundMark x1="15246" y1="75082" x2="15246" y2="75082"/>
                        <a14:foregroundMark x1="19344" y1="70492" x2="19344" y2="70492"/>
                        <a14:foregroundMark x1="17049" y1="72787" x2="17049" y2="72787"/>
                        <a14:foregroundMark x1="16066" y1="73770" x2="16066" y2="73770"/>
                        <a14:foregroundMark x1="14262" y1="75574" x2="14262" y2="755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97992" y="1057275"/>
            <a:ext cx="1761796" cy="176179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697992" y="2578165"/>
            <a:ext cx="1983235" cy="10050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54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作  业</a:t>
            </a:r>
            <a:endParaRPr lang="zh-CN" altLang="en-US" sz="54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25769" y="3777327"/>
            <a:ext cx="7545569" cy="2345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、有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个数组：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marL="504190" algn="just"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ary1 </a:t>
            </a:r>
            <a:r>
              <a:rPr lang="en-US" altLang="zh-CN" dirty="0" err="1">
                <a:latin typeface="+mn-lt"/>
                <a:ea typeface="+mn-ea"/>
                <a:cs typeface="+mn-ea"/>
                <a:sym typeface="+mn-lt"/>
              </a:rPr>
              <a:t>db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12,-35,0,126,-90,-5,68,120,1,-19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marL="504190" algn="just"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ary2 </a:t>
            </a:r>
            <a:r>
              <a:rPr lang="en-US" altLang="zh-CN" dirty="0" err="1">
                <a:latin typeface="+mn-lt"/>
                <a:ea typeface="+mn-ea"/>
                <a:cs typeface="+mn-ea"/>
                <a:sym typeface="+mn-lt"/>
              </a:rPr>
              <a:t>db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24,25,0,-38,-89,99,68,100,2,-20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比较两个数组的对应位，将大的数放在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ary1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数组中，小的数放在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ary2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中（要求采用子程序格式）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tags/tag1.xml><?xml version="1.0" encoding="utf-8"?>
<p:tagLst xmlns:p="http://schemas.openxmlformats.org/presentationml/2006/main">
  <p:tag name="KSO_WPP_MARK_KEY" val="109ad566-4079-45ca-a01b-9e62d6b36a7c"/>
  <p:tag name="COMMONDATA" val="eyJoZGlkIjoiNzI0ZDMxOWEwMGI0ZDZiNGJmNWQ1OWM5ODViMTcyZTMifQ==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zhx03en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993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195580" marR="0" indent="-19558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Char char="•"/>
          <a:defRPr kumimoji="0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993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195580" marR="0" indent="-19558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Char char="•"/>
          <a:defRPr kumimoji="0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7462</Words>
  <Application>WPS 演示</Application>
  <PresentationFormat>全屏显示(4:3)</PresentationFormat>
  <Paragraphs>608</Paragraphs>
  <Slides>31</Slides>
  <Notes>18</Notes>
  <HiddenSlides>2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5" baseType="lpstr">
      <vt:lpstr>Arial</vt:lpstr>
      <vt:lpstr>宋体</vt:lpstr>
      <vt:lpstr>Wingdings</vt:lpstr>
      <vt:lpstr>Times New Roman</vt:lpstr>
      <vt:lpstr>隶书</vt:lpstr>
      <vt:lpstr>微软雅黑</vt:lpstr>
      <vt:lpstr>黑体</vt:lpstr>
      <vt:lpstr>Calibri</vt:lpstr>
      <vt:lpstr>华文新魏</vt:lpstr>
      <vt:lpstr>楷体_GB2312</vt:lpstr>
      <vt:lpstr>新宋体</vt:lpstr>
      <vt:lpstr>Arial Unicode MS</vt:lpstr>
      <vt:lpstr>楷体_GB2312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bjtu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zq</dc:creator>
  <cp:lastModifiedBy>许万茹</cp:lastModifiedBy>
  <cp:revision>1681</cp:revision>
  <dcterms:created xsi:type="dcterms:W3CDTF">2007-07-12T10:32:00Z</dcterms:created>
  <dcterms:modified xsi:type="dcterms:W3CDTF">2023-03-27T10:26:09Z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2052-11.1.0.14018</vt:lpwstr>
  </property>
  <property fmtid="{D5CDD505-2E9C-101B-9397-08002B2CF9AE}" pid="3" name="ICV">
    <vt:lpwstr>44F7EE0FA7C9473D936B99D63D6861D8</vt:lpwstr>
  </property>
</Properties>
</file>