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ink/ink1.xml" ContentType="application/inkml+xml"/>
  <Override PartName="/ppt/ink/ink2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7" r:id="rId3"/>
    <p:sldId id="354" r:id="rId4"/>
    <p:sldId id="345" r:id="rId5"/>
    <p:sldId id="353" r:id="rId6"/>
    <p:sldId id="347" r:id="rId7"/>
    <p:sldId id="348" r:id="rId8"/>
    <p:sldId id="349" r:id="rId10"/>
    <p:sldId id="337" r:id="rId11"/>
    <p:sldId id="392" r:id="rId12"/>
    <p:sldId id="291" r:id="rId13"/>
    <p:sldId id="334" r:id="rId14"/>
    <p:sldId id="313" r:id="rId15"/>
    <p:sldId id="336" r:id="rId16"/>
    <p:sldId id="317" r:id="rId17"/>
    <p:sldId id="315" r:id="rId18"/>
    <p:sldId id="314" r:id="rId19"/>
    <p:sldId id="333" r:id="rId20"/>
    <p:sldId id="332" r:id="rId21"/>
    <p:sldId id="294" r:id="rId22"/>
    <p:sldId id="339" r:id="rId23"/>
    <p:sldId id="340" r:id="rId24"/>
    <p:sldId id="292" r:id="rId25"/>
    <p:sldId id="297" r:id="rId26"/>
    <p:sldId id="298" r:id="rId27"/>
    <p:sldId id="299" r:id="rId28"/>
    <p:sldId id="318" r:id="rId29"/>
    <p:sldId id="330" r:id="rId30"/>
    <p:sldId id="319" r:id="rId31"/>
    <p:sldId id="320" r:id="rId32"/>
    <p:sldId id="321" r:id="rId33"/>
    <p:sldId id="322" r:id="rId34"/>
    <p:sldId id="323" r:id="rId35"/>
    <p:sldId id="327" r:id="rId36"/>
    <p:sldId id="329" r:id="rId37"/>
    <p:sldId id="420" r:id="rId38"/>
    <p:sldId id="421" r:id="rId39"/>
    <p:sldId id="422" r:id="rId40"/>
    <p:sldId id="423" r:id="rId41"/>
    <p:sldId id="426" r:id="rId42"/>
    <p:sldId id="428" r:id="rId43"/>
    <p:sldId id="429" r:id="rId44"/>
    <p:sldId id="430" r:id="rId45"/>
    <p:sldId id="432" r:id="rId46"/>
    <p:sldId id="433" r:id="rId47"/>
    <p:sldId id="434" r:id="rId48"/>
    <p:sldId id="436" r:id="rId49"/>
    <p:sldId id="437" r:id="rId50"/>
    <p:sldId id="438" r:id="rId51"/>
  </p:sldIdLst>
  <p:sldSz cx="9144000" cy="6858000" type="screen4x3"/>
  <p:notesSz cx="6858000" cy="9144000"/>
  <p:custDataLst>
    <p:tags r:id="rId5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28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F6"/>
    <a:srgbClr val="0000FF"/>
    <a:srgbClr val="3333CC"/>
    <a:srgbClr val="A75D54"/>
    <a:srgbClr val="769D82"/>
    <a:srgbClr val="008000"/>
    <a:srgbClr val="003366"/>
    <a:srgbClr val="336600"/>
    <a:srgbClr val="16429A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 autoAdjust="0"/>
    <p:restoredTop sz="74202" autoAdjust="0"/>
  </p:normalViewPr>
  <p:slideViewPr>
    <p:cSldViewPr showGuides="1">
      <p:cViewPr varScale="1">
        <p:scale>
          <a:sx n="79" d="100"/>
          <a:sy n="79" d="100"/>
        </p:scale>
        <p:origin x="1140" y="45"/>
      </p:cViewPr>
      <p:guideLst>
        <p:guide orient="horz" pos="2200"/>
        <p:guide pos="286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5" Type="http://schemas.openxmlformats.org/officeDocument/2006/relationships/tags" Target="tags/tag21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2.84167" units="1/cm"/>
        </inkml:channelProperties>
      </inkml:inkSource>
      <inkml:timestamp xml:id="ts0" timeString="2022-02-27T17:53:5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5 12 14743,'-5'-12'0,"5"1148"0,0-1136-2,-746 0 2,-4-6-369,0 0 373,7-142-4,0 1 1,-319 0-1,1 0 427,0 0-428,1 0 1,0 1-1,-1 0 1,-1 1 1,0 0-1,0 0 0,0 1-1,0 0 1,-1 1 0,0 0 0,0 0 0,0 1 0,0 0 0,-1 0 0,0 0 0,0-1 0,0 2 2,1 0-2,13 14-47,0 0 32,-17 60 15,0 10 14,0 0-14,0-1-25,0 0 18,-10-2 7,0 0-1,1 0 1,0 1-1,0 0 2,-1 0-1,0-1 1,0 0-1,1-1 1,0 0-2,-1-1 1,0 7 3,0 0-3,1 0-14,0 0 35,9-87-21,0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2.84167" units="1/cm"/>
        </inkml:channelProperties>
      </inkml:inkSource>
      <inkml:timestamp xml:id="ts0" timeString="2022-02-27T17:53:5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 0 4255,'-1'0'0,"1"416"0,0-416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DC73970-DF93-42C1-8403-62BBC0572A0B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 b="1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marL="0" lvl="0" indent="0" eaLnBrk="1" hangingPunct="1">
              <a:lnSpc>
                <a:spcPct val="120000"/>
              </a:lnSpc>
              <a:spcBef>
                <a:spcPct val="10000"/>
              </a:spcBef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5D46D89-712D-43A1-BE75-C0647581C636}" type="slidenum">
              <a:rPr lang="en-US" altLang="zh-CN" sz="1200"/>
            </a:fld>
            <a:endParaRPr lang="en-US" altLang="zh-CN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CN" altLang="en-US" dirty="0">
              <a:effectLst/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C73970-DF93-42C1-8403-62BBC0572A0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b="0" i="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1B9CA5-F26D-448D-807C-3075C64526B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19E1E3-0436-4C15-AE6E-D12AACFD7963}" type="slidenum">
              <a:rPr lang="zh-CN" altLang="en-US" smtClean="0"/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B0AF88-81D7-4514-ACCA-D18933932AF3}" type="slidenum">
              <a:rPr lang="zh-CN" altLang="en-US" smtClean="0"/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14CF54-6D67-4548-A332-3E6647EB7780}" type="slidenum">
              <a:rPr lang="zh-CN" altLang="en-US" smtClean="0"/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4D63C7-75C9-4BFE-8ACE-2FC8C8795C2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12B85C-E60E-46CB-9505-CC72BC956CB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53C5CA-13BF-4C41-8970-C2CCF7FEC26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0065E0-620C-46C9-BB2D-31761067AEC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E951D8-F988-4964-A493-4373EA6FF14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A9C025-AC3F-4C5A-8741-FF5ADA3D1C4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2492F1-BE6F-4C75-9202-C8969A2C4E5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839BD0-FBC0-42A4-9F90-1B9EF4B55D6F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D8976A-E888-4F53-BAD7-F59F522B4C8A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C69B21-344D-49CE-BA8C-CE4F83E9DD00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739994-4980-4036-AC0B-87E336CCE83C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3F2CE-F760-46C4-ACEF-2C7E7352CEB7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81E91-707C-49E5-A9CC-571D13D8585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3938589"/>
            <a:ext cx="8229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19AC1-1C6A-4FBA-9690-B7712592EBBF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6.png"/><Relationship Id="rId18" Type="http://schemas.openxmlformats.org/officeDocument/2006/relationships/image" Target="../media/image5.png"/><Relationship Id="rId17" Type="http://schemas.openxmlformats.org/officeDocument/2006/relationships/image" Target="../media/image4.jpeg"/><Relationship Id="rId16" Type="http://schemas.openxmlformats.org/officeDocument/2006/relationships/image" Target="../media/image3.jpeg"/><Relationship Id="rId15" Type="http://schemas.openxmlformats.org/officeDocument/2006/relationships/image" Target="../media/image2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7E1011E-1A6A-4057-8138-73EBCAE72192}" type="slidenum">
              <a:rPr lang="en-US" altLang="zh-CN"/>
            </a:fld>
            <a:endParaRPr lang="en-US" altLang="zh-CN"/>
          </a:p>
        </p:txBody>
      </p:sp>
      <p:sp>
        <p:nvSpPr>
          <p:cNvPr id="1038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kumimoji="0" lang="zh-CN" altLang="zh-CN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3" name="Picture 27"/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28"/>
          <p:cNvPicPr>
            <a:picLocks noChangeAspect="1" noChangeArrowheads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9"/>
          <p:cNvPicPr>
            <a:picLocks noChangeAspect="1" noChangeArrowheads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31"/>
          <p:cNvPicPr>
            <a:picLocks noChangeAspect="1" noChangeArrowheads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2"/>
          <p:cNvPicPr>
            <a:picLocks noChangeAspect="1" noChangeArrowheads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customXml" Target="../ink/ink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png"/><Relationship Id="rId3" Type="http://schemas.openxmlformats.org/officeDocument/2006/relationships/customXml" Target="../ink/ink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image" Target="../media/image2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3.xml"/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.xml"/><Relationship Id="rId2" Type="http://schemas.openxmlformats.org/officeDocument/2006/relationships/image" Target="../media/image28.emf"/><Relationship Id="rId1" Type="http://schemas.openxmlformats.org/officeDocument/2006/relationships/oleObject" Target="../embeddings/oleObject2.bin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5.xml"/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9.xml"/><Relationship Id="rId3" Type="http://schemas.openxmlformats.org/officeDocument/2006/relationships/image" Target="../media/image30.png"/><Relationship Id="rId2" Type="http://schemas.openxmlformats.org/officeDocument/2006/relationships/image" Target="../media/image29.wmf"/><Relationship Id="rId1" Type="http://schemas.openxmlformats.org/officeDocument/2006/relationships/oleObject" Target="../embeddings/oleObject3.bin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6.xml"/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png"/><Relationship Id="rId2" Type="http://schemas.openxmlformats.org/officeDocument/2006/relationships/image" Target="../media/image31.wmf"/><Relationship Id="rId1" Type="http://schemas.openxmlformats.org/officeDocument/2006/relationships/oleObject" Target="../embeddings/oleObject4.bin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395536" y="1150937"/>
            <a:ext cx="8153400" cy="2286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000" b="1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微机系统与接口技术</a:t>
            </a:r>
            <a:endParaRPr lang="zh-CN" altLang="en-US" sz="6000" b="1" dirty="0">
              <a:solidFill>
                <a:srgbClr val="8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Text Box 9"/>
          <p:cNvSpPr txBox="1">
            <a:spLocks noChangeArrowheads="1"/>
          </p:cNvSpPr>
          <p:nvPr/>
        </p:nvSpPr>
        <p:spPr bwMode="auto">
          <a:xfrm>
            <a:off x="3275856" y="5229200"/>
            <a:ext cx="29642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主讲：</a:t>
            </a:r>
            <a:r>
              <a:rPr lang="zh-CN" altLang="en-US" sz="3600" b="1" dirty="0">
                <a:solidFill>
                  <a:srgbClr val="CC33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许万茹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defPPr>
              <a:defRPr lang="zh-CN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05AFF0-A7BE-44B9-8A7B-416CABD6BFED}" type="slidenum">
              <a:rPr lang="en-US" altLang="zh-CN" smtClean="0"/>
            </a:fld>
            <a:endParaRPr kumimoji="0"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0650" y="1052830"/>
            <a:ext cx="8860790" cy="4399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000" b="1" dirty="0"/>
              <a:t>许万茹 </a:t>
            </a:r>
            <a:r>
              <a:rPr lang="zh-CN" altLang="en-US" sz="2000" dirty="0"/>
              <a:t>博士，副教授</a:t>
            </a:r>
            <a:r>
              <a:rPr lang="zh-CN" altLang="en-US" sz="2000" dirty="0"/>
              <a:t>，硕士生导师</a:t>
            </a:r>
            <a:endParaRPr lang="en-US" altLang="zh-CN" sz="20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000" dirty="0"/>
              <a:t>2007</a:t>
            </a:r>
            <a:r>
              <a:rPr lang="zh-CN" altLang="en-US" sz="2000" dirty="0"/>
              <a:t>年和</a:t>
            </a:r>
            <a:r>
              <a:rPr lang="en-US" altLang="zh-CN" sz="2000" dirty="0"/>
              <a:t>2018</a:t>
            </a:r>
            <a:r>
              <a:rPr lang="zh-CN" altLang="en-US" sz="2000" dirty="0"/>
              <a:t>年在北京交通大学计算机与信息技术学院分别获学士和博士学位。</a:t>
            </a:r>
            <a:endParaRPr lang="en-US" altLang="zh-CN" sz="20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000" dirty="0"/>
              <a:t>2016-2017</a:t>
            </a:r>
            <a:r>
              <a:rPr lang="zh-CN" altLang="en-US" sz="2000" dirty="0"/>
              <a:t>年美国伦斯勒理工大学从事研究工作。</a:t>
            </a:r>
            <a:endParaRPr lang="en-US" altLang="zh-CN" sz="2000" dirty="0"/>
          </a:p>
          <a:p>
            <a:pPr eaLnBrk="1" hangingPunct="1">
              <a:defRPr/>
            </a:pPr>
            <a:endParaRPr lang="en-US" altLang="zh-CN" sz="2000" b="1" dirty="0"/>
          </a:p>
          <a:p>
            <a:pPr eaLnBrk="1" hangingPunct="1">
              <a:defRPr/>
            </a:pPr>
            <a:r>
              <a:rPr lang="zh-CN" altLang="en-US" sz="2000" b="1" dirty="0"/>
              <a:t>授课：深度学习、汇编与接口技术、微机系统与接口技术</a:t>
            </a:r>
            <a:endParaRPr lang="zh-CN" altLang="en-US" sz="2000" b="1" dirty="0"/>
          </a:p>
          <a:p>
            <a:pPr eaLnBrk="1" hangingPunct="1">
              <a:defRPr/>
            </a:pPr>
            <a:r>
              <a:rPr lang="zh-CN" altLang="en-US" sz="2000" b="1" dirty="0"/>
              <a:t>研究方向</a:t>
            </a:r>
            <a:r>
              <a:rPr lang="zh-CN" altLang="en-US" sz="2000" dirty="0"/>
              <a:t>：计算机视觉、深度学习、图像</a:t>
            </a:r>
            <a:r>
              <a:rPr lang="en-US" altLang="zh-CN" sz="2000" dirty="0"/>
              <a:t>/</a:t>
            </a:r>
            <a:r>
              <a:rPr lang="zh-CN" altLang="en-US" sz="2000" dirty="0"/>
              <a:t>视频分析与理解、人体行为识别等。</a:t>
            </a:r>
            <a:endParaRPr lang="en-US" altLang="zh-CN" sz="2000" dirty="0"/>
          </a:p>
          <a:p>
            <a:pPr eaLnBrk="1" hangingPunct="1">
              <a:defRPr/>
            </a:pPr>
            <a:endParaRPr lang="en-US" altLang="zh-CN" sz="2000" dirty="0"/>
          </a:p>
          <a:p>
            <a:pPr algn="just" eaLnBrk="1" hangingPunct="1">
              <a:defRPr/>
            </a:pPr>
            <a:r>
              <a:rPr lang="zh-CN" altLang="en-US" sz="2000" dirty="0"/>
              <a:t>在国内外期刊和会议上发表学术论文</a:t>
            </a:r>
            <a:r>
              <a:rPr lang="en-US" altLang="zh-CN" sz="2000" dirty="0"/>
              <a:t>4</a:t>
            </a:r>
            <a:r>
              <a:rPr lang="en-US" altLang="zh-CN" sz="2000" dirty="0"/>
              <a:t>0</a:t>
            </a:r>
            <a:r>
              <a:rPr lang="zh-CN" altLang="en-US" sz="2000" dirty="0"/>
              <a:t>余篇，包括</a:t>
            </a:r>
            <a:endParaRPr lang="en-US" altLang="zh-CN" sz="2000" dirty="0"/>
          </a:p>
          <a:p>
            <a:pPr algn="just" eaLnBrk="1" hangingPunct="1">
              <a:defRPr/>
            </a:pPr>
            <a:r>
              <a:rPr sz="2000"/>
              <a:t>IEEE Trans. on Image Processing, IEEE Trans. on Multimedia, IEEE Trans. on Circuits and Systems for Video Technology, CVPR, ACM Multimedia </a:t>
            </a:r>
            <a:r>
              <a:rPr lang="zh-CN" altLang="en-US" sz="2000" dirty="0"/>
              <a:t>等。</a:t>
            </a:r>
            <a:endParaRPr lang="en-US" altLang="zh-CN" sz="2000" dirty="0"/>
          </a:p>
          <a:p>
            <a:pPr algn="just" eaLnBrk="1" hangingPunct="1">
              <a:defRPr/>
            </a:pPr>
            <a:endParaRPr lang="zh-CN" altLang="en-US" sz="2000" dirty="0"/>
          </a:p>
          <a:p>
            <a:pPr algn="just" eaLnBrk="1" hangingPunct="1">
              <a:defRPr/>
            </a:pPr>
            <a:r>
              <a:rPr lang="zh-CN" altLang="en-US" sz="2000" dirty="0"/>
              <a:t>主持国家自然科学基金（青年项目）、国家博士后基金面上项目、中央高校基本科研业务费等多个项目</a:t>
            </a:r>
            <a:r>
              <a:rPr lang="zh-CN" sz="2000" dirty="0"/>
              <a:t>。</a:t>
            </a:r>
            <a:endParaRPr lang="zh-CN" sz="2000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59011" y="5521114"/>
            <a:ext cx="7416800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办公</a:t>
            </a:r>
            <a:r>
              <a:rPr lang="zh-CN" altLang="zh-CN" sz="2000" b="1" dirty="0">
                <a:latin typeface="楷体_GB2312" pitchFamily="49" charset="-122"/>
                <a:ea typeface="楷体_GB2312" pitchFamily="49" charset="-122"/>
              </a:rPr>
              <a:t>地点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：土建楼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424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4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Email: </a:t>
            </a:r>
            <a:r>
              <a:rPr lang="en-US" altLang="zh-CN" sz="2000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xwanru@bjtu.edu.cn</a:t>
            </a:r>
            <a:endParaRPr lang="en-US" altLang="zh-CN" sz="2000" dirty="0">
              <a:solidFill>
                <a:srgbClr val="0000CC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4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主页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: http://faculty.bjtu.edu.cn/9522/         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4"/>
          <p:cNvSpPr>
            <a:spLocks noChangeArrowheads="1"/>
          </p:cNvSpPr>
          <p:nvPr/>
        </p:nvSpPr>
        <p:spPr bwMode="auto">
          <a:xfrm>
            <a:off x="610313" y="1238548"/>
            <a:ext cx="231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+mj-ea"/>
                <a:ea typeface="+mj-ea"/>
              </a:rPr>
              <a:t>一、时间</a:t>
            </a:r>
            <a:r>
              <a:rPr lang="zh-CN" altLang="en-US" b="1" dirty="0">
                <a:latin typeface="+mj-ea"/>
                <a:ea typeface="+mj-ea"/>
              </a:rPr>
              <a:t>和地点</a:t>
            </a:r>
            <a:endParaRPr lang="zh-CN" altLang="en-US" b="1" dirty="0"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260" y="1917065"/>
            <a:ext cx="7485380" cy="438213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4"/>
          <p:cNvSpPr>
            <a:spLocks noChangeArrowheads="1"/>
          </p:cNvSpPr>
          <p:nvPr/>
        </p:nvSpPr>
        <p:spPr bwMode="auto">
          <a:xfrm>
            <a:off x="610313" y="1238548"/>
            <a:ext cx="231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+mj-ea"/>
                <a:ea typeface="+mj-ea"/>
              </a:rPr>
              <a:t>一、时间</a:t>
            </a:r>
            <a:r>
              <a:rPr lang="zh-CN" altLang="en-US" b="1" dirty="0">
                <a:latin typeface="+mj-ea"/>
                <a:ea typeface="+mj-ea"/>
              </a:rPr>
              <a:t>和地点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057" y="1772940"/>
            <a:ext cx="7344816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ts val="3500"/>
              </a:lnSpc>
            </a:pPr>
            <a:r>
              <a:rPr lang="zh-CN" altLang="en-US" b="1" dirty="0">
                <a:solidFill>
                  <a:srgbClr val="224485"/>
                </a:solidFill>
                <a:latin typeface="+mj-ea"/>
                <a:ea typeface="+mj-ea"/>
              </a:rPr>
              <a:t>周二  </a:t>
            </a:r>
            <a:r>
              <a:rPr lang="en-US" altLang="zh-CN" b="1" dirty="0">
                <a:solidFill>
                  <a:srgbClr val="224485"/>
                </a:solidFill>
                <a:latin typeface="+mj-ea"/>
                <a:ea typeface="+mj-ea"/>
              </a:rPr>
              <a:t>SY205</a:t>
            </a:r>
            <a:r>
              <a:rPr lang="zh-CN" altLang="en-US" b="1" dirty="0">
                <a:solidFill>
                  <a:srgbClr val="224485"/>
                </a:solidFill>
                <a:latin typeface="+mj-ea"/>
                <a:ea typeface="+mj-ea"/>
              </a:rPr>
              <a:t>（或</a:t>
            </a:r>
            <a:r>
              <a:rPr lang="en-US" altLang="zh-CN" b="1" dirty="0">
                <a:solidFill>
                  <a:srgbClr val="224485"/>
                </a:solidFill>
                <a:latin typeface="+mj-ea"/>
                <a:ea typeface="+mj-ea"/>
              </a:rPr>
              <a:t> </a:t>
            </a:r>
            <a:r>
              <a:rPr b="1" dirty="0">
                <a:solidFill>
                  <a:srgbClr val="224485"/>
                </a:solidFill>
                <a:latin typeface="+mj-ea"/>
                <a:ea typeface="+mj-ea"/>
              </a:rPr>
              <a:t>九教北402内 </a:t>
            </a:r>
            <a:r>
              <a:rPr lang="zh-CN" altLang="en-US" b="1" dirty="0">
                <a:solidFill>
                  <a:srgbClr val="224485"/>
                </a:solidFill>
                <a:latin typeface="+mj-ea"/>
                <a:ea typeface="+mj-ea"/>
              </a:rPr>
              <a:t>实验室）</a:t>
            </a:r>
            <a:r>
              <a:rPr lang="en-US" altLang="zh-CN" b="1" dirty="0">
                <a:solidFill>
                  <a:srgbClr val="224485"/>
                </a:solidFill>
                <a:latin typeface="+mj-ea"/>
                <a:ea typeface="+mj-ea"/>
              </a:rPr>
              <a:t>  </a:t>
            </a:r>
            <a:r>
              <a:rPr lang="zh-CN" altLang="en-US" b="1" dirty="0">
                <a:solidFill>
                  <a:srgbClr val="224485"/>
                </a:solidFill>
                <a:latin typeface="+mj-ea"/>
                <a:ea typeface="+mj-ea"/>
              </a:rPr>
              <a:t>第</a:t>
            </a:r>
            <a:r>
              <a:rPr lang="zh-CN" altLang="en-US" b="1" dirty="0">
                <a:solidFill>
                  <a:srgbClr val="224485"/>
                </a:solidFill>
                <a:latin typeface="+mj-ea"/>
                <a:ea typeface="+mj-ea"/>
              </a:rPr>
              <a:t>一节</a:t>
            </a:r>
            <a:endParaRPr lang="zh-CN" altLang="en-US" b="1" dirty="0">
              <a:solidFill>
                <a:srgbClr val="224485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FF"/>
                </a:solidFill>
                <a:latin typeface="+mj-ea"/>
                <a:ea typeface="+mj-ea"/>
              </a:rPr>
              <a:t>周五</a:t>
            </a:r>
            <a:r>
              <a:rPr lang="en-US" altLang="zh-CN" b="1" dirty="0">
                <a:solidFill>
                  <a:srgbClr val="0000FF"/>
                </a:solidFill>
                <a:latin typeface="+mj-ea"/>
                <a:ea typeface="+mj-ea"/>
              </a:rPr>
              <a:t>  </a:t>
            </a:r>
            <a:r>
              <a:rPr lang="en-US" altLang="zh-CN" b="1" dirty="0">
                <a:solidFill>
                  <a:srgbClr val="224485"/>
                </a:solidFill>
                <a:latin typeface="+mj-ea"/>
                <a:ea typeface="+mj-ea"/>
                <a:sym typeface="+mn-ea"/>
              </a:rPr>
              <a:t>SY205</a:t>
            </a:r>
            <a:r>
              <a:rPr lang="en-US" altLang="zh-CN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（或</a:t>
            </a:r>
            <a:r>
              <a:rPr lang="en-US" altLang="zh-CN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九教北402内 实验室）</a:t>
            </a:r>
            <a:r>
              <a:rPr lang="en-US" altLang="zh-CN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第一节</a:t>
            </a:r>
            <a:endParaRPr lang="en-US" altLang="zh-CN" b="1" dirty="0">
              <a:solidFill>
                <a:srgbClr val="0000FF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ts val="3500"/>
              </a:lnSpc>
            </a:pPr>
            <a:endParaRPr lang="en-US" altLang="zh-CN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9750" y="3213100"/>
            <a:ext cx="7270115" cy="262064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597970" y="1636965"/>
            <a:ext cx="2011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+mj-ea"/>
                <a:ea typeface="+mj-ea"/>
              </a:rPr>
              <a:t>二、联系方式</a:t>
            </a:r>
            <a:endParaRPr lang="en-US" altLang="zh-CN" b="1" dirty="0">
              <a:latin typeface="+mj-ea"/>
              <a:ea typeface="+mj-ea"/>
            </a:endParaRPr>
          </a:p>
        </p:txBody>
      </p:sp>
      <p:sp>
        <p:nvSpPr>
          <p:cNvPr id="7171" name="文本框 4"/>
          <p:cNvSpPr txBox="1">
            <a:spLocks noChangeArrowheads="1"/>
          </p:cNvSpPr>
          <p:nvPr/>
        </p:nvSpPr>
        <p:spPr bwMode="auto">
          <a:xfrm>
            <a:off x="375340" y="4653213"/>
            <a:ext cx="6624638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dirty="0">
              <a:latin typeface="+mj-ea"/>
              <a:ea typeface="+mj-ea"/>
            </a:endParaRPr>
          </a:p>
          <a:p>
            <a:pPr eaLnBrk="1" hangingPunct="1"/>
            <a:r>
              <a:rPr lang="en-US" altLang="zh-CN" dirty="0">
                <a:latin typeface="+mj-ea"/>
                <a:ea typeface="+mj-ea"/>
              </a:rPr>
              <a:t>    </a:t>
            </a:r>
            <a:endParaRPr lang="en-US" altLang="zh-CN" dirty="0">
              <a:latin typeface="+mj-ea"/>
              <a:ea typeface="+mj-ea"/>
            </a:endParaRPr>
          </a:p>
          <a:p>
            <a:pPr eaLnBrk="1" hangingPunct="1"/>
            <a:endParaRPr lang="en-US" altLang="zh-CN" dirty="0">
              <a:latin typeface="+mj-ea"/>
              <a:ea typeface="+mj-ea"/>
            </a:endParaRPr>
          </a:p>
          <a:p>
            <a:pPr eaLnBrk="1" hangingPunct="1"/>
            <a:endParaRPr lang="en-US" altLang="zh-CN" dirty="0">
              <a:latin typeface="+mj-ea"/>
              <a:ea typeface="+mj-ea"/>
            </a:endParaRPr>
          </a:p>
          <a:p>
            <a:pPr eaLnBrk="1" hangingPunct="1"/>
            <a:r>
              <a:rPr lang="zh-CN" altLang="en-US" dirty="0">
                <a:latin typeface="+mj-ea"/>
                <a:ea typeface="+mj-ea"/>
              </a:rPr>
              <a:t>以及</a:t>
            </a:r>
            <a:r>
              <a:rPr lang="zh-CN" altLang="en-US" dirty="0">
                <a:latin typeface="+mj-ea"/>
                <a:ea typeface="+mj-ea"/>
              </a:rPr>
              <a:t>邮件、课程平台（作业</a:t>
            </a:r>
            <a:r>
              <a:rPr lang="zh-CN" altLang="en-US" dirty="0">
                <a:latin typeface="+mj-ea"/>
                <a:ea typeface="+mj-ea"/>
              </a:rPr>
              <a:t>）</a:t>
            </a:r>
            <a:endParaRPr lang="zh-CN" altLang="en-US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83485" y="2204720"/>
            <a:ext cx="3359150" cy="331724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539155" y="1557859"/>
            <a:ext cx="231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+mj-ea"/>
                <a:ea typeface="+mj-ea"/>
              </a:rPr>
              <a:t>三、做实验方式</a:t>
            </a:r>
            <a:endParaRPr lang="en-US" altLang="zh-CN" b="1" dirty="0">
              <a:latin typeface="+mj-ea"/>
              <a:ea typeface="+mj-ea"/>
            </a:endParaRPr>
          </a:p>
        </p:txBody>
      </p:sp>
      <p:sp>
        <p:nvSpPr>
          <p:cNvPr id="8195" name="文本框 4"/>
          <p:cNvSpPr txBox="1">
            <a:spLocks noChangeArrowheads="1"/>
          </p:cNvSpPr>
          <p:nvPr/>
        </p:nvSpPr>
        <p:spPr bwMode="auto">
          <a:xfrm>
            <a:off x="1027430" y="2621280"/>
            <a:ext cx="7406005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+mj-ea"/>
                <a:ea typeface="+mj-ea"/>
              </a:rPr>
              <a:t>             </a:t>
            </a:r>
            <a:endParaRPr lang="en-US" altLang="zh-CN" dirty="0">
              <a:latin typeface="+mj-ea"/>
              <a:ea typeface="+mj-ea"/>
            </a:endParaRPr>
          </a:p>
          <a:p>
            <a:pPr eaLnBrk="1" hangingPunct="1"/>
            <a:endParaRPr lang="en-US" altLang="zh-CN" dirty="0">
              <a:latin typeface="+mj-ea"/>
              <a:ea typeface="+mj-ea"/>
            </a:endParaRPr>
          </a:p>
          <a:p>
            <a:pPr eaLnBrk="1" hangingPunct="1"/>
            <a:r>
              <a:rPr lang="zh-CN" altLang="en-US" dirty="0">
                <a:latin typeface="+mj-ea"/>
                <a:ea typeface="+mj-ea"/>
              </a:rPr>
              <a:t>线下实验： 汇编部分（自己的</a:t>
            </a:r>
            <a:r>
              <a:rPr lang="zh-CN" altLang="en-US" dirty="0">
                <a:latin typeface="+mj-ea"/>
                <a:ea typeface="+mj-ea"/>
              </a:rPr>
              <a:t>电脑）</a:t>
            </a:r>
            <a:r>
              <a:rPr lang="en-US" altLang="zh-CN" dirty="0">
                <a:latin typeface="+mj-ea"/>
                <a:ea typeface="+mj-ea"/>
              </a:rPr>
              <a:t>+</a:t>
            </a:r>
            <a:r>
              <a:rPr lang="zh-CN" altLang="en-US" dirty="0">
                <a:latin typeface="+mj-ea"/>
                <a:ea typeface="+mj-ea"/>
              </a:rPr>
              <a:t>接口部分（</a:t>
            </a:r>
            <a:r>
              <a:rPr lang="zh-CN" altLang="en-US" b="1" dirty="0">
                <a:latin typeface="+mj-ea"/>
                <a:ea typeface="+mj-ea"/>
              </a:rPr>
              <a:t>实验箱）</a:t>
            </a:r>
            <a:r>
              <a:rPr lang="zh-CN" altLang="en-US" dirty="0">
                <a:latin typeface="+mj-ea"/>
                <a:ea typeface="+mj-ea"/>
              </a:rPr>
              <a:t> </a:t>
            </a:r>
            <a:endParaRPr lang="zh-CN" altLang="en-US" dirty="0">
              <a:latin typeface="+mj-ea"/>
              <a:ea typeface="+mj-ea"/>
            </a:endParaRPr>
          </a:p>
          <a:p>
            <a:pPr eaLnBrk="1" hangingPunct="1"/>
            <a:r>
              <a:rPr lang="zh-CN" altLang="en-US" dirty="0">
                <a:latin typeface="+mj-ea"/>
                <a:ea typeface="+mj-ea"/>
              </a:rPr>
              <a:t>地点：</a:t>
            </a:r>
            <a:r>
              <a:rPr dirty="0">
                <a:latin typeface="+mj-ea"/>
                <a:ea typeface="+mj-ea"/>
              </a:rPr>
              <a:t>九教北402内 </a:t>
            </a:r>
            <a:r>
              <a:rPr lang="en-US" dirty="0">
                <a:latin typeface="+mj-ea"/>
                <a:ea typeface="+mj-ea"/>
              </a:rPr>
              <a:t> </a:t>
            </a:r>
            <a:r>
              <a:rPr lang="zh-CN" altLang="en-US" dirty="0">
                <a:latin typeface="+mj-ea"/>
                <a:ea typeface="+mj-ea"/>
              </a:rPr>
              <a:t>综合</a:t>
            </a:r>
            <a:r>
              <a:rPr lang="zh-CN" altLang="en-US" dirty="0">
                <a:latin typeface="+mj-ea"/>
                <a:ea typeface="+mj-ea"/>
              </a:rPr>
              <a:t>实验室</a:t>
            </a:r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/>
          <p:cNvSpPr>
            <a:spLocks noChangeArrowheads="1"/>
          </p:cNvSpPr>
          <p:nvPr/>
        </p:nvSpPr>
        <p:spPr bwMode="auto">
          <a:xfrm>
            <a:off x="533400" y="1218060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+mj-ea"/>
                <a:ea typeface="+mj-ea"/>
              </a:rPr>
              <a:t>五、课程平台</a:t>
            </a:r>
            <a:endParaRPr lang="en-US" altLang="zh-CN" b="1" dirty="0">
              <a:latin typeface="+mj-ea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33400" y="1700213"/>
            <a:ext cx="888682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  <a:defRPr/>
            </a:pPr>
            <a:r>
              <a:rPr lang="zh-CN" altLang="en-US" b="1">
                <a:solidFill>
                  <a:srgbClr val="FF0000"/>
                </a:solidFill>
                <a:latin typeface="+mj-ea"/>
                <a:ea typeface="+mj-ea"/>
              </a:rPr>
              <a:t>教务处的课程平台：</a:t>
            </a:r>
            <a:endParaRPr lang="en-US" altLang="zh-CN" b="1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b="1">
                <a:solidFill>
                  <a:srgbClr val="224485"/>
                </a:solidFill>
                <a:latin typeface="+mj-ea"/>
                <a:ea typeface="+mj-ea"/>
              </a:rPr>
              <a:t>      </a:t>
            </a:r>
            <a:r>
              <a:rPr lang="zh-CN" altLang="en-US">
                <a:solidFill>
                  <a:srgbClr val="224485"/>
                </a:solidFill>
                <a:latin typeface="+mj-ea"/>
                <a:ea typeface="+mj-ea"/>
              </a:rPr>
              <a:t>浏览作业、课件、</a:t>
            </a:r>
            <a:r>
              <a:rPr lang="en-US" altLang="zh-CN">
                <a:solidFill>
                  <a:srgbClr val="224485"/>
                </a:solidFill>
                <a:latin typeface="+mj-ea"/>
                <a:ea typeface="+mj-ea"/>
              </a:rPr>
              <a:t>MOOC</a:t>
            </a:r>
            <a:r>
              <a:rPr lang="zh-CN" altLang="en-US">
                <a:solidFill>
                  <a:srgbClr val="224485"/>
                </a:solidFill>
                <a:latin typeface="+mj-ea"/>
                <a:ea typeface="+mj-ea"/>
              </a:rPr>
              <a:t>视频，提交作业、实验报告</a:t>
            </a:r>
            <a:endParaRPr lang="en-US" altLang="zh-CN">
              <a:solidFill>
                <a:srgbClr val="224485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b="1" dirty="0">
              <a:solidFill>
                <a:srgbClr val="224485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b="1">
                <a:solidFill>
                  <a:srgbClr val="224485"/>
                </a:solidFill>
                <a:latin typeface="+mj-ea"/>
                <a:ea typeface="+mj-ea"/>
              </a:rPr>
              <a:t>2.</a:t>
            </a:r>
            <a:r>
              <a:rPr lang="zh-CN" altLang="en-US" b="1">
                <a:solidFill>
                  <a:srgbClr val="224485"/>
                </a:solidFill>
                <a:latin typeface="+mj-ea"/>
                <a:ea typeface="+mj-ea"/>
              </a:rPr>
              <a:t> 智慧教学课程</a:t>
            </a:r>
            <a:endParaRPr lang="en-US" altLang="zh-CN" b="1">
              <a:solidFill>
                <a:srgbClr val="224485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b="1">
                <a:solidFill>
                  <a:srgbClr val="224485"/>
                </a:solidFill>
                <a:latin typeface="+mj-ea"/>
                <a:ea typeface="+mj-ea"/>
              </a:rPr>
              <a:t>      轻新课堂</a:t>
            </a:r>
            <a:endParaRPr lang="zh-CN" altLang="zh-CN" b="1" dirty="0">
              <a:solidFill>
                <a:srgbClr val="224485"/>
              </a:solidFill>
              <a:latin typeface="+mj-ea"/>
              <a:ea typeface="+mj-ea"/>
            </a:endParaRPr>
          </a:p>
        </p:txBody>
      </p:sp>
      <p:pic>
        <p:nvPicPr>
          <p:cNvPr id="9220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5" t="3706" r="15762" b="1463"/>
          <a:stretch>
            <a:fillRect/>
          </a:stretch>
        </p:blipFill>
        <p:spPr bwMode="auto">
          <a:xfrm>
            <a:off x="4356100" y="3141663"/>
            <a:ext cx="4376738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554663" y="5321985"/>
            <a:ext cx="560387" cy="64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 eaLnBrk="1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kern="1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222" name="矩形 10"/>
          <p:cNvSpPr>
            <a:spLocks noChangeArrowheads="1"/>
          </p:cNvSpPr>
          <p:nvPr/>
        </p:nvSpPr>
        <p:spPr bwMode="auto">
          <a:xfrm>
            <a:off x="468313" y="5332413"/>
            <a:ext cx="3748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0000"/>
                </a:solidFill>
                <a:latin typeface="+mj-ea"/>
                <a:ea typeface="+mj-ea"/>
              </a:rPr>
              <a:t>学习“智慧教学课程平台使用培训</a:t>
            </a:r>
            <a:r>
              <a:rPr lang="en-US" altLang="zh-CN" b="1">
                <a:solidFill>
                  <a:srgbClr val="FF0000"/>
                </a:solidFill>
                <a:latin typeface="+mj-ea"/>
                <a:ea typeface="+mj-ea"/>
              </a:rPr>
              <a:t>--</a:t>
            </a:r>
            <a:r>
              <a:rPr lang="zh-CN" altLang="en-US" b="1">
                <a:solidFill>
                  <a:srgbClr val="FF0000"/>
                </a:solidFill>
                <a:latin typeface="+mj-ea"/>
                <a:ea typeface="+mj-ea"/>
              </a:rPr>
              <a:t>学生版</a:t>
            </a:r>
            <a:r>
              <a:rPr lang="en-US" altLang="zh-CN" b="1">
                <a:solidFill>
                  <a:srgbClr val="FF0000"/>
                </a:solidFill>
                <a:latin typeface="+mj-ea"/>
                <a:ea typeface="+mj-ea"/>
              </a:rPr>
              <a:t>.ppt</a:t>
            </a:r>
            <a:r>
              <a:rPr lang="zh-CN" altLang="en-US" b="1">
                <a:solidFill>
                  <a:srgbClr val="FF0000"/>
                </a:solidFill>
                <a:latin typeface="+mj-ea"/>
                <a:ea typeface="+mj-ea"/>
              </a:rPr>
              <a:t>”</a:t>
            </a:r>
            <a:endParaRPr lang="zh-CN" altLang="en-US" b="1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827584" y="1196752"/>
            <a:ext cx="2303463" cy="7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40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课程介绍</a:t>
            </a:r>
            <a:endParaRPr lang="zh-CN" altLang="en-US" sz="4000" b="1" dirty="0">
              <a:solidFill>
                <a:srgbClr val="33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3275856" y="2204864"/>
            <a:ext cx="4176712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71500" indent="-5715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学习目标</a:t>
            </a:r>
            <a:endParaRPr lang="en-US" altLang="zh-CN" sz="3200" b="1" dirty="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学习内容</a:t>
            </a:r>
            <a:endParaRPr lang="en-US" altLang="zh-CN" sz="3200" b="1" dirty="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参考教材</a:t>
            </a:r>
            <a:endParaRPr lang="en-US" altLang="zh-CN" sz="3200" b="1" dirty="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课程安排</a:t>
            </a:r>
            <a:endParaRPr lang="en-US" altLang="zh-CN" sz="3200" b="1" dirty="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课程考核</a:t>
            </a:r>
            <a:endParaRPr lang="zh-CN" altLang="en-US" sz="3200" b="1" dirty="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 Box 2"/>
          <p:cNvSpPr txBox="1"/>
          <p:nvPr/>
        </p:nvSpPr>
        <p:spPr>
          <a:xfrm>
            <a:off x="755650" y="1412875"/>
            <a:ext cx="7775575" cy="31686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990033"/>
                </a:solidFill>
                <a:latin typeface="Times New Roman" panose="02020603050405020304" pitchFamily="18" charset="0"/>
              </a:rPr>
              <a:t>课程特点</a:t>
            </a:r>
            <a:endParaRPr lang="zh-CN" altLang="en-US" sz="2800" b="1" dirty="0">
              <a:solidFill>
                <a:srgbClr val="99003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20000"/>
              </a:lnSpc>
              <a:buSzPct val="8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具有技术性、工程性和实践性等特点，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是理论联系实际，提高实际应用能力的重要教学环节，它在培养高素质人才中具有重要的地位和作用。因此学生</a:t>
            </a:r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只有通过</a:t>
            </a:r>
            <a:r>
              <a:rPr lang="zh-CN" altLang="en-US" sz="28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大量的实验</a:t>
            </a:r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才能取得良好的教学效果。</a:t>
            </a:r>
            <a:endParaRPr lang="zh-CN" altLang="en-US" sz="2800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971550" y="1916113"/>
            <a:ext cx="7777163" cy="220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、学习目标</a:t>
            </a:r>
            <a:endParaRPr lang="zh-CN" altLang="en-US" sz="32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505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endParaRPr lang="zh-CN" altLang="en-US" b="1" dirty="0">
              <a:solidFill>
                <a:srgbClr val="FF505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5050"/>
                </a:solidFill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zh-CN" altLang="en-US" sz="2800" b="1" dirty="0">
                <a:solidFill>
                  <a:srgbClr val="FF5050"/>
                </a:solidFill>
                <a:latin typeface="+mn-lt"/>
                <a:ea typeface="+mn-ea"/>
                <a:cs typeface="+mn-ea"/>
                <a:sym typeface="+mn-lt"/>
              </a:rPr>
              <a:t>软件是如何控制硬件的？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</a:t>
            </a:r>
            <a:endParaRPr lang="zh-CN" altLang="en-US" b="1" dirty="0">
              <a:solidFill>
                <a:srgbClr val="33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547813" y="4437063"/>
            <a:ext cx="5795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66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运用汇编程序对硬件接口进行控制</a:t>
            </a:r>
            <a:endParaRPr lang="zh-CN" altLang="en-US" sz="2800" b="1" dirty="0">
              <a:solidFill>
                <a:srgbClr val="6600FF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539750" y="1125538"/>
            <a:ext cx="8353425" cy="408114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endParaRPr lang="en-US" altLang="zh-CN" b="1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zh-CN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、学习内容</a:t>
            </a:r>
            <a:endParaRPr lang="zh-CN" altLang="en-US" sz="32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ts val="3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了解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微机系统内部运行机制</a:t>
            </a:r>
            <a:endParaRPr lang="en-US" altLang="zh-CN" b="1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eaLnBrk="1" hangingPunct="1">
              <a:lnSpc>
                <a:spcPct val="150000"/>
              </a:lnSpc>
              <a:spcBef>
                <a:spcPct val="1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学会汇编语言编程的基本技术→</a:t>
            </a:r>
            <a:r>
              <a:rPr lang="zh-CN" altLang="en-US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工具本身</a:t>
            </a:r>
            <a:endParaRPr lang="en-US" altLang="zh-CN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eaLnBrk="1" hangingPunct="1">
              <a:lnSpc>
                <a:spcPct val="150000"/>
              </a:lnSpc>
              <a:spcBef>
                <a:spcPct val="1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掌握接口的基本工作原理→</a:t>
            </a:r>
            <a:r>
              <a:rPr lang="zh-CN" altLang="en-US" b="1" dirty="0">
                <a:solidFill>
                  <a:srgbClr val="FF5050"/>
                </a:solidFill>
                <a:latin typeface="+mn-lt"/>
                <a:ea typeface="+mn-ea"/>
                <a:cs typeface="+mn-ea"/>
                <a:sym typeface="+mn-lt"/>
              </a:rPr>
              <a:t>问题的分析</a:t>
            </a:r>
            <a:endParaRPr lang="en-US" altLang="zh-CN" b="1" dirty="0">
              <a:solidFill>
                <a:srgbClr val="FF505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eaLnBrk="1" hangingPunct="1">
              <a:lnSpc>
                <a:spcPct val="150000"/>
              </a:lnSpc>
              <a:spcBef>
                <a:spcPct val="1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掌握用汇编语言对接口的控制方法→</a:t>
            </a:r>
            <a:r>
              <a:rPr lang="zh-CN" altLang="en-US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如何用工具解决问题</a:t>
            </a:r>
            <a:endParaRPr lang="zh-CN" altLang="en-US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539552" y="1196752"/>
            <a:ext cx="777557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、课程教材</a:t>
            </a:r>
            <a:endParaRPr lang="zh-CN" altLang="en-US" sz="32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ts val="1200"/>
              </a:spcBef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微机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系统与接口技术  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   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汇编语言 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接口技术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zh-CN" altLang="en-US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主干课、必修课          必修课      必修课</a:t>
            </a:r>
            <a:endParaRPr lang="zh-CN" altLang="en-US" b="1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3105186" y="3861048"/>
            <a:ext cx="5599112" cy="190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微机原理与接口技术</a:t>
            </a:r>
            <a:r>
              <a:rPr lang="en-US" altLang="zh-CN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en-US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第三版</a:t>
            </a:r>
            <a:endParaRPr lang="zh-CN" altLang="en-US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 彭虎主编</a:t>
            </a:r>
            <a:endParaRPr lang="en-US" altLang="zh-CN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电子工业出版社</a:t>
            </a:r>
            <a:endParaRPr lang="zh-CN" altLang="en-US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3068955"/>
            <a:ext cx="2656840" cy="338582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11684" y="1052607"/>
            <a:ext cx="7705725" cy="560641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参考教材</a:t>
            </a:r>
            <a:endParaRPr lang="en-US" altLang="zh-CN" sz="28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14350" indent="-514350" algn="just" eaLnBrk="1" hangingPunct="1">
              <a:lnSpc>
                <a:spcPct val="150000"/>
              </a:lnSpc>
              <a:spcBef>
                <a:spcPct val="20000"/>
              </a:spcBef>
              <a:buFont typeface="+mj-ea"/>
              <a:buAutoNum type="circleNumDbPlain"/>
              <a:defRPr/>
            </a:pPr>
            <a:r>
              <a:rPr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微机原理与接口技术(第3版)，彭虎等编著，电子工业出版社。</a:t>
            </a:r>
            <a:endParaRPr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algn="just" ea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参考资料：</a:t>
            </a:r>
            <a:endParaRPr lang="zh-CN" altLang="en-US" sz="28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14350" indent="-514350" algn="just" eaLnBrk="1" hangingPunct="1">
              <a:lnSpc>
                <a:spcPct val="150000"/>
              </a:lnSpc>
              <a:spcBef>
                <a:spcPct val="20000"/>
              </a:spcBef>
              <a:buFont typeface="+mj-ea"/>
              <a:buAutoNum type="circleNumDbPlain"/>
              <a:defRPr/>
            </a:pPr>
            <a:r>
              <a:rPr lang="zh-CN" sz="2000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微机原理与接口技术学习指导(第2版)，彭虎等编著，电子工业出版社</a:t>
            </a:r>
            <a:endParaRPr lang="zh-CN" sz="2000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14350" indent="-514350" algn="just" eaLnBrk="1" hangingPunct="1">
              <a:lnSpc>
                <a:spcPct val="150000"/>
              </a:lnSpc>
              <a:spcBef>
                <a:spcPct val="20000"/>
              </a:spcBef>
              <a:buFont typeface="+mj-ea"/>
              <a:buAutoNum type="circleNumDbPlain"/>
              <a:defRPr/>
            </a:pPr>
            <a:r>
              <a:rPr lang="zh-CN" sz="2000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微型计算机接口技术及应用，刘乐善主编，华中科技大学出版社，2011年7月第1版。</a:t>
            </a:r>
            <a:endParaRPr lang="zh-CN" sz="2000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14350" indent="-514350" algn="just" eaLnBrk="1" hangingPunct="1">
              <a:lnSpc>
                <a:spcPct val="150000"/>
              </a:lnSpc>
              <a:spcBef>
                <a:spcPct val="20000"/>
              </a:spcBef>
              <a:buFont typeface="+mj-ea"/>
              <a:buAutoNum type="circleNumDbPlain"/>
              <a:defRPr/>
            </a:pPr>
            <a:r>
              <a:rPr lang="zh-CN" sz="2000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汇编语言程序设计（第3版）， 徐建民、邵艳华编著，电子工业出版社，2010年6月第3版。</a:t>
            </a:r>
            <a:endParaRPr lang="zh-CN" sz="2000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611188" y="1484313"/>
            <a:ext cx="7993062" cy="339785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课程面向的计算机类型</a:t>
            </a:r>
            <a:endParaRPr lang="zh-CN" altLang="en-US" sz="28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eaLnBrk="1" hangingPunct="1">
              <a:lnSpc>
                <a:spcPct val="120000"/>
              </a:lnSpc>
              <a:spcBef>
                <a:spcPct val="4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主要面向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80X86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机型，汇编语言涉及到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8086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的汇编语言，接口技术涉及到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80X86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的计算机，课程教学主要以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位机型为对象</a:t>
            </a:r>
            <a:endParaRPr lang="en-US" altLang="zh-CN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40000"/>
              </a:spcBef>
              <a:defRPr/>
            </a:pP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ARM</a:t>
            </a:r>
            <a:r>
              <a:rPr lang="zh-CN" altLang="en-US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等</a:t>
            </a:r>
            <a:r>
              <a:rPr lang="en-US" altLang="zh-CN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32</a:t>
            </a:r>
            <a:r>
              <a:rPr lang="zh-CN" altLang="en-US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位机型较为复杂，自学）</a:t>
            </a:r>
            <a:endParaRPr lang="zh-CN" altLang="en-US" b="1" dirty="0">
              <a:solidFill>
                <a:srgbClr val="33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eaLnBrk="1" hangingPunct="1">
              <a:lnSpc>
                <a:spcPct val="120000"/>
              </a:lnSpc>
              <a:spcBef>
                <a:spcPct val="4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很多汇编语言实验可以在自己的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X86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电脑上完成</a:t>
            </a:r>
            <a:endParaRPr lang="zh-CN" altLang="en-US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755576" y="1541111"/>
            <a:ext cx="7992814" cy="38106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zh-CN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、课程安排</a:t>
            </a:r>
            <a:endParaRPr lang="zh-CN" altLang="en-US" sz="32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eaLnBrk="1" hangingPunct="1">
              <a:lnSpc>
                <a:spcPct val="120000"/>
              </a:lnSpc>
              <a:spcBef>
                <a:spcPts val="1800"/>
              </a:spcBef>
              <a:spcAft>
                <a:spcPts val="120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理论教学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44</a:t>
            </a:r>
            <a:r>
              <a:rPr lang="zh-CN" altLang="en-US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学时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，实验教学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学时，总计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64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学时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理论教学中汇编约占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22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学时，接口约占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42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学时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实验教学包括常规实验（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学时，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个实验）和研究性实验（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学时，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个实验）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spcAft>
                <a:spcPts val="120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常规实验包括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个汇编课堂实验、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个接口课堂实验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827088" y="1196975"/>
            <a:ext cx="7775575" cy="548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3200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、课程考核</a:t>
            </a:r>
            <a:endParaRPr lang="zh-CN" altLang="en-US" sz="3200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考试成绩占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  <a:r>
              <a:rPr lang="zh-CN" altLang="en-US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zh-CN" altLang="en-US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开卷）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，平时成绩占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50% </a:t>
            </a:r>
            <a:endParaRPr lang="en-US" altLang="zh-CN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b="1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平时成绩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包括：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平时作业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考勤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lang="zh-CN" altLang="en-US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分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(4-5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次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，要求：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FF5050"/>
                </a:solidFill>
                <a:latin typeface="+mn-lt"/>
                <a:ea typeface="+mn-ea"/>
                <a:cs typeface="+mn-ea"/>
                <a:sym typeface="+mn-lt"/>
              </a:rPr>
              <a:t>晚交没有分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作业（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word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电子版）</a:t>
            </a:r>
            <a:r>
              <a:rPr lang="zh-CN" altLang="en-US" b="1" dirty="0">
                <a:solidFill>
                  <a:srgbClr val="FF5050"/>
                </a:solidFill>
                <a:latin typeface="+mn-lt"/>
                <a:ea typeface="+mn-ea"/>
                <a:cs typeface="+mn-ea"/>
                <a:sym typeface="+mn-lt"/>
              </a:rPr>
              <a:t>提交到课程平台</a:t>
            </a:r>
            <a:endParaRPr lang="en-US" altLang="zh-CN" b="1" dirty="0">
              <a:solidFill>
                <a:srgbClr val="33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b="1" dirty="0">
                <a:solidFill>
                  <a:srgbClr val="336600"/>
                </a:solidFill>
                <a:latin typeface="+mn-lt"/>
                <a:ea typeface="+mn-ea"/>
                <a:cs typeface="+mn-ea"/>
                <a:sym typeface="+mn-lt"/>
              </a:rPr>
              <a:t>作业名称格式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为： 学号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姓名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章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作业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提交时间</a:t>
            </a:r>
            <a:r>
              <a:rPr lang="zh-CN" altLang="en-US" b="1" dirty="0">
                <a:solidFill>
                  <a:srgbClr val="FF5050"/>
                </a:solidFill>
                <a:latin typeface="+mn-lt"/>
                <a:ea typeface="+mn-ea"/>
                <a:cs typeface="+mn-ea"/>
                <a:sym typeface="+mn-lt"/>
              </a:rPr>
              <a:t>以网络提交时间为准</a:t>
            </a:r>
            <a:endParaRPr lang="zh-CN" altLang="en-US" b="1" dirty="0">
              <a:solidFill>
                <a:srgbClr val="FF505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indent="0" eaLnBrk="1" hangingPunct="1">
              <a:spcBef>
                <a:spcPct val="50000"/>
              </a:spcBef>
              <a:buFontTx/>
              <a:buNone/>
            </a:pP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endParaRPr lang="en-US" altLang="zh-CN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930275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0768"/>
            <a:ext cx="8208912" cy="468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0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00"/>
                </a:solidFill>
                <a:cs typeface="+mn-ea"/>
                <a:sym typeface="+mn-lt"/>
              </a:rPr>
              <a:t>常规实验</a:t>
            </a:r>
            <a:r>
              <a:rPr lang="en-US" altLang="zh-CN" sz="2400" b="1" dirty="0">
                <a:solidFill>
                  <a:srgbClr val="C00000"/>
                </a:solidFill>
                <a:cs typeface="+mn-ea"/>
                <a:sym typeface="+mn-lt"/>
              </a:rPr>
              <a:t>24</a:t>
            </a:r>
            <a:r>
              <a:rPr lang="zh-CN" altLang="en-US" sz="2400" b="1" dirty="0">
                <a:solidFill>
                  <a:srgbClr val="C00000"/>
                </a:solidFill>
                <a:cs typeface="+mn-ea"/>
                <a:sym typeface="+mn-lt"/>
              </a:rPr>
              <a:t>分</a:t>
            </a:r>
            <a:endParaRPr lang="zh-CN" altLang="en-US" sz="2400" b="1" dirty="0">
              <a:solidFill>
                <a:srgbClr val="C00000"/>
              </a:solidFill>
              <a:cs typeface="+mn-ea"/>
              <a:sym typeface="+mn-lt"/>
            </a:endParaRP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0000"/>
                </a:solidFill>
                <a:cs typeface="+mn-ea"/>
                <a:sym typeface="+mn-lt"/>
              </a:rPr>
              <a:t>6</a:t>
            </a:r>
            <a:r>
              <a:rPr lang="zh-CN" altLang="en-US" sz="2000" b="1" dirty="0">
                <a:solidFill>
                  <a:srgbClr val="000000"/>
                </a:solidFill>
                <a:cs typeface="+mn-ea"/>
                <a:sym typeface="+mn-lt"/>
              </a:rPr>
              <a:t>个实验，每个实验</a:t>
            </a:r>
            <a:r>
              <a:rPr lang="en-US" altLang="zh-CN" sz="2000" b="1" dirty="0">
                <a:solidFill>
                  <a:srgbClr val="000000"/>
                </a:solidFill>
                <a:cs typeface="+mn-ea"/>
                <a:sym typeface="+mn-lt"/>
              </a:rPr>
              <a:t>4</a:t>
            </a:r>
            <a:r>
              <a:rPr lang="zh-CN" altLang="en-US" sz="2000" b="1" dirty="0">
                <a:solidFill>
                  <a:srgbClr val="000000"/>
                </a:solidFill>
                <a:cs typeface="+mn-ea"/>
                <a:sym typeface="+mn-lt"/>
              </a:rPr>
              <a:t>分，</a:t>
            </a:r>
            <a:r>
              <a:rPr lang="en-US" altLang="zh-CN" sz="20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实验检查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分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+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实验报告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分（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word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）</a:t>
            </a:r>
            <a:endParaRPr lang="zh-CN" altLang="en-US" sz="2000" b="1" dirty="0">
              <a:solidFill>
                <a:srgbClr val="FF0000"/>
              </a:solidFill>
              <a:cs typeface="+mn-ea"/>
              <a:sym typeface="+mn-lt"/>
            </a:endParaRP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000000"/>
                </a:solidFill>
                <a:cs typeface="+mn-ea"/>
                <a:sym typeface="+mn-lt"/>
              </a:rPr>
              <a:t>实验报告的提交要求同作业</a:t>
            </a:r>
            <a:endParaRPr lang="zh-CN" altLang="en-US" sz="20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000000"/>
                </a:solidFill>
                <a:cs typeface="+mn-ea"/>
                <a:sym typeface="+mn-lt"/>
              </a:rPr>
              <a:t>实验报告电子版的名称格式为：学号</a:t>
            </a:r>
            <a:r>
              <a:rPr lang="en-US" altLang="zh-CN" sz="2000" b="1" dirty="0">
                <a:solidFill>
                  <a:srgbClr val="000000"/>
                </a:solidFill>
                <a:cs typeface="+mn-ea"/>
                <a:sym typeface="+mn-lt"/>
              </a:rPr>
              <a:t>+</a:t>
            </a:r>
            <a:r>
              <a:rPr lang="zh-CN" altLang="en-US" sz="2000" b="1" dirty="0">
                <a:solidFill>
                  <a:srgbClr val="000000"/>
                </a:solidFill>
                <a:cs typeface="+mn-ea"/>
                <a:sym typeface="+mn-lt"/>
              </a:rPr>
              <a:t>姓名</a:t>
            </a:r>
            <a:r>
              <a:rPr lang="en-US" altLang="zh-CN" sz="2000" b="1" dirty="0">
                <a:solidFill>
                  <a:srgbClr val="000000"/>
                </a:solidFill>
                <a:cs typeface="+mn-ea"/>
                <a:sym typeface="+mn-lt"/>
              </a:rPr>
              <a:t>+</a:t>
            </a:r>
            <a:r>
              <a:rPr lang="zh-CN" altLang="en-US" sz="2000" b="1" dirty="0">
                <a:solidFill>
                  <a:srgbClr val="000000"/>
                </a:solidFill>
                <a:cs typeface="+mn-ea"/>
                <a:sym typeface="+mn-lt"/>
              </a:rPr>
              <a:t>实验</a:t>
            </a:r>
            <a:r>
              <a:rPr lang="en-US" altLang="zh-CN" sz="2000" b="1" dirty="0">
                <a:solidFill>
                  <a:srgbClr val="000000"/>
                </a:solidFill>
                <a:cs typeface="+mn-ea"/>
                <a:sym typeface="+mn-lt"/>
              </a:rPr>
              <a:t>X+</a:t>
            </a:r>
            <a:r>
              <a:rPr lang="zh-CN" altLang="en-US" sz="2000" b="1" dirty="0">
                <a:solidFill>
                  <a:srgbClr val="000000"/>
                </a:solidFill>
                <a:cs typeface="+mn-ea"/>
                <a:sym typeface="+mn-lt"/>
              </a:rPr>
              <a:t>实验名称</a:t>
            </a:r>
            <a:endParaRPr lang="zh-CN" altLang="en-US" sz="20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00"/>
                </a:solidFill>
                <a:cs typeface="+mn-ea"/>
                <a:sym typeface="+mn-lt"/>
              </a:rPr>
              <a:t>研究性实验</a:t>
            </a:r>
            <a:r>
              <a:rPr lang="en-US" altLang="zh-CN" sz="2400" b="1" dirty="0">
                <a:solidFill>
                  <a:srgbClr val="C00000"/>
                </a:solidFill>
                <a:cs typeface="+mn-ea"/>
                <a:sym typeface="+mn-lt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cs typeface="+mn-ea"/>
                <a:sym typeface="+mn-lt"/>
              </a:rPr>
              <a:t>个</a:t>
            </a:r>
            <a:r>
              <a:rPr lang="zh-CN" altLang="en-US" sz="2400" b="1" dirty="0">
                <a:solidFill>
                  <a:srgbClr val="000000"/>
                </a:solidFill>
                <a:cs typeface="+mn-ea"/>
                <a:sym typeface="+mn-lt"/>
              </a:rPr>
              <a:t>，</a:t>
            </a:r>
            <a:r>
              <a:rPr lang="en-US" altLang="zh-CN" sz="2400" b="1" dirty="0">
                <a:solidFill>
                  <a:srgbClr val="C00000"/>
                </a:solidFill>
                <a:cs typeface="+mn-ea"/>
                <a:sym typeface="+mn-lt"/>
              </a:rPr>
              <a:t>15</a:t>
            </a:r>
            <a:r>
              <a:rPr lang="zh-CN" altLang="en-US" sz="2400" b="1" dirty="0">
                <a:solidFill>
                  <a:srgbClr val="C00000"/>
                </a:solidFill>
                <a:cs typeface="+mn-ea"/>
                <a:sym typeface="+mn-lt"/>
              </a:rPr>
              <a:t>分</a:t>
            </a:r>
            <a:r>
              <a:rPr lang="zh-CN" altLang="en-US" sz="2400" b="1" dirty="0">
                <a:solidFill>
                  <a:srgbClr val="000000"/>
                </a:solidFill>
                <a:cs typeface="+mn-ea"/>
                <a:sym typeface="+mn-lt"/>
              </a:rPr>
              <a:t>，实验报告的要求同常规实验</a:t>
            </a:r>
            <a:endParaRPr lang="en-US" altLang="zh-CN" sz="20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3548" y="1484784"/>
            <a:ext cx="813690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US" altLang="zh-CN" sz="4000" dirty="0">
              <a:cs typeface="+mn-ea"/>
              <a:sym typeface="+mn-lt"/>
            </a:endParaRPr>
          </a:p>
          <a:p>
            <a:pPr eaLnBrk="1" hangingPunct="1"/>
            <a:r>
              <a:rPr lang="zh-CN" altLang="en-US" b="1" dirty="0">
                <a:solidFill>
                  <a:srgbClr val="C00000"/>
                </a:solidFill>
                <a:cs typeface="+mn-ea"/>
                <a:sym typeface="+mn-lt"/>
              </a:rPr>
              <a:t>缺勤或作业不交共累计</a:t>
            </a:r>
            <a:r>
              <a:rPr lang="en-US" altLang="zh-CN" b="1" dirty="0">
                <a:solidFill>
                  <a:srgbClr val="C00000"/>
                </a:solidFill>
                <a:cs typeface="+mn-ea"/>
                <a:sym typeface="+mn-lt"/>
              </a:rPr>
              <a:t>5</a:t>
            </a:r>
            <a:r>
              <a:rPr lang="zh-CN" altLang="en-US" b="1" dirty="0">
                <a:solidFill>
                  <a:srgbClr val="C00000"/>
                </a:solidFill>
                <a:cs typeface="+mn-ea"/>
                <a:sym typeface="+mn-lt"/>
              </a:rPr>
              <a:t>次则取消考试资格。</a:t>
            </a:r>
            <a:endParaRPr lang="zh-CN" altLang="en-US" b="1" dirty="0">
              <a:solidFill>
                <a:srgbClr val="C00000"/>
              </a:solidFill>
              <a:cs typeface="+mn-ea"/>
              <a:sym typeface="+mn-lt"/>
            </a:endParaRPr>
          </a:p>
          <a:p>
            <a:pPr eaLnBrk="1" hangingPunct="1"/>
            <a:endParaRPr lang="zh-CN" altLang="en-US" b="1" dirty="0">
              <a:solidFill>
                <a:srgbClr val="FF5050"/>
              </a:solidFill>
              <a:cs typeface="+mn-ea"/>
              <a:sym typeface="+mn-lt"/>
            </a:endParaRPr>
          </a:p>
          <a:p>
            <a:pPr eaLnBrk="1" hangingPunct="1"/>
            <a:r>
              <a:rPr lang="zh-CN" altLang="en-US" b="1" dirty="0">
                <a:solidFill>
                  <a:srgbClr val="000000"/>
                </a:solidFill>
                <a:cs typeface="+mn-ea"/>
                <a:sym typeface="+mn-lt"/>
              </a:rPr>
              <a:t>邮件/</a:t>
            </a:r>
            <a:r>
              <a:rPr lang="zh-CN" altLang="en-US" b="1" dirty="0">
                <a:solidFill>
                  <a:srgbClr val="000000"/>
                </a:solidFill>
                <a:cs typeface="+mn-ea"/>
                <a:sym typeface="+mn-ea"/>
              </a:rPr>
              <a:t>微信群</a:t>
            </a:r>
            <a:r>
              <a:rPr lang="zh-CN" altLang="en-US" b="1" dirty="0">
                <a:solidFill>
                  <a:srgbClr val="000000"/>
                </a:solidFill>
                <a:cs typeface="+mn-ea"/>
                <a:sym typeface="+mn-lt"/>
              </a:rPr>
              <a:t>答疑</a:t>
            </a:r>
            <a:endParaRPr lang="zh-CN" altLang="en-US" b="1" dirty="0">
              <a:solidFill>
                <a:srgbClr val="000000"/>
              </a:solidFill>
              <a:cs typeface="+mn-ea"/>
              <a:sym typeface="+mn-lt"/>
            </a:endParaRPr>
          </a:p>
          <a:p>
            <a:pPr marL="0" indent="0" eaLnBrk="1" hangingPunct="1">
              <a:buNone/>
            </a:pPr>
            <a:r>
              <a:rPr lang="zh-CN" altLang="en-US" b="1" dirty="0">
                <a:solidFill>
                  <a:srgbClr val="000000"/>
                </a:solidFill>
                <a:cs typeface="+mn-ea"/>
                <a:sym typeface="+mn-lt"/>
              </a:rPr>
              <a:t>或者课前</a:t>
            </a:r>
            <a:r>
              <a:rPr lang="en-US" altLang="zh-CN" b="1" dirty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b="1" dirty="0">
                <a:solidFill>
                  <a:srgbClr val="000000"/>
                </a:solidFill>
                <a:cs typeface="+mn-ea"/>
                <a:sym typeface="+mn-lt"/>
              </a:rPr>
              <a:t>课后答疑，其它答疑时间另行通知。  </a:t>
            </a:r>
            <a:r>
              <a:rPr lang="zh-CN" altLang="en-US" sz="4000" dirty="0">
                <a:cs typeface="+mn-ea"/>
                <a:sym typeface="+mn-lt"/>
              </a:rPr>
              <a:t> </a:t>
            </a:r>
            <a:endParaRPr lang="zh-CN" altLang="en-US" b="1" dirty="0">
              <a:solidFill>
                <a:srgbClr val="FF5050"/>
              </a:solidFill>
              <a:cs typeface="+mn-ea"/>
              <a:sym typeface="+mn-lt"/>
            </a:endParaRPr>
          </a:p>
          <a:p>
            <a:pPr eaLnBrk="1" hangingPunct="1"/>
            <a:endParaRPr lang="en-US" altLang="zh-CN" b="1" dirty="0">
              <a:solidFill>
                <a:srgbClr val="FF505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827088" y="1411288"/>
            <a:ext cx="7633343" cy="449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上机要求</a:t>
            </a:r>
            <a:endParaRPr lang="zh-CN" altLang="en-US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  <a:buSzPct val="85000"/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上机前认真编写好实验程序，实验中要独自完成实验；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  <a:buSzPct val="85000"/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完成后，需要课上检查；（给分依据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  <a:buSzPct val="85000"/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有问题鼓励自主探索，实在解决不了找老师答疑。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hangingPunct="1">
              <a:lnSpc>
                <a:spcPct val="150000"/>
              </a:lnSpc>
              <a:spcBef>
                <a:spcPts val="1800"/>
              </a:spcBef>
            </a:pPr>
            <a:r>
              <a:rPr lang="zh-CN" altLang="en-US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建      议</a:t>
            </a:r>
            <a:endParaRPr lang="zh-CN" altLang="en-US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hangingPunct="1">
              <a:lnSpc>
                <a:spcPct val="150000"/>
              </a:lnSpc>
              <a:spcBef>
                <a:spcPct val="20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多读程序，多写程序，多上机调试程序并注意观测接口的状态，体会汇编对接口的控制作用。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543843" y="2578478"/>
            <a:ext cx="6056313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solidFill>
                  <a:srgbClr val="333399"/>
                </a:solidFill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lang="en-US" altLang="zh-CN" sz="4000" b="1" dirty="0">
                <a:solidFill>
                  <a:srgbClr val="333399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4000" b="1" dirty="0">
                <a:solidFill>
                  <a:srgbClr val="333399"/>
                </a:solidFill>
                <a:latin typeface="+mn-lt"/>
                <a:ea typeface="+mn-ea"/>
                <a:cs typeface="+mn-ea"/>
                <a:sym typeface="+mn-lt"/>
              </a:rPr>
              <a:t>章 基础知识</a:t>
            </a:r>
            <a:endParaRPr lang="zh-CN" altLang="en-US" sz="4000" b="1" dirty="0">
              <a:solidFill>
                <a:srgbClr val="33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094831" y="4142706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主讲：许万茹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6" name="Picture 12" descr="交大校徽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85184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3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 微机</a:t>
            </a:r>
            <a:r>
              <a:rPr kumimoji="1" lang="zh-CN" altLang="en-US" sz="3200" i="0" dirty="0">
                <a:solidFill>
                  <a:srgbClr val="FFFF00"/>
                </a:solidFill>
              </a:rPr>
              <a:t>系统与接口技术</a:t>
            </a:r>
            <a:endParaRPr kumimoji="1" lang="zh-CN" altLang="en-US" sz="3200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2987675" y="1628800"/>
            <a:ext cx="3168650" cy="6413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主要内容</a:t>
            </a:r>
            <a:endParaRPr lang="zh-CN" altLang="en-US" sz="3600" b="1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75" name="AutoShape 6"/>
          <p:cNvSpPr>
            <a:spLocks noChangeArrowheads="1"/>
          </p:cNvSpPr>
          <p:nvPr/>
        </p:nvSpPr>
        <p:spPr bwMode="auto">
          <a:xfrm>
            <a:off x="2200275" y="2431199"/>
            <a:ext cx="4743450" cy="3057591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99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en-US" altLang="zh-CN" sz="3400" b="1" u="sng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1.1 </a:t>
            </a:r>
            <a:r>
              <a:rPr lang="zh-CN" altLang="en-US" sz="3400" b="1" u="sng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汇编语言</a:t>
            </a:r>
            <a:endParaRPr lang="en-US" altLang="zh-CN" sz="3400" b="1" u="sng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70000"/>
              </a:lnSpc>
            </a:pPr>
            <a:r>
              <a:rPr lang="en-US" altLang="zh-CN" sz="3400" b="1" dirty="0">
                <a:latin typeface="+mn-lt"/>
                <a:ea typeface="+mn-ea"/>
                <a:cs typeface="+mn-ea"/>
                <a:sym typeface="+mn-lt"/>
              </a:rPr>
              <a:t>1.2 </a:t>
            </a:r>
            <a:r>
              <a:rPr lang="zh-CN" altLang="en-US" sz="3400" b="1" dirty="0">
                <a:latin typeface="+mn-lt"/>
                <a:ea typeface="+mn-ea"/>
                <a:cs typeface="+mn-ea"/>
                <a:sym typeface="+mn-lt"/>
              </a:rPr>
              <a:t>硬件接口</a:t>
            </a:r>
            <a:endParaRPr lang="zh-CN" altLang="en-US" sz="3400" b="1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70000"/>
              </a:lnSpc>
            </a:pPr>
            <a:r>
              <a:rPr lang="en-US" altLang="zh-CN" sz="3400" b="1" dirty="0">
                <a:latin typeface="+mn-lt"/>
                <a:ea typeface="+mn-ea"/>
                <a:cs typeface="+mn-ea"/>
                <a:sym typeface="+mn-lt"/>
              </a:rPr>
              <a:t>1.3 计算机基本知识</a:t>
            </a:r>
            <a:endParaRPr lang="en-US" altLang="zh-CN" sz="34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971600" y="4358431"/>
            <a:ext cx="673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 dirty="0">
                <a:latin typeface="+mn-lt"/>
                <a:ea typeface="+mn-ea"/>
                <a:cs typeface="+mn-ea"/>
                <a:sym typeface="+mn-lt"/>
              </a:rPr>
              <a:t>软件</a:t>
            </a:r>
            <a:endParaRPr kumimoji="0"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699" name="Freeform 4"/>
          <p:cNvSpPr/>
          <p:nvPr/>
        </p:nvSpPr>
        <p:spPr bwMode="auto">
          <a:xfrm>
            <a:off x="1680931" y="3345410"/>
            <a:ext cx="242888" cy="2408237"/>
          </a:xfrm>
          <a:custGeom>
            <a:avLst/>
            <a:gdLst>
              <a:gd name="T0" fmla="*/ 2147483646 w 170"/>
              <a:gd name="T1" fmla="*/ 2147483646 h 1766"/>
              <a:gd name="T2" fmla="*/ 2147483646 w 170"/>
              <a:gd name="T3" fmla="*/ 2147483646 h 1766"/>
              <a:gd name="T4" fmla="*/ 2147483646 w 170"/>
              <a:gd name="T5" fmla="*/ 2147483646 h 1766"/>
              <a:gd name="T6" fmla="*/ 2147483646 w 170"/>
              <a:gd name="T7" fmla="*/ 2147483646 h 1766"/>
              <a:gd name="T8" fmla="*/ 2147483646 w 170"/>
              <a:gd name="T9" fmla="*/ 2147483646 h 1766"/>
              <a:gd name="T10" fmla="*/ 2147483646 w 170"/>
              <a:gd name="T11" fmla="*/ 2147483646 h 1766"/>
              <a:gd name="T12" fmla="*/ 2147483646 w 170"/>
              <a:gd name="T13" fmla="*/ 2147483646 h 1766"/>
              <a:gd name="T14" fmla="*/ 2147483646 w 170"/>
              <a:gd name="T15" fmla="*/ 2147483646 h 1766"/>
              <a:gd name="T16" fmla="*/ 2147483646 w 170"/>
              <a:gd name="T17" fmla="*/ 2147483646 h 1766"/>
              <a:gd name="T18" fmla="*/ 2147483646 w 170"/>
              <a:gd name="T19" fmla="*/ 2147483646 h 1766"/>
              <a:gd name="T20" fmla="*/ 2147483646 w 170"/>
              <a:gd name="T21" fmla="*/ 2147483646 h 1766"/>
              <a:gd name="T22" fmla="*/ 2147483646 w 170"/>
              <a:gd name="T23" fmla="*/ 2147483646 h 1766"/>
              <a:gd name="T24" fmla="*/ 2147483646 w 170"/>
              <a:gd name="T25" fmla="*/ 2147483646 h 1766"/>
              <a:gd name="T26" fmla="*/ 2147483646 w 170"/>
              <a:gd name="T27" fmla="*/ 2147483646 h 1766"/>
              <a:gd name="T28" fmla="*/ 2147483646 w 170"/>
              <a:gd name="T29" fmla="*/ 2147483646 h 1766"/>
              <a:gd name="T30" fmla="*/ 2147483646 w 170"/>
              <a:gd name="T31" fmla="*/ 2147483646 h 1766"/>
              <a:gd name="T32" fmla="*/ 2147483646 w 170"/>
              <a:gd name="T33" fmla="*/ 2147483646 h 1766"/>
              <a:gd name="T34" fmla="*/ 2147483646 w 170"/>
              <a:gd name="T35" fmla="*/ 2147483646 h 1766"/>
              <a:gd name="T36" fmla="*/ 2147483646 w 170"/>
              <a:gd name="T37" fmla="*/ 2147483646 h 1766"/>
              <a:gd name="T38" fmla="*/ 2147483646 w 170"/>
              <a:gd name="T39" fmla="*/ 2147483646 h 1766"/>
              <a:gd name="T40" fmla="*/ 2147483646 w 170"/>
              <a:gd name="T41" fmla="*/ 2147483646 h 1766"/>
              <a:gd name="T42" fmla="*/ 2147483646 w 170"/>
              <a:gd name="T43" fmla="*/ 2147483646 h 1766"/>
              <a:gd name="T44" fmla="*/ 2147483646 w 170"/>
              <a:gd name="T45" fmla="*/ 2147483646 h 1766"/>
              <a:gd name="T46" fmla="*/ 2147483646 w 170"/>
              <a:gd name="T47" fmla="*/ 2147483646 h 1766"/>
              <a:gd name="T48" fmla="*/ 2147483646 w 170"/>
              <a:gd name="T49" fmla="*/ 2147483646 h 1766"/>
              <a:gd name="T50" fmla="*/ 2147483646 w 170"/>
              <a:gd name="T51" fmla="*/ 2147483646 h 1766"/>
              <a:gd name="T52" fmla="*/ 2147483646 w 170"/>
              <a:gd name="T53" fmla="*/ 2147483646 h 1766"/>
              <a:gd name="T54" fmla="*/ 2147483646 w 170"/>
              <a:gd name="T55" fmla="*/ 2147483646 h 1766"/>
              <a:gd name="T56" fmla="*/ 2147483646 w 170"/>
              <a:gd name="T57" fmla="*/ 2147483646 h 1766"/>
              <a:gd name="T58" fmla="*/ 0 w 170"/>
              <a:gd name="T59" fmla="*/ 2147483646 h 1766"/>
              <a:gd name="T60" fmla="*/ 2147483646 w 170"/>
              <a:gd name="T61" fmla="*/ 2147483646 h 1766"/>
              <a:gd name="T62" fmla="*/ 2147483646 w 170"/>
              <a:gd name="T63" fmla="*/ 2147483646 h 1766"/>
              <a:gd name="T64" fmla="*/ 2147483646 w 170"/>
              <a:gd name="T65" fmla="*/ 2147483646 h 1766"/>
              <a:gd name="T66" fmla="*/ 2147483646 w 170"/>
              <a:gd name="T67" fmla="*/ 2147483646 h 1766"/>
              <a:gd name="T68" fmla="*/ 2147483646 w 170"/>
              <a:gd name="T69" fmla="*/ 2147483646 h 1766"/>
              <a:gd name="T70" fmla="*/ 2147483646 w 170"/>
              <a:gd name="T71" fmla="*/ 2147483646 h 1766"/>
              <a:gd name="T72" fmla="*/ 2147483646 w 170"/>
              <a:gd name="T73" fmla="*/ 2147483646 h 1766"/>
              <a:gd name="T74" fmla="*/ 2147483646 w 170"/>
              <a:gd name="T75" fmla="*/ 2147483646 h 1766"/>
              <a:gd name="T76" fmla="*/ 2147483646 w 170"/>
              <a:gd name="T77" fmla="*/ 2147483646 h 1766"/>
              <a:gd name="T78" fmla="*/ 2147483646 w 170"/>
              <a:gd name="T79" fmla="*/ 2147483646 h 1766"/>
              <a:gd name="T80" fmla="*/ 2147483646 w 170"/>
              <a:gd name="T81" fmla="*/ 2147483646 h 1766"/>
              <a:gd name="T82" fmla="*/ 2147483646 w 170"/>
              <a:gd name="T83" fmla="*/ 2147483646 h 1766"/>
              <a:gd name="T84" fmla="*/ 2147483646 w 170"/>
              <a:gd name="T85" fmla="*/ 2147483646 h 1766"/>
              <a:gd name="T86" fmla="*/ 2147483646 w 170"/>
              <a:gd name="T87" fmla="*/ 2147483646 h 1766"/>
              <a:gd name="T88" fmla="*/ 2147483646 w 170"/>
              <a:gd name="T89" fmla="*/ 2147483646 h 1766"/>
              <a:gd name="T90" fmla="*/ 2147483646 w 170"/>
              <a:gd name="T91" fmla="*/ 2147483646 h 1766"/>
              <a:gd name="T92" fmla="*/ 2147483646 w 170"/>
              <a:gd name="T93" fmla="*/ 2147483646 h 1766"/>
              <a:gd name="T94" fmla="*/ 2147483646 w 170"/>
              <a:gd name="T95" fmla="*/ 2147483646 h 1766"/>
              <a:gd name="T96" fmla="*/ 2147483646 w 170"/>
              <a:gd name="T97" fmla="*/ 2147483646 h 1766"/>
              <a:gd name="T98" fmla="*/ 2147483646 w 170"/>
              <a:gd name="T99" fmla="*/ 2147483646 h 1766"/>
              <a:gd name="T100" fmla="*/ 2147483646 w 170"/>
              <a:gd name="T101" fmla="*/ 2147483646 h 1766"/>
              <a:gd name="T102" fmla="*/ 2147483646 w 170"/>
              <a:gd name="T103" fmla="*/ 2147483646 h 1766"/>
              <a:gd name="T104" fmla="*/ 2147483646 w 170"/>
              <a:gd name="T105" fmla="*/ 2147483646 h 1766"/>
              <a:gd name="T106" fmla="*/ 2147483646 w 170"/>
              <a:gd name="T107" fmla="*/ 2147483646 h 1766"/>
              <a:gd name="T108" fmla="*/ 2147483646 w 170"/>
              <a:gd name="T109" fmla="*/ 2147483646 h 1766"/>
              <a:gd name="T110" fmla="*/ 2147483646 w 170"/>
              <a:gd name="T111" fmla="*/ 2147483646 h 1766"/>
              <a:gd name="T112" fmla="*/ 2147483646 w 170"/>
              <a:gd name="T113" fmla="*/ 2147483646 h 1766"/>
              <a:gd name="T114" fmla="*/ 2147483646 w 170"/>
              <a:gd name="T115" fmla="*/ 2147483646 h 1766"/>
              <a:gd name="T116" fmla="*/ 2147483646 w 170"/>
              <a:gd name="T117" fmla="*/ 0 h 176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0" h="1766">
                <a:moveTo>
                  <a:pt x="170" y="1766"/>
                </a:moveTo>
                <a:lnTo>
                  <a:pt x="161" y="1766"/>
                </a:lnTo>
                <a:lnTo>
                  <a:pt x="155" y="1764"/>
                </a:lnTo>
                <a:lnTo>
                  <a:pt x="148" y="1761"/>
                </a:lnTo>
                <a:lnTo>
                  <a:pt x="139" y="1757"/>
                </a:lnTo>
                <a:lnTo>
                  <a:pt x="132" y="1752"/>
                </a:lnTo>
                <a:lnTo>
                  <a:pt x="125" y="1748"/>
                </a:lnTo>
                <a:lnTo>
                  <a:pt x="114" y="1739"/>
                </a:lnTo>
                <a:lnTo>
                  <a:pt x="102" y="1727"/>
                </a:lnTo>
                <a:lnTo>
                  <a:pt x="98" y="1720"/>
                </a:lnTo>
                <a:lnTo>
                  <a:pt x="96" y="1714"/>
                </a:lnTo>
                <a:lnTo>
                  <a:pt x="91" y="1705"/>
                </a:lnTo>
                <a:lnTo>
                  <a:pt x="89" y="1698"/>
                </a:lnTo>
                <a:lnTo>
                  <a:pt x="87" y="1689"/>
                </a:lnTo>
                <a:lnTo>
                  <a:pt x="87" y="1682"/>
                </a:lnTo>
                <a:lnTo>
                  <a:pt x="87" y="961"/>
                </a:lnTo>
                <a:lnTo>
                  <a:pt x="84" y="954"/>
                </a:lnTo>
                <a:lnTo>
                  <a:pt x="82" y="945"/>
                </a:lnTo>
                <a:lnTo>
                  <a:pt x="80" y="938"/>
                </a:lnTo>
                <a:lnTo>
                  <a:pt x="78" y="932"/>
                </a:lnTo>
                <a:lnTo>
                  <a:pt x="73" y="922"/>
                </a:lnTo>
                <a:lnTo>
                  <a:pt x="68" y="916"/>
                </a:lnTo>
                <a:lnTo>
                  <a:pt x="57" y="904"/>
                </a:lnTo>
                <a:lnTo>
                  <a:pt x="46" y="895"/>
                </a:lnTo>
                <a:lnTo>
                  <a:pt x="39" y="891"/>
                </a:lnTo>
                <a:lnTo>
                  <a:pt x="32" y="886"/>
                </a:lnTo>
                <a:lnTo>
                  <a:pt x="25" y="884"/>
                </a:lnTo>
                <a:lnTo>
                  <a:pt x="16" y="879"/>
                </a:lnTo>
                <a:lnTo>
                  <a:pt x="10" y="877"/>
                </a:lnTo>
                <a:lnTo>
                  <a:pt x="0" y="877"/>
                </a:lnTo>
                <a:lnTo>
                  <a:pt x="10" y="875"/>
                </a:lnTo>
                <a:lnTo>
                  <a:pt x="16" y="873"/>
                </a:lnTo>
                <a:lnTo>
                  <a:pt x="25" y="870"/>
                </a:lnTo>
                <a:lnTo>
                  <a:pt x="32" y="868"/>
                </a:lnTo>
                <a:lnTo>
                  <a:pt x="39" y="864"/>
                </a:lnTo>
                <a:lnTo>
                  <a:pt x="46" y="859"/>
                </a:lnTo>
                <a:lnTo>
                  <a:pt x="57" y="850"/>
                </a:lnTo>
                <a:lnTo>
                  <a:pt x="68" y="836"/>
                </a:lnTo>
                <a:lnTo>
                  <a:pt x="73" y="830"/>
                </a:lnTo>
                <a:lnTo>
                  <a:pt x="78" y="823"/>
                </a:lnTo>
                <a:lnTo>
                  <a:pt x="80" y="816"/>
                </a:lnTo>
                <a:lnTo>
                  <a:pt x="82" y="809"/>
                </a:lnTo>
                <a:lnTo>
                  <a:pt x="84" y="800"/>
                </a:lnTo>
                <a:lnTo>
                  <a:pt x="87" y="791"/>
                </a:lnTo>
                <a:lnTo>
                  <a:pt x="87" y="86"/>
                </a:lnTo>
                <a:lnTo>
                  <a:pt x="87" y="77"/>
                </a:lnTo>
                <a:lnTo>
                  <a:pt x="89" y="70"/>
                </a:lnTo>
                <a:lnTo>
                  <a:pt x="91" y="61"/>
                </a:lnTo>
                <a:lnTo>
                  <a:pt x="96" y="54"/>
                </a:lnTo>
                <a:lnTo>
                  <a:pt x="98" y="47"/>
                </a:lnTo>
                <a:lnTo>
                  <a:pt x="102" y="41"/>
                </a:lnTo>
                <a:lnTo>
                  <a:pt x="114" y="27"/>
                </a:lnTo>
                <a:lnTo>
                  <a:pt x="125" y="18"/>
                </a:lnTo>
                <a:lnTo>
                  <a:pt x="132" y="13"/>
                </a:lnTo>
                <a:lnTo>
                  <a:pt x="139" y="9"/>
                </a:lnTo>
                <a:lnTo>
                  <a:pt x="148" y="7"/>
                </a:lnTo>
                <a:lnTo>
                  <a:pt x="155" y="4"/>
                </a:lnTo>
                <a:lnTo>
                  <a:pt x="161" y="2"/>
                </a:lnTo>
                <a:lnTo>
                  <a:pt x="170" y="0"/>
                </a:lnTo>
              </a:path>
            </a:pathLst>
          </a:custGeom>
          <a:noFill/>
          <a:ln w="381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2093984" y="3218359"/>
            <a:ext cx="14938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系统软件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2119313" y="4508500"/>
            <a:ext cx="2355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程序设计语言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2" name="Rectangle 7"/>
          <p:cNvSpPr>
            <a:spLocks noChangeArrowheads="1"/>
          </p:cNvSpPr>
          <p:nvPr/>
        </p:nvSpPr>
        <p:spPr bwMode="auto">
          <a:xfrm>
            <a:off x="2117725" y="5445125"/>
            <a:ext cx="688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应用软件：软件包，数据库  </a:t>
            </a:r>
            <a:r>
              <a:rPr kumimoji="0" lang="en-US" altLang="zh-CN" sz="2000" b="1">
                <a:latin typeface="+mn-lt"/>
                <a:ea typeface="+mn-ea"/>
                <a:cs typeface="+mn-ea"/>
                <a:sym typeface="+mn-lt"/>
              </a:rPr>
              <a:t>SYBASE/SQL SERVER</a:t>
            </a:r>
            <a:endParaRPr kumimoji="0" lang="en-US" altLang="zh-CN" sz="20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4464050" y="4094163"/>
            <a:ext cx="1657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机器语言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4" name="Rectangle 9"/>
          <p:cNvSpPr>
            <a:spLocks noChangeArrowheads="1"/>
          </p:cNvSpPr>
          <p:nvPr/>
        </p:nvSpPr>
        <p:spPr bwMode="auto">
          <a:xfrm>
            <a:off x="4464050" y="4460875"/>
            <a:ext cx="1657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汇编语言</a:t>
            </a:r>
            <a:endParaRPr kumimoji="0" lang="zh-CN" altLang="en-US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5" name="Rectangle 10"/>
          <p:cNvSpPr>
            <a:spLocks noChangeArrowheads="1"/>
          </p:cNvSpPr>
          <p:nvPr/>
        </p:nvSpPr>
        <p:spPr bwMode="auto">
          <a:xfrm>
            <a:off x="4464050" y="4833938"/>
            <a:ext cx="17287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高级语言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6" name="Freeform 11"/>
          <p:cNvSpPr/>
          <p:nvPr/>
        </p:nvSpPr>
        <p:spPr bwMode="auto">
          <a:xfrm>
            <a:off x="4063487" y="4168221"/>
            <a:ext cx="242888" cy="1049337"/>
          </a:xfrm>
          <a:custGeom>
            <a:avLst/>
            <a:gdLst>
              <a:gd name="T0" fmla="*/ 2147483646 w 81"/>
              <a:gd name="T1" fmla="*/ 2147483646 h 680"/>
              <a:gd name="T2" fmla="*/ 2147483646 w 81"/>
              <a:gd name="T3" fmla="*/ 2147483646 h 680"/>
              <a:gd name="T4" fmla="*/ 2147483646 w 81"/>
              <a:gd name="T5" fmla="*/ 2147483646 h 680"/>
              <a:gd name="T6" fmla="*/ 2147483646 w 81"/>
              <a:gd name="T7" fmla="*/ 2147483646 h 680"/>
              <a:gd name="T8" fmla="*/ 2147483646 w 81"/>
              <a:gd name="T9" fmla="*/ 2147483646 h 680"/>
              <a:gd name="T10" fmla="*/ 2147483646 w 81"/>
              <a:gd name="T11" fmla="*/ 2147483646 h 680"/>
              <a:gd name="T12" fmla="*/ 2147483646 w 81"/>
              <a:gd name="T13" fmla="*/ 2147483646 h 680"/>
              <a:gd name="T14" fmla="*/ 2147483646 w 81"/>
              <a:gd name="T15" fmla="*/ 2147483646 h 680"/>
              <a:gd name="T16" fmla="*/ 2147483646 w 81"/>
              <a:gd name="T17" fmla="*/ 2147483646 h 680"/>
              <a:gd name="T18" fmla="*/ 2147483646 w 81"/>
              <a:gd name="T19" fmla="*/ 2147483646 h 680"/>
              <a:gd name="T20" fmla="*/ 2147483646 w 81"/>
              <a:gd name="T21" fmla="*/ 2147483646 h 680"/>
              <a:gd name="T22" fmla="*/ 2147483646 w 81"/>
              <a:gd name="T23" fmla="*/ 2147483646 h 680"/>
              <a:gd name="T24" fmla="*/ 2147483646 w 81"/>
              <a:gd name="T25" fmla="*/ 2147483646 h 680"/>
              <a:gd name="T26" fmla="*/ 2147483646 w 81"/>
              <a:gd name="T27" fmla="*/ 2147483646 h 680"/>
              <a:gd name="T28" fmla="*/ 2147483646 w 81"/>
              <a:gd name="T29" fmla="*/ 2147483646 h 680"/>
              <a:gd name="T30" fmla="*/ 2147483646 w 81"/>
              <a:gd name="T31" fmla="*/ 2147483646 h 680"/>
              <a:gd name="T32" fmla="*/ 2147483646 w 81"/>
              <a:gd name="T33" fmla="*/ 2147483646 h 680"/>
              <a:gd name="T34" fmla="*/ 2147483646 w 81"/>
              <a:gd name="T35" fmla="*/ 2147483646 h 680"/>
              <a:gd name="T36" fmla="*/ 0 w 81"/>
              <a:gd name="T37" fmla="*/ 2147483646 h 680"/>
              <a:gd name="T38" fmla="*/ 2147483646 w 81"/>
              <a:gd name="T39" fmla="*/ 2147483646 h 680"/>
              <a:gd name="T40" fmla="*/ 2147483646 w 81"/>
              <a:gd name="T41" fmla="*/ 2147483646 h 680"/>
              <a:gd name="T42" fmla="*/ 2147483646 w 81"/>
              <a:gd name="T43" fmla="*/ 2147483646 h 680"/>
              <a:gd name="T44" fmla="*/ 2147483646 w 81"/>
              <a:gd name="T45" fmla="*/ 2147483646 h 680"/>
              <a:gd name="T46" fmla="*/ 2147483646 w 81"/>
              <a:gd name="T47" fmla="*/ 2147483646 h 680"/>
              <a:gd name="T48" fmla="*/ 2147483646 w 81"/>
              <a:gd name="T49" fmla="*/ 2147483646 h 680"/>
              <a:gd name="T50" fmla="*/ 2147483646 w 81"/>
              <a:gd name="T51" fmla="*/ 2147483646 h 680"/>
              <a:gd name="T52" fmla="*/ 2147483646 w 81"/>
              <a:gd name="T53" fmla="*/ 2147483646 h 680"/>
              <a:gd name="T54" fmla="*/ 2147483646 w 81"/>
              <a:gd name="T55" fmla="*/ 2147483646 h 680"/>
              <a:gd name="T56" fmla="*/ 2147483646 w 81"/>
              <a:gd name="T57" fmla="*/ 2147483646 h 680"/>
              <a:gd name="T58" fmla="*/ 2147483646 w 81"/>
              <a:gd name="T59" fmla="*/ 2147483646 h 680"/>
              <a:gd name="T60" fmla="*/ 2147483646 w 81"/>
              <a:gd name="T61" fmla="*/ 2147483646 h 680"/>
              <a:gd name="T62" fmla="*/ 2147483646 w 81"/>
              <a:gd name="T63" fmla="*/ 2147483646 h 680"/>
              <a:gd name="T64" fmla="*/ 2147483646 w 81"/>
              <a:gd name="T65" fmla="*/ 2147483646 h 680"/>
              <a:gd name="T66" fmla="*/ 2147483646 w 81"/>
              <a:gd name="T67" fmla="*/ 2147483646 h 680"/>
              <a:gd name="T68" fmla="*/ 2147483646 w 81"/>
              <a:gd name="T69" fmla="*/ 2147483646 h 680"/>
              <a:gd name="T70" fmla="*/ 2147483646 w 81"/>
              <a:gd name="T71" fmla="*/ 2147483646 h 680"/>
              <a:gd name="T72" fmla="*/ 2147483646 w 81"/>
              <a:gd name="T73" fmla="*/ 0 h 68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81" h="680">
                <a:moveTo>
                  <a:pt x="81" y="680"/>
                </a:moveTo>
                <a:lnTo>
                  <a:pt x="72" y="680"/>
                </a:lnTo>
                <a:lnTo>
                  <a:pt x="65" y="676"/>
                </a:lnTo>
                <a:lnTo>
                  <a:pt x="59" y="674"/>
                </a:lnTo>
                <a:lnTo>
                  <a:pt x="54" y="667"/>
                </a:lnTo>
                <a:lnTo>
                  <a:pt x="47" y="662"/>
                </a:lnTo>
                <a:lnTo>
                  <a:pt x="45" y="656"/>
                </a:lnTo>
                <a:lnTo>
                  <a:pt x="40" y="649"/>
                </a:lnTo>
                <a:lnTo>
                  <a:pt x="40" y="640"/>
                </a:lnTo>
                <a:lnTo>
                  <a:pt x="40" y="379"/>
                </a:lnTo>
                <a:lnTo>
                  <a:pt x="38" y="372"/>
                </a:lnTo>
                <a:lnTo>
                  <a:pt x="36" y="363"/>
                </a:lnTo>
                <a:lnTo>
                  <a:pt x="31" y="359"/>
                </a:lnTo>
                <a:lnTo>
                  <a:pt x="27" y="352"/>
                </a:lnTo>
                <a:lnTo>
                  <a:pt x="20" y="347"/>
                </a:lnTo>
                <a:lnTo>
                  <a:pt x="13" y="343"/>
                </a:lnTo>
                <a:lnTo>
                  <a:pt x="6" y="340"/>
                </a:lnTo>
                <a:lnTo>
                  <a:pt x="0" y="338"/>
                </a:lnTo>
                <a:lnTo>
                  <a:pt x="6" y="336"/>
                </a:lnTo>
                <a:lnTo>
                  <a:pt x="13" y="334"/>
                </a:lnTo>
                <a:lnTo>
                  <a:pt x="20" y="331"/>
                </a:lnTo>
                <a:lnTo>
                  <a:pt x="27" y="324"/>
                </a:lnTo>
                <a:lnTo>
                  <a:pt x="31" y="320"/>
                </a:lnTo>
                <a:lnTo>
                  <a:pt x="36" y="313"/>
                </a:lnTo>
                <a:lnTo>
                  <a:pt x="38" y="306"/>
                </a:lnTo>
                <a:lnTo>
                  <a:pt x="40" y="297"/>
                </a:lnTo>
                <a:lnTo>
                  <a:pt x="40" y="41"/>
                </a:lnTo>
                <a:lnTo>
                  <a:pt x="40" y="34"/>
                </a:lnTo>
                <a:lnTo>
                  <a:pt x="45" y="28"/>
                </a:lnTo>
                <a:lnTo>
                  <a:pt x="47" y="21"/>
                </a:lnTo>
                <a:lnTo>
                  <a:pt x="54" y="14"/>
                </a:lnTo>
                <a:lnTo>
                  <a:pt x="59" y="9"/>
                </a:lnTo>
                <a:lnTo>
                  <a:pt x="65" y="5"/>
                </a:lnTo>
                <a:lnTo>
                  <a:pt x="72" y="3"/>
                </a:lnTo>
                <a:lnTo>
                  <a:pt x="81" y="0"/>
                </a:lnTo>
              </a:path>
            </a:pathLst>
          </a:custGeom>
          <a:noFill/>
          <a:ln w="381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7" name="Rectangle 12"/>
          <p:cNvSpPr>
            <a:spLocks noChangeArrowheads="1"/>
          </p:cNvSpPr>
          <p:nvPr/>
        </p:nvSpPr>
        <p:spPr bwMode="auto">
          <a:xfrm>
            <a:off x="3828305" y="2852738"/>
            <a:ext cx="2038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监控程序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8" name="Rectangle 13"/>
          <p:cNvSpPr>
            <a:spLocks noChangeArrowheads="1"/>
          </p:cNvSpPr>
          <p:nvPr/>
        </p:nvSpPr>
        <p:spPr bwMode="auto">
          <a:xfrm>
            <a:off x="3828305" y="3213100"/>
            <a:ext cx="1895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操作系统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9" name="Rectangle 14"/>
          <p:cNvSpPr>
            <a:spLocks noChangeArrowheads="1"/>
          </p:cNvSpPr>
          <p:nvPr/>
        </p:nvSpPr>
        <p:spPr bwMode="auto">
          <a:xfrm>
            <a:off x="3828305" y="3573463"/>
            <a:ext cx="1895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编辑程序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10" name="Rectangle 15"/>
          <p:cNvSpPr>
            <a:spLocks noChangeArrowheads="1"/>
          </p:cNvSpPr>
          <p:nvPr/>
        </p:nvSpPr>
        <p:spPr bwMode="auto">
          <a:xfrm>
            <a:off x="5364088" y="2844135"/>
            <a:ext cx="19669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 dirty="0">
                <a:latin typeface="+mn-lt"/>
                <a:ea typeface="+mn-ea"/>
                <a:cs typeface="+mn-ea"/>
                <a:sym typeface="+mn-lt"/>
              </a:rPr>
              <a:t>解释程序</a:t>
            </a:r>
            <a:endParaRPr kumimoji="0"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11" name="Rectangle 16"/>
          <p:cNvSpPr>
            <a:spLocks noChangeArrowheads="1"/>
          </p:cNvSpPr>
          <p:nvPr/>
        </p:nvSpPr>
        <p:spPr bwMode="auto">
          <a:xfrm>
            <a:off x="5364088" y="3204497"/>
            <a:ext cx="1822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 dirty="0">
                <a:latin typeface="+mn-lt"/>
                <a:ea typeface="+mn-ea"/>
                <a:cs typeface="+mn-ea"/>
                <a:sym typeface="+mn-lt"/>
              </a:rPr>
              <a:t>服务程序</a:t>
            </a:r>
            <a:endParaRPr kumimoji="0"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12" name="Rectangle 17"/>
          <p:cNvSpPr>
            <a:spLocks noChangeArrowheads="1"/>
          </p:cNvSpPr>
          <p:nvPr/>
        </p:nvSpPr>
        <p:spPr bwMode="auto">
          <a:xfrm>
            <a:off x="5364088" y="3564860"/>
            <a:ext cx="1895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 b="1">
                <a:latin typeface="+mn-lt"/>
                <a:ea typeface="+mn-ea"/>
                <a:cs typeface="+mn-ea"/>
                <a:sym typeface="+mn-lt"/>
              </a:rPr>
              <a:t>诊断程序</a:t>
            </a:r>
            <a:endParaRPr kumimoji="0"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13" name="Freeform 18"/>
          <p:cNvSpPr/>
          <p:nvPr/>
        </p:nvSpPr>
        <p:spPr bwMode="auto">
          <a:xfrm>
            <a:off x="3501760" y="2932446"/>
            <a:ext cx="191244" cy="936625"/>
          </a:xfrm>
          <a:custGeom>
            <a:avLst/>
            <a:gdLst>
              <a:gd name="T0" fmla="*/ 2147483646 w 159"/>
              <a:gd name="T1" fmla="*/ 2147483646 h 1417"/>
              <a:gd name="T2" fmla="*/ 2147483646 w 159"/>
              <a:gd name="T3" fmla="*/ 2147483646 h 1417"/>
              <a:gd name="T4" fmla="*/ 2147483646 w 159"/>
              <a:gd name="T5" fmla="*/ 2147483646 h 1417"/>
              <a:gd name="T6" fmla="*/ 2147483646 w 159"/>
              <a:gd name="T7" fmla="*/ 2147483646 h 1417"/>
              <a:gd name="T8" fmla="*/ 2147483646 w 159"/>
              <a:gd name="T9" fmla="*/ 2147483646 h 1417"/>
              <a:gd name="T10" fmla="*/ 2147483646 w 159"/>
              <a:gd name="T11" fmla="*/ 2147483646 h 1417"/>
              <a:gd name="T12" fmla="*/ 2147483646 w 159"/>
              <a:gd name="T13" fmla="*/ 2147483646 h 1417"/>
              <a:gd name="T14" fmla="*/ 2147483646 w 159"/>
              <a:gd name="T15" fmla="*/ 2147483646 h 1417"/>
              <a:gd name="T16" fmla="*/ 2147483646 w 159"/>
              <a:gd name="T17" fmla="*/ 2147483646 h 1417"/>
              <a:gd name="T18" fmla="*/ 2147483646 w 159"/>
              <a:gd name="T19" fmla="*/ 2147483646 h 1417"/>
              <a:gd name="T20" fmla="*/ 2147483646 w 159"/>
              <a:gd name="T21" fmla="*/ 2147483646 h 1417"/>
              <a:gd name="T22" fmla="*/ 2147483646 w 159"/>
              <a:gd name="T23" fmla="*/ 2147483646 h 1417"/>
              <a:gd name="T24" fmla="*/ 2147483646 w 159"/>
              <a:gd name="T25" fmla="*/ 2147483646 h 1417"/>
              <a:gd name="T26" fmla="*/ 2147483646 w 159"/>
              <a:gd name="T27" fmla="*/ 2147483646 h 1417"/>
              <a:gd name="T28" fmla="*/ 2147483646 w 159"/>
              <a:gd name="T29" fmla="*/ 2147483646 h 1417"/>
              <a:gd name="T30" fmla="*/ 2147483646 w 159"/>
              <a:gd name="T31" fmla="*/ 2147483646 h 1417"/>
              <a:gd name="T32" fmla="*/ 2147483646 w 159"/>
              <a:gd name="T33" fmla="*/ 2147483646 h 1417"/>
              <a:gd name="T34" fmla="*/ 2147483646 w 159"/>
              <a:gd name="T35" fmla="*/ 2147483646 h 1417"/>
              <a:gd name="T36" fmla="*/ 2147483646 w 159"/>
              <a:gd name="T37" fmla="*/ 2147483646 h 1417"/>
              <a:gd name="T38" fmla="*/ 2147483646 w 159"/>
              <a:gd name="T39" fmla="*/ 2147483646 h 1417"/>
              <a:gd name="T40" fmla="*/ 2147483646 w 159"/>
              <a:gd name="T41" fmla="*/ 2147483646 h 1417"/>
              <a:gd name="T42" fmla="*/ 2147483646 w 159"/>
              <a:gd name="T43" fmla="*/ 2147483646 h 1417"/>
              <a:gd name="T44" fmla="*/ 2147483646 w 159"/>
              <a:gd name="T45" fmla="*/ 2147483646 h 1417"/>
              <a:gd name="T46" fmla="*/ 2147483646 w 159"/>
              <a:gd name="T47" fmla="*/ 2147483646 h 1417"/>
              <a:gd name="T48" fmla="*/ 2147483646 w 159"/>
              <a:gd name="T49" fmla="*/ 2147483646 h 1417"/>
              <a:gd name="T50" fmla="*/ 0 w 159"/>
              <a:gd name="T51" fmla="*/ 2147483646 h 1417"/>
              <a:gd name="T52" fmla="*/ 2147483646 w 159"/>
              <a:gd name="T53" fmla="*/ 2147483646 h 1417"/>
              <a:gd name="T54" fmla="*/ 2147483646 w 159"/>
              <a:gd name="T55" fmla="*/ 2147483646 h 1417"/>
              <a:gd name="T56" fmla="*/ 2147483646 w 159"/>
              <a:gd name="T57" fmla="*/ 2147483646 h 1417"/>
              <a:gd name="T58" fmla="*/ 2147483646 w 159"/>
              <a:gd name="T59" fmla="*/ 2147483646 h 1417"/>
              <a:gd name="T60" fmla="*/ 2147483646 w 159"/>
              <a:gd name="T61" fmla="*/ 2147483646 h 1417"/>
              <a:gd name="T62" fmla="*/ 2147483646 w 159"/>
              <a:gd name="T63" fmla="*/ 2147483646 h 1417"/>
              <a:gd name="T64" fmla="*/ 2147483646 w 159"/>
              <a:gd name="T65" fmla="*/ 2147483646 h 1417"/>
              <a:gd name="T66" fmla="*/ 2147483646 w 159"/>
              <a:gd name="T67" fmla="*/ 2147483646 h 1417"/>
              <a:gd name="T68" fmla="*/ 2147483646 w 159"/>
              <a:gd name="T69" fmla="*/ 2147483646 h 1417"/>
              <a:gd name="T70" fmla="*/ 2147483646 w 159"/>
              <a:gd name="T71" fmla="*/ 2147483646 h 1417"/>
              <a:gd name="T72" fmla="*/ 2147483646 w 159"/>
              <a:gd name="T73" fmla="*/ 2147483646 h 1417"/>
              <a:gd name="T74" fmla="*/ 2147483646 w 159"/>
              <a:gd name="T75" fmla="*/ 2147483646 h 1417"/>
              <a:gd name="T76" fmla="*/ 2147483646 w 159"/>
              <a:gd name="T77" fmla="*/ 2147483646 h 1417"/>
              <a:gd name="T78" fmla="*/ 2147483646 w 159"/>
              <a:gd name="T79" fmla="*/ 2147483646 h 1417"/>
              <a:gd name="T80" fmla="*/ 2147483646 w 159"/>
              <a:gd name="T81" fmla="*/ 2147483646 h 1417"/>
              <a:gd name="T82" fmla="*/ 2147483646 w 159"/>
              <a:gd name="T83" fmla="*/ 2147483646 h 1417"/>
              <a:gd name="T84" fmla="*/ 2147483646 w 159"/>
              <a:gd name="T85" fmla="*/ 2147483646 h 1417"/>
              <a:gd name="T86" fmla="*/ 2147483646 w 159"/>
              <a:gd name="T87" fmla="*/ 2147483646 h 1417"/>
              <a:gd name="T88" fmla="*/ 2147483646 w 159"/>
              <a:gd name="T89" fmla="*/ 2147483646 h 1417"/>
              <a:gd name="T90" fmla="*/ 2147483646 w 159"/>
              <a:gd name="T91" fmla="*/ 2147483646 h 1417"/>
              <a:gd name="T92" fmla="*/ 2147483646 w 159"/>
              <a:gd name="T93" fmla="*/ 2147483646 h 1417"/>
              <a:gd name="T94" fmla="*/ 2147483646 w 159"/>
              <a:gd name="T95" fmla="*/ 2147483646 h 1417"/>
              <a:gd name="T96" fmla="*/ 2147483646 w 159"/>
              <a:gd name="T97" fmla="*/ 2147483646 h 1417"/>
              <a:gd name="T98" fmla="*/ 2147483646 w 159"/>
              <a:gd name="T99" fmla="*/ 2147483646 h 1417"/>
              <a:gd name="T100" fmla="*/ 2147483646 w 159"/>
              <a:gd name="T101" fmla="*/ 0 h 141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59" h="1417">
                <a:moveTo>
                  <a:pt x="159" y="1417"/>
                </a:moveTo>
                <a:lnTo>
                  <a:pt x="152" y="1417"/>
                </a:lnTo>
                <a:lnTo>
                  <a:pt x="143" y="1414"/>
                </a:lnTo>
                <a:lnTo>
                  <a:pt x="136" y="1412"/>
                </a:lnTo>
                <a:lnTo>
                  <a:pt x="129" y="1410"/>
                </a:lnTo>
                <a:lnTo>
                  <a:pt x="118" y="1401"/>
                </a:lnTo>
                <a:lnTo>
                  <a:pt x="107" y="1392"/>
                </a:lnTo>
                <a:lnTo>
                  <a:pt x="95" y="1380"/>
                </a:lnTo>
                <a:lnTo>
                  <a:pt x="89" y="1367"/>
                </a:lnTo>
                <a:lnTo>
                  <a:pt x="86" y="1360"/>
                </a:lnTo>
                <a:lnTo>
                  <a:pt x="82" y="1353"/>
                </a:lnTo>
                <a:lnTo>
                  <a:pt x="82" y="1346"/>
                </a:lnTo>
                <a:lnTo>
                  <a:pt x="80" y="1337"/>
                </a:lnTo>
                <a:lnTo>
                  <a:pt x="80" y="784"/>
                </a:lnTo>
                <a:lnTo>
                  <a:pt x="80" y="775"/>
                </a:lnTo>
                <a:lnTo>
                  <a:pt x="77" y="768"/>
                </a:lnTo>
                <a:lnTo>
                  <a:pt x="75" y="762"/>
                </a:lnTo>
                <a:lnTo>
                  <a:pt x="70" y="755"/>
                </a:lnTo>
                <a:lnTo>
                  <a:pt x="64" y="741"/>
                </a:lnTo>
                <a:lnTo>
                  <a:pt x="55" y="730"/>
                </a:lnTo>
                <a:lnTo>
                  <a:pt x="43" y="721"/>
                </a:lnTo>
                <a:lnTo>
                  <a:pt x="30" y="712"/>
                </a:lnTo>
                <a:lnTo>
                  <a:pt x="23" y="709"/>
                </a:lnTo>
                <a:lnTo>
                  <a:pt x="16" y="707"/>
                </a:lnTo>
                <a:lnTo>
                  <a:pt x="9" y="705"/>
                </a:lnTo>
                <a:lnTo>
                  <a:pt x="0" y="705"/>
                </a:lnTo>
                <a:lnTo>
                  <a:pt x="9" y="703"/>
                </a:lnTo>
                <a:lnTo>
                  <a:pt x="16" y="700"/>
                </a:lnTo>
                <a:lnTo>
                  <a:pt x="23" y="698"/>
                </a:lnTo>
                <a:lnTo>
                  <a:pt x="30" y="696"/>
                </a:lnTo>
                <a:lnTo>
                  <a:pt x="43" y="689"/>
                </a:lnTo>
                <a:lnTo>
                  <a:pt x="55" y="678"/>
                </a:lnTo>
                <a:lnTo>
                  <a:pt x="64" y="666"/>
                </a:lnTo>
                <a:lnTo>
                  <a:pt x="70" y="655"/>
                </a:lnTo>
                <a:lnTo>
                  <a:pt x="75" y="648"/>
                </a:lnTo>
                <a:lnTo>
                  <a:pt x="77" y="639"/>
                </a:lnTo>
                <a:lnTo>
                  <a:pt x="80" y="632"/>
                </a:lnTo>
                <a:lnTo>
                  <a:pt x="80" y="625"/>
                </a:lnTo>
                <a:lnTo>
                  <a:pt x="80" y="81"/>
                </a:lnTo>
                <a:lnTo>
                  <a:pt x="82" y="72"/>
                </a:lnTo>
                <a:lnTo>
                  <a:pt x="82" y="66"/>
                </a:lnTo>
                <a:lnTo>
                  <a:pt x="86" y="59"/>
                </a:lnTo>
                <a:lnTo>
                  <a:pt x="89" y="52"/>
                </a:lnTo>
                <a:lnTo>
                  <a:pt x="95" y="38"/>
                </a:lnTo>
                <a:lnTo>
                  <a:pt x="107" y="27"/>
                </a:lnTo>
                <a:lnTo>
                  <a:pt x="118" y="18"/>
                </a:lnTo>
                <a:lnTo>
                  <a:pt x="129" y="9"/>
                </a:lnTo>
                <a:lnTo>
                  <a:pt x="136" y="7"/>
                </a:lnTo>
                <a:lnTo>
                  <a:pt x="143" y="4"/>
                </a:lnTo>
                <a:lnTo>
                  <a:pt x="152" y="2"/>
                </a:lnTo>
                <a:lnTo>
                  <a:pt x="159" y="0"/>
                </a:lnTo>
              </a:path>
            </a:pathLst>
          </a:custGeom>
          <a:noFill/>
          <a:ln w="381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14" name="Text Box 19"/>
          <p:cNvSpPr txBox="1">
            <a:spLocks noChangeArrowheads="1"/>
          </p:cNvSpPr>
          <p:nvPr/>
        </p:nvSpPr>
        <p:spPr bwMode="auto">
          <a:xfrm>
            <a:off x="611188" y="1170781"/>
            <a:ext cx="7270750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1.1 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汇编语言</a:t>
            </a:r>
            <a:endParaRPr lang="en-US" altLang="zh-CN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1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计算机软件体系</a:t>
            </a: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汇编语言的地位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animBg="1"/>
      <p:bldP spid="29700" grpId="0"/>
      <p:bldP spid="29701" grpId="0"/>
      <p:bldP spid="29702" grpId="0"/>
      <p:bldP spid="29703" grpId="0"/>
      <p:bldP spid="29704" grpId="0"/>
      <p:bldP spid="29705" grpId="0"/>
      <p:bldP spid="29706" grpId="0" animBg="1"/>
      <p:bldP spid="29707" grpId="0"/>
      <p:bldP spid="29708" grpId="0"/>
      <p:bldP spid="29709" grpId="0"/>
      <p:bldP spid="29710" grpId="0"/>
      <p:bldP spid="29711" grpId="0"/>
      <p:bldP spid="29712" grpId="0"/>
      <p:bldP spid="29713" grpId="0" animBg="1"/>
      <p:bldP spid="297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1320800"/>
            <a:ext cx="7772400" cy="84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Ctr="1"/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计算机语言的发展           </a:t>
            </a:r>
            <a:endParaRPr lang="zh-CN" altLang="en-US" sz="32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1259234" y="2638425"/>
            <a:ext cx="2592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机器语言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7020272" y="2566988"/>
            <a:ext cx="1827212" cy="433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FORTRAN</a:t>
            </a:r>
            <a:endParaRPr lang="en-US" alt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BASIC</a:t>
            </a:r>
            <a:endParaRPr lang="en-US" alt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python</a:t>
            </a:r>
            <a:endParaRPr lang="en-US" alt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PASCAL</a:t>
            </a:r>
            <a:endParaRPr lang="en-US" alt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C/C++</a:t>
            </a:r>
            <a:endParaRPr lang="en-US" alt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JAVA</a:t>
            </a:r>
            <a:endParaRPr lang="en-US" alt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...</a:t>
            </a:r>
            <a:endParaRPr lang="en-US" alt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</a:pPr>
            <a:endParaRPr lang="zh-CN" altLang="zh-CN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53022" y="4792663"/>
            <a:ext cx="2143125" cy="1401762"/>
            <a:chOff x="2353022" y="4792663"/>
            <a:chExt cx="2143125" cy="1401762"/>
          </a:xfrm>
        </p:grpSpPr>
        <p:sp>
          <p:nvSpPr>
            <p:cNvPr id="30726" name="Oval 8"/>
            <p:cNvSpPr>
              <a:spLocks noChangeArrowheads="1"/>
            </p:cNvSpPr>
            <p:nvPr/>
          </p:nvSpPr>
          <p:spPr bwMode="auto">
            <a:xfrm>
              <a:off x="2353022" y="4792663"/>
              <a:ext cx="2143125" cy="1401762"/>
            </a:xfrm>
            <a:prstGeom prst="ellipse">
              <a:avLst/>
            </a:prstGeom>
            <a:solidFill>
              <a:srgbClr val="339966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27" name="Text Box 9"/>
            <p:cNvSpPr txBox="1">
              <a:spLocks noChangeArrowheads="1"/>
            </p:cNvSpPr>
            <p:nvPr/>
          </p:nvSpPr>
          <p:spPr bwMode="auto">
            <a:xfrm>
              <a:off x="2518122" y="5230813"/>
              <a:ext cx="1906588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200" b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汇编语言</a:t>
              </a:r>
              <a:endParaRPr lang="zh-CN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0728" name="AutoShape 10"/>
          <p:cNvSpPr>
            <a:spLocks noChangeArrowheads="1"/>
          </p:cNvSpPr>
          <p:nvPr/>
        </p:nvSpPr>
        <p:spPr bwMode="auto">
          <a:xfrm>
            <a:off x="1691034" y="3478213"/>
            <a:ext cx="793750" cy="1665287"/>
          </a:xfrm>
          <a:prstGeom prst="curvedRightArrow">
            <a:avLst>
              <a:gd name="adj1" fmla="val 41960"/>
              <a:gd name="adj2" fmla="val 83920"/>
              <a:gd name="adj3" fmla="val 3333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9" name="AutoShape 11"/>
          <p:cNvSpPr>
            <a:spLocks noChangeArrowheads="1"/>
          </p:cNvSpPr>
          <p:nvPr/>
        </p:nvSpPr>
        <p:spPr bwMode="auto">
          <a:xfrm rot="10800000">
            <a:off x="4918422" y="4003675"/>
            <a:ext cx="793750" cy="1665287"/>
          </a:xfrm>
          <a:prstGeom prst="curvedRightArrow">
            <a:avLst>
              <a:gd name="adj1" fmla="val 41960"/>
              <a:gd name="adj2" fmla="val 83920"/>
              <a:gd name="adj3" fmla="val 3333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4089747" y="3214688"/>
            <a:ext cx="19065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高级语言</a:t>
            </a:r>
            <a:endParaRPr lang="zh-CN" altLang="en-US" sz="3200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1" name="AutoShape 13"/>
          <p:cNvSpPr>
            <a:spLocks noChangeArrowheads="1"/>
          </p:cNvSpPr>
          <p:nvPr/>
        </p:nvSpPr>
        <p:spPr bwMode="auto">
          <a:xfrm>
            <a:off x="6075709" y="3302000"/>
            <a:ext cx="795338" cy="48418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63 w 21600"/>
              <a:gd name="T13" fmla="*/ 5382 h 21600"/>
              <a:gd name="T14" fmla="*/ 18884 w 21600"/>
              <a:gd name="T15" fmla="*/ 1621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99CC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21" name="墨迹 20"/>
              <p14:cNvContentPartPr/>
              <p14:nvPr/>
            </p14:nvContentPartPr>
            <p14:xfrm>
              <a:off x="10239035" y="4226739"/>
              <a:ext cx="52560" cy="33840"/>
            </p14:xfrm>
          </p:contentPart>
        </mc:Choice>
        <mc:Fallback xmlns="">
          <p:pic>
            <p:nvPicPr>
              <p:cNvPr id="21" name="墨迹 20"/>
            </p:nvPicPr>
            <p:blipFill>
              <a:blip r:embed="rId2"/>
            </p:blipFill>
            <p:spPr>
              <a:xfrm>
                <a:off x="10239035" y="4226739"/>
                <a:ext cx="52560" cy="33840"/>
              </a:xfrm>
              <a:prstGeom prst="rect"/>
            </p:spPr>
          </p:pic>
        </mc:Fallback>
      </mc:AlternateContent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 bldLvl="0" animBg="1"/>
      <p:bldP spid="30728" grpId="0" animBg="1"/>
      <p:bldP spid="30729" grpId="0" animBg="1"/>
      <p:bldP spid="30730" grpId="0"/>
      <p:bldP spid="307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755576" y="1484784"/>
            <a:ext cx="7543800" cy="42592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Aft>
                <a:spcPts val="1200"/>
              </a:spcAft>
              <a:buFontTx/>
              <a:buNone/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、汇编语言的特点  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608330" indent="-342265" algn="just" eaLnBrk="1" hangingPunct="1">
              <a:lnSpc>
                <a:spcPct val="130000"/>
              </a:lnSpc>
              <a:spcBef>
                <a:spcPct val="10000"/>
              </a:spcBef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面向机器的低级语言，具有专用性。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608330" indent="-342900" algn="just" eaLnBrk="1" hangingPunct="1">
              <a:lnSpc>
                <a:spcPct val="130000"/>
              </a:lnSpc>
              <a:spcBef>
                <a:spcPct val="10000"/>
              </a:spcBef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保持了机器语言的优点，具有直接和简捷的特点。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608330" indent="-342900" algn="just" eaLnBrk="1" hangingPunct="1">
              <a:lnSpc>
                <a:spcPct val="130000"/>
              </a:lnSpc>
              <a:spcBef>
                <a:spcPct val="10000"/>
              </a:spcBef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可有效地访问、控制计算机的各种硬件设备，如磁 盘、存储器、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端口等。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608330" indent="-342900" algn="just" eaLnBrk="1" hangingPunct="1">
              <a:lnSpc>
                <a:spcPct val="130000"/>
              </a:lnSpc>
              <a:spcBef>
                <a:spcPct val="10000"/>
              </a:spcBef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目标代码简短，占用内存少，执行速度快，是高效的程序设计语言。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608330" indent="-342900" algn="just" eaLnBrk="1" hangingPunct="1">
              <a:lnSpc>
                <a:spcPct val="130000"/>
              </a:lnSpc>
              <a:spcBef>
                <a:spcPct val="10000"/>
              </a:spcBef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经常与高级语言配合使用，应用十分广泛。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5" name="墨迹 4"/>
              <p14:cNvContentPartPr/>
              <p14:nvPr/>
            </p14:nvContentPartPr>
            <p14:xfrm>
              <a:off x="9114395" y="4038861"/>
              <a:ext cx="360" cy="360"/>
            </p14:xfrm>
          </p:contentPart>
        </mc:Choice>
        <mc:Fallback xmlns="">
          <p:pic>
            <p:nvPicPr>
              <p:cNvPr id="5" name="墨迹 4"/>
            </p:nvPicPr>
            <p:blipFill>
              <a:blip r:embed="rId4"/>
            </p:blipFill>
            <p:spPr>
              <a:xfrm>
                <a:off x="9114395" y="4038861"/>
                <a:ext cx="360" cy="360"/>
              </a:xfrm>
              <a:prstGeom prst="rect"/>
            </p:spPr>
          </p:pic>
        </mc:Fallback>
      </mc:AlternateContent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264160" y="1154430"/>
            <a:ext cx="8615680" cy="4221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spcAft>
                <a:spcPts val="1200"/>
              </a:spcAft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、汇编语言的应用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31800" algn="just" eaLnBrk="1" hangingPunct="1">
              <a:spcBef>
                <a:spcPct val="100000"/>
              </a:spcBef>
              <a:spcAft>
                <a:spcPct val="6000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系统程序、高效率代码、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驱动程序</a:t>
            </a:r>
            <a:endParaRPr lang="zh-CN" altLang="en-US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 marL="774700" indent="-342900" algn="just" eaLnBrk="1" hangingPunct="1">
              <a:lnSpc>
                <a:spcPts val="3800"/>
              </a:lnSpc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很多系统软件是用汇编语言编写的。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74700" indent="-342900" algn="just" eaLnBrk="1" hangingPunct="1">
              <a:lnSpc>
                <a:spcPts val="3800"/>
              </a:lnSpc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某些快速处理、位处理、访问硬件设备等高效程序是用汇编语言编写的。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74700" indent="-342900" algn="just" eaLnBrk="1" hangingPunct="1">
              <a:lnSpc>
                <a:spcPts val="3800"/>
              </a:lnSpc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高级绘图程序、视频游戏程序一般是用汇编语言编  写的。</a:t>
            </a:r>
            <a:endParaRPr lang="zh-CN" altLang="en-US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80260" y="5642610"/>
            <a:ext cx="47764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 noProof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本课程的汇编以</a:t>
            </a:r>
            <a:r>
              <a:rPr lang="en-US" altLang="zh-CN" b="1" noProof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8086</a:t>
            </a:r>
            <a:r>
              <a:rPr lang="zh-CN" altLang="en-US" b="1" noProof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汇编语言为主</a:t>
            </a:r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396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402556" y="1256681"/>
            <a:ext cx="6408738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、接口和外围设备间的连接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2517775" y="5622826"/>
            <a:ext cx="165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软件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797" name="Line 8"/>
          <p:cNvSpPr>
            <a:spLocks noChangeShapeType="1"/>
          </p:cNvSpPr>
          <p:nvPr/>
        </p:nvSpPr>
        <p:spPr bwMode="auto">
          <a:xfrm flipH="1" flipV="1">
            <a:off x="2735263" y="4989413"/>
            <a:ext cx="252561" cy="5327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5802492" y="5618361"/>
            <a:ext cx="2016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硬件控制信号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799" name="Line 10"/>
          <p:cNvSpPr>
            <a:spLocks noChangeShapeType="1"/>
          </p:cNvSpPr>
          <p:nvPr/>
        </p:nvSpPr>
        <p:spPr bwMode="auto">
          <a:xfrm flipH="1" flipV="1">
            <a:off x="6046788" y="4557613"/>
            <a:ext cx="144462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3598863" y="5622826"/>
            <a:ext cx="2160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信号转换设备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801" name="Line 12"/>
          <p:cNvSpPr>
            <a:spLocks noChangeShapeType="1"/>
          </p:cNvSpPr>
          <p:nvPr/>
        </p:nvSpPr>
        <p:spPr bwMode="auto">
          <a:xfrm flipV="1">
            <a:off x="4751388" y="4917976"/>
            <a:ext cx="2873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27651" name="Object 5"/>
          <p:cNvGraphicFramePr>
            <a:graphicFrameLocks noChangeAspect="1"/>
          </p:cNvGraphicFramePr>
          <p:nvPr/>
        </p:nvGraphicFramePr>
        <p:xfrm>
          <a:off x="1669415" y="1952943"/>
          <a:ext cx="5400675" cy="295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648325" imgH="3086100" progId="Paint.Picture">
                  <p:embed/>
                </p:oleObj>
              </mc:Choice>
              <mc:Fallback>
                <p:oleObj name="" r:id="rId1" imgW="5648325" imgH="3086100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>
                      <a:xfrm>
                        <a:off x="1669415" y="1952943"/>
                        <a:ext cx="5400675" cy="2951162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7" grpId="0" animBg="1"/>
      <p:bldP spid="33798" grpId="0"/>
      <p:bldP spid="33799" grpId="0" animBg="1"/>
      <p:bldP spid="33800" grpId="0"/>
      <p:bldP spid="3380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1124744"/>
            <a:ext cx="7772400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spcAft>
                <a:spcPts val="1200"/>
              </a:spcAft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、接口发展的几个阶段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9552" y="1844824"/>
            <a:ext cx="805993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Blip>
                <a:blip r:embed="rId1"/>
              </a:buBlip>
            </a:pPr>
            <a:r>
              <a:rPr lang="zh-CN" altLang="en-US" sz="2200" b="1" dirty="0">
                <a:solidFill>
                  <a:srgbClr val="7030A0"/>
                </a:solidFill>
                <a:cs typeface="+mn-ea"/>
                <a:sym typeface="+mn-lt"/>
              </a:rPr>
              <a:t>无接口阶段</a:t>
            </a:r>
            <a:r>
              <a:rPr lang="zh-CN" altLang="en-US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（微型企业：老板与员工）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： </a:t>
            </a:r>
            <a:r>
              <a:rPr lang="en-US" altLang="zh-CN" sz="2200" b="1" dirty="0">
                <a:solidFill>
                  <a:srgbClr val="000000"/>
                </a:solidFill>
                <a:cs typeface="+mn-ea"/>
                <a:sym typeface="+mn-lt"/>
              </a:rPr>
              <a:t>CPU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与外围设备直接相连，直接控制；信号线不兼容，效率低，复杂，速度不兼容，耦合性强，不易扩展等缺点。</a:t>
            </a:r>
            <a:endParaRPr lang="zh-CN" altLang="en-US" sz="22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algn="just" eaLnBrk="1" hangingPunct="1"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Blip>
                <a:blip r:embed="rId1"/>
              </a:buBlip>
            </a:pPr>
            <a:r>
              <a:rPr lang="zh-CN" altLang="en-US" sz="2200" b="1" dirty="0">
                <a:solidFill>
                  <a:srgbClr val="7030A0"/>
                </a:solidFill>
                <a:cs typeface="+mn-ea"/>
                <a:sym typeface="+mn-lt"/>
              </a:rPr>
              <a:t>简单接口阶段</a:t>
            </a:r>
            <a:r>
              <a:rPr lang="zh-CN" altLang="en-US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（小型企业：老板，独立性很差的中层干部、员工）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：在</a:t>
            </a:r>
            <a:r>
              <a:rPr lang="en-US" altLang="zh-CN" sz="2200" b="1" dirty="0">
                <a:solidFill>
                  <a:srgbClr val="000000"/>
                </a:solidFill>
                <a:cs typeface="+mn-ea"/>
                <a:sym typeface="+mn-lt"/>
              </a:rPr>
              <a:t>CPU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与外设间引入接口电路，可以使连接标准化；</a:t>
            </a:r>
            <a:r>
              <a:rPr lang="en-US" altLang="zh-CN" sz="2200" b="1" dirty="0">
                <a:solidFill>
                  <a:srgbClr val="000000"/>
                </a:solidFill>
                <a:cs typeface="+mn-ea"/>
                <a:sym typeface="+mn-lt"/>
              </a:rPr>
              <a:t>CPU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（用户程序）通过接口对外设进行间接控制；</a:t>
            </a:r>
            <a:endParaRPr lang="zh-CN" altLang="en-US" sz="22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algn="just" eaLnBrk="1" hangingPunct="1"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Blip>
                <a:blip r:embed="rId1"/>
              </a:buBlip>
            </a:pPr>
            <a:r>
              <a:rPr lang="zh-CN" altLang="en-US" sz="2200" b="1" dirty="0">
                <a:solidFill>
                  <a:srgbClr val="7030A0"/>
                </a:solidFill>
                <a:cs typeface="+mn-ea"/>
                <a:sym typeface="+mn-lt"/>
              </a:rPr>
              <a:t>复杂接口阶段</a:t>
            </a:r>
            <a:r>
              <a:rPr lang="zh-CN" altLang="en-US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（大中型企业：老板，独立性较强的中层干部、员工）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：接口电路通过复杂的接口协议软件可较为独立地控制外围设备，控制过程对外设用户不可见</a:t>
            </a:r>
            <a:r>
              <a:rPr lang="en-US" altLang="zh-CN" sz="2200" b="1" dirty="0">
                <a:solidFill>
                  <a:srgbClr val="000000"/>
                </a:solidFill>
                <a:cs typeface="+mn-ea"/>
                <a:sym typeface="+mn-lt"/>
              </a:rPr>
              <a:t>/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不可控（即接口的底层，如总线驱动程序），</a:t>
            </a:r>
            <a:r>
              <a:rPr lang="en-US" altLang="zh-CN" sz="2200" b="1" dirty="0">
                <a:solidFill>
                  <a:srgbClr val="000000"/>
                </a:solidFill>
                <a:cs typeface="+mn-ea"/>
                <a:sym typeface="+mn-lt"/>
              </a:rPr>
              <a:t>PCI/USB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等就是复杂接口。用户对外设的控制需由用户程序（接口的用户层）和底层设备如</a:t>
            </a:r>
            <a:r>
              <a:rPr lang="en-US" altLang="zh-CN" sz="2200" b="1" dirty="0">
                <a:solidFill>
                  <a:srgbClr val="000000"/>
                </a:solidFill>
                <a:cs typeface="+mn-ea"/>
                <a:sym typeface="+mn-lt"/>
              </a:rPr>
              <a:t>PCI</a:t>
            </a:r>
            <a:r>
              <a:rPr lang="zh-CN" altLang="en-US" sz="2200" b="1" dirty="0">
                <a:solidFill>
                  <a:srgbClr val="000000"/>
                </a:solidFill>
                <a:cs typeface="+mn-ea"/>
                <a:sym typeface="+mn-lt"/>
              </a:rPr>
              <a:t>总线的驱动程序（接口的底层）共同配合完成。</a:t>
            </a:r>
            <a:endParaRPr lang="zh-CN" altLang="en-US" sz="22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eaLnBrk="1" hangingPunct="1"/>
            <a:endParaRPr lang="en-US" altLang="zh-CN" sz="2200" b="1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611560" y="1196752"/>
            <a:ext cx="8064500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、接口的功能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执行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命令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265" indent="-342900" algn="just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接口电路对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发来的命令信息（在命令寄存器中，称为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命令口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）进行识别和分析，分解成若干个控制信号，传送到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设备，使其产生具体的操作。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marL="342265" indent="-342900" algn="just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不是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直接把命令送到被控对象，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而是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通过接口电路进行控制。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返回外设状态信息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接口执行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的命令后，将整个过程的状态存在接口的状态寄存器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状态口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中，供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读取。状态是：“忙”、“闲”、“就绪”、“错”等。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3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39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39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467544" y="1412776"/>
            <a:ext cx="8353425" cy="479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(3)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数据缓冲能力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避免因速度的差异而丢失数据。接口中一般都有数据缓冲寄存器，称为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数据口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。数据缓冲器分为输入和输出缓冲器两种。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(4)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信号转换功能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由于外设提供或需要的信号与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的总线不兼容，因此信号必须转换。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(5)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设备选择功能（大型的部门）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微机系统中一般有多个外设，一个外设中也有多个端口，接口中必须有端口选择能力。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(6)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数据宽度与数据格式转换的功能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如：并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串转换、串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并转换等。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4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49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49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49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49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755576" y="1340768"/>
            <a:ext cx="7848600" cy="494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、接口的组成</a:t>
            </a:r>
            <a:endParaRPr lang="zh-CN" altLang="en-US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ts val="18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）接口逻辑电路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3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包括：命令寄存器，状态寄存器，数据缓冲寄存器（数据收发速率不匹配时）。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可编程大规模集成芯片中都包含这些电路。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）端口地址译码电路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作用是进行设备选择。需由用户自行设计。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）附加电路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需根据接口不同的任务和功能添加的功能模块电路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6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6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6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6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6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6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6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681038" y="1052513"/>
            <a:ext cx="792341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、接口的软件编程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）初始化程序段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对可编程接口芯片进行初始化，完成设置。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）传送方式处理程序段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传送方式的处理。如：查询、中断、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等传送过程</a:t>
            </a:r>
            <a:endParaRPr lang="en-US" altLang="zh-CN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中的处理程序。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）主控程序段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完成接口任务的程序段。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）程序终止与退出程序段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包括程序结束前对接口中硬件的保护程序段。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）配置段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包括人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机对话，菜单设计等内容。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539552" y="1268760"/>
            <a:ext cx="8136904" cy="486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3048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与接口交换数据的方式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1" indent="-342900" algn="just" eaLnBrk="1" hangingPunct="1">
              <a:lnSpc>
                <a:spcPct val="110000"/>
              </a:lnSpc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zh-CN" altLang="en-US" sz="2200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查询方式：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包括无条件传送和程序查询传送。无条件传送不查询外设状态，认为外设已经准备就绪，直接与外设传送数据。程序查询传送在执行输入输出前，要先查询接口中状态寄存器的状态。</a:t>
            </a:r>
            <a:endParaRPr lang="en-US" altLang="zh-CN" sz="2200" b="1" dirty="0">
              <a:latin typeface="+mn-lt"/>
              <a:ea typeface="+mn-ea"/>
              <a:cs typeface="+mn-ea"/>
              <a:sym typeface="+mn-lt"/>
            </a:endParaRPr>
          </a:p>
          <a:p>
            <a:pPr marL="342900" lvl="1" indent="-342900" algn="just" eaLnBrk="1" hangingPunct="1">
              <a:lnSpc>
                <a:spcPct val="110000"/>
              </a:lnSpc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zh-CN" altLang="en-US" sz="2200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中断方式：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当外设作好传送准备后，主动向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请求中断，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响应中断后在中断处理程序中与外设交换数据。若外设未准备好，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可以执行其他程序，从而提高了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的利用率。</a:t>
            </a:r>
            <a:endParaRPr lang="en-US" altLang="zh-CN" sz="2200" b="1" dirty="0">
              <a:latin typeface="+mn-lt"/>
              <a:ea typeface="+mn-ea"/>
              <a:cs typeface="+mn-ea"/>
              <a:sym typeface="+mn-lt"/>
            </a:endParaRPr>
          </a:p>
          <a:p>
            <a:pPr marL="342900" lvl="1" indent="-342900" algn="just" eaLnBrk="1" hangingPunct="1">
              <a:lnSpc>
                <a:spcPct val="110000"/>
              </a:lnSpc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en-US" altLang="zh-CN" sz="2200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sz="2200" b="1" dirty="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方式：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方式是一种由专门的硬件电路执行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的数据传送方式，它可以让外设接口直接与内存进行高速的数据传送，而不必经过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。这种专门的硬件电路称为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控制器，简称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DMAC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2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539750" y="1125538"/>
            <a:ext cx="8135938" cy="5130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15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、接口电路的分析与设计基本方法</a:t>
            </a:r>
            <a:r>
              <a:rPr lang="zh-CN" altLang="en-US" sz="1800" b="1" dirty="0">
                <a:solidFill>
                  <a:srgbClr val="33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（如何当好中层干部？）</a:t>
            </a:r>
            <a:endParaRPr lang="zh-CN" altLang="en-US" sz="1800" b="1" dirty="0">
              <a:solidFill>
                <a:srgbClr val="3333CC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）两侧分析法</a:t>
            </a:r>
            <a:endParaRPr lang="zh-CN" altLang="en-US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5000"/>
              </a:lnSpc>
              <a:spcBef>
                <a:spcPct val="15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凡是接口都有两侧，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一侧是</a:t>
            </a:r>
            <a:r>
              <a:rPr lang="en-US" altLang="zh-CN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b="1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另一侧是外设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5000"/>
              </a:lnSpc>
              <a:spcBef>
                <a:spcPct val="15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对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一侧就是</a:t>
            </a:r>
            <a:r>
              <a:rPr lang="zh-CN" altLang="en-US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三总线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，因此分析比较容易，主要搞清楚是什么类型的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以及数据总线、地址总线的宽度和控制线的逻辑定义、时序关系。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15000"/>
              </a:lnSpc>
              <a:spcBef>
                <a:spcPct val="15000"/>
              </a:spcBef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    对外设一侧情况很复杂，这是因为被控对象外设种类繁多，所提供的信号线五花八门；其逻辑定义、时序关系、电平高低差异甚大。要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搞清两点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CN" altLang="en-US" b="1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一是外设的信号引脚的功能定义和逻辑定义（外部表现）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b="1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二是了解被控外设的工作过程（内部原理）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467544" y="1412776"/>
            <a:ext cx="8064896" cy="505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）硬软结合法</a:t>
            </a:r>
            <a:endParaRPr lang="zh-CN" altLang="en-US" b="1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① 硬件设计方法</a:t>
            </a:r>
            <a:r>
              <a:rPr lang="zh-CN" altLang="en-US" sz="2200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（接口硬件有一定设计自由度）</a:t>
            </a:r>
            <a:endParaRPr lang="zh-CN" altLang="en-US" sz="2200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 eaLnBrk="1" hangingPunct="1">
              <a:lnSpc>
                <a:spcPct val="150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合理选用外围接口芯片。</a:t>
            </a:r>
            <a:endParaRPr lang="zh-CN" altLang="en-US" sz="2200" b="1" dirty="0">
              <a:latin typeface="+mn-lt"/>
              <a:ea typeface="+mn-ea"/>
              <a:cs typeface="+mn-ea"/>
              <a:sym typeface="+mn-lt"/>
            </a:endParaRPr>
          </a:p>
          <a:p>
            <a:pPr lvl="1" algn="just" eaLnBrk="1" hangingPunct="1">
              <a:lnSpc>
                <a:spcPct val="150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如有需要，需在接口芯片之外设计附加电路。</a:t>
            </a:r>
            <a:endParaRPr lang="zh-CN" altLang="en-US" sz="2200" b="1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2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② 软件设计方法</a:t>
            </a:r>
            <a:r>
              <a:rPr lang="zh-CN" altLang="en-US" sz="2200" b="1" dirty="0">
                <a:solidFill>
                  <a:srgbClr val="6600FF"/>
                </a:solidFill>
                <a:latin typeface="+mn-lt"/>
                <a:ea typeface="+mn-ea"/>
                <a:cs typeface="+mn-ea"/>
                <a:sym typeface="+mn-lt"/>
              </a:rPr>
              <a:t>（接口硬件固定）</a:t>
            </a:r>
            <a:endParaRPr lang="zh-CN" altLang="en-US" sz="2200" b="1" dirty="0">
              <a:solidFill>
                <a:srgbClr val="66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 eaLnBrk="1" hangingPunct="1">
              <a:lnSpc>
                <a:spcPct val="150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采用汇编语言（或高级语言）直接对底层硬件编程，多用于控制非微机标准设备。</a:t>
            </a:r>
            <a:endParaRPr lang="zh-CN" altLang="en-US" sz="2200" b="1" dirty="0">
              <a:latin typeface="+mn-lt"/>
              <a:ea typeface="+mn-ea"/>
              <a:cs typeface="+mn-ea"/>
              <a:sym typeface="+mn-lt"/>
            </a:endParaRPr>
          </a:p>
          <a:p>
            <a:pPr lvl="1" algn="just" eaLnBrk="1" hangingPunct="1">
              <a:lnSpc>
                <a:spcPct val="150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采用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DOS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功能调用和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BIOS</a:t>
            </a:r>
            <a:r>
              <a:rPr lang="zh-CN" altLang="en-US" sz="2200" b="1" dirty="0">
                <a:latin typeface="+mn-lt"/>
                <a:ea typeface="+mn-ea"/>
                <a:cs typeface="+mn-ea"/>
                <a:sym typeface="+mn-lt"/>
              </a:rPr>
              <a:t>调用编程，多用于控制微机标准设备。</a:t>
            </a:r>
            <a:endParaRPr lang="zh-CN" altLang="en-US" sz="22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/>
          <p:nvPr/>
        </p:nvSpPr>
        <p:spPr>
          <a:xfrm>
            <a:off x="521550" y="2263379"/>
            <a:ext cx="4428492" cy="2461766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1.</a:t>
            </a:r>
            <a:r>
              <a:rPr lang="en-US" altLang="zh-CN" sz="2400" b="1" dirty="0">
                <a:solidFill>
                  <a:srgbClr val="990033"/>
                </a:solidFill>
                <a:cs typeface="+mn-ea"/>
              </a:rPr>
              <a:t>3.</a:t>
            </a: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1 微型计算机系统的组成</a:t>
            </a:r>
            <a:endParaRPr lang="zh-CN" altLang="en-US" sz="2400" b="1" dirty="0">
              <a:solidFill>
                <a:srgbClr val="990033"/>
              </a:solidFill>
              <a:cs typeface="+mn-ea"/>
            </a:endParaRPr>
          </a:p>
          <a:p>
            <a:pPr marL="0"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1.</a:t>
            </a:r>
            <a:r>
              <a:rPr lang="en-US" altLang="zh-CN" sz="2400" b="1" dirty="0">
                <a:solidFill>
                  <a:srgbClr val="990033"/>
                </a:solidFill>
                <a:cs typeface="+mn-ea"/>
                <a:sym typeface="+mn-ea"/>
              </a:rPr>
              <a:t>3.</a:t>
            </a: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2 微型计算机总线</a:t>
            </a:r>
            <a:endParaRPr lang="zh-CN" altLang="en-US" sz="2400" b="1" dirty="0">
              <a:solidFill>
                <a:srgbClr val="990033"/>
              </a:solidFill>
              <a:cs typeface="+mn-ea"/>
            </a:endParaRPr>
          </a:p>
          <a:p>
            <a:pPr marL="0"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1.</a:t>
            </a:r>
            <a:r>
              <a:rPr lang="en-US" altLang="zh-CN" sz="2400" b="1" dirty="0">
                <a:solidFill>
                  <a:srgbClr val="990033"/>
                </a:solidFill>
                <a:cs typeface="+mn-ea"/>
                <a:sym typeface="+mn-ea"/>
              </a:rPr>
              <a:t>3.</a:t>
            </a: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3 计算机中信息表示方法</a:t>
            </a:r>
            <a:endParaRPr lang="zh-CN" altLang="en-US" sz="2400" b="1" dirty="0">
              <a:solidFill>
                <a:srgbClr val="990033"/>
              </a:solidFill>
              <a:cs typeface="+mn-ea"/>
            </a:endParaRPr>
          </a:p>
          <a:p>
            <a:pPr marL="0"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1.</a:t>
            </a:r>
            <a:r>
              <a:rPr lang="en-US" altLang="zh-CN" sz="2400" b="1" dirty="0">
                <a:solidFill>
                  <a:srgbClr val="990033"/>
                </a:solidFill>
                <a:cs typeface="+mn-ea"/>
                <a:sym typeface="+mn-ea"/>
              </a:rPr>
              <a:t>3.</a:t>
            </a: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4 进制及其转换</a:t>
            </a:r>
            <a:endParaRPr lang="zh-CN" altLang="en-US" sz="2400" b="1" dirty="0">
              <a:solidFill>
                <a:srgbClr val="990033"/>
              </a:solidFill>
              <a:cs typeface="+mn-ea"/>
            </a:endParaRPr>
          </a:p>
          <a:p>
            <a:pPr marL="0"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1.</a:t>
            </a:r>
            <a:r>
              <a:rPr lang="en-US" altLang="zh-CN" sz="2400" b="1" dirty="0">
                <a:solidFill>
                  <a:srgbClr val="990033"/>
                </a:solidFill>
                <a:cs typeface="+mn-ea"/>
                <a:sym typeface="+mn-ea"/>
              </a:rPr>
              <a:t>3.</a:t>
            </a:r>
            <a:r>
              <a:rPr lang="zh-CN" altLang="en-US" sz="2400" b="1" dirty="0">
                <a:solidFill>
                  <a:srgbClr val="990033"/>
                </a:solidFill>
                <a:cs typeface="+mn-ea"/>
              </a:rPr>
              <a:t>5 二进制运算规则</a:t>
            </a:r>
            <a:endParaRPr lang="zh-CN" altLang="en-US" sz="2400" b="1" dirty="0">
              <a:solidFill>
                <a:srgbClr val="990033"/>
              </a:solidFill>
              <a:cs typeface="+mn-ea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359532" y="1062113"/>
            <a:ext cx="4266474" cy="110251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kumimoji="1"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1.3 计算机基本知识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53"/>
          <p:cNvSpPr>
            <a:spLocks noChangeArrowheads="1"/>
          </p:cNvSpPr>
          <p:nvPr/>
        </p:nvSpPr>
        <p:spPr bwMode="gray">
          <a:xfrm>
            <a:off x="4377690" y="2046605"/>
            <a:ext cx="4660265" cy="4547235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folHlink">
                  <a:gamma/>
                  <a:tint val="431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t" anchorCtr="0"/>
          <a:lstStyle/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zh-CN" altLang="en-US" sz="1950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998855"/>
            <a:ext cx="5628005" cy="586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1.微型计算机系统的组成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00066" y="2132203"/>
            <a:ext cx="4583583" cy="4523105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硬件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部分</a:t>
            </a: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主要由主机和外部设备组成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主机：中央处理器、内存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外部设备：输入和输出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中央处理器包括运算器、控制器</a:t>
            </a:r>
            <a:endParaRPr lang="en-US" altLang="zh-CN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内存用于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存储程序、数据和</a:t>
            </a: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文件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zh-CN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输入设备</a:t>
            </a: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：将信息从外部输入到计算机内</a:t>
            </a:r>
            <a:endParaRPr lang="en-US" altLang="zh-CN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输出设备：将信息从计算机内输出到外部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软件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分为系统软件</a:t>
            </a: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和应用软件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系统软件：控制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和协调计算机及外部设备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支持应用软件开发和</a:t>
            </a: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运行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应用软件：用户可以使用的各种程序设计语言，以及用各种程序设计语言编制的应用程序的集合</a:t>
            </a:r>
            <a:endParaRPr lang="en-US" altLang="zh-CN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zh-CN" altLang="en-US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标题 1"/>
          <p:cNvSpPr txBox="1"/>
          <p:nvPr/>
        </p:nvSpPr>
        <p:spPr bwMode="black">
          <a:xfrm>
            <a:off x="251241" y="1412736"/>
            <a:ext cx="6156963" cy="6953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indent="-228600" algn="l" defTabSz="914400" eaLnBrk="1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</a:rPr>
              <a:t>微型计算机系统由硬件部分和软件部分组成</a:t>
            </a:r>
            <a:endParaRPr lang="zh-CN" altLang="en-US" sz="2400" dirty="0">
              <a:solidFill>
                <a:schemeClr val="tx1"/>
              </a:solidFill>
              <a:latin typeface="+mn-lt"/>
              <a:ea typeface="+mn-ea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26" y="2420481"/>
            <a:ext cx="4235714" cy="367857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AutoShape 53"/>
          <p:cNvSpPr>
            <a:spLocks noChangeArrowheads="1"/>
          </p:cNvSpPr>
          <p:nvPr/>
        </p:nvSpPr>
        <p:spPr bwMode="gray">
          <a:xfrm>
            <a:off x="4748530" y="2566670"/>
            <a:ext cx="4328795" cy="2817495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folHlink">
                  <a:gamma/>
                  <a:tint val="431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t" anchorCtr="0"/>
          <a:lstStyle/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zh-CN" altLang="en-US" sz="1950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13"/>
          <p:cNvSpPr>
            <a:spLocks noChangeArrowheads="1"/>
          </p:cNvSpPr>
          <p:nvPr/>
        </p:nvSpPr>
        <p:spPr bwMode="auto">
          <a:xfrm>
            <a:off x="1763316" y="1646635"/>
            <a:ext cx="4914900" cy="650081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b="1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313055" y="1075690"/>
            <a:ext cx="4981575" cy="586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1.微型计算机系统的组成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4748642" y="2636208"/>
            <a:ext cx="4233434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chemeClr val="tx2"/>
              </a:buClr>
              <a:buFont typeface="Wingdings" panose="05000000000000000000" pitchFamily="2" charset="2"/>
              <a:buChar char="l"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运算器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算术运算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逻辑运算</a:t>
            </a:r>
            <a:endParaRPr lang="en-US" altLang="zh-CN" sz="21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 algn="just">
              <a:buClr>
                <a:schemeClr val="tx2"/>
              </a:buClr>
              <a:buFont typeface="Wingdings" panose="05000000000000000000" pitchFamily="2" charset="2"/>
              <a:buChar char="l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控制器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对程序控制信息分析控制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并协调输入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输出操作或内存访问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 algn="just">
              <a:buClr>
                <a:schemeClr val="tx2"/>
              </a:buClr>
              <a:buFont typeface="Wingdings" panose="05000000000000000000" pitchFamily="2" charset="2"/>
              <a:buChar char="l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存储器（内存）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实现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记忆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功能</a:t>
            </a:r>
            <a:endParaRPr lang="en-US" altLang="zh-CN" sz="21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 algn="just">
              <a:buClr>
                <a:schemeClr val="tx2"/>
              </a:buClr>
              <a:buFont typeface="Wingdings" panose="05000000000000000000" pitchFamily="2" charset="2"/>
              <a:buChar char="l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输入设备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原始数据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输入</a:t>
            </a:r>
            <a:endParaRPr lang="en-US" altLang="zh-CN" sz="21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 algn="just">
              <a:buClr>
                <a:schemeClr val="tx2"/>
              </a:buClr>
              <a:buFont typeface="Wingdings" panose="05000000000000000000" pitchFamily="2" charset="2"/>
              <a:buChar char="l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输出设备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计算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结果输出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23" name="Group 26"/>
          <p:cNvGrpSpPr/>
          <p:nvPr/>
        </p:nvGrpSpPr>
        <p:grpSpPr bwMode="auto">
          <a:xfrm>
            <a:off x="95648" y="2114643"/>
            <a:ext cx="1609725" cy="1609725"/>
            <a:chOff x="521" y="1344"/>
            <a:chExt cx="1352" cy="1352"/>
          </a:xfrm>
        </p:grpSpPr>
        <p:pic>
          <p:nvPicPr>
            <p:cNvPr id="324" name="Picture 24" descr="LB_circle00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344"/>
              <a:ext cx="1352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5" name="Text Box 25"/>
            <p:cNvSpPr txBox="1">
              <a:spLocks noChangeArrowheads="1"/>
            </p:cNvSpPr>
            <p:nvPr/>
          </p:nvSpPr>
          <p:spPr bwMode="gray">
            <a:xfrm>
              <a:off x="703" y="1797"/>
              <a:ext cx="101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2700" b="1">
                  <a:solidFill>
                    <a:srgbClr val="000099"/>
                  </a:solidFill>
                  <a:ea typeface="宋体" panose="02010600030101010101" pitchFamily="2" charset="-122"/>
                </a:rPr>
                <a:t>硬件</a:t>
              </a:r>
              <a:endParaRPr lang="zh-CN" altLang="en-US" sz="2700" b="1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26" name="Group 203"/>
          <p:cNvGrpSpPr/>
          <p:nvPr/>
        </p:nvGrpSpPr>
        <p:grpSpPr bwMode="auto">
          <a:xfrm>
            <a:off x="689770" y="2059874"/>
            <a:ext cx="2911078" cy="3598069"/>
            <a:chOff x="839" y="1298"/>
            <a:chExt cx="2445" cy="3022"/>
          </a:xfrm>
        </p:grpSpPr>
        <p:grpSp>
          <p:nvGrpSpPr>
            <p:cNvPr id="327" name="Group 27"/>
            <p:cNvGrpSpPr/>
            <p:nvPr/>
          </p:nvGrpSpPr>
          <p:grpSpPr bwMode="auto">
            <a:xfrm>
              <a:off x="2562" y="1298"/>
              <a:ext cx="722" cy="872"/>
              <a:chOff x="2064" y="1008"/>
              <a:chExt cx="722" cy="872"/>
            </a:xfrm>
          </p:grpSpPr>
          <p:sp>
            <p:nvSpPr>
              <p:cNvPr id="449" name="Oval 28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350">
                  <a:ea typeface="宋体" panose="02010600030101010101" pitchFamily="2" charset="-122"/>
                </a:endParaRPr>
              </a:p>
            </p:txBody>
          </p:sp>
          <p:grpSp>
            <p:nvGrpSpPr>
              <p:cNvPr id="450" name="Group 29"/>
              <p:cNvGrpSpPr/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463" name="Picture 30" descr="circuler_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64" name="Oval 31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350">
                    <a:ea typeface="宋体" panose="02010600030101010101" pitchFamily="2" charset="-122"/>
                  </a:endParaRPr>
                </a:p>
              </p:txBody>
            </p:sp>
            <p:pic>
              <p:nvPicPr>
                <p:cNvPr id="465" name="Picture 32" descr="light_shadow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66" name="Group 33"/>
                <p:cNvGrpSpPr/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467" name="Group 34"/>
                  <p:cNvGrpSpPr/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473" name="AutoShape 35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74" name="AutoShape 36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75" name="AutoShape 37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76" name="AutoShape 38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  <p:grpSp>
                <p:nvGrpSpPr>
                  <p:cNvPr id="468" name="Group 39"/>
                  <p:cNvGrpSpPr/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469" name="AutoShape 40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70" name="AutoShape 41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71" name="AutoShape 42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72" name="AutoShape 43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451" name="Group 44"/>
              <p:cNvGrpSpPr/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453" name="Group 45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459" name="AutoShape 46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60" name="AutoShape 47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61" name="AutoShape 48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62" name="AutoShape 49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454" name="Group 50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455" name="AutoShape 51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56" name="AutoShape 52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57" name="AutoShape 53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58" name="AutoShape 54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452" name="Rectangle 55"/>
              <p:cNvSpPr>
                <a:spLocks noChangeArrowheads="1"/>
              </p:cNvSpPr>
              <p:nvPr/>
            </p:nvSpPr>
            <p:spPr bwMode="gray">
              <a:xfrm>
                <a:off x="2142" y="1265"/>
                <a:ext cx="579" cy="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运算器</a:t>
                </a:r>
                <a:endParaRPr lang="zh-CN" altLang="en-US" sz="1800" b="1" dirty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28" name="Group 56"/>
            <p:cNvGrpSpPr/>
            <p:nvPr/>
          </p:nvGrpSpPr>
          <p:grpSpPr bwMode="auto">
            <a:xfrm>
              <a:off x="839" y="3448"/>
              <a:ext cx="722" cy="872"/>
              <a:chOff x="2064" y="1008"/>
              <a:chExt cx="722" cy="872"/>
            </a:xfrm>
          </p:grpSpPr>
          <p:sp>
            <p:nvSpPr>
              <p:cNvPr id="421" name="Oval 57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350">
                  <a:ea typeface="宋体" panose="02010600030101010101" pitchFamily="2" charset="-122"/>
                </a:endParaRPr>
              </a:p>
            </p:txBody>
          </p:sp>
          <p:grpSp>
            <p:nvGrpSpPr>
              <p:cNvPr id="422" name="Group 58"/>
              <p:cNvGrpSpPr/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435" name="Picture 59" descr="circuler_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6" name="Oval 60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2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350">
                    <a:ea typeface="宋体" panose="02010600030101010101" pitchFamily="2" charset="-122"/>
                  </a:endParaRPr>
                </a:p>
              </p:txBody>
            </p:sp>
            <p:pic>
              <p:nvPicPr>
                <p:cNvPr id="437" name="Picture 61" descr="light_shadow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38" name="Group 62"/>
                <p:cNvGrpSpPr/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439" name="Group 63"/>
                  <p:cNvGrpSpPr/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445" name="AutoShape 64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46" name="AutoShape 65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47" name="AutoShape 66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48" name="AutoShape 67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  <p:grpSp>
                <p:nvGrpSpPr>
                  <p:cNvPr id="440" name="Group 68"/>
                  <p:cNvGrpSpPr/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441" name="AutoShape 69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42" name="AutoShape 70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43" name="AutoShape 71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44" name="AutoShape 72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423" name="Group 73"/>
              <p:cNvGrpSpPr/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425" name="Group 74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431" name="AutoShape 7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32" name="AutoShape 7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33" name="AutoShape 7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34" name="AutoShape 7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426" name="Group 79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427" name="AutoShape 8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28" name="AutoShape 8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29" name="AutoShape 8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30" name="AutoShape 8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424" name="Rectangle 84"/>
              <p:cNvSpPr>
                <a:spLocks noChangeArrowheads="1"/>
              </p:cNvSpPr>
              <p:nvPr/>
            </p:nvSpPr>
            <p:spPr bwMode="gray">
              <a:xfrm>
                <a:off x="2196" y="1145"/>
                <a:ext cx="386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/>
              <a:p>
                <a:pPr algn="ctr" eaLnBrk="1" hangingPunct="1"/>
                <a:r>
                  <a:rPr lang="zh-CN" altLang="en-US" sz="1800" b="1" dirty="0" smtClean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输出</a:t>
                </a:r>
                <a:endParaRPr lang="en-US" altLang="zh-CN" sz="1800" b="1" dirty="0" smtClean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zh-CN" altLang="en-US" sz="1800" b="1" dirty="0" smtClean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设备</a:t>
                </a:r>
                <a:endParaRPr lang="zh-CN" altLang="en-US" sz="1800" b="1" dirty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29" name="Group 85"/>
            <p:cNvGrpSpPr/>
            <p:nvPr/>
          </p:nvGrpSpPr>
          <p:grpSpPr bwMode="auto">
            <a:xfrm>
              <a:off x="1565" y="3448"/>
              <a:ext cx="722" cy="872"/>
              <a:chOff x="2064" y="1008"/>
              <a:chExt cx="722" cy="872"/>
            </a:xfrm>
          </p:grpSpPr>
          <p:sp>
            <p:nvSpPr>
              <p:cNvPr id="393" name="Oval 86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350">
                  <a:ea typeface="宋体" panose="02010600030101010101" pitchFamily="2" charset="-122"/>
                </a:endParaRPr>
              </a:p>
            </p:txBody>
          </p:sp>
          <p:grpSp>
            <p:nvGrpSpPr>
              <p:cNvPr id="394" name="Group 87"/>
              <p:cNvGrpSpPr/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407" name="Picture 88" descr="circuler_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8" name="Oval 89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1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350">
                    <a:ea typeface="宋体" panose="02010600030101010101" pitchFamily="2" charset="-122"/>
                  </a:endParaRPr>
                </a:p>
              </p:txBody>
            </p:sp>
            <p:pic>
              <p:nvPicPr>
                <p:cNvPr id="409" name="Picture 90" descr="light_shadow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0" name="Group 91"/>
                <p:cNvGrpSpPr/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411" name="Group 92"/>
                  <p:cNvGrpSpPr/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417" name="AutoShape 93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18" name="AutoShape 94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19" name="AutoShape 95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20" name="AutoShape 96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  <p:grpSp>
                <p:nvGrpSpPr>
                  <p:cNvPr id="412" name="Group 97"/>
                  <p:cNvGrpSpPr/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413" name="AutoShape 98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14" name="AutoShape 99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15" name="AutoShape 100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416" name="AutoShape 101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395" name="Group 102"/>
              <p:cNvGrpSpPr/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397" name="Group 103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403" name="AutoShape 10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04" name="AutoShape 10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05" name="AutoShape 10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06" name="AutoShape 10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398" name="Group 108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99" name="AutoShape 10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00" name="AutoShape 11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01" name="AutoShape 11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02" name="AutoShape 11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396" name="Rectangle 113"/>
              <p:cNvSpPr>
                <a:spLocks noChangeArrowheads="1"/>
              </p:cNvSpPr>
              <p:nvPr/>
            </p:nvSpPr>
            <p:spPr bwMode="gray">
              <a:xfrm>
                <a:off x="2239" y="1153"/>
                <a:ext cx="386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/>
              <a:p>
                <a:pPr algn="ctr" eaLnBrk="1" hangingPunct="1"/>
                <a:r>
                  <a:rPr lang="zh-CN" altLang="en-US" sz="1800" b="1" dirty="0" smtClean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输入</a:t>
                </a:r>
                <a:endParaRPr lang="en-US" altLang="zh-CN" sz="1800" b="1" dirty="0" smtClean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zh-CN" altLang="en-US" sz="1800" b="1" dirty="0" smtClean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设备</a:t>
                </a:r>
                <a:endParaRPr lang="zh-CN" altLang="en-US" sz="1800" b="1" dirty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30" name="Group 114"/>
            <p:cNvGrpSpPr/>
            <p:nvPr/>
          </p:nvGrpSpPr>
          <p:grpSpPr bwMode="auto">
            <a:xfrm>
              <a:off x="2562" y="2750"/>
              <a:ext cx="722" cy="872"/>
              <a:chOff x="2064" y="1008"/>
              <a:chExt cx="722" cy="872"/>
            </a:xfrm>
          </p:grpSpPr>
          <p:sp>
            <p:nvSpPr>
              <p:cNvPr id="365" name="Oval 115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350">
                  <a:ea typeface="宋体" panose="02010600030101010101" pitchFamily="2" charset="-122"/>
                </a:endParaRPr>
              </a:p>
            </p:txBody>
          </p:sp>
          <p:grpSp>
            <p:nvGrpSpPr>
              <p:cNvPr id="366" name="Group 116"/>
              <p:cNvGrpSpPr/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379" name="Picture 117" descr="circuler_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0" name="Oval 118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bg2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350">
                    <a:ea typeface="宋体" panose="02010600030101010101" pitchFamily="2" charset="-122"/>
                  </a:endParaRPr>
                </a:p>
              </p:txBody>
            </p:sp>
            <p:pic>
              <p:nvPicPr>
                <p:cNvPr id="381" name="Picture 119" descr="light_shadow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82" name="Group 120"/>
                <p:cNvGrpSpPr/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383" name="Group 121"/>
                  <p:cNvGrpSpPr/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389" name="AutoShape 122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0" name="AutoShape 123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1" name="AutoShape 124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92" name="AutoShape 125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  <p:grpSp>
                <p:nvGrpSpPr>
                  <p:cNvPr id="384" name="Group 126"/>
                  <p:cNvGrpSpPr/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385" name="AutoShape 127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86" name="AutoShape 128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87" name="AutoShape 129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88" name="AutoShape 130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367" name="Group 131"/>
              <p:cNvGrpSpPr/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369" name="Group 132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75" name="AutoShape 13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6" name="AutoShape 13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7" name="AutoShape 13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8" name="AutoShape 13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370" name="Group 137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71" name="AutoShape 13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2" name="AutoShape 13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3" name="AutoShape 14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4" name="AutoShape 14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368" name="Rectangle 142"/>
              <p:cNvSpPr>
                <a:spLocks noChangeArrowheads="1"/>
              </p:cNvSpPr>
              <p:nvPr/>
            </p:nvSpPr>
            <p:spPr bwMode="gray">
              <a:xfrm>
                <a:off x="2142" y="1265"/>
                <a:ext cx="579" cy="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/>
              <a:p>
                <a:pPr algn="ctr" eaLnBrk="1" hangingPunct="1"/>
                <a:r>
                  <a:rPr lang="zh-CN" altLang="en-US" sz="18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存储器</a:t>
                </a:r>
                <a:endParaRPr lang="zh-CN" altLang="en-US" sz="1800" b="1" dirty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31" name="Group 143"/>
            <p:cNvGrpSpPr/>
            <p:nvPr/>
          </p:nvGrpSpPr>
          <p:grpSpPr bwMode="auto">
            <a:xfrm>
              <a:off x="2562" y="2024"/>
              <a:ext cx="722" cy="872"/>
              <a:chOff x="2064" y="1008"/>
              <a:chExt cx="722" cy="872"/>
            </a:xfrm>
          </p:grpSpPr>
          <p:sp>
            <p:nvSpPr>
              <p:cNvPr id="337" name="Oval 144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350">
                  <a:ea typeface="宋体" panose="02010600030101010101" pitchFamily="2" charset="-122"/>
                </a:endParaRPr>
              </a:p>
            </p:txBody>
          </p:sp>
          <p:grpSp>
            <p:nvGrpSpPr>
              <p:cNvPr id="338" name="Group 145"/>
              <p:cNvGrpSpPr/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351" name="Picture 146" descr="circuler_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2" name="Oval 147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fol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350">
                    <a:ea typeface="宋体" panose="02010600030101010101" pitchFamily="2" charset="-122"/>
                  </a:endParaRPr>
                </a:p>
              </p:txBody>
            </p:sp>
            <p:pic>
              <p:nvPicPr>
                <p:cNvPr id="353" name="Picture 148" descr="light_shadow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54" name="Group 149"/>
                <p:cNvGrpSpPr/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355" name="Group 150"/>
                  <p:cNvGrpSpPr/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361" name="AutoShape 151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62" name="AutoShape 152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63" name="AutoShape 153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64" name="AutoShape 154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  <p:grpSp>
                <p:nvGrpSpPr>
                  <p:cNvPr id="356" name="Group 155"/>
                  <p:cNvGrpSpPr/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357" name="AutoShape 156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58" name="AutoShape 157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59" name="AutoShape 158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360" name="AutoShape 159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22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1350">
                        <a:ea typeface="宋体" panose="02010600030101010101" pitchFamily="2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339" name="Group 160"/>
              <p:cNvGrpSpPr/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341" name="Group 161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47" name="AutoShape 16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48" name="AutoShape 16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49" name="AutoShape 16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50" name="AutoShape 16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342" name="Group 166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43" name="AutoShape 16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44" name="AutoShape 16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45" name="AutoShape 16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46" name="AutoShape 17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22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350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340" name="Rectangle 171"/>
              <p:cNvSpPr>
                <a:spLocks noChangeArrowheads="1"/>
              </p:cNvSpPr>
              <p:nvPr/>
            </p:nvSpPr>
            <p:spPr bwMode="gray">
              <a:xfrm>
                <a:off x="2142" y="1265"/>
                <a:ext cx="579" cy="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/>
              <a:p>
                <a:pPr algn="ctr" eaLnBrk="1" hangingPunct="1"/>
                <a:r>
                  <a:rPr lang="zh-CN" altLang="en-US" sz="18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控制器</a:t>
                </a:r>
                <a:endParaRPr lang="zh-CN" altLang="en-US" sz="1800" b="1" dirty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32" name="Line 173"/>
            <p:cNvSpPr>
              <a:spLocks noChangeShapeType="1"/>
            </p:cNvSpPr>
            <p:nvPr/>
          </p:nvSpPr>
          <p:spPr bwMode="invGray">
            <a:xfrm flipV="1">
              <a:off x="1519" y="1760"/>
              <a:ext cx="1045" cy="219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33" name="Line 174"/>
            <p:cNvSpPr>
              <a:spLocks noChangeShapeType="1"/>
            </p:cNvSpPr>
            <p:nvPr/>
          </p:nvSpPr>
          <p:spPr bwMode="invGray">
            <a:xfrm>
              <a:off x="1474" y="2160"/>
              <a:ext cx="1087" cy="221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34" name="Line 175"/>
            <p:cNvSpPr>
              <a:spLocks noChangeShapeType="1"/>
            </p:cNvSpPr>
            <p:nvPr/>
          </p:nvSpPr>
          <p:spPr bwMode="invGray">
            <a:xfrm>
              <a:off x="1429" y="2341"/>
              <a:ext cx="1137" cy="707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35" name="Line 176"/>
            <p:cNvSpPr>
              <a:spLocks noChangeShapeType="1"/>
            </p:cNvSpPr>
            <p:nvPr/>
          </p:nvSpPr>
          <p:spPr bwMode="invGray">
            <a:xfrm>
              <a:off x="1327" y="2414"/>
              <a:ext cx="535" cy="1076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336" name="Line 177"/>
            <p:cNvSpPr>
              <a:spLocks noChangeShapeType="1"/>
            </p:cNvSpPr>
            <p:nvPr/>
          </p:nvSpPr>
          <p:spPr bwMode="invGray">
            <a:xfrm>
              <a:off x="1111" y="2523"/>
              <a:ext cx="106" cy="954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</p:grpSp>
      <p:sp>
        <p:nvSpPr>
          <p:cNvPr id="477" name="Oval 178"/>
          <p:cNvSpPr>
            <a:spLocks noChangeArrowheads="1"/>
          </p:cNvSpPr>
          <p:nvPr/>
        </p:nvSpPr>
        <p:spPr bwMode="invGray">
          <a:xfrm>
            <a:off x="2417366" y="1897949"/>
            <a:ext cx="1458516" cy="3078956"/>
          </a:xfrm>
          <a:prstGeom prst="ellipse">
            <a:avLst/>
          </a:prstGeom>
          <a:noFill/>
          <a:ln w="25400" algn="ctr">
            <a:solidFill>
              <a:srgbClr val="80808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350">
              <a:ea typeface="宋体" panose="02010600030101010101" pitchFamily="2" charset="-122"/>
            </a:endParaRPr>
          </a:p>
        </p:txBody>
      </p:sp>
      <p:sp>
        <p:nvSpPr>
          <p:cNvPr id="478" name="AutoShape 180"/>
          <p:cNvSpPr>
            <a:spLocks noChangeArrowheads="1"/>
          </p:cNvSpPr>
          <p:nvPr/>
        </p:nvSpPr>
        <p:spPr bwMode="invGray">
          <a:xfrm>
            <a:off x="3980672" y="1865336"/>
            <a:ext cx="758906" cy="645848"/>
          </a:xfrm>
          <a:prstGeom prst="wedgeRoundRectCallout">
            <a:avLst>
              <a:gd name="adj1" fmla="val -89285"/>
              <a:gd name="adj2" fmla="val 18704"/>
              <a:gd name="adj3" fmla="val 16667"/>
            </a:avLst>
          </a:prstGeom>
          <a:noFill/>
          <a:ln w="25400" algn="ctr">
            <a:solidFill>
              <a:srgbClr val="8080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000099"/>
                </a:solidFill>
                <a:ea typeface="宋体" panose="02010600030101010101" pitchFamily="2" charset="-122"/>
              </a:rPr>
              <a:t>主机</a:t>
            </a: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479" name="Oval 181"/>
          <p:cNvSpPr>
            <a:spLocks noChangeArrowheads="1"/>
          </p:cNvSpPr>
          <p:nvPr/>
        </p:nvSpPr>
        <p:spPr bwMode="invGray">
          <a:xfrm>
            <a:off x="311151" y="4544709"/>
            <a:ext cx="2376488" cy="1025128"/>
          </a:xfrm>
          <a:prstGeom prst="ellipse">
            <a:avLst/>
          </a:prstGeom>
          <a:noFill/>
          <a:ln w="25400" algn="ctr">
            <a:solidFill>
              <a:srgbClr val="80808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350">
              <a:ea typeface="宋体" panose="02010600030101010101" pitchFamily="2" charset="-122"/>
            </a:endParaRPr>
          </a:p>
        </p:txBody>
      </p:sp>
      <p:sp>
        <p:nvSpPr>
          <p:cNvPr id="480" name="AutoShape 182"/>
          <p:cNvSpPr>
            <a:spLocks noChangeArrowheads="1"/>
          </p:cNvSpPr>
          <p:nvPr/>
        </p:nvSpPr>
        <p:spPr bwMode="invGray">
          <a:xfrm>
            <a:off x="3281760" y="4976906"/>
            <a:ext cx="1457817" cy="594122"/>
          </a:xfrm>
          <a:prstGeom prst="wedgeRoundRectCallout">
            <a:avLst>
              <a:gd name="adj1" fmla="val -92380"/>
              <a:gd name="adj2" fmla="val -25954"/>
              <a:gd name="adj3" fmla="val 16667"/>
            </a:avLst>
          </a:prstGeom>
          <a:noFill/>
          <a:ln w="25400" algn="ctr">
            <a:solidFill>
              <a:srgbClr val="8080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 smtClean="0">
                <a:solidFill>
                  <a:srgbClr val="000099"/>
                </a:solidFill>
                <a:ea typeface="宋体" panose="02010600030101010101" pitchFamily="2" charset="-122"/>
              </a:rPr>
              <a:t>I/O</a:t>
            </a:r>
            <a:r>
              <a:rPr lang="zh-CN" altLang="en-US" sz="1800" b="1" dirty="0" smtClean="0">
                <a:solidFill>
                  <a:srgbClr val="000099"/>
                </a:solidFill>
                <a:ea typeface="宋体" panose="02010600030101010101" pitchFamily="2" charset="-122"/>
              </a:rPr>
              <a:t>外部设备</a:t>
            </a: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165" name="AutoShape 57"/>
          <p:cNvSpPr>
            <a:spLocks noChangeArrowheads="1"/>
          </p:cNvSpPr>
          <p:nvPr/>
        </p:nvSpPr>
        <p:spPr bwMode="invGray">
          <a:xfrm>
            <a:off x="4788258" y="2121157"/>
            <a:ext cx="1619945" cy="434430"/>
          </a:xfrm>
          <a:prstGeom prst="flowChartAlternateProcess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</a:ln>
        </p:spPr>
        <p:txBody>
          <a:bodyPr wrap="none" lIns="0" r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2"/>
              </a:buClr>
              <a:buFontTx/>
              <a:buNone/>
            </a:pPr>
            <a:r>
              <a:rPr lang="en-US" altLang="zh-CN" sz="2100" dirty="0" smtClean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100" dirty="0" smtClean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个组成部件</a:t>
            </a:r>
            <a:endParaRPr lang="zh-CN" altLang="en-US" sz="2100" dirty="0">
              <a:solidFill>
                <a:srgbClr val="00009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29" name="Group 61"/>
          <p:cNvGrpSpPr/>
          <p:nvPr/>
        </p:nvGrpSpPr>
        <p:grpSpPr bwMode="auto">
          <a:xfrm>
            <a:off x="2465766" y="2730063"/>
            <a:ext cx="6534726" cy="1115738"/>
            <a:chOff x="249" y="854"/>
            <a:chExt cx="5216" cy="928"/>
          </a:xfrm>
        </p:grpSpPr>
        <p:sp>
          <p:nvSpPr>
            <p:cNvPr id="8208" name="AutoShape 23"/>
            <p:cNvSpPr>
              <a:spLocks noChangeArrowheads="1"/>
            </p:cNvSpPr>
            <p:nvPr/>
          </p:nvSpPr>
          <p:spPr bwMode="gray">
            <a:xfrm>
              <a:off x="249" y="1026"/>
              <a:ext cx="5216" cy="730"/>
            </a:xfrm>
            <a:prstGeom prst="roundRect">
              <a:avLst>
                <a:gd name="adj" fmla="val 4639"/>
              </a:avLst>
            </a:prstGeom>
            <a:gradFill rotWithShape="1">
              <a:gsLst>
                <a:gs pos="0">
                  <a:srgbClr val="FDFDFD"/>
                </a:gs>
                <a:gs pos="100000">
                  <a:srgbClr val="D7D7D7"/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8209" name="Text Box 28"/>
            <p:cNvSpPr txBox="1">
              <a:spLocks noChangeArrowheads="1"/>
            </p:cNvSpPr>
            <p:nvPr/>
          </p:nvSpPr>
          <p:spPr bwMode="gray">
            <a:xfrm>
              <a:off x="369" y="1245"/>
              <a:ext cx="5035" cy="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CPU</a:t>
              </a:r>
              <a:r>
                <a:rPr kumimoji="1" lang="zh-CN" altLang="zh-CN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可以识别的、用于控制</a:t>
              </a:r>
              <a:r>
                <a:rPr kumimoji="1" lang="en-US" altLang="zh-CN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CPU</a:t>
              </a:r>
              <a:r>
                <a:rPr kumimoji="1" lang="zh-CN" altLang="zh-CN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完成特定操作的二进制编码的指令。</a:t>
              </a:r>
              <a:endParaRPr kumimoji="1" lang="en-US" altLang="zh-CN" sz="1800" dirty="0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10" name="AutoShape 57"/>
            <p:cNvSpPr>
              <a:spLocks noChangeArrowheads="1"/>
            </p:cNvSpPr>
            <p:nvPr/>
          </p:nvSpPr>
          <p:spPr bwMode="invGray">
            <a:xfrm>
              <a:off x="264" y="854"/>
              <a:ext cx="1088" cy="272"/>
            </a:xfrm>
            <a:prstGeom prst="flowChartAlternateProcess">
              <a:avLst/>
            </a:prstGeom>
            <a:gradFill rotWithShape="1">
              <a:gsLst>
                <a:gs pos="0">
                  <a:srgbClr val="FFEBFA"/>
                </a:gs>
                <a:gs pos="30000">
                  <a:srgbClr val="C4D6EB"/>
                </a:gs>
                <a:gs pos="60001">
                  <a:srgbClr val="85C2FF"/>
                </a:gs>
                <a:gs pos="100000">
                  <a:srgbClr val="5E9EFF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miter lim="800000"/>
            </a:ln>
          </p:spPr>
          <p:txBody>
            <a:bodyPr wrap="none" lIns="0" r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机器指令</a:t>
              </a:r>
              <a:endParaRPr lang="zh-CN" altLang="en-US" sz="1800" dirty="0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8431" name="Group 63"/>
          <p:cNvGrpSpPr/>
          <p:nvPr/>
        </p:nvGrpSpPr>
        <p:grpSpPr bwMode="auto">
          <a:xfrm>
            <a:off x="2414637" y="3923661"/>
            <a:ext cx="6535979" cy="804341"/>
            <a:chOff x="248" y="2432"/>
            <a:chExt cx="5217" cy="669"/>
          </a:xfrm>
        </p:grpSpPr>
        <p:sp>
          <p:nvSpPr>
            <p:cNvPr id="8202" name="AutoShape 45"/>
            <p:cNvSpPr>
              <a:spLocks noChangeArrowheads="1"/>
            </p:cNvSpPr>
            <p:nvPr/>
          </p:nvSpPr>
          <p:spPr bwMode="gray">
            <a:xfrm>
              <a:off x="249" y="2568"/>
              <a:ext cx="5216" cy="499"/>
            </a:xfrm>
            <a:prstGeom prst="roundRect">
              <a:avLst>
                <a:gd name="adj" fmla="val 4639"/>
              </a:avLst>
            </a:prstGeom>
            <a:gradFill rotWithShape="1">
              <a:gsLst>
                <a:gs pos="0">
                  <a:srgbClr val="FDFDFD"/>
                </a:gs>
                <a:gs pos="100000">
                  <a:srgbClr val="D7D7D7"/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8203" name="Text Box 46"/>
            <p:cNvSpPr txBox="1">
              <a:spLocks noChangeArrowheads="1"/>
            </p:cNvSpPr>
            <p:nvPr/>
          </p:nvSpPr>
          <p:spPr bwMode="gray">
            <a:xfrm>
              <a:off x="385" y="2795"/>
              <a:ext cx="5035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 dirty="0" smtClean="0">
                  <a:solidFill>
                    <a:srgbClr val="000099"/>
                  </a:solidFill>
                  <a:ea typeface="宋体" panose="02010600030101010101" pitchFamily="2" charset="-122"/>
                </a:rPr>
                <a:t>机器指令</a:t>
              </a:r>
              <a:r>
                <a:rPr kumimoji="1" lang="zh-CN" altLang="en-US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的</a:t>
              </a:r>
              <a:r>
                <a:rPr kumimoji="1" lang="zh-CN" altLang="en-US" sz="1800" dirty="0" smtClean="0">
                  <a:solidFill>
                    <a:srgbClr val="000099"/>
                  </a:solidFill>
                  <a:ea typeface="宋体" panose="02010600030101010101" pitchFamily="2" charset="-122"/>
                </a:rPr>
                <a:t>助记符表示</a:t>
              </a:r>
              <a:r>
                <a:rPr kumimoji="1" lang="en-US" altLang="zh-CN" sz="1800" dirty="0" smtClean="0">
                  <a:solidFill>
                    <a:srgbClr val="000099"/>
                  </a:solidFill>
                  <a:ea typeface="宋体" panose="02010600030101010101" pitchFamily="2" charset="-122"/>
                </a:rPr>
                <a:t>-</a:t>
              </a:r>
              <a:r>
                <a:rPr kumimoji="1" lang="zh-CN" altLang="en-US" sz="1800" dirty="0" smtClean="0">
                  <a:solidFill>
                    <a:srgbClr val="000099"/>
                  </a:solidFill>
                  <a:ea typeface="宋体" panose="02010600030101010101" pitchFamily="2" charset="-122"/>
                </a:rPr>
                <a:t>本课程是</a:t>
              </a:r>
              <a:r>
                <a:rPr kumimoji="1" lang="en-US" altLang="zh-CN" sz="1800" dirty="0" smtClean="0">
                  <a:solidFill>
                    <a:srgbClr val="000099"/>
                  </a:solidFill>
                  <a:ea typeface="宋体" panose="02010600030101010101" pitchFamily="2" charset="-122"/>
                </a:rPr>
                <a:t>X86</a:t>
              </a:r>
              <a:r>
                <a:rPr kumimoji="1" lang="zh-CN" altLang="en-US" sz="1800" dirty="0" smtClean="0">
                  <a:solidFill>
                    <a:srgbClr val="000099"/>
                  </a:solidFill>
                  <a:ea typeface="宋体" panose="02010600030101010101" pitchFamily="2" charset="-122"/>
                </a:rPr>
                <a:t>汇编语言</a:t>
              </a:r>
              <a:endParaRPr kumimoji="1" lang="en-US" altLang="zh-CN" sz="1800" dirty="0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04" name="AutoShape 59"/>
            <p:cNvSpPr>
              <a:spLocks noChangeArrowheads="1"/>
            </p:cNvSpPr>
            <p:nvPr/>
          </p:nvSpPr>
          <p:spPr bwMode="invGray">
            <a:xfrm>
              <a:off x="248" y="2432"/>
              <a:ext cx="1088" cy="272"/>
            </a:xfrm>
            <a:prstGeom prst="flowChartAlternateProcess">
              <a:avLst/>
            </a:prstGeom>
            <a:gradFill rotWithShape="1">
              <a:gsLst>
                <a:gs pos="0">
                  <a:srgbClr val="FFEBFA"/>
                </a:gs>
                <a:gs pos="100000">
                  <a:srgbClr val="669900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miter lim="800000"/>
            </a:ln>
          </p:spPr>
          <p:txBody>
            <a:bodyPr wrap="none" lIns="0" r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 smtClean="0">
                  <a:solidFill>
                    <a:srgbClr val="000099"/>
                  </a:solidFill>
                  <a:ea typeface="宋体" panose="02010600030101010101" pitchFamily="2" charset="-122"/>
                </a:rPr>
                <a:t>汇编语言</a:t>
              </a:r>
              <a:endParaRPr lang="zh-CN" altLang="en-US" sz="1800" dirty="0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8432" name="Group 64"/>
          <p:cNvGrpSpPr/>
          <p:nvPr/>
        </p:nvGrpSpPr>
        <p:grpSpPr bwMode="auto">
          <a:xfrm>
            <a:off x="2413583" y="5012147"/>
            <a:ext cx="6534726" cy="1142187"/>
            <a:chOff x="249" y="3153"/>
            <a:chExt cx="5216" cy="950"/>
          </a:xfrm>
        </p:grpSpPr>
        <p:sp>
          <p:nvSpPr>
            <p:cNvPr id="8199" name="AutoShape 51"/>
            <p:cNvSpPr>
              <a:spLocks noChangeArrowheads="1"/>
            </p:cNvSpPr>
            <p:nvPr/>
          </p:nvSpPr>
          <p:spPr bwMode="gray">
            <a:xfrm>
              <a:off x="249" y="3339"/>
              <a:ext cx="5216" cy="719"/>
            </a:xfrm>
            <a:prstGeom prst="roundRect">
              <a:avLst>
                <a:gd name="adj" fmla="val 4639"/>
              </a:avLst>
            </a:prstGeom>
            <a:gradFill rotWithShape="1">
              <a:gsLst>
                <a:gs pos="0">
                  <a:srgbClr val="FDFDFD"/>
                </a:gs>
                <a:gs pos="100000">
                  <a:srgbClr val="D7D7D7"/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8200" name="Text Box 52"/>
            <p:cNvSpPr txBox="1">
              <a:spLocks noChangeArrowheads="1"/>
            </p:cNvSpPr>
            <p:nvPr/>
          </p:nvSpPr>
          <p:spPr bwMode="gray">
            <a:xfrm>
              <a:off x="385" y="3566"/>
              <a:ext cx="5035" cy="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人为设计的、更接近人类自然语言描述习惯的计算机语言，如</a:t>
              </a:r>
              <a:r>
                <a:rPr kumimoji="1" lang="en-US" altLang="zh-CN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VB</a:t>
              </a:r>
              <a:r>
                <a:rPr kumimoji="1" lang="zh-CN" altLang="en-US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、</a:t>
              </a:r>
              <a:r>
                <a:rPr kumimoji="1" lang="en-US" altLang="zh-CN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C/C++</a:t>
              </a:r>
              <a:r>
                <a:rPr kumimoji="1" lang="zh-CN" altLang="zh-CN" sz="1800" dirty="0">
                  <a:solidFill>
                    <a:srgbClr val="000099"/>
                  </a:solidFill>
                  <a:ea typeface="宋体" panose="02010600030101010101" pitchFamily="2" charset="-122"/>
                </a:rPr>
                <a:t>。</a:t>
              </a:r>
              <a:endParaRPr kumimoji="1" lang="en-US" altLang="zh-CN" sz="1800" dirty="0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01" name="AutoShape 60"/>
            <p:cNvSpPr>
              <a:spLocks noChangeArrowheads="1"/>
            </p:cNvSpPr>
            <p:nvPr/>
          </p:nvSpPr>
          <p:spPr bwMode="invGray">
            <a:xfrm>
              <a:off x="250" y="3153"/>
              <a:ext cx="1088" cy="272"/>
            </a:xfrm>
            <a:prstGeom prst="flowChartAlternateProcess">
              <a:avLst/>
            </a:prstGeom>
            <a:gradFill rotWithShape="1">
              <a:gsLst>
                <a:gs pos="0">
                  <a:srgbClr val="FFEBFA"/>
                </a:gs>
                <a:gs pos="100000">
                  <a:schemeClr val="accent2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miter lim="800000"/>
            </a:ln>
          </p:spPr>
          <p:txBody>
            <a:bodyPr wrap="none" lIns="0" r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99"/>
                  </a:solidFill>
                  <a:ea typeface="宋体" panose="02010600030101010101" pitchFamily="2" charset="-122"/>
                </a:rPr>
                <a:t>高级语言</a:t>
              </a:r>
              <a:endParaRPr lang="zh-CN" altLang="en-US" sz="1800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Group 197"/>
          <p:cNvGrpSpPr/>
          <p:nvPr/>
        </p:nvGrpSpPr>
        <p:grpSpPr bwMode="auto">
          <a:xfrm>
            <a:off x="1369880" y="3783714"/>
            <a:ext cx="1352088" cy="1984146"/>
            <a:chOff x="4359" y="2013"/>
            <a:chExt cx="1180" cy="999"/>
          </a:xfrm>
        </p:grpSpPr>
        <p:sp>
          <p:nvSpPr>
            <p:cNvPr id="29" name="AutoShape 193"/>
            <p:cNvSpPr/>
            <p:nvPr/>
          </p:nvSpPr>
          <p:spPr bwMode="auto">
            <a:xfrm>
              <a:off x="4359" y="2013"/>
              <a:ext cx="179" cy="999"/>
            </a:xfrm>
            <a:prstGeom prst="leftBrace">
              <a:avLst>
                <a:gd name="adj1" fmla="val 56657"/>
                <a:gd name="adj2" fmla="val 27361"/>
              </a:avLst>
            </a:prstGeom>
            <a:noFill/>
            <a:ln w="25400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350">
                <a:ea typeface="宋体" panose="02010600030101010101" pitchFamily="2" charset="-122"/>
              </a:endParaRPr>
            </a:p>
          </p:txBody>
        </p:sp>
        <p:sp>
          <p:nvSpPr>
            <p:cNvPr id="30" name="Text Box 194"/>
            <p:cNvSpPr txBox="1">
              <a:spLocks noChangeArrowheads="1"/>
            </p:cNvSpPr>
            <p:nvPr/>
          </p:nvSpPr>
          <p:spPr bwMode="auto">
            <a:xfrm>
              <a:off x="4469" y="2122"/>
              <a:ext cx="1070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1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MASM</a:t>
              </a:r>
              <a:endParaRPr kumimoji="1" lang="en-US" altLang="zh-CN" sz="1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VB</a:t>
              </a:r>
              <a:endParaRPr kumimoji="1"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C/C++</a:t>
              </a:r>
              <a:endParaRPr kumimoji="1"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JAVA</a:t>
              </a:r>
              <a:endParaRPr kumimoji="1"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1"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" name="Group 4"/>
          <p:cNvGrpSpPr/>
          <p:nvPr/>
        </p:nvGrpSpPr>
        <p:grpSpPr bwMode="auto">
          <a:xfrm>
            <a:off x="77951" y="1922823"/>
            <a:ext cx="1361226" cy="1372457"/>
            <a:chOff x="521" y="1344"/>
            <a:chExt cx="1352" cy="1352"/>
          </a:xfrm>
        </p:grpSpPr>
        <p:pic>
          <p:nvPicPr>
            <p:cNvPr id="38" name="Picture 5" descr="LB_circle00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344"/>
              <a:ext cx="1352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 Box 6"/>
            <p:cNvSpPr txBox="1">
              <a:spLocks noChangeArrowheads="1"/>
            </p:cNvSpPr>
            <p:nvPr/>
          </p:nvSpPr>
          <p:spPr bwMode="gray">
            <a:xfrm>
              <a:off x="685" y="1610"/>
              <a:ext cx="1010" cy="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2700" b="1" dirty="0">
                  <a:solidFill>
                    <a:srgbClr val="000099"/>
                  </a:solidFill>
                  <a:ea typeface="宋体" panose="02010600030101010101" pitchFamily="2" charset="-122"/>
                </a:rPr>
                <a:t>软件系统</a:t>
              </a:r>
              <a:endParaRPr lang="zh-CN" altLang="en-US" sz="2700" b="1" dirty="0">
                <a:solidFill>
                  <a:srgbClr val="000099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8" name="Oval 60"/>
          <p:cNvSpPr>
            <a:spLocks noChangeArrowheads="1"/>
          </p:cNvSpPr>
          <p:nvPr/>
        </p:nvSpPr>
        <p:spPr bwMode="gray">
          <a:xfrm>
            <a:off x="1476023" y="1297988"/>
            <a:ext cx="1047497" cy="1074586"/>
          </a:xfrm>
          <a:prstGeom prst="ellipse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50365" y="1483360"/>
            <a:ext cx="6972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/>
              <a:t>操作系统</a:t>
            </a:r>
            <a:endParaRPr lang="zh-CN" altLang="en-US" sz="1800" dirty="0"/>
          </a:p>
        </p:txBody>
      </p:sp>
      <p:sp>
        <p:nvSpPr>
          <p:cNvPr id="31" name="Oval 89"/>
          <p:cNvSpPr>
            <a:spLocks noChangeArrowheads="1"/>
          </p:cNvSpPr>
          <p:nvPr/>
        </p:nvSpPr>
        <p:spPr bwMode="gray">
          <a:xfrm>
            <a:off x="2730568" y="1561969"/>
            <a:ext cx="1047497" cy="1074586"/>
          </a:xfrm>
          <a:prstGeom prst="ellipse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68035" y="1872135"/>
            <a:ext cx="107576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/>
              <a:t>数据库</a:t>
            </a:r>
            <a:endParaRPr lang="zh-CN" altLang="en-US" sz="1800" dirty="0"/>
          </a:p>
        </p:txBody>
      </p:sp>
      <p:sp>
        <p:nvSpPr>
          <p:cNvPr id="34" name="Oval 147"/>
          <p:cNvSpPr>
            <a:spLocks noChangeArrowheads="1"/>
          </p:cNvSpPr>
          <p:nvPr/>
        </p:nvSpPr>
        <p:spPr bwMode="gray">
          <a:xfrm>
            <a:off x="226701" y="3863300"/>
            <a:ext cx="1006006" cy="1095824"/>
          </a:xfrm>
          <a:prstGeom prst="ellipse">
            <a:avLst/>
          </a:prstGeom>
          <a:solidFill>
            <a:schemeClr val="fol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26701" y="4192241"/>
            <a:ext cx="11670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/>
              <a:t>语言处理</a:t>
            </a:r>
            <a:endParaRPr lang="zh-CN" altLang="en-US" sz="1800" dirty="0"/>
          </a:p>
        </p:txBody>
      </p:sp>
      <p:cxnSp>
        <p:nvCxnSpPr>
          <p:cNvPr id="4" name="直接连接符 3"/>
          <p:cNvCxnSpPr/>
          <p:nvPr/>
        </p:nvCxnSpPr>
        <p:spPr bwMode="auto">
          <a:xfrm flipV="1">
            <a:off x="1278085" y="2113589"/>
            <a:ext cx="287134" cy="1047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直接连接符 5"/>
          <p:cNvCxnSpPr/>
          <p:nvPr/>
        </p:nvCxnSpPr>
        <p:spPr bwMode="auto">
          <a:xfrm flipV="1">
            <a:off x="1439177" y="2382677"/>
            <a:ext cx="1352088" cy="2263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连接符 7"/>
          <p:cNvCxnSpPr>
            <a:stCxn id="38" idx="2"/>
            <a:endCxn id="34" idx="0"/>
          </p:cNvCxnSpPr>
          <p:nvPr/>
        </p:nvCxnSpPr>
        <p:spPr bwMode="auto">
          <a:xfrm flipH="1">
            <a:off x="729704" y="3295280"/>
            <a:ext cx="28859" cy="568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53"/>
          <p:cNvSpPr>
            <a:spLocks noChangeArrowheads="1"/>
          </p:cNvSpPr>
          <p:nvPr/>
        </p:nvSpPr>
        <p:spPr bwMode="gray">
          <a:xfrm>
            <a:off x="199802" y="1778546"/>
            <a:ext cx="3930460" cy="3918706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folHlink">
                  <a:gamma/>
                  <a:tint val="431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t" anchorCtr="0"/>
          <a:lstStyle/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zh-CN" altLang="en-US" sz="1950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Group 183"/>
          <p:cNvGrpSpPr/>
          <p:nvPr/>
        </p:nvGrpSpPr>
        <p:grpSpPr bwMode="auto">
          <a:xfrm>
            <a:off x="4842030" y="1258298"/>
            <a:ext cx="3771900" cy="2000250"/>
            <a:chOff x="2592" y="2496"/>
            <a:chExt cx="3168" cy="1680"/>
          </a:xfrm>
        </p:grpSpPr>
        <p:grpSp>
          <p:nvGrpSpPr>
            <p:cNvPr id="3" name="Group 184"/>
            <p:cNvGrpSpPr/>
            <p:nvPr/>
          </p:nvGrpSpPr>
          <p:grpSpPr bwMode="auto">
            <a:xfrm>
              <a:off x="2592" y="2688"/>
              <a:ext cx="816" cy="1356"/>
              <a:chOff x="2640" y="2592"/>
              <a:chExt cx="816" cy="1356"/>
            </a:xfrm>
          </p:grpSpPr>
          <p:sp>
            <p:nvSpPr>
              <p:cNvPr id="15" name="Text Box 185"/>
              <p:cNvSpPr txBox="1">
                <a:spLocks noChangeArrowheads="1"/>
              </p:cNvSpPr>
              <p:nvPr/>
            </p:nvSpPr>
            <p:spPr bwMode="auto">
              <a:xfrm>
                <a:off x="2640" y="2592"/>
                <a:ext cx="816" cy="1356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1800">
                    <a:ea typeface="宋体" panose="02010600030101010101" pitchFamily="2" charset="-122"/>
                  </a:rPr>
                  <a:t>CPU</a:t>
                </a:r>
                <a:endParaRPr kumimoji="1"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kumimoji="1"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kumimoji="1"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kumimoji="1" lang="zh-CN" altLang="en-US" sz="18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Rectangle 186"/>
              <p:cNvSpPr>
                <a:spLocks noChangeArrowheads="1"/>
              </p:cNvSpPr>
              <p:nvPr/>
            </p:nvSpPr>
            <p:spPr bwMode="auto">
              <a:xfrm>
                <a:off x="2736" y="2928"/>
                <a:ext cx="624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zh-CN" altLang="en-US" sz="15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运算器</a:t>
                </a:r>
                <a:endParaRPr kumimoji="1" lang="zh-CN" altLang="en-US" sz="15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Rectangle 187"/>
              <p:cNvSpPr>
                <a:spLocks noChangeArrowheads="1"/>
              </p:cNvSpPr>
              <p:nvPr/>
            </p:nvSpPr>
            <p:spPr bwMode="auto">
              <a:xfrm>
                <a:off x="2736" y="3264"/>
                <a:ext cx="624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zh-CN" altLang="en-US" sz="15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控制器</a:t>
                </a:r>
                <a:endParaRPr kumimoji="1" lang="zh-CN" altLang="en-US" sz="15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Rectangle 188"/>
              <p:cNvSpPr>
                <a:spLocks noChangeArrowheads="1"/>
              </p:cNvSpPr>
              <p:nvPr/>
            </p:nvSpPr>
            <p:spPr bwMode="auto">
              <a:xfrm>
                <a:off x="2736" y="3600"/>
                <a:ext cx="624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kumimoji="1" lang="zh-CN" altLang="en-US" sz="15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寄存器</a:t>
                </a:r>
                <a:endParaRPr kumimoji="1" lang="zh-CN" altLang="en-US" sz="15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" name="Line 189"/>
            <p:cNvSpPr>
              <a:spLocks noChangeShapeType="1"/>
            </p:cNvSpPr>
            <p:nvPr/>
          </p:nvSpPr>
          <p:spPr bwMode="auto">
            <a:xfrm>
              <a:off x="3744" y="2496"/>
              <a:ext cx="0" cy="168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5" name="Rectangle 190"/>
            <p:cNvSpPr>
              <a:spLocks noChangeArrowheads="1"/>
            </p:cNvSpPr>
            <p:nvPr/>
          </p:nvSpPr>
          <p:spPr bwMode="auto">
            <a:xfrm>
              <a:off x="4128" y="2544"/>
              <a:ext cx="91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5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存储器</a:t>
              </a:r>
              <a:endParaRPr kumimoji="1" lang="zh-CN" altLang="en-US" sz="15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" name="Rectangle 191"/>
            <p:cNvSpPr>
              <a:spLocks noChangeArrowheads="1"/>
            </p:cNvSpPr>
            <p:nvPr/>
          </p:nvSpPr>
          <p:spPr bwMode="auto">
            <a:xfrm>
              <a:off x="4032" y="3072"/>
              <a:ext cx="336" cy="10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1500" b="1">
                  <a:ea typeface="宋体" panose="02010600030101010101" pitchFamily="2" charset="-122"/>
                </a:rPr>
                <a:t>I/O</a:t>
              </a:r>
              <a:endParaRPr kumimoji="1" lang="en-US" altLang="zh-CN" sz="1500" b="1">
                <a:ea typeface="宋体" panose="0201060003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500" b="1">
                  <a:ea typeface="宋体" panose="02010600030101010101" pitchFamily="2" charset="-122"/>
                </a:rPr>
                <a:t>接</a:t>
              </a:r>
              <a:endParaRPr kumimoji="1" lang="zh-CN" altLang="en-US" sz="1500" b="1">
                <a:ea typeface="宋体" panose="0201060003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500" b="1">
                  <a:ea typeface="宋体" panose="02010600030101010101" pitchFamily="2" charset="-122"/>
                </a:rPr>
                <a:t>口</a:t>
              </a:r>
              <a:endParaRPr kumimoji="1" lang="zh-CN" altLang="en-US" sz="1500" b="1">
                <a:ea typeface="宋体" panose="02010600030101010101" pitchFamily="2" charset="-122"/>
              </a:endParaRPr>
            </a:p>
          </p:txBody>
        </p:sp>
        <p:sp>
          <p:nvSpPr>
            <p:cNvPr id="7" name="Rectangle 193"/>
            <p:cNvSpPr>
              <a:spLocks noChangeArrowheads="1"/>
            </p:cNvSpPr>
            <p:nvPr/>
          </p:nvSpPr>
          <p:spPr bwMode="auto">
            <a:xfrm>
              <a:off x="4656" y="3456"/>
              <a:ext cx="110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500" b="1">
                  <a:latin typeface="Times New Roman" panose="02020603050405020304" pitchFamily="18" charset="0"/>
                  <a:ea typeface="宋体" panose="02010600030101010101" pitchFamily="2" charset="-122"/>
                </a:rPr>
                <a:t>输入设备</a:t>
              </a:r>
              <a:endParaRPr kumimoji="1" lang="zh-CN" altLang="en-US" sz="15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194"/>
            <p:cNvSpPr>
              <a:spLocks noChangeArrowheads="1"/>
            </p:cNvSpPr>
            <p:nvPr/>
          </p:nvSpPr>
          <p:spPr bwMode="auto">
            <a:xfrm>
              <a:off x="4656" y="3840"/>
              <a:ext cx="110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500" b="1">
                  <a:latin typeface="Times New Roman" panose="02020603050405020304" pitchFamily="18" charset="0"/>
                  <a:ea typeface="宋体" panose="02010600030101010101" pitchFamily="2" charset="-122"/>
                </a:rPr>
                <a:t>输出设备</a:t>
              </a:r>
              <a:endParaRPr kumimoji="1" lang="zh-CN" altLang="en-US" sz="15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Line 195"/>
            <p:cNvSpPr>
              <a:spLocks noChangeShapeType="1"/>
            </p:cNvSpPr>
            <p:nvPr/>
          </p:nvSpPr>
          <p:spPr bwMode="auto">
            <a:xfrm>
              <a:off x="3408" y="3216"/>
              <a:ext cx="336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0" name="Line 196"/>
            <p:cNvSpPr>
              <a:spLocks noChangeShapeType="1"/>
            </p:cNvSpPr>
            <p:nvPr/>
          </p:nvSpPr>
          <p:spPr bwMode="auto">
            <a:xfrm>
              <a:off x="3744" y="2736"/>
              <a:ext cx="384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1" name="Line 197"/>
            <p:cNvSpPr>
              <a:spLocks noChangeShapeType="1"/>
            </p:cNvSpPr>
            <p:nvPr/>
          </p:nvSpPr>
          <p:spPr bwMode="auto">
            <a:xfrm>
              <a:off x="3744" y="3648"/>
              <a:ext cx="288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2" name="Line 199"/>
            <p:cNvSpPr>
              <a:spLocks noChangeShapeType="1"/>
            </p:cNvSpPr>
            <p:nvPr/>
          </p:nvSpPr>
          <p:spPr bwMode="auto">
            <a:xfrm>
              <a:off x="4368" y="3600"/>
              <a:ext cx="288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3" name="Line 200"/>
            <p:cNvSpPr>
              <a:spLocks noChangeShapeType="1"/>
            </p:cNvSpPr>
            <p:nvPr/>
          </p:nvSpPr>
          <p:spPr bwMode="auto">
            <a:xfrm>
              <a:off x="4368" y="3984"/>
              <a:ext cx="288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800"/>
            </a:p>
          </p:txBody>
        </p:sp>
        <p:sp>
          <p:nvSpPr>
            <p:cNvPr id="14" name="Text Box 201"/>
            <p:cNvSpPr txBox="1">
              <a:spLocks noChangeArrowheads="1"/>
            </p:cNvSpPr>
            <p:nvPr/>
          </p:nvSpPr>
          <p:spPr bwMode="auto">
            <a:xfrm>
              <a:off x="3504" y="3312"/>
              <a:ext cx="299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350" b="1">
                  <a:latin typeface="Times New Roman" panose="02020603050405020304" pitchFamily="18" charset="0"/>
                  <a:ea typeface="宋体" panose="02010600030101010101" pitchFamily="2" charset="-122"/>
                </a:rPr>
                <a:t>系</a:t>
              </a:r>
              <a:endParaRPr kumimoji="1" lang="zh-CN" altLang="en-US" sz="135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350" b="1">
                  <a:latin typeface="Times New Roman" panose="02020603050405020304" pitchFamily="18" charset="0"/>
                  <a:ea typeface="宋体" panose="02010600030101010101" pitchFamily="2" charset="-122"/>
                </a:rPr>
                <a:t>统</a:t>
              </a:r>
              <a:endParaRPr kumimoji="1" lang="zh-CN" altLang="en-US" sz="135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350" b="1">
                  <a:latin typeface="Times New Roman" panose="02020603050405020304" pitchFamily="18" charset="0"/>
                  <a:ea typeface="宋体" panose="02010600030101010101" pitchFamily="2" charset="-122"/>
                </a:rPr>
                <a:t>总</a:t>
              </a:r>
              <a:endParaRPr kumimoji="1" lang="zh-CN" altLang="en-US" sz="135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350" b="1">
                  <a:latin typeface="Times New Roman" panose="02020603050405020304" pitchFamily="18" charset="0"/>
                  <a:ea typeface="宋体" panose="02010600030101010101" pitchFamily="2" charset="-122"/>
                </a:rPr>
                <a:t>线</a:t>
              </a:r>
              <a:endParaRPr kumimoji="1" lang="zh-CN" altLang="en-US" sz="135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" name="Freeform 204"/>
          <p:cNvSpPr/>
          <p:nvPr/>
        </p:nvSpPr>
        <p:spPr bwMode="invGray">
          <a:xfrm>
            <a:off x="4584855" y="1066607"/>
            <a:ext cx="3505200" cy="2409825"/>
          </a:xfrm>
          <a:custGeom>
            <a:avLst/>
            <a:gdLst>
              <a:gd name="T0" fmla="*/ 2147483646 w 2944"/>
              <a:gd name="T1" fmla="*/ 2147483646 h 2024"/>
              <a:gd name="T2" fmla="*/ 2147483646 w 2944"/>
              <a:gd name="T3" fmla="*/ 2147483646 h 2024"/>
              <a:gd name="T4" fmla="*/ 2147483646 w 2944"/>
              <a:gd name="T5" fmla="*/ 2147483646 h 2024"/>
              <a:gd name="T6" fmla="*/ 2147483646 w 2944"/>
              <a:gd name="T7" fmla="*/ 2147483646 h 2024"/>
              <a:gd name="T8" fmla="*/ 2147483646 w 2944"/>
              <a:gd name="T9" fmla="*/ 2147483646 h 2024"/>
              <a:gd name="T10" fmla="*/ 2147483646 w 2944"/>
              <a:gd name="T11" fmla="*/ 2147483646 h 2024"/>
              <a:gd name="T12" fmla="*/ 2147483646 w 2944"/>
              <a:gd name="T13" fmla="*/ 2147483646 h 2024"/>
              <a:gd name="T14" fmla="*/ 2147483646 w 2944"/>
              <a:gd name="T15" fmla="*/ 2147483646 h 2024"/>
              <a:gd name="T16" fmla="*/ 2147483646 w 2944"/>
              <a:gd name="T17" fmla="*/ 2147483646 h 2024"/>
              <a:gd name="T18" fmla="*/ 2147483646 w 2944"/>
              <a:gd name="T19" fmla="*/ 2147483646 h 2024"/>
              <a:gd name="T20" fmla="*/ 2147483646 w 2944"/>
              <a:gd name="T21" fmla="*/ 2147483646 h 2024"/>
              <a:gd name="T22" fmla="*/ 2147483646 w 2944"/>
              <a:gd name="T23" fmla="*/ 2147483646 h 2024"/>
              <a:gd name="T24" fmla="*/ 2147483646 w 2944"/>
              <a:gd name="T25" fmla="*/ 2147483646 h 2024"/>
              <a:gd name="T26" fmla="*/ 2147483646 w 2944"/>
              <a:gd name="T27" fmla="*/ 2147483646 h 2024"/>
              <a:gd name="T28" fmla="*/ 2147483646 w 2944"/>
              <a:gd name="T29" fmla="*/ 2147483646 h 202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944" h="2024">
                <a:moveTo>
                  <a:pt x="245" y="228"/>
                </a:moveTo>
                <a:cubicBezTo>
                  <a:pt x="381" y="174"/>
                  <a:pt x="609" y="141"/>
                  <a:pt x="854" y="107"/>
                </a:cubicBezTo>
                <a:cubicBezTo>
                  <a:pt x="1099" y="73"/>
                  <a:pt x="1434" y="38"/>
                  <a:pt x="1713" y="24"/>
                </a:cubicBezTo>
                <a:cubicBezTo>
                  <a:pt x="1992" y="10"/>
                  <a:pt x="2343" y="0"/>
                  <a:pt x="2530" y="24"/>
                </a:cubicBezTo>
                <a:cubicBezTo>
                  <a:pt x="2717" y="48"/>
                  <a:pt x="2790" y="77"/>
                  <a:pt x="2835" y="168"/>
                </a:cubicBezTo>
                <a:cubicBezTo>
                  <a:pt x="2880" y="259"/>
                  <a:pt x="2944" y="487"/>
                  <a:pt x="2802" y="569"/>
                </a:cubicBezTo>
                <a:cubicBezTo>
                  <a:pt x="2660" y="651"/>
                  <a:pt x="2182" y="645"/>
                  <a:pt x="1985" y="660"/>
                </a:cubicBezTo>
                <a:cubicBezTo>
                  <a:pt x="1788" y="675"/>
                  <a:pt x="1705" y="622"/>
                  <a:pt x="1622" y="660"/>
                </a:cubicBezTo>
                <a:cubicBezTo>
                  <a:pt x="1539" y="698"/>
                  <a:pt x="1508" y="705"/>
                  <a:pt x="1485" y="886"/>
                </a:cubicBezTo>
                <a:cubicBezTo>
                  <a:pt x="1462" y="1067"/>
                  <a:pt x="1564" y="1571"/>
                  <a:pt x="1486" y="1748"/>
                </a:cubicBezTo>
                <a:cubicBezTo>
                  <a:pt x="1408" y="1925"/>
                  <a:pt x="1238" y="1928"/>
                  <a:pt x="1019" y="1951"/>
                </a:cubicBezTo>
                <a:cubicBezTo>
                  <a:pt x="800" y="1974"/>
                  <a:pt x="335" y="2024"/>
                  <a:pt x="171" y="1884"/>
                </a:cubicBezTo>
                <a:cubicBezTo>
                  <a:pt x="7" y="1744"/>
                  <a:pt x="58" y="1355"/>
                  <a:pt x="35" y="1113"/>
                </a:cubicBezTo>
                <a:cubicBezTo>
                  <a:pt x="12" y="871"/>
                  <a:pt x="0" y="580"/>
                  <a:pt x="35" y="433"/>
                </a:cubicBezTo>
                <a:cubicBezTo>
                  <a:pt x="70" y="286"/>
                  <a:pt x="139" y="258"/>
                  <a:pt x="245" y="228"/>
                </a:cubicBezTo>
                <a:close/>
              </a:path>
            </a:pathLst>
          </a:custGeom>
          <a:noFill/>
          <a:ln w="25400" cap="flat" cmpd="sng">
            <a:solidFill>
              <a:srgbClr val="333333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20" name="Oval 205"/>
          <p:cNvSpPr>
            <a:spLocks noChangeArrowheads="1"/>
          </p:cNvSpPr>
          <p:nvPr/>
        </p:nvSpPr>
        <p:spPr bwMode="invGray">
          <a:xfrm>
            <a:off x="6427830" y="1852915"/>
            <a:ext cx="701279" cy="1565672"/>
          </a:xfrm>
          <a:prstGeom prst="ellipse">
            <a:avLst/>
          </a:prstGeom>
          <a:noFill/>
          <a:ln w="38100" algn="ctr">
            <a:solidFill>
              <a:srgbClr val="0000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350">
              <a:ea typeface="宋体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0287" y="961028"/>
            <a:ext cx="4235114" cy="586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2 微型计算机系统总线</a:t>
            </a:r>
            <a:endParaRPr lang="zh-CN" altLang="en-US" sz="2800" b="1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05791" y="1930227"/>
            <a:ext cx="3789248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微型计算机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是以总线结构来连接各个功能部件的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1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总线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是计算机各种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功能模块传送数据信息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公共通道</a:t>
            </a:r>
            <a:endParaRPr lang="en-US" altLang="zh-CN" sz="21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总线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用来传输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数据信息、地址信息和控制信号的，分别称为数据总线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DB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，地址总线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AB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和控制总线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CB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外部设备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通过相应的接口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电路与扩展总线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相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连接</a:t>
            </a:r>
            <a:r>
              <a:rPr lang="en-US" altLang="zh-CN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-ISA</a:t>
            </a:r>
            <a:r>
              <a:rPr lang="zh-CN" altLang="en-US" sz="21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总线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2797" y="3480644"/>
            <a:ext cx="4842030" cy="237209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title"/>
          </p:nvPr>
        </p:nvSpPr>
        <p:spPr>
          <a:xfrm>
            <a:off x="283845" y="988060"/>
            <a:ext cx="4498975" cy="442595"/>
          </a:xfrm>
        </p:spPr>
        <p:txBody>
          <a:bodyPr/>
          <a:lstStyle/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kumimoji="1" lang="zh-CN" altLang="en-US" sz="2800" b="1" kern="12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3 计算机中信息的表示方法</a:t>
            </a:r>
            <a:endParaRPr kumimoji="1" lang="zh-CN" altLang="en-US" sz="2800" b="1" kern="12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black">
          <a:xfrm>
            <a:off x="278895" y="1935011"/>
            <a:ext cx="8667590" cy="125254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zh-CN" sz="2100" kern="0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01737" y="2513089"/>
            <a:ext cx="6515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kumimoji="1" lang="zh-CN" altLang="en-US" sz="1800" b="1" dirty="0">
                <a:solidFill>
                  <a:srgbClr val="000099"/>
                </a:solidFill>
                <a:ea typeface="宋体" panose="02010600030101010101" pitchFamily="2" charset="-122"/>
              </a:rPr>
              <a:t>    </a:t>
            </a:r>
            <a:endParaRPr kumimoji="1" lang="zh-CN" altLang="en-US" sz="1800" b="1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  <p:sp>
        <p:nvSpPr>
          <p:cNvPr id="14" name="AutoShape 53"/>
          <p:cNvSpPr>
            <a:spLocks noChangeArrowheads="1"/>
          </p:cNvSpPr>
          <p:nvPr/>
        </p:nvSpPr>
        <p:spPr bwMode="gray">
          <a:xfrm>
            <a:off x="4757638" y="1574881"/>
            <a:ext cx="3996444" cy="1285403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folHlink">
                  <a:gamma/>
                  <a:tint val="431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t" anchorCtr="0"/>
          <a:lstStyle/>
          <a:p>
            <a:r>
              <a:rPr lang="zh-CN" altLang="en-US" sz="1800" kern="0" dirty="0" smtClean="0">
                <a:ea typeface="宋体" panose="02010600030101010101" pitchFamily="2" charset="-122"/>
              </a:rPr>
              <a:t>具体二进制的表示方法：</a:t>
            </a:r>
            <a:endParaRPr lang="en-US" altLang="zh-CN" sz="1800" kern="0" dirty="0" smtClean="0">
              <a:ea typeface="宋体" panose="02010600030101010101" pitchFamily="2" charset="-122"/>
            </a:endParaRPr>
          </a:p>
          <a:p>
            <a:pPr marL="1028700" lvl="1" indent="-5715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kern="0" dirty="0">
                <a:ea typeface="宋体" panose="02010600030101010101" pitchFamily="2" charset="-122"/>
              </a:rPr>
              <a:t>记数按逢二进一</a:t>
            </a:r>
            <a:endParaRPr lang="zh-CN" altLang="en-US" sz="1800" kern="0" dirty="0">
              <a:ea typeface="宋体" panose="02010600030101010101" pitchFamily="2" charset="-122"/>
            </a:endParaRPr>
          </a:p>
          <a:p>
            <a:pPr marL="1028700" lvl="1" indent="-5715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kern="0" dirty="0" smtClean="0">
                <a:ea typeface="宋体" panose="02010600030101010101" pitchFamily="2" charset="-122"/>
              </a:rPr>
              <a:t>有</a:t>
            </a:r>
            <a:r>
              <a:rPr lang="zh-CN" altLang="en-US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两个数码，</a:t>
            </a:r>
            <a:r>
              <a:rPr kumimoji="1" lang="en-US" altLang="zh-CN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0</a:t>
            </a:r>
            <a:r>
              <a:rPr kumimoji="1" lang="zh-CN" altLang="en-US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和</a:t>
            </a:r>
            <a:r>
              <a:rPr kumimoji="1" lang="en-US" altLang="zh-CN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1</a:t>
            </a:r>
            <a:endParaRPr kumimoji="1" lang="en-US" altLang="zh-CN" sz="1800" dirty="0" smtClean="0">
              <a:solidFill>
                <a:srgbClr val="000099"/>
              </a:solidFill>
              <a:ea typeface="宋体" panose="02010600030101010101" pitchFamily="2" charset="-122"/>
            </a:endParaRPr>
          </a:p>
          <a:p>
            <a:pPr marL="1028700" lvl="1" indent="-5715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二进制中第</a:t>
            </a:r>
            <a:r>
              <a:rPr kumimoji="1" lang="en-US" altLang="zh-CN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k</a:t>
            </a:r>
            <a:r>
              <a:rPr kumimoji="1" lang="zh-CN" altLang="en-US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位的权值是</a:t>
            </a:r>
            <a:r>
              <a:rPr kumimoji="1" lang="en-US" altLang="zh-CN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2</a:t>
            </a:r>
            <a:r>
              <a:rPr kumimoji="1" lang="en-US" altLang="zh-CN" sz="1800" baseline="30000" dirty="0" smtClean="0">
                <a:solidFill>
                  <a:srgbClr val="000099"/>
                </a:solidFill>
                <a:ea typeface="宋体" panose="02010600030101010101" pitchFamily="2" charset="-122"/>
              </a:rPr>
              <a:t>k</a:t>
            </a:r>
            <a:r>
              <a:rPr kumimoji="1" lang="zh-CN" altLang="en-US" sz="1800" dirty="0" smtClean="0">
                <a:solidFill>
                  <a:srgbClr val="000099"/>
                </a:solidFill>
                <a:ea typeface="宋体" panose="02010600030101010101" pitchFamily="2" charset="-122"/>
              </a:rPr>
              <a:t>。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28700" lvl="1" indent="-571500">
              <a:buFont typeface="Wingdings" panose="05000000000000000000" pitchFamily="2" charset="2"/>
              <a:buChar char="Ø"/>
            </a:pPr>
            <a:endParaRPr lang="en-US" altLang="zh-CN" sz="1800" dirty="0">
              <a:solidFill>
                <a:srgbClr val="FF0000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57638" y="3117458"/>
            <a:ext cx="4080328" cy="1510665"/>
            <a:chOff x="6627440" y="4591213"/>
            <a:chExt cx="5519937" cy="2071688"/>
          </a:xfrm>
        </p:grpSpPr>
        <p:grpSp>
          <p:nvGrpSpPr>
            <p:cNvPr id="16" name="Group 54"/>
            <p:cNvGrpSpPr/>
            <p:nvPr/>
          </p:nvGrpSpPr>
          <p:grpSpPr bwMode="auto">
            <a:xfrm>
              <a:off x="6627440" y="4591213"/>
              <a:ext cx="5519937" cy="2071688"/>
              <a:chOff x="1791" y="991"/>
              <a:chExt cx="3628" cy="1305"/>
            </a:xfrm>
          </p:grpSpPr>
          <p:sp>
            <p:nvSpPr>
              <p:cNvPr id="17" name="AutoShape 51"/>
              <p:cNvSpPr>
                <a:spLocks noChangeArrowheads="1"/>
              </p:cNvSpPr>
              <p:nvPr/>
            </p:nvSpPr>
            <p:spPr bwMode="gray">
              <a:xfrm>
                <a:off x="1791" y="1026"/>
                <a:ext cx="3628" cy="1270"/>
              </a:xfrm>
              <a:prstGeom prst="roundRect">
                <a:avLst>
                  <a:gd name="adj" fmla="val 4639"/>
                </a:avLst>
              </a:prstGeom>
              <a:gradFill rotWithShape="1">
                <a:gsLst>
                  <a:gs pos="0">
                    <a:srgbClr val="FEFEFE"/>
                  </a:gs>
                  <a:gs pos="100000">
                    <a:srgbClr val="CC99FF"/>
                  </a:gs>
                </a:gsLst>
                <a:lin ang="5400000" scaled="1"/>
              </a:gradFill>
              <a:ln w="19050">
                <a:solidFill>
                  <a:srgbClr val="C0C0C0"/>
                </a:solidFill>
                <a:rou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lIns="27000" anchor="ctr"/>
              <a:lstStyle/>
              <a:p>
                <a:pPr algn="l"/>
                <a:r>
                  <a:rPr kumimoji="1" lang="zh-CN" altLang="en-US" sz="1500" b="1">
                    <a:solidFill>
                      <a:srgbClr val="A50021"/>
                    </a:solidFill>
                    <a:ea typeface="宋体" panose="02010600030101010101" pitchFamily="2" charset="-122"/>
                  </a:rPr>
                  <a:t> </a:t>
                </a:r>
                <a:endParaRPr kumimoji="1" lang="zh-CN" altLang="en-US" sz="1500" b="1">
                  <a:solidFill>
                    <a:srgbClr val="A50021"/>
                  </a:solidFill>
                  <a:ea typeface="宋体" panose="02010600030101010101" pitchFamily="2" charset="-122"/>
                </a:endParaRPr>
              </a:p>
            </p:txBody>
          </p:sp>
          <p:grpSp>
            <p:nvGrpSpPr>
              <p:cNvPr id="18" name="Group 27"/>
              <p:cNvGrpSpPr/>
              <p:nvPr/>
            </p:nvGrpSpPr>
            <p:grpSpPr bwMode="auto">
              <a:xfrm>
                <a:off x="1837" y="991"/>
                <a:ext cx="3552" cy="1242"/>
                <a:chOff x="768" y="69"/>
                <a:chExt cx="3552" cy="1242"/>
              </a:xfrm>
            </p:grpSpPr>
            <p:sp>
              <p:nvSpPr>
                <p:cNvPr id="19" name="Rectangle 28"/>
                <p:cNvSpPr>
                  <a:spLocks noChangeArrowheads="1"/>
                </p:cNvSpPr>
                <p:nvPr/>
              </p:nvSpPr>
              <p:spPr bwMode="auto">
                <a:xfrm>
                  <a:off x="782" y="69"/>
                  <a:ext cx="3329" cy="3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zh-CN" altLang="en-US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二进制：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7 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6 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5 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4 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3 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2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b</a:t>
                  </a:r>
                  <a:r>
                    <a:rPr kumimoji="1" lang="en-US" altLang="zh-CN" sz="1800" b="1" baseline="-25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0</a:t>
                  </a:r>
                  <a:endParaRPr kumimoji="1" lang="en-US" altLang="zh-CN" sz="1800" b="1" baseline="-25000" dirty="0">
                    <a:solidFill>
                      <a:srgbClr val="6600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" name="Rectangle 29"/>
                <p:cNvSpPr>
                  <a:spLocks noChangeArrowheads="1"/>
                </p:cNvSpPr>
                <p:nvPr/>
              </p:nvSpPr>
              <p:spPr bwMode="auto">
                <a:xfrm>
                  <a:off x="816" y="993"/>
                  <a:ext cx="3316" cy="3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zh-CN" altLang="en-US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权值：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128  64  32  16    8    4    2   1 </a:t>
                  </a:r>
                  <a:endParaRPr kumimoji="1" lang="en-US" altLang="zh-CN" sz="1800" b="1" baseline="-25000" dirty="0">
                    <a:solidFill>
                      <a:srgbClr val="6600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2" name="Line 30"/>
                <p:cNvSpPr>
                  <a:spLocks noChangeShapeType="1"/>
                </p:cNvSpPr>
                <p:nvPr/>
              </p:nvSpPr>
              <p:spPr bwMode="auto">
                <a:xfrm>
                  <a:off x="768" y="624"/>
                  <a:ext cx="3552" cy="0"/>
                </a:xfrm>
                <a:prstGeom prst="line">
                  <a:avLst/>
                </a:prstGeom>
                <a:noFill/>
                <a:ln w="9525">
                  <a:solidFill>
                    <a:srgbClr val="990099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800"/>
                </a:p>
              </p:txBody>
            </p:sp>
            <p:sp>
              <p:nvSpPr>
                <p:cNvPr id="33" name="Rectangle 31"/>
                <p:cNvSpPr>
                  <a:spLocks noChangeArrowheads="1"/>
                </p:cNvSpPr>
                <p:nvPr/>
              </p:nvSpPr>
              <p:spPr bwMode="auto">
                <a:xfrm>
                  <a:off x="816" y="703"/>
                  <a:ext cx="3230" cy="3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zh-CN" altLang="en-US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          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7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 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6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 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5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 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4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 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3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 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2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2</a:t>
                  </a:r>
                  <a:r>
                    <a:rPr kumimoji="1" lang="en-US" altLang="zh-CN" sz="1800" b="1" baseline="30000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0</a:t>
                  </a:r>
                  <a:endParaRPr kumimoji="1" lang="en-US" altLang="zh-CN" sz="1800" b="1" baseline="30000" dirty="0">
                    <a:solidFill>
                      <a:srgbClr val="6600FF"/>
                    </a:solidFill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42" name="Rectangle 28"/>
            <p:cNvSpPr>
              <a:spLocks noChangeArrowheads="1"/>
            </p:cNvSpPr>
            <p:nvPr/>
          </p:nvSpPr>
          <p:spPr bwMode="auto">
            <a:xfrm>
              <a:off x="6770494" y="5019020"/>
              <a:ext cx="4891366" cy="504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zh-CN" altLang="en-US" sz="1800" b="1" dirty="0" smtClean="0">
                  <a:solidFill>
                    <a:srgbClr val="6600FF"/>
                  </a:solidFill>
                  <a:ea typeface="宋体" panose="02010600030101010101" pitchFamily="2" charset="-122"/>
                </a:rPr>
                <a:t>   例如： </a:t>
              </a:r>
              <a:r>
                <a:rPr kumimoji="1" lang="en-US" altLang="zh-CN" sz="1800" b="1" dirty="0" smtClean="0">
                  <a:solidFill>
                    <a:srgbClr val="6600FF"/>
                  </a:solidFill>
                  <a:ea typeface="宋体" panose="02010600030101010101" pitchFamily="2" charset="-122"/>
                </a:rPr>
                <a:t>1    0    1     0    0    1    0   1</a:t>
              </a:r>
              <a:endParaRPr kumimoji="1" lang="en-US" altLang="zh-CN" sz="1800" b="1" baseline="-25000" dirty="0">
                <a:solidFill>
                  <a:srgbClr val="6600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3" name="AutoShape 32"/>
          <p:cNvSpPr>
            <a:spLocks noChangeArrowheads="1"/>
          </p:cNvSpPr>
          <p:nvPr/>
        </p:nvSpPr>
        <p:spPr bwMode="gray">
          <a:xfrm>
            <a:off x="398648" y="2135405"/>
            <a:ext cx="4076368" cy="3577127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hlink">
                  <a:gamma/>
                  <a:tint val="4314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t" anchorCtr="0"/>
          <a:lstStyle>
            <a:lvl1pPr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进制也就是进位计数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制，比如我们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人类日常使用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的是十进制数，就是逢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；计算机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数，是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以二进制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表示，逢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制的表示方法是：由一组数码符号与位权完成</a:t>
            </a: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31800" lvl="2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数码符号与进制有关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十进制有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数码，即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0-9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；二进制有二个数码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；十六进制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个数码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0-9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，和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A-F</a:t>
            </a: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31800" lvl="2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位权：进位制中每位对应的单位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值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权值</a:t>
            </a: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AutoShape 33"/>
          <p:cNvSpPr>
            <a:spLocks noChangeArrowheads="1"/>
          </p:cNvSpPr>
          <p:nvPr/>
        </p:nvSpPr>
        <p:spPr bwMode="invGray">
          <a:xfrm>
            <a:off x="398648" y="1833428"/>
            <a:ext cx="1566327" cy="301976"/>
          </a:xfrm>
          <a:prstGeom prst="flowChartAlternateProcess">
            <a:avLst/>
          </a:prstGeom>
          <a:gradFill rotWithShape="1">
            <a:gsLst>
              <a:gs pos="0">
                <a:srgbClr val="FFEBFA"/>
              </a:gs>
              <a:gs pos="100000">
                <a:schemeClr val="hlink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zh-CN" altLang="en-US" sz="1800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进制基本概念</a:t>
            </a:r>
            <a:endParaRPr lang="zh-CN" altLang="en-US" sz="18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757638" y="4885298"/>
            <a:ext cx="4071979" cy="1570990"/>
            <a:chOff x="6627440" y="-108675"/>
            <a:chExt cx="5519936" cy="2058988"/>
          </a:xfrm>
        </p:grpSpPr>
        <p:grpSp>
          <p:nvGrpSpPr>
            <p:cNvPr id="25" name="Group 54"/>
            <p:cNvGrpSpPr/>
            <p:nvPr/>
          </p:nvGrpSpPr>
          <p:grpSpPr bwMode="auto">
            <a:xfrm>
              <a:off x="6627440" y="-108675"/>
              <a:ext cx="5519936" cy="2058988"/>
              <a:chOff x="1791" y="999"/>
              <a:chExt cx="3628" cy="1297"/>
            </a:xfrm>
          </p:grpSpPr>
          <p:sp>
            <p:nvSpPr>
              <p:cNvPr id="26" name="AutoShape 51"/>
              <p:cNvSpPr>
                <a:spLocks noChangeArrowheads="1"/>
              </p:cNvSpPr>
              <p:nvPr/>
            </p:nvSpPr>
            <p:spPr bwMode="gray">
              <a:xfrm>
                <a:off x="1791" y="1026"/>
                <a:ext cx="3628" cy="1270"/>
              </a:xfrm>
              <a:prstGeom prst="roundRect">
                <a:avLst>
                  <a:gd name="adj" fmla="val 4639"/>
                </a:avLst>
              </a:prstGeom>
              <a:gradFill rotWithShape="1">
                <a:gsLst>
                  <a:gs pos="0">
                    <a:srgbClr val="FEFEFE"/>
                  </a:gs>
                  <a:gs pos="100000">
                    <a:srgbClr val="CC99FF"/>
                  </a:gs>
                </a:gsLst>
                <a:lin ang="5400000" scaled="1"/>
              </a:gradFill>
              <a:ln w="19050">
                <a:solidFill>
                  <a:srgbClr val="C0C0C0"/>
                </a:solidFill>
                <a:rou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lIns="27000" anchor="ctr"/>
              <a:lstStyle/>
              <a:p>
                <a:pPr algn="l"/>
                <a:r>
                  <a:rPr kumimoji="1" lang="zh-CN" altLang="en-US" sz="1500" b="1">
                    <a:solidFill>
                      <a:srgbClr val="A50021"/>
                    </a:solidFill>
                    <a:ea typeface="宋体" panose="02010600030101010101" pitchFamily="2" charset="-122"/>
                  </a:rPr>
                  <a:t> </a:t>
                </a:r>
                <a:endParaRPr kumimoji="1" lang="zh-CN" altLang="en-US" sz="1500" b="1">
                  <a:solidFill>
                    <a:srgbClr val="A50021"/>
                  </a:solidFill>
                  <a:ea typeface="宋体" panose="02010600030101010101" pitchFamily="2" charset="-122"/>
                </a:endParaRPr>
              </a:p>
            </p:txBody>
          </p:sp>
          <p:grpSp>
            <p:nvGrpSpPr>
              <p:cNvPr id="27" name="Group 27"/>
              <p:cNvGrpSpPr/>
              <p:nvPr/>
            </p:nvGrpSpPr>
            <p:grpSpPr bwMode="auto">
              <a:xfrm>
                <a:off x="1837" y="999"/>
                <a:ext cx="3552" cy="1228"/>
                <a:chOff x="768" y="77"/>
                <a:chExt cx="3552" cy="1228"/>
              </a:xfrm>
            </p:grpSpPr>
            <p:sp>
              <p:nvSpPr>
                <p:cNvPr id="28" name="Rectangle 28"/>
                <p:cNvSpPr>
                  <a:spLocks noChangeArrowheads="1"/>
                </p:cNvSpPr>
                <p:nvPr/>
              </p:nvSpPr>
              <p:spPr bwMode="auto">
                <a:xfrm>
                  <a:off x="782" y="77"/>
                  <a:ext cx="2084" cy="3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zh-CN" altLang="en-US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十进制</a:t>
                  </a:r>
                  <a:r>
                    <a:rPr kumimoji="1" lang="zh-CN" altLang="en-US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： 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d</a:t>
                  </a:r>
                  <a:r>
                    <a:rPr kumimoji="1" lang="en-US" altLang="zh-CN" sz="1800" b="1" baseline="-25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3    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d</a:t>
                  </a:r>
                  <a:r>
                    <a:rPr kumimoji="1" lang="en-US" altLang="zh-CN" sz="1800" b="1" baseline="-25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2   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d</a:t>
                  </a:r>
                  <a:r>
                    <a:rPr kumimoji="1" lang="en-US" altLang="zh-CN" sz="1800" b="1" baseline="-25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   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d</a:t>
                  </a:r>
                  <a:r>
                    <a:rPr kumimoji="1" lang="en-US" altLang="zh-CN" sz="1800" b="1" baseline="-25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0</a:t>
                  </a:r>
                  <a:endParaRPr kumimoji="1" lang="en-US" altLang="zh-CN" sz="1800" b="1" baseline="-25000" dirty="0">
                    <a:solidFill>
                      <a:srgbClr val="6600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9" name="Rectangle 29"/>
                <p:cNvSpPr>
                  <a:spLocks noChangeArrowheads="1"/>
                </p:cNvSpPr>
                <p:nvPr/>
              </p:nvSpPr>
              <p:spPr bwMode="auto">
                <a:xfrm>
                  <a:off x="816" y="1001"/>
                  <a:ext cx="2407" cy="3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zh-CN" altLang="en-US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权值： 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1000  100  10     </a:t>
                  </a:r>
                  <a:r>
                    <a:rPr kumimoji="1" lang="en-US" altLang="zh-CN" sz="1800" b="1" dirty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 </a:t>
                  </a:r>
                  <a:endParaRPr kumimoji="1" lang="en-US" altLang="zh-CN" sz="1800" b="1" baseline="-25000" dirty="0">
                    <a:solidFill>
                      <a:srgbClr val="6600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0" name="Line 30"/>
                <p:cNvSpPr>
                  <a:spLocks noChangeShapeType="1"/>
                </p:cNvSpPr>
                <p:nvPr/>
              </p:nvSpPr>
              <p:spPr bwMode="auto">
                <a:xfrm>
                  <a:off x="768" y="624"/>
                  <a:ext cx="3552" cy="0"/>
                </a:xfrm>
                <a:prstGeom prst="line">
                  <a:avLst/>
                </a:prstGeom>
                <a:noFill/>
                <a:ln w="9525">
                  <a:solidFill>
                    <a:srgbClr val="990099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800"/>
                </a:p>
              </p:txBody>
            </p:sp>
            <p:sp>
              <p:nvSpPr>
                <p:cNvPr id="34" name="Rectangle 31"/>
                <p:cNvSpPr>
                  <a:spLocks noChangeArrowheads="1"/>
                </p:cNvSpPr>
                <p:nvPr/>
              </p:nvSpPr>
              <p:spPr bwMode="auto">
                <a:xfrm>
                  <a:off x="1625" y="728"/>
                  <a:ext cx="1597" cy="3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10</a:t>
                  </a:r>
                  <a:r>
                    <a:rPr kumimoji="1" lang="en-US" altLang="zh-CN" sz="1800" b="1" baseline="30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3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 10</a:t>
                  </a:r>
                  <a:r>
                    <a:rPr kumimoji="1" lang="en-US" altLang="zh-CN" sz="1800" b="1" baseline="30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2   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10</a:t>
                  </a:r>
                  <a:r>
                    <a:rPr kumimoji="1" lang="en-US" altLang="zh-CN" sz="1800" b="1" baseline="30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1</a:t>
                  </a:r>
                  <a:r>
                    <a:rPr kumimoji="1" lang="en-US" altLang="zh-CN" sz="1800" b="1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  10</a:t>
                  </a:r>
                  <a:r>
                    <a:rPr kumimoji="1" lang="en-US" altLang="zh-CN" sz="1800" b="1" baseline="30000" dirty="0" smtClean="0">
                      <a:solidFill>
                        <a:srgbClr val="6600FF"/>
                      </a:solidFill>
                      <a:ea typeface="宋体" panose="02010600030101010101" pitchFamily="2" charset="-122"/>
                    </a:rPr>
                    <a:t>0</a:t>
                  </a:r>
                  <a:endParaRPr kumimoji="1" lang="en-US" altLang="zh-CN" sz="1800" b="1" baseline="30000" dirty="0">
                    <a:solidFill>
                      <a:srgbClr val="6600FF"/>
                    </a:solidFill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35" name="Rectangle 28"/>
            <p:cNvSpPr>
              <a:spLocks noChangeArrowheads="1"/>
            </p:cNvSpPr>
            <p:nvPr/>
          </p:nvSpPr>
          <p:spPr bwMode="auto">
            <a:xfrm>
              <a:off x="6770494" y="317583"/>
              <a:ext cx="3265875" cy="482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zh-CN" altLang="en-US" sz="1800" b="1" dirty="0" smtClean="0">
                  <a:solidFill>
                    <a:srgbClr val="6600FF"/>
                  </a:solidFill>
                  <a:ea typeface="宋体" panose="02010600030101010101" pitchFamily="2" charset="-122"/>
                </a:rPr>
                <a:t>   例如： </a:t>
              </a:r>
              <a:r>
                <a:rPr kumimoji="1" lang="en-US" altLang="zh-CN" sz="1800" b="1" dirty="0">
                  <a:solidFill>
                    <a:srgbClr val="6600FF"/>
                  </a:solidFill>
                  <a:ea typeface="宋体" panose="02010600030101010101" pitchFamily="2" charset="-122"/>
                </a:rPr>
                <a:t>6</a:t>
              </a:r>
              <a:r>
                <a:rPr kumimoji="1" lang="en-US" altLang="zh-CN" sz="1800" b="1" dirty="0" smtClean="0">
                  <a:solidFill>
                    <a:srgbClr val="6600FF"/>
                  </a:solidFill>
                  <a:ea typeface="宋体" panose="02010600030101010101" pitchFamily="2" charset="-122"/>
                </a:rPr>
                <a:t>   0    8   0  D</a:t>
              </a:r>
              <a:endParaRPr kumimoji="1" lang="en-US" altLang="zh-CN" sz="1800" b="1" baseline="-25000" dirty="0">
                <a:solidFill>
                  <a:srgbClr val="6600FF"/>
                </a:solidFill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2"/>
          <p:cNvSpPr>
            <a:spLocks noChangeArrowheads="1"/>
          </p:cNvSpPr>
          <p:nvPr/>
        </p:nvSpPr>
        <p:spPr bwMode="gray">
          <a:xfrm>
            <a:off x="268605" y="1972310"/>
            <a:ext cx="4140835" cy="4263390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hlink">
                  <a:gamma/>
                  <a:tint val="4314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t" anchorCtr="0"/>
          <a:lstStyle>
            <a:lvl1pPr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有符号数和无符号数是针对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二进制来讲的</a:t>
            </a: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有符号数就是用最高位表示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符号：最高位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，表示正数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是负数；其余数位是数值；无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符号数全部二进制均代表数值，没有符号位：例如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1011B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有符号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数是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-3D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，无符号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数是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11D,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0011B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有符号数和无符号数都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+3D</a:t>
            </a:r>
            <a:endParaRPr kumimoji="1" lang="en-US" altLang="zh-CN" sz="1800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符号数的加减运算结果以进位位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CF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表示是否超出字长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范围，产生进位；</a:t>
            </a:r>
            <a:endParaRPr kumimoji="1" lang="en-US" altLang="zh-CN" sz="1800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符号数的加减运算结果以溢出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位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OF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表示是否超出字长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范围，产生溢出；</a:t>
            </a:r>
            <a:endParaRPr kumimoji="1" lang="en-US" altLang="zh-CN" sz="1800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对于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位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数据：有符号数表示范围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128~127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；无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数表示范围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0~255</a:t>
            </a:r>
            <a:endParaRPr kumimoji="1" lang="en-US" altLang="zh-CN" sz="1800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0" algn="just" eaLnBrk="1" hangingPunct="1">
              <a:buClr>
                <a:srgbClr val="FF0000"/>
              </a:buClr>
            </a:pP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AutoShape 33"/>
          <p:cNvSpPr>
            <a:spLocks noChangeArrowheads="1"/>
          </p:cNvSpPr>
          <p:nvPr/>
        </p:nvSpPr>
        <p:spPr bwMode="invGray">
          <a:xfrm>
            <a:off x="295429" y="1670265"/>
            <a:ext cx="2185973" cy="301976"/>
          </a:xfrm>
          <a:prstGeom prst="flowChartAlternateProcess">
            <a:avLst/>
          </a:prstGeom>
          <a:gradFill rotWithShape="1">
            <a:gsLst>
              <a:gs pos="0">
                <a:srgbClr val="FFEBFA"/>
              </a:gs>
              <a:gs pos="100000">
                <a:schemeClr val="hlink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zh-CN" altLang="en-US" sz="1800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有符号数和无符号数</a:t>
            </a:r>
            <a:endParaRPr lang="zh-CN" altLang="en-US" sz="18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17994" y="1968725"/>
            <a:ext cx="4626006" cy="1153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83845" y="908685"/>
            <a:ext cx="5071745" cy="44259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3 计算机中信息的表示方法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4488" y="3418673"/>
            <a:ext cx="460654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4517994" y="4837324"/>
            <a:ext cx="4572000" cy="922020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r>
              <a:rPr lang="zh-CN" altLang="zh-CN" sz="1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CN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编程之前就要清楚</a:t>
            </a:r>
            <a:r>
              <a:rPr lang="zh-CN" altLang="zh-CN" sz="1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是对</a:t>
            </a:r>
            <a:r>
              <a:rPr lang="zh-CN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有符号数还是无符号数进行计算操作，以便程序采用不同指令，即依据进位还是溢出进行判断</a:t>
            </a:r>
            <a:endParaRPr lang="zh-CN" altLang="en-US" sz="1800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2"/>
          <p:cNvSpPr>
            <a:spLocks noChangeArrowheads="1"/>
          </p:cNvSpPr>
          <p:nvPr/>
        </p:nvSpPr>
        <p:spPr bwMode="gray">
          <a:xfrm>
            <a:off x="1655676" y="1948778"/>
            <a:ext cx="5670589" cy="3532450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hlink">
                  <a:gamma/>
                  <a:tint val="4314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t" anchorCtr="0"/>
          <a:lstStyle>
            <a:lvl1pPr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码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美国信息交换标准码：即：用一个字节来表示一个字符，低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位是字符的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值，最高位一般用作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校验位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‘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A’:41H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,‘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a’: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61H;‘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’:31H</a:t>
            </a: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如果显示的数字是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0~9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，则将此数加上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30H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，转换成相应的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码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30H~39H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输出即可显示数字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0~9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比如要显示数字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，则需要输出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码值是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31H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A~F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，则应将此数加上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37H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，转换成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码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41H~46H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输出即可显示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A~F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比如要显示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F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，则需要输出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码值是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FH+37H=46H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，即输出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码值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46H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，则在显示器中显示大写的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F</a:t>
            </a:r>
            <a:r>
              <a:rPr kumimoji="1" lang="zh-CN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kumimoji="1" lang="en-US" altLang="zh-CN" sz="1800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a~f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，则应加上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57H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，转换成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码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61H~66H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输出即可显示</a:t>
            </a:r>
            <a:r>
              <a:rPr kumimoji="1" lang="en-US" altLang="zh-CN" sz="1800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a~f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0" algn="just" eaLnBrk="1" hangingPunct="1">
              <a:buClr>
                <a:srgbClr val="FF0000"/>
              </a:buClr>
            </a:pP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AutoShape 33"/>
          <p:cNvSpPr>
            <a:spLocks noChangeArrowheads="1"/>
          </p:cNvSpPr>
          <p:nvPr/>
        </p:nvSpPr>
        <p:spPr bwMode="invGray">
          <a:xfrm>
            <a:off x="1682385" y="1646802"/>
            <a:ext cx="1377584" cy="301976"/>
          </a:xfrm>
          <a:prstGeom prst="flowChartAlternateProcess">
            <a:avLst/>
          </a:prstGeom>
          <a:gradFill rotWithShape="1">
            <a:gsLst>
              <a:gs pos="0">
                <a:srgbClr val="FFEBFA"/>
              </a:gs>
              <a:gs pos="100000">
                <a:schemeClr val="hlink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kern="0" dirty="0">
                <a:latin typeface="宋体" panose="02010600030101010101" pitchFamily="2" charset="-122"/>
                <a:ea typeface="宋体" panose="02010600030101010101" pitchFamily="2" charset="-122"/>
              </a:rPr>
              <a:t>ASCII</a:t>
            </a:r>
            <a:r>
              <a:rPr lang="zh-CN" altLang="en-US" sz="1800" kern="0" dirty="0">
                <a:latin typeface="宋体" panose="02010600030101010101" pitchFamily="2" charset="-122"/>
                <a:ea typeface="宋体" panose="02010600030101010101" pitchFamily="2" charset="-122"/>
              </a:rPr>
              <a:t>码</a:t>
            </a:r>
            <a:endParaRPr lang="zh-CN" altLang="en-US" sz="18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283845" y="908685"/>
            <a:ext cx="5071745" cy="44259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3 计算机中信息的表示方法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67030" y="1122680"/>
            <a:ext cx="3239135" cy="419100"/>
          </a:xfrm>
        </p:spPr>
        <p:txBody>
          <a:bodyPr/>
          <a:lstStyle/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kumimoji="1" lang="zh-CN" altLang="en-US" sz="2800" b="1" kern="12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4 进制及其转换</a:t>
            </a:r>
            <a:endParaRPr kumimoji="1" lang="zh-CN" altLang="en-US" sz="2800" b="1" kern="12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13315" name="Rectangle 8"/>
          <p:cNvSpPr>
            <a:spLocks noChangeArrowheads="1"/>
          </p:cNvSpPr>
          <p:nvPr/>
        </p:nvSpPr>
        <p:spPr bwMode="auto">
          <a:xfrm>
            <a:off x="359569" y="1916906"/>
            <a:ext cx="4752491" cy="7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endParaRPr lang="en-US" altLang="zh-CN" sz="1800" dirty="0" smtClean="0">
              <a:solidFill>
                <a:srgbClr val="000099"/>
              </a:solidFill>
              <a:ea typeface="宋体" panose="02010600030101010101" pitchFamily="2" charset="-12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kumimoji="1" lang="zh-CN" altLang="en-US" sz="1800" b="1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94574" y="1563967"/>
            <a:ext cx="3298390" cy="4212431"/>
            <a:chOff x="7726098" y="942289"/>
            <a:chExt cx="4397853" cy="5616575"/>
          </a:xfrm>
        </p:grpSpPr>
        <p:grpSp>
          <p:nvGrpSpPr>
            <p:cNvPr id="95257" name="Group 25"/>
            <p:cNvGrpSpPr/>
            <p:nvPr/>
          </p:nvGrpSpPr>
          <p:grpSpPr bwMode="auto">
            <a:xfrm>
              <a:off x="7726098" y="942289"/>
              <a:ext cx="4316412" cy="5616575"/>
              <a:chOff x="2837" y="663"/>
              <a:chExt cx="2719" cy="3538"/>
            </a:xfrm>
          </p:grpSpPr>
          <p:sp>
            <p:nvSpPr>
              <p:cNvPr id="95256" name="AutoShape 24"/>
              <p:cNvSpPr>
                <a:spLocks noChangeArrowheads="1"/>
              </p:cNvSpPr>
              <p:nvPr/>
            </p:nvSpPr>
            <p:spPr bwMode="gray">
              <a:xfrm rot="5400000">
                <a:off x="2517" y="1162"/>
                <a:ext cx="3538" cy="2540"/>
              </a:xfrm>
              <a:prstGeom prst="roundRect">
                <a:avLst>
                  <a:gd name="adj" fmla="val 5204"/>
                </a:avLst>
              </a:prstGeom>
              <a:gradFill rotWithShape="1">
                <a:gsLst>
                  <a:gs pos="0">
                    <a:srgbClr val="F8F8F8">
                      <a:gamma/>
                      <a:shade val="47451"/>
                      <a:invGamma/>
                      <a:alpha val="98000"/>
                    </a:srgbClr>
                  </a:gs>
                  <a:gs pos="50000">
                    <a:srgbClr val="F8F8F8"/>
                  </a:gs>
                  <a:gs pos="100000">
                    <a:srgbClr val="F8F8F8">
                      <a:gamma/>
                      <a:shade val="47451"/>
                      <a:invGamma/>
                      <a:alpha val="98000"/>
                    </a:srgbClr>
                  </a:gs>
                </a:gsLst>
                <a:lin ang="5400000" scaled="1"/>
              </a:gradFill>
              <a:ln w="38100" algn="ctr">
                <a:solidFill>
                  <a:srgbClr val="808080"/>
                </a:solidFill>
                <a:round/>
              </a:ln>
              <a:effectLst/>
            </p:spPr>
            <p:txBody>
              <a:bodyPr rot="10800000" vert="eaVert" wrap="none" anchor="ctr"/>
              <a:lstStyle/>
              <a:p>
                <a:pPr defTabSz="447675" eaLnBrk="1" hangingPunct="1">
                  <a:defRPr/>
                </a:pPr>
                <a:endParaRPr kumimoji="1" lang="zh-CN" altLang="en-US" sz="1800" b="1">
                  <a:solidFill>
                    <a:srgbClr val="6600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3321" name="Object 15"/>
              <p:cNvGraphicFramePr>
                <a:graphicFrameLocks noChangeAspect="1"/>
              </p:cNvGraphicFramePr>
              <p:nvPr/>
            </p:nvGraphicFramePr>
            <p:xfrm>
              <a:off x="2837" y="848"/>
              <a:ext cx="2635" cy="32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2" name="文档" r:id="rId1" imgW="3246120" imgH="4014470" progId="Word.Document.8">
                      <p:embed/>
                    </p:oleObj>
                  </mc:Choice>
                  <mc:Fallback>
                    <p:oleObj name="文档" r:id="rId1" imgW="3246120" imgH="4014470" progId="Word.Document.8">
                      <p:embed/>
                      <p:pic>
                        <p:nvPicPr>
                          <p:cNvPr id="0" name="图片 717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37" y="848"/>
                            <a:ext cx="2635" cy="325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" name="椭圆 1"/>
            <p:cNvSpPr/>
            <p:nvPr/>
          </p:nvSpPr>
          <p:spPr bwMode="auto">
            <a:xfrm>
              <a:off x="8091700" y="4581128"/>
              <a:ext cx="4032251" cy="360040"/>
            </a:xfrm>
            <a:prstGeom prst="ellipse">
              <a:avLst/>
            </a:prstGeom>
            <a:solidFill>
              <a:schemeClr val="accent1">
                <a:alpha val="17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3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" name="AutoShape 42"/>
          <p:cNvSpPr>
            <a:spLocks noChangeArrowheads="1"/>
          </p:cNvSpPr>
          <p:nvPr/>
        </p:nvSpPr>
        <p:spPr bwMode="invGray">
          <a:xfrm>
            <a:off x="298489" y="1807417"/>
            <a:ext cx="1757015" cy="323850"/>
          </a:xfrm>
          <a:prstGeom prst="flowChartAlternateProcess">
            <a:avLst/>
          </a:prstGeom>
          <a:solidFill>
            <a:schemeClr val="accent5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1800" b="1" dirty="0" smtClean="0">
                <a:solidFill>
                  <a:srgbClr val="9900FF"/>
                </a:solidFill>
                <a:ea typeface="宋体" panose="02010600030101010101" pitchFamily="2" charset="-122"/>
              </a:rPr>
              <a:t>数值进制转换</a:t>
            </a:r>
            <a:endParaRPr kumimoji="1" lang="zh-CN" altLang="en-US" sz="1800" b="1" dirty="0">
              <a:solidFill>
                <a:srgbClr val="9900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AutoShape 41"/>
          <p:cNvSpPr>
            <a:spLocks noChangeArrowheads="1"/>
          </p:cNvSpPr>
          <p:nvPr/>
        </p:nvSpPr>
        <p:spPr bwMode="gray">
          <a:xfrm>
            <a:off x="294013" y="2131267"/>
            <a:ext cx="5304101" cy="1621769"/>
          </a:xfrm>
          <a:prstGeom prst="roundRect">
            <a:avLst>
              <a:gd name="adj" fmla="val 463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ctr"/>
          <a:lstStyle/>
          <a:p>
            <a:pPr marL="342900" indent="-342900" algn="just" eaLnBrk="1" hangingPunct="1">
              <a:lnSpc>
                <a:spcPts val="2000"/>
              </a:lnSpc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altLang="zh-CN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进制、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进制、十进制之间的</a:t>
            </a:r>
            <a:r>
              <a:rPr lang="zh-CN" altLang="en-US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转换</a:t>
            </a:r>
            <a:endParaRPr lang="en-US" altLang="zh-CN" sz="1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 algn="just" eaLnBrk="1" hangingPunct="1">
              <a:lnSpc>
                <a:spcPts val="2000"/>
              </a:lnSpc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二进制后缀</a:t>
            </a:r>
            <a:r>
              <a:rPr kumimoji="1"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kumimoji="1"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，十进制后缀</a:t>
            </a:r>
            <a:r>
              <a:rPr kumimoji="1"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kumimoji="1"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，十六进制后缀</a:t>
            </a:r>
            <a:r>
              <a:rPr kumimoji="1"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H</a:t>
            </a:r>
            <a:r>
              <a:rPr kumimoji="1"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 algn="just" eaLnBrk="1" hangingPunct="1">
              <a:lnSpc>
                <a:spcPts val="2000"/>
              </a:lnSpc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一位十六进制与二进制、十进制之间的转换表</a:t>
            </a:r>
            <a:endParaRPr lang="en-US" altLang="zh-CN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 eaLnBrk="1" hangingPunct="1">
              <a:lnSpc>
                <a:spcPts val="2000"/>
              </a:lnSpc>
              <a:spcBef>
                <a:spcPct val="50000"/>
              </a:spcBef>
              <a:buClr>
                <a:schemeClr val="tx2"/>
              </a:buClr>
            </a:pPr>
            <a:r>
              <a:rPr kumimoji="1" lang="en-US" altLang="zh-CN" sz="1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0AH=10D=1010B</a:t>
            </a:r>
            <a:endParaRPr kumimoji="1" lang="en-US" altLang="zh-CN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67276" y="3967397"/>
            <a:ext cx="4752491" cy="7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endParaRPr lang="en-US" altLang="zh-CN" sz="1800" dirty="0" smtClean="0">
              <a:solidFill>
                <a:srgbClr val="000099"/>
              </a:solidFill>
              <a:ea typeface="宋体" panose="02010600030101010101" pitchFamily="2" charset="-12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kumimoji="1" lang="zh-CN" altLang="en-US" sz="1800" b="1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  <p:sp>
        <p:nvSpPr>
          <p:cNvPr id="13" name="AutoShape 42"/>
          <p:cNvSpPr>
            <a:spLocks noChangeArrowheads="1"/>
          </p:cNvSpPr>
          <p:nvPr/>
        </p:nvSpPr>
        <p:spPr bwMode="invGray">
          <a:xfrm>
            <a:off x="360202" y="3857907"/>
            <a:ext cx="2267582" cy="323850"/>
          </a:xfrm>
          <a:prstGeom prst="flowChartAlternateProcess">
            <a:avLst/>
          </a:prstGeom>
          <a:solidFill>
            <a:srgbClr val="E4E4F6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None/>
            </a:pPr>
            <a:r>
              <a:rPr kumimoji="1"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非</a:t>
            </a:r>
            <a:r>
              <a:rPr kumimoji="1" lang="zh-CN" altLang="en-US" sz="1800" b="1" dirty="0" smtClean="0">
                <a:solidFill>
                  <a:srgbClr val="FF0000"/>
                </a:solidFill>
                <a:ea typeface="宋体" panose="02010600030101010101" pitchFamily="2" charset="-122"/>
              </a:rPr>
              <a:t>数转换</a:t>
            </a:r>
            <a:r>
              <a:rPr kumimoji="1" lang="en-US" altLang="zh-CN" sz="1800" b="1" dirty="0" smtClean="0">
                <a:solidFill>
                  <a:srgbClr val="FF00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ASCII</a:t>
            </a:r>
            <a:r>
              <a:rPr lang="zh-CN" altLang="en-US" sz="1800" b="1" dirty="0" smtClean="0">
                <a:solidFill>
                  <a:srgbClr val="FF0000"/>
                </a:solidFill>
                <a:ea typeface="宋体" panose="02010600030101010101" pitchFamily="2" charset="-122"/>
              </a:rPr>
              <a:t>码</a:t>
            </a:r>
            <a:endParaRPr kumimoji="1" lang="zh-CN" altLang="en-US" sz="18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4" name="AutoShape 41"/>
          <p:cNvSpPr>
            <a:spLocks noChangeArrowheads="1"/>
          </p:cNvSpPr>
          <p:nvPr/>
        </p:nvSpPr>
        <p:spPr bwMode="gray">
          <a:xfrm>
            <a:off x="301720" y="4181757"/>
            <a:ext cx="5304101" cy="1594642"/>
          </a:xfrm>
          <a:prstGeom prst="roundRect">
            <a:avLst>
              <a:gd name="adj" fmla="val 4639"/>
            </a:avLst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ctr"/>
          <a:lstStyle/>
          <a:p>
            <a:pPr eaLnBrk="1" hangingPunct="1"/>
            <a:r>
              <a:rPr kumimoji="1" lang="zh-CN" altLang="en-US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美国信息交换标准代码，使用</a:t>
            </a:r>
            <a:r>
              <a:rPr kumimoji="1" lang="en-US" altLang="zh-CN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kumimoji="1" lang="zh-CN" altLang="en-US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位二进制对字母、数字、常用符号和控制字符进行编码。</a:t>
            </a:r>
            <a:endParaRPr kumimoji="1" lang="zh-CN" altLang="en-US" sz="1800" dirty="0">
              <a:solidFill>
                <a:srgbClr val="00009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kumimoji="1" lang="zh-CN" altLang="en-US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其中</a:t>
            </a:r>
            <a:r>
              <a:rPr kumimoji="1" lang="zh-CN" altLang="en-US" sz="1800" dirty="0" smtClean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kumimoji="1" lang="en-US" altLang="zh-CN" sz="1800" dirty="0" smtClean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en-US" altLang="zh-CN" sz="1800" dirty="0">
                <a:solidFill>
                  <a:srgbClr val="99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00H~1FH</a:t>
            </a:r>
            <a:r>
              <a:rPr kumimoji="1" lang="zh-CN" altLang="en-US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kumimoji="1" lang="zh-CN" altLang="en-US" sz="1800" dirty="0" smtClean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控制字符；</a:t>
            </a:r>
            <a:r>
              <a:rPr kumimoji="1" lang="en-US" altLang="zh-CN" sz="1800" dirty="0" smtClean="0">
                <a:solidFill>
                  <a:srgbClr val="99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30H~39H</a:t>
            </a:r>
            <a:r>
              <a:rPr kumimoji="1" lang="zh-CN" altLang="zh-CN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为数字</a:t>
            </a:r>
            <a:endParaRPr kumimoji="1" lang="zh-CN" altLang="en-US" sz="1800" dirty="0">
              <a:solidFill>
                <a:srgbClr val="00009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kumimoji="1" lang="zh-CN" altLang="en-US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kumimoji="1" lang="zh-CN" altLang="zh-CN" sz="1800" dirty="0">
                <a:solidFill>
                  <a:srgbClr val="99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41</a:t>
            </a:r>
            <a:r>
              <a:rPr kumimoji="1" lang="en-US" altLang="zh-CN" sz="1800" dirty="0">
                <a:solidFill>
                  <a:srgbClr val="99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H~5AH</a:t>
            </a:r>
            <a:r>
              <a:rPr kumimoji="1" lang="zh-CN" altLang="zh-CN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kumimoji="1" lang="zh-CN" altLang="zh-CN" sz="1800" dirty="0" smtClean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大写字母</a:t>
            </a:r>
            <a:r>
              <a:rPr kumimoji="1" lang="zh-CN" altLang="en-US" sz="1800" dirty="0" smtClean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kumimoji="1" lang="en-US" altLang="zh-CN" sz="1800" dirty="0" smtClean="0">
                <a:solidFill>
                  <a:srgbClr val="99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61H~7AH</a:t>
            </a:r>
            <a:r>
              <a:rPr kumimoji="1" lang="zh-CN" altLang="zh-CN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kumimoji="1" lang="zh-CN" altLang="en-US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</a:t>
            </a:r>
            <a:r>
              <a:rPr kumimoji="1" lang="zh-CN" altLang="zh-CN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写字母</a:t>
            </a:r>
            <a:endParaRPr kumimoji="1" lang="en-US" altLang="zh-CN" sz="1800" dirty="0">
              <a:solidFill>
                <a:srgbClr val="00009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kumimoji="1" lang="zh-CN" altLang="en-US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其</a:t>
            </a:r>
            <a:r>
              <a:rPr kumimoji="1" lang="zh-CN" altLang="zh-CN" sz="1800" dirty="0">
                <a:solidFill>
                  <a:srgbClr val="0000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余为常用符号。</a:t>
            </a:r>
            <a:endParaRPr lang="zh-CN" altLang="en-US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313" name="Group 33"/>
          <p:cNvGrpSpPr/>
          <p:nvPr/>
        </p:nvGrpSpPr>
        <p:grpSpPr bwMode="auto">
          <a:xfrm>
            <a:off x="1331640" y="2132097"/>
            <a:ext cx="5562600" cy="1463278"/>
            <a:chOff x="158" y="845"/>
            <a:chExt cx="4672" cy="1229"/>
          </a:xfrm>
        </p:grpSpPr>
        <p:sp>
          <p:nvSpPr>
            <p:cNvPr id="97304" name="AutoShape 24"/>
            <p:cNvSpPr>
              <a:spLocks noChangeArrowheads="1"/>
            </p:cNvSpPr>
            <p:nvPr/>
          </p:nvSpPr>
          <p:spPr bwMode="gray">
            <a:xfrm>
              <a:off x="158" y="1162"/>
              <a:ext cx="4355" cy="907"/>
            </a:xfrm>
            <a:prstGeom prst="roundRect">
              <a:avLst>
                <a:gd name="adj" fmla="val 5204"/>
              </a:avLst>
            </a:prstGeom>
            <a:gradFill rotWithShape="1">
              <a:gsLst>
                <a:gs pos="0">
                  <a:srgbClr val="F8F8F8">
                    <a:gamma/>
                    <a:shade val="63529"/>
                    <a:invGamma/>
                    <a:alpha val="98000"/>
                  </a:srgbClr>
                </a:gs>
                <a:gs pos="50000">
                  <a:srgbClr val="F8F8F8"/>
                </a:gs>
                <a:gs pos="100000">
                  <a:srgbClr val="F8F8F8">
                    <a:gamma/>
                    <a:shade val="63529"/>
                    <a:invGamma/>
                    <a:alpha val="98000"/>
                  </a:srgbClr>
                </a:gs>
              </a:gsLst>
              <a:lin ang="5400000" scaled="1"/>
            </a:gradFill>
            <a:ln w="38100" algn="ctr">
              <a:solidFill>
                <a:srgbClr val="808080"/>
              </a:solidFill>
              <a:round/>
            </a:ln>
            <a:effectLst/>
          </p:spPr>
          <p:txBody>
            <a:bodyPr wrap="none" anchor="ctr"/>
            <a:lstStyle/>
            <a:p>
              <a:pPr defTabSz="447675" eaLnBrk="1" hangingPunct="1">
                <a:defRPr/>
              </a:pPr>
              <a:endParaRPr kumimoji="1" lang="zh-CN" altLang="en-US" sz="1800" b="1">
                <a:solidFill>
                  <a:srgbClr val="6600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57" name="AutoShape 29"/>
            <p:cNvSpPr>
              <a:spLocks noChangeArrowheads="1"/>
            </p:cNvSpPr>
            <p:nvPr/>
          </p:nvSpPr>
          <p:spPr bwMode="gray">
            <a:xfrm>
              <a:off x="158" y="845"/>
              <a:ext cx="2903" cy="317"/>
            </a:xfrm>
            <a:prstGeom prst="roundRect">
              <a:avLst>
                <a:gd name="adj" fmla="val 5204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9E9E9E">
                    <a:alpha val="98000"/>
                  </a:srgbClr>
                </a:gs>
              </a:gsLst>
              <a:lin ang="5400000" scaled="1"/>
            </a:gradFill>
            <a:ln w="38100" algn="ctr">
              <a:solidFill>
                <a:srgbClr val="808080"/>
              </a:solidFill>
              <a:round/>
            </a:ln>
          </p:spPr>
          <p:txBody>
            <a:bodyPr wrap="none" anchor="ctr"/>
            <a:lstStyle>
              <a:lvl1pPr defTabSz="4476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476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476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476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476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 b="1" dirty="0">
                  <a:solidFill>
                    <a:srgbClr val="9900CC"/>
                  </a:solidFill>
                  <a:ea typeface="宋体" panose="02010600030101010101" pitchFamily="2" charset="-122"/>
                </a:rPr>
                <a:t>二进制、十六进制之间的转换</a:t>
              </a:r>
              <a:endParaRPr kumimoji="1" lang="zh-CN" altLang="en-US" sz="1800" b="1" dirty="0">
                <a:solidFill>
                  <a:srgbClr val="6600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58" name="Rectangle 30"/>
            <p:cNvSpPr>
              <a:spLocks noChangeArrowheads="1"/>
            </p:cNvSpPr>
            <p:nvPr/>
          </p:nvSpPr>
          <p:spPr bwMode="auto">
            <a:xfrm>
              <a:off x="158" y="1207"/>
              <a:ext cx="4672" cy="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 b="1" dirty="0">
                  <a:solidFill>
                    <a:srgbClr val="000099"/>
                  </a:solidFill>
                  <a:ea typeface="宋体" panose="02010600030101010101" pitchFamily="2" charset="-122"/>
                </a:rPr>
                <a:t>按从低到高每</a:t>
              </a:r>
              <a:r>
                <a:rPr kumimoji="1" lang="en-US" altLang="zh-CN" sz="1800" b="1" dirty="0">
                  <a:solidFill>
                    <a:srgbClr val="000099"/>
                  </a:solidFill>
                  <a:ea typeface="宋体" panose="02010600030101010101" pitchFamily="2" charset="-122"/>
                </a:rPr>
                <a:t>4</a:t>
              </a:r>
              <a:r>
                <a:rPr kumimoji="1" lang="zh-CN" altLang="en-US" sz="1800" b="1" dirty="0">
                  <a:solidFill>
                    <a:srgbClr val="000099"/>
                  </a:solidFill>
                  <a:ea typeface="宋体" panose="02010600030101010101" pitchFamily="2" charset="-122"/>
                </a:rPr>
                <a:t>位二进制对应一位十六进制转换。</a:t>
              </a:r>
              <a:endParaRPr kumimoji="1" lang="zh-CN" altLang="en-US" sz="1800" b="1" dirty="0">
                <a:solidFill>
                  <a:srgbClr val="000099"/>
                </a:solidFill>
                <a:ea typeface="宋体" panose="02010600030101010101" pitchFamily="2" charset="-122"/>
              </a:endParaRPr>
            </a:p>
            <a:p>
              <a:pPr eaLnBrk="1" hangingPunct="1">
                <a:buFontTx/>
                <a:buNone/>
              </a:pPr>
              <a:r>
                <a:rPr kumimoji="1" lang="zh-CN" altLang="en-US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 	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100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1010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0001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0011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B =  4A13 H</a:t>
              </a:r>
              <a:endParaRPr kumimoji="1" lang="en-US" altLang="zh-CN" sz="1800" b="1" dirty="0">
                <a:solidFill>
                  <a:srgbClr val="006600"/>
                </a:solidFill>
                <a:ea typeface="宋体" panose="02010600030101010101" pitchFamily="2" charset="-122"/>
              </a:endParaRPr>
            </a:p>
            <a:p>
              <a:pPr eaLnBrk="1" hangingPunct="1">
                <a:buFontTx/>
                <a:buNone/>
              </a:pP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	14BF H = 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0001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0100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1011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</a:t>
              </a:r>
              <a:r>
                <a:rPr kumimoji="1" lang="en-US" altLang="zh-CN" sz="1800" b="1" u="sng" dirty="0">
                  <a:solidFill>
                    <a:srgbClr val="006600"/>
                  </a:solidFill>
                  <a:ea typeface="宋体" panose="02010600030101010101" pitchFamily="2" charset="-122"/>
                </a:rPr>
                <a:t>1111</a:t>
              </a:r>
              <a:r>
                <a:rPr kumimoji="1" lang="en-US" altLang="zh-CN" sz="1800" b="1" dirty="0">
                  <a:solidFill>
                    <a:srgbClr val="006600"/>
                  </a:solidFill>
                  <a:ea typeface="宋体" panose="02010600030101010101" pitchFamily="2" charset="-122"/>
                </a:rPr>
                <a:t> B</a:t>
              </a:r>
              <a:endParaRPr kumimoji="1" lang="en-US" altLang="zh-CN" sz="1800" b="1" dirty="0">
                <a:solidFill>
                  <a:srgbClr val="0066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97316" name="Group 36"/>
          <p:cNvGrpSpPr/>
          <p:nvPr/>
        </p:nvGrpSpPr>
        <p:grpSpPr bwMode="auto">
          <a:xfrm>
            <a:off x="1341082" y="3751348"/>
            <a:ext cx="4527449" cy="1845632"/>
            <a:chOff x="158" y="2205"/>
            <a:chExt cx="3565" cy="1201"/>
          </a:xfrm>
        </p:grpSpPr>
        <p:sp>
          <p:nvSpPr>
            <p:cNvPr id="97307" name="AutoShape 27"/>
            <p:cNvSpPr>
              <a:spLocks noChangeArrowheads="1"/>
            </p:cNvSpPr>
            <p:nvPr/>
          </p:nvSpPr>
          <p:spPr bwMode="gray">
            <a:xfrm>
              <a:off x="158" y="2523"/>
              <a:ext cx="3565" cy="883"/>
            </a:xfrm>
            <a:prstGeom prst="roundRect">
              <a:avLst>
                <a:gd name="adj" fmla="val 5204"/>
              </a:avLst>
            </a:prstGeom>
            <a:gradFill rotWithShape="1">
              <a:gsLst>
                <a:gs pos="0">
                  <a:srgbClr val="F8F8F8">
                    <a:gamma/>
                    <a:shade val="63529"/>
                    <a:invGamma/>
                    <a:alpha val="98000"/>
                  </a:srgbClr>
                </a:gs>
                <a:gs pos="50000">
                  <a:srgbClr val="F8F8F8"/>
                </a:gs>
                <a:gs pos="100000">
                  <a:srgbClr val="F8F8F8">
                    <a:gamma/>
                    <a:shade val="63529"/>
                    <a:invGamma/>
                    <a:alpha val="98000"/>
                  </a:srgbClr>
                </a:gs>
              </a:gsLst>
              <a:lin ang="5400000" scaled="1"/>
            </a:gradFill>
            <a:ln w="38100" algn="ctr">
              <a:solidFill>
                <a:srgbClr val="808080"/>
              </a:solidFill>
              <a:round/>
            </a:ln>
            <a:effectLst/>
          </p:spPr>
          <p:txBody>
            <a:bodyPr wrap="none" anchor="ctr"/>
            <a:lstStyle/>
            <a:p>
              <a:pPr defTabSz="447675" eaLnBrk="1" hangingPunct="1">
                <a:defRPr/>
              </a:pPr>
              <a:endParaRPr kumimoji="1" lang="zh-CN" altLang="en-US" sz="1800" b="1">
                <a:solidFill>
                  <a:srgbClr val="6600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6" name="Rectangle 22"/>
            <p:cNvSpPr>
              <a:spLocks noChangeArrowheads="1"/>
            </p:cNvSpPr>
            <p:nvPr/>
          </p:nvSpPr>
          <p:spPr bwMode="auto">
            <a:xfrm>
              <a:off x="211" y="2860"/>
              <a:ext cx="331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1800" b="1" dirty="0" smtClean="0">
                  <a:solidFill>
                    <a:srgbClr val="0066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1010 </a:t>
              </a:r>
              <a:r>
                <a:rPr kumimoji="1" lang="en-US" altLang="zh-CN" sz="1800" b="1" dirty="0">
                  <a:solidFill>
                    <a:srgbClr val="0066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 = 1×8+0×4+1×2+0×1 = </a:t>
              </a:r>
              <a:r>
                <a:rPr kumimoji="1" lang="en-US" altLang="zh-CN" sz="1800" b="1" dirty="0" smtClean="0">
                  <a:solidFill>
                    <a:srgbClr val="0066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 D</a:t>
              </a:r>
              <a:endParaRPr kumimoji="1" lang="en-US" altLang="zh-CN" sz="1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47" name="AutoShape 31"/>
            <p:cNvSpPr>
              <a:spLocks noChangeArrowheads="1"/>
            </p:cNvSpPr>
            <p:nvPr/>
          </p:nvSpPr>
          <p:spPr bwMode="gray">
            <a:xfrm>
              <a:off x="158" y="2205"/>
              <a:ext cx="2949" cy="318"/>
            </a:xfrm>
            <a:prstGeom prst="roundRect">
              <a:avLst>
                <a:gd name="adj" fmla="val 5204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9E9E9E">
                    <a:alpha val="98000"/>
                  </a:srgbClr>
                </a:gs>
              </a:gsLst>
              <a:lin ang="5400000" scaled="1"/>
            </a:gradFill>
            <a:ln w="38100" algn="ctr">
              <a:solidFill>
                <a:srgbClr val="808080"/>
              </a:solidFill>
              <a:round/>
            </a:ln>
          </p:spPr>
          <p:txBody>
            <a:bodyPr wrap="none" anchor="ctr"/>
            <a:lstStyle>
              <a:lvl1pPr defTabSz="4476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476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476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476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476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 b="1" dirty="0">
                  <a:solidFill>
                    <a:srgbClr val="9900CC"/>
                  </a:solidFill>
                  <a:ea typeface="宋体" panose="02010600030101010101" pitchFamily="2" charset="-122"/>
                </a:rPr>
                <a:t>二进制、十六进制转换为十进制</a:t>
              </a:r>
              <a:endParaRPr kumimoji="1" lang="zh-CN" altLang="en-US" sz="1800" b="1" dirty="0">
                <a:solidFill>
                  <a:srgbClr val="9900CC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1358710" y="4417619"/>
            <a:ext cx="431156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1800" b="1" dirty="0" smtClean="0">
                <a:solidFill>
                  <a:srgbClr val="000099"/>
                </a:solidFill>
                <a:ea typeface="宋体" panose="02010600030101010101" pitchFamily="2" charset="-122"/>
              </a:rPr>
              <a:t>按数码值乘以权值，再相加的方法转换</a:t>
            </a:r>
            <a:endParaRPr kumimoji="1" lang="en-US" altLang="zh-CN" sz="1500" b="1" dirty="0">
              <a:solidFill>
                <a:srgbClr val="006600"/>
              </a:solidFill>
              <a:ea typeface="宋体" panose="02010600030101010101" pitchFamily="2" charset="-122"/>
            </a:endParaRPr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1408390" y="5128814"/>
            <a:ext cx="28194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1800" b="1" dirty="0">
                <a:solidFill>
                  <a:srgbClr val="6600FF"/>
                </a:solidFill>
                <a:ea typeface="宋体" panose="02010600030101010101" pitchFamily="2" charset="-122"/>
              </a:rPr>
              <a:t> 二进制</a:t>
            </a:r>
            <a:r>
              <a:rPr kumimoji="1" lang="zh-CN" altLang="en-US" sz="1800" b="1" dirty="0" smtClean="0">
                <a:solidFill>
                  <a:srgbClr val="6600FF"/>
                </a:solidFill>
                <a:ea typeface="宋体" panose="02010600030101010101" pitchFamily="2" charset="-122"/>
              </a:rPr>
              <a:t>权</a:t>
            </a:r>
            <a:r>
              <a:rPr kumimoji="1" lang="zh-CN" altLang="en-US" sz="1800" b="1" dirty="0">
                <a:solidFill>
                  <a:srgbClr val="6600FF"/>
                </a:solidFill>
                <a:ea typeface="宋体" panose="02010600030101010101" pitchFamily="2" charset="-122"/>
              </a:rPr>
              <a:t>值： </a:t>
            </a:r>
            <a:r>
              <a:rPr kumimoji="1" lang="en-US" altLang="zh-CN" sz="1800" b="1" dirty="0" smtClean="0">
                <a:solidFill>
                  <a:srgbClr val="6600FF"/>
                </a:solidFill>
                <a:ea typeface="宋体" panose="02010600030101010101" pitchFamily="2" charset="-122"/>
              </a:rPr>
              <a:t>8    </a:t>
            </a:r>
            <a:r>
              <a:rPr kumimoji="1" lang="en-US" altLang="zh-CN" sz="1800" b="1" dirty="0">
                <a:solidFill>
                  <a:srgbClr val="6600FF"/>
                </a:solidFill>
                <a:ea typeface="宋体" panose="02010600030101010101" pitchFamily="2" charset="-122"/>
              </a:rPr>
              <a:t>4    2   1 </a:t>
            </a:r>
            <a:endParaRPr kumimoji="1" lang="en-US" altLang="zh-CN" sz="1800" b="1" baseline="-25000" dirty="0">
              <a:solidFill>
                <a:srgbClr val="6600FF"/>
              </a:solidFill>
              <a:ea typeface="宋体" panose="02010600030101010101" pitchFamily="2" charset="-122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custDataLst>
              <p:tags r:id="rId1"/>
            </p:custDataLst>
          </p:nvPr>
        </p:nvSpPr>
        <p:spPr>
          <a:xfrm>
            <a:off x="367030" y="1122680"/>
            <a:ext cx="3239135" cy="419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kumimoji="1" lang="zh-CN" altLang="en-US" sz="2800" b="1" kern="12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4 进制及其转换</a:t>
            </a:r>
            <a:endParaRPr kumimoji="1" lang="zh-CN" altLang="en-US" sz="2800" b="1" kern="12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26" name="AutoShape 22"/>
          <p:cNvSpPr>
            <a:spLocks noChangeArrowheads="1"/>
          </p:cNvSpPr>
          <p:nvPr/>
        </p:nvSpPr>
        <p:spPr bwMode="gray">
          <a:xfrm>
            <a:off x="785897" y="2405420"/>
            <a:ext cx="5860215" cy="701534"/>
          </a:xfrm>
          <a:prstGeom prst="roundRect">
            <a:avLst>
              <a:gd name="adj" fmla="val 5204"/>
            </a:avLst>
          </a:prstGeom>
          <a:gradFill rotWithShape="1">
            <a:gsLst>
              <a:gs pos="0">
                <a:srgbClr val="F8F8F8">
                  <a:gamma/>
                  <a:shade val="63529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63529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anchor="ctr"/>
          <a:lstStyle/>
          <a:p>
            <a:pPr defTabSz="447675" eaLnBrk="1" hangingPunct="1">
              <a:spcBef>
                <a:spcPct val="50000"/>
              </a:spcBef>
              <a:defRPr/>
            </a:pPr>
            <a:r>
              <a:rPr kumimoji="1"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使用连除，将十进制数连续除</a:t>
            </a:r>
            <a:r>
              <a:rPr kumimoji="1"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kumimoji="1"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或</a:t>
            </a:r>
            <a:r>
              <a:rPr kumimoji="1"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kumimoji="1"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，直到商为</a:t>
            </a:r>
            <a:r>
              <a:rPr kumimoji="1"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0</a:t>
            </a:r>
            <a:r>
              <a:rPr kumimoji="1"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。连除所得的余数的反向排列即转换的结果。</a:t>
            </a:r>
            <a:endParaRPr kumimoji="1"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7" name="AutoShape 23"/>
          <p:cNvSpPr>
            <a:spLocks noChangeArrowheads="1"/>
          </p:cNvSpPr>
          <p:nvPr/>
        </p:nvSpPr>
        <p:spPr bwMode="gray">
          <a:xfrm>
            <a:off x="821153" y="2022907"/>
            <a:ext cx="4096202" cy="376926"/>
          </a:xfrm>
          <a:prstGeom prst="roundRect">
            <a:avLst>
              <a:gd name="adj" fmla="val 5204"/>
            </a:avLst>
          </a:prstGeom>
          <a:gradFill rotWithShape="1">
            <a:gsLst>
              <a:gs pos="0">
                <a:srgbClr val="F8F8F8"/>
              </a:gs>
              <a:gs pos="100000">
                <a:srgbClr val="9E9E9E"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</a:ln>
        </p:spPr>
        <p:txBody>
          <a:bodyPr wrap="none" anchor="ctr"/>
          <a:lstStyle>
            <a:lvl1pPr defTabSz="4476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76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76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76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76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7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7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7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7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1800" b="1" dirty="0">
                <a:solidFill>
                  <a:srgbClr val="9900CC"/>
                </a:solidFill>
                <a:ea typeface="宋体" panose="02010600030101010101" pitchFamily="2" charset="-122"/>
              </a:rPr>
              <a:t>十进制转换成二进制、十六进制</a:t>
            </a:r>
            <a:endParaRPr kumimoji="1" lang="zh-CN" altLang="en-US" sz="1800" b="1" dirty="0">
              <a:solidFill>
                <a:srgbClr val="9900CC"/>
              </a:solidFill>
              <a:ea typeface="宋体" panose="02010600030101010101" pitchFamily="2" charset="-122"/>
            </a:endParaRPr>
          </a:p>
        </p:txBody>
      </p:sp>
      <p:sp>
        <p:nvSpPr>
          <p:cNvPr id="11" name="AutoShape 32"/>
          <p:cNvSpPr>
            <a:spLocks noChangeArrowheads="1"/>
          </p:cNvSpPr>
          <p:nvPr/>
        </p:nvSpPr>
        <p:spPr bwMode="gray">
          <a:xfrm>
            <a:off x="771628" y="3112541"/>
            <a:ext cx="6338654" cy="278146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hlink">
                  <a:gamma/>
                  <a:tint val="4314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t" anchorCtr="0"/>
          <a:lstStyle>
            <a:lvl1pPr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77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kumimoji="1" lang="zh-CN" altLang="en-US" sz="1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自称为“</a:t>
            </a:r>
            <a:r>
              <a:rPr kumimoji="1" lang="zh-CN" altLang="en-US" sz="1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权值匹配法”</a:t>
            </a:r>
            <a:endParaRPr kumimoji="1" lang="zh-CN" altLang="en-US" sz="1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kumimoji="1" lang="zh-CN" altLang="en-US" sz="1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方法：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将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十进制表示为二进制权值的和，在和中参与相加的权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值对应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位为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（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对十进制数有“贡献”的位）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参加相加的位为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（无</a:t>
            </a: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“贡献”的位）。</a:t>
            </a: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6195" lvl="1" indent="-342900" algn="just"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例如：将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10D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转换为二进制数。</a:t>
            </a:r>
            <a:endParaRPr kumimoji="1" lang="zh-CN" altLang="en-US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1" indent="0" algn="just" eaLnBrk="1" hangingPunct="1">
              <a:buClr>
                <a:srgbClr val="FF0000"/>
              </a:buClr>
            </a:pP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10D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表示为权值的和，就是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8+2:</a:t>
            </a:r>
            <a:endParaRPr kumimoji="1" lang="en-US" altLang="zh-CN" sz="1800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1" indent="0" algn="just" eaLnBrk="1" hangingPunct="1">
              <a:buClr>
                <a:srgbClr val="FF0000"/>
              </a:buClr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权值     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8   4  2   1</a:t>
            </a:r>
            <a:endParaRPr kumimoji="1" lang="en-US" altLang="zh-CN" sz="1800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1" indent="0" algn="just" eaLnBrk="1" hangingPunct="1">
              <a:buClr>
                <a:srgbClr val="FF0000"/>
              </a:buClr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二进制数 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   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 </a:t>
            </a:r>
            <a:r>
              <a:rPr kumimoji="1" lang="en-US" altLang="zh-CN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1   0</a:t>
            </a: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1" indent="0" algn="just" eaLnBrk="1" hangingPunct="1">
              <a:buClr>
                <a:srgbClr val="FF0000"/>
              </a:buClr>
            </a:pPr>
            <a:r>
              <a:rPr kumimoji="1" lang="zh-CN" altLang="en-US" sz="18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即</a:t>
            </a:r>
            <a:r>
              <a:rPr kumimoji="1" lang="zh-CN" altLang="en-US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kumimoji="1" lang="en-US" altLang="zh-CN" sz="1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10D=1010B</a:t>
            </a:r>
            <a:endParaRPr kumimoji="1" lang="en-US" altLang="zh-CN" sz="1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367030" y="1122680"/>
            <a:ext cx="3239135" cy="419100"/>
          </a:xfrm>
        </p:spPr>
        <p:txBody>
          <a:bodyPr/>
          <a:lstStyle/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kumimoji="1" lang="zh-CN" altLang="en-US" sz="2800" b="1" kern="12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4 进制及其转换</a:t>
            </a:r>
            <a:endParaRPr kumimoji="1" lang="zh-CN" altLang="en-US" sz="2800" b="1" kern="12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896303"/>
            <a:ext cx="8229600" cy="1143000"/>
          </a:xfrm>
        </p:spPr>
        <p:txBody>
          <a:bodyPr/>
          <a:lstStyle/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kumimoji="1" lang="zh-CN" altLang="en-US" sz="2800" b="1" kern="12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5 运算规则-二进制的算数运算</a:t>
            </a:r>
            <a:endParaRPr kumimoji="1" lang="zh-CN" altLang="en-US" sz="2800" b="1" kern="12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grpSp>
        <p:nvGrpSpPr>
          <p:cNvPr id="8195" name="Group 28"/>
          <p:cNvGrpSpPr/>
          <p:nvPr/>
        </p:nvGrpSpPr>
        <p:grpSpPr bwMode="auto">
          <a:xfrm>
            <a:off x="2412206" y="4077891"/>
            <a:ext cx="5022056" cy="1620440"/>
            <a:chOff x="1474" y="1026"/>
            <a:chExt cx="4218" cy="1361"/>
          </a:xfrm>
        </p:grpSpPr>
        <p:sp>
          <p:nvSpPr>
            <p:cNvPr id="8201" name="AutoShape 21"/>
            <p:cNvSpPr>
              <a:spLocks noChangeArrowheads="1"/>
            </p:cNvSpPr>
            <p:nvPr/>
          </p:nvSpPr>
          <p:spPr bwMode="gray">
            <a:xfrm>
              <a:off x="1474" y="1026"/>
              <a:ext cx="4037" cy="1361"/>
            </a:xfrm>
            <a:prstGeom prst="roundRect">
              <a:avLst>
                <a:gd name="adj" fmla="val 5204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9E9E9E">
                    <a:alpha val="98000"/>
                  </a:srgbClr>
                </a:gs>
              </a:gsLst>
              <a:lin ang="5400000" scaled="1"/>
            </a:gradFill>
            <a:ln w="38100" algn="ctr">
              <a:solidFill>
                <a:srgbClr val="808080"/>
              </a:solidFill>
              <a:round/>
            </a:ln>
          </p:spPr>
          <p:txBody>
            <a:bodyPr wrap="none" anchor="ctr"/>
            <a:lstStyle>
              <a:lvl1pPr defTabSz="4476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476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476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476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476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endParaRPr kumimoji="1" lang="zh-CN" altLang="en-US" sz="1800" b="1">
                <a:solidFill>
                  <a:srgbClr val="6600FF"/>
                </a:solidFill>
                <a:ea typeface="宋体" panose="02010600030101010101" pitchFamily="2" charset="-122"/>
              </a:endParaRPr>
            </a:p>
          </p:txBody>
        </p:sp>
        <p:graphicFrame>
          <p:nvGraphicFramePr>
            <p:cNvPr id="8202" name="Object 12"/>
            <p:cNvGraphicFramePr>
              <a:graphicFrameLocks noChangeAspect="1"/>
            </p:cNvGraphicFramePr>
            <p:nvPr/>
          </p:nvGraphicFramePr>
          <p:xfrm>
            <a:off x="1474" y="1117"/>
            <a:ext cx="4218" cy="1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0" name="文档" r:id="rId1" imgW="8209280" imgH="2421890" progId="Word.Document.8">
                    <p:embed/>
                  </p:oleObj>
                </mc:Choice>
                <mc:Fallback>
                  <p:oleObj name="文档" r:id="rId1" imgW="8209280" imgH="2421890" progId="Word.Document.8">
                    <p:embed/>
                    <p:pic>
                      <p:nvPicPr>
                        <p:cNvPr id="0" name="图片 92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4" y="1117"/>
                          <a:ext cx="4218" cy="12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196" name="Group 25"/>
          <p:cNvGrpSpPr/>
          <p:nvPr/>
        </p:nvGrpSpPr>
        <p:grpSpPr bwMode="auto">
          <a:xfrm>
            <a:off x="900113" y="4239816"/>
            <a:ext cx="1285875" cy="1285875"/>
            <a:chOff x="204" y="1162"/>
            <a:chExt cx="1080" cy="1080"/>
          </a:xfrm>
        </p:grpSpPr>
        <p:pic>
          <p:nvPicPr>
            <p:cNvPr id="8199" name="Picture 16" descr="DO_circl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162"/>
              <a:ext cx="1080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0" name="Text Box 18"/>
            <p:cNvSpPr txBox="1">
              <a:spLocks noChangeArrowheads="1"/>
            </p:cNvSpPr>
            <p:nvPr/>
          </p:nvSpPr>
          <p:spPr bwMode="gray">
            <a:xfrm>
              <a:off x="476" y="1434"/>
              <a:ext cx="543" cy="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6600CC"/>
                  </a:solidFill>
                  <a:ea typeface="宋体" panose="02010600030101010101" pitchFamily="2" charset="-122"/>
                </a:rPr>
                <a:t>算数</a:t>
              </a:r>
              <a:endParaRPr lang="zh-CN" altLang="en-US" sz="1800" b="1">
                <a:solidFill>
                  <a:srgbClr val="6600CC"/>
                </a:solidFill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6600CC"/>
                  </a:solidFill>
                  <a:ea typeface="宋体" panose="02010600030101010101" pitchFamily="2" charset="-122"/>
                </a:rPr>
                <a:t>运算</a:t>
              </a:r>
              <a:endParaRPr lang="zh-CN" altLang="en-US" sz="1800" b="1">
                <a:solidFill>
                  <a:srgbClr val="6600CC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0" name="AutoShape 53"/>
          <p:cNvSpPr>
            <a:spLocks noChangeArrowheads="1"/>
          </p:cNvSpPr>
          <p:nvPr/>
        </p:nvSpPr>
        <p:spPr bwMode="gray">
          <a:xfrm>
            <a:off x="791766" y="2180035"/>
            <a:ext cx="7281863" cy="191928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folHlink">
                  <a:gamma/>
                  <a:tint val="431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计算机采用二进制计算形式。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有两种二进制运算，即算术运算和逻辑运算。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二进制数的基本算术运算包括加、减、乘、除四则运算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二进制数的加法：根据“逢二进一”规则进行运算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二进制数的减法：根据“借一有二”的规则进行运算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AutoShape 52"/>
          <p:cNvSpPr>
            <a:spLocks noChangeArrowheads="1"/>
          </p:cNvSpPr>
          <p:nvPr/>
        </p:nvSpPr>
        <p:spPr bwMode="invGray">
          <a:xfrm>
            <a:off x="791766" y="1837135"/>
            <a:ext cx="3456384" cy="323850"/>
          </a:xfrm>
          <a:prstGeom prst="flowChartAlternateProcess">
            <a:avLst/>
          </a:prstGeom>
          <a:solidFill>
            <a:srgbClr val="FFEBFA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100" b="1" dirty="0">
                <a:solidFill>
                  <a:srgbClr val="000099"/>
                </a:solidFill>
                <a:ea typeface="宋体" panose="02010600030101010101" pitchFamily="2" charset="-122"/>
              </a:rPr>
              <a:t>二进制运算规则</a:t>
            </a:r>
            <a:r>
              <a:rPr lang="en-US" altLang="zh-CN" sz="2100" b="1" dirty="0">
                <a:solidFill>
                  <a:srgbClr val="000099"/>
                </a:solidFill>
                <a:ea typeface="宋体" panose="02010600030101010101" pitchFamily="2" charset="-122"/>
              </a:rPr>
              <a:t>-</a:t>
            </a:r>
            <a:r>
              <a:rPr lang="zh-CN" altLang="en-US" sz="2100" b="1" dirty="0">
                <a:solidFill>
                  <a:srgbClr val="000099"/>
                </a:solidFill>
                <a:ea typeface="宋体" panose="02010600030101010101" pitchFamily="2" charset="-122"/>
              </a:rPr>
              <a:t>算数运算</a:t>
            </a:r>
            <a:endParaRPr lang="zh-CN" altLang="en-US" sz="2100" b="1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 bwMode="auto">
          <a:xfrm>
            <a:off x="2951560" y="4110038"/>
            <a:ext cx="4968478" cy="1620441"/>
            <a:chOff x="1474" y="2568"/>
            <a:chExt cx="4173" cy="1361"/>
          </a:xfrm>
        </p:grpSpPr>
        <p:sp>
          <p:nvSpPr>
            <p:cNvPr id="10249" name="AutoShape 24"/>
            <p:cNvSpPr>
              <a:spLocks noChangeArrowheads="1"/>
            </p:cNvSpPr>
            <p:nvPr/>
          </p:nvSpPr>
          <p:spPr bwMode="gray">
            <a:xfrm>
              <a:off x="1474" y="2568"/>
              <a:ext cx="4037" cy="1361"/>
            </a:xfrm>
            <a:prstGeom prst="roundRect">
              <a:avLst>
                <a:gd name="adj" fmla="val 5204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9E9E9E">
                    <a:alpha val="98000"/>
                  </a:srgbClr>
                </a:gs>
              </a:gsLst>
              <a:lin ang="5400000" scaled="1"/>
            </a:gradFill>
            <a:ln w="38100" algn="ctr">
              <a:solidFill>
                <a:srgbClr val="808080"/>
              </a:solidFill>
              <a:round/>
            </a:ln>
          </p:spPr>
          <p:txBody>
            <a:bodyPr wrap="none" anchor="ctr"/>
            <a:lstStyle>
              <a:lvl1pPr defTabSz="4476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476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476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476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476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476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endParaRPr kumimoji="1" lang="zh-CN" altLang="en-US" sz="1800" b="1">
                <a:solidFill>
                  <a:srgbClr val="6600FF"/>
                </a:solidFill>
                <a:ea typeface="宋体" panose="02010600030101010101" pitchFamily="2" charset="-122"/>
              </a:endParaRPr>
            </a:p>
          </p:txBody>
        </p:sp>
        <p:graphicFrame>
          <p:nvGraphicFramePr>
            <p:cNvPr id="10250" name="Object 14"/>
            <p:cNvGraphicFramePr>
              <a:graphicFrameLocks noChangeAspect="1"/>
            </p:cNvGraphicFramePr>
            <p:nvPr/>
          </p:nvGraphicFramePr>
          <p:xfrm>
            <a:off x="1519" y="2659"/>
            <a:ext cx="4128" cy="1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4" name="图片" r:id="rId1" imgW="8068945" imgH="2431415" progId="Word.Picture.8">
                    <p:embed/>
                  </p:oleObj>
                </mc:Choice>
                <mc:Fallback>
                  <p:oleObj name="图片" r:id="rId1" imgW="8068945" imgH="2431415" progId="Word.Picture.8">
                    <p:embed/>
                    <p:pic>
                      <p:nvPicPr>
                        <p:cNvPr id="0" name="图片 102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2659"/>
                          <a:ext cx="4128" cy="12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26"/>
          <p:cNvGrpSpPr/>
          <p:nvPr/>
        </p:nvGrpSpPr>
        <p:grpSpPr bwMode="auto">
          <a:xfrm>
            <a:off x="1223963" y="4273154"/>
            <a:ext cx="1295400" cy="1295400"/>
            <a:chOff x="204" y="2705"/>
            <a:chExt cx="1088" cy="1088"/>
          </a:xfrm>
        </p:grpSpPr>
        <p:pic>
          <p:nvPicPr>
            <p:cNvPr id="10247" name="Picture 17" descr="DP_circl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705"/>
              <a:ext cx="1088" cy="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Text Box 19"/>
            <p:cNvSpPr txBox="1">
              <a:spLocks noChangeArrowheads="1"/>
            </p:cNvSpPr>
            <p:nvPr/>
          </p:nvSpPr>
          <p:spPr bwMode="gray">
            <a:xfrm>
              <a:off x="476" y="3022"/>
              <a:ext cx="543" cy="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6600CC"/>
                  </a:solidFill>
                  <a:ea typeface="宋体" panose="02010600030101010101" pitchFamily="2" charset="-122"/>
                </a:rPr>
                <a:t>逻辑</a:t>
              </a:r>
              <a:endParaRPr lang="zh-CN" altLang="en-US" sz="1800" b="1">
                <a:solidFill>
                  <a:srgbClr val="6600CC"/>
                </a:solidFill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6600CC"/>
                  </a:solidFill>
                  <a:ea typeface="宋体" panose="02010600030101010101" pitchFamily="2" charset="-122"/>
                </a:rPr>
                <a:t>运算</a:t>
              </a:r>
              <a:endParaRPr lang="zh-CN" altLang="en-US" sz="1800" b="1">
                <a:solidFill>
                  <a:srgbClr val="6600CC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909559"/>
            <a:ext cx="8229600" cy="6953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5 运算规则-二进制的逻辑运算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11" name="AutoShape 53"/>
          <p:cNvSpPr>
            <a:spLocks noChangeArrowheads="1"/>
          </p:cNvSpPr>
          <p:nvPr/>
        </p:nvSpPr>
        <p:spPr bwMode="gray">
          <a:xfrm>
            <a:off x="1223963" y="1994297"/>
            <a:ext cx="6750415" cy="2082403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folHlink">
                  <a:gamma/>
                  <a:tint val="431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/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逻辑运算通常用来测试真假值。正逻辑：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为真，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为假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逻辑运算包括与、或、非等基本逻辑运算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运算法则：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与运算：同为真时为真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或：同为假时为假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异或：相同为假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AutoShape 52"/>
          <p:cNvSpPr>
            <a:spLocks noChangeArrowheads="1"/>
          </p:cNvSpPr>
          <p:nvPr/>
        </p:nvSpPr>
        <p:spPr bwMode="invGray">
          <a:xfrm>
            <a:off x="1223963" y="1670447"/>
            <a:ext cx="3294460" cy="323850"/>
          </a:xfrm>
          <a:prstGeom prst="flowChartAlternateProcess">
            <a:avLst/>
          </a:prstGeom>
          <a:solidFill>
            <a:srgbClr val="FFEBFA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100" b="1" dirty="0">
                <a:solidFill>
                  <a:srgbClr val="000099"/>
                </a:solidFill>
                <a:ea typeface="宋体" panose="02010600030101010101" pitchFamily="2" charset="-122"/>
              </a:rPr>
              <a:t>二进制运算规则</a:t>
            </a:r>
            <a:r>
              <a:rPr lang="en-US" altLang="zh-CN" sz="2100" b="1" dirty="0">
                <a:solidFill>
                  <a:srgbClr val="000099"/>
                </a:solidFill>
                <a:ea typeface="宋体" panose="02010600030101010101" pitchFamily="2" charset="-122"/>
              </a:rPr>
              <a:t>-</a:t>
            </a:r>
            <a:r>
              <a:rPr lang="zh-CN" altLang="en-US" sz="2100" b="1" dirty="0">
                <a:solidFill>
                  <a:srgbClr val="000099"/>
                </a:solidFill>
                <a:ea typeface="宋体" panose="02010600030101010101" pitchFamily="2" charset="-122"/>
              </a:rPr>
              <a:t>逻辑运算</a:t>
            </a:r>
            <a:endParaRPr lang="zh-CN" altLang="en-US" sz="2100" b="1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3"/>
          <p:cNvSpPr>
            <a:spLocks noChangeArrowheads="1"/>
          </p:cNvSpPr>
          <p:nvPr/>
        </p:nvSpPr>
        <p:spPr bwMode="gray">
          <a:xfrm>
            <a:off x="683419" y="2063354"/>
            <a:ext cx="7074694" cy="1744265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chemeClr val="folHlink">
                  <a:gamma/>
                  <a:tint val="431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/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对于</a:t>
            </a:r>
            <a:r>
              <a:rPr lang="en-US" altLang="zh-CN" sz="2100" dirty="0">
                <a:solidFill>
                  <a:srgbClr val="000000"/>
                </a:solidFill>
                <a:ea typeface="宋体" panose="02010600030101010101" pitchFamily="2" charset="-122"/>
              </a:rPr>
              <a:t>8</a:t>
            </a: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位的有</a:t>
            </a:r>
            <a:r>
              <a:rPr lang="zh-CN" altLang="zh-CN" sz="2100" dirty="0">
                <a:solidFill>
                  <a:srgbClr val="000000"/>
                </a:solidFill>
                <a:ea typeface="宋体" panose="02010600030101010101" pitchFamily="2" charset="-122"/>
              </a:rPr>
              <a:t>符号数</a:t>
            </a: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，其取值范围在</a:t>
            </a:r>
            <a:r>
              <a:rPr lang="en-US" altLang="zh-CN" sz="2100" dirty="0">
                <a:solidFill>
                  <a:srgbClr val="000000"/>
                </a:solidFill>
                <a:ea typeface="宋体" panose="02010600030101010101" pitchFamily="2" charset="-122"/>
              </a:rPr>
              <a:t>-128~127</a:t>
            </a: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之间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有符号数的运算超出取值范围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溢出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Clr>
                <a:srgbClr val="FF0000"/>
              </a:buClr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例：两个有符号数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124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相加，相加之后的值是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131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Clr>
                <a:srgbClr val="FF0000"/>
              </a:buClr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而有符号数表示最大值是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127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，超出了有符号数表示范围，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Clr>
                <a:srgbClr val="FF0000"/>
              </a:buClr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所以是溢出，即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OF=1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invGray">
          <a:xfrm>
            <a:off x="683419" y="1728788"/>
            <a:ext cx="2808685" cy="323850"/>
          </a:xfrm>
          <a:prstGeom prst="flowChartAlternateProcess">
            <a:avLst/>
          </a:prstGeom>
          <a:solidFill>
            <a:srgbClr val="FFEBFA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100" b="1">
                <a:solidFill>
                  <a:srgbClr val="000099"/>
                </a:solidFill>
                <a:ea typeface="宋体" panose="02010600030101010101" pitchFamily="2" charset="-122"/>
              </a:rPr>
              <a:t>运算规则</a:t>
            </a:r>
            <a:r>
              <a:rPr lang="en-US" altLang="zh-CN" sz="2100" b="1">
                <a:solidFill>
                  <a:srgbClr val="000099"/>
                </a:solidFill>
                <a:ea typeface="宋体" panose="02010600030101010101" pitchFamily="2" charset="-122"/>
              </a:rPr>
              <a:t>-</a:t>
            </a:r>
            <a:r>
              <a:rPr lang="zh-CN" altLang="en-US" sz="2100" b="1">
                <a:solidFill>
                  <a:srgbClr val="000099"/>
                </a:solidFill>
                <a:ea typeface="宋体" panose="02010600030101010101" pitchFamily="2" charset="-122"/>
              </a:rPr>
              <a:t>有符号运算</a:t>
            </a:r>
            <a:endParaRPr lang="zh-CN" altLang="en-US" sz="2100" b="1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029574"/>
            <a:ext cx="8229600" cy="6953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defTabSz="914400" eaLnBrk="1" hangingPunct="1">
              <a:lnSpc>
                <a:spcPct val="115000"/>
              </a:lnSpc>
              <a:spcBef>
                <a:spcPct val="1500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5 运算规则-有符号数和无符号数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  <a:p>
            <a:pPr eaLnBrk="1" hangingPunct="1">
              <a:defRPr/>
            </a:pPr>
            <a:endParaRPr lang="en-US" altLang="zh-CN" sz="2700" kern="0" dirty="0">
              <a:solidFill>
                <a:srgbClr val="9900FF"/>
              </a:solidFill>
              <a:ea typeface="宋体" panose="02010600030101010101" pitchFamily="2" charset="-122"/>
            </a:endParaRPr>
          </a:p>
        </p:txBody>
      </p:sp>
      <p:sp>
        <p:nvSpPr>
          <p:cNvPr id="5" name="AutoShape 53"/>
          <p:cNvSpPr>
            <a:spLocks noChangeArrowheads="1"/>
          </p:cNvSpPr>
          <p:nvPr/>
        </p:nvSpPr>
        <p:spPr bwMode="gray">
          <a:xfrm>
            <a:off x="683419" y="4208860"/>
            <a:ext cx="8003381" cy="1704975"/>
          </a:xfrm>
          <a:prstGeom prst="roundRect">
            <a:avLst>
              <a:gd name="adj" fmla="val 463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/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对于</a:t>
            </a:r>
            <a:r>
              <a:rPr lang="en-US" altLang="zh-CN" sz="2100" dirty="0">
                <a:solidFill>
                  <a:srgbClr val="000000"/>
                </a:solidFill>
                <a:ea typeface="宋体" panose="02010600030101010101" pitchFamily="2" charset="-122"/>
              </a:rPr>
              <a:t>8</a:t>
            </a: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位的无</a:t>
            </a:r>
            <a:r>
              <a:rPr lang="zh-CN" altLang="zh-CN" sz="2100" dirty="0">
                <a:solidFill>
                  <a:srgbClr val="000000"/>
                </a:solidFill>
                <a:ea typeface="宋体" panose="02010600030101010101" pitchFamily="2" charset="-122"/>
              </a:rPr>
              <a:t>符号数</a:t>
            </a: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，其取值范围在</a:t>
            </a:r>
            <a:r>
              <a:rPr lang="en-US" altLang="zh-CN" sz="2100" dirty="0">
                <a:solidFill>
                  <a:srgbClr val="000000"/>
                </a:solidFill>
                <a:ea typeface="宋体" panose="02010600030101010101" pitchFamily="2" charset="-122"/>
              </a:rPr>
              <a:t>0~255</a:t>
            </a:r>
            <a:r>
              <a:rPr lang="zh-CN" altLang="en-US" sz="2100" dirty="0">
                <a:solidFill>
                  <a:srgbClr val="000000"/>
                </a:solidFill>
                <a:ea typeface="宋体" panose="02010600030101010101" pitchFamily="2" charset="-122"/>
              </a:rPr>
              <a:t>之间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无符号数的运算超出取值范围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进位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Clr>
                <a:srgbClr val="FF0000"/>
              </a:buClr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例：两个无符号数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251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相加，相加之后的值应该是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258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Clr>
                <a:srgbClr val="FF0000"/>
              </a:buClr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而无符号数只能表示的最大值是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255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，超出了无符号数的表示范围</a:t>
            </a:r>
            <a:endParaRPr lang="en-US" altLang="zh-CN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Clr>
                <a:srgbClr val="FF0000"/>
              </a:buClr>
              <a:defRPr/>
            </a:pP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</a:rPr>
              <a:t>所以是进位，即</a:t>
            </a:r>
            <a:r>
              <a:rPr lang="en-US" altLang="zh-CN" sz="2100" dirty="0">
                <a:latin typeface="宋体" panose="02010600030101010101" pitchFamily="2" charset="-122"/>
                <a:ea typeface="宋体" panose="02010600030101010101" pitchFamily="2" charset="-122"/>
              </a:rPr>
              <a:t>CF=1</a:t>
            </a:r>
            <a:endParaRPr lang="zh-CN" altLang="en-US" sz="2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AutoShape 52"/>
          <p:cNvSpPr>
            <a:spLocks noChangeArrowheads="1"/>
          </p:cNvSpPr>
          <p:nvPr/>
        </p:nvSpPr>
        <p:spPr bwMode="invGray">
          <a:xfrm>
            <a:off x="683419" y="3874294"/>
            <a:ext cx="2808685" cy="323850"/>
          </a:xfrm>
          <a:prstGeom prst="flowChartAlternateProcess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100" b="1">
                <a:solidFill>
                  <a:srgbClr val="000099"/>
                </a:solidFill>
                <a:ea typeface="宋体" panose="02010600030101010101" pitchFamily="2" charset="-122"/>
              </a:rPr>
              <a:t>运算规则</a:t>
            </a:r>
            <a:r>
              <a:rPr lang="en-US" altLang="zh-CN" sz="2100" b="1">
                <a:solidFill>
                  <a:srgbClr val="000099"/>
                </a:solidFill>
                <a:ea typeface="宋体" panose="02010600030101010101" pitchFamily="2" charset="-122"/>
              </a:rPr>
              <a:t>-</a:t>
            </a:r>
            <a:r>
              <a:rPr lang="zh-CN" altLang="en-US" sz="2100" b="1">
                <a:solidFill>
                  <a:srgbClr val="000099"/>
                </a:solidFill>
                <a:ea typeface="宋体" panose="02010600030101010101" pitchFamily="2" charset="-122"/>
              </a:rPr>
              <a:t>无符号运算</a:t>
            </a:r>
            <a:endParaRPr lang="zh-CN" altLang="en-US" sz="2100" b="1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  <p:tag name="KSO_WM_UNIT_PLACING_PICTURE_USER_VIEWPORT" val="{&quot;height&quot;:3160,&quot;width&quot;:3200}"/>
</p:tagLst>
</file>

<file path=ppt/tags/tag4.xml><?xml version="1.0" encoding="utf-8"?>
<p:tagLst xmlns:p="http://schemas.openxmlformats.org/presentationml/2006/main">
  <p:tag name="KSO_WM_SLIDE_MODEL_TYPE" val="numdgm"/>
</p:tagLst>
</file>

<file path=ppt/tags/tag5.xml><?xml version="1.0" encoding="utf-8"?>
<p:tagLst xmlns:p="http://schemas.openxmlformats.org/presentationml/2006/main">
  <p:tag name="TIMING" val="|21.2|19.1|21|18.4|19.1|13.2"/>
</p:tagLst>
</file>

<file path=ppt/tags/tag6.xml><?xml version="1.0" encoding="utf-8"?>
<p:tagLst xmlns:p="http://schemas.openxmlformats.org/presentationml/2006/main">
  <p:tag name="TIMING" val="|9.9|4.5|9.6|14.3|15.6|17.3|12.7|29.1|8.4|29.2"/>
</p:tagLst>
</file>

<file path=ppt/tags/tag7.xml><?xml version="1.0" encoding="utf-8"?>
<p:tagLst xmlns:p="http://schemas.openxmlformats.org/presentationml/2006/main">
  <p:tag name="TIMING" val="|13.8|5|12.3|20.9|21.2|31.4|22.2|25.2"/>
</p:tagLst>
</file>

<file path=ppt/tags/tag8.xml><?xml version="1.0" encoding="utf-8"?>
<p:tagLst xmlns:p="http://schemas.openxmlformats.org/presentationml/2006/main">
  <p:tag name="TIMING" val="|45.3|42.1|20.1|63.1"/>
</p:tagLst>
</file>

<file path=ppt/tags/tag9.xml><?xml version="1.0" encoding="utf-8"?>
<p:tagLst xmlns:p="http://schemas.openxmlformats.org/presentationml/2006/main">
  <p:tag name="TIMING" val="|0.8|18.3|28.3|11.7"/>
</p:tagLst>
</file>

<file path=ppt/tags/tag10.xml><?xml version="1.0" encoding="utf-8"?>
<p:tagLst xmlns:p="http://schemas.openxmlformats.org/presentationml/2006/main">
  <p:tag name="TIMING" val="|2.8|25.8|42.1|27.1|31.5"/>
</p:tagLst>
</file>

<file path=ppt/tags/tag11.xml><?xml version="1.0" encoding="utf-8"?>
<p:tagLst xmlns:p="http://schemas.openxmlformats.org/presentationml/2006/main">
  <p:tag name="TIMING" val="|16.4|49|13.1|16.7|20.2|69.5|41.7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TIMING" val="|44.2|21.2|35.4"/>
</p:tagLst>
</file>

<file path=ppt/tags/tag14.xml><?xml version="1.0" encoding="utf-8"?>
<p:tagLst xmlns:p="http://schemas.openxmlformats.org/presentationml/2006/main">
  <p:tag name="TIMING" val="|61.4|28.9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TIMING" val="|7.6|86.4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TIMING" val="|21.9"/>
</p:tagLst>
</file>

<file path=ppt/tags/tag19.xml><?xml version="1.0" encoding="utf-8"?>
<p:tagLst xmlns:p="http://schemas.openxmlformats.org/presentationml/2006/main">
  <p:tag name="TIMING" val="|15.4|2|2.5|2"/>
</p:tagLst>
</file>

<file path=ppt/tags/tag20.xml><?xml version="1.0" encoding="utf-8"?>
<p:tagLst xmlns:p="http://schemas.openxmlformats.org/presentationml/2006/main">
  <p:tag name="TIMING" val="|2.3|40.6"/>
</p:tagLst>
</file>

<file path=ppt/tags/tag21.xml><?xml version="1.0" encoding="utf-8"?>
<p:tagLst xmlns:p="http://schemas.openxmlformats.org/presentationml/2006/main">
  <p:tag name="KSO_WPP_MARK_KEY" val="62d0d8b5-79e4-4e8a-a4ab-58cc0479bb1c"/>
  <p:tag name="COMMONDATA" val="eyJoZGlkIjoiNzI0ZDMxOWEwMGI0ZDZiNGJmNWQ1OWM5ODViMTcyZTM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pzsjscr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视差</Template>
  <TotalTime>0</TotalTime>
  <Words>6998</Words>
  <Application>WPS 演示</Application>
  <PresentationFormat>全屏显示(4:3)</PresentationFormat>
  <Paragraphs>552</Paragraphs>
  <Slides>48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48</vt:i4>
      </vt:variant>
    </vt:vector>
  </HeadingPairs>
  <TitlesOfParts>
    <vt:vector size="69" baseType="lpstr">
      <vt:lpstr>Arial</vt:lpstr>
      <vt:lpstr>宋体</vt:lpstr>
      <vt:lpstr>Wingdings</vt:lpstr>
      <vt:lpstr>Times New Roman</vt:lpstr>
      <vt:lpstr>隶书</vt:lpstr>
      <vt:lpstr>黑体</vt:lpstr>
      <vt:lpstr>Tahoma</vt:lpstr>
      <vt:lpstr>Monotype Sorts</vt:lpstr>
      <vt:lpstr>Wingdings</vt:lpstr>
      <vt:lpstr>楷体_GB2312</vt:lpstr>
      <vt:lpstr>新宋体</vt:lpstr>
      <vt:lpstr>楷体</vt:lpstr>
      <vt:lpstr>微软雅黑</vt:lpstr>
      <vt:lpstr>Arial Unicode MS</vt:lpstr>
      <vt:lpstr>Symbol</vt:lpstr>
      <vt:lpstr>等线 Light</vt:lpstr>
      <vt:lpstr>默认设计模板</vt:lpstr>
      <vt:lpstr>Paint.Picture</vt:lpstr>
      <vt:lpstr>Word.Document.8</vt:lpstr>
      <vt:lpstr>Word.Document.8</vt:lpstr>
      <vt:lpstr>Word.Picture.8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计算机语言的发展           </vt:lpstr>
      <vt:lpstr>PowerPoint 演示文稿</vt:lpstr>
      <vt:lpstr>PowerPoint 演示文稿</vt:lpstr>
      <vt:lpstr>CPU、接口和外围设备间的连接</vt:lpstr>
      <vt:lpstr>1、接口发展的几个阶段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 计算机中信息的表示方法</vt:lpstr>
      <vt:lpstr>PowerPoint 演示文稿</vt:lpstr>
      <vt:lpstr>PowerPoint 演示文稿</vt:lpstr>
      <vt:lpstr>4 进制及其转换</vt:lpstr>
      <vt:lpstr>PowerPoint 演示文稿</vt:lpstr>
      <vt:lpstr>4 进制及其转换</vt:lpstr>
      <vt:lpstr>5 运算规则-二进制的算数运算</vt:lpstr>
      <vt:lpstr>PowerPoint 演示文稿</vt:lpstr>
      <vt:lpstr>PowerPoint 演示文稿</vt:lpstr>
    </vt:vector>
  </TitlesOfParts>
  <Company>corp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汇编语言程序设计</dc:title>
  <dc:creator>your name</dc:creator>
  <cp:lastModifiedBy>许万茹</cp:lastModifiedBy>
  <cp:revision>367</cp:revision>
  <dcterms:created xsi:type="dcterms:W3CDTF">2003-09-03T07:57:00Z</dcterms:created>
  <dcterms:modified xsi:type="dcterms:W3CDTF">2023-02-28T02:13:00Z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2052-11.1.0.13020</vt:lpwstr>
  </property>
  <property fmtid="{D5CDD505-2E9C-101B-9397-08002B2CF9AE}" pid="3" name="ICV">
    <vt:lpwstr>D0DCC8852DC14138902A46BB6838864E</vt:lpwstr>
  </property>
</Properties>
</file>