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442" r:id="rId3"/>
    <p:sldId id="727" r:id="rId5"/>
    <p:sldId id="778" r:id="rId6"/>
    <p:sldId id="735" r:id="rId7"/>
    <p:sldId id="737" r:id="rId8"/>
    <p:sldId id="738" r:id="rId9"/>
    <p:sldId id="739" r:id="rId10"/>
    <p:sldId id="740" r:id="rId11"/>
    <p:sldId id="741" r:id="rId12"/>
    <p:sldId id="742" r:id="rId13"/>
    <p:sldId id="834" r:id="rId14"/>
    <p:sldId id="744" r:id="rId15"/>
    <p:sldId id="745" r:id="rId16"/>
    <p:sldId id="746" r:id="rId17"/>
    <p:sldId id="747" r:id="rId18"/>
    <p:sldId id="748" r:id="rId19"/>
    <p:sldId id="749" r:id="rId20"/>
    <p:sldId id="751" r:id="rId21"/>
    <p:sldId id="752" r:id="rId22"/>
    <p:sldId id="835" r:id="rId23"/>
    <p:sldId id="753" r:id="rId24"/>
    <p:sldId id="917" r:id="rId25"/>
    <p:sldId id="918" r:id="rId26"/>
    <p:sldId id="920" r:id="rId27"/>
    <p:sldId id="921" r:id="rId28"/>
    <p:sldId id="754" r:id="rId29"/>
    <p:sldId id="755" r:id="rId30"/>
    <p:sldId id="756" r:id="rId31"/>
    <p:sldId id="757" r:id="rId32"/>
    <p:sldId id="758" r:id="rId33"/>
    <p:sldId id="759" r:id="rId34"/>
    <p:sldId id="360" r:id="rId35"/>
    <p:sldId id="355" r:id="rId36"/>
    <p:sldId id="760" r:id="rId37"/>
    <p:sldId id="819" r:id="rId38"/>
    <p:sldId id="361" r:id="rId39"/>
    <p:sldId id="363" r:id="rId40"/>
    <p:sldId id="364" r:id="rId41"/>
    <p:sldId id="838" r:id="rId42"/>
    <p:sldId id="840" r:id="rId43"/>
    <p:sldId id="836" r:id="rId44"/>
    <p:sldId id="820" r:id="rId45"/>
    <p:sldId id="365" r:id="rId46"/>
    <p:sldId id="841" r:id="rId47"/>
    <p:sldId id="368" r:id="rId48"/>
    <p:sldId id="369" r:id="rId49"/>
    <p:sldId id="842" r:id="rId50"/>
    <p:sldId id="357" r:id="rId51"/>
    <p:sldId id="837" r:id="rId52"/>
    <p:sldId id="821" r:id="rId53"/>
    <p:sldId id="370" r:id="rId54"/>
    <p:sldId id="371" r:id="rId55"/>
    <p:sldId id="372" r:id="rId56"/>
    <p:sldId id="373" r:id="rId57"/>
    <p:sldId id="844" r:id="rId58"/>
    <p:sldId id="822" r:id="rId59"/>
    <p:sldId id="376" r:id="rId60"/>
    <p:sldId id="377" r:id="rId61"/>
    <p:sldId id="378" r:id="rId62"/>
    <p:sldId id="379" r:id="rId63"/>
    <p:sldId id="846" r:id="rId64"/>
    <p:sldId id="847" r:id="rId65"/>
    <p:sldId id="380" r:id="rId66"/>
    <p:sldId id="381" r:id="rId67"/>
    <p:sldId id="995" r:id="rId68"/>
    <p:sldId id="849" r:id="rId69"/>
    <p:sldId id="824" r:id="rId70"/>
    <p:sldId id="383" r:id="rId71"/>
    <p:sldId id="385" r:id="rId72"/>
    <p:sldId id="386" r:id="rId73"/>
    <p:sldId id="851" r:id="rId74"/>
    <p:sldId id="769" r:id="rId75"/>
    <p:sldId id="994" r:id="rId76"/>
    <p:sldId id="852" r:id="rId77"/>
    <p:sldId id="770" r:id="rId78"/>
    <p:sldId id="771" r:id="rId79"/>
    <p:sldId id="336" r:id="rId80"/>
    <p:sldId id="825" r:id="rId81"/>
    <p:sldId id="853" r:id="rId82"/>
    <p:sldId id="773" r:id="rId83"/>
    <p:sldId id="774" r:id="rId84"/>
    <p:sldId id="776" r:id="rId85"/>
    <p:sldId id="777" r:id="rId86"/>
    <p:sldId id="775" r:id="rId87"/>
    <p:sldId id="827" r:id="rId88"/>
    <p:sldId id="855" r:id="rId89"/>
    <p:sldId id="856" r:id="rId90"/>
    <p:sldId id="829" r:id="rId91"/>
    <p:sldId id="832" r:id="rId92"/>
    <p:sldId id="830" r:id="rId93"/>
    <p:sldId id="831" r:id="rId94"/>
    <p:sldId id="796" r:id="rId95"/>
    <p:sldId id="857" r:id="rId96"/>
    <p:sldId id="814" r:id="rId97"/>
    <p:sldId id="815" r:id="rId98"/>
    <p:sldId id="797" r:id="rId99"/>
    <p:sldId id="816" r:id="rId100"/>
    <p:sldId id="858" r:id="rId101"/>
    <p:sldId id="817" r:id="rId102"/>
  </p:sldIdLst>
  <p:sldSz cx="9144000" cy="6858000" type="screen4x3"/>
  <p:notesSz cx="6858000" cy="9144000"/>
  <p:custDataLst>
    <p:tags r:id="rId106"/>
  </p:custDataLst>
  <p:defaultTextStyle>
    <a:defPPr>
      <a:defRPr lang="zh-CN"/>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FF"/>
    <a:srgbClr val="FFFF00"/>
    <a:srgbClr val="00CCFF"/>
    <a:srgbClr val="FF6699"/>
    <a:srgbClr val="002060"/>
    <a:srgbClr val="00FFFF"/>
    <a:srgbClr val="33CCCC"/>
    <a:srgbClr val="990033"/>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62" autoAdjust="0"/>
    <p:restoredTop sz="75034" autoAdjust="0"/>
  </p:normalViewPr>
  <p:slideViewPr>
    <p:cSldViewPr snapToGrid="0" showGuides="1">
      <p:cViewPr varScale="1">
        <p:scale>
          <a:sx n="86" d="100"/>
          <a:sy n="86" d="100"/>
        </p:scale>
        <p:origin x="2364" y="78"/>
      </p:cViewPr>
      <p:guideLst>
        <p:guide orient="horz" pos="2160"/>
        <p:guide pos="2908"/>
      </p:guideLst>
    </p:cSldViewPr>
  </p:slideViewPr>
  <p:notesTextViewPr>
    <p:cViewPr>
      <p:scale>
        <a:sx n="100" d="100"/>
        <a:sy n="100" d="100"/>
      </p:scale>
      <p:origin x="0" y="0"/>
    </p:cViewPr>
  </p:notesTextViewPr>
  <p:sorterViewPr>
    <p:cViewPr>
      <p:scale>
        <a:sx n="66" d="100"/>
        <a:sy n="66" d="100"/>
      </p:scale>
      <p:origin x="0" y="780"/>
    </p:cViewPr>
  </p:sorterViewPr>
  <p:gridSpacing cx="36004" cy="36004"/>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6" Type="http://schemas.openxmlformats.org/officeDocument/2006/relationships/tags" Target="tags/tag4.xml"/><Relationship Id="rId105" Type="http://schemas.openxmlformats.org/officeDocument/2006/relationships/tableStyles" Target="tableStyles.xml"/><Relationship Id="rId104" Type="http://schemas.openxmlformats.org/officeDocument/2006/relationships/viewProps" Target="viewProps.xml"/><Relationship Id="rId103" Type="http://schemas.openxmlformats.org/officeDocument/2006/relationships/presProps" Target="presProps.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algn="l"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algn="l"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b="0" smtClean="0">
                <a:latin typeface="Arial" panose="020B0604020202020204" pitchFamily="34" charset="0"/>
              </a:defRPr>
            </a:lvl1pPr>
          </a:lstStyle>
          <a:p>
            <a:pPr>
              <a:defRPr/>
            </a:pPr>
            <a:fld id="{D0B70B43-E005-4CD8-ADFD-18C609D01AB5}"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ChangeArrowheads="1" noTextEdit="1"/>
          </p:cNvSpPr>
          <p:nvPr>
            <p:ph type="sldImg"/>
          </p:nvPr>
        </p:nvSpPr>
        <p:spPr/>
      </p:sp>
      <p:sp>
        <p:nvSpPr>
          <p:cNvPr id="3891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latin typeface="Arial" panose="020B0604020202020204" pitchFamily="34" charset="0"/>
            </a:endParaRPr>
          </a:p>
        </p:txBody>
      </p:sp>
      <p:sp>
        <p:nvSpPr>
          <p:cNvPr id="3891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F448159E-6E9B-45D1-8E72-9951B2AC555D}"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D0B70B43-E005-4CD8-ADFD-18C609D01AB5}" type="slidenum">
              <a:rPr lang="en-US" altLang="zh-CN" smtClean="0"/>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ChangeArrowheads="1" noTextEdit="1"/>
          </p:cNvSpPr>
          <p:nvPr>
            <p:ph type="sldImg"/>
          </p:nvPr>
        </p:nvSpPr>
        <p:spPr/>
      </p:sp>
      <p:sp>
        <p:nvSpPr>
          <p:cNvPr id="7475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latin typeface="Arial" panose="020B0604020202020204" pitchFamily="34" charset="0"/>
            </a:endParaRPr>
          </a:p>
        </p:txBody>
      </p:sp>
      <p:sp>
        <p:nvSpPr>
          <p:cNvPr id="7475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38901BE6-4BD6-454E-A40C-595DA0503CDD}"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6"/>
          <p:cNvSpPr>
            <a:spLocks noGrp="1" noChangeArrowheads="1"/>
          </p:cNvSpPr>
          <p:nvPr>
            <p:ph type="sldNum" sz="quarter" idx="10"/>
          </p:nvPr>
        </p:nvSpPr>
        <p:spPr/>
        <p:txBody>
          <a:bodyPr/>
          <a:lstStyle>
            <a:lvl1pPr>
              <a:defRPr smtClean="0"/>
            </a:lvl1pPr>
          </a:lstStyle>
          <a:p>
            <a:pPr>
              <a:defRPr/>
            </a:pPr>
            <a:fld id="{67CD7BBC-877F-4F4C-B102-61D023580C58}" type="slidenum">
              <a:rPr lang="en-US" altLang="zh-CN"/>
            </a:fld>
            <a:endParaRPr lang="en-US" altLang="zh-CN"/>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lvl1pPr algn="just">
              <a:defRPr/>
            </a:lvl1pPr>
            <a:lvl2pPr algn="just">
              <a:defRPr/>
            </a:lvl2pPr>
            <a:lvl3pPr algn="just">
              <a:defRPr/>
            </a:lvl3pPr>
            <a:lvl4pPr algn="just">
              <a:defRPr/>
            </a:lvl4pPr>
            <a:lvl5pPr algn="just">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Rectangle 6"/>
          <p:cNvSpPr>
            <a:spLocks noGrp="1" noChangeArrowheads="1"/>
          </p:cNvSpPr>
          <p:nvPr>
            <p:ph type="sldNum" sz="quarter" idx="10"/>
          </p:nvPr>
        </p:nvSpPr>
        <p:spPr/>
        <p:txBody>
          <a:bodyPr/>
          <a:lstStyle>
            <a:lvl1pPr>
              <a:defRPr smtClean="0"/>
            </a:lvl1pPr>
          </a:lstStyle>
          <a:p>
            <a:pPr>
              <a:defRPr/>
            </a:pPr>
            <a:fld id="{5935312E-029C-45BD-B9B9-04D3DF79168F}" type="slidenum">
              <a:rPr lang="en-US" altLang="zh-CN"/>
            </a:fld>
            <a:endParaRPr lang="en-US" altLang="zh-CN"/>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6"/>
          <p:cNvSpPr>
            <a:spLocks noGrp="1" noChangeArrowheads="1"/>
          </p:cNvSpPr>
          <p:nvPr>
            <p:ph type="sldNum" sz="quarter" idx="10"/>
          </p:nvPr>
        </p:nvSpPr>
        <p:spPr/>
        <p:txBody>
          <a:bodyPr/>
          <a:lstStyle>
            <a:lvl1pPr>
              <a:defRPr smtClean="0"/>
            </a:lvl1pPr>
          </a:lstStyle>
          <a:p>
            <a:pPr>
              <a:defRPr/>
            </a:pPr>
            <a:fld id="{DB63BDCD-1215-4454-8CFD-36C5C54D247D}" type="slidenum">
              <a:rPr lang="en-US" altLang="zh-CN"/>
            </a:fld>
            <a:endParaRPr lang="en-US" altLang="zh-CN"/>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6"/>
          <p:cNvSpPr>
            <a:spLocks noGrp="1" noChangeArrowheads="1"/>
          </p:cNvSpPr>
          <p:nvPr>
            <p:ph type="sldNum" sz="quarter" idx="10"/>
          </p:nvPr>
        </p:nvSpPr>
        <p:spPr/>
        <p:txBody>
          <a:bodyPr/>
          <a:lstStyle>
            <a:lvl1pPr>
              <a:defRPr smtClean="0"/>
            </a:lvl1pPr>
          </a:lstStyle>
          <a:p>
            <a:pPr>
              <a:defRPr/>
            </a:pPr>
            <a:fld id="{F7DBC100-FCC2-4013-81DA-997F7DCEEBE4}" type="slidenum">
              <a:rPr lang="en-US" altLang="zh-CN"/>
            </a:fld>
            <a:endParaRPr lang="en-US" altLang="zh-CN"/>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6"/>
          <p:cNvSpPr>
            <a:spLocks noGrp="1" noChangeArrowheads="1"/>
          </p:cNvSpPr>
          <p:nvPr>
            <p:ph type="sldNum" sz="quarter" idx="10"/>
          </p:nvPr>
        </p:nvSpPr>
        <p:spPr/>
        <p:txBody>
          <a:bodyPr/>
          <a:lstStyle>
            <a:lvl1pPr>
              <a:defRPr smtClean="0"/>
            </a:lvl1pPr>
          </a:lstStyle>
          <a:p>
            <a:pPr>
              <a:defRPr/>
            </a:pPr>
            <a:fld id="{60E6B978-C245-423A-9FA0-5696445F91D4}" type="slidenum">
              <a:rPr lang="en-US" altLang="zh-CN"/>
            </a:fld>
            <a:endParaRPr lang="en-US" altLang="zh-CN"/>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Rectangle 6"/>
          <p:cNvSpPr>
            <a:spLocks noGrp="1" noChangeArrowheads="1"/>
          </p:cNvSpPr>
          <p:nvPr>
            <p:ph type="sldNum" sz="quarter" idx="10"/>
          </p:nvPr>
        </p:nvSpPr>
        <p:spPr/>
        <p:txBody>
          <a:bodyPr/>
          <a:lstStyle>
            <a:lvl1pPr>
              <a:defRPr smtClean="0"/>
            </a:lvl1pPr>
          </a:lstStyle>
          <a:p>
            <a:pPr>
              <a:defRPr/>
            </a:pPr>
            <a:fld id="{2D27E4F2-3CB8-4476-B110-581EE1325C6B}" type="slidenum">
              <a:rPr lang="en-US" altLang="zh-CN"/>
            </a:fld>
            <a:endParaRPr lang="en-US" altLang="zh-CN"/>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8605838" y="6542088"/>
            <a:ext cx="638175" cy="476250"/>
          </a:xfrm>
        </p:spPr>
        <p:txBody>
          <a:bodyPr/>
          <a:lstStyle>
            <a:lvl1pPr>
              <a:defRPr smtClean="0"/>
            </a:lvl1pPr>
          </a:lstStyle>
          <a:p>
            <a:pPr>
              <a:defRPr/>
            </a:pPr>
            <a:fld id="{606F883C-D694-459A-B827-09F240D515F4}" type="slidenum">
              <a:rPr lang="en-US" altLang="zh-CN"/>
            </a:fld>
            <a:endParaRPr lang="en-US" altLang="zh-CN"/>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p:txBody>
          <a:bodyPr/>
          <a:lstStyle>
            <a:lvl1pPr>
              <a:defRPr smtClean="0"/>
            </a:lvl1pPr>
          </a:lstStyle>
          <a:p>
            <a:pPr>
              <a:defRPr/>
            </a:pPr>
            <a:fld id="{ED1D1EC7-53FA-4F5C-B279-E02A0D5EAA75}" type="slidenum">
              <a:rPr lang="en-US" altLang="zh-CN"/>
            </a:fld>
            <a:endParaRPr lang="en-US" altLang="zh-CN"/>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a:xfrm>
            <a:off x="0" y="6308725"/>
            <a:ext cx="3816350" cy="457200"/>
          </a:xfrm>
          <a:prstGeom prst="rect">
            <a:avLst/>
          </a:prstGeo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C9801EB2-6448-4907-8048-BA1450C2C479}" type="slidenum">
              <a:rPr lang="en-US" altLang="zh-CN"/>
            </a:fld>
            <a:endParaRPr lang="en-US" altLang="zh-CN"/>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a:prstGeom prst="rect">
            <a:avLst/>
          </a:prstGeo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1DF84040-8C14-487F-9F38-BECDB5A5B16F}" type="slidenum">
              <a:rPr lang="en-US" altLang="zh-CN"/>
            </a:fld>
            <a:endParaRPr lang="en-US" altLang="zh-CN"/>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a:prstGeom prst="rect">
            <a:avLst/>
          </a:prstGeo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D0B315EB-8E30-4003-AC62-C3F5E6FCFA13}" type="slidenum">
              <a:rPr lang="en-US" altLang="zh-CN"/>
            </a:fld>
            <a:endParaRPr lang="en-US" altLang="zh-CN"/>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a:p>
        </p:txBody>
      </p:sp>
      <p:sp>
        <p:nvSpPr>
          <p:cNvPr id="4" name="Rectangle 5"/>
          <p:cNvSpPr>
            <a:spLocks noGrp="1" noChangeArrowheads="1"/>
          </p:cNvSpPr>
          <p:nvPr>
            <p:ph type="ftr" sz="quarter" idx="10"/>
          </p:nvPr>
        </p:nvSpPr>
        <p:spPr>
          <a:xfrm>
            <a:off x="0" y="6308725"/>
            <a:ext cx="3816350" cy="457200"/>
          </a:xfrm>
          <a:prstGeom prst="rect">
            <a:avLst/>
          </a:prstGeo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5E7BC29D-E830-4BBE-B31F-48A5FB7298D1}" type="slidenum">
              <a:rPr lang="en-US" altLang="zh-CN"/>
            </a:fld>
            <a:endParaRPr lang="en-US" altLang="zh-CN"/>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685800" y="1981200"/>
            <a:ext cx="3810000" cy="41148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hasCustomPrompt="1"/>
          </p:nvPr>
        </p:nvSpPr>
        <p:spPr>
          <a:xfrm>
            <a:off x="4648200" y="1981200"/>
            <a:ext cx="3810000" cy="19812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hasCustomPrompt="1"/>
          </p:nvPr>
        </p:nvSpPr>
        <p:spPr>
          <a:xfrm>
            <a:off x="4648200" y="4114800"/>
            <a:ext cx="3810000" cy="19812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日期占位符 5"/>
          <p:cNvSpPr>
            <a:spLocks noGrp="1"/>
          </p:cNvSpPr>
          <p:nvPr>
            <p:ph type="dt" sz="half" idx="10"/>
          </p:nvPr>
        </p:nvSpPr>
        <p:spPr>
          <a:xfrm>
            <a:off x="685800" y="6248400"/>
            <a:ext cx="1905000" cy="457200"/>
          </a:xfrm>
        </p:spPr>
        <p:txBody>
          <a:bodyPr/>
          <a:lstStyle>
            <a:lvl1pPr>
              <a:defRPr/>
            </a:lvl1pPr>
          </a:lstStyle>
          <a:p>
            <a:pPr>
              <a:defRPr/>
            </a:pPr>
            <a:endParaRPr lang="en-US" altLang="zh-CN"/>
          </a:p>
        </p:txBody>
      </p:sp>
      <p:sp>
        <p:nvSpPr>
          <p:cNvPr id="7" name="页脚占位符 6"/>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ltLang="zh-CN"/>
          </a:p>
        </p:txBody>
      </p:sp>
      <p:sp>
        <p:nvSpPr>
          <p:cNvPr id="8" name="灯片编号占位符 7"/>
          <p:cNvSpPr>
            <a:spLocks noGrp="1"/>
          </p:cNvSpPr>
          <p:nvPr>
            <p:ph type="sldNum" sz="quarter" idx="12"/>
          </p:nvPr>
        </p:nvSpPr>
        <p:spPr>
          <a:xfrm>
            <a:off x="6553200" y="6248400"/>
            <a:ext cx="1905000" cy="457200"/>
          </a:xfrm>
        </p:spPr>
        <p:txBody>
          <a:bodyPr/>
          <a:lstStyle>
            <a:lvl1pPr>
              <a:defRPr smtClean="0"/>
            </a:lvl1pPr>
          </a:lstStyle>
          <a:p>
            <a:pPr>
              <a:defRPr/>
            </a:pPr>
            <a:fld id="{8103A4AC-F943-443B-9C17-B16FA52A4E3E}" type="slidenum">
              <a:rPr lang="en-US" altLang="zh-CN"/>
            </a:fld>
            <a:endParaRPr lang="en-US" altLang="zh-CN"/>
          </a:p>
        </p:txBody>
      </p:sp>
    </p:spTree>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685800" y="1981200"/>
            <a:ext cx="3810000" cy="41148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48200" y="1981200"/>
            <a:ext cx="3810000" cy="41148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85800" y="6248400"/>
            <a:ext cx="1905000" cy="457200"/>
          </a:xfrm>
        </p:spPr>
        <p:txBody>
          <a:bodyPr/>
          <a:lstStyle>
            <a:lvl1pPr>
              <a:defRPr/>
            </a:lvl1pPr>
          </a:lstStyle>
          <a:p>
            <a:pPr>
              <a:defRPr/>
            </a:pPr>
            <a:endParaRPr lang="en-US" altLang="zh-CN"/>
          </a:p>
        </p:txBody>
      </p:sp>
      <p:sp>
        <p:nvSpPr>
          <p:cNvPr id="6" name="页脚占位符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a:xfrm>
            <a:off x="6553200" y="6248400"/>
            <a:ext cx="1905000" cy="457200"/>
          </a:xfrm>
        </p:spPr>
        <p:txBody>
          <a:bodyPr/>
          <a:lstStyle>
            <a:lvl1pPr>
              <a:defRPr smtClean="0"/>
            </a:lvl1pPr>
          </a:lstStyle>
          <a:p>
            <a:pPr>
              <a:defRPr/>
            </a:pPr>
            <a:fld id="{1A7815A2-5C3B-4E96-BF09-6BD89DF1ECD7}" type="slidenum">
              <a:rPr lang="en-US" altLang="zh-CN"/>
            </a:fld>
            <a:endParaRPr lang="en-US" altLang="zh-CN"/>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Text Box 14"/>
          <p:cNvSpPr txBox="1">
            <a:spLocks noChangeArrowheads="1"/>
          </p:cNvSpPr>
          <p:nvPr userDrawn="1"/>
        </p:nvSpPr>
        <p:spPr bwMode="auto">
          <a:xfrm>
            <a:off x="5473700" y="320675"/>
            <a:ext cx="2757488"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effectLst>
                <a:outerShdw blurRad="38100" dist="38100" dir="2700000" algn="tl">
                  <a:srgbClr val="C0C0C0"/>
                </a:outerShdw>
              </a:effectLst>
              <a:latin typeface="Times New Roman" panose="02020603050405020304" pitchFamily="18" charset="0"/>
            </a:endParaRPr>
          </a:p>
        </p:txBody>
      </p:sp>
      <p:sp>
        <p:nvSpPr>
          <p:cNvPr id="24" name="Rectangle 6"/>
          <p:cNvSpPr>
            <a:spLocks noGrp="1" noChangeArrowheads="1"/>
          </p:cNvSpPr>
          <p:nvPr>
            <p:ph type="sldNum" sz="quarter" idx="4"/>
          </p:nvPr>
        </p:nvSpPr>
        <p:spPr bwMode="auto">
          <a:xfrm>
            <a:off x="8286750" y="6381750"/>
            <a:ext cx="638175" cy="476250"/>
          </a:xfrm>
          <a:prstGeom prst="rect">
            <a:avLst/>
          </a:prstGeom>
          <a:noFill/>
          <a:ln>
            <a:noFill/>
          </a:ln>
          <a:effectLst/>
        </p:spPr>
        <p:txBody>
          <a:bodyPr vert="horz" wrap="square" lIns="91440" tIns="45720" rIns="91440" bIns="45720" numCol="1" anchor="t" anchorCtr="0" compatLnSpc="1"/>
          <a:lstStyle>
            <a:lvl1pPr eaLnBrk="1" hangingPunct="1">
              <a:defRPr kumimoji="0" sz="1600" b="1" smtClean="0">
                <a:solidFill>
                  <a:srgbClr val="000000"/>
                </a:solidFill>
                <a:latin typeface="Arial" panose="020B0604020202020204" pitchFamily="34" charset="0"/>
              </a:defRPr>
            </a:lvl1pPr>
          </a:lstStyle>
          <a:p>
            <a:pPr>
              <a:defRPr/>
            </a:pPr>
            <a:fld id="{770DAEFC-5DE7-41C2-B4CE-546E9C50CBDB}" type="slidenum">
              <a:rPr lang="en-US" altLang="zh-CN"/>
            </a:fld>
            <a:endParaRPr lang="en-US" altLang="zh-CN"/>
          </a:p>
        </p:txBody>
      </p:sp>
      <p:sp>
        <p:nvSpPr>
          <p:cNvPr id="25" name="Text Box 14"/>
          <p:cNvSpPr txBox="1">
            <a:spLocks noChangeArrowheads="1"/>
          </p:cNvSpPr>
          <p:nvPr userDrawn="1"/>
        </p:nvSpPr>
        <p:spPr bwMode="auto">
          <a:xfrm>
            <a:off x="5402263" y="320675"/>
            <a:ext cx="2757487"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solidFill>
                <a:srgbClr val="000000"/>
              </a:solidFill>
              <a:effectLst>
                <a:outerShdw blurRad="38100" dist="38100" dir="2700000" algn="tl">
                  <a:srgbClr val="C0C0C0"/>
                </a:outerShdw>
              </a:effectLst>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random/>
  </p:transition>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3.xml"/><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tags" Target="../tags/tag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jpe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35.jpeg"/><Relationship Id="rId1" Type="http://schemas.openxmlformats.org/officeDocument/2006/relationships/tags" Target="../tags/tag3.xml"/></Relationships>
</file>

<file path=ppt/slides/_rels/slide75.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7.xml"/><Relationship Id="rId5" Type="http://schemas.openxmlformats.org/officeDocument/2006/relationships/image" Target="../media/image38.wmf"/><Relationship Id="rId4" Type="http://schemas.openxmlformats.org/officeDocument/2006/relationships/oleObject" Target="../embeddings/oleObject2.bin"/><Relationship Id="rId3" Type="http://schemas.openxmlformats.org/officeDocument/2006/relationships/image" Target="../media/image37.wmf"/><Relationship Id="rId2" Type="http://schemas.openxmlformats.org/officeDocument/2006/relationships/oleObject" Target="../embeddings/oleObject1.bin"/><Relationship Id="rId1" Type="http://schemas.openxmlformats.org/officeDocument/2006/relationships/image" Target="../media/image36.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4.xml"/><Relationship Id="rId1" Type="http://schemas.openxmlformats.org/officeDocument/2006/relationships/image" Target="../media/image4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인터넷0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535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ext Box 2"/>
          <p:cNvSpPr txBox="1">
            <a:spLocks noChangeArrowheads="1"/>
          </p:cNvSpPr>
          <p:nvPr/>
        </p:nvSpPr>
        <p:spPr bwMode="auto">
          <a:xfrm>
            <a:off x="1508916" y="2728912"/>
            <a:ext cx="6126163" cy="706755"/>
          </a:xfrm>
          <a:prstGeom prst="rect">
            <a:avLst/>
          </a:prstGeom>
          <a:noFill/>
          <a:ln>
            <a:noFill/>
          </a:ln>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4000">
                <a:solidFill>
                  <a:schemeClr val="accent2"/>
                </a:solidFill>
                <a:latin typeface="微软雅黑" panose="020B0503020204020204" pitchFamily="34" charset="-122"/>
                <a:ea typeface="微软雅黑" panose="020B0503020204020204" pitchFamily="34" charset="-122"/>
              </a:rPr>
              <a:t>第</a:t>
            </a:r>
            <a:r>
              <a:rPr kumimoji="1" lang="en-US" altLang="zh-CN" sz="4000">
                <a:solidFill>
                  <a:schemeClr val="accent2"/>
                </a:solidFill>
                <a:latin typeface="微软雅黑" panose="020B0503020204020204" pitchFamily="34" charset="-122"/>
                <a:ea typeface="微软雅黑" panose="020B0503020204020204" pitchFamily="34" charset="-122"/>
              </a:rPr>
              <a:t>10</a:t>
            </a:r>
            <a:r>
              <a:rPr kumimoji="1" lang="zh-CN" altLang="en-US" sz="4000">
                <a:solidFill>
                  <a:schemeClr val="accent2"/>
                </a:solidFill>
                <a:latin typeface="微软雅黑" panose="020B0503020204020204" pitchFamily="34" charset="-122"/>
                <a:ea typeface="微软雅黑" panose="020B0503020204020204" pitchFamily="34" charset="-122"/>
              </a:rPr>
              <a:t>章 </a:t>
            </a:r>
            <a:r>
              <a:rPr kumimoji="1" lang="zh-CN" altLang="en-US" sz="4000" dirty="0">
                <a:solidFill>
                  <a:schemeClr val="accent2"/>
                </a:solidFill>
                <a:latin typeface="微软雅黑" panose="020B0503020204020204" pitchFamily="34" charset="-122"/>
                <a:ea typeface="微软雅黑" panose="020B0503020204020204" pitchFamily="34" charset="-122"/>
              </a:rPr>
              <a:t>定时</a:t>
            </a:r>
            <a:r>
              <a:rPr kumimoji="1" lang="en-US" altLang="zh-CN" sz="4000" dirty="0">
                <a:solidFill>
                  <a:schemeClr val="accent2"/>
                </a:solidFill>
                <a:latin typeface="微软雅黑" panose="020B0503020204020204" pitchFamily="34" charset="-122"/>
                <a:ea typeface="微软雅黑" panose="020B0503020204020204" pitchFamily="34" charset="-122"/>
              </a:rPr>
              <a:t>/</a:t>
            </a:r>
            <a:r>
              <a:rPr kumimoji="1" lang="zh-CN" altLang="en-US" sz="4000" dirty="0">
                <a:solidFill>
                  <a:schemeClr val="accent2"/>
                </a:solidFill>
                <a:latin typeface="微软雅黑" panose="020B0503020204020204" pitchFamily="34" charset="-122"/>
                <a:ea typeface="微软雅黑" panose="020B0503020204020204" pitchFamily="34" charset="-122"/>
              </a:rPr>
              <a:t>计数技术</a:t>
            </a:r>
            <a:endParaRPr kumimoji="1" lang="zh-CN" altLang="en-US" sz="4000" dirty="0">
              <a:solidFill>
                <a:schemeClr val="accent2"/>
              </a:solidFill>
              <a:latin typeface="微软雅黑" panose="020B0503020204020204" pitchFamily="34" charset="-122"/>
              <a:ea typeface="微软雅黑" panose="020B0503020204020204" pitchFamily="34" charset="-122"/>
            </a:endParaRPr>
          </a:p>
        </p:txBody>
      </p:sp>
      <p:pic>
        <p:nvPicPr>
          <p:cNvPr id="6" name="Picture 12" descr="交大校徽 拷贝"/>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91211" y="5072227"/>
            <a:ext cx="133032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bwMode="auto">
          <a:xfrm>
            <a:off x="6080759" y="903250"/>
            <a:ext cx="3205549" cy="5644890"/>
          </a:xfrm>
          <a:prstGeom prst="rect">
            <a:avLst/>
          </a:prstGeom>
          <a:blipFill dpi="0" rotWithShape="1">
            <a:blip r:embed="rId3">
              <a:alphaModFix amt="55000"/>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8" name="页脚占位符 1"/>
          <p:cNvSpPr txBox="1"/>
          <p:nvPr/>
        </p:nvSpPr>
        <p:spPr bwMode="auto">
          <a:xfrm>
            <a:off x="0" y="-19039"/>
            <a:ext cx="9143999" cy="583565"/>
          </a:xfrm>
          <a:prstGeom prst="rect">
            <a:avLst/>
          </a:prstGeom>
          <a:noFill/>
          <a:ln>
            <a:noFill/>
          </a:ln>
          <a:effectLst/>
        </p:spPr>
        <p:txBody>
          <a:bodyPr vert="horz" wrap="square" lIns="91440" tIns="45720" rIns="91440" bIns="45720" numCol="1" anchor="ctr" anchorCtr="1" compatLnSpc="1">
            <a:spAutoFit/>
          </a:bodyPr>
          <a:lstStyle>
            <a:defPPr>
              <a:defRPr lang="zh-CN"/>
            </a:defPPr>
            <a:lvl1pPr algn="ctr" rtl="0" eaLnBrk="1" fontAlgn="base" hangingPunct="1">
              <a:spcBef>
                <a:spcPct val="0"/>
              </a:spcBef>
              <a:spcAft>
                <a:spcPct val="0"/>
              </a:spcAft>
              <a:buFontTx/>
              <a:buNone/>
              <a:defRPr kumimoji="0" sz="2400" b="0" i="1" kern="1200">
                <a:solidFill>
                  <a:srgbClr val="C00000"/>
                </a:solidFill>
                <a:latin typeface="+mn-lt"/>
                <a:ea typeface="隶书" panose="02010509060101010101" pitchFamily="49"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a:lstStyle>
          <a:p>
            <a:pPr algn="l">
              <a:defRPr/>
            </a:pPr>
            <a:r>
              <a:rPr kumimoji="1" lang="zh-CN" altLang="en-US" sz="3200" i="0" dirty="0">
                <a:solidFill>
                  <a:srgbClr val="FFFF00"/>
                </a:solidFill>
              </a:rPr>
              <a:t>北京交通大学          </a:t>
            </a:r>
            <a:r>
              <a:rPr kumimoji="1" lang="zh-CN" altLang="en-US" sz="3200" i="0" dirty="0">
                <a:solidFill>
                  <a:srgbClr val="FFFF00"/>
                </a:solidFill>
              </a:rPr>
              <a:t>微机系统与接口技术</a:t>
            </a:r>
            <a:endParaRPr kumimoji="1" lang="zh-CN" altLang="en-US" sz="3200" i="0" dirty="0">
              <a:solidFill>
                <a:srgbClr val="FFFF00"/>
              </a:solidFill>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9"/>
          <p:cNvSpPr txBox="1">
            <a:spLocks noChangeArrowheads="1"/>
          </p:cNvSpPr>
          <p:nvPr/>
        </p:nvSpPr>
        <p:spPr bwMode="auto">
          <a:xfrm>
            <a:off x="3042070" y="575194"/>
            <a:ext cx="30598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kumimoji="1" lang="zh-CN" altLang="en-US" sz="3600" dirty="0">
                <a:solidFill>
                  <a:srgbClr val="C00000"/>
                </a:solidFill>
                <a:latin typeface="微软雅黑" panose="020B0503020204020204" pitchFamily="34" charset="-122"/>
                <a:ea typeface="微软雅黑" panose="020B0503020204020204" pitchFamily="34" charset="-122"/>
              </a:rPr>
              <a:t>本章教学内容</a:t>
            </a:r>
            <a:endParaRPr kumimoji="1" lang="zh-CN" altLang="en-US" sz="3600" dirty="0">
              <a:solidFill>
                <a:srgbClr val="C00000"/>
              </a:solidFill>
              <a:latin typeface="微软雅黑" panose="020B0503020204020204" pitchFamily="34" charset="-122"/>
              <a:ea typeface="微软雅黑" panose="020B0503020204020204" pitchFamily="34" charset="-122"/>
            </a:endParaRPr>
          </a:p>
        </p:txBody>
      </p:sp>
      <p:sp>
        <p:nvSpPr>
          <p:cNvPr id="5" name="Text Box 2"/>
          <p:cNvSpPr txBox="1">
            <a:spLocks noChangeArrowheads="1"/>
          </p:cNvSpPr>
          <p:nvPr/>
        </p:nvSpPr>
        <p:spPr bwMode="auto">
          <a:xfrm>
            <a:off x="866224" y="1849813"/>
            <a:ext cx="7411549" cy="294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spcBef>
                <a:spcPts val="600"/>
              </a:spcBef>
              <a:spcAft>
                <a:spcPts val="0"/>
              </a:spcAft>
              <a:buClr>
                <a:srgbClr val="002060"/>
              </a:buClr>
              <a:buSzPct val="60000"/>
              <a:buFont typeface="Wingdings" panose="05000000000000000000" pitchFamily="2" charset="2"/>
              <a:buChar char="l"/>
            </a:pPr>
            <a:r>
              <a:rPr kumimoji="1" lang="zh-CN" altLang="en-US" sz="2400" dirty="0">
                <a:solidFill>
                  <a:srgbClr val="002060"/>
                </a:solidFill>
                <a:latin typeface="微软雅黑" panose="020B0503020204020204" pitchFamily="34" charset="-122"/>
                <a:ea typeface="微软雅黑" panose="020B0503020204020204" pitchFamily="34" charset="-122"/>
              </a:rPr>
              <a:t>定时与计数器的基本概念；</a:t>
            </a:r>
            <a:endParaRPr kumimoji="1" lang="zh-CN" altLang="en-US" sz="2400" dirty="0">
              <a:solidFill>
                <a:srgbClr val="002060"/>
              </a:solidFill>
              <a:latin typeface="微软雅黑" panose="020B0503020204020204" pitchFamily="34" charset="-122"/>
              <a:ea typeface="微软雅黑" panose="020B0503020204020204" pitchFamily="34" charset="-122"/>
            </a:endParaRPr>
          </a:p>
          <a:p>
            <a:pPr algn="just">
              <a:lnSpc>
                <a:spcPct val="120000"/>
              </a:lnSpc>
              <a:spcBef>
                <a:spcPts val="600"/>
              </a:spcBef>
              <a:spcAft>
                <a:spcPts val="0"/>
              </a:spcAft>
              <a:buClr>
                <a:srgbClr val="002060"/>
              </a:buClr>
              <a:buSzPct val="60000"/>
              <a:buFont typeface="Wingdings" panose="05000000000000000000" pitchFamily="2" charset="2"/>
              <a:buChar char="l"/>
            </a:pPr>
            <a:r>
              <a:rPr kumimoji="1" lang="zh-CN" altLang="en-US" sz="2400" dirty="0">
                <a:solidFill>
                  <a:srgbClr val="002060"/>
                </a:solidFill>
                <a:latin typeface="微软雅黑" panose="020B0503020204020204" pitchFamily="34" charset="-122"/>
                <a:ea typeface="微软雅黑" panose="020B0503020204020204" pitchFamily="34" charset="-122"/>
              </a:rPr>
              <a:t>可编程定时</a:t>
            </a:r>
            <a:r>
              <a:rPr kumimoji="1" lang="en-US" altLang="zh-CN" sz="2400" dirty="0">
                <a:solidFill>
                  <a:srgbClr val="002060"/>
                </a:solidFill>
                <a:latin typeface="微软雅黑" panose="020B0503020204020204" pitchFamily="34" charset="-122"/>
                <a:ea typeface="微软雅黑" panose="020B0503020204020204" pitchFamily="34" charset="-122"/>
              </a:rPr>
              <a:t>/</a:t>
            </a:r>
            <a:r>
              <a:rPr kumimoji="1" lang="zh-CN" altLang="en-US" sz="2400" dirty="0">
                <a:solidFill>
                  <a:srgbClr val="002060"/>
                </a:solidFill>
                <a:latin typeface="微软雅黑" panose="020B0503020204020204" pitchFamily="34" charset="-122"/>
                <a:ea typeface="微软雅黑" panose="020B0503020204020204" pitchFamily="34" charset="-122"/>
              </a:rPr>
              <a:t>计数器</a:t>
            </a:r>
            <a:r>
              <a:rPr kumimoji="1" lang="en-US" altLang="zh-CN" sz="2400" dirty="0">
                <a:solidFill>
                  <a:srgbClr val="002060"/>
                </a:solidFill>
                <a:latin typeface="微软雅黑" panose="020B0503020204020204" pitchFamily="34" charset="-122"/>
                <a:ea typeface="微软雅黑" panose="020B0503020204020204" pitchFamily="34" charset="-122"/>
              </a:rPr>
              <a:t>82C54</a:t>
            </a:r>
            <a:r>
              <a:rPr kumimoji="1" lang="zh-CN" altLang="en-US" sz="2400" dirty="0">
                <a:solidFill>
                  <a:srgbClr val="002060"/>
                </a:solidFill>
                <a:latin typeface="微软雅黑" panose="020B0503020204020204" pitchFamily="34" charset="-122"/>
                <a:ea typeface="微软雅黑" panose="020B0503020204020204" pitchFamily="34" charset="-122"/>
              </a:rPr>
              <a:t>，包括内部结构、方式命令、初值的计算和装入等；</a:t>
            </a:r>
            <a:endParaRPr kumimoji="1" lang="zh-CN" altLang="en-US" sz="2400" dirty="0">
              <a:solidFill>
                <a:srgbClr val="002060"/>
              </a:solidFill>
              <a:latin typeface="微软雅黑" panose="020B0503020204020204" pitchFamily="34" charset="-122"/>
              <a:ea typeface="微软雅黑" panose="020B0503020204020204" pitchFamily="34" charset="-122"/>
            </a:endParaRPr>
          </a:p>
          <a:p>
            <a:pPr>
              <a:lnSpc>
                <a:spcPct val="120000"/>
              </a:lnSpc>
              <a:spcBef>
                <a:spcPts val="600"/>
              </a:spcBef>
              <a:spcAft>
                <a:spcPts val="0"/>
              </a:spcAft>
              <a:buClr>
                <a:srgbClr val="002060"/>
              </a:buClr>
              <a:buSzPct val="60000"/>
              <a:buFont typeface="Wingdings" panose="05000000000000000000" pitchFamily="2" charset="2"/>
              <a:buChar char="l"/>
            </a:pPr>
            <a:r>
              <a:rPr kumimoji="1" lang="en-US" altLang="zh-CN" sz="2400" dirty="0">
                <a:solidFill>
                  <a:srgbClr val="002060"/>
                </a:solidFill>
                <a:latin typeface="微软雅黑" panose="020B0503020204020204" pitchFamily="34" charset="-122"/>
                <a:ea typeface="微软雅黑" panose="020B0503020204020204" pitchFamily="34" charset="-122"/>
              </a:rPr>
              <a:t>6</a:t>
            </a:r>
            <a:r>
              <a:rPr kumimoji="1" lang="zh-CN" altLang="en-US" sz="2400" dirty="0">
                <a:solidFill>
                  <a:srgbClr val="002060"/>
                </a:solidFill>
                <a:latin typeface="微软雅黑" panose="020B0503020204020204" pitchFamily="34" charset="-122"/>
                <a:ea typeface="微软雅黑" panose="020B0503020204020204" pitchFamily="34" charset="-122"/>
              </a:rPr>
              <a:t>种工作方式：方式</a:t>
            </a:r>
            <a:r>
              <a:rPr kumimoji="1" lang="en-US" altLang="zh-CN" sz="2400" dirty="0">
                <a:solidFill>
                  <a:srgbClr val="002060"/>
                </a:solidFill>
                <a:latin typeface="微软雅黑" panose="020B0503020204020204" pitchFamily="34" charset="-122"/>
                <a:ea typeface="微软雅黑" panose="020B0503020204020204" pitchFamily="34" charset="-122"/>
              </a:rPr>
              <a:t>0-</a:t>
            </a:r>
            <a:r>
              <a:rPr kumimoji="1" lang="zh-CN" altLang="en-US" sz="2400" dirty="0">
                <a:solidFill>
                  <a:srgbClr val="002060"/>
                </a:solidFill>
                <a:latin typeface="微软雅黑" panose="020B0503020204020204" pitchFamily="34" charset="-122"/>
                <a:ea typeface="微软雅黑" panose="020B0503020204020204" pitchFamily="34" charset="-122"/>
              </a:rPr>
              <a:t>方式</a:t>
            </a:r>
            <a:r>
              <a:rPr kumimoji="1" lang="en-US" altLang="zh-CN" sz="2400" dirty="0">
                <a:solidFill>
                  <a:srgbClr val="002060"/>
                </a:solidFill>
                <a:latin typeface="微软雅黑" panose="020B0503020204020204" pitchFamily="34" charset="-122"/>
                <a:ea typeface="微软雅黑" panose="020B0503020204020204" pitchFamily="34" charset="-122"/>
              </a:rPr>
              <a:t>5</a:t>
            </a:r>
            <a:r>
              <a:rPr kumimoji="1" lang="zh-CN" altLang="en-US" sz="2400" dirty="0">
                <a:solidFill>
                  <a:srgbClr val="002060"/>
                </a:solidFill>
                <a:latin typeface="微软雅黑" panose="020B0503020204020204" pitchFamily="34" charset="-122"/>
                <a:ea typeface="微软雅黑" panose="020B0503020204020204" pitchFamily="34" charset="-122"/>
              </a:rPr>
              <a:t>的特点，</a:t>
            </a:r>
            <a:r>
              <a:rPr kumimoji="1" lang="en-US" altLang="zh-CN" sz="2400" dirty="0">
                <a:solidFill>
                  <a:srgbClr val="002060"/>
                </a:solidFill>
                <a:latin typeface="微软雅黑" panose="020B0503020204020204" pitchFamily="34" charset="-122"/>
                <a:ea typeface="微软雅黑" panose="020B0503020204020204" pitchFamily="34" charset="-122"/>
              </a:rPr>
              <a:t>GATE</a:t>
            </a:r>
            <a:r>
              <a:rPr kumimoji="1" lang="zh-CN" altLang="en-US" sz="2400" dirty="0">
                <a:solidFill>
                  <a:srgbClr val="002060"/>
                </a:solidFill>
                <a:latin typeface="微软雅黑" panose="020B0503020204020204" pitchFamily="34" charset="-122"/>
                <a:ea typeface="微软雅黑" panose="020B0503020204020204" pitchFamily="34" charset="-122"/>
              </a:rPr>
              <a:t>对它们的影响等。</a:t>
            </a:r>
            <a:endParaRPr kumimoji="1" lang="zh-CN" altLang="en-US" sz="2400" dirty="0">
              <a:solidFill>
                <a:srgbClr val="002060"/>
              </a:solidFill>
              <a:latin typeface="微软雅黑" panose="020B0503020204020204" pitchFamily="34" charset="-122"/>
              <a:ea typeface="微软雅黑" panose="020B0503020204020204" pitchFamily="34" charset="-122"/>
            </a:endParaRPr>
          </a:p>
          <a:p>
            <a:pPr>
              <a:lnSpc>
                <a:spcPct val="120000"/>
              </a:lnSpc>
              <a:spcBef>
                <a:spcPts val="600"/>
              </a:spcBef>
              <a:spcAft>
                <a:spcPts val="0"/>
              </a:spcAft>
              <a:buClr>
                <a:srgbClr val="002060"/>
              </a:buClr>
              <a:buSzPct val="60000"/>
              <a:buFont typeface="Wingdings" panose="05000000000000000000" pitchFamily="2" charset="2"/>
              <a:buChar char="l"/>
            </a:pPr>
            <a:r>
              <a:rPr kumimoji="1" lang="zh-CN" altLang="en-US" sz="2400" dirty="0">
                <a:solidFill>
                  <a:srgbClr val="002060"/>
                </a:solidFill>
                <a:latin typeface="微软雅黑" panose="020B0503020204020204" pitchFamily="34" charset="-122"/>
                <a:ea typeface="微软雅黑" panose="020B0503020204020204" pitchFamily="34" charset="-122"/>
              </a:rPr>
              <a:t>初始化编程举例；</a:t>
            </a:r>
            <a:endParaRPr kumimoji="1"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6" name="Text Box 2"/>
          <p:cNvSpPr txBox="1">
            <a:spLocks noChangeArrowheads="1"/>
          </p:cNvSpPr>
          <p:nvPr/>
        </p:nvSpPr>
        <p:spPr bwMode="auto">
          <a:xfrm>
            <a:off x="340518" y="5008187"/>
            <a:ext cx="84629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600"/>
              </a:spcBef>
              <a:spcAft>
                <a:spcPts val="600"/>
              </a:spcAft>
              <a:buClr>
                <a:srgbClr val="2E75B6"/>
              </a:buClr>
              <a:buSzPct val="50000"/>
              <a:buNone/>
            </a:pPr>
            <a:r>
              <a:rPr kumimoji="1" lang="zh-CN" altLang="en-US" sz="2400" u="sng" dirty="0">
                <a:solidFill>
                  <a:srgbClr val="A50021"/>
                </a:solidFill>
                <a:latin typeface="微软雅黑" panose="020B0503020204020204" pitchFamily="34" charset="-122"/>
                <a:ea typeface="微软雅黑" panose="020B0503020204020204" pitchFamily="34" charset="-122"/>
              </a:rPr>
              <a:t>重点：</a:t>
            </a:r>
            <a:r>
              <a:rPr kumimoji="1" lang="en-US" altLang="zh-CN" sz="2400" u="sng" dirty="0">
                <a:solidFill>
                  <a:srgbClr val="A50021"/>
                </a:solidFill>
                <a:latin typeface="微软雅黑" panose="020B0503020204020204" pitchFamily="34" charset="-122"/>
                <a:ea typeface="微软雅黑" panose="020B0503020204020204" pitchFamily="34" charset="-122"/>
              </a:rPr>
              <a:t>82C54</a:t>
            </a:r>
            <a:r>
              <a:rPr kumimoji="1" lang="zh-CN" altLang="en-US" sz="2400" u="sng" dirty="0">
                <a:solidFill>
                  <a:srgbClr val="A50021"/>
                </a:solidFill>
                <a:latin typeface="微软雅黑" panose="020B0503020204020204" pitchFamily="34" charset="-122"/>
                <a:ea typeface="微软雅黑" panose="020B0503020204020204" pitchFamily="34" charset="-122"/>
              </a:rPr>
              <a:t>的工作原理、端口地址、方式字的含义、时间常数的计算、</a:t>
            </a:r>
            <a:r>
              <a:rPr kumimoji="1" lang="en-US" altLang="zh-CN" sz="2400" u="sng" dirty="0">
                <a:solidFill>
                  <a:srgbClr val="A50021"/>
                </a:solidFill>
                <a:latin typeface="微软雅黑" panose="020B0503020204020204" pitchFamily="34" charset="-122"/>
                <a:ea typeface="微软雅黑" panose="020B0503020204020204" pitchFamily="34" charset="-122"/>
              </a:rPr>
              <a:t>6</a:t>
            </a:r>
            <a:r>
              <a:rPr kumimoji="1" lang="zh-CN" altLang="en-US" sz="2400" u="sng" dirty="0">
                <a:solidFill>
                  <a:srgbClr val="A50021"/>
                </a:solidFill>
                <a:latin typeface="微软雅黑" panose="020B0503020204020204" pitchFamily="34" charset="-122"/>
                <a:ea typeface="微软雅黑" panose="020B0503020204020204" pitchFamily="34" charset="-122"/>
              </a:rPr>
              <a:t>种工作方式的特点，如何对定时器编程初始化</a:t>
            </a:r>
            <a:endParaRPr kumimoji="1" lang="zh-CN" altLang="en-US" sz="2400" u="sng" dirty="0">
              <a:solidFill>
                <a:srgbClr val="A5002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38602" y="1654977"/>
            <a:ext cx="5666795" cy="4387850"/>
            <a:chOff x="2176462" y="1577975"/>
            <a:chExt cx="5666795" cy="4387850"/>
          </a:xfrm>
        </p:grpSpPr>
        <p:grpSp>
          <p:nvGrpSpPr>
            <p:cNvPr id="4" name="Group 233"/>
            <p:cNvGrpSpPr/>
            <p:nvPr/>
          </p:nvGrpSpPr>
          <p:grpSpPr bwMode="auto">
            <a:xfrm>
              <a:off x="2176462" y="4419600"/>
              <a:ext cx="5579723" cy="555625"/>
              <a:chOff x="1248" y="2030"/>
              <a:chExt cx="3140" cy="350"/>
            </a:xfrm>
          </p:grpSpPr>
          <p:sp>
            <p:nvSpPr>
              <p:cNvPr id="5" name="Line 234"/>
              <p:cNvSpPr>
                <a:spLocks noChangeShapeType="1"/>
              </p:cNvSpPr>
              <p:nvPr/>
            </p:nvSpPr>
            <p:spPr bwMode="gray">
              <a:xfrm>
                <a:off x="1440" y="23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 name="Rectangle 235"/>
              <p:cNvSpPr>
                <a:spLocks noChangeArrowheads="1"/>
              </p:cNvSpPr>
              <p:nvPr/>
            </p:nvSpPr>
            <p:spPr bwMode="gray">
              <a:xfrm rot="3419336">
                <a:off x="1261" y="2017"/>
                <a:ext cx="302" cy="328"/>
              </a:xfrm>
              <a:prstGeom prst="rect">
                <a:avLst/>
              </a:prstGeom>
              <a:gradFill rotWithShape="1">
                <a:gsLst>
                  <a:gs pos="0">
                    <a:srgbClr val="99CC00"/>
                  </a:gs>
                  <a:gs pos="100000">
                    <a:srgbClr val="475E00"/>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contourClr>
                  <a:srgbClr val="99CC00"/>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Text Box 236"/>
              <p:cNvSpPr txBox="1">
                <a:spLocks noChangeArrowheads="1"/>
              </p:cNvSpPr>
              <p:nvPr/>
            </p:nvSpPr>
            <p:spPr bwMode="gray">
              <a:xfrm>
                <a:off x="1776" y="2050"/>
                <a:ext cx="251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ea typeface="华文新魏" panose="02010800040101010101" pitchFamily="2" charset="-122"/>
                  </a:rPr>
                  <a:t>可编程定时</a:t>
                </a:r>
                <a:r>
                  <a:rPr lang="en-US" altLang="zh-CN" sz="2800" dirty="0">
                    <a:ea typeface="华文新魏" panose="02010800040101010101" pitchFamily="2" charset="-122"/>
                  </a:rPr>
                  <a:t>/</a:t>
                </a:r>
                <a:r>
                  <a:rPr lang="zh-CN" altLang="en-US" sz="2800" dirty="0">
                    <a:ea typeface="华文新魏" panose="02010800040101010101" pitchFamily="2" charset="-122"/>
                  </a:rPr>
                  <a:t>计数器</a:t>
                </a:r>
                <a:r>
                  <a:rPr lang="en-US" altLang="zh-CN" sz="2800" dirty="0">
                    <a:latin typeface="华文新魏" panose="02010800040101010101" pitchFamily="2" charset="-122"/>
                    <a:ea typeface="华文新魏" panose="02010800040101010101" pitchFamily="2" charset="-122"/>
                  </a:rPr>
                  <a:t>82C54A</a:t>
                </a:r>
                <a:endParaRPr lang="en-US" altLang="zh-CN" sz="2800" dirty="0">
                  <a:latin typeface="华文新魏" panose="02010800040101010101" pitchFamily="2" charset="-122"/>
                  <a:ea typeface="华文新魏" panose="02010800040101010101" pitchFamily="2" charset="-122"/>
                </a:endParaRPr>
              </a:p>
            </p:txBody>
          </p:sp>
          <p:sp>
            <p:nvSpPr>
              <p:cNvPr id="8" name="Text Box 237"/>
              <p:cNvSpPr txBox="1">
                <a:spLocks noChangeArrowheads="1"/>
              </p:cNvSpPr>
              <p:nvPr/>
            </p:nvSpPr>
            <p:spPr bwMode="gray">
              <a:xfrm>
                <a:off x="1296" y="2044"/>
                <a:ext cx="22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4</a:t>
                </a:r>
                <a:endParaRPr lang="en-US" altLang="zh-CN" sz="2400" b="1">
                  <a:solidFill>
                    <a:srgbClr val="FFFFFF"/>
                  </a:solidFill>
                </a:endParaRPr>
              </a:p>
            </p:txBody>
          </p:sp>
        </p:grpSp>
        <p:grpSp>
          <p:nvGrpSpPr>
            <p:cNvPr id="9" name="Group 238"/>
            <p:cNvGrpSpPr/>
            <p:nvPr/>
          </p:nvGrpSpPr>
          <p:grpSpPr bwMode="auto">
            <a:xfrm>
              <a:off x="2176463" y="2514600"/>
              <a:ext cx="5666794" cy="555625"/>
              <a:chOff x="1248" y="2640"/>
              <a:chExt cx="3189" cy="350"/>
            </a:xfrm>
          </p:grpSpPr>
          <p:sp>
            <p:nvSpPr>
              <p:cNvPr id="10" name="Line 239"/>
              <p:cNvSpPr>
                <a:spLocks noChangeShapeType="1"/>
              </p:cNvSpPr>
              <p:nvPr/>
            </p:nvSpPr>
            <p:spPr bwMode="gray">
              <a:xfrm>
                <a:off x="1440" y="299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 name="Rectangle 240"/>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contourClr>
                  <a:srgbClr val="006699"/>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Text Box 241"/>
              <p:cNvSpPr txBox="1">
                <a:spLocks noChangeArrowheads="1"/>
              </p:cNvSpPr>
              <p:nvPr/>
            </p:nvSpPr>
            <p:spPr bwMode="gray">
              <a:xfrm>
                <a:off x="1776" y="2650"/>
                <a:ext cx="266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ea typeface="华文新魏" panose="02010800040101010101" pitchFamily="2" charset="-122"/>
                  </a:rPr>
                  <a:t>微机系统中的定时类型</a:t>
                </a:r>
                <a:endParaRPr lang="en-US" altLang="zh-CN" sz="2800" dirty="0">
                  <a:latin typeface="华文新魏" panose="02010800040101010101" pitchFamily="2" charset="-122"/>
                  <a:ea typeface="华文新魏" panose="02010800040101010101" pitchFamily="2" charset="-122"/>
                </a:endParaRPr>
              </a:p>
            </p:txBody>
          </p:sp>
          <p:sp>
            <p:nvSpPr>
              <p:cNvPr id="13" name="Text Box 242"/>
              <p:cNvSpPr txBox="1">
                <a:spLocks noChangeArrowheads="1"/>
              </p:cNvSpPr>
              <p:nvPr/>
            </p:nvSpPr>
            <p:spPr bwMode="gray">
              <a:xfrm>
                <a:off x="1296" y="265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2</a:t>
                </a:r>
                <a:endParaRPr lang="en-US" altLang="zh-CN" sz="2400" b="1">
                  <a:solidFill>
                    <a:srgbClr val="FFFFFF"/>
                  </a:solidFill>
                </a:endParaRPr>
              </a:p>
            </p:txBody>
          </p:sp>
        </p:grpSp>
        <p:grpSp>
          <p:nvGrpSpPr>
            <p:cNvPr id="14" name="Group 243"/>
            <p:cNvGrpSpPr/>
            <p:nvPr/>
          </p:nvGrpSpPr>
          <p:grpSpPr bwMode="auto">
            <a:xfrm>
              <a:off x="2176463" y="3482978"/>
              <a:ext cx="5581499" cy="963613"/>
              <a:chOff x="1248" y="3230"/>
              <a:chExt cx="3141" cy="607"/>
            </a:xfrm>
          </p:grpSpPr>
          <p:sp>
            <p:nvSpPr>
              <p:cNvPr id="15" name="Line 244"/>
              <p:cNvSpPr>
                <a:spLocks noChangeShapeType="1"/>
              </p:cNvSpPr>
              <p:nvPr/>
            </p:nvSpPr>
            <p:spPr bwMode="gray">
              <a:xfrm>
                <a:off x="1441" y="3579"/>
                <a:ext cx="2948" cy="1"/>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 name="Rectangle 245"/>
              <p:cNvSpPr>
                <a:spLocks noChangeArrowheads="1"/>
              </p:cNvSpPr>
              <p:nvPr/>
            </p:nvSpPr>
            <p:spPr bwMode="gray">
              <a:xfrm rot="3419336">
                <a:off x="1261" y="3217"/>
                <a:ext cx="302" cy="328"/>
              </a:xfrm>
              <a:prstGeom prst="rect">
                <a:avLst/>
              </a:prstGeom>
              <a:gradFill rotWithShape="1">
                <a:gsLst>
                  <a:gs pos="0">
                    <a:srgbClr val="FF9933"/>
                  </a:gs>
                  <a:gs pos="100000">
                    <a:srgbClr val="764718"/>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contourClr>
                  <a:srgbClr val="FF9933"/>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Text Box 246"/>
              <p:cNvSpPr txBox="1">
                <a:spLocks noChangeArrowheads="1"/>
              </p:cNvSpPr>
              <p:nvPr/>
            </p:nvSpPr>
            <p:spPr bwMode="gray">
              <a:xfrm>
                <a:off x="1776" y="3236"/>
                <a:ext cx="2592"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ea typeface="华文新魏" panose="02010800040101010101" pitchFamily="2" charset="-122"/>
                  </a:rPr>
                  <a:t>外部定时方法及硬件定时器</a:t>
                </a:r>
                <a:endParaRPr lang="en-US" altLang="zh-CN" sz="2800" dirty="0">
                  <a:latin typeface="华文新魏" panose="02010800040101010101" pitchFamily="2" charset="-122"/>
                  <a:ea typeface="华文新魏" panose="02010800040101010101" pitchFamily="2" charset="-122"/>
                </a:endParaRPr>
              </a:p>
            </p:txBody>
          </p:sp>
          <p:sp>
            <p:nvSpPr>
              <p:cNvPr id="18" name="Text Box 247"/>
              <p:cNvSpPr txBox="1">
                <a:spLocks noChangeArrowheads="1"/>
              </p:cNvSpPr>
              <p:nvPr/>
            </p:nvSpPr>
            <p:spPr bwMode="gray">
              <a:xfrm>
                <a:off x="1296" y="324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3</a:t>
                </a:r>
                <a:endParaRPr lang="en-US" altLang="zh-CN" sz="2400" b="1">
                  <a:solidFill>
                    <a:srgbClr val="FFFFFF"/>
                  </a:solidFill>
                </a:endParaRPr>
              </a:p>
            </p:txBody>
          </p:sp>
        </p:grpSp>
        <p:grpSp>
          <p:nvGrpSpPr>
            <p:cNvPr id="19" name="Group 248"/>
            <p:cNvGrpSpPr/>
            <p:nvPr/>
          </p:nvGrpSpPr>
          <p:grpSpPr bwMode="auto">
            <a:xfrm>
              <a:off x="2176463" y="5410200"/>
              <a:ext cx="5581499" cy="555625"/>
              <a:chOff x="1248" y="3230"/>
              <a:chExt cx="3141" cy="350"/>
            </a:xfrm>
          </p:grpSpPr>
          <p:sp>
            <p:nvSpPr>
              <p:cNvPr id="20" name="Line 249"/>
              <p:cNvSpPr>
                <a:spLocks noChangeShapeType="1"/>
              </p:cNvSpPr>
              <p:nvPr/>
            </p:nvSpPr>
            <p:spPr bwMode="gray">
              <a:xfrm>
                <a:off x="1440" y="35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1" name="Rectangle 250"/>
              <p:cNvSpPr>
                <a:spLocks noChangeArrowheads="1"/>
              </p:cNvSpPr>
              <p:nvPr/>
            </p:nvSpPr>
            <p:spPr bwMode="gray">
              <a:xfrm rot="3419336">
                <a:off x="1261" y="3217"/>
                <a:ext cx="302" cy="328"/>
              </a:xfrm>
              <a:prstGeom prst="rect">
                <a:avLst/>
              </a:prstGeom>
              <a:gradFill rotWithShape="1">
                <a:gsLst>
                  <a:gs pos="0">
                    <a:srgbClr val="990099"/>
                  </a:gs>
                  <a:gs pos="100000">
                    <a:srgbClr val="4700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990099"/>
                </a:extrusionClr>
                <a:contourClr>
                  <a:srgbClr val="990099"/>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Text Box 251"/>
              <p:cNvSpPr txBox="1">
                <a:spLocks noChangeArrowheads="1"/>
              </p:cNvSpPr>
              <p:nvPr/>
            </p:nvSpPr>
            <p:spPr bwMode="gray">
              <a:xfrm>
                <a:off x="1776" y="3244"/>
                <a:ext cx="2613" cy="330"/>
              </a:xfrm>
              <a:prstGeom prst="rect">
                <a:avLst/>
              </a:prstGeom>
              <a:noFill/>
              <a:ln w="9525" algn="ctr">
                <a:noFill/>
                <a:miter lim="800000"/>
              </a:ln>
            </p:spPr>
            <p:txBody>
              <a:bodyPr>
                <a:spAutoFit/>
              </a:bodyPr>
              <a:lstStyle/>
              <a:p>
                <a:pPr>
                  <a:defRPr/>
                </a:pPr>
                <a:r>
                  <a:rPr lang="zh-CN" altLang="en-US" sz="2800" dirty="0">
                    <a:latin typeface="+mn-lt"/>
                    <a:ea typeface="华文新魏" panose="02010800040101010101" pitchFamily="2" charset="-122"/>
                  </a:rPr>
                  <a:t>定时</a:t>
                </a:r>
                <a:r>
                  <a:rPr lang="en-US" altLang="zh-CN" sz="2800" dirty="0">
                    <a:latin typeface="+mn-lt"/>
                    <a:ea typeface="华文新魏" panose="02010800040101010101" pitchFamily="2" charset="-122"/>
                  </a:rPr>
                  <a:t>/</a:t>
                </a:r>
                <a:r>
                  <a:rPr lang="zh-CN" altLang="en-US" sz="2800" dirty="0">
                    <a:latin typeface="+mn-lt"/>
                    <a:ea typeface="华文新魏" panose="02010800040101010101" pitchFamily="2" charset="-122"/>
                  </a:rPr>
                  <a:t>计数器的应用</a:t>
                </a:r>
                <a:endParaRPr lang="en-US" altLang="zh-CN" sz="2800" dirty="0">
                  <a:latin typeface="华文新魏" panose="02010800040101010101" pitchFamily="2" charset="-122"/>
                  <a:ea typeface="华文新魏" panose="02010800040101010101" pitchFamily="2" charset="-122"/>
                </a:endParaRPr>
              </a:p>
            </p:txBody>
          </p:sp>
          <p:sp>
            <p:nvSpPr>
              <p:cNvPr id="23" name="Text Box 252"/>
              <p:cNvSpPr txBox="1">
                <a:spLocks noChangeArrowheads="1"/>
              </p:cNvSpPr>
              <p:nvPr/>
            </p:nvSpPr>
            <p:spPr bwMode="gray">
              <a:xfrm>
                <a:off x="1296" y="3244"/>
                <a:ext cx="22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5</a:t>
                </a:r>
                <a:endParaRPr lang="en-US" altLang="zh-CN" sz="2400" b="1">
                  <a:solidFill>
                    <a:srgbClr val="FFFFFF"/>
                  </a:solidFill>
                </a:endParaRPr>
              </a:p>
            </p:txBody>
          </p:sp>
        </p:grpSp>
        <p:grpSp>
          <p:nvGrpSpPr>
            <p:cNvPr id="24" name="Group 248"/>
            <p:cNvGrpSpPr/>
            <p:nvPr/>
          </p:nvGrpSpPr>
          <p:grpSpPr bwMode="auto">
            <a:xfrm>
              <a:off x="2176462" y="1577975"/>
              <a:ext cx="5579723" cy="555625"/>
              <a:chOff x="1248" y="3230"/>
              <a:chExt cx="3140" cy="350"/>
            </a:xfrm>
          </p:grpSpPr>
          <p:sp>
            <p:nvSpPr>
              <p:cNvPr id="25" name="Line 249"/>
              <p:cNvSpPr>
                <a:spLocks noChangeShapeType="1"/>
              </p:cNvSpPr>
              <p:nvPr/>
            </p:nvSpPr>
            <p:spPr bwMode="gray">
              <a:xfrm>
                <a:off x="1440" y="35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 name="Rectangle 250"/>
              <p:cNvSpPr>
                <a:spLocks noChangeArrowheads="1"/>
              </p:cNvSpPr>
              <p:nvPr/>
            </p:nvSpPr>
            <p:spPr bwMode="gray">
              <a:xfrm rot="3419336">
                <a:off x="1261" y="3217"/>
                <a:ext cx="302" cy="328"/>
              </a:xfrm>
              <a:prstGeom prst="rect">
                <a:avLst/>
              </a:prstGeom>
              <a:gradFill rotWithShape="1">
                <a:gsLst>
                  <a:gs pos="0">
                    <a:srgbClr val="FF0066"/>
                  </a:gs>
                  <a:gs pos="100000">
                    <a:srgbClr val="4700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FF0066"/>
                </a:extrusionClr>
                <a:contourClr>
                  <a:srgbClr val="FF0066"/>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Text Box 251"/>
              <p:cNvSpPr txBox="1">
                <a:spLocks noChangeArrowheads="1"/>
              </p:cNvSpPr>
              <p:nvPr/>
            </p:nvSpPr>
            <p:spPr bwMode="gray">
              <a:xfrm>
                <a:off x="1776" y="3244"/>
                <a:ext cx="220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定时与计数</a:t>
                </a:r>
                <a:endParaRPr lang="en-US" altLang="zh-CN" sz="2800" dirty="0">
                  <a:latin typeface="华文新魏" panose="02010800040101010101" pitchFamily="2" charset="-122"/>
                  <a:ea typeface="华文新魏" panose="02010800040101010101" pitchFamily="2" charset="-122"/>
                </a:endParaRPr>
              </a:p>
            </p:txBody>
          </p:sp>
          <p:sp>
            <p:nvSpPr>
              <p:cNvPr id="28" name="Text Box 252"/>
              <p:cNvSpPr txBox="1">
                <a:spLocks noChangeArrowheads="1"/>
              </p:cNvSpPr>
              <p:nvPr/>
            </p:nvSpPr>
            <p:spPr bwMode="gray">
              <a:xfrm>
                <a:off x="1296" y="3244"/>
                <a:ext cx="22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1</a:t>
                </a:r>
                <a:endParaRPr lang="en-US" altLang="zh-CN" sz="2400" b="1">
                  <a:solidFill>
                    <a:srgbClr val="FFFFFF"/>
                  </a:solidFill>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a:xfrm>
            <a:off x="565272" y="1823572"/>
            <a:ext cx="1562466" cy="500969"/>
          </a:xfrm>
        </p:spPr>
        <p:txBody>
          <a:bodyPr/>
          <a:lstStyle/>
          <a:p>
            <a:pPr marL="0">
              <a:lnSpc>
                <a:spcPct val="110000"/>
              </a:lnSpc>
              <a:spcBef>
                <a:spcPts val="0"/>
              </a:spcBef>
              <a:buFont typeface="Wingdings" panose="05000000000000000000" pitchFamily="2" charset="2"/>
              <a:buNone/>
              <a:defRPr/>
            </a:pPr>
            <a:r>
              <a:rPr lang="en-US" altLang="zh-CN" sz="2600" b="1" dirty="0">
                <a:solidFill>
                  <a:srgbClr val="FF0000"/>
                </a:solidFill>
                <a:cs typeface="+mn-ea"/>
                <a:sym typeface="+mn-lt"/>
              </a:rPr>
              <a:t>1</a:t>
            </a:r>
            <a:r>
              <a:rPr lang="zh-CN" altLang="en-US" sz="2600" b="1" dirty="0">
                <a:solidFill>
                  <a:srgbClr val="FF0000"/>
                </a:solidFill>
                <a:cs typeface="+mn-ea"/>
                <a:sym typeface="+mn-lt"/>
              </a:rPr>
              <a:t>、定时</a:t>
            </a:r>
            <a:endParaRPr lang="zh-CN" altLang="en-US" sz="2600" b="1" dirty="0">
              <a:solidFill>
                <a:srgbClr val="FF0000"/>
              </a:solidFill>
              <a:cs typeface="+mn-ea"/>
              <a:sym typeface="+mn-lt"/>
            </a:endParaRPr>
          </a:p>
        </p:txBody>
      </p:sp>
      <p:sp>
        <p:nvSpPr>
          <p:cNvPr id="19459" name="矩形 5"/>
          <p:cNvSpPr>
            <a:spLocks noChangeArrowheads="1"/>
          </p:cNvSpPr>
          <p:nvPr/>
        </p:nvSpPr>
        <p:spPr bwMode="auto">
          <a:xfrm>
            <a:off x="3081046" y="1098160"/>
            <a:ext cx="3147015" cy="6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10000"/>
              </a:spcBef>
              <a:buFont typeface="Wingdings" panose="05000000000000000000" pitchFamily="2" charset="2"/>
              <a:buNone/>
            </a:pPr>
            <a:r>
              <a:rPr lang="en-US" altLang="zh-CN" sz="3200" dirty="0">
                <a:solidFill>
                  <a:srgbClr val="000099"/>
                </a:solidFill>
                <a:latin typeface="+mn-lt"/>
                <a:ea typeface="+mn-ea"/>
                <a:cs typeface="+mn-ea"/>
                <a:sym typeface="+mn-lt"/>
              </a:rPr>
              <a:t>10.1 </a:t>
            </a:r>
            <a:r>
              <a:rPr lang="zh-CN" altLang="en-US" sz="3200" dirty="0">
                <a:solidFill>
                  <a:srgbClr val="000099"/>
                </a:solidFill>
                <a:latin typeface="+mn-lt"/>
                <a:ea typeface="+mn-ea"/>
                <a:cs typeface="+mn-ea"/>
                <a:sym typeface="+mn-lt"/>
              </a:rPr>
              <a:t>定时与计数</a:t>
            </a:r>
            <a:endParaRPr lang="zh-CN" altLang="en-US" sz="3200" dirty="0">
              <a:solidFill>
                <a:srgbClr val="000099"/>
              </a:solidFill>
              <a:latin typeface="+mn-lt"/>
              <a:ea typeface="+mn-ea"/>
              <a:cs typeface="+mn-ea"/>
              <a:sym typeface="+mn-lt"/>
            </a:endParaRPr>
          </a:p>
        </p:txBody>
      </p:sp>
      <p:sp>
        <p:nvSpPr>
          <p:cNvPr id="4" name="Text Box 2"/>
          <p:cNvSpPr txBox="1">
            <a:spLocks noChangeArrowheads="1"/>
          </p:cNvSpPr>
          <p:nvPr/>
        </p:nvSpPr>
        <p:spPr bwMode="auto">
          <a:xfrm>
            <a:off x="565273" y="4252105"/>
            <a:ext cx="1562466" cy="565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buClr>
                <a:srgbClr val="FF5050"/>
              </a:buClr>
              <a:buSzPct val="80000"/>
              <a:buFont typeface="Wingdings" panose="05000000000000000000" pitchFamily="2" charset="2"/>
              <a:buNone/>
            </a:pPr>
            <a:r>
              <a:rPr lang="en-US" altLang="zh-CN" sz="2800" dirty="0">
                <a:solidFill>
                  <a:srgbClr val="FF0000"/>
                </a:solidFill>
                <a:latin typeface="+mn-lt"/>
                <a:ea typeface="+mn-ea"/>
                <a:cs typeface="+mn-ea"/>
                <a:sym typeface="+mn-lt"/>
              </a:rPr>
              <a:t>2</a:t>
            </a:r>
            <a:r>
              <a:rPr lang="zh-CN" altLang="en-US" sz="2800" dirty="0">
                <a:solidFill>
                  <a:srgbClr val="FF0000"/>
                </a:solidFill>
                <a:latin typeface="+mn-lt"/>
                <a:ea typeface="+mn-ea"/>
                <a:cs typeface="+mn-ea"/>
                <a:sym typeface="+mn-lt"/>
              </a:rPr>
              <a:t>、计数</a:t>
            </a:r>
            <a:endParaRPr lang="zh-CN" altLang="en-US" sz="2800" dirty="0">
              <a:solidFill>
                <a:srgbClr val="FF0000"/>
              </a:solidFill>
              <a:latin typeface="+mn-lt"/>
              <a:ea typeface="+mn-ea"/>
              <a:cs typeface="+mn-ea"/>
              <a:sym typeface="+mn-lt"/>
            </a:endParaRPr>
          </a:p>
        </p:txBody>
      </p:sp>
      <p:sp>
        <p:nvSpPr>
          <p:cNvPr id="2" name="矩形 1"/>
          <p:cNvSpPr/>
          <p:nvPr/>
        </p:nvSpPr>
        <p:spPr>
          <a:xfrm>
            <a:off x="2031266" y="1821375"/>
            <a:ext cx="6875341" cy="2308324"/>
          </a:xfrm>
          <a:prstGeom prst="rect">
            <a:avLst/>
          </a:prstGeom>
        </p:spPr>
        <p:txBody>
          <a:bodyPr wrap="square">
            <a:spAutoFit/>
          </a:bodyPr>
          <a:lstStyle/>
          <a:p>
            <a:pPr marL="171450" indent="-514350">
              <a:lnSpc>
                <a:spcPct val="120000"/>
              </a:lnSpc>
              <a:spcBef>
                <a:spcPts val="600"/>
              </a:spcBef>
              <a:buFont typeface="+mj-ea"/>
              <a:buAutoNum type="circleNumDbPlain"/>
              <a:defRPr/>
            </a:pPr>
            <a:r>
              <a:rPr lang="zh-CN" altLang="en-US" sz="2000" b="0" dirty="0">
                <a:latin typeface="+mn-lt"/>
                <a:ea typeface="+mn-ea"/>
                <a:cs typeface="+mn-ea"/>
                <a:sym typeface="+mn-lt"/>
              </a:rPr>
              <a:t>一天</a:t>
            </a:r>
            <a:r>
              <a:rPr lang="en-US" altLang="zh-CN" sz="2000" b="0" dirty="0">
                <a:latin typeface="+mn-lt"/>
                <a:ea typeface="+mn-ea"/>
                <a:cs typeface="+mn-ea"/>
                <a:sym typeface="+mn-lt"/>
              </a:rPr>
              <a:t>24</a:t>
            </a:r>
            <a:r>
              <a:rPr lang="zh-CN" altLang="en-US" sz="2000" b="0" dirty="0">
                <a:latin typeface="+mn-lt"/>
                <a:ea typeface="+mn-ea"/>
                <a:cs typeface="+mn-ea"/>
                <a:sym typeface="+mn-lt"/>
              </a:rPr>
              <a:t>小时的计时，称为日时钟</a:t>
            </a:r>
            <a:endParaRPr lang="zh-CN" altLang="en-US" sz="2000" b="0" dirty="0">
              <a:latin typeface="+mn-lt"/>
              <a:ea typeface="+mn-ea"/>
              <a:cs typeface="+mn-ea"/>
              <a:sym typeface="+mn-lt"/>
            </a:endParaRPr>
          </a:p>
          <a:p>
            <a:pPr marL="171450" indent="-514350">
              <a:lnSpc>
                <a:spcPct val="120000"/>
              </a:lnSpc>
              <a:spcBef>
                <a:spcPts val="0"/>
              </a:spcBef>
              <a:buFont typeface="+mj-ea"/>
              <a:buAutoNum type="circleNumDbPlain"/>
              <a:defRPr/>
            </a:pPr>
            <a:r>
              <a:rPr lang="zh-CN" altLang="en-US" sz="2000" b="0" dirty="0">
                <a:latin typeface="+mn-lt"/>
                <a:ea typeface="+mn-ea"/>
                <a:cs typeface="+mn-ea"/>
                <a:sym typeface="+mn-lt"/>
              </a:rPr>
              <a:t>在监测系统中，对被测点的定时取样</a:t>
            </a:r>
            <a:endParaRPr lang="zh-CN" altLang="en-US" sz="2000" b="0" dirty="0">
              <a:latin typeface="+mn-lt"/>
              <a:ea typeface="+mn-ea"/>
              <a:cs typeface="+mn-ea"/>
              <a:sym typeface="+mn-lt"/>
            </a:endParaRPr>
          </a:p>
          <a:p>
            <a:pPr marL="514350" indent="-514350">
              <a:lnSpc>
                <a:spcPct val="120000"/>
              </a:lnSpc>
              <a:spcBef>
                <a:spcPts val="0"/>
              </a:spcBef>
              <a:buFont typeface="+mj-ea"/>
              <a:buAutoNum type="circleNumDbPlain"/>
              <a:defRPr/>
            </a:pPr>
            <a:r>
              <a:rPr lang="zh-CN" altLang="en-US" sz="2000" b="0" dirty="0">
                <a:latin typeface="+mn-lt"/>
                <a:ea typeface="+mn-ea"/>
                <a:cs typeface="+mn-ea"/>
                <a:sym typeface="+mn-lt"/>
              </a:rPr>
              <a:t>打印机忙信号等待</a:t>
            </a:r>
            <a:r>
              <a:rPr lang="en-US" altLang="zh-CN" sz="2000" b="0" dirty="0">
                <a:latin typeface="+mn-lt"/>
                <a:ea typeface="+mn-ea"/>
                <a:cs typeface="+mn-ea"/>
                <a:sym typeface="+mn-lt"/>
              </a:rPr>
              <a:t>10s</a:t>
            </a:r>
            <a:r>
              <a:rPr lang="zh-CN" altLang="en-US" sz="2000" b="0" dirty="0">
                <a:latin typeface="+mn-lt"/>
                <a:ea typeface="+mn-ea"/>
                <a:cs typeface="+mn-ea"/>
                <a:sym typeface="+mn-lt"/>
              </a:rPr>
              <a:t>进行超时处理</a:t>
            </a:r>
            <a:endParaRPr lang="en-US" altLang="zh-CN" sz="2000" b="0" dirty="0">
              <a:latin typeface="+mn-lt"/>
              <a:ea typeface="+mn-ea"/>
              <a:cs typeface="+mn-ea"/>
              <a:sym typeface="+mn-lt"/>
            </a:endParaRPr>
          </a:p>
          <a:p>
            <a:pPr marL="525145" indent="-514350">
              <a:lnSpc>
                <a:spcPct val="120000"/>
              </a:lnSpc>
              <a:spcBef>
                <a:spcPts val="0"/>
              </a:spcBef>
              <a:buFont typeface="+mj-ea"/>
              <a:buAutoNum type="circleNumDbPlain"/>
              <a:defRPr/>
            </a:pPr>
            <a:r>
              <a:rPr lang="zh-CN" altLang="en-US" sz="2000" b="0" dirty="0">
                <a:latin typeface="+mn-lt"/>
                <a:ea typeface="+mn-ea"/>
                <a:cs typeface="+mn-ea"/>
                <a:sym typeface="+mn-lt"/>
              </a:rPr>
              <a:t>在读键盘时，为去抖，一般延迟一段时间，再读</a:t>
            </a:r>
            <a:endParaRPr lang="en-US" altLang="zh-CN" sz="2000" b="0" dirty="0">
              <a:latin typeface="+mn-lt"/>
              <a:ea typeface="+mn-ea"/>
              <a:cs typeface="+mn-ea"/>
              <a:sym typeface="+mn-lt"/>
            </a:endParaRPr>
          </a:p>
          <a:p>
            <a:pPr marL="514350" indent="-514350">
              <a:lnSpc>
                <a:spcPct val="120000"/>
              </a:lnSpc>
              <a:spcBef>
                <a:spcPts val="0"/>
              </a:spcBef>
              <a:buFont typeface="+mj-ea"/>
              <a:buAutoNum type="circleNumDbPlain"/>
              <a:defRPr/>
            </a:pPr>
            <a:r>
              <a:rPr lang="zh-CN" altLang="en-US" sz="2000" b="0" dirty="0">
                <a:latin typeface="+mn-lt"/>
                <a:ea typeface="+mn-ea"/>
                <a:cs typeface="+mn-ea"/>
                <a:sym typeface="+mn-lt"/>
              </a:rPr>
              <a:t>在步进电机速度控制程序中，利用在前一次和后一次发送相序代码之间延时的时间间隔来控制步进电机的转速</a:t>
            </a:r>
            <a:endParaRPr lang="zh-CN" altLang="en-US" sz="2000" b="0" dirty="0">
              <a:latin typeface="+mn-lt"/>
              <a:ea typeface="+mn-ea"/>
              <a:cs typeface="+mn-ea"/>
              <a:sym typeface="+mn-lt"/>
            </a:endParaRPr>
          </a:p>
        </p:txBody>
      </p:sp>
      <p:sp>
        <p:nvSpPr>
          <p:cNvPr id="3" name="矩形 2"/>
          <p:cNvSpPr/>
          <p:nvPr/>
        </p:nvSpPr>
        <p:spPr>
          <a:xfrm>
            <a:off x="2031266" y="4280012"/>
            <a:ext cx="5495192" cy="907941"/>
          </a:xfrm>
          <a:prstGeom prst="rect">
            <a:avLst/>
          </a:prstGeom>
        </p:spPr>
        <p:txBody>
          <a:bodyPr wrap="square">
            <a:spAutoFit/>
          </a:bodyPr>
          <a:lstStyle/>
          <a:p>
            <a:pPr marL="171450" indent="-514350">
              <a:lnSpc>
                <a:spcPct val="120000"/>
              </a:lnSpc>
              <a:spcBef>
                <a:spcPts val="600"/>
              </a:spcBef>
              <a:buFont typeface="+mj-ea"/>
              <a:buAutoNum type="circleNumDbPlain"/>
            </a:pPr>
            <a:r>
              <a:rPr lang="zh-CN" altLang="en-US" sz="2000" b="0" dirty="0">
                <a:latin typeface="+mn-lt"/>
                <a:ea typeface="+mn-ea"/>
                <a:cs typeface="+mn-ea"/>
                <a:sym typeface="+mn-lt"/>
              </a:rPr>
              <a:t>对零件和产品的计数</a:t>
            </a:r>
            <a:endParaRPr lang="zh-CN" altLang="en-US" sz="2000" b="0" dirty="0">
              <a:latin typeface="+mn-lt"/>
              <a:ea typeface="+mn-ea"/>
              <a:cs typeface="+mn-ea"/>
              <a:sym typeface="+mn-lt"/>
            </a:endParaRPr>
          </a:p>
          <a:p>
            <a:pPr marL="171450" indent="-514350">
              <a:lnSpc>
                <a:spcPct val="120000"/>
              </a:lnSpc>
              <a:spcBef>
                <a:spcPts val="600"/>
              </a:spcBef>
              <a:buFont typeface="+mj-ea"/>
              <a:buAutoNum type="circleNumDbPlain"/>
            </a:pPr>
            <a:r>
              <a:rPr lang="zh-CN" altLang="en-US" sz="2000" b="0" dirty="0">
                <a:latin typeface="+mn-lt"/>
                <a:ea typeface="+mn-ea"/>
                <a:cs typeface="+mn-ea"/>
                <a:sym typeface="+mn-lt"/>
              </a:rPr>
              <a:t>对大桥和高速公路上车流量的统计等等</a:t>
            </a:r>
            <a:endParaRPr lang="zh-CN" altLang="en-US" sz="2000" b="0" dirty="0">
              <a:latin typeface="+mn-lt"/>
              <a:ea typeface="+mn-ea"/>
              <a:cs typeface="+mn-ea"/>
              <a:sym typeface="+mn-lt"/>
            </a:endParaRPr>
          </a:p>
        </p:txBody>
      </p:sp>
      <p:sp>
        <p:nvSpPr>
          <p:cNvPr id="5" name="矩形 4"/>
          <p:cNvSpPr/>
          <p:nvPr/>
        </p:nvSpPr>
        <p:spPr>
          <a:xfrm>
            <a:off x="565272" y="5338073"/>
            <a:ext cx="7989644" cy="1040285"/>
          </a:xfrm>
          <a:prstGeom prst="rect">
            <a:avLst/>
          </a:prstGeom>
        </p:spPr>
        <p:txBody>
          <a:bodyPr wrap="square">
            <a:spAutoFit/>
          </a:bodyPr>
          <a:lstStyle/>
          <a:p>
            <a:pPr>
              <a:lnSpc>
                <a:spcPct val="120000"/>
              </a:lnSpc>
              <a:spcBef>
                <a:spcPct val="20000"/>
              </a:spcBef>
              <a:buClr>
                <a:schemeClr val="accent2"/>
              </a:buClr>
              <a:buSzPct val="80000"/>
              <a:buFont typeface="Wingdings" panose="05000000000000000000" pitchFamily="2" charset="2"/>
              <a:buNone/>
            </a:pPr>
            <a:r>
              <a:rPr lang="en-US" altLang="zh-CN" sz="2800" dirty="0">
                <a:solidFill>
                  <a:srgbClr val="FF0000"/>
                </a:solidFill>
                <a:latin typeface="+mn-lt"/>
                <a:ea typeface="+mn-ea"/>
                <a:cs typeface="+mn-ea"/>
                <a:sym typeface="+mn-lt"/>
              </a:rPr>
              <a:t>3</a:t>
            </a:r>
            <a:r>
              <a:rPr lang="zh-CN" altLang="en-US" sz="2800" dirty="0">
                <a:solidFill>
                  <a:srgbClr val="FF0000"/>
                </a:solidFill>
                <a:latin typeface="+mn-lt"/>
                <a:ea typeface="+mn-ea"/>
                <a:cs typeface="+mn-ea"/>
                <a:sym typeface="+mn-lt"/>
              </a:rPr>
              <a:t>、定时与计数的关系</a:t>
            </a:r>
            <a:endParaRPr lang="zh-CN" altLang="en-US" sz="2800" dirty="0">
              <a:solidFill>
                <a:srgbClr val="FF0000"/>
              </a:solidFill>
              <a:latin typeface="+mn-lt"/>
              <a:ea typeface="+mn-ea"/>
              <a:cs typeface="+mn-ea"/>
              <a:sym typeface="+mn-lt"/>
            </a:endParaRPr>
          </a:p>
          <a:p>
            <a:pPr>
              <a:lnSpc>
                <a:spcPct val="120000"/>
              </a:lnSpc>
              <a:spcBef>
                <a:spcPct val="20000"/>
              </a:spcBef>
              <a:buClr>
                <a:schemeClr val="accent2"/>
              </a:buClr>
              <a:buSzPct val="80000"/>
              <a:buFont typeface="Wingdings" panose="05000000000000000000" pitchFamily="2" charset="2"/>
              <a:buNone/>
            </a:pPr>
            <a:r>
              <a:rPr lang="zh-CN" altLang="en-US" sz="2000" dirty="0">
                <a:solidFill>
                  <a:schemeClr val="tx2"/>
                </a:solidFill>
                <a:latin typeface="+mn-lt"/>
                <a:ea typeface="+mn-ea"/>
                <a:cs typeface="+mn-ea"/>
                <a:sym typeface="+mn-lt"/>
              </a:rPr>
              <a:t>定时与计数本质上都是计数，</a:t>
            </a:r>
            <a:r>
              <a:rPr lang="zh-CN" altLang="en-US" sz="2000" dirty="0">
                <a:solidFill>
                  <a:srgbClr val="006600"/>
                </a:solidFill>
                <a:latin typeface="+mn-lt"/>
                <a:ea typeface="+mn-ea"/>
                <a:cs typeface="+mn-ea"/>
                <a:sym typeface="+mn-lt"/>
              </a:rPr>
              <a:t>但它们所计的‘数’来源是不同的。</a:t>
            </a:r>
            <a:endParaRPr lang="zh-CN" altLang="en-US" sz="2000"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a:xfrm>
            <a:off x="533399" y="1797294"/>
            <a:ext cx="8077200" cy="3263412"/>
          </a:xfrm>
        </p:spPr>
        <p:txBody>
          <a:bodyPr/>
          <a:lstStyle/>
          <a:p>
            <a:pPr>
              <a:lnSpc>
                <a:spcPct val="110000"/>
              </a:lnSpc>
              <a:spcBef>
                <a:spcPct val="10000"/>
              </a:spcBef>
              <a:buFont typeface="Wingdings" panose="05000000000000000000" pitchFamily="2" charset="2"/>
              <a:buNone/>
              <a:defRPr/>
            </a:pPr>
            <a:r>
              <a:rPr lang="en-US" altLang="zh-CN" sz="2600" b="1" dirty="0">
                <a:cs typeface="+mn-ea"/>
                <a:sym typeface="+mn-lt"/>
              </a:rPr>
              <a:t>1</a:t>
            </a:r>
            <a:r>
              <a:rPr lang="zh-CN" altLang="en-US" sz="2600" b="1" dirty="0">
                <a:cs typeface="+mn-ea"/>
                <a:sym typeface="+mn-lt"/>
              </a:rPr>
              <a:t>、内部定时</a:t>
            </a:r>
            <a:endParaRPr lang="zh-CN" altLang="en-US" sz="2600" b="1" dirty="0">
              <a:cs typeface="+mn-ea"/>
              <a:sym typeface="+mn-lt"/>
            </a:endParaRPr>
          </a:p>
          <a:p>
            <a:pPr marL="0" indent="0">
              <a:lnSpc>
                <a:spcPct val="110000"/>
              </a:lnSpc>
              <a:spcBef>
                <a:spcPct val="10000"/>
              </a:spcBef>
              <a:buFont typeface="Wingdings" panose="05000000000000000000" pitchFamily="2" charset="2"/>
              <a:buNone/>
              <a:defRPr/>
            </a:pPr>
            <a:r>
              <a:rPr lang="zh-CN" altLang="en-US" sz="2200" dirty="0">
                <a:cs typeface="+mn-ea"/>
                <a:sym typeface="+mn-lt"/>
              </a:rPr>
              <a:t>内部定时产生运算器、控制器等</a:t>
            </a:r>
            <a:r>
              <a:rPr lang="en-US" altLang="zh-CN" sz="2200" dirty="0">
                <a:cs typeface="+mn-ea"/>
                <a:sym typeface="+mn-lt"/>
              </a:rPr>
              <a:t>CPU</a:t>
            </a:r>
            <a:r>
              <a:rPr lang="zh-CN" altLang="en-US" sz="2200" dirty="0">
                <a:cs typeface="+mn-ea"/>
                <a:sym typeface="+mn-lt"/>
              </a:rPr>
              <a:t>内部的控制时序，如取指周期、读</a:t>
            </a:r>
            <a:r>
              <a:rPr lang="en-US" altLang="zh-CN" sz="2200" dirty="0">
                <a:cs typeface="+mn-ea"/>
                <a:sym typeface="+mn-lt"/>
              </a:rPr>
              <a:t>/</a:t>
            </a:r>
            <a:r>
              <a:rPr lang="zh-CN" altLang="en-US" sz="2200" dirty="0">
                <a:cs typeface="+mn-ea"/>
                <a:sym typeface="+mn-lt"/>
              </a:rPr>
              <a:t>写周期、中断周期等，</a:t>
            </a:r>
            <a:r>
              <a:rPr lang="zh-CN" altLang="en-US" sz="2200" b="1" dirty="0">
                <a:solidFill>
                  <a:srgbClr val="C00000"/>
                </a:solidFill>
                <a:cs typeface="+mn-ea"/>
                <a:sym typeface="+mn-lt"/>
              </a:rPr>
              <a:t>主要用于</a:t>
            </a:r>
            <a:r>
              <a:rPr lang="en-US" altLang="zh-CN" sz="2200" b="1" dirty="0">
                <a:solidFill>
                  <a:srgbClr val="C00000"/>
                </a:solidFill>
                <a:cs typeface="+mn-ea"/>
                <a:sym typeface="+mn-lt"/>
              </a:rPr>
              <a:t>CPU</a:t>
            </a:r>
            <a:r>
              <a:rPr lang="zh-CN" altLang="en-US" sz="2200" b="1" dirty="0">
                <a:solidFill>
                  <a:srgbClr val="C00000"/>
                </a:solidFill>
                <a:cs typeface="+mn-ea"/>
                <a:sym typeface="+mn-lt"/>
              </a:rPr>
              <a:t>内部指令执行过程的定时</a:t>
            </a:r>
            <a:r>
              <a:rPr lang="zh-CN" altLang="en-US" sz="2200" dirty="0">
                <a:cs typeface="+mn-ea"/>
                <a:sym typeface="+mn-lt"/>
              </a:rPr>
              <a:t>，计时单位一般是</a:t>
            </a:r>
            <a:r>
              <a:rPr lang="en-US" altLang="zh-CN" sz="2200" dirty="0">
                <a:cs typeface="+mn-ea"/>
                <a:sym typeface="+mn-lt"/>
              </a:rPr>
              <a:t>ns</a:t>
            </a:r>
            <a:r>
              <a:rPr lang="zh-CN" altLang="en-US" sz="2200" dirty="0">
                <a:cs typeface="+mn-ea"/>
                <a:sym typeface="+mn-lt"/>
              </a:rPr>
              <a:t>级。</a:t>
            </a:r>
            <a:endParaRPr lang="zh-CN" altLang="en-US" sz="2200" dirty="0">
              <a:cs typeface="+mn-ea"/>
              <a:sym typeface="+mn-lt"/>
            </a:endParaRPr>
          </a:p>
          <a:p>
            <a:pPr>
              <a:lnSpc>
                <a:spcPct val="110000"/>
              </a:lnSpc>
              <a:spcBef>
                <a:spcPts val="1200"/>
              </a:spcBef>
              <a:buFont typeface="Wingdings" panose="05000000000000000000" pitchFamily="2" charset="2"/>
              <a:buNone/>
              <a:defRPr/>
            </a:pPr>
            <a:r>
              <a:rPr lang="en-US" altLang="zh-CN" sz="2600" b="1" dirty="0">
                <a:cs typeface="+mn-ea"/>
                <a:sym typeface="+mn-lt"/>
              </a:rPr>
              <a:t>2</a:t>
            </a:r>
            <a:r>
              <a:rPr lang="zh-CN" altLang="en-US" sz="2600" b="1" dirty="0">
                <a:cs typeface="+mn-ea"/>
                <a:sym typeface="+mn-lt"/>
              </a:rPr>
              <a:t>、外部定时</a:t>
            </a:r>
            <a:endParaRPr lang="en-US" altLang="zh-CN" sz="2600" b="1" dirty="0">
              <a:cs typeface="+mn-ea"/>
              <a:sym typeface="+mn-lt"/>
            </a:endParaRPr>
          </a:p>
          <a:p>
            <a:pPr marL="0" indent="0">
              <a:lnSpc>
                <a:spcPct val="110000"/>
              </a:lnSpc>
              <a:spcBef>
                <a:spcPct val="10000"/>
              </a:spcBef>
              <a:buFont typeface="Wingdings" panose="05000000000000000000" pitchFamily="2" charset="2"/>
              <a:buNone/>
              <a:defRPr/>
            </a:pPr>
            <a:r>
              <a:rPr lang="zh-CN" altLang="en-US" sz="2200" dirty="0">
                <a:cs typeface="+mn-ea"/>
                <a:sym typeface="+mn-lt"/>
              </a:rPr>
              <a:t>外部定时是</a:t>
            </a:r>
            <a:r>
              <a:rPr lang="zh-CN" altLang="en-US" sz="2200" b="1" dirty="0">
                <a:solidFill>
                  <a:srgbClr val="C00000"/>
                </a:solidFill>
                <a:cs typeface="+mn-ea"/>
                <a:sym typeface="+mn-lt"/>
              </a:rPr>
              <a:t>外设在实现某种功能时所需要的一种时序关系</a:t>
            </a:r>
            <a:r>
              <a:rPr lang="zh-CN" altLang="en-US" sz="2200" dirty="0">
                <a:cs typeface="+mn-ea"/>
                <a:sym typeface="+mn-lt"/>
              </a:rPr>
              <a:t>。例如，打印机接口标准</a:t>
            </a:r>
            <a:r>
              <a:rPr lang="en-US" altLang="zh-CN" sz="2200" dirty="0">
                <a:cs typeface="+mn-ea"/>
                <a:sym typeface="+mn-lt"/>
              </a:rPr>
              <a:t>Centronics</a:t>
            </a:r>
            <a:r>
              <a:rPr lang="zh-CN" altLang="en-US" sz="2200" dirty="0">
                <a:cs typeface="+mn-ea"/>
                <a:sym typeface="+mn-lt"/>
              </a:rPr>
              <a:t>，就规定了打印机与</a:t>
            </a:r>
            <a:r>
              <a:rPr lang="en-US" altLang="zh-CN" sz="2200" dirty="0">
                <a:cs typeface="+mn-ea"/>
                <a:sym typeface="+mn-lt"/>
              </a:rPr>
              <a:t>CPU</a:t>
            </a:r>
            <a:r>
              <a:rPr lang="zh-CN" altLang="en-US" sz="2200" dirty="0">
                <a:cs typeface="+mn-ea"/>
                <a:sym typeface="+mn-lt"/>
              </a:rPr>
              <a:t>之间传输信息应遵守的工作时序。 </a:t>
            </a:r>
            <a:r>
              <a:rPr lang="en-US" altLang="zh-CN" sz="2200" dirty="0">
                <a:cs typeface="+mn-ea"/>
                <a:sym typeface="+mn-lt"/>
              </a:rPr>
              <a:t>   </a:t>
            </a:r>
            <a:endParaRPr lang="en-US" altLang="zh-CN" sz="2200" dirty="0">
              <a:cs typeface="+mn-ea"/>
              <a:sym typeface="+mn-lt"/>
            </a:endParaRPr>
          </a:p>
        </p:txBody>
      </p:sp>
      <p:sp>
        <p:nvSpPr>
          <p:cNvPr id="21507" name="矩形 1"/>
          <p:cNvSpPr>
            <a:spLocks noChangeArrowheads="1"/>
          </p:cNvSpPr>
          <p:nvPr/>
        </p:nvSpPr>
        <p:spPr bwMode="auto">
          <a:xfrm>
            <a:off x="2086382" y="1093803"/>
            <a:ext cx="5198859" cy="6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10000"/>
              </a:spcBef>
            </a:pPr>
            <a:r>
              <a:rPr lang="en-US" altLang="zh-CN" sz="3200" dirty="0">
                <a:solidFill>
                  <a:srgbClr val="000099"/>
                </a:solidFill>
                <a:latin typeface="+mn-lt"/>
                <a:ea typeface="+mn-ea"/>
                <a:cs typeface="+mn-ea"/>
                <a:sym typeface="+mn-lt"/>
              </a:rPr>
              <a:t>10.2 </a:t>
            </a:r>
            <a:r>
              <a:rPr lang="zh-CN" altLang="en-US" sz="3200" dirty="0">
                <a:solidFill>
                  <a:srgbClr val="000099"/>
                </a:solidFill>
                <a:latin typeface="+mn-lt"/>
                <a:ea typeface="+mn-ea"/>
                <a:cs typeface="+mn-ea"/>
                <a:sym typeface="+mn-lt"/>
              </a:rPr>
              <a:t>微机系统中的定时类型</a:t>
            </a:r>
            <a:endParaRPr lang="zh-CN" altLang="en-US" sz="3200" dirty="0">
              <a:solidFill>
                <a:srgbClr val="000099"/>
              </a:solidFill>
              <a:latin typeface="+mn-lt"/>
              <a:ea typeface="+mn-ea"/>
              <a:cs typeface="+mn-ea"/>
              <a:sym typeface="+mn-lt"/>
            </a:endParaRPr>
          </a:p>
        </p:txBody>
      </p:sp>
      <p:sp>
        <p:nvSpPr>
          <p:cNvPr id="2" name="矩形 1"/>
          <p:cNvSpPr/>
          <p:nvPr/>
        </p:nvSpPr>
        <p:spPr>
          <a:xfrm>
            <a:off x="483576" y="5276850"/>
            <a:ext cx="8176846" cy="1311128"/>
          </a:xfrm>
          <a:prstGeom prst="rect">
            <a:avLst/>
          </a:prstGeom>
        </p:spPr>
        <p:txBody>
          <a:bodyPr wrap="square">
            <a:spAutoFit/>
          </a:bodyPr>
          <a:lstStyle/>
          <a:p>
            <a:pPr marL="0" indent="0">
              <a:lnSpc>
                <a:spcPct val="110000"/>
              </a:lnSpc>
              <a:spcBef>
                <a:spcPct val="10000"/>
              </a:spcBef>
              <a:buFont typeface="Wingdings" panose="05000000000000000000" pitchFamily="2" charset="2"/>
              <a:buNone/>
              <a:defRPr/>
            </a:pPr>
            <a:r>
              <a:rPr lang="zh-CN" altLang="en-US" dirty="0">
                <a:solidFill>
                  <a:srgbClr val="006600"/>
                </a:solidFill>
                <a:latin typeface="+mn-lt"/>
                <a:ea typeface="+mn-ea"/>
                <a:cs typeface="+mn-ea"/>
                <a:sym typeface="+mn-lt"/>
              </a:rPr>
              <a:t>外部定时和内部定时是相互独立的两个定时系统。</a:t>
            </a:r>
            <a:r>
              <a:rPr lang="zh-CN" altLang="en-US" dirty="0">
                <a:solidFill>
                  <a:srgbClr val="0000FF"/>
                </a:solidFill>
                <a:latin typeface="+mn-lt"/>
                <a:ea typeface="+mn-ea"/>
                <a:cs typeface="+mn-ea"/>
                <a:sym typeface="+mn-lt"/>
              </a:rPr>
              <a:t>内部定时固定不变，外部定时随外设而变。</a:t>
            </a:r>
            <a:r>
              <a:rPr lang="zh-CN" altLang="en-US" dirty="0">
                <a:solidFill>
                  <a:srgbClr val="990033"/>
                </a:solidFill>
                <a:latin typeface="+mn-lt"/>
                <a:ea typeface="+mn-ea"/>
                <a:cs typeface="+mn-ea"/>
                <a:sym typeface="+mn-lt"/>
              </a:rPr>
              <a:t>以内部定时为依据设计外部定时结构，即“时序配合”。</a:t>
            </a:r>
            <a:endParaRPr lang="zh-CN" altLang="en-US" dirty="0">
              <a:solidFill>
                <a:srgbClr val="990033"/>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body" idx="1"/>
          </p:nvPr>
        </p:nvSpPr>
        <p:spPr bwMode="auto">
          <a:xfrm>
            <a:off x="322934" y="1815313"/>
            <a:ext cx="8498131" cy="3313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buFont typeface="Wingdings" panose="05000000000000000000" pitchFamily="2" charset="2"/>
              <a:buNone/>
            </a:pPr>
            <a:r>
              <a:rPr lang="en-US" altLang="zh-CN" sz="2600" b="1" dirty="0">
                <a:solidFill>
                  <a:srgbClr val="FF0000"/>
                </a:solidFill>
                <a:cs typeface="+mn-ea"/>
                <a:sym typeface="+mn-lt"/>
              </a:rPr>
              <a:t>1</a:t>
            </a:r>
            <a:r>
              <a:rPr lang="zh-CN" altLang="en-US" sz="2600" b="1" dirty="0">
                <a:solidFill>
                  <a:srgbClr val="FF0000"/>
                </a:solidFill>
                <a:cs typeface="+mn-ea"/>
                <a:sym typeface="+mn-lt"/>
              </a:rPr>
              <a:t>、定时方法</a:t>
            </a:r>
            <a:endParaRPr lang="zh-CN" altLang="en-US" sz="2600" b="1" dirty="0">
              <a:solidFill>
                <a:srgbClr val="FF0000"/>
              </a:solidFill>
              <a:cs typeface="+mn-ea"/>
              <a:sym typeface="+mn-lt"/>
            </a:endParaRPr>
          </a:p>
          <a:p>
            <a:pPr>
              <a:lnSpc>
                <a:spcPct val="120000"/>
              </a:lnSpc>
              <a:spcBef>
                <a:spcPts val="1800"/>
              </a:spcBef>
              <a:buFont typeface="Wingdings" panose="05000000000000000000" pitchFamily="2" charset="2"/>
              <a:buNone/>
            </a:pPr>
            <a:r>
              <a:rPr lang="zh-CN" altLang="en-US" sz="2600" b="1" dirty="0">
                <a:solidFill>
                  <a:schemeClr val="tx2"/>
                </a:solidFill>
                <a:cs typeface="+mn-ea"/>
                <a:sym typeface="+mn-lt"/>
              </a:rPr>
              <a:t>（</a:t>
            </a:r>
            <a:r>
              <a:rPr lang="en-US" altLang="zh-CN" sz="2600" b="1" dirty="0">
                <a:solidFill>
                  <a:schemeClr val="tx2"/>
                </a:solidFill>
                <a:cs typeface="+mn-ea"/>
                <a:sym typeface="+mn-lt"/>
              </a:rPr>
              <a:t>1</a:t>
            </a:r>
            <a:r>
              <a:rPr lang="zh-CN" altLang="en-US" sz="2600" b="1" dirty="0">
                <a:solidFill>
                  <a:schemeClr val="tx2"/>
                </a:solidFill>
                <a:cs typeface="+mn-ea"/>
                <a:sym typeface="+mn-lt"/>
              </a:rPr>
              <a:t>）软件定时：</a:t>
            </a:r>
            <a:r>
              <a:rPr lang="zh-CN" altLang="en-US" sz="2600" b="1" dirty="0">
                <a:cs typeface="+mn-ea"/>
                <a:sym typeface="+mn-lt"/>
              </a:rPr>
              <a:t>是利用</a:t>
            </a:r>
            <a:r>
              <a:rPr lang="en-US" altLang="zh-CN" sz="2600" b="1" dirty="0">
                <a:cs typeface="+mn-ea"/>
                <a:sym typeface="+mn-lt"/>
              </a:rPr>
              <a:t>CPU</a:t>
            </a:r>
            <a:r>
              <a:rPr lang="zh-CN" altLang="en-US" sz="2600" b="1" dirty="0">
                <a:cs typeface="+mn-ea"/>
                <a:sym typeface="+mn-lt"/>
              </a:rPr>
              <a:t>内部定时机构，</a:t>
            </a:r>
            <a:r>
              <a:rPr lang="zh-CN" altLang="en-US" sz="2600" b="1" dirty="0">
                <a:solidFill>
                  <a:srgbClr val="0000FF"/>
                </a:solidFill>
                <a:cs typeface="+mn-ea"/>
                <a:sym typeface="+mn-lt"/>
              </a:rPr>
              <a:t>运用软件编程去循环执行一段程序而产生的等待延时</a:t>
            </a:r>
            <a:r>
              <a:rPr lang="zh-CN" altLang="en-US" sz="2600" b="1" dirty="0">
                <a:cs typeface="+mn-ea"/>
                <a:sym typeface="+mn-lt"/>
              </a:rPr>
              <a:t>。</a:t>
            </a:r>
            <a:endParaRPr lang="en-US" altLang="zh-CN" sz="2600" b="1" dirty="0">
              <a:cs typeface="+mn-ea"/>
              <a:sym typeface="+mn-lt"/>
            </a:endParaRPr>
          </a:p>
          <a:p>
            <a:pPr>
              <a:lnSpc>
                <a:spcPct val="120000"/>
              </a:lnSpc>
              <a:spcBef>
                <a:spcPts val="2200"/>
              </a:spcBef>
              <a:buFont typeface="Wingdings" panose="05000000000000000000" pitchFamily="2" charset="2"/>
              <a:buNone/>
            </a:pPr>
            <a:r>
              <a:rPr lang="en-US" altLang="zh-CN" sz="2600" b="1" dirty="0">
                <a:cs typeface="+mn-ea"/>
                <a:sym typeface="+mn-lt"/>
              </a:rPr>
              <a:t>  </a:t>
            </a:r>
            <a:r>
              <a:rPr lang="zh-CN" altLang="en-US" sz="2600" dirty="0">
                <a:cs typeface="+mn-ea"/>
                <a:sym typeface="+mn-lt"/>
              </a:rPr>
              <a:t>例：           </a:t>
            </a:r>
            <a:r>
              <a:rPr lang="en-US" altLang="zh-CN" sz="2600" dirty="0">
                <a:cs typeface="+mn-ea"/>
                <a:sym typeface="+mn-lt"/>
              </a:rPr>
              <a:t>MOV BX,0FFH</a:t>
            </a:r>
            <a:endParaRPr lang="en-US" altLang="zh-CN" sz="2600" dirty="0">
              <a:cs typeface="+mn-ea"/>
              <a:sym typeface="+mn-lt"/>
            </a:endParaRPr>
          </a:p>
          <a:p>
            <a:pPr>
              <a:lnSpc>
                <a:spcPct val="120000"/>
              </a:lnSpc>
              <a:buFont typeface="Wingdings" panose="05000000000000000000" pitchFamily="2" charset="2"/>
              <a:buNone/>
            </a:pPr>
            <a:r>
              <a:rPr lang="en-US" altLang="zh-CN" sz="2600" dirty="0">
                <a:cs typeface="+mn-ea"/>
                <a:sym typeface="+mn-lt"/>
              </a:rPr>
              <a:t>      DELAY: DEC   BX           ;BX</a:t>
            </a:r>
            <a:r>
              <a:rPr lang="zh-CN" altLang="en-US" sz="2600" dirty="0">
                <a:cs typeface="+mn-ea"/>
                <a:sym typeface="+mn-lt"/>
              </a:rPr>
              <a:t>称为“延时常数”</a:t>
            </a:r>
            <a:endParaRPr lang="en-US" altLang="zh-CN" sz="2600" dirty="0">
              <a:cs typeface="+mn-ea"/>
              <a:sym typeface="+mn-lt"/>
            </a:endParaRPr>
          </a:p>
          <a:p>
            <a:pPr>
              <a:lnSpc>
                <a:spcPct val="120000"/>
              </a:lnSpc>
              <a:buFont typeface="Wingdings" panose="05000000000000000000" pitchFamily="2" charset="2"/>
              <a:buNone/>
            </a:pPr>
            <a:r>
              <a:rPr lang="en-US" altLang="zh-CN" sz="2600" dirty="0">
                <a:cs typeface="+mn-ea"/>
                <a:sym typeface="+mn-lt"/>
              </a:rPr>
              <a:t>                   JNZ    DELAY</a:t>
            </a:r>
            <a:endParaRPr lang="zh-CN" altLang="en-US" sz="2600" dirty="0">
              <a:cs typeface="+mn-ea"/>
              <a:sym typeface="+mn-lt"/>
            </a:endParaRPr>
          </a:p>
        </p:txBody>
      </p:sp>
      <p:sp>
        <p:nvSpPr>
          <p:cNvPr id="22531" name="矩形 1"/>
          <p:cNvSpPr>
            <a:spLocks noChangeArrowheads="1"/>
          </p:cNvSpPr>
          <p:nvPr/>
        </p:nvSpPr>
        <p:spPr bwMode="auto">
          <a:xfrm>
            <a:off x="1644755" y="1149060"/>
            <a:ext cx="60195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buFont typeface="Wingdings" panose="05000000000000000000" pitchFamily="2" charset="2"/>
              <a:buNone/>
            </a:pPr>
            <a:r>
              <a:rPr lang="en-US" altLang="zh-CN" sz="3200" dirty="0">
                <a:solidFill>
                  <a:srgbClr val="000099"/>
                </a:solidFill>
                <a:latin typeface="+mn-lt"/>
                <a:ea typeface="+mn-ea"/>
                <a:cs typeface="+mn-ea"/>
                <a:sym typeface="+mn-lt"/>
              </a:rPr>
              <a:t>10.3 </a:t>
            </a:r>
            <a:r>
              <a:rPr lang="zh-CN" altLang="en-US" sz="3200" dirty="0">
                <a:solidFill>
                  <a:srgbClr val="000099"/>
                </a:solidFill>
                <a:latin typeface="+mn-lt"/>
                <a:ea typeface="+mn-ea"/>
                <a:cs typeface="+mn-ea"/>
                <a:sym typeface="+mn-lt"/>
              </a:rPr>
              <a:t>外部定时方法及硬件定时器</a:t>
            </a:r>
            <a:endParaRPr lang="zh-CN" altLang="en-US" sz="3200" dirty="0">
              <a:solidFill>
                <a:srgbClr val="000099"/>
              </a:solidFill>
              <a:latin typeface="+mn-lt"/>
              <a:ea typeface="+mn-ea"/>
              <a:cs typeface="+mn-ea"/>
              <a:sym typeface="+mn-lt"/>
            </a:endParaRPr>
          </a:p>
        </p:txBody>
      </p:sp>
      <p:sp>
        <p:nvSpPr>
          <p:cNvPr id="3" name="矩形 2"/>
          <p:cNvSpPr>
            <a:spLocks noChangeArrowheads="1"/>
          </p:cNvSpPr>
          <p:nvPr/>
        </p:nvSpPr>
        <p:spPr bwMode="auto">
          <a:xfrm>
            <a:off x="239866" y="5291931"/>
            <a:ext cx="866426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buFont typeface="Wingdings" panose="05000000000000000000" pitchFamily="2" charset="2"/>
              <a:buNone/>
            </a:pPr>
            <a:r>
              <a:rPr lang="zh-CN" altLang="en-US" sz="2200" dirty="0">
                <a:solidFill>
                  <a:srgbClr val="FF0000"/>
                </a:solidFill>
                <a:latin typeface="+mn-lt"/>
                <a:ea typeface="+mn-ea"/>
                <a:cs typeface="+mn-ea"/>
                <a:sym typeface="+mn-lt"/>
              </a:rPr>
              <a:t>优点</a:t>
            </a:r>
            <a:r>
              <a:rPr lang="zh-CN" altLang="en-US" sz="2200" dirty="0">
                <a:latin typeface="+mn-lt"/>
                <a:ea typeface="+mn-ea"/>
                <a:cs typeface="+mn-ea"/>
                <a:sym typeface="+mn-lt"/>
              </a:rPr>
              <a:t>：</a:t>
            </a:r>
            <a:r>
              <a:rPr lang="zh-CN" altLang="en-US" sz="2200" dirty="0">
                <a:solidFill>
                  <a:srgbClr val="006600"/>
                </a:solidFill>
                <a:latin typeface="+mn-lt"/>
                <a:ea typeface="+mn-ea"/>
                <a:cs typeface="+mn-ea"/>
                <a:sym typeface="+mn-lt"/>
              </a:rPr>
              <a:t>不需增加硬件设备</a:t>
            </a:r>
            <a:r>
              <a:rPr lang="zh-CN" altLang="en-US" sz="2200" dirty="0">
                <a:latin typeface="+mn-lt"/>
                <a:ea typeface="+mn-ea"/>
                <a:cs typeface="+mn-ea"/>
                <a:sym typeface="+mn-lt"/>
              </a:rPr>
              <a:t>，只需编制相应的延时程序以备调用</a:t>
            </a:r>
            <a:endParaRPr lang="zh-CN" altLang="en-US" sz="2200" dirty="0">
              <a:latin typeface="+mn-lt"/>
              <a:ea typeface="+mn-ea"/>
              <a:cs typeface="+mn-ea"/>
              <a:sym typeface="+mn-lt"/>
            </a:endParaRPr>
          </a:p>
          <a:p>
            <a:pPr>
              <a:lnSpc>
                <a:spcPct val="120000"/>
              </a:lnSpc>
              <a:buFont typeface="Wingdings" panose="05000000000000000000" pitchFamily="2" charset="2"/>
              <a:buNone/>
            </a:pPr>
            <a:r>
              <a:rPr lang="zh-CN" altLang="en-US" sz="2200" dirty="0">
                <a:solidFill>
                  <a:srgbClr val="000099"/>
                </a:solidFill>
                <a:latin typeface="+mn-lt"/>
                <a:ea typeface="+mn-ea"/>
                <a:cs typeface="+mn-ea"/>
                <a:sym typeface="+mn-lt"/>
              </a:rPr>
              <a:t>缺点</a:t>
            </a:r>
            <a:r>
              <a:rPr lang="zh-CN" altLang="en-US" sz="2200" dirty="0">
                <a:latin typeface="+mn-lt"/>
                <a:ea typeface="+mn-ea"/>
                <a:cs typeface="+mn-ea"/>
                <a:sym typeface="+mn-lt"/>
              </a:rPr>
              <a:t>：</a:t>
            </a:r>
            <a:r>
              <a:rPr lang="en-US" altLang="zh-CN" sz="2200" dirty="0">
                <a:latin typeface="+mn-lt"/>
                <a:ea typeface="+mn-ea"/>
                <a:cs typeface="+mn-ea"/>
                <a:sym typeface="+mn-lt"/>
              </a:rPr>
              <a:t>CPU</a:t>
            </a:r>
            <a:r>
              <a:rPr lang="zh-CN" altLang="en-US" sz="2200" dirty="0">
                <a:latin typeface="+mn-lt"/>
                <a:ea typeface="+mn-ea"/>
                <a:cs typeface="+mn-ea"/>
                <a:sym typeface="+mn-lt"/>
              </a:rPr>
              <a:t>执行延时等待时间，</a:t>
            </a:r>
            <a:r>
              <a:rPr lang="zh-CN" altLang="en-US" sz="2200" dirty="0">
                <a:solidFill>
                  <a:srgbClr val="006600"/>
                </a:solidFill>
                <a:latin typeface="+mn-lt"/>
                <a:ea typeface="+mn-ea"/>
                <a:cs typeface="+mn-ea"/>
                <a:sym typeface="+mn-lt"/>
              </a:rPr>
              <a:t>增加了</a:t>
            </a:r>
            <a:r>
              <a:rPr lang="en-US" altLang="zh-CN" sz="2200" dirty="0">
                <a:solidFill>
                  <a:srgbClr val="006600"/>
                </a:solidFill>
                <a:latin typeface="+mn-lt"/>
                <a:ea typeface="+mn-ea"/>
                <a:cs typeface="+mn-ea"/>
                <a:sym typeface="+mn-lt"/>
              </a:rPr>
              <a:t>CPU</a:t>
            </a:r>
            <a:r>
              <a:rPr lang="zh-CN" altLang="en-US" sz="2200" dirty="0">
                <a:solidFill>
                  <a:srgbClr val="006600"/>
                </a:solidFill>
                <a:latin typeface="+mn-lt"/>
                <a:ea typeface="+mn-ea"/>
                <a:cs typeface="+mn-ea"/>
                <a:sym typeface="+mn-lt"/>
              </a:rPr>
              <a:t>的时间开销</a:t>
            </a:r>
            <a:r>
              <a:rPr lang="zh-CN" altLang="en-US" sz="2200" dirty="0">
                <a:latin typeface="+mn-lt"/>
                <a:ea typeface="+mn-ea"/>
                <a:cs typeface="+mn-ea"/>
                <a:sym typeface="+mn-lt"/>
              </a:rPr>
              <a:t>。延时时间越长，</a:t>
            </a:r>
            <a:r>
              <a:rPr lang="en-US" altLang="zh-CN" sz="2200" dirty="0">
                <a:latin typeface="+mn-lt"/>
                <a:ea typeface="+mn-ea"/>
                <a:cs typeface="+mn-ea"/>
                <a:sym typeface="+mn-lt"/>
              </a:rPr>
              <a:t>CPU</a:t>
            </a:r>
            <a:r>
              <a:rPr lang="zh-CN" altLang="en-US" sz="2200" dirty="0">
                <a:latin typeface="+mn-lt"/>
                <a:ea typeface="+mn-ea"/>
                <a:cs typeface="+mn-ea"/>
                <a:sym typeface="+mn-lt"/>
              </a:rPr>
              <a:t>的效率也越低，浪费了</a:t>
            </a:r>
            <a:r>
              <a:rPr lang="en-US" altLang="zh-CN" sz="2200" dirty="0">
                <a:latin typeface="+mn-lt"/>
                <a:ea typeface="+mn-ea"/>
                <a:cs typeface="+mn-ea"/>
                <a:sym typeface="+mn-lt"/>
              </a:rPr>
              <a:t>CPU</a:t>
            </a:r>
            <a:r>
              <a:rPr lang="zh-CN" altLang="en-US" sz="2200" dirty="0">
                <a:latin typeface="+mn-lt"/>
                <a:ea typeface="+mn-ea"/>
                <a:cs typeface="+mn-ea"/>
                <a:sym typeface="+mn-lt"/>
              </a:rPr>
              <a:t>的资源，另外还受主频的影响。</a:t>
            </a:r>
            <a:endParaRPr lang="zh-CN" altLang="en-US" sz="22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6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16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uiExpand="1"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59417" y="1483885"/>
            <a:ext cx="7825159" cy="122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50000"/>
              </a:lnSpc>
              <a:spcBef>
                <a:spcPct val="10000"/>
              </a:spcBef>
              <a:buClr>
                <a:srgbClr val="FF5050"/>
              </a:buClr>
              <a:buSzPct val="80000"/>
              <a:buFont typeface="Wingdings" panose="05000000000000000000" pitchFamily="2" charset="2"/>
              <a:buNone/>
            </a:pPr>
            <a:r>
              <a:rPr lang="zh-CN" altLang="en-US" sz="2600" dirty="0">
                <a:solidFill>
                  <a:schemeClr val="tx2"/>
                </a:solidFill>
                <a:latin typeface="+mn-lt"/>
                <a:ea typeface="+mn-ea"/>
                <a:cs typeface="+mn-ea"/>
                <a:sym typeface="+mn-lt"/>
              </a:rPr>
              <a:t>（</a:t>
            </a:r>
            <a:r>
              <a:rPr lang="en-US" altLang="zh-CN" sz="2600" dirty="0">
                <a:solidFill>
                  <a:schemeClr val="tx2"/>
                </a:solidFill>
                <a:latin typeface="+mn-lt"/>
                <a:ea typeface="+mn-ea"/>
                <a:cs typeface="+mn-ea"/>
                <a:sym typeface="+mn-lt"/>
              </a:rPr>
              <a:t>2</a:t>
            </a:r>
            <a:r>
              <a:rPr lang="zh-CN" altLang="en-US" sz="2600" dirty="0">
                <a:solidFill>
                  <a:schemeClr val="tx2"/>
                </a:solidFill>
                <a:latin typeface="+mn-lt"/>
                <a:ea typeface="+mn-ea"/>
                <a:cs typeface="+mn-ea"/>
                <a:sym typeface="+mn-lt"/>
              </a:rPr>
              <a:t>）硬件定时：</a:t>
            </a:r>
            <a:r>
              <a:rPr lang="zh-CN" altLang="en-US" sz="2600" dirty="0">
                <a:latin typeface="+mn-lt"/>
                <a:ea typeface="+mn-ea"/>
                <a:cs typeface="+mn-ea"/>
                <a:sym typeface="+mn-lt"/>
              </a:rPr>
              <a:t>采用可编程的</a:t>
            </a:r>
            <a:r>
              <a:rPr lang="zh-CN" altLang="en-US" sz="2600" dirty="0">
                <a:solidFill>
                  <a:srgbClr val="0000FF"/>
                </a:solidFill>
                <a:latin typeface="+mn-lt"/>
                <a:ea typeface="+mn-ea"/>
                <a:cs typeface="+mn-ea"/>
                <a:sym typeface="+mn-lt"/>
              </a:rPr>
              <a:t>定时</a:t>
            </a:r>
            <a:r>
              <a:rPr lang="en-US" altLang="zh-CN" sz="2600" dirty="0">
                <a:solidFill>
                  <a:srgbClr val="0000FF"/>
                </a:solidFill>
                <a:latin typeface="+mn-lt"/>
                <a:ea typeface="+mn-ea"/>
                <a:cs typeface="+mn-ea"/>
                <a:sym typeface="+mn-lt"/>
              </a:rPr>
              <a:t>/</a:t>
            </a:r>
            <a:r>
              <a:rPr lang="zh-CN" altLang="en-US" sz="2600" dirty="0">
                <a:solidFill>
                  <a:srgbClr val="0000FF"/>
                </a:solidFill>
                <a:latin typeface="+mn-lt"/>
                <a:ea typeface="+mn-ea"/>
                <a:cs typeface="+mn-ea"/>
                <a:sym typeface="+mn-lt"/>
              </a:rPr>
              <a:t>计数器</a:t>
            </a:r>
            <a:r>
              <a:rPr lang="zh-CN" altLang="en-US" sz="2600" dirty="0">
                <a:latin typeface="+mn-lt"/>
                <a:ea typeface="+mn-ea"/>
                <a:cs typeface="+mn-ea"/>
                <a:sym typeface="+mn-lt"/>
              </a:rPr>
              <a:t>或</a:t>
            </a:r>
            <a:r>
              <a:rPr lang="zh-CN" altLang="en-US" sz="2600" dirty="0">
                <a:solidFill>
                  <a:srgbClr val="0000FF"/>
                </a:solidFill>
                <a:latin typeface="+mn-lt"/>
                <a:ea typeface="+mn-ea"/>
                <a:cs typeface="+mn-ea"/>
                <a:sym typeface="+mn-lt"/>
              </a:rPr>
              <a:t>单稳延时电路</a:t>
            </a:r>
            <a:r>
              <a:rPr lang="zh-CN" altLang="en-US" sz="2600" dirty="0">
                <a:latin typeface="+mn-lt"/>
                <a:ea typeface="+mn-ea"/>
                <a:cs typeface="+mn-ea"/>
                <a:sym typeface="+mn-lt"/>
              </a:rPr>
              <a:t>产生</a:t>
            </a:r>
            <a:r>
              <a:rPr lang="zh-CN" altLang="en-US" sz="2600" dirty="0">
                <a:solidFill>
                  <a:srgbClr val="0000FF"/>
                </a:solidFill>
                <a:latin typeface="+mn-lt"/>
                <a:ea typeface="+mn-ea"/>
                <a:cs typeface="+mn-ea"/>
                <a:sym typeface="+mn-lt"/>
              </a:rPr>
              <a:t>定时或延时</a:t>
            </a:r>
            <a:r>
              <a:rPr lang="zh-CN" altLang="en-US" sz="2600" dirty="0">
                <a:latin typeface="+mn-lt"/>
                <a:ea typeface="+mn-ea"/>
                <a:cs typeface="+mn-ea"/>
                <a:sym typeface="+mn-lt"/>
              </a:rPr>
              <a:t>。</a:t>
            </a:r>
            <a:endParaRPr lang="zh-CN" altLang="en-US" sz="2600" dirty="0">
              <a:latin typeface="+mn-lt"/>
              <a:ea typeface="+mn-ea"/>
              <a:cs typeface="+mn-ea"/>
              <a:sym typeface="+mn-lt"/>
            </a:endParaRPr>
          </a:p>
        </p:txBody>
      </p:sp>
      <p:sp>
        <p:nvSpPr>
          <p:cNvPr id="3" name="矩形 2"/>
          <p:cNvSpPr>
            <a:spLocks noChangeArrowheads="1"/>
          </p:cNvSpPr>
          <p:nvPr/>
        </p:nvSpPr>
        <p:spPr bwMode="auto">
          <a:xfrm>
            <a:off x="659418" y="3131065"/>
            <a:ext cx="7825158"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50000"/>
              </a:lnSpc>
              <a:buFont typeface="Wingdings" panose="05000000000000000000" pitchFamily="2" charset="2"/>
              <a:buNone/>
            </a:pPr>
            <a:r>
              <a:rPr lang="zh-CN" altLang="en-US" dirty="0">
                <a:solidFill>
                  <a:srgbClr val="FF0000"/>
                </a:solidFill>
                <a:latin typeface="+mn-lt"/>
                <a:ea typeface="+mn-ea"/>
                <a:cs typeface="+mn-ea"/>
                <a:sym typeface="+mn-lt"/>
              </a:rPr>
              <a:t>优点</a:t>
            </a:r>
            <a:r>
              <a:rPr lang="zh-CN" altLang="en-US" dirty="0">
                <a:latin typeface="+mn-lt"/>
                <a:ea typeface="+mn-ea"/>
                <a:cs typeface="+mn-ea"/>
                <a:sym typeface="+mn-lt"/>
              </a:rPr>
              <a:t>：</a:t>
            </a:r>
            <a:endParaRPr lang="en-US" altLang="zh-CN" dirty="0">
              <a:latin typeface="+mn-lt"/>
              <a:ea typeface="+mn-ea"/>
              <a:cs typeface="+mn-ea"/>
              <a:sym typeface="+mn-lt"/>
            </a:endParaRPr>
          </a:p>
          <a:p>
            <a:pPr marL="457200" indent="-457200" algn="just">
              <a:lnSpc>
                <a:spcPct val="150000"/>
              </a:lnSpc>
              <a:buClr>
                <a:schemeClr val="tx1"/>
              </a:buClr>
              <a:buFont typeface="+mj-ea"/>
              <a:buAutoNum type="circleNumDbPlain"/>
            </a:pPr>
            <a:r>
              <a:rPr lang="zh-CN" altLang="en-US" dirty="0">
                <a:solidFill>
                  <a:srgbClr val="006600"/>
                </a:solidFill>
                <a:latin typeface="+mn-lt"/>
                <a:ea typeface="+mn-ea"/>
                <a:cs typeface="+mn-ea"/>
                <a:sym typeface="+mn-lt"/>
              </a:rPr>
              <a:t>不占用</a:t>
            </a:r>
            <a:r>
              <a:rPr lang="en-US" altLang="zh-CN" dirty="0">
                <a:solidFill>
                  <a:srgbClr val="006600"/>
                </a:solidFill>
                <a:latin typeface="+mn-lt"/>
                <a:ea typeface="+mn-ea"/>
                <a:cs typeface="+mn-ea"/>
                <a:sym typeface="+mn-lt"/>
              </a:rPr>
              <a:t>CPU</a:t>
            </a:r>
            <a:r>
              <a:rPr lang="zh-CN" altLang="en-US" dirty="0">
                <a:solidFill>
                  <a:srgbClr val="006600"/>
                </a:solidFill>
                <a:latin typeface="+mn-lt"/>
                <a:ea typeface="+mn-ea"/>
                <a:cs typeface="+mn-ea"/>
                <a:sym typeface="+mn-lt"/>
              </a:rPr>
              <a:t>的时间</a:t>
            </a:r>
            <a:r>
              <a:rPr lang="zh-CN" altLang="en-US" dirty="0">
                <a:latin typeface="+mn-lt"/>
                <a:ea typeface="+mn-ea"/>
                <a:cs typeface="+mn-ea"/>
                <a:sym typeface="+mn-lt"/>
              </a:rPr>
              <a:t>，定时时间长，使用灵活；</a:t>
            </a:r>
            <a:endParaRPr lang="en-US" altLang="zh-CN" dirty="0">
              <a:latin typeface="+mn-lt"/>
              <a:ea typeface="+mn-ea"/>
              <a:cs typeface="+mn-ea"/>
              <a:sym typeface="+mn-lt"/>
            </a:endParaRPr>
          </a:p>
          <a:p>
            <a:pPr marL="457200" indent="-457200" algn="just">
              <a:lnSpc>
                <a:spcPct val="150000"/>
              </a:lnSpc>
              <a:buFont typeface="+mj-ea"/>
              <a:buAutoNum type="circleNumDbPlain"/>
            </a:pPr>
            <a:r>
              <a:rPr lang="zh-CN" altLang="en-US" dirty="0">
                <a:latin typeface="+mn-lt"/>
                <a:ea typeface="+mn-ea"/>
                <a:cs typeface="+mn-ea"/>
                <a:sym typeface="+mn-lt"/>
              </a:rPr>
              <a:t>定时准确，定时时间不受主机频率影响，</a:t>
            </a:r>
            <a:r>
              <a:rPr lang="zh-CN" altLang="en-US" dirty="0">
                <a:solidFill>
                  <a:srgbClr val="006600"/>
                </a:solidFill>
                <a:latin typeface="+mn-lt"/>
                <a:ea typeface="+mn-ea"/>
                <a:cs typeface="+mn-ea"/>
                <a:sym typeface="+mn-lt"/>
              </a:rPr>
              <a:t>定时程序具有通用性</a:t>
            </a:r>
            <a:r>
              <a:rPr lang="zh-CN" altLang="en-US" dirty="0">
                <a:latin typeface="+mn-lt"/>
                <a:ea typeface="+mn-ea"/>
                <a:cs typeface="+mn-ea"/>
                <a:sym typeface="+mn-lt"/>
              </a:rPr>
              <a:t>，故得到广泛应用。</a:t>
            </a:r>
            <a:endParaRPr lang="zh-CN" altLang="en-US" dirty="0">
              <a:latin typeface="+mn-lt"/>
              <a:ea typeface="+mn-ea"/>
              <a:cs typeface="+mn-ea"/>
              <a:sym typeface="+mn-lt"/>
            </a:endParaRPr>
          </a:p>
          <a:p>
            <a:pPr algn="just">
              <a:lnSpc>
                <a:spcPct val="150000"/>
              </a:lnSpc>
              <a:spcBef>
                <a:spcPts val="1800"/>
              </a:spcBef>
              <a:buFont typeface="Wingdings" panose="05000000000000000000" pitchFamily="2" charset="2"/>
              <a:buNone/>
            </a:pPr>
            <a:r>
              <a:rPr lang="zh-CN" altLang="en-US" dirty="0">
                <a:solidFill>
                  <a:srgbClr val="000099"/>
                </a:solidFill>
                <a:latin typeface="+mn-lt"/>
                <a:ea typeface="+mn-ea"/>
                <a:cs typeface="+mn-ea"/>
                <a:sym typeface="+mn-lt"/>
              </a:rPr>
              <a:t>缺点</a:t>
            </a:r>
            <a:r>
              <a:rPr lang="zh-CN" altLang="en-US" dirty="0">
                <a:latin typeface="+mn-lt"/>
                <a:ea typeface="+mn-ea"/>
                <a:cs typeface="+mn-ea"/>
                <a:sym typeface="+mn-lt"/>
              </a:rPr>
              <a:t>：设置定时电路，</a:t>
            </a:r>
            <a:r>
              <a:rPr lang="zh-CN" altLang="en-US" dirty="0">
                <a:solidFill>
                  <a:srgbClr val="006600"/>
                </a:solidFill>
                <a:latin typeface="+mn-lt"/>
                <a:ea typeface="+mn-ea"/>
                <a:cs typeface="+mn-ea"/>
                <a:sym typeface="+mn-lt"/>
              </a:rPr>
              <a:t>增加额外硬件开销</a:t>
            </a:r>
            <a:r>
              <a:rPr lang="zh-CN" altLang="en-US" dirty="0">
                <a:latin typeface="+mn-lt"/>
                <a:ea typeface="+mn-ea"/>
                <a:cs typeface="+mn-ea"/>
                <a:sym typeface="+mn-lt"/>
              </a:rPr>
              <a:t>。</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769937" y="1281967"/>
            <a:ext cx="7604125"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Clr>
                <a:srgbClr val="FF5050"/>
              </a:buClr>
              <a:buSzPct val="80000"/>
              <a:buFont typeface="Wingdings" panose="05000000000000000000" pitchFamily="2" charset="2"/>
              <a:buNone/>
            </a:pPr>
            <a:r>
              <a:rPr lang="en-US" altLang="zh-CN" sz="2800" dirty="0">
                <a:solidFill>
                  <a:srgbClr val="FF0000"/>
                </a:solidFill>
                <a:latin typeface="+mn-lt"/>
                <a:ea typeface="+mn-ea"/>
                <a:cs typeface="+mn-ea"/>
                <a:sym typeface="+mn-lt"/>
              </a:rPr>
              <a:t>2</a:t>
            </a:r>
            <a:r>
              <a:rPr lang="zh-CN" altLang="en-US" sz="2800" dirty="0">
                <a:solidFill>
                  <a:srgbClr val="FF0000"/>
                </a:solidFill>
                <a:latin typeface="+mn-lt"/>
                <a:ea typeface="+mn-ea"/>
                <a:cs typeface="+mn-ea"/>
                <a:sym typeface="+mn-lt"/>
              </a:rPr>
              <a:t>、外部硬件定时器</a:t>
            </a:r>
            <a:endParaRPr lang="zh-CN" altLang="en-US" sz="2800" dirty="0">
              <a:solidFill>
                <a:srgbClr val="FF0000"/>
              </a:solidFill>
              <a:latin typeface="+mn-lt"/>
              <a:ea typeface="+mn-ea"/>
              <a:cs typeface="+mn-ea"/>
              <a:sym typeface="+mn-lt"/>
            </a:endParaRPr>
          </a:p>
          <a:p>
            <a:pPr marL="457200" indent="-457200" algn="just">
              <a:lnSpc>
                <a:spcPct val="120000"/>
              </a:lnSpc>
              <a:spcBef>
                <a:spcPts val="1800"/>
              </a:spcBef>
              <a:buClr>
                <a:srgbClr val="FF5050"/>
              </a:buClr>
              <a:buSzPct val="80000"/>
              <a:buFont typeface="Wingdings" panose="05000000000000000000" pitchFamily="2" charset="2"/>
              <a:buChar char="l"/>
            </a:pPr>
            <a:r>
              <a:rPr lang="zh-CN" altLang="en-US" sz="2600" dirty="0">
                <a:latin typeface="+mn-lt"/>
                <a:ea typeface="+mn-ea"/>
                <a:cs typeface="+mn-ea"/>
                <a:sym typeface="+mn-lt"/>
              </a:rPr>
              <a:t>不可编程定时器</a:t>
            </a:r>
            <a:endParaRPr lang="zh-CN" altLang="en-US" sz="2600" dirty="0">
              <a:latin typeface="+mn-lt"/>
              <a:ea typeface="+mn-ea"/>
              <a:cs typeface="+mn-ea"/>
              <a:sym typeface="+mn-lt"/>
            </a:endParaRPr>
          </a:p>
          <a:p>
            <a:pPr algn="just" eaLnBrk="1" hangingPunct="1">
              <a:spcBef>
                <a:spcPts val="600"/>
              </a:spcBef>
              <a:buFontTx/>
              <a:buNone/>
            </a:pPr>
            <a:r>
              <a:rPr lang="zh-CN" altLang="en-US" dirty="0">
                <a:solidFill>
                  <a:srgbClr val="C00000"/>
                </a:solidFill>
                <a:latin typeface="+mn-lt"/>
                <a:ea typeface="+mn-ea"/>
                <a:cs typeface="+mn-ea"/>
                <a:sym typeface="+mn-lt"/>
              </a:rPr>
              <a:t>不可编程定时器</a:t>
            </a:r>
            <a:r>
              <a:rPr lang="zh-CN" altLang="en-US" b="0" dirty="0">
                <a:latin typeface="+mn-lt"/>
                <a:ea typeface="+mn-ea"/>
                <a:cs typeface="+mn-ea"/>
                <a:sym typeface="+mn-lt"/>
              </a:rPr>
              <a:t>的</a:t>
            </a:r>
            <a:r>
              <a:rPr lang="zh-CN" altLang="zh-CN" dirty="0">
                <a:solidFill>
                  <a:srgbClr val="00B050"/>
                </a:solidFill>
                <a:latin typeface="+mn-lt"/>
                <a:ea typeface="+mn-ea"/>
                <a:cs typeface="+mn-ea"/>
                <a:sym typeface="+mn-lt"/>
              </a:rPr>
              <a:t>定时间隔</a:t>
            </a:r>
            <a:r>
              <a:rPr lang="zh-CN" altLang="zh-CN" b="0" dirty="0">
                <a:latin typeface="+mn-lt"/>
                <a:ea typeface="+mn-ea"/>
                <a:cs typeface="+mn-ea"/>
                <a:sym typeface="+mn-lt"/>
              </a:rPr>
              <a:t>和</a:t>
            </a:r>
            <a:r>
              <a:rPr lang="zh-CN" altLang="zh-CN" dirty="0">
                <a:solidFill>
                  <a:srgbClr val="00B050"/>
                </a:solidFill>
                <a:latin typeface="+mn-lt"/>
                <a:ea typeface="+mn-ea"/>
                <a:cs typeface="+mn-ea"/>
                <a:sym typeface="+mn-lt"/>
              </a:rPr>
              <a:t>定时范围固定，</a:t>
            </a:r>
            <a:r>
              <a:rPr lang="zh-CN" altLang="en-US" dirty="0">
                <a:solidFill>
                  <a:srgbClr val="00B050"/>
                </a:solidFill>
                <a:latin typeface="+mn-lt"/>
                <a:ea typeface="+mn-ea"/>
                <a:cs typeface="+mn-ea"/>
                <a:sym typeface="+mn-lt"/>
              </a:rPr>
              <a:t>采用</a:t>
            </a:r>
            <a:r>
              <a:rPr lang="zh-CN" altLang="en-US" b="0" dirty="0">
                <a:latin typeface="+mn-lt"/>
                <a:ea typeface="+mn-ea"/>
                <a:cs typeface="+mn-ea"/>
                <a:sym typeface="+mn-lt"/>
              </a:rPr>
              <a:t>中小规模集成电路器件构成的定时电路。常见的定时器件有</a:t>
            </a:r>
            <a:r>
              <a:rPr lang="zh-CN" altLang="en-US" dirty="0">
                <a:solidFill>
                  <a:srgbClr val="00B050"/>
                </a:solidFill>
                <a:latin typeface="+mn-lt"/>
                <a:ea typeface="+mn-ea"/>
                <a:cs typeface="+mn-ea"/>
                <a:sym typeface="+mn-lt"/>
              </a:rPr>
              <a:t>单稳触发器和</a:t>
            </a:r>
            <a:r>
              <a:rPr lang="en-US" altLang="zh-CN" dirty="0">
                <a:solidFill>
                  <a:srgbClr val="00B050"/>
                </a:solidFill>
                <a:latin typeface="+mn-lt"/>
                <a:ea typeface="+mn-ea"/>
                <a:cs typeface="+mn-ea"/>
                <a:sym typeface="+mn-lt"/>
              </a:rPr>
              <a:t>555</a:t>
            </a:r>
            <a:r>
              <a:rPr lang="zh-CN" altLang="en-US" dirty="0">
                <a:solidFill>
                  <a:srgbClr val="00B050"/>
                </a:solidFill>
                <a:latin typeface="+mn-lt"/>
                <a:ea typeface="+mn-ea"/>
                <a:cs typeface="+mn-ea"/>
                <a:sym typeface="+mn-lt"/>
              </a:rPr>
              <a:t>、</a:t>
            </a:r>
            <a:r>
              <a:rPr lang="en-US" altLang="zh-CN" dirty="0">
                <a:solidFill>
                  <a:srgbClr val="00B050"/>
                </a:solidFill>
                <a:latin typeface="+mn-lt"/>
                <a:ea typeface="+mn-ea"/>
                <a:cs typeface="+mn-ea"/>
                <a:sym typeface="+mn-lt"/>
              </a:rPr>
              <a:t>556</a:t>
            </a:r>
            <a:r>
              <a:rPr lang="zh-CN" altLang="en-US" dirty="0">
                <a:solidFill>
                  <a:srgbClr val="00B050"/>
                </a:solidFill>
                <a:latin typeface="+mn-lt"/>
                <a:ea typeface="+mn-ea"/>
                <a:cs typeface="+mn-ea"/>
                <a:sym typeface="+mn-lt"/>
              </a:rPr>
              <a:t>定时器</a:t>
            </a:r>
            <a:r>
              <a:rPr lang="zh-CN" altLang="en-US" b="0" dirty="0">
                <a:latin typeface="+mn-lt"/>
                <a:ea typeface="+mn-ea"/>
                <a:cs typeface="+mn-ea"/>
                <a:sym typeface="+mn-lt"/>
              </a:rPr>
              <a:t>等，利用其外接电阻、电容的组合，可实现一定范围的定时。</a:t>
            </a:r>
            <a:r>
              <a:rPr lang="en-US" altLang="zh-CN" b="0" dirty="0">
                <a:solidFill>
                  <a:srgbClr val="00B0F0"/>
                </a:solidFill>
                <a:latin typeface="+mn-lt"/>
                <a:ea typeface="+mn-ea"/>
                <a:cs typeface="+mn-ea"/>
                <a:sym typeface="+mn-lt"/>
              </a:rPr>
              <a:t>	</a:t>
            </a:r>
            <a:endParaRPr lang="en-US" altLang="zh-CN" b="0" dirty="0">
              <a:solidFill>
                <a:srgbClr val="00B0F0"/>
              </a:solidFill>
              <a:latin typeface="+mn-lt"/>
              <a:ea typeface="+mn-ea"/>
              <a:cs typeface="+mn-ea"/>
              <a:sym typeface="+mn-lt"/>
            </a:endParaRPr>
          </a:p>
          <a:p>
            <a:pPr marL="457200" indent="-457200" algn="just">
              <a:lnSpc>
                <a:spcPct val="120000"/>
              </a:lnSpc>
              <a:spcBef>
                <a:spcPts val="1800"/>
              </a:spcBef>
              <a:buClr>
                <a:srgbClr val="FF5050"/>
              </a:buClr>
              <a:buSzPct val="80000"/>
              <a:buFont typeface="Wingdings" panose="05000000000000000000" pitchFamily="2" charset="2"/>
              <a:buChar char="l"/>
            </a:pPr>
            <a:r>
              <a:rPr lang="zh-CN" altLang="en-US" sz="2600" dirty="0">
                <a:latin typeface="+mn-lt"/>
                <a:ea typeface="+mn-ea"/>
                <a:cs typeface="+mn-ea"/>
                <a:sym typeface="+mn-lt"/>
              </a:rPr>
              <a:t>可编程定时器</a:t>
            </a:r>
            <a:endParaRPr lang="zh-CN" altLang="en-US" sz="2600" dirty="0">
              <a:latin typeface="+mn-lt"/>
              <a:ea typeface="+mn-ea"/>
              <a:cs typeface="+mn-ea"/>
              <a:sym typeface="+mn-lt"/>
            </a:endParaRPr>
          </a:p>
          <a:p>
            <a:pPr algn="just">
              <a:spcBef>
                <a:spcPts val="600"/>
              </a:spcBef>
              <a:buClr>
                <a:srgbClr val="FF5050"/>
              </a:buClr>
              <a:buSzPct val="80000"/>
            </a:pPr>
            <a:r>
              <a:rPr lang="zh-CN" altLang="zh-CN" dirty="0">
                <a:solidFill>
                  <a:srgbClr val="C00000"/>
                </a:solidFill>
                <a:latin typeface="+mn-lt"/>
                <a:ea typeface="+mn-ea"/>
                <a:cs typeface="+mn-ea"/>
                <a:sym typeface="+mn-lt"/>
              </a:rPr>
              <a:t>可编程定时器</a:t>
            </a:r>
            <a:r>
              <a:rPr lang="zh-CN" altLang="zh-CN" b="0" dirty="0">
                <a:latin typeface="+mn-lt"/>
                <a:ea typeface="+mn-ea"/>
                <a:cs typeface="+mn-ea"/>
                <a:sym typeface="+mn-lt"/>
              </a:rPr>
              <a:t>的</a:t>
            </a:r>
            <a:r>
              <a:rPr lang="zh-CN" altLang="zh-CN" dirty="0">
                <a:solidFill>
                  <a:srgbClr val="00B050"/>
                </a:solidFill>
                <a:latin typeface="+mn-lt"/>
                <a:ea typeface="+mn-ea"/>
                <a:cs typeface="+mn-ea"/>
                <a:sym typeface="+mn-lt"/>
              </a:rPr>
              <a:t>定时间隔</a:t>
            </a:r>
            <a:r>
              <a:rPr lang="zh-CN" altLang="zh-CN" b="0" dirty="0">
                <a:latin typeface="+mn-lt"/>
                <a:ea typeface="+mn-ea"/>
                <a:cs typeface="+mn-ea"/>
                <a:sym typeface="+mn-lt"/>
              </a:rPr>
              <a:t>和</a:t>
            </a:r>
            <a:r>
              <a:rPr lang="zh-CN" altLang="zh-CN" dirty="0">
                <a:solidFill>
                  <a:srgbClr val="00B050"/>
                </a:solidFill>
                <a:latin typeface="+mn-lt"/>
                <a:ea typeface="+mn-ea"/>
                <a:cs typeface="+mn-ea"/>
                <a:sym typeface="+mn-lt"/>
              </a:rPr>
              <a:t>定时范围</a:t>
            </a:r>
            <a:r>
              <a:rPr lang="zh-CN" altLang="zh-CN" b="0" dirty="0">
                <a:latin typeface="+mn-lt"/>
                <a:ea typeface="+mn-ea"/>
                <a:cs typeface="+mn-ea"/>
                <a:sym typeface="+mn-lt"/>
              </a:rPr>
              <a:t>可由</a:t>
            </a:r>
            <a:r>
              <a:rPr lang="zh-CN" altLang="zh-CN" dirty="0">
                <a:solidFill>
                  <a:srgbClr val="00B050"/>
                </a:solidFill>
                <a:latin typeface="+mn-lt"/>
                <a:ea typeface="+mn-ea"/>
                <a:cs typeface="+mn-ea"/>
                <a:sym typeface="+mn-lt"/>
              </a:rPr>
              <a:t>程序进行设定和改变</a:t>
            </a:r>
            <a:r>
              <a:rPr lang="zh-CN" altLang="zh-CN" b="0" dirty="0">
                <a:latin typeface="+mn-lt"/>
                <a:ea typeface="+mn-ea"/>
                <a:cs typeface="+mn-ea"/>
                <a:sym typeface="+mn-lt"/>
              </a:rPr>
              <a:t>，使用方便灵活。可编程定时电路一般都是</a:t>
            </a:r>
            <a:r>
              <a:rPr lang="zh-CN" altLang="zh-CN" dirty="0">
                <a:solidFill>
                  <a:srgbClr val="00B050"/>
                </a:solidFill>
                <a:latin typeface="+mn-lt"/>
                <a:ea typeface="+mn-ea"/>
                <a:cs typeface="+mn-ea"/>
                <a:sym typeface="+mn-lt"/>
              </a:rPr>
              <a:t>采用可编程定时</a:t>
            </a:r>
            <a:r>
              <a:rPr lang="en-US" altLang="zh-CN" dirty="0">
                <a:solidFill>
                  <a:srgbClr val="00B050"/>
                </a:solidFill>
                <a:latin typeface="+mn-lt"/>
                <a:ea typeface="+mn-ea"/>
                <a:cs typeface="+mn-ea"/>
                <a:sym typeface="+mn-lt"/>
              </a:rPr>
              <a:t>/</a:t>
            </a:r>
            <a:r>
              <a:rPr lang="zh-CN" altLang="zh-CN" dirty="0">
                <a:solidFill>
                  <a:srgbClr val="00B050"/>
                </a:solidFill>
                <a:latin typeface="+mn-lt"/>
                <a:ea typeface="+mn-ea"/>
                <a:cs typeface="+mn-ea"/>
                <a:sym typeface="+mn-lt"/>
              </a:rPr>
              <a:t>计数器</a:t>
            </a:r>
            <a:r>
              <a:rPr lang="zh-CN" altLang="zh-CN" b="0" dirty="0">
                <a:latin typeface="+mn-lt"/>
                <a:ea typeface="+mn-ea"/>
                <a:cs typeface="+mn-ea"/>
                <a:sym typeface="+mn-lt"/>
              </a:rPr>
              <a:t>外围支持</a:t>
            </a:r>
            <a:r>
              <a:rPr lang="zh-CN" altLang="zh-CN" dirty="0">
                <a:solidFill>
                  <a:srgbClr val="00B050"/>
                </a:solidFill>
                <a:latin typeface="+mn-lt"/>
                <a:ea typeface="+mn-ea"/>
                <a:cs typeface="+mn-ea"/>
                <a:sym typeface="+mn-lt"/>
              </a:rPr>
              <a:t>芯片</a:t>
            </a:r>
            <a:r>
              <a:rPr lang="zh-CN" altLang="zh-CN" b="0" dirty="0">
                <a:latin typeface="+mn-lt"/>
                <a:ea typeface="+mn-ea"/>
                <a:cs typeface="+mn-ea"/>
                <a:sym typeface="+mn-lt"/>
              </a:rPr>
              <a:t>，如</a:t>
            </a:r>
            <a:r>
              <a:rPr lang="en-US" altLang="zh-CN" b="0" dirty="0">
                <a:latin typeface="+mn-lt"/>
                <a:ea typeface="+mn-ea"/>
                <a:cs typeface="+mn-ea"/>
                <a:sym typeface="+mn-lt"/>
              </a:rPr>
              <a:t>Intel 82C54A</a:t>
            </a:r>
            <a:r>
              <a:rPr lang="zh-CN" altLang="en-US" b="0" dirty="0">
                <a:latin typeface="+mn-lt"/>
                <a:ea typeface="+mn-ea"/>
                <a:cs typeface="+mn-ea"/>
                <a:sym typeface="+mn-lt"/>
              </a:rPr>
              <a:t>（</a:t>
            </a:r>
            <a:r>
              <a:rPr lang="en-US" altLang="zh-CN" dirty="0">
                <a:solidFill>
                  <a:srgbClr val="FF5050"/>
                </a:solidFill>
              </a:rPr>
              <a:t>8254</a:t>
            </a:r>
            <a:r>
              <a:rPr lang="zh-CN" altLang="en-US" dirty="0">
                <a:solidFill>
                  <a:srgbClr val="FF5050"/>
                </a:solidFill>
              </a:rPr>
              <a:t>是</a:t>
            </a:r>
            <a:r>
              <a:rPr lang="en-US" altLang="zh-CN" dirty="0">
                <a:solidFill>
                  <a:srgbClr val="FF5050"/>
                </a:solidFill>
              </a:rPr>
              <a:t>8253</a:t>
            </a:r>
            <a:r>
              <a:rPr lang="zh-CN" altLang="en-US" dirty="0">
                <a:solidFill>
                  <a:srgbClr val="FF5050"/>
                </a:solidFill>
              </a:rPr>
              <a:t>的改进型</a:t>
            </a:r>
            <a:r>
              <a:rPr lang="zh-CN" altLang="en-US" b="0" dirty="0">
                <a:latin typeface="+mn-lt"/>
                <a:ea typeface="+mn-ea"/>
                <a:cs typeface="+mn-ea"/>
                <a:sym typeface="+mn-lt"/>
              </a:rPr>
              <a:t>）</a:t>
            </a:r>
            <a:r>
              <a:rPr lang="zh-CN" altLang="zh-CN" b="0" dirty="0">
                <a:latin typeface="+mn-lt"/>
                <a:ea typeface="+mn-ea"/>
                <a:cs typeface="+mn-ea"/>
                <a:sym typeface="+mn-lt"/>
              </a:rPr>
              <a:t>。</a:t>
            </a:r>
            <a:endParaRPr lang="zh-CN" altLang="zh-CN" b="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1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31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18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31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3"/>
          <p:cNvSpPr txBox="1">
            <a:spLocks noChangeArrowheads="1"/>
          </p:cNvSpPr>
          <p:nvPr/>
        </p:nvSpPr>
        <p:spPr bwMode="auto">
          <a:xfrm>
            <a:off x="1978382" y="5015680"/>
            <a:ext cx="5187236" cy="156210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chemeClr val="tx1"/>
            </a:solidFill>
            <a:miter lim="800000"/>
          </a:ln>
          <a:effec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dirty="0">
                <a:solidFill>
                  <a:srgbClr val="FF0000"/>
                </a:solidFill>
                <a:latin typeface="+mn-lt"/>
                <a:ea typeface="+mn-ea"/>
                <a:cs typeface="+mn-ea"/>
                <a:sym typeface="+mn-lt"/>
              </a:rPr>
              <a:t>定时器三要素：</a:t>
            </a:r>
            <a:endParaRPr lang="zh-CN" altLang="en-US" dirty="0">
              <a:solidFill>
                <a:srgbClr val="FF0000"/>
              </a:solidFill>
              <a:latin typeface="+mn-lt"/>
              <a:ea typeface="+mn-ea"/>
              <a:cs typeface="+mn-ea"/>
              <a:sym typeface="+mn-lt"/>
            </a:endParaRPr>
          </a:p>
          <a:p>
            <a:pPr marL="539750" lvl="1" indent="-342900">
              <a:buFont typeface="Arial" panose="020B0604020202020204" pitchFamily="34" charset="0"/>
              <a:buChar char="•"/>
            </a:pPr>
            <a:r>
              <a:rPr lang="zh-CN" altLang="en-US" dirty="0">
                <a:solidFill>
                  <a:srgbClr val="000099"/>
                </a:solidFill>
                <a:latin typeface="+mn-lt"/>
                <a:ea typeface="+mn-ea"/>
                <a:cs typeface="+mn-ea"/>
                <a:sym typeface="+mn-lt"/>
              </a:rPr>
              <a:t>稳定、准确的震荡频率。</a:t>
            </a:r>
            <a:endParaRPr lang="zh-CN" altLang="en-US" dirty="0">
              <a:solidFill>
                <a:srgbClr val="000099"/>
              </a:solidFill>
              <a:latin typeface="+mn-lt"/>
              <a:ea typeface="+mn-ea"/>
              <a:cs typeface="+mn-ea"/>
              <a:sym typeface="+mn-lt"/>
            </a:endParaRPr>
          </a:p>
          <a:p>
            <a:pPr marL="539750" lvl="1" indent="-342900">
              <a:buFont typeface="Arial" panose="020B0604020202020204" pitchFamily="34" charset="0"/>
              <a:buChar char="•"/>
            </a:pPr>
            <a:r>
              <a:rPr lang="en-US" altLang="zh-CN" dirty="0">
                <a:solidFill>
                  <a:srgbClr val="000099"/>
                </a:solidFill>
                <a:latin typeface="+mn-lt"/>
                <a:ea typeface="+mn-ea"/>
                <a:cs typeface="+mn-ea"/>
                <a:sym typeface="+mn-lt"/>
              </a:rPr>
              <a:t>GATE</a:t>
            </a:r>
            <a:r>
              <a:rPr lang="zh-CN" altLang="en-US" dirty="0">
                <a:solidFill>
                  <a:srgbClr val="000099"/>
                </a:solidFill>
                <a:latin typeface="+mn-lt"/>
                <a:ea typeface="+mn-ea"/>
                <a:cs typeface="+mn-ea"/>
                <a:sym typeface="+mn-lt"/>
              </a:rPr>
              <a:t>控制定时开始。</a:t>
            </a:r>
            <a:endParaRPr lang="zh-CN" altLang="en-US" dirty="0">
              <a:solidFill>
                <a:srgbClr val="000099"/>
              </a:solidFill>
              <a:latin typeface="+mn-lt"/>
              <a:ea typeface="+mn-ea"/>
              <a:cs typeface="+mn-ea"/>
              <a:sym typeface="+mn-lt"/>
            </a:endParaRPr>
          </a:p>
          <a:p>
            <a:pPr marL="539750" lvl="1" indent="-342900">
              <a:buFont typeface="Arial" panose="020B0604020202020204" pitchFamily="34" charset="0"/>
              <a:buChar char="•"/>
            </a:pPr>
            <a:r>
              <a:rPr lang="zh-CN" altLang="en-US" dirty="0">
                <a:solidFill>
                  <a:srgbClr val="000099"/>
                </a:solidFill>
                <a:latin typeface="+mn-lt"/>
                <a:ea typeface="+mn-ea"/>
                <a:cs typeface="+mn-ea"/>
                <a:sym typeface="+mn-lt"/>
              </a:rPr>
              <a:t>定时时间到后输出的波型。</a:t>
            </a:r>
            <a:endParaRPr lang="zh-CN" altLang="en-US" dirty="0">
              <a:solidFill>
                <a:srgbClr val="000099"/>
              </a:solidFill>
              <a:latin typeface="+mn-lt"/>
              <a:ea typeface="+mn-ea"/>
              <a:cs typeface="+mn-ea"/>
              <a:sym typeface="+mn-lt"/>
            </a:endParaRPr>
          </a:p>
        </p:txBody>
      </p:sp>
      <p:grpSp>
        <p:nvGrpSpPr>
          <p:cNvPr id="32771" name="Group 38"/>
          <p:cNvGrpSpPr/>
          <p:nvPr/>
        </p:nvGrpSpPr>
        <p:grpSpPr bwMode="auto">
          <a:xfrm>
            <a:off x="425450" y="1731963"/>
            <a:ext cx="8394700" cy="2417762"/>
            <a:chOff x="268" y="1091"/>
            <a:chExt cx="5288" cy="1523"/>
          </a:xfrm>
        </p:grpSpPr>
        <p:sp>
          <p:nvSpPr>
            <p:cNvPr id="32773" name="Rectangle 3"/>
            <p:cNvSpPr>
              <a:spLocks noChangeArrowheads="1"/>
            </p:cNvSpPr>
            <p:nvPr/>
          </p:nvSpPr>
          <p:spPr bwMode="auto">
            <a:xfrm>
              <a:off x="748" y="1222"/>
              <a:ext cx="864" cy="384"/>
            </a:xfrm>
            <a:prstGeom prst="rect">
              <a:avLst/>
            </a:prstGeom>
            <a:noFill/>
            <a:ln w="28575">
              <a:solidFill>
                <a:schemeClr val="tx1"/>
              </a:solid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dirty="0">
                  <a:latin typeface="+mn-lt"/>
                  <a:ea typeface="+mn-ea"/>
                  <a:cs typeface="+mn-ea"/>
                  <a:sym typeface="+mn-lt"/>
                </a:rPr>
                <a:t>震荡器</a:t>
              </a:r>
              <a:endParaRPr lang="zh-CN" altLang="en-US" dirty="0">
                <a:latin typeface="+mn-lt"/>
                <a:ea typeface="+mn-ea"/>
                <a:cs typeface="+mn-ea"/>
                <a:sym typeface="+mn-lt"/>
              </a:endParaRPr>
            </a:p>
          </p:txBody>
        </p:sp>
        <p:sp>
          <p:nvSpPr>
            <p:cNvPr id="32774" name="Line 4"/>
            <p:cNvSpPr>
              <a:spLocks noChangeShapeType="1"/>
            </p:cNvSpPr>
            <p:nvPr/>
          </p:nvSpPr>
          <p:spPr bwMode="auto">
            <a:xfrm>
              <a:off x="1612" y="1414"/>
              <a:ext cx="86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75" name="Line 5"/>
            <p:cNvSpPr>
              <a:spLocks noChangeShapeType="1"/>
            </p:cNvSpPr>
            <p:nvPr/>
          </p:nvSpPr>
          <p:spPr bwMode="auto">
            <a:xfrm flipV="1">
              <a:off x="2476" y="1222"/>
              <a:ext cx="192" cy="192"/>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76" name="Line 6"/>
            <p:cNvSpPr>
              <a:spLocks noChangeShapeType="1"/>
            </p:cNvSpPr>
            <p:nvPr/>
          </p:nvSpPr>
          <p:spPr bwMode="auto">
            <a:xfrm>
              <a:off x="2716" y="1414"/>
              <a:ext cx="38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77" name="Rectangle 7"/>
            <p:cNvSpPr>
              <a:spLocks noChangeArrowheads="1"/>
            </p:cNvSpPr>
            <p:nvPr/>
          </p:nvSpPr>
          <p:spPr bwMode="auto">
            <a:xfrm>
              <a:off x="3100" y="1222"/>
              <a:ext cx="1296" cy="384"/>
            </a:xfrm>
            <a:prstGeom prst="rect">
              <a:avLst/>
            </a:prstGeom>
            <a:noFill/>
            <a:ln w="28575">
              <a:solidFill>
                <a:schemeClr val="tx1"/>
              </a:solidFill>
              <a:miter lim="800000"/>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dirty="0">
                  <a:latin typeface="+mn-lt"/>
                  <a:ea typeface="+mn-ea"/>
                  <a:cs typeface="+mn-ea"/>
                  <a:sym typeface="+mn-lt"/>
                </a:rPr>
                <a:t>减</a:t>
              </a:r>
              <a:r>
                <a:rPr lang="en-US" altLang="zh-CN" dirty="0">
                  <a:latin typeface="+mn-lt"/>
                  <a:ea typeface="+mn-ea"/>
                  <a:cs typeface="+mn-ea"/>
                  <a:sym typeface="+mn-lt"/>
                </a:rPr>
                <a:t>1</a:t>
              </a:r>
              <a:r>
                <a:rPr lang="zh-CN" altLang="en-US" dirty="0">
                  <a:latin typeface="+mn-lt"/>
                  <a:ea typeface="+mn-ea"/>
                  <a:cs typeface="+mn-ea"/>
                  <a:sym typeface="+mn-lt"/>
                </a:rPr>
                <a:t>寄存器</a:t>
              </a:r>
              <a:endParaRPr lang="zh-CN" altLang="en-US" dirty="0">
                <a:latin typeface="+mn-lt"/>
                <a:ea typeface="+mn-ea"/>
                <a:cs typeface="+mn-ea"/>
                <a:sym typeface="+mn-lt"/>
              </a:endParaRPr>
            </a:p>
          </p:txBody>
        </p:sp>
        <p:sp>
          <p:nvSpPr>
            <p:cNvPr id="32778" name="Line 8"/>
            <p:cNvSpPr>
              <a:spLocks noChangeShapeType="1"/>
            </p:cNvSpPr>
            <p:nvPr/>
          </p:nvSpPr>
          <p:spPr bwMode="auto">
            <a:xfrm>
              <a:off x="4396" y="1414"/>
              <a:ext cx="768"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79" name="Line 9"/>
            <p:cNvSpPr>
              <a:spLocks noChangeShapeType="1"/>
            </p:cNvSpPr>
            <p:nvPr/>
          </p:nvSpPr>
          <p:spPr bwMode="auto">
            <a:xfrm>
              <a:off x="2572" y="1126"/>
              <a:ext cx="0" cy="1152"/>
            </a:xfrm>
            <a:prstGeom prst="line">
              <a:avLst/>
            </a:prstGeom>
            <a:noFill/>
            <a:ln w="28575">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0" name="Text Box 10"/>
            <p:cNvSpPr txBox="1">
              <a:spLocks noChangeArrowheads="1"/>
            </p:cNvSpPr>
            <p:nvPr/>
          </p:nvSpPr>
          <p:spPr bwMode="auto">
            <a:xfrm>
              <a:off x="2284" y="2265"/>
              <a:ext cx="641" cy="288"/>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GATE</a:t>
              </a:r>
              <a:endParaRPr lang="en-US" altLang="zh-CN">
                <a:latin typeface="+mn-lt"/>
                <a:ea typeface="+mn-ea"/>
                <a:cs typeface="+mn-ea"/>
                <a:sym typeface="+mn-lt"/>
              </a:endParaRPr>
            </a:p>
          </p:txBody>
        </p:sp>
        <p:sp>
          <p:nvSpPr>
            <p:cNvPr id="32781" name="Line 11"/>
            <p:cNvSpPr>
              <a:spLocks noChangeShapeType="1"/>
            </p:cNvSpPr>
            <p:nvPr/>
          </p:nvSpPr>
          <p:spPr bwMode="auto">
            <a:xfrm>
              <a:off x="268" y="2051"/>
              <a:ext cx="192"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2" name="Line 12"/>
            <p:cNvSpPr>
              <a:spLocks noChangeShapeType="1"/>
            </p:cNvSpPr>
            <p:nvPr/>
          </p:nvSpPr>
          <p:spPr bwMode="auto">
            <a:xfrm flipV="1">
              <a:off x="460" y="1715"/>
              <a:ext cx="0" cy="33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3" name="Line 13"/>
            <p:cNvSpPr>
              <a:spLocks noChangeShapeType="1"/>
            </p:cNvSpPr>
            <p:nvPr/>
          </p:nvSpPr>
          <p:spPr bwMode="auto">
            <a:xfrm>
              <a:off x="460" y="1715"/>
              <a:ext cx="2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4" name="Line 14"/>
            <p:cNvSpPr>
              <a:spLocks noChangeShapeType="1"/>
            </p:cNvSpPr>
            <p:nvPr/>
          </p:nvSpPr>
          <p:spPr bwMode="auto">
            <a:xfrm>
              <a:off x="748" y="1715"/>
              <a:ext cx="0" cy="33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5" name="Line 15"/>
            <p:cNvSpPr>
              <a:spLocks noChangeShapeType="1"/>
            </p:cNvSpPr>
            <p:nvPr/>
          </p:nvSpPr>
          <p:spPr bwMode="auto">
            <a:xfrm>
              <a:off x="748" y="2051"/>
              <a:ext cx="2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6" name="Line 16"/>
            <p:cNvSpPr>
              <a:spLocks noChangeShapeType="1"/>
            </p:cNvSpPr>
            <p:nvPr/>
          </p:nvSpPr>
          <p:spPr bwMode="auto">
            <a:xfrm flipV="1">
              <a:off x="1036" y="1715"/>
              <a:ext cx="0" cy="33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7" name="Line 17"/>
            <p:cNvSpPr>
              <a:spLocks noChangeShapeType="1"/>
            </p:cNvSpPr>
            <p:nvPr/>
          </p:nvSpPr>
          <p:spPr bwMode="auto">
            <a:xfrm>
              <a:off x="1036" y="1715"/>
              <a:ext cx="2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8" name="Line 18"/>
            <p:cNvSpPr>
              <a:spLocks noChangeShapeType="1"/>
            </p:cNvSpPr>
            <p:nvPr/>
          </p:nvSpPr>
          <p:spPr bwMode="auto">
            <a:xfrm>
              <a:off x="1324" y="1715"/>
              <a:ext cx="0" cy="33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89" name="Line 19"/>
            <p:cNvSpPr>
              <a:spLocks noChangeShapeType="1"/>
            </p:cNvSpPr>
            <p:nvPr/>
          </p:nvSpPr>
          <p:spPr bwMode="auto">
            <a:xfrm>
              <a:off x="1324" y="2051"/>
              <a:ext cx="2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0" name="Line 20"/>
            <p:cNvSpPr>
              <a:spLocks noChangeShapeType="1"/>
            </p:cNvSpPr>
            <p:nvPr/>
          </p:nvSpPr>
          <p:spPr bwMode="auto">
            <a:xfrm flipV="1">
              <a:off x="1612" y="1715"/>
              <a:ext cx="0" cy="33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1" name="Line 21"/>
            <p:cNvSpPr>
              <a:spLocks noChangeShapeType="1"/>
            </p:cNvSpPr>
            <p:nvPr/>
          </p:nvSpPr>
          <p:spPr bwMode="auto">
            <a:xfrm>
              <a:off x="1612" y="1715"/>
              <a:ext cx="2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2" name="Line 22"/>
            <p:cNvSpPr>
              <a:spLocks noChangeShapeType="1"/>
            </p:cNvSpPr>
            <p:nvPr/>
          </p:nvSpPr>
          <p:spPr bwMode="auto">
            <a:xfrm>
              <a:off x="1900" y="1715"/>
              <a:ext cx="0" cy="33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3" name="Line 23"/>
            <p:cNvSpPr>
              <a:spLocks noChangeShapeType="1"/>
            </p:cNvSpPr>
            <p:nvPr/>
          </p:nvSpPr>
          <p:spPr bwMode="auto">
            <a:xfrm>
              <a:off x="1900" y="2051"/>
              <a:ext cx="28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4" name="Line 24"/>
            <p:cNvSpPr>
              <a:spLocks noChangeShapeType="1"/>
            </p:cNvSpPr>
            <p:nvPr/>
          </p:nvSpPr>
          <p:spPr bwMode="auto">
            <a:xfrm>
              <a:off x="460" y="2147"/>
              <a:ext cx="0" cy="384"/>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5" name="Line 25"/>
            <p:cNvSpPr>
              <a:spLocks noChangeShapeType="1"/>
            </p:cNvSpPr>
            <p:nvPr/>
          </p:nvSpPr>
          <p:spPr bwMode="auto">
            <a:xfrm>
              <a:off x="1036" y="2147"/>
              <a:ext cx="0" cy="384"/>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6" name="Line 27"/>
            <p:cNvSpPr>
              <a:spLocks noChangeShapeType="1"/>
            </p:cNvSpPr>
            <p:nvPr/>
          </p:nvSpPr>
          <p:spPr bwMode="auto">
            <a:xfrm>
              <a:off x="460" y="2339"/>
              <a:ext cx="576"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2797" name="Text Box 28"/>
            <p:cNvSpPr txBox="1">
              <a:spLocks noChangeArrowheads="1"/>
            </p:cNvSpPr>
            <p:nvPr/>
          </p:nvSpPr>
          <p:spPr bwMode="auto">
            <a:xfrm>
              <a:off x="625" y="2326"/>
              <a:ext cx="305" cy="288"/>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T</a:t>
              </a:r>
              <a:endParaRPr lang="en-US" altLang="zh-CN">
                <a:latin typeface="+mn-lt"/>
                <a:ea typeface="+mn-ea"/>
                <a:cs typeface="+mn-ea"/>
                <a:sym typeface="+mn-lt"/>
              </a:endParaRPr>
            </a:p>
          </p:txBody>
        </p:sp>
        <p:sp>
          <p:nvSpPr>
            <p:cNvPr id="32798" name="Text Box 30"/>
            <p:cNvSpPr txBox="1">
              <a:spLocks noChangeArrowheads="1"/>
            </p:cNvSpPr>
            <p:nvPr/>
          </p:nvSpPr>
          <p:spPr bwMode="auto">
            <a:xfrm>
              <a:off x="4540" y="1091"/>
              <a:ext cx="1016" cy="288"/>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定时输出</a:t>
              </a:r>
              <a:endParaRPr lang="zh-CN" altLang="en-US">
                <a:latin typeface="+mn-lt"/>
                <a:ea typeface="+mn-ea"/>
                <a:cs typeface="+mn-ea"/>
                <a:sym typeface="+mn-lt"/>
              </a:endParaRPr>
            </a:p>
          </p:txBody>
        </p:sp>
        <p:sp>
          <p:nvSpPr>
            <p:cNvPr id="32799" name="Text Box 34"/>
            <p:cNvSpPr txBox="1">
              <a:spLocks noChangeArrowheads="1"/>
            </p:cNvSpPr>
            <p:nvPr/>
          </p:nvSpPr>
          <p:spPr bwMode="auto">
            <a:xfrm>
              <a:off x="4694" y="1440"/>
              <a:ext cx="590" cy="288"/>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OUT</a:t>
              </a:r>
              <a:endParaRPr lang="en-US" altLang="zh-CN">
                <a:latin typeface="+mn-lt"/>
                <a:ea typeface="+mn-ea"/>
                <a:cs typeface="+mn-ea"/>
                <a:sym typeface="+mn-lt"/>
              </a:endParaRPr>
            </a:p>
          </p:txBody>
        </p:sp>
        <p:sp>
          <p:nvSpPr>
            <p:cNvPr id="32800" name="Text Box 35"/>
            <p:cNvSpPr txBox="1">
              <a:spLocks noChangeArrowheads="1"/>
            </p:cNvSpPr>
            <p:nvPr/>
          </p:nvSpPr>
          <p:spPr bwMode="auto">
            <a:xfrm>
              <a:off x="1707" y="1091"/>
              <a:ext cx="567" cy="288"/>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latin typeface="+mn-lt"/>
                  <a:ea typeface="+mn-ea"/>
                  <a:cs typeface="+mn-ea"/>
                  <a:sym typeface="+mn-lt"/>
                </a:rPr>
                <a:t>CLK</a:t>
              </a:r>
              <a:endParaRPr lang="en-US" altLang="zh-CN" dirty="0">
                <a:latin typeface="+mn-lt"/>
                <a:ea typeface="+mn-ea"/>
                <a:cs typeface="+mn-ea"/>
                <a:sym typeface="+mn-lt"/>
              </a:endParaRPr>
            </a:p>
          </p:txBody>
        </p:sp>
      </p:grpSp>
      <p:sp>
        <p:nvSpPr>
          <p:cNvPr id="33" name="Text Box 31"/>
          <p:cNvSpPr txBox="1">
            <a:spLocks noChangeArrowheads="1"/>
          </p:cNvSpPr>
          <p:nvPr/>
        </p:nvSpPr>
        <p:spPr bwMode="auto">
          <a:xfrm>
            <a:off x="1651794" y="4297747"/>
            <a:ext cx="5983288" cy="457200"/>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dirty="0">
                <a:latin typeface="+mn-lt"/>
                <a:ea typeface="+mn-ea"/>
                <a:cs typeface="+mn-ea"/>
                <a:sym typeface="+mn-lt"/>
              </a:rPr>
              <a:t>定时长度 </a:t>
            </a:r>
            <a:r>
              <a:rPr lang="en-US" altLang="zh-CN" dirty="0">
                <a:latin typeface="+mn-lt"/>
                <a:ea typeface="+mn-ea"/>
                <a:cs typeface="+mn-ea"/>
                <a:sym typeface="+mn-lt"/>
              </a:rPr>
              <a:t>= T *</a:t>
            </a:r>
            <a:r>
              <a:rPr lang="zh-CN" altLang="en-US" dirty="0">
                <a:latin typeface="+mn-lt"/>
                <a:ea typeface="+mn-ea"/>
                <a:cs typeface="+mn-ea"/>
                <a:sym typeface="+mn-lt"/>
              </a:rPr>
              <a:t>（减</a:t>
            </a:r>
            <a:r>
              <a:rPr lang="en-US" altLang="zh-CN" dirty="0">
                <a:latin typeface="+mn-lt"/>
                <a:ea typeface="+mn-ea"/>
                <a:cs typeface="+mn-ea"/>
                <a:sym typeface="+mn-lt"/>
              </a:rPr>
              <a:t>1</a:t>
            </a:r>
            <a:r>
              <a:rPr lang="zh-CN" altLang="en-US" dirty="0">
                <a:latin typeface="+mn-lt"/>
                <a:ea typeface="+mn-ea"/>
                <a:cs typeface="+mn-ea"/>
                <a:sym typeface="+mn-lt"/>
              </a:rPr>
              <a:t>寄存器的初始值）</a:t>
            </a:r>
            <a:endParaRPr lang="zh-CN" altLang="en-US" dirty="0">
              <a:latin typeface="+mn-lt"/>
              <a:ea typeface="+mn-ea"/>
              <a:cs typeface="+mn-ea"/>
              <a:sym typeface="+mn-lt"/>
            </a:endParaRPr>
          </a:p>
        </p:txBody>
      </p:sp>
      <p:sp>
        <p:nvSpPr>
          <p:cNvPr id="34" name="Rectangle 3"/>
          <p:cNvSpPr txBox="1">
            <a:spLocks noChangeArrowheads="1"/>
          </p:cNvSpPr>
          <p:nvPr/>
        </p:nvSpPr>
        <p:spPr bwMode="auto">
          <a:xfrm>
            <a:off x="577850" y="509589"/>
            <a:ext cx="5989637" cy="592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r>
              <a:rPr lang="zh-CN" altLang="en-US" sz="2800" b="1" kern="0" dirty="0">
                <a:cs typeface="+mn-ea"/>
                <a:sym typeface="+mn-lt"/>
              </a:rPr>
              <a:t>计数器</a:t>
            </a:r>
            <a:r>
              <a:rPr lang="en-US" altLang="zh-CN" sz="2800" b="1" kern="0" dirty="0">
                <a:cs typeface="+mn-ea"/>
                <a:sym typeface="+mn-lt"/>
              </a:rPr>
              <a:t>/</a:t>
            </a:r>
            <a:r>
              <a:rPr lang="zh-CN" altLang="en-US" sz="2800" b="1" kern="0" dirty="0">
                <a:cs typeface="+mn-ea"/>
                <a:sym typeface="+mn-lt"/>
              </a:rPr>
              <a:t>定时器的工作原理</a:t>
            </a:r>
            <a:endParaRPr lang="zh-CN" altLang="en-US" sz="2800" b="1" kern="0" dirty="0">
              <a:cs typeface="+mn-ea"/>
              <a:sym typeface="+mn-lt"/>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143" name="Rectangle 23"/>
              <p:cNvSpPr>
                <a:spLocks noGrp="1" noChangeArrowheads="1"/>
              </p:cNvSpPr>
              <p:nvPr>
                <p:ph type="body" sz="half" idx="1"/>
              </p:nvPr>
            </p:nvSpPr>
            <p:spPr bwMode="auto">
              <a:xfrm>
                <a:off x="849313" y="2767946"/>
                <a:ext cx="6149975" cy="38111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10000"/>
                  </a:lnSpc>
                  <a:buFont typeface="Wingdings" panose="05000000000000000000" pitchFamily="2" charset="2"/>
                  <a:buNone/>
                </a:pPr>
                <a:r>
                  <a:rPr lang="en-US" altLang="zh-CN" sz="2400" b="1" dirty="0">
                    <a:solidFill>
                      <a:srgbClr val="006600"/>
                    </a:solidFill>
                    <a:cs typeface="+mn-ea"/>
                    <a:sym typeface="+mn-lt"/>
                  </a:rPr>
                  <a:t>(1)</a:t>
                </a:r>
                <a:r>
                  <a:rPr lang="zh-CN" altLang="en-US" sz="2400" b="1" dirty="0">
                    <a:solidFill>
                      <a:srgbClr val="006600"/>
                    </a:solidFill>
                    <a:cs typeface="+mn-ea"/>
                    <a:sym typeface="+mn-lt"/>
                  </a:rPr>
                  <a:t>面向</a:t>
                </a:r>
                <a:r>
                  <a:rPr lang="en-US" altLang="zh-CN" sz="2400" b="1" dirty="0">
                    <a:solidFill>
                      <a:srgbClr val="006600"/>
                    </a:solidFill>
                    <a:cs typeface="+mn-ea"/>
                    <a:sym typeface="+mn-lt"/>
                  </a:rPr>
                  <a:t>CPU</a:t>
                </a:r>
                <a:r>
                  <a:rPr lang="zh-CN" altLang="en-US" sz="2400" b="1" dirty="0">
                    <a:solidFill>
                      <a:srgbClr val="006600"/>
                    </a:solidFill>
                    <a:cs typeface="+mn-ea"/>
                    <a:sym typeface="+mn-lt"/>
                  </a:rPr>
                  <a:t>的信号线</a:t>
                </a:r>
                <a:endParaRPr lang="en-US" altLang="zh-CN" sz="2400" b="1" dirty="0">
                  <a:solidFill>
                    <a:srgbClr val="006600"/>
                  </a:solidFill>
                  <a:cs typeface="+mn-ea"/>
                  <a:sym typeface="+mn-lt"/>
                </a:endParaRPr>
              </a:p>
              <a:p>
                <a:pPr>
                  <a:lnSpc>
                    <a:spcPct val="110000"/>
                  </a:lnSpc>
                  <a:buFont typeface="Wingdings" panose="05000000000000000000" pitchFamily="2" charset="2"/>
                  <a:buNone/>
                </a:pPr>
                <a:r>
                  <a:rPr lang="en-US" altLang="zh-CN" sz="2400" b="1" dirty="0">
                    <a:cs typeface="+mn-ea"/>
                    <a:sym typeface="+mn-lt"/>
                  </a:rPr>
                  <a:t>   </a:t>
                </a:r>
                <a:r>
                  <a:rPr lang="zh-CN" altLang="en-US" sz="2400" b="1" dirty="0">
                    <a:cs typeface="+mn-ea"/>
                    <a:sym typeface="+mn-lt"/>
                  </a:rPr>
                  <a:t>数据线：</a:t>
                </a:r>
                <a:r>
                  <a:rPr lang="en-US" altLang="zh-CN" sz="2400" b="1" dirty="0">
                    <a:cs typeface="+mn-ea"/>
                    <a:sym typeface="+mn-lt"/>
                  </a:rPr>
                  <a:t>D0-D7</a:t>
                </a:r>
                <a:endParaRPr lang="en-US" altLang="zh-CN" sz="2400" b="1" dirty="0">
                  <a:cs typeface="+mn-ea"/>
                  <a:sym typeface="+mn-lt"/>
                </a:endParaRPr>
              </a:p>
              <a:p>
                <a:pPr>
                  <a:lnSpc>
                    <a:spcPct val="110000"/>
                  </a:lnSpc>
                  <a:buFontTx/>
                  <a:buNone/>
                </a:pPr>
                <a:r>
                  <a:rPr lang="en-US" altLang="zh-CN" sz="2400" b="1" dirty="0">
                    <a:cs typeface="+mn-ea"/>
                    <a:sym typeface="+mn-lt"/>
                  </a:rPr>
                  <a:t>   </a:t>
                </a:r>
                <a:r>
                  <a:rPr lang="zh-CN" altLang="en-US" sz="2400" b="1" dirty="0">
                    <a:cs typeface="+mn-ea"/>
                    <a:sym typeface="+mn-lt"/>
                  </a:rPr>
                  <a:t>地址线：片选</a:t>
                </a:r>
                <a14:m>
                  <m:oMath xmlns:m="http://schemas.openxmlformats.org/officeDocument/2006/math">
                    <m:acc>
                      <m:accPr>
                        <m:chr m:val="̅"/>
                        <m:ctrlPr>
                          <a:rPr lang="en-US" altLang="zh-CN" sz="2400" b="1" i="1" dirty="0">
                            <a:latin typeface="Cambria Math" panose="02040503050406030204" pitchFamily="18" charset="0"/>
                            <a:cs typeface="+mn-ea"/>
                            <a:sym typeface="+mn-lt"/>
                          </a:rPr>
                        </m:ctrlPr>
                      </m:accPr>
                      <m:e>
                        <m:r>
                          <a:rPr lang="en-US" altLang="zh-CN" sz="2400" b="1" i="0" dirty="0" smtClean="0">
                            <a:latin typeface="Cambria Math" panose="02040503050406030204" pitchFamily="18" charset="0"/>
                            <a:cs typeface="+mn-ea"/>
                            <a:sym typeface="+mn-lt"/>
                          </a:rPr>
                          <m:t>𝐂𝐒</m:t>
                        </m:r>
                      </m:e>
                    </m:acc>
                    <m:r>
                      <a:rPr lang="en-US" altLang="zh-CN" sz="2400" b="1" i="1" dirty="0">
                        <a:latin typeface="Cambria Math" panose="02040503050406030204" pitchFamily="18" charset="0"/>
                        <a:cs typeface="+mn-ea"/>
                        <a:sym typeface="+mn-lt"/>
                      </a:rPr>
                      <m:t> </m:t>
                    </m:r>
                  </m:oMath>
                </a14:m>
                <a:r>
                  <a:rPr lang="zh-CN" altLang="en-US" sz="2400" b="1" dirty="0">
                    <a:cs typeface="+mn-ea"/>
                    <a:sym typeface="+mn-lt"/>
                  </a:rPr>
                  <a:t>，片内地址</a:t>
                </a:r>
                <a:r>
                  <a:rPr lang="en-US" altLang="zh-CN" sz="2400" b="1" dirty="0">
                    <a:cs typeface="+mn-ea"/>
                    <a:sym typeface="+mn-lt"/>
                  </a:rPr>
                  <a:t>A</a:t>
                </a:r>
                <a:r>
                  <a:rPr lang="en-US" altLang="zh-CN" sz="2400" b="1" baseline="-25000" dirty="0">
                    <a:cs typeface="+mn-ea"/>
                    <a:sym typeface="+mn-lt"/>
                  </a:rPr>
                  <a:t>0</a:t>
                </a:r>
                <a:r>
                  <a:rPr lang="zh-CN" altLang="en-US" sz="2400" b="1" dirty="0">
                    <a:cs typeface="+mn-ea"/>
                    <a:sym typeface="+mn-lt"/>
                  </a:rPr>
                  <a:t>、</a:t>
                </a:r>
                <a:r>
                  <a:rPr lang="en-US" altLang="zh-CN" sz="2400" b="1" dirty="0">
                    <a:cs typeface="+mn-ea"/>
                    <a:sym typeface="+mn-lt"/>
                  </a:rPr>
                  <a:t>A</a:t>
                </a:r>
                <a:r>
                  <a:rPr lang="en-US" altLang="zh-CN" sz="2400" b="1" baseline="-25000" dirty="0">
                    <a:cs typeface="+mn-ea"/>
                    <a:sym typeface="+mn-lt"/>
                  </a:rPr>
                  <a:t>1</a:t>
                </a:r>
                <a:endParaRPr lang="en-US" altLang="zh-CN" sz="2400" b="1" baseline="-25000" dirty="0">
                  <a:cs typeface="+mn-ea"/>
                  <a:sym typeface="+mn-lt"/>
                </a:endParaRPr>
              </a:p>
              <a:p>
                <a:pPr>
                  <a:lnSpc>
                    <a:spcPct val="110000"/>
                  </a:lnSpc>
                  <a:buFont typeface="Wingdings" panose="05000000000000000000" pitchFamily="2" charset="2"/>
                  <a:buNone/>
                </a:pPr>
                <a:r>
                  <a:rPr lang="en-US" altLang="zh-CN" sz="2400" b="1" dirty="0">
                    <a:cs typeface="+mn-ea"/>
                    <a:sym typeface="+mn-lt"/>
                  </a:rPr>
                  <a:t>   </a:t>
                </a:r>
                <a:r>
                  <a:rPr lang="zh-CN" altLang="en-US" sz="2400" b="1" dirty="0">
                    <a:cs typeface="+mn-ea"/>
                    <a:sym typeface="+mn-lt"/>
                  </a:rPr>
                  <a:t>控制线：</a:t>
                </a:r>
                <a14:m>
                  <m:oMath xmlns:m="http://schemas.openxmlformats.org/officeDocument/2006/math">
                    <m:acc>
                      <m:accPr>
                        <m:chr m:val="̅"/>
                        <m:ctrlPr>
                          <a:rPr lang="en-US" altLang="zh-CN" sz="2400" b="1" i="1" dirty="0" smtClean="0">
                            <a:latin typeface="Cambria Math" panose="02040503050406030204" pitchFamily="18" charset="0"/>
                            <a:cs typeface="+mn-ea"/>
                            <a:sym typeface="+mn-lt"/>
                          </a:rPr>
                        </m:ctrlPr>
                      </m:accPr>
                      <m:e>
                        <m:r>
                          <a:rPr lang="en-US" altLang="zh-CN" sz="2400" b="1" i="0" dirty="0">
                            <a:latin typeface="Cambria Math" panose="02040503050406030204" pitchFamily="18" charset="0"/>
                            <a:cs typeface="+mn-ea"/>
                            <a:sym typeface="+mn-lt"/>
                          </a:rPr>
                          <m:t>𝐖𝐑</m:t>
                        </m:r>
                      </m:e>
                    </m:acc>
                  </m:oMath>
                </a14:m>
                <a:r>
                  <a:rPr lang="zh-CN" altLang="en-US" sz="2400" b="1" dirty="0">
                    <a:cs typeface="+mn-ea"/>
                    <a:sym typeface="+mn-lt"/>
                  </a:rPr>
                  <a:t>、</a:t>
                </a:r>
                <a:r>
                  <a:rPr lang="en-US" altLang="zh-CN" sz="2400" b="1" dirty="0">
                    <a:cs typeface="+mn-ea"/>
                    <a:sym typeface="+mn-lt"/>
                  </a:rPr>
                  <a:t> </a:t>
                </a:r>
                <a14:m>
                  <m:oMath xmlns:m="http://schemas.openxmlformats.org/officeDocument/2006/math">
                    <m:acc>
                      <m:accPr>
                        <m:chr m:val="̅"/>
                        <m:ctrlPr>
                          <a:rPr lang="en-US" altLang="zh-CN" sz="2400" b="1" i="1" dirty="0">
                            <a:latin typeface="Cambria Math" panose="02040503050406030204" pitchFamily="18" charset="0"/>
                            <a:cs typeface="+mn-ea"/>
                            <a:sym typeface="+mn-lt"/>
                          </a:rPr>
                        </m:ctrlPr>
                      </m:accPr>
                      <m:e>
                        <m:r>
                          <a:rPr lang="en-US" altLang="zh-CN" sz="2400" b="1" i="0" dirty="0">
                            <a:latin typeface="Cambria Math" panose="02040503050406030204" pitchFamily="18" charset="0"/>
                            <a:cs typeface="+mn-ea"/>
                            <a:sym typeface="+mn-lt"/>
                          </a:rPr>
                          <m:t>𝐑</m:t>
                        </m:r>
                        <m:r>
                          <a:rPr lang="en-US" altLang="zh-CN" sz="2400" b="1" i="0" dirty="0" smtClean="0">
                            <a:latin typeface="Cambria Math" panose="02040503050406030204" pitchFamily="18" charset="0"/>
                            <a:cs typeface="+mn-ea"/>
                            <a:sym typeface="+mn-lt"/>
                          </a:rPr>
                          <m:t>𝐃</m:t>
                        </m:r>
                      </m:e>
                    </m:acc>
                  </m:oMath>
                </a14:m>
                <a:endParaRPr lang="en-US" altLang="zh-CN" sz="2400" b="1" dirty="0">
                  <a:cs typeface="+mn-ea"/>
                  <a:sym typeface="+mn-lt"/>
                </a:endParaRPr>
              </a:p>
              <a:p>
                <a:pPr>
                  <a:lnSpc>
                    <a:spcPct val="110000"/>
                  </a:lnSpc>
                  <a:buFont typeface="Wingdings" panose="05000000000000000000" pitchFamily="2" charset="2"/>
                  <a:buNone/>
                </a:pPr>
                <a:r>
                  <a:rPr lang="en-US" altLang="zh-CN" sz="2400" b="1" dirty="0">
                    <a:solidFill>
                      <a:srgbClr val="006600"/>
                    </a:solidFill>
                    <a:cs typeface="+mn-ea"/>
                    <a:sym typeface="+mn-lt"/>
                  </a:rPr>
                  <a:t>(2)</a:t>
                </a:r>
                <a:r>
                  <a:rPr lang="zh-CN" altLang="en-US" sz="2400" b="1" dirty="0">
                    <a:solidFill>
                      <a:srgbClr val="006600"/>
                    </a:solidFill>
                    <a:cs typeface="+mn-ea"/>
                    <a:sym typeface="+mn-lt"/>
                  </a:rPr>
                  <a:t>面向</a:t>
                </a:r>
                <a:r>
                  <a:rPr lang="en-US" altLang="zh-CN" sz="2400" b="1" dirty="0">
                    <a:solidFill>
                      <a:srgbClr val="006600"/>
                    </a:solidFill>
                    <a:cs typeface="+mn-ea"/>
                    <a:sym typeface="+mn-lt"/>
                  </a:rPr>
                  <a:t>I/O</a:t>
                </a:r>
                <a:r>
                  <a:rPr lang="zh-CN" altLang="en-US" sz="2400" b="1" dirty="0">
                    <a:solidFill>
                      <a:srgbClr val="006600"/>
                    </a:solidFill>
                    <a:cs typeface="+mn-ea"/>
                    <a:sym typeface="+mn-lt"/>
                  </a:rPr>
                  <a:t>设备的信号线</a:t>
                </a:r>
                <a:endParaRPr lang="en-US" altLang="zh-CN" sz="2400" b="1" dirty="0">
                  <a:solidFill>
                    <a:srgbClr val="006600"/>
                  </a:solidFill>
                  <a:cs typeface="+mn-ea"/>
                  <a:sym typeface="+mn-lt"/>
                </a:endParaRPr>
              </a:p>
              <a:p>
                <a:pPr>
                  <a:lnSpc>
                    <a:spcPct val="110000"/>
                  </a:lnSpc>
                  <a:buFont typeface="Wingdings" panose="05000000000000000000" pitchFamily="2" charset="2"/>
                  <a:buNone/>
                </a:pPr>
                <a:r>
                  <a:rPr lang="en-US" altLang="zh-CN" sz="2400" b="1" dirty="0">
                    <a:cs typeface="+mn-ea"/>
                    <a:sym typeface="+mn-lt"/>
                  </a:rPr>
                  <a:t>   </a:t>
                </a:r>
                <a:r>
                  <a:rPr lang="zh-CN" altLang="en-US" sz="2400" b="1" dirty="0">
                    <a:cs typeface="+mn-ea"/>
                    <a:sym typeface="+mn-lt"/>
                  </a:rPr>
                  <a:t>时钟信号：</a:t>
                </a:r>
                <a:r>
                  <a:rPr lang="en-US" altLang="zh-CN" sz="2400" b="1" dirty="0">
                    <a:cs typeface="+mn-ea"/>
                    <a:sym typeface="+mn-lt"/>
                  </a:rPr>
                  <a:t>CLK0-CLK2</a:t>
                </a:r>
                <a:endParaRPr lang="en-US" altLang="zh-CN" sz="2400" b="1" dirty="0">
                  <a:cs typeface="+mn-ea"/>
                  <a:sym typeface="+mn-lt"/>
                </a:endParaRPr>
              </a:p>
              <a:p>
                <a:pPr>
                  <a:lnSpc>
                    <a:spcPct val="110000"/>
                  </a:lnSpc>
                  <a:buFont typeface="Wingdings" panose="05000000000000000000" pitchFamily="2" charset="2"/>
                  <a:buNone/>
                </a:pPr>
                <a:r>
                  <a:rPr lang="en-US" altLang="zh-CN" sz="2400" b="1" dirty="0">
                    <a:cs typeface="+mn-ea"/>
                    <a:sym typeface="+mn-lt"/>
                  </a:rPr>
                  <a:t>   </a:t>
                </a:r>
                <a:r>
                  <a:rPr lang="zh-CN" altLang="en-US" sz="2400" b="1" dirty="0">
                    <a:cs typeface="+mn-ea"/>
                    <a:sym typeface="+mn-lt"/>
                  </a:rPr>
                  <a:t>门控信号：</a:t>
                </a:r>
                <a:r>
                  <a:rPr lang="en-US" altLang="zh-CN" sz="2400" b="1" dirty="0">
                    <a:cs typeface="+mn-ea"/>
                    <a:sym typeface="+mn-lt"/>
                  </a:rPr>
                  <a:t>GATE0-GATE2</a:t>
                </a:r>
                <a:endParaRPr lang="en-US" altLang="zh-CN" sz="2400" b="1" dirty="0">
                  <a:cs typeface="+mn-ea"/>
                  <a:sym typeface="+mn-lt"/>
                </a:endParaRPr>
              </a:p>
              <a:p>
                <a:pPr>
                  <a:lnSpc>
                    <a:spcPct val="110000"/>
                  </a:lnSpc>
                  <a:buFont typeface="Wingdings" panose="05000000000000000000" pitchFamily="2" charset="2"/>
                  <a:buNone/>
                </a:pPr>
                <a:r>
                  <a:rPr lang="en-US" altLang="zh-CN" sz="2400" b="1" dirty="0">
                    <a:cs typeface="+mn-ea"/>
                    <a:sym typeface="+mn-lt"/>
                  </a:rPr>
                  <a:t>   </a:t>
                </a:r>
                <a:r>
                  <a:rPr lang="zh-CN" altLang="en-US" sz="2400" b="1" dirty="0">
                    <a:cs typeface="+mn-ea"/>
                    <a:sym typeface="+mn-lt"/>
                  </a:rPr>
                  <a:t>输出信号：</a:t>
                </a:r>
                <a:r>
                  <a:rPr lang="en-US" altLang="zh-CN" sz="2400" b="1" dirty="0">
                    <a:cs typeface="+mn-ea"/>
                    <a:sym typeface="+mn-lt"/>
                  </a:rPr>
                  <a:t>OUT0-OUT2</a:t>
                </a:r>
                <a:endParaRPr lang="en-US" altLang="zh-CN" sz="2400" b="1" dirty="0">
                  <a:cs typeface="+mn-ea"/>
                  <a:sym typeface="+mn-lt"/>
                </a:endParaRPr>
              </a:p>
            </p:txBody>
          </p:sp>
        </mc:Choice>
        <mc:Fallback>
          <p:sp>
            <p:nvSpPr>
              <p:cNvPr id="5143" name="Rectangle 23"/>
              <p:cNvSpPr>
                <a:spLocks noRot="1" noChangeAspect="1" noMove="1" noResize="1" noEditPoints="1" noAdjustHandles="1" noChangeArrowheads="1" noChangeShapeType="1" noTextEdit="1"/>
              </p:cNvSpPr>
              <p:nvPr>
                <p:ph type="body" sz="half" idx="1"/>
              </p:nvPr>
            </p:nvSpPr>
            <p:spPr bwMode="auto">
              <a:xfrm>
                <a:off x="849313" y="2767946"/>
                <a:ext cx="6149975" cy="3811135"/>
              </a:xfrm>
              <a:prstGeom prst="rect">
                <a:avLst/>
              </a:prstGeom>
              <a:blipFill rotWithShape="1">
                <a:blip r:embed="rId1"/>
                <a:stretch>
                  <a:fillRect l="-5" t="-16" r="5" b="13"/>
                </a:stretch>
              </a:blip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25610" name="矩形 11"/>
          <p:cNvSpPr>
            <a:spLocks noChangeArrowheads="1"/>
          </p:cNvSpPr>
          <p:nvPr/>
        </p:nvSpPr>
        <p:spPr bwMode="auto">
          <a:xfrm>
            <a:off x="1096217" y="435712"/>
            <a:ext cx="5995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sz="3200" dirty="0">
                <a:solidFill>
                  <a:srgbClr val="000099"/>
                </a:solidFill>
                <a:latin typeface="+mn-lt"/>
                <a:ea typeface="+mn-ea"/>
                <a:cs typeface="+mn-ea"/>
                <a:sym typeface="+mn-lt"/>
              </a:rPr>
              <a:t>10.4 </a:t>
            </a:r>
            <a:r>
              <a:rPr lang="zh-CN" altLang="en-US" sz="3200" dirty="0">
                <a:solidFill>
                  <a:srgbClr val="000099"/>
                </a:solidFill>
                <a:latin typeface="+mn-lt"/>
                <a:ea typeface="+mn-ea"/>
                <a:cs typeface="+mn-ea"/>
                <a:sym typeface="+mn-lt"/>
              </a:rPr>
              <a:t>可编程定时</a:t>
            </a:r>
            <a:r>
              <a:rPr lang="en-US" altLang="zh-CN" sz="3200" dirty="0">
                <a:solidFill>
                  <a:srgbClr val="000099"/>
                </a:solidFill>
                <a:latin typeface="+mn-lt"/>
                <a:ea typeface="+mn-ea"/>
                <a:cs typeface="+mn-ea"/>
                <a:sym typeface="+mn-lt"/>
              </a:rPr>
              <a:t>/</a:t>
            </a:r>
            <a:r>
              <a:rPr lang="zh-CN" altLang="en-US" sz="3200" dirty="0">
                <a:solidFill>
                  <a:srgbClr val="000099"/>
                </a:solidFill>
                <a:latin typeface="+mn-lt"/>
                <a:ea typeface="+mn-ea"/>
                <a:cs typeface="+mn-ea"/>
                <a:sym typeface="+mn-lt"/>
              </a:rPr>
              <a:t>计数器</a:t>
            </a:r>
            <a:r>
              <a:rPr lang="en-US" altLang="zh-CN" sz="3200" dirty="0">
                <a:solidFill>
                  <a:srgbClr val="000099"/>
                </a:solidFill>
                <a:latin typeface="+mn-lt"/>
                <a:ea typeface="+mn-ea"/>
                <a:cs typeface="+mn-ea"/>
                <a:sym typeface="+mn-lt"/>
              </a:rPr>
              <a:t>82C54A</a:t>
            </a:r>
            <a:endParaRPr lang="zh-CN" altLang="en-US" sz="3200" dirty="0">
              <a:solidFill>
                <a:srgbClr val="000099"/>
              </a:solidFill>
              <a:latin typeface="+mn-lt"/>
              <a:ea typeface="+mn-ea"/>
              <a:cs typeface="+mn-ea"/>
              <a:sym typeface="+mn-lt"/>
            </a:endParaRPr>
          </a:p>
        </p:txBody>
      </p:sp>
      <p:pic>
        <p:nvPicPr>
          <p:cNvPr id="22" name="Picture 21" descr="jc1101"/>
          <p:cNvPicPr>
            <a:picLocks noChangeAspect="1"/>
          </p:cNvPicPr>
          <p:nvPr/>
        </p:nvPicPr>
        <p:blipFill>
          <a:blip r:embed="rId2"/>
          <a:srcRect/>
          <a:stretch>
            <a:fillRect/>
          </a:stretch>
        </p:blipFill>
        <p:spPr>
          <a:xfrm>
            <a:off x="6372358" y="2402368"/>
            <a:ext cx="2435225" cy="4314699"/>
          </a:xfrm>
          <a:prstGeom prst="rect">
            <a:avLst/>
          </a:prstGeom>
          <a:noFill/>
          <a:ln w="9525">
            <a:noFill/>
            <a:miter/>
          </a:ln>
        </p:spPr>
      </p:pic>
      <p:sp>
        <p:nvSpPr>
          <p:cNvPr id="5" name="矩形 4"/>
          <p:cNvSpPr/>
          <p:nvPr/>
        </p:nvSpPr>
        <p:spPr>
          <a:xfrm>
            <a:off x="450800" y="1406842"/>
            <a:ext cx="7121575" cy="609398"/>
          </a:xfrm>
          <a:prstGeom prst="rect">
            <a:avLst/>
          </a:prstGeom>
        </p:spPr>
        <p:txBody>
          <a:bodyPr wrap="square">
            <a:spAutoFit/>
          </a:bodyPr>
          <a:lstStyle/>
          <a:p>
            <a:pPr algn="just">
              <a:lnSpc>
                <a:spcPct val="120000"/>
              </a:lnSpc>
              <a:spcBef>
                <a:spcPct val="20000"/>
              </a:spcBef>
              <a:buClr>
                <a:srgbClr val="FF5050"/>
              </a:buClr>
              <a:buSzPct val="80000"/>
            </a:pPr>
            <a:r>
              <a:rPr lang="en-US" altLang="zh-CN" sz="2800" dirty="0">
                <a:solidFill>
                  <a:srgbClr val="FF0000"/>
                </a:solidFill>
                <a:latin typeface="+mn-lt"/>
                <a:ea typeface="+mn-ea"/>
                <a:cs typeface="+mn-ea"/>
                <a:sym typeface="+mn-lt"/>
              </a:rPr>
              <a:t>10.4.1  82C54</a:t>
            </a:r>
            <a:r>
              <a:rPr lang="zh-CN" altLang="en-US" sz="2800" dirty="0">
                <a:solidFill>
                  <a:srgbClr val="FF0000"/>
                </a:solidFill>
                <a:latin typeface="+mn-lt"/>
                <a:ea typeface="+mn-ea"/>
                <a:cs typeface="+mn-ea"/>
                <a:sym typeface="+mn-lt"/>
              </a:rPr>
              <a:t>的外部连接特性与内部结构</a:t>
            </a:r>
            <a:endParaRPr lang="zh-CN" altLang="en-US" sz="2800" dirty="0">
              <a:solidFill>
                <a:srgbClr val="FF0000"/>
              </a:solidFill>
              <a:latin typeface="+mn-lt"/>
              <a:ea typeface="+mn-ea"/>
              <a:cs typeface="+mn-ea"/>
              <a:sym typeface="+mn-lt"/>
            </a:endParaRPr>
          </a:p>
        </p:txBody>
      </p:sp>
      <p:sp>
        <p:nvSpPr>
          <p:cNvPr id="10" name="矩形 9"/>
          <p:cNvSpPr/>
          <p:nvPr/>
        </p:nvSpPr>
        <p:spPr>
          <a:xfrm>
            <a:off x="533350" y="2276724"/>
            <a:ext cx="1912703" cy="470257"/>
          </a:xfrm>
          <a:prstGeom prst="rect">
            <a:avLst/>
          </a:prstGeom>
        </p:spPr>
        <p:txBody>
          <a:bodyPr wrap="none">
            <a:spAutoFit/>
          </a:bodyPr>
          <a:lstStyle/>
          <a:p>
            <a:pPr>
              <a:lnSpc>
                <a:spcPct val="110000"/>
              </a:lnSpc>
              <a:buFont typeface="Wingdings" panose="05000000000000000000" pitchFamily="2" charset="2"/>
              <a:buNone/>
            </a:pPr>
            <a:r>
              <a:rPr lang="en-US" altLang="zh-CN" dirty="0">
                <a:solidFill>
                  <a:srgbClr val="000099"/>
                </a:solidFill>
                <a:latin typeface="+mn-lt"/>
                <a:ea typeface="+mn-ea"/>
                <a:cs typeface="+mn-ea"/>
                <a:sym typeface="+mn-lt"/>
              </a:rPr>
              <a:t>1</a:t>
            </a:r>
            <a:r>
              <a:rPr lang="zh-CN" altLang="en-US" dirty="0">
                <a:solidFill>
                  <a:srgbClr val="000099"/>
                </a:solidFill>
                <a:latin typeface="+mn-lt"/>
                <a:ea typeface="+mn-ea"/>
                <a:cs typeface="+mn-ea"/>
                <a:sym typeface="+mn-lt"/>
              </a:rPr>
              <a:t>、外部特性</a:t>
            </a:r>
            <a:endParaRPr lang="zh-CN" altLang="en-US" dirty="0">
              <a:solidFill>
                <a:srgbClr val="000099"/>
              </a:solidFill>
              <a:latin typeface="+mn-lt"/>
              <a:ea typeface="+mn-ea"/>
              <a:cs typeface="+mn-ea"/>
              <a:sym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4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5298" name="Text Box 2"/>
              <p:cNvSpPr txBox="1">
                <a:spLocks noChangeArrowheads="1"/>
              </p:cNvSpPr>
              <p:nvPr/>
            </p:nvSpPr>
            <p:spPr bwMode="auto">
              <a:xfrm>
                <a:off x="366235" y="1897265"/>
                <a:ext cx="8411527" cy="4521835"/>
              </a:xfrm>
              <a:prstGeom prst="rect">
                <a:avLst/>
              </a:prstGeom>
              <a:noFill/>
              <a:ln>
                <a:noFill/>
              </a:ln>
              <a:effectLst/>
            </p:spPr>
            <p:txBody>
              <a:bodyPr wrap="square">
                <a:spAutoFit/>
              </a:bodyPr>
              <a:lstStyle/>
              <a:p>
                <a:pPr marL="457200" indent="-457200" algn="just">
                  <a:lnSpc>
                    <a:spcPct val="115000"/>
                  </a:lnSpc>
                  <a:spcBef>
                    <a:spcPts val="1000"/>
                  </a:spcBef>
                  <a:buClr>
                    <a:schemeClr val="tx1"/>
                  </a:buClr>
                  <a:buSzPct val="95000"/>
                  <a:buFont typeface="+mj-ea"/>
                  <a:buAutoNum type="circleNumDbPlain"/>
                  <a:defRPr/>
                </a:pPr>
                <a:r>
                  <a:rPr lang="zh-CN" altLang="en-US" sz="2000" dirty="0">
                    <a:solidFill>
                      <a:srgbClr val="C00000"/>
                    </a:solidFill>
                    <a:latin typeface="+mn-lt"/>
                    <a:ea typeface="+mn-ea"/>
                    <a:cs typeface="+mn-ea"/>
                    <a:sym typeface="+mn-lt"/>
                  </a:rPr>
                  <a:t>数据总线</a:t>
                </a:r>
                <a:r>
                  <a:rPr lang="en-US" altLang="zh-CN" sz="2000" dirty="0">
                    <a:solidFill>
                      <a:srgbClr val="C00000"/>
                    </a:solidFill>
                    <a:latin typeface="+mn-lt"/>
                    <a:ea typeface="+mn-ea"/>
                    <a:cs typeface="+mn-ea"/>
                    <a:sym typeface="+mn-lt"/>
                  </a:rPr>
                  <a:t>D</a:t>
                </a:r>
                <a:r>
                  <a:rPr lang="en-US" altLang="zh-CN" sz="2000" baseline="-30000" dirty="0">
                    <a:solidFill>
                      <a:srgbClr val="C00000"/>
                    </a:solidFill>
                    <a:latin typeface="+mn-lt"/>
                    <a:ea typeface="+mn-ea"/>
                    <a:cs typeface="+mn-ea"/>
                    <a:sym typeface="+mn-lt"/>
                  </a:rPr>
                  <a:t>0</a:t>
                </a:r>
                <a:r>
                  <a:rPr lang="en-US" altLang="zh-CN" sz="2000" dirty="0">
                    <a:solidFill>
                      <a:srgbClr val="C00000"/>
                    </a:solidFill>
                    <a:latin typeface="+mn-lt"/>
                    <a:ea typeface="+mn-ea"/>
                    <a:cs typeface="+mn-ea"/>
                    <a:sym typeface="+mn-lt"/>
                  </a:rPr>
                  <a:t>-D</a:t>
                </a:r>
                <a:r>
                  <a:rPr lang="en-US" altLang="zh-CN" sz="2000" baseline="-30000" dirty="0">
                    <a:solidFill>
                      <a:srgbClr val="C00000"/>
                    </a:solidFill>
                    <a:latin typeface="+mn-lt"/>
                    <a:ea typeface="+mn-ea"/>
                    <a:cs typeface="+mn-ea"/>
                    <a:sym typeface="+mn-lt"/>
                  </a:rPr>
                  <a:t>7</a:t>
                </a:r>
                <a:r>
                  <a:rPr lang="zh-CN" altLang="en-US" sz="2000" dirty="0">
                    <a:solidFill>
                      <a:srgbClr val="C00000"/>
                    </a:solidFill>
                    <a:latin typeface="+mn-lt"/>
                    <a:ea typeface="+mn-ea"/>
                    <a:cs typeface="+mn-ea"/>
                    <a:sym typeface="+mn-lt"/>
                  </a:rPr>
                  <a:t>：三态输出输入线。</a:t>
                </a:r>
                <a:r>
                  <a:rPr lang="zh-CN" altLang="en-US" sz="2000" dirty="0">
                    <a:latin typeface="+mn-lt"/>
                    <a:ea typeface="+mn-ea"/>
                    <a:cs typeface="+mn-ea"/>
                    <a:sym typeface="+mn-lt"/>
                  </a:rPr>
                  <a:t>用于将</a:t>
                </a:r>
                <a:r>
                  <a:rPr lang="en-US" altLang="zh-CN" sz="2000" dirty="0">
                    <a:latin typeface="+mn-lt"/>
                    <a:ea typeface="+mn-ea"/>
                    <a:cs typeface="+mn-ea"/>
                    <a:sym typeface="+mn-lt"/>
                  </a:rPr>
                  <a:t>8254</a:t>
                </a:r>
                <a:r>
                  <a:rPr lang="zh-CN" altLang="en-US" sz="2000" dirty="0">
                    <a:latin typeface="+mn-lt"/>
                    <a:ea typeface="+mn-ea"/>
                    <a:cs typeface="+mn-ea"/>
                    <a:sym typeface="+mn-lt"/>
                  </a:rPr>
                  <a:t>与系统数据总线相连</a:t>
                </a:r>
                <a:endParaRPr lang="zh-CN" altLang="en-US" sz="2000" dirty="0">
                  <a:latin typeface="+mn-lt"/>
                  <a:ea typeface="+mn-ea"/>
                  <a:cs typeface="+mn-ea"/>
                  <a:sym typeface="+mn-lt"/>
                </a:endParaRPr>
              </a:p>
              <a:p>
                <a:pPr marL="457200" indent="-457200" algn="just">
                  <a:lnSpc>
                    <a:spcPct val="115000"/>
                  </a:lnSpc>
                  <a:spcBef>
                    <a:spcPts val="1000"/>
                  </a:spcBef>
                  <a:buClr>
                    <a:schemeClr val="tx1"/>
                  </a:buClr>
                  <a:buSzPct val="95000"/>
                  <a:buFont typeface="+mj-ea"/>
                  <a:buAutoNum type="circleNumDbPlain"/>
                  <a:defRPr/>
                </a:pPr>
                <a:r>
                  <a:rPr lang="zh-CN" altLang="en-US" sz="2000" dirty="0">
                    <a:solidFill>
                      <a:srgbClr val="C00000"/>
                    </a:solidFill>
                    <a:latin typeface="+mn-lt"/>
                    <a:ea typeface="+mn-ea"/>
                    <a:cs typeface="+mn-ea"/>
                    <a:sym typeface="+mn-lt"/>
                  </a:rPr>
                  <a:t>片选线</a:t>
                </a:r>
                <a14:m>
                  <m:oMath xmlns:m="http://schemas.openxmlformats.org/officeDocument/2006/math">
                    <m:acc>
                      <m:accPr>
                        <m:chr m:val="̅"/>
                        <m:ctrlPr>
                          <a:rPr lang="en-US" altLang="zh-CN" sz="2000" i="1" dirty="0" smtClean="0">
                            <a:solidFill>
                              <a:srgbClr val="C00000"/>
                            </a:solidFill>
                            <a:latin typeface="Cambria Math" panose="02040503050406030204" pitchFamily="18" charset="0"/>
                            <a:ea typeface="+mn-ea"/>
                            <a:cs typeface="+mn-ea"/>
                            <a:sym typeface="+mn-lt"/>
                          </a:rPr>
                        </m:ctrlPr>
                      </m:accPr>
                      <m:e>
                        <m:r>
                          <a:rPr lang="en-US" altLang="zh-CN" sz="2000" b="1" i="1" dirty="0">
                            <a:solidFill>
                              <a:srgbClr val="C00000"/>
                            </a:solidFill>
                            <a:latin typeface="Cambria Math" panose="02040503050406030204" pitchFamily="18" charset="0"/>
                            <a:ea typeface="+mn-ea"/>
                            <a:cs typeface="+mn-ea"/>
                            <a:sym typeface="+mn-lt"/>
                          </a:rPr>
                          <m:t>𝐂𝐒</m:t>
                        </m:r>
                      </m:e>
                    </m:acc>
                  </m:oMath>
                </a14:m>
                <a:r>
                  <a:rPr lang="zh-CN" altLang="en-US" sz="2000" dirty="0">
                    <a:solidFill>
                      <a:srgbClr val="C00000"/>
                    </a:solidFill>
                    <a:latin typeface="+mn-lt"/>
                    <a:ea typeface="+mn-ea"/>
                    <a:cs typeface="+mn-ea"/>
                    <a:sym typeface="+mn-lt"/>
                  </a:rPr>
                  <a:t>：输入信号，低电平有效。</a:t>
                </a:r>
                <a:r>
                  <a:rPr lang="zh-CN" altLang="en-US" sz="2000" dirty="0">
                    <a:latin typeface="+mn-lt"/>
                    <a:ea typeface="+mn-ea"/>
                    <a:cs typeface="+mn-ea"/>
                    <a:sym typeface="+mn-lt"/>
                  </a:rPr>
                  <a:t>当为低电平时，</a:t>
                </a:r>
                <a:r>
                  <a:rPr lang="en-US" altLang="zh-CN" sz="2000" dirty="0">
                    <a:latin typeface="+mn-lt"/>
                    <a:ea typeface="+mn-ea"/>
                    <a:cs typeface="+mn-ea"/>
                    <a:sym typeface="+mn-lt"/>
                  </a:rPr>
                  <a:t>CPU</a:t>
                </a:r>
                <a:r>
                  <a:rPr lang="zh-CN" altLang="en-US" sz="2000" dirty="0">
                    <a:latin typeface="+mn-lt"/>
                    <a:ea typeface="+mn-ea"/>
                    <a:cs typeface="+mn-ea"/>
                    <a:sym typeface="+mn-lt"/>
                  </a:rPr>
                  <a:t>选中</a:t>
                </a:r>
                <a:r>
                  <a:rPr lang="en-US" altLang="zh-CN" sz="2000" dirty="0">
                    <a:latin typeface="+mn-lt"/>
                    <a:ea typeface="+mn-ea"/>
                    <a:cs typeface="+mn-ea"/>
                    <a:sym typeface="+mn-lt"/>
                  </a:rPr>
                  <a:t>82C54</a:t>
                </a:r>
                <a:r>
                  <a:rPr lang="zh-CN" altLang="en-US" sz="2000" dirty="0">
                    <a:latin typeface="+mn-lt"/>
                    <a:ea typeface="+mn-ea"/>
                    <a:cs typeface="+mn-ea"/>
                    <a:sym typeface="+mn-lt"/>
                  </a:rPr>
                  <a:t>，并可以对</a:t>
                </a:r>
                <a:r>
                  <a:rPr lang="en-US" altLang="zh-CN" sz="2000" dirty="0">
                    <a:latin typeface="+mn-lt"/>
                    <a:ea typeface="+mn-ea"/>
                    <a:cs typeface="+mn-ea"/>
                    <a:sym typeface="+mn-lt"/>
                  </a:rPr>
                  <a:t>82C54</a:t>
                </a:r>
                <a:r>
                  <a:rPr lang="zh-CN" altLang="en-US" sz="2000" dirty="0">
                    <a:latin typeface="+mn-lt"/>
                    <a:ea typeface="+mn-ea"/>
                    <a:cs typeface="+mn-ea"/>
                    <a:sym typeface="+mn-lt"/>
                  </a:rPr>
                  <a:t>进行读</a:t>
                </a:r>
                <a:r>
                  <a:rPr lang="en-US" altLang="zh-CN" sz="2000" dirty="0">
                    <a:latin typeface="+mn-lt"/>
                    <a:ea typeface="+mn-ea"/>
                    <a:cs typeface="+mn-ea"/>
                    <a:sym typeface="+mn-lt"/>
                  </a:rPr>
                  <a:t>/</a:t>
                </a:r>
                <a:r>
                  <a:rPr lang="zh-CN" altLang="en-US" sz="2000" dirty="0">
                    <a:latin typeface="+mn-lt"/>
                    <a:ea typeface="+mn-ea"/>
                    <a:cs typeface="+mn-ea"/>
                    <a:sym typeface="+mn-lt"/>
                  </a:rPr>
                  <a:t>写操作；当为高电平时，</a:t>
                </a:r>
                <a:r>
                  <a:rPr lang="en-US" altLang="zh-CN" sz="2000" dirty="0">
                    <a:latin typeface="+mn-lt"/>
                    <a:ea typeface="+mn-ea"/>
                    <a:cs typeface="+mn-ea"/>
                    <a:sym typeface="+mn-lt"/>
                  </a:rPr>
                  <a:t>CPU</a:t>
                </a:r>
                <a:r>
                  <a:rPr lang="zh-CN" altLang="en-US" sz="2000" dirty="0">
                    <a:latin typeface="+mn-lt"/>
                    <a:ea typeface="+mn-ea"/>
                    <a:cs typeface="+mn-ea"/>
                    <a:sym typeface="+mn-lt"/>
                  </a:rPr>
                  <a:t>没有选中</a:t>
                </a:r>
                <a:r>
                  <a:rPr lang="en-US" altLang="zh-CN" sz="2000" dirty="0">
                    <a:latin typeface="+mn-lt"/>
                    <a:ea typeface="+mn-ea"/>
                    <a:cs typeface="+mn-ea"/>
                    <a:sym typeface="+mn-lt"/>
                  </a:rPr>
                  <a:t>82C54</a:t>
                </a:r>
                <a:r>
                  <a:rPr lang="zh-CN" altLang="en-US" sz="2000" dirty="0">
                    <a:latin typeface="+mn-lt"/>
                    <a:ea typeface="+mn-ea"/>
                    <a:cs typeface="+mn-ea"/>
                    <a:sym typeface="+mn-lt"/>
                  </a:rPr>
                  <a:t>。</a:t>
                </a:r>
                <a14:m>
                  <m:oMath xmlns:m="http://schemas.openxmlformats.org/officeDocument/2006/math">
                    <m:acc>
                      <m:accPr>
                        <m:chr m:val="̅"/>
                        <m:ctrlPr>
                          <a:rPr lang="en-US" altLang="zh-CN" sz="2000" i="1" dirty="0">
                            <a:solidFill>
                              <a:srgbClr val="C00000"/>
                            </a:solidFill>
                            <a:latin typeface="Cambria Math" panose="02040503050406030204" pitchFamily="18" charset="0"/>
                            <a:cs typeface="+mn-ea"/>
                            <a:sym typeface="+mn-lt"/>
                          </a:rPr>
                        </m:ctrlPr>
                      </m:accPr>
                      <m:e>
                        <m:r>
                          <a:rPr lang="en-US" altLang="zh-CN" sz="2000" i="1" dirty="0">
                            <a:solidFill>
                              <a:srgbClr val="C00000"/>
                            </a:solidFill>
                            <a:latin typeface="Cambria Math" panose="02040503050406030204" pitchFamily="18" charset="0"/>
                            <a:cs typeface="+mn-ea"/>
                            <a:sym typeface="+mn-lt"/>
                          </a:rPr>
                          <m:t>𝐂𝐒</m:t>
                        </m:r>
                      </m:e>
                    </m:acc>
                  </m:oMath>
                </a14:m>
                <a:r>
                  <a:rPr lang="zh-CN" altLang="en-US" sz="2000" dirty="0">
                    <a:solidFill>
                      <a:srgbClr val="C00000"/>
                    </a:solidFill>
                    <a:latin typeface="+mn-lt"/>
                    <a:ea typeface="+mn-ea"/>
                    <a:cs typeface="+mn-ea"/>
                    <a:sym typeface="+mn-lt"/>
                  </a:rPr>
                  <a:t>由</a:t>
                </a:r>
                <a:r>
                  <a:rPr lang="en-US" altLang="zh-CN" sz="2000" dirty="0">
                    <a:solidFill>
                      <a:srgbClr val="C00000"/>
                    </a:solidFill>
                    <a:latin typeface="+mn-lt"/>
                    <a:ea typeface="+mn-ea"/>
                    <a:cs typeface="+mn-ea"/>
                    <a:sym typeface="+mn-lt"/>
                  </a:rPr>
                  <a:t>CPU</a:t>
                </a:r>
                <a:r>
                  <a:rPr lang="zh-CN" altLang="en-US" sz="2000" dirty="0">
                    <a:solidFill>
                      <a:srgbClr val="C00000"/>
                    </a:solidFill>
                    <a:latin typeface="+mn-lt"/>
                    <a:ea typeface="+mn-ea"/>
                    <a:cs typeface="+mn-ea"/>
                    <a:sym typeface="+mn-lt"/>
                  </a:rPr>
                  <a:t>输出的地址码经译码产生</a:t>
                </a:r>
                <a:r>
                  <a:rPr lang="zh-CN" altLang="en-US" sz="2000" dirty="0">
                    <a:latin typeface="+mn-lt"/>
                    <a:ea typeface="+mn-ea"/>
                    <a:cs typeface="+mn-ea"/>
                    <a:sym typeface="+mn-lt"/>
                  </a:rPr>
                  <a:t>。</a:t>
                </a:r>
                <a:endParaRPr lang="zh-CN" altLang="en-US" sz="2000" dirty="0">
                  <a:latin typeface="+mn-lt"/>
                  <a:ea typeface="+mn-ea"/>
                  <a:cs typeface="+mn-ea"/>
                  <a:sym typeface="+mn-lt"/>
                </a:endParaRPr>
              </a:p>
              <a:p>
                <a:pPr marL="457200" indent="-457200" algn="just">
                  <a:lnSpc>
                    <a:spcPct val="115000"/>
                  </a:lnSpc>
                  <a:spcBef>
                    <a:spcPts val="1000"/>
                  </a:spcBef>
                  <a:buClr>
                    <a:schemeClr val="tx1"/>
                  </a:buClr>
                  <a:buSzPct val="95000"/>
                  <a:buFont typeface="+mj-ea"/>
                  <a:buAutoNum type="circleNumDbPlain"/>
                  <a:defRPr/>
                </a:pPr>
                <a:r>
                  <a:rPr lang="zh-CN" altLang="en-US" sz="2000" dirty="0">
                    <a:solidFill>
                      <a:srgbClr val="C00000"/>
                    </a:solidFill>
                    <a:latin typeface="+mn-lt"/>
                    <a:ea typeface="+mn-ea"/>
                    <a:cs typeface="+mn-ea"/>
                    <a:sym typeface="+mn-lt"/>
                  </a:rPr>
                  <a:t>读</a:t>
                </a:r>
                <a:r>
                  <a:rPr lang="zh-CN" altLang="en-US" sz="2000" dirty="0">
                    <a:latin typeface="+mn-lt"/>
                    <a:ea typeface="+mn-ea"/>
                    <a:cs typeface="+mn-ea"/>
                    <a:sym typeface="+mn-lt"/>
                  </a:rPr>
                  <a:t>信号</a:t>
                </a:r>
                <a14:m>
                  <m:oMath xmlns:m="http://schemas.openxmlformats.org/officeDocument/2006/math">
                    <m:acc>
                      <m:accPr>
                        <m:chr m:val="̅"/>
                        <m:ctrlPr>
                          <a:rPr lang="en-US" altLang="zh-CN" sz="2000" i="1" dirty="0">
                            <a:solidFill>
                              <a:srgbClr val="C00000"/>
                            </a:solidFill>
                            <a:latin typeface="Cambria Math" panose="02040503050406030204" pitchFamily="18" charset="0"/>
                            <a:cs typeface="+mn-ea"/>
                            <a:sym typeface="+mn-lt"/>
                          </a:rPr>
                        </m:ctrlPr>
                      </m:accPr>
                      <m:e>
                        <m:r>
                          <a:rPr lang="en-US" altLang="zh-CN" sz="2000" b="1" i="0" dirty="0" smtClean="0">
                            <a:solidFill>
                              <a:srgbClr val="C00000"/>
                            </a:solidFill>
                            <a:latin typeface="Cambria Math" panose="02040503050406030204" pitchFamily="18" charset="0"/>
                            <a:cs typeface="+mn-ea"/>
                            <a:sym typeface="+mn-lt"/>
                          </a:rPr>
                          <m:t>𝐑𝐃</m:t>
                        </m:r>
                      </m:e>
                    </m:acc>
                  </m:oMath>
                </a14:m>
                <a:r>
                  <a:rPr lang="zh-CN" altLang="en-US" sz="2000" dirty="0">
                    <a:latin typeface="+mn-lt"/>
                    <a:ea typeface="+mn-ea"/>
                    <a:cs typeface="+mn-ea"/>
                    <a:sym typeface="+mn-lt"/>
                  </a:rPr>
                  <a:t>：</a:t>
                </a:r>
                <a:r>
                  <a:rPr lang="zh-CN" altLang="en-US" sz="2000" dirty="0">
                    <a:solidFill>
                      <a:srgbClr val="C00000"/>
                    </a:solidFill>
                    <a:latin typeface="+mn-lt"/>
                    <a:ea typeface="+mn-ea"/>
                    <a:cs typeface="+mn-ea"/>
                    <a:sym typeface="+mn-lt"/>
                  </a:rPr>
                  <a:t>输入信号，低电平有效</a:t>
                </a:r>
                <a:r>
                  <a:rPr lang="zh-CN" altLang="en-US" sz="2000" dirty="0">
                    <a:latin typeface="+mn-lt"/>
                    <a:ea typeface="+mn-ea"/>
                    <a:cs typeface="+mn-ea"/>
                    <a:sym typeface="+mn-lt"/>
                  </a:rPr>
                  <a:t>。</a:t>
                </a:r>
                <a:endParaRPr lang="zh-CN" altLang="en-US" sz="2000" dirty="0">
                  <a:latin typeface="+mn-lt"/>
                  <a:ea typeface="+mn-ea"/>
                  <a:cs typeface="+mn-ea"/>
                  <a:sym typeface="+mn-lt"/>
                </a:endParaRPr>
              </a:p>
              <a:p>
                <a:pPr marL="457200" indent="-457200" algn="just">
                  <a:lnSpc>
                    <a:spcPct val="115000"/>
                  </a:lnSpc>
                  <a:spcBef>
                    <a:spcPts val="1000"/>
                  </a:spcBef>
                  <a:buClr>
                    <a:schemeClr val="tx1"/>
                  </a:buClr>
                  <a:buSzPct val="95000"/>
                  <a:buFont typeface="+mj-ea"/>
                  <a:buAutoNum type="circleNumDbPlain"/>
                  <a:defRPr/>
                </a:pPr>
                <a:r>
                  <a:rPr lang="zh-CN" altLang="en-US" sz="2000" dirty="0">
                    <a:solidFill>
                      <a:srgbClr val="C00000"/>
                    </a:solidFill>
                    <a:latin typeface="+mn-lt"/>
                    <a:ea typeface="+mn-ea"/>
                    <a:cs typeface="+mn-ea"/>
                    <a:sym typeface="+mn-lt"/>
                  </a:rPr>
                  <a:t>写</a:t>
                </a:r>
                <a:r>
                  <a:rPr lang="zh-CN" altLang="en-US" sz="2000" dirty="0">
                    <a:latin typeface="+mn-lt"/>
                    <a:ea typeface="+mn-ea"/>
                    <a:cs typeface="+mn-ea"/>
                    <a:sym typeface="+mn-lt"/>
                  </a:rPr>
                  <a:t>信号</a:t>
                </a:r>
                <a14:m>
                  <m:oMath xmlns:m="http://schemas.openxmlformats.org/officeDocument/2006/math">
                    <m:acc>
                      <m:accPr>
                        <m:chr m:val="̅"/>
                        <m:ctrlPr>
                          <a:rPr lang="en-US" altLang="zh-CN" sz="2000" i="1" dirty="0">
                            <a:solidFill>
                              <a:srgbClr val="C00000"/>
                            </a:solidFill>
                            <a:latin typeface="Cambria Math" panose="02040503050406030204" pitchFamily="18" charset="0"/>
                            <a:cs typeface="+mn-ea"/>
                            <a:sym typeface="+mn-lt"/>
                          </a:rPr>
                        </m:ctrlPr>
                      </m:accPr>
                      <m:e>
                        <m:r>
                          <a:rPr lang="en-US" altLang="zh-CN" sz="2000" b="1" i="0" dirty="0" smtClean="0">
                            <a:solidFill>
                              <a:srgbClr val="C00000"/>
                            </a:solidFill>
                            <a:latin typeface="Cambria Math" panose="02040503050406030204" pitchFamily="18" charset="0"/>
                            <a:cs typeface="+mn-ea"/>
                            <a:sym typeface="+mn-lt"/>
                          </a:rPr>
                          <m:t>𝐖𝐑</m:t>
                        </m:r>
                      </m:e>
                    </m:acc>
                  </m:oMath>
                </a14:m>
                <a:r>
                  <a:rPr lang="zh-CN" altLang="en-US" sz="2000" dirty="0">
                    <a:latin typeface="+mn-lt"/>
                    <a:ea typeface="+mn-ea"/>
                    <a:cs typeface="+mn-ea"/>
                    <a:sym typeface="+mn-lt"/>
                  </a:rPr>
                  <a:t>：</a:t>
                </a:r>
                <a:r>
                  <a:rPr lang="zh-CN" altLang="en-US" sz="2000" dirty="0">
                    <a:solidFill>
                      <a:srgbClr val="C00000"/>
                    </a:solidFill>
                    <a:latin typeface="+mn-lt"/>
                    <a:ea typeface="+mn-ea"/>
                    <a:cs typeface="+mn-ea"/>
                    <a:sym typeface="+mn-lt"/>
                  </a:rPr>
                  <a:t>输入信号，低电平有效</a:t>
                </a:r>
                <a:r>
                  <a:rPr lang="zh-CN" altLang="en-US" sz="2000" dirty="0">
                    <a:latin typeface="+mn-lt"/>
                    <a:ea typeface="+mn-ea"/>
                    <a:cs typeface="+mn-ea"/>
                    <a:sym typeface="+mn-lt"/>
                  </a:rPr>
                  <a:t>。</a:t>
                </a:r>
                <a:endParaRPr lang="zh-CN" altLang="en-US" sz="2000" dirty="0">
                  <a:latin typeface="+mn-lt"/>
                  <a:ea typeface="+mn-ea"/>
                  <a:cs typeface="+mn-ea"/>
                  <a:sym typeface="+mn-lt"/>
                </a:endParaRPr>
              </a:p>
              <a:p>
                <a:pPr marL="457200" indent="-457200" algn="just">
                  <a:lnSpc>
                    <a:spcPct val="115000"/>
                  </a:lnSpc>
                  <a:spcBef>
                    <a:spcPts val="1000"/>
                  </a:spcBef>
                  <a:buClr>
                    <a:schemeClr val="tx1"/>
                  </a:buClr>
                  <a:buSzPct val="95000"/>
                  <a:buFont typeface="+mj-ea"/>
                  <a:buAutoNum type="circleNumDbPlain"/>
                  <a:defRPr/>
                </a:pPr>
                <a:r>
                  <a:rPr lang="zh-CN" altLang="en-US" sz="2000" dirty="0">
                    <a:solidFill>
                      <a:srgbClr val="C00000"/>
                    </a:solidFill>
                    <a:latin typeface="+mn-lt"/>
                    <a:ea typeface="+mn-ea"/>
                    <a:cs typeface="+mn-ea"/>
                    <a:sym typeface="+mn-lt"/>
                  </a:rPr>
                  <a:t>地址线</a:t>
                </a:r>
                <a:r>
                  <a:rPr lang="en-US" altLang="zh-CN" sz="2000" dirty="0">
                    <a:solidFill>
                      <a:srgbClr val="C00000"/>
                    </a:solidFill>
                    <a:latin typeface="+mn-lt"/>
                    <a:ea typeface="+mn-ea"/>
                    <a:cs typeface="+mn-ea"/>
                    <a:sym typeface="+mn-lt"/>
                  </a:rPr>
                  <a:t>A</a:t>
                </a:r>
                <a:r>
                  <a:rPr lang="en-US" altLang="zh-CN" sz="2000" baseline="-25000" dirty="0">
                    <a:solidFill>
                      <a:srgbClr val="C00000"/>
                    </a:solidFill>
                    <a:latin typeface="+mn-lt"/>
                    <a:ea typeface="+mn-ea"/>
                    <a:cs typeface="+mn-ea"/>
                    <a:sym typeface="+mn-lt"/>
                  </a:rPr>
                  <a:t>1</a:t>
                </a:r>
                <a:r>
                  <a:rPr lang="en-US" altLang="zh-CN" sz="2000" dirty="0">
                    <a:solidFill>
                      <a:srgbClr val="C00000"/>
                    </a:solidFill>
                    <a:latin typeface="+mn-lt"/>
                    <a:ea typeface="+mn-ea"/>
                    <a:cs typeface="+mn-ea"/>
                    <a:sym typeface="+mn-lt"/>
                  </a:rPr>
                  <a:t>,A</a:t>
                </a:r>
                <a:r>
                  <a:rPr lang="en-US" altLang="zh-CN" sz="2000" baseline="-25000" dirty="0">
                    <a:solidFill>
                      <a:srgbClr val="C00000"/>
                    </a:solidFill>
                    <a:latin typeface="+mn-lt"/>
                    <a:ea typeface="+mn-ea"/>
                    <a:cs typeface="+mn-ea"/>
                    <a:sym typeface="+mn-lt"/>
                  </a:rPr>
                  <a:t>0</a:t>
                </a:r>
                <a:r>
                  <a:rPr lang="en-US" altLang="zh-CN" sz="2000" dirty="0">
                    <a:latin typeface="+mn-lt"/>
                    <a:ea typeface="+mn-ea"/>
                    <a:cs typeface="+mn-ea"/>
                    <a:sym typeface="+mn-lt"/>
                  </a:rPr>
                  <a:t>: </a:t>
                </a:r>
                <a:r>
                  <a:rPr lang="zh-CN" altLang="en-US" sz="2000" dirty="0">
                    <a:latin typeface="+mn-lt"/>
                    <a:ea typeface="+mn-ea"/>
                    <a:cs typeface="+mn-ea"/>
                    <a:sym typeface="+mn-lt"/>
                  </a:rPr>
                  <a:t>这两根线</a:t>
                </a:r>
                <a:r>
                  <a:rPr lang="zh-CN" altLang="en-US" sz="2000" dirty="0">
                    <a:solidFill>
                      <a:srgbClr val="C00000"/>
                    </a:solidFill>
                    <a:latin typeface="+mn-lt"/>
                    <a:ea typeface="+mn-ea"/>
                    <a:cs typeface="+mn-ea"/>
                    <a:sym typeface="+mn-lt"/>
                  </a:rPr>
                  <a:t>接到系统地址总线的</a:t>
                </a:r>
                <a:r>
                  <a:rPr lang="en-US" altLang="zh-CN" sz="2000" dirty="0">
                    <a:solidFill>
                      <a:srgbClr val="C00000"/>
                    </a:solidFill>
                    <a:latin typeface="+mn-lt"/>
                    <a:ea typeface="+mn-ea"/>
                    <a:cs typeface="+mn-ea"/>
                    <a:sym typeface="+mn-lt"/>
                  </a:rPr>
                  <a:t>A</a:t>
                </a:r>
                <a:r>
                  <a:rPr lang="en-US" altLang="zh-CN" sz="2000" baseline="-25000" dirty="0">
                    <a:solidFill>
                      <a:srgbClr val="C00000"/>
                    </a:solidFill>
                    <a:latin typeface="+mn-lt"/>
                    <a:ea typeface="+mn-ea"/>
                    <a:cs typeface="+mn-ea"/>
                    <a:sym typeface="+mn-lt"/>
                  </a:rPr>
                  <a:t>1</a:t>
                </a:r>
                <a:r>
                  <a:rPr lang="en-US" altLang="zh-CN" sz="2000" dirty="0">
                    <a:solidFill>
                      <a:srgbClr val="C00000"/>
                    </a:solidFill>
                    <a:latin typeface="+mn-lt"/>
                    <a:ea typeface="+mn-ea"/>
                    <a:cs typeface="+mn-ea"/>
                    <a:sym typeface="+mn-lt"/>
                  </a:rPr>
                  <a:t>,A</a:t>
                </a:r>
                <a:r>
                  <a:rPr lang="en-US" altLang="zh-CN" sz="2000" baseline="-25000" dirty="0">
                    <a:solidFill>
                      <a:srgbClr val="C00000"/>
                    </a:solidFill>
                    <a:latin typeface="+mn-lt"/>
                    <a:ea typeface="+mn-ea"/>
                    <a:cs typeface="+mn-ea"/>
                    <a:sym typeface="+mn-lt"/>
                  </a:rPr>
                  <a:t>0</a:t>
                </a:r>
                <a:r>
                  <a:rPr lang="zh-CN" altLang="en-US" sz="2000" dirty="0">
                    <a:solidFill>
                      <a:srgbClr val="C00000"/>
                    </a:solidFill>
                    <a:latin typeface="+mn-lt"/>
                    <a:ea typeface="+mn-ea"/>
                    <a:cs typeface="+mn-ea"/>
                    <a:sym typeface="+mn-lt"/>
                  </a:rPr>
                  <a:t>上</a:t>
                </a:r>
                <a:r>
                  <a:rPr lang="zh-CN" altLang="en-US" sz="2000" dirty="0">
                    <a:latin typeface="+mn-lt"/>
                    <a:ea typeface="+mn-ea"/>
                    <a:cs typeface="+mn-ea"/>
                    <a:sym typeface="+mn-lt"/>
                  </a:rPr>
                  <a:t>，</a:t>
                </a:r>
                <a:r>
                  <a:rPr lang="zh-CN" altLang="en-US" sz="2000" dirty="0">
                    <a:solidFill>
                      <a:srgbClr val="C00000"/>
                    </a:solidFill>
                    <a:latin typeface="+mn-lt"/>
                    <a:ea typeface="+mn-ea"/>
                    <a:cs typeface="+mn-ea"/>
                    <a:sym typeface="+mn-lt"/>
                  </a:rPr>
                  <a:t>用于片内寻址 </a:t>
                </a:r>
                <a:r>
                  <a:rPr lang="en-US" altLang="zh-CN" sz="2000" dirty="0">
                    <a:latin typeface="+mn-lt"/>
                    <a:ea typeface="+mn-ea"/>
                    <a:cs typeface="+mn-ea"/>
                    <a:sym typeface="+mn-lt"/>
                  </a:rPr>
                  <a:t>(8254</a:t>
                </a:r>
                <a:r>
                  <a:rPr lang="zh-CN" altLang="en-US" sz="2000" dirty="0">
                    <a:latin typeface="+mn-lt"/>
                    <a:ea typeface="+mn-ea"/>
                    <a:cs typeface="+mn-ea"/>
                    <a:sym typeface="+mn-lt"/>
                  </a:rPr>
                  <a:t>有</a:t>
                </a:r>
                <a:r>
                  <a:rPr lang="en-US" altLang="zh-CN" sz="2000" dirty="0">
                    <a:latin typeface="+mn-lt"/>
                    <a:ea typeface="+mn-ea"/>
                    <a:cs typeface="+mn-ea"/>
                    <a:sym typeface="+mn-lt"/>
                  </a:rPr>
                  <a:t>4</a:t>
                </a:r>
                <a:r>
                  <a:rPr lang="zh-CN" altLang="en-US" sz="2000" dirty="0">
                    <a:latin typeface="+mn-lt"/>
                    <a:ea typeface="+mn-ea"/>
                    <a:cs typeface="+mn-ea"/>
                    <a:sym typeface="+mn-lt"/>
                  </a:rPr>
                  <a:t>个</a:t>
                </a:r>
                <a:r>
                  <a:rPr lang="en-US" altLang="zh-CN" sz="2000" dirty="0">
                    <a:latin typeface="+mn-lt"/>
                    <a:ea typeface="+mn-ea"/>
                    <a:cs typeface="+mn-ea"/>
                    <a:sym typeface="+mn-lt"/>
                  </a:rPr>
                  <a:t>I/O</a:t>
                </a:r>
                <a:r>
                  <a:rPr lang="zh-CN" altLang="en-US" sz="2000" dirty="0">
                    <a:latin typeface="+mn-lt"/>
                    <a:ea typeface="+mn-ea"/>
                    <a:cs typeface="+mn-ea"/>
                    <a:sym typeface="+mn-lt"/>
                  </a:rPr>
                  <a:t>端口地址，按从低到高地址的字节顺序为：通道</a:t>
                </a:r>
                <a:r>
                  <a:rPr lang="en-US" altLang="zh-CN" sz="2000" dirty="0">
                    <a:latin typeface="+mn-lt"/>
                    <a:ea typeface="+mn-ea"/>
                    <a:cs typeface="+mn-ea"/>
                    <a:sym typeface="+mn-lt"/>
                  </a:rPr>
                  <a:t>0</a:t>
                </a:r>
                <a:r>
                  <a:rPr lang="zh-CN" altLang="en-US" sz="2000" dirty="0">
                    <a:latin typeface="+mn-lt"/>
                    <a:ea typeface="+mn-ea"/>
                    <a:cs typeface="+mn-ea"/>
                    <a:sym typeface="+mn-lt"/>
                  </a:rPr>
                  <a:t>、</a:t>
                </a:r>
                <a:r>
                  <a:rPr lang="en-US" altLang="zh-CN" sz="2000" dirty="0">
                    <a:latin typeface="+mn-lt"/>
                    <a:ea typeface="+mn-ea"/>
                    <a:cs typeface="+mn-ea"/>
                    <a:sym typeface="+mn-lt"/>
                  </a:rPr>
                  <a:t>1</a:t>
                </a:r>
                <a:r>
                  <a:rPr lang="zh-CN" altLang="en-US" sz="2000" dirty="0">
                    <a:latin typeface="+mn-lt"/>
                    <a:ea typeface="+mn-ea"/>
                    <a:cs typeface="+mn-ea"/>
                    <a:sym typeface="+mn-lt"/>
                  </a:rPr>
                  <a:t>、</a:t>
                </a:r>
                <a:r>
                  <a:rPr lang="en-US" altLang="zh-CN" sz="2000" dirty="0">
                    <a:latin typeface="+mn-lt"/>
                    <a:ea typeface="+mn-ea"/>
                    <a:cs typeface="+mn-ea"/>
                    <a:sym typeface="+mn-lt"/>
                  </a:rPr>
                  <a:t>2</a:t>
                </a:r>
                <a:r>
                  <a:rPr lang="zh-CN" altLang="en-US" sz="2000" dirty="0">
                    <a:latin typeface="+mn-lt"/>
                    <a:ea typeface="+mn-ea"/>
                    <a:cs typeface="+mn-ea"/>
                    <a:sym typeface="+mn-lt"/>
                  </a:rPr>
                  <a:t>、方式字（</a:t>
                </a:r>
                <a:r>
                  <a:rPr lang="zh-CN" altLang="en-US" sz="2000" dirty="0">
                    <a:sym typeface="+mn-ea"/>
                  </a:rPr>
                  <a:t>命令寄存器</a:t>
                </a:r>
                <a:r>
                  <a:rPr lang="zh-CN" altLang="en-US" sz="2000" dirty="0">
                    <a:latin typeface="+mn-lt"/>
                    <a:ea typeface="+mn-ea"/>
                    <a:cs typeface="+mn-ea"/>
                    <a:sym typeface="+mn-lt"/>
                  </a:rPr>
                  <a:t>），各占一个字节宽度的</a:t>
                </a:r>
                <a:r>
                  <a:rPr lang="en-US" altLang="zh-CN" sz="2000" dirty="0">
                    <a:latin typeface="+mn-lt"/>
                    <a:ea typeface="+mn-ea"/>
                    <a:cs typeface="+mn-ea"/>
                    <a:sym typeface="+mn-lt"/>
                  </a:rPr>
                  <a:t>I/O</a:t>
                </a:r>
                <a:r>
                  <a:rPr lang="zh-CN" altLang="en-US" sz="2000" dirty="0">
                    <a:latin typeface="+mn-lt"/>
                    <a:ea typeface="+mn-ea"/>
                    <a:cs typeface="+mn-ea"/>
                    <a:sym typeface="+mn-lt"/>
                  </a:rPr>
                  <a:t>地址。如果要向</a:t>
                </a:r>
                <a:r>
                  <a:rPr lang="zh-CN" altLang="en-US" sz="2000" dirty="0">
                    <a:latin typeface="+mn-lt"/>
                    <a:ea typeface="+mn-ea"/>
                    <a:cs typeface="+mn-ea"/>
                    <a:sym typeface="+mn-lt"/>
                  </a:rPr>
                  <a:t>其所在</a:t>
                </a:r>
                <a:r>
                  <a:rPr lang="en-US" altLang="zh-CN" sz="2000" dirty="0">
                    <a:latin typeface="+mn-lt"/>
                    <a:ea typeface="+mn-ea"/>
                    <a:cs typeface="+mn-ea"/>
                    <a:sym typeface="+mn-lt"/>
                  </a:rPr>
                  <a:t>I/O</a:t>
                </a:r>
                <a:r>
                  <a:rPr lang="zh-CN" altLang="en-US" sz="2000" dirty="0">
                    <a:latin typeface="+mn-lt"/>
                    <a:ea typeface="+mn-ea"/>
                    <a:cs typeface="+mn-ea"/>
                    <a:sym typeface="+mn-lt"/>
                  </a:rPr>
                  <a:t>地址传送两个字节，那么需要连续两次向该</a:t>
                </a:r>
                <a:r>
                  <a:rPr lang="en-US" altLang="zh-CN" sz="2000" dirty="0">
                    <a:latin typeface="+mn-lt"/>
                    <a:ea typeface="+mn-ea"/>
                    <a:cs typeface="+mn-ea"/>
                    <a:sym typeface="+mn-lt"/>
                  </a:rPr>
                  <a:t>IO</a:t>
                </a:r>
                <a:r>
                  <a:rPr lang="zh-CN" altLang="en-US" sz="2000" dirty="0">
                    <a:latin typeface="+mn-lt"/>
                    <a:ea typeface="+mn-ea"/>
                    <a:cs typeface="+mn-ea"/>
                    <a:sym typeface="+mn-lt"/>
                  </a:rPr>
                  <a:t>地址传输内容</a:t>
                </a:r>
                <a:r>
                  <a:rPr lang="en-US" altLang="zh-CN" sz="2000" dirty="0">
                    <a:latin typeface="+mn-lt"/>
                    <a:ea typeface="+mn-ea"/>
                    <a:cs typeface="+mn-ea"/>
                    <a:sym typeface="+mn-lt"/>
                  </a:rPr>
                  <a:t>)</a:t>
                </a:r>
                <a:r>
                  <a:rPr lang="zh-CN" altLang="en-US" sz="2000" dirty="0">
                    <a:latin typeface="+mn-lt"/>
                    <a:ea typeface="+mn-ea"/>
                    <a:cs typeface="+mn-ea"/>
                    <a:sym typeface="+mn-lt"/>
                  </a:rPr>
                  <a:t>。</a:t>
                </a:r>
                <a:endParaRPr lang="zh-CN" altLang="en-US" sz="2000" dirty="0">
                  <a:latin typeface="+mn-lt"/>
                  <a:ea typeface="+mn-ea"/>
                  <a:cs typeface="+mn-ea"/>
                  <a:sym typeface="+mn-lt"/>
                </a:endParaRPr>
              </a:p>
            </p:txBody>
          </p:sp>
        </mc:Choice>
        <mc:Fallback>
          <p:sp>
            <p:nvSpPr>
              <p:cNvPr id="55298" name="Text Box 2"/>
              <p:cNvSpPr txBox="1">
                <a:spLocks noRot="1" noChangeAspect="1" noMove="1" noResize="1" noEditPoints="1" noAdjustHandles="1" noChangeArrowheads="1" noChangeShapeType="1" noTextEdit="1"/>
              </p:cNvSpPr>
              <p:nvPr/>
            </p:nvSpPr>
            <p:spPr bwMode="auto">
              <a:xfrm>
                <a:off x="366235" y="1897265"/>
                <a:ext cx="8411527" cy="4521835"/>
              </a:xfrm>
              <a:prstGeom prst="rect">
                <a:avLst/>
              </a:prstGeom>
              <a:blipFill rotWithShape="1">
                <a:blip r:embed="rId1"/>
                <a:stretch>
                  <a:fillRect l="-6" t="-11" r="2" b="11"/>
                </a:stretch>
              </a:blipFill>
              <a:ln>
                <a:noFill/>
              </a:ln>
              <a:effectLst/>
            </p:spPr>
            <p:txBody>
              <a:bodyPr/>
              <a:lstStyle/>
              <a:p>
                <a:r>
                  <a:rPr lang="zh-CN" altLang="en-US">
                    <a:noFill/>
                  </a:rPr>
                  <a:t> </a:t>
                </a:r>
              </a:p>
            </p:txBody>
          </p:sp>
        </mc:Fallback>
      </mc:AlternateContent>
      <p:sp>
        <p:nvSpPr>
          <p:cNvPr id="8" name="矩形 7"/>
          <p:cNvSpPr/>
          <p:nvPr/>
        </p:nvSpPr>
        <p:spPr>
          <a:xfrm>
            <a:off x="3024140" y="1159423"/>
            <a:ext cx="3095719" cy="533288"/>
          </a:xfrm>
          <a:prstGeom prst="rect">
            <a:avLst/>
          </a:prstGeom>
        </p:spPr>
        <p:txBody>
          <a:bodyPr wrap="none">
            <a:spAutoFit/>
          </a:bodyPr>
          <a:lstStyle/>
          <a:p>
            <a:pPr>
              <a:lnSpc>
                <a:spcPct val="110000"/>
              </a:lnSpc>
              <a:buFont typeface="Wingdings" panose="05000000000000000000" pitchFamily="2" charset="2"/>
              <a:buNone/>
            </a:pPr>
            <a:r>
              <a:rPr lang="zh-CN" altLang="en-US" sz="2800" dirty="0">
                <a:solidFill>
                  <a:srgbClr val="006600"/>
                </a:solidFill>
                <a:latin typeface="+mn-lt"/>
                <a:ea typeface="+mn-ea"/>
                <a:cs typeface="+mn-ea"/>
                <a:sym typeface="+mn-lt"/>
              </a:rPr>
              <a:t>面向</a:t>
            </a:r>
            <a:r>
              <a:rPr lang="en-US" altLang="zh-CN" sz="2800" dirty="0">
                <a:solidFill>
                  <a:srgbClr val="006600"/>
                </a:solidFill>
                <a:latin typeface="+mn-lt"/>
                <a:ea typeface="+mn-ea"/>
                <a:cs typeface="+mn-ea"/>
                <a:sym typeface="+mn-lt"/>
              </a:rPr>
              <a:t>CPU</a:t>
            </a:r>
            <a:r>
              <a:rPr lang="zh-CN" altLang="en-US" sz="2800" dirty="0">
                <a:solidFill>
                  <a:srgbClr val="006600"/>
                </a:solidFill>
                <a:latin typeface="+mn-lt"/>
                <a:ea typeface="+mn-ea"/>
                <a:cs typeface="+mn-ea"/>
                <a:sym typeface="+mn-lt"/>
              </a:rPr>
              <a:t>的信号线</a:t>
            </a:r>
            <a:endParaRPr lang="en-US" altLang="zh-CN" sz="2800" dirty="0">
              <a:solidFill>
                <a:srgbClr val="0066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8">
                                            <p:txEl>
                                              <p:p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29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2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bwMode="auto">
          <a:xfrm>
            <a:off x="493069" y="2298332"/>
            <a:ext cx="8157862" cy="312069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200000"/>
              </a:lnSpc>
              <a:buFont typeface="Arial" panose="020B0604020202020204" pitchFamily="34" charset="0"/>
              <a:buChar char="•"/>
            </a:pPr>
            <a:r>
              <a:rPr lang="zh-CN" altLang="en-US" sz="2600" b="1" dirty="0">
                <a:cs typeface="+mn-ea"/>
                <a:sym typeface="+mn-lt"/>
              </a:rPr>
              <a:t>计数器</a:t>
            </a:r>
            <a:r>
              <a:rPr lang="zh-CN" altLang="en-US" sz="2600" b="1" dirty="0">
                <a:solidFill>
                  <a:srgbClr val="C00000"/>
                </a:solidFill>
                <a:cs typeface="+mn-ea"/>
                <a:sym typeface="+mn-lt"/>
              </a:rPr>
              <a:t>时钟</a:t>
            </a:r>
            <a:r>
              <a:rPr lang="zh-CN" altLang="en-US" sz="2600" b="1" dirty="0">
                <a:cs typeface="+mn-ea"/>
                <a:sym typeface="+mn-lt"/>
              </a:rPr>
              <a:t>信号</a:t>
            </a:r>
            <a:r>
              <a:rPr lang="en-US" altLang="zh-CN" sz="2600" b="1" dirty="0">
                <a:cs typeface="+mn-ea"/>
                <a:sym typeface="+mn-lt"/>
              </a:rPr>
              <a:t>CLK</a:t>
            </a:r>
            <a:r>
              <a:rPr lang="zh-CN" altLang="en-US" sz="2600" b="1" dirty="0">
                <a:cs typeface="+mn-ea"/>
                <a:sym typeface="+mn-lt"/>
              </a:rPr>
              <a:t>：</a:t>
            </a:r>
            <a:r>
              <a:rPr lang="zh-CN" altLang="en-US" sz="2600" b="1" dirty="0">
                <a:solidFill>
                  <a:srgbClr val="C00000"/>
                </a:solidFill>
                <a:cs typeface="+mn-ea"/>
                <a:sym typeface="+mn-lt"/>
              </a:rPr>
              <a:t>输入的计时脉冲信号</a:t>
            </a:r>
            <a:endParaRPr lang="zh-CN" altLang="en-US" sz="2600" b="1" dirty="0">
              <a:solidFill>
                <a:srgbClr val="C00000"/>
              </a:solidFill>
              <a:cs typeface="+mn-ea"/>
              <a:sym typeface="+mn-lt"/>
            </a:endParaRPr>
          </a:p>
          <a:p>
            <a:pPr>
              <a:lnSpc>
                <a:spcPct val="200000"/>
              </a:lnSpc>
              <a:buFont typeface="Arial" panose="020B0604020202020204" pitchFamily="34" charset="0"/>
              <a:buChar char="•"/>
            </a:pPr>
            <a:r>
              <a:rPr lang="zh-CN" altLang="en-US" sz="2600" b="1" dirty="0">
                <a:cs typeface="+mn-ea"/>
                <a:sym typeface="+mn-lt"/>
              </a:rPr>
              <a:t>计数器</a:t>
            </a:r>
            <a:r>
              <a:rPr lang="zh-CN" altLang="en-US" sz="2600" b="1" dirty="0">
                <a:solidFill>
                  <a:srgbClr val="C00000"/>
                </a:solidFill>
                <a:cs typeface="+mn-ea"/>
                <a:sym typeface="+mn-lt"/>
              </a:rPr>
              <a:t>门控选通</a:t>
            </a:r>
            <a:r>
              <a:rPr lang="zh-CN" altLang="en-US" sz="2600" b="1" dirty="0">
                <a:cs typeface="+mn-ea"/>
                <a:sym typeface="+mn-lt"/>
              </a:rPr>
              <a:t>信号</a:t>
            </a:r>
            <a:r>
              <a:rPr lang="en-US" altLang="zh-CN" sz="2600" b="1" dirty="0">
                <a:cs typeface="+mn-ea"/>
                <a:sym typeface="+mn-lt"/>
              </a:rPr>
              <a:t>GATE</a:t>
            </a:r>
            <a:r>
              <a:rPr lang="zh-CN" altLang="en-US" sz="2600" b="1" dirty="0">
                <a:cs typeface="+mn-ea"/>
                <a:sym typeface="+mn-lt"/>
              </a:rPr>
              <a:t>：</a:t>
            </a:r>
            <a:r>
              <a:rPr lang="zh-CN" altLang="en-US" sz="2600" b="1" dirty="0">
                <a:solidFill>
                  <a:srgbClr val="C00000"/>
                </a:solidFill>
                <a:cs typeface="+mn-ea"/>
                <a:sym typeface="+mn-lt"/>
              </a:rPr>
              <a:t>输入的计时启动信号</a:t>
            </a:r>
            <a:endParaRPr lang="zh-CN" altLang="en-US" sz="2600" b="1" dirty="0">
              <a:solidFill>
                <a:srgbClr val="C00000"/>
              </a:solidFill>
              <a:cs typeface="+mn-ea"/>
              <a:sym typeface="+mn-lt"/>
            </a:endParaRPr>
          </a:p>
          <a:p>
            <a:pPr>
              <a:lnSpc>
                <a:spcPct val="200000"/>
              </a:lnSpc>
              <a:buFont typeface="Arial" panose="020B0604020202020204" pitchFamily="34" charset="0"/>
              <a:buChar char="•"/>
            </a:pPr>
            <a:r>
              <a:rPr lang="zh-CN" altLang="en-US" sz="2600" b="1" dirty="0">
                <a:cs typeface="+mn-ea"/>
                <a:sym typeface="+mn-lt"/>
              </a:rPr>
              <a:t>计数器</a:t>
            </a:r>
            <a:r>
              <a:rPr lang="zh-CN" altLang="en-US" sz="2600" b="1" dirty="0">
                <a:solidFill>
                  <a:srgbClr val="C00000"/>
                </a:solidFill>
                <a:cs typeface="+mn-ea"/>
                <a:sym typeface="+mn-lt"/>
              </a:rPr>
              <a:t>输出</a:t>
            </a:r>
            <a:r>
              <a:rPr lang="zh-CN" altLang="en-US" sz="2600" b="1" dirty="0">
                <a:cs typeface="+mn-ea"/>
                <a:sym typeface="+mn-lt"/>
              </a:rPr>
              <a:t>信号</a:t>
            </a:r>
            <a:r>
              <a:rPr lang="en-US" altLang="zh-CN" sz="2600" b="1" dirty="0">
                <a:cs typeface="+mn-ea"/>
                <a:sym typeface="+mn-lt"/>
              </a:rPr>
              <a:t>OUT</a:t>
            </a:r>
            <a:r>
              <a:rPr lang="zh-CN" altLang="en-US" sz="2600" b="1" dirty="0">
                <a:cs typeface="+mn-ea"/>
                <a:sym typeface="+mn-lt"/>
              </a:rPr>
              <a:t>：</a:t>
            </a:r>
            <a:r>
              <a:rPr lang="zh-CN" altLang="en-US" sz="2600" b="1" dirty="0">
                <a:solidFill>
                  <a:srgbClr val="C00000"/>
                </a:solidFill>
                <a:cs typeface="+mn-ea"/>
                <a:sym typeface="+mn-lt"/>
              </a:rPr>
              <a:t>定时结束时的输出信号 </a:t>
            </a:r>
            <a:endParaRPr lang="zh-CN" altLang="en-US" sz="2600" b="1" dirty="0">
              <a:solidFill>
                <a:srgbClr val="C00000"/>
              </a:solidFill>
              <a:cs typeface="+mn-ea"/>
              <a:sym typeface="+mn-lt"/>
            </a:endParaRPr>
          </a:p>
        </p:txBody>
      </p:sp>
      <p:sp>
        <p:nvSpPr>
          <p:cNvPr id="2" name="矩形 1"/>
          <p:cNvSpPr/>
          <p:nvPr/>
        </p:nvSpPr>
        <p:spPr>
          <a:xfrm>
            <a:off x="2784491" y="1288070"/>
            <a:ext cx="3534942" cy="532582"/>
          </a:xfrm>
          <a:prstGeom prst="rect">
            <a:avLst/>
          </a:prstGeom>
        </p:spPr>
        <p:txBody>
          <a:bodyPr wrap="none">
            <a:spAutoFit/>
          </a:bodyPr>
          <a:lstStyle/>
          <a:p>
            <a:pPr>
              <a:lnSpc>
                <a:spcPct val="110000"/>
              </a:lnSpc>
            </a:pPr>
            <a:r>
              <a:rPr lang="zh-CN" altLang="en-US" sz="2800" dirty="0">
                <a:solidFill>
                  <a:srgbClr val="006600"/>
                </a:solidFill>
                <a:latin typeface="+mn-lt"/>
                <a:ea typeface="+mn-ea"/>
                <a:cs typeface="+mn-ea"/>
                <a:sym typeface="+mn-lt"/>
              </a:rPr>
              <a:t>面向</a:t>
            </a:r>
            <a:r>
              <a:rPr lang="en-US" altLang="zh-CN" sz="2800" dirty="0">
                <a:solidFill>
                  <a:srgbClr val="006600"/>
                </a:solidFill>
                <a:latin typeface="+mn-lt"/>
                <a:ea typeface="+mn-ea"/>
                <a:cs typeface="+mn-ea"/>
                <a:sym typeface="+mn-lt"/>
              </a:rPr>
              <a:t>I/O</a:t>
            </a:r>
            <a:r>
              <a:rPr lang="zh-CN" altLang="en-US" sz="2800" dirty="0">
                <a:solidFill>
                  <a:srgbClr val="006600"/>
                </a:solidFill>
                <a:latin typeface="+mn-lt"/>
                <a:ea typeface="+mn-ea"/>
                <a:cs typeface="+mn-ea"/>
                <a:sym typeface="+mn-lt"/>
              </a:rPr>
              <a:t>设备的信号线</a:t>
            </a:r>
            <a:endParaRPr lang="en-US" altLang="zh-CN" sz="2800" dirty="0">
              <a:solidFill>
                <a:srgbClr val="006600"/>
              </a:solidFill>
              <a:latin typeface="+mn-lt"/>
              <a:ea typeface="+mn-ea"/>
              <a:cs typeface="+mn-ea"/>
              <a:sym typeface="+mn-lt"/>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sz="half" idx="1"/>
          </p:nvPr>
        </p:nvSpPr>
        <p:spPr bwMode="auto">
          <a:xfrm>
            <a:off x="717550" y="1160111"/>
            <a:ext cx="6597650" cy="6569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buFont typeface="Wingdings" panose="05000000000000000000" pitchFamily="2" charset="2"/>
              <a:buNone/>
            </a:pPr>
            <a:r>
              <a:rPr lang="en-US" altLang="zh-CN" sz="2800" b="1" dirty="0">
                <a:solidFill>
                  <a:srgbClr val="000099"/>
                </a:solidFill>
                <a:cs typeface="+mn-ea"/>
                <a:sym typeface="+mn-lt"/>
              </a:rPr>
              <a:t>2</a:t>
            </a:r>
            <a:r>
              <a:rPr lang="zh-CN" altLang="en-US" sz="2800" b="1" dirty="0">
                <a:solidFill>
                  <a:srgbClr val="000099"/>
                </a:solidFill>
                <a:cs typeface="+mn-ea"/>
                <a:sym typeface="+mn-lt"/>
              </a:rPr>
              <a:t>、内部结构</a:t>
            </a:r>
            <a:endParaRPr lang="zh-CN" altLang="en-US" sz="2800" b="1" dirty="0">
              <a:solidFill>
                <a:srgbClr val="000099"/>
              </a:solidFill>
              <a:cs typeface="+mn-ea"/>
              <a:sym typeface="+mn-lt"/>
            </a:endParaRPr>
          </a:p>
        </p:txBody>
      </p:sp>
      <p:sp>
        <p:nvSpPr>
          <p:cNvPr id="2" name="矩形 1"/>
          <p:cNvSpPr/>
          <p:nvPr/>
        </p:nvSpPr>
        <p:spPr>
          <a:xfrm>
            <a:off x="3787089" y="1381422"/>
            <a:ext cx="3597460" cy="523220"/>
          </a:xfrm>
          <a:prstGeom prst="rect">
            <a:avLst/>
          </a:prstGeom>
        </p:spPr>
        <p:txBody>
          <a:bodyPr wrap="none">
            <a:spAutoFit/>
          </a:bodyPr>
          <a:lstStyle/>
          <a:p>
            <a:r>
              <a:rPr lang="en-US" altLang="zh-CN" sz="2800" dirty="0">
                <a:solidFill>
                  <a:srgbClr val="FF0000"/>
                </a:solidFill>
                <a:latin typeface="+mn-lt"/>
                <a:ea typeface="+mn-ea"/>
                <a:cs typeface="+mn-ea"/>
                <a:sym typeface="+mn-lt"/>
              </a:rPr>
              <a:t>82C54A</a:t>
            </a:r>
            <a:r>
              <a:rPr lang="zh-CN" altLang="en-US" sz="2800" dirty="0">
                <a:solidFill>
                  <a:srgbClr val="FF0000"/>
                </a:solidFill>
                <a:latin typeface="+mn-lt"/>
                <a:ea typeface="+mn-ea"/>
                <a:cs typeface="+mn-ea"/>
                <a:sym typeface="+mn-lt"/>
              </a:rPr>
              <a:t>内部</a:t>
            </a:r>
            <a:r>
              <a:rPr lang="en-US" altLang="zh-CN" sz="2800" dirty="0">
                <a:solidFill>
                  <a:srgbClr val="FF0000"/>
                </a:solidFill>
                <a:latin typeface="+mn-lt"/>
                <a:ea typeface="+mn-ea"/>
                <a:cs typeface="+mn-ea"/>
                <a:sym typeface="+mn-lt"/>
              </a:rPr>
              <a:t>6</a:t>
            </a:r>
            <a:r>
              <a:rPr lang="zh-CN" altLang="en-US" sz="2800" dirty="0">
                <a:solidFill>
                  <a:srgbClr val="FF0000"/>
                </a:solidFill>
                <a:latin typeface="+mn-lt"/>
                <a:ea typeface="+mn-ea"/>
                <a:cs typeface="+mn-ea"/>
                <a:sym typeface="+mn-lt"/>
              </a:rPr>
              <a:t>个模块</a:t>
            </a:r>
            <a:endParaRPr lang="zh-CN" altLang="en-US" sz="2800" dirty="0">
              <a:solidFill>
                <a:srgbClr val="FF0000"/>
              </a:solidFill>
              <a:latin typeface="+mn-lt"/>
              <a:ea typeface="+mn-ea"/>
              <a:cs typeface="+mn-ea"/>
              <a:sym typeface="+mn-lt"/>
            </a:endParaRPr>
          </a:p>
        </p:txBody>
      </p:sp>
      <p:grpSp>
        <p:nvGrpSpPr>
          <p:cNvPr id="9" name="Group 96"/>
          <p:cNvGrpSpPr/>
          <p:nvPr/>
        </p:nvGrpSpPr>
        <p:grpSpPr bwMode="auto">
          <a:xfrm>
            <a:off x="573060" y="2125953"/>
            <a:ext cx="7794792" cy="4345309"/>
            <a:chOff x="450" y="1485"/>
            <a:chExt cx="4923" cy="2320"/>
          </a:xfrm>
        </p:grpSpPr>
        <p:sp>
          <p:nvSpPr>
            <p:cNvPr id="65" name="Freeform 168"/>
            <p:cNvSpPr/>
            <p:nvPr/>
          </p:nvSpPr>
          <p:spPr bwMode="auto">
            <a:xfrm>
              <a:off x="3542" y="2001"/>
              <a:ext cx="609" cy="1546"/>
            </a:xfrm>
            <a:custGeom>
              <a:avLst/>
              <a:gdLst>
                <a:gd name="T0" fmla="*/ 0 w 609"/>
                <a:gd name="T1" fmla="*/ 792163 h 499"/>
                <a:gd name="T2" fmla="*/ 0 w 609"/>
                <a:gd name="T3" fmla="*/ 96838 h 499"/>
                <a:gd name="T4" fmla="*/ 966788 w 609"/>
                <a:gd name="T5" fmla="*/ 96838 h 499"/>
                <a:gd name="T6" fmla="*/ 966788 w 609"/>
                <a:gd name="T7" fmla="*/ 0 h 499"/>
                <a:gd name="T8" fmla="*/ 0 60000 65536"/>
                <a:gd name="T9" fmla="*/ 0 60000 65536"/>
                <a:gd name="T10" fmla="*/ 0 60000 65536"/>
                <a:gd name="T11" fmla="*/ 0 60000 65536"/>
                <a:gd name="T12" fmla="*/ 0 w 609"/>
                <a:gd name="T13" fmla="*/ 0 h 499"/>
                <a:gd name="T14" fmla="*/ 609 w 609"/>
                <a:gd name="T15" fmla="*/ 499 h 499"/>
              </a:gdLst>
              <a:ahLst/>
              <a:cxnLst>
                <a:cxn ang="T8">
                  <a:pos x="T0" y="T1"/>
                </a:cxn>
                <a:cxn ang="T9">
                  <a:pos x="T2" y="T3"/>
                </a:cxn>
                <a:cxn ang="T10">
                  <a:pos x="T4" y="T5"/>
                </a:cxn>
                <a:cxn ang="T11">
                  <a:pos x="T6" y="T7"/>
                </a:cxn>
              </a:cxnLst>
              <a:rect l="T12" t="T13" r="T14" b="T15"/>
              <a:pathLst>
                <a:path w="609" h="499">
                  <a:moveTo>
                    <a:pt x="0" y="499"/>
                  </a:moveTo>
                  <a:lnTo>
                    <a:pt x="0" y="61"/>
                  </a:lnTo>
                  <a:lnTo>
                    <a:pt x="609" y="61"/>
                  </a:lnTo>
                  <a:lnTo>
                    <a:pt x="609" y="0"/>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0" name="Rectangle 113"/>
            <p:cNvSpPr>
              <a:spLocks noChangeArrowheads="1"/>
            </p:cNvSpPr>
            <p:nvPr/>
          </p:nvSpPr>
          <p:spPr bwMode="auto">
            <a:xfrm>
              <a:off x="1454" y="1710"/>
              <a:ext cx="1173" cy="324"/>
            </a:xfrm>
            <a:prstGeom prst="rect">
              <a:avLst/>
            </a:prstGeom>
            <a:solidFill>
              <a:srgbClr val="FFFFFF"/>
            </a:solidFill>
            <a:ln w="19050">
              <a:solidFill>
                <a:srgbClr val="000000"/>
              </a:solidFill>
              <a:miter lim="800000"/>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1" name="Rectangle 114"/>
            <p:cNvSpPr>
              <a:spLocks noChangeArrowheads="1"/>
            </p:cNvSpPr>
            <p:nvPr/>
          </p:nvSpPr>
          <p:spPr bwMode="auto">
            <a:xfrm>
              <a:off x="1626" y="1816"/>
              <a:ext cx="848"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500" b="1" dirty="0">
                  <a:latin typeface="+mn-lt"/>
                  <a:ea typeface="+mn-ea"/>
                  <a:cs typeface="+mn-ea"/>
                  <a:sym typeface="+mn-lt"/>
                </a:rPr>
                <a:t>数据总线缓冲器</a:t>
              </a:r>
              <a:endParaRPr lang="zh-CN" altLang="en-US" sz="2800" b="1" dirty="0">
                <a:latin typeface="+mn-lt"/>
                <a:ea typeface="+mn-ea"/>
                <a:cs typeface="+mn-ea"/>
                <a:sym typeface="+mn-lt"/>
              </a:endParaRPr>
            </a:p>
          </p:txBody>
        </p:sp>
        <p:sp>
          <p:nvSpPr>
            <p:cNvPr id="12" name="Rectangle 115"/>
            <p:cNvSpPr>
              <a:spLocks noChangeArrowheads="1"/>
            </p:cNvSpPr>
            <p:nvPr/>
          </p:nvSpPr>
          <p:spPr bwMode="auto">
            <a:xfrm>
              <a:off x="1478" y="2355"/>
              <a:ext cx="1173" cy="355"/>
            </a:xfrm>
            <a:prstGeom prst="rect">
              <a:avLst/>
            </a:prstGeom>
            <a:solidFill>
              <a:srgbClr val="FFFFFF"/>
            </a:solidFill>
            <a:ln w="19050">
              <a:solidFill>
                <a:srgbClr val="000000"/>
              </a:solidFill>
              <a:miter lim="800000"/>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3" name="Rectangle 116"/>
            <p:cNvSpPr>
              <a:spLocks noChangeArrowheads="1"/>
            </p:cNvSpPr>
            <p:nvPr/>
          </p:nvSpPr>
          <p:spPr bwMode="auto">
            <a:xfrm>
              <a:off x="1513" y="2476"/>
              <a:ext cx="1101"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lang="zh-CN" altLang="en-US" sz="1500" b="1" dirty="0">
                  <a:latin typeface="+mn-lt"/>
                  <a:ea typeface="+mn-ea"/>
                  <a:cs typeface="+mn-ea"/>
                  <a:sym typeface="+mn-lt"/>
                </a:rPr>
                <a:t>读</a:t>
              </a:r>
              <a:r>
                <a:rPr lang="en-US" altLang="zh-CN" sz="1500" b="1" dirty="0">
                  <a:latin typeface="+mn-lt"/>
                  <a:ea typeface="+mn-ea"/>
                  <a:cs typeface="+mn-ea"/>
                  <a:sym typeface="+mn-lt"/>
                </a:rPr>
                <a:t>/</a:t>
              </a:r>
              <a:r>
                <a:rPr lang="zh-CN" altLang="en-US" sz="1500" b="1" dirty="0">
                  <a:latin typeface="+mn-lt"/>
                  <a:ea typeface="+mn-ea"/>
                  <a:cs typeface="+mn-ea"/>
                  <a:sym typeface="+mn-lt"/>
                </a:rPr>
                <a:t>写逻辑</a:t>
              </a:r>
              <a:endParaRPr lang="zh-CN" altLang="en-US" sz="2800" b="1" dirty="0">
                <a:latin typeface="+mn-lt"/>
                <a:ea typeface="+mn-ea"/>
                <a:cs typeface="+mn-ea"/>
                <a:sym typeface="+mn-lt"/>
              </a:endParaRPr>
            </a:p>
          </p:txBody>
        </p:sp>
        <p:sp>
          <p:nvSpPr>
            <p:cNvPr id="14" name="Rectangle 117"/>
            <p:cNvSpPr>
              <a:spLocks noChangeArrowheads="1"/>
            </p:cNvSpPr>
            <p:nvPr/>
          </p:nvSpPr>
          <p:spPr bwMode="auto">
            <a:xfrm>
              <a:off x="1454" y="3096"/>
              <a:ext cx="1173" cy="323"/>
            </a:xfrm>
            <a:prstGeom prst="rect">
              <a:avLst/>
            </a:prstGeom>
            <a:solidFill>
              <a:srgbClr val="FFFFFF"/>
            </a:solidFill>
            <a:ln w="19050">
              <a:solidFill>
                <a:srgbClr val="000000"/>
              </a:solidFill>
              <a:miter lim="800000"/>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5" name="Rectangle 118"/>
            <p:cNvSpPr>
              <a:spLocks noChangeArrowheads="1"/>
            </p:cNvSpPr>
            <p:nvPr/>
          </p:nvSpPr>
          <p:spPr bwMode="auto">
            <a:xfrm>
              <a:off x="1607" y="3192"/>
              <a:ext cx="848"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500" b="1" dirty="0">
                  <a:latin typeface="+mn-lt"/>
                  <a:ea typeface="+mn-ea"/>
                  <a:cs typeface="+mn-ea"/>
                  <a:sym typeface="+mn-lt"/>
                </a:rPr>
                <a:t>控制命令寄存器</a:t>
              </a:r>
              <a:endParaRPr lang="zh-CN" altLang="en-US" sz="2800" b="1" dirty="0">
                <a:latin typeface="+mn-lt"/>
                <a:ea typeface="+mn-ea"/>
                <a:cs typeface="+mn-ea"/>
                <a:sym typeface="+mn-lt"/>
              </a:endParaRPr>
            </a:p>
          </p:txBody>
        </p:sp>
        <p:sp>
          <p:nvSpPr>
            <p:cNvPr id="16" name="Rectangle 119"/>
            <p:cNvSpPr>
              <a:spLocks noChangeArrowheads="1"/>
            </p:cNvSpPr>
            <p:nvPr/>
          </p:nvSpPr>
          <p:spPr bwMode="auto">
            <a:xfrm>
              <a:off x="3800" y="1710"/>
              <a:ext cx="702" cy="291"/>
            </a:xfrm>
            <a:prstGeom prst="rect">
              <a:avLst/>
            </a:prstGeom>
            <a:solidFill>
              <a:srgbClr val="FFFFFF"/>
            </a:solidFill>
            <a:ln w="19050">
              <a:solidFill>
                <a:srgbClr val="000000"/>
              </a:solidFill>
              <a:miter lim="800000"/>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7" name="Rectangle 120"/>
            <p:cNvSpPr>
              <a:spLocks noChangeArrowheads="1"/>
            </p:cNvSpPr>
            <p:nvPr/>
          </p:nvSpPr>
          <p:spPr bwMode="auto">
            <a:xfrm>
              <a:off x="3933" y="1794"/>
              <a:ext cx="432"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500" b="1" dirty="0">
                  <a:latin typeface="+mn-lt"/>
                  <a:ea typeface="+mn-ea"/>
                  <a:cs typeface="+mn-ea"/>
                  <a:sym typeface="+mn-lt"/>
                </a:rPr>
                <a:t>计数器</a:t>
              </a:r>
              <a:r>
                <a:rPr lang="en-US" altLang="zh-CN" sz="1500" b="1" dirty="0">
                  <a:latin typeface="+mn-lt"/>
                  <a:ea typeface="+mn-ea"/>
                  <a:cs typeface="+mn-ea"/>
                  <a:sym typeface="+mn-lt"/>
                </a:rPr>
                <a:t>0</a:t>
              </a:r>
              <a:endParaRPr lang="zh-CN" altLang="en-US" sz="2800" b="1" dirty="0">
                <a:latin typeface="+mn-lt"/>
                <a:ea typeface="+mn-ea"/>
                <a:cs typeface="+mn-ea"/>
                <a:sym typeface="+mn-lt"/>
              </a:endParaRPr>
            </a:p>
          </p:txBody>
        </p:sp>
        <p:sp>
          <p:nvSpPr>
            <p:cNvPr id="19" name="Rectangle 122"/>
            <p:cNvSpPr>
              <a:spLocks noChangeArrowheads="1"/>
            </p:cNvSpPr>
            <p:nvPr/>
          </p:nvSpPr>
          <p:spPr bwMode="auto">
            <a:xfrm>
              <a:off x="3800" y="2452"/>
              <a:ext cx="702" cy="289"/>
            </a:xfrm>
            <a:prstGeom prst="rect">
              <a:avLst/>
            </a:prstGeom>
            <a:solidFill>
              <a:srgbClr val="FFFFFF"/>
            </a:solidFill>
            <a:ln w="19050">
              <a:solidFill>
                <a:srgbClr val="000000"/>
              </a:solidFill>
              <a:miter lim="800000"/>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20" name="Rectangle 123"/>
            <p:cNvSpPr>
              <a:spLocks noChangeArrowheads="1"/>
            </p:cNvSpPr>
            <p:nvPr/>
          </p:nvSpPr>
          <p:spPr bwMode="auto">
            <a:xfrm>
              <a:off x="3946" y="2541"/>
              <a:ext cx="432"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500" b="1" dirty="0">
                  <a:latin typeface="+mn-lt"/>
                  <a:ea typeface="+mn-ea"/>
                  <a:cs typeface="+mn-ea"/>
                  <a:sym typeface="+mn-lt"/>
                </a:rPr>
                <a:t>计数器</a:t>
              </a:r>
              <a:r>
                <a:rPr lang="en-US" altLang="zh-CN" sz="1500" b="1" dirty="0">
                  <a:latin typeface="+mn-lt"/>
                  <a:ea typeface="+mn-ea"/>
                  <a:cs typeface="+mn-ea"/>
                  <a:sym typeface="+mn-lt"/>
                </a:rPr>
                <a:t>1</a:t>
              </a:r>
              <a:endParaRPr lang="zh-CN" altLang="en-US" sz="2800" b="1" dirty="0">
                <a:latin typeface="+mn-lt"/>
                <a:ea typeface="+mn-ea"/>
                <a:cs typeface="+mn-ea"/>
                <a:sym typeface="+mn-lt"/>
              </a:endParaRPr>
            </a:p>
          </p:txBody>
        </p:sp>
        <p:sp>
          <p:nvSpPr>
            <p:cNvPr id="22" name="Rectangle 125"/>
            <p:cNvSpPr>
              <a:spLocks noChangeArrowheads="1"/>
            </p:cNvSpPr>
            <p:nvPr/>
          </p:nvSpPr>
          <p:spPr bwMode="auto">
            <a:xfrm>
              <a:off x="3800" y="3096"/>
              <a:ext cx="702" cy="290"/>
            </a:xfrm>
            <a:prstGeom prst="rect">
              <a:avLst/>
            </a:prstGeom>
            <a:solidFill>
              <a:srgbClr val="FFFFFF"/>
            </a:solidFill>
            <a:ln w="19050">
              <a:solidFill>
                <a:srgbClr val="000000"/>
              </a:solidFill>
              <a:miter lim="800000"/>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23" name="Rectangle 126"/>
            <p:cNvSpPr>
              <a:spLocks noChangeArrowheads="1"/>
            </p:cNvSpPr>
            <p:nvPr/>
          </p:nvSpPr>
          <p:spPr bwMode="auto">
            <a:xfrm>
              <a:off x="3933" y="3183"/>
              <a:ext cx="432"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500" b="1" dirty="0">
                  <a:latin typeface="+mn-lt"/>
                  <a:ea typeface="+mn-ea"/>
                  <a:cs typeface="+mn-ea"/>
                  <a:sym typeface="+mn-lt"/>
                </a:rPr>
                <a:t>计数器</a:t>
              </a:r>
              <a:r>
                <a:rPr lang="en-US" altLang="zh-CN" sz="1500" b="1" dirty="0">
                  <a:latin typeface="+mn-lt"/>
                  <a:ea typeface="+mn-ea"/>
                  <a:cs typeface="+mn-ea"/>
                  <a:sym typeface="+mn-lt"/>
                </a:rPr>
                <a:t>2</a:t>
              </a:r>
              <a:endParaRPr lang="zh-CN" altLang="en-US" sz="2800" b="1" dirty="0">
                <a:latin typeface="+mn-lt"/>
                <a:ea typeface="+mn-ea"/>
                <a:cs typeface="+mn-ea"/>
                <a:sym typeface="+mn-lt"/>
              </a:endParaRPr>
            </a:p>
          </p:txBody>
        </p:sp>
        <p:sp>
          <p:nvSpPr>
            <p:cNvPr id="25" name="Freeform 128"/>
            <p:cNvSpPr/>
            <p:nvPr/>
          </p:nvSpPr>
          <p:spPr bwMode="auto">
            <a:xfrm>
              <a:off x="2698" y="1485"/>
              <a:ext cx="375" cy="1740"/>
            </a:xfrm>
            <a:custGeom>
              <a:avLst/>
              <a:gdLst>
                <a:gd name="T0" fmla="*/ 595313 w 375"/>
                <a:gd name="T1" fmla="*/ 0 h 1740"/>
                <a:gd name="T2" fmla="*/ 595313 w 375"/>
                <a:gd name="T3" fmla="*/ 2762250 h 1740"/>
                <a:gd name="T4" fmla="*/ 0 w 375"/>
                <a:gd name="T5" fmla="*/ 2762250 h 1740"/>
                <a:gd name="T6" fmla="*/ 0 w 375"/>
                <a:gd name="T7" fmla="*/ 2711450 h 1740"/>
                <a:gd name="T8" fmla="*/ 0 w 375"/>
                <a:gd name="T9" fmla="*/ 2732088 h 1740"/>
                <a:gd name="T10" fmla="*/ 0 w 375"/>
                <a:gd name="T11" fmla="*/ 2711450 h 1740"/>
                <a:gd name="T12" fmla="*/ 0 60000 65536"/>
                <a:gd name="T13" fmla="*/ 0 60000 65536"/>
                <a:gd name="T14" fmla="*/ 0 60000 65536"/>
                <a:gd name="T15" fmla="*/ 0 60000 65536"/>
                <a:gd name="T16" fmla="*/ 0 60000 65536"/>
                <a:gd name="T17" fmla="*/ 0 60000 65536"/>
                <a:gd name="T18" fmla="*/ 0 w 375"/>
                <a:gd name="T19" fmla="*/ 0 h 1740"/>
                <a:gd name="T20" fmla="*/ 375 w 375"/>
                <a:gd name="T21" fmla="*/ 1740 h 1740"/>
              </a:gdLst>
              <a:ahLst/>
              <a:cxnLst>
                <a:cxn ang="T12">
                  <a:pos x="T0" y="T1"/>
                </a:cxn>
                <a:cxn ang="T13">
                  <a:pos x="T2" y="T3"/>
                </a:cxn>
                <a:cxn ang="T14">
                  <a:pos x="T4" y="T5"/>
                </a:cxn>
                <a:cxn ang="T15">
                  <a:pos x="T6" y="T7"/>
                </a:cxn>
                <a:cxn ang="T16">
                  <a:pos x="T8" y="T9"/>
                </a:cxn>
                <a:cxn ang="T17">
                  <a:pos x="T10" y="T11"/>
                </a:cxn>
              </a:cxnLst>
              <a:rect l="T18" t="T19" r="T20" b="T21"/>
              <a:pathLst>
                <a:path w="375" h="1740">
                  <a:moveTo>
                    <a:pt x="375" y="0"/>
                  </a:moveTo>
                  <a:lnTo>
                    <a:pt x="375" y="1740"/>
                  </a:lnTo>
                  <a:lnTo>
                    <a:pt x="0" y="1740"/>
                  </a:lnTo>
                  <a:lnTo>
                    <a:pt x="0" y="1708"/>
                  </a:lnTo>
                  <a:lnTo>
                    <a:pt x="0" y="1721"/>
                  </a:lnTo>
                  <a:lnTo>
                    <a:pt x="0" y="1708"/>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26" name="Line 129"/>
            <p:cNvSpPr>
              <a:spLocks noChangeShapeType="1"/>
            </p:cNvSpPr>
            <p:nvPr/>
          </p:nvSpPr>
          <p:spPr bwMode="auto">
            <a:xfrm>
              <a:off x="3307" y="1485"/>
              <a:ext cx="1" cy="232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27" name="Line 130"/>
            <p:cNvSpPr>
              <a:spLocks noChangeShapeType="1"/>
            </p:cNvSpPr>
            <p:nvPr/>
          </p:nvSpPr>
          <p:spPr bwMode="auto">
            <a:xfrm>
              <a:off x="2038" y="2038"/>
              <a:ext cx="1" cy="321"/>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28" name="Freeform 131"/>
            <p:cNvSpPr/>
            <p:nvPr/>
          </p:nvSpPr>
          <p:spPr bwMode="auto">
            <a:xfrm>
              <a:off x="2633" y="2484"/>
              <a:ext cx="204" cy="645"/>
            </a:xfrm>
            <a:custGeom>
              <a:avLst/>
              <a:gdLst>
                <a:gd name="T0" fmla="*/ 0 w 204"/>
                <a:gd name="T1" fmla="*/ 1023938 h 645"/>
                <a:gd name="T2" fmla="*/ 323850 w 204"/>
                <a:gd name="T3" fmla="*/ 1023938 h 645"/>
                <a:gd name="T4" fmla="*/ 323850 w 204"/>
                <a:gd name="T5" fmla="*/ 0 h 645"/>
                <a:gd name="T6" fmla="*/ 217488 w 204"/>
                <a:gd name="T7" fmla="*/ 0 h 645"/>
                <a:gd name="T8" fmla="*/ 0 60000 65536"/>
                <a:gd name="T9" fmla="*/ 0 60000 65536"/>
                <a:gd name="T10" fmla="*/ 0 60000 65536"/>
                <a:gd name="T11" fmla="*/ 0 60000 65536"/>
                <a:gd name="T12" fmla="*/ 0 w 204"/>
                <a:gd name="T13" fmla="*/ 0 h 645"/>
                <a:gd name="T14" fmla="*/ 204 w 204"/>
                <a:gd name="T15" fmla="*/ 645 h 645"/>
              </a:gdLst>
              <a:ahLst/>
              <a:cxnLst>
                <a:cxn ang="T8">
                  <a:pos x="T0" y="T1"/>
                </a:cxn>
                <a:cxn ang="T9">
                  <a:pos x="T2" y="T3"/>
                </a:cxn>
                <a:cxn ang="T10">
                  <a:pos x="T4" y="T5"/>
                </a:cxn>
                <a:cxn ang="T11">
                  <a:pos x="T6" y="T7"/>
                </a:cxn>
              </a:cxnLst>
              <a:rect l="T12" t="T13" r="T14" b="T15"/>
              <a:pathLst>
                <a:path w="204" h="645">
                  <a:moveTo>
                    <a:pt x="0" y="645"/>
                  </a:moveTo>
                  <a:lnTo>
                    <a:pt x="204" y="645"/>
                  </a:lnTo>
                  <a:lnTo>
                    <a:pt x="204" y="0"/>
                  </a:lnTo>
                  <a:lnTo>
                    <a:pt x="137" y="0"/>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29" name="Freeform 132"/>
            <p:cNvSpPr/>
            <p:nvPr/>
          </p:nvSpPr>
          <p:spPr bwMode="auto">
            <a:xfrm>
              <a:off x="2671" y="2459"/>
              <a:ext cx="107" cy="49"/>
            </a:xfrm>
            <a:custGeom>
              <a:avLst/>
              <a:gdLst>
                <a:gd name="T0" fmla="*/ 169863 w 107"/>
                <a:gd name="T1" fmla="*/ 77788 h 49"/>
                <a:gd name="T2" fmla="*/ 0 w 107"/>
                <a:gd name="T3" fmla="*/ 39688 h 49"/>
                <a:gd name="T4" fmla="*/ 169863 w 107"/>
                <a:gd name="T5" fmla="*/ 0 h 49"/>
                <a:gd name="T6" fmla="*/ 169863 w 107"/>
                <a:gd name="T7" fmla="*/ 77788 h 49"/>
                <a:gd name="T8" fmla="*/ 0 60000 65536"/>
                <a:gd name="T9" fmla="*/ 0 60000 65536"/>
                <a:gd name="T10" fmla="*/ 0 60000 65536"/>
                <a:gd name="T11" fmla="*/ 0 60000 65536"/>
                <a:gd name="T12" fmla="*/ 0 w 107"/>
                <a:gd name="T13" fmla="*/ 0 h 49"/>
                <a:gd name="T14" fmla="*/ 107 w 107"/>
                <a:gd name="T15" fmla="*/ 49 h 49"/>
              </a:gdLst>
              <a:ahLst/>
              <a:cxnLst>
                <a:cxn ang="T8">
                  <a:pos x="T0" y="T1"/>
                </a:cxn>
                <a:cxn ang="T9">
                  <a:pos x="T2" y="T3"/>
                </a:cxn>
                <a:cxn ang="T10">
                  <a:pos x="T4" y="T5"/>
                </a:cxn>
                <a:cxn ang="T11">
                  <a:pos x="T6" y="T7"/>
                </a:cxn>
              </a:cxnLst>
              <a:rect l="T12" t="T13" r="T14" b="T15"/>
              <a:pathLst>
                <a:path w="107" h="49">
                  <a:moveTo>
                    <a:pt x="107" y="49"/>
                  </a:moveTo>
                  <a:lnTo>
                    <a:pt x="0" y="25"/>
                  </a:lnTo>
                  <a:lnTo>
                    <a:pt x="107" y="0"/>
                  </a:lnTo>
                  <a:lnTo>
                    <a:pt x="107" y="4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0" name="Freeform 133"/>
            <p:cNvSpPr/>
            <p:nvPr/>
          </p:nvSpPr>
          <p:spPr bwMode="auto">
            <a:xfrm>
              <a:off x="2623" y="1776"/>
              <a:ext cx="450" cy="128"/>
            </a:xfrm>
            <a:custGeom>
              <a:avLst/>
              <a:gdLst>
                <a:gd name="T0" fmla="*/ 0 w 450"/>
                <a:gd name="T1" fmla="*/ 101600 h 128"/>
                <a:gd name="T2" fmla="*/ 119063 w 450"/>
                <a:gd name="T3" fmla="*/ 0 h 128"/>
                <a:gd name="T4" fmla="*/ 119063 w 450"/>
                <a:gd name="T5" fmla="*/ 49212 h 128"/>
                <a:gd name="T6" fmla="*/ 611188 w 450"/>
                <a:gd name="T7" fmla="*/ 49212 h 128"/>
                <a:gd name="T8" fmla="*/ 611188 w 450"/>
                <a:gd name="T9" fmla="*/ 0 h 128"/>
                <a:gd name="T10" fmla="*/ 714375 w 450"/>
                <a:gd name="T11" fmla="*/ 101600 h 128"/>
                <a:gd name="T12" fmla="*/ 611188 w 450"/>
                <a:gd name="T13" fmla="*/ 203200 h 128"/>
                <a:gd name="T14" fmla="*/ 611188 w 450"/>
                <a:gd name="T15" fmla="*/ 153987 h 128"/>
                <a:gd name="T16" fmla="*/ 119063 w 450"/>
                <a:gd name="T17" fmla="*/ 153987 h 128"/>
                <a:gd name="T18" fmla="*/ 119063 w 450"/>
                <a:gd name="T19" fmla="*/ 203200 h 128"/>
                <a:gd name="T20" fmla="*/ 0 w 450"/>
                <a:gd name="T21" fmla="*/ 10160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0"/>
                <a:gd name="T34" fmla="*/ 0 h 128"/>
                <a:gd name="T35" fmla="*/ 450 w 450"/>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0" h="128">
                  <a:moveTo>
                    <a:pt x="0" y="64"/>
                  </a:moveTo>
                  <a:lnTo>
                    <a:pt x="75" y="0"/>
                  </a:lnTo>
                  <a:lnTo>
                    <a:pt x="75" y="31"/>
                  </a:lnTo>
                  <a:lnTo>
                    <a:pt x="385" y="31"/>
                  </a:lnTo>
                  <a:lnTo>
                    <a:pt x="385" y="0"/>
                  </a:lnTo>
                  <a:lnTo>
                    <a:pt x="450" y="64"/>
                  </a:lnTo>
                  <a:lnTo>
                    <a:pt x="385" y="128"/>
                  </a:lnTo>
                  <a:lnTo>
                    <a:pt x="385" y="97"/>
                  </a:lnTo>
                  <a:lnTo>
                    <a:pt x="75" y="97"/>
                  </a:lnTo>
                  <a:lnTo>
                    <a:pt x="75" y="128"/>
                  </a:lnTo>
                  <a:lnTo>
                    <a:pt x="0" y="64"/>
                  </a:lnTo>
                  <a:close/>
                </a:path>
              </a:pathLst>
            </a:custGeom>
            <a:solidFill>
              <a:srgbClr val="FFFFFF"/>
            </a:solidFill>
            <a:ln w="19050">
              <a:solidFill>
                <a:srgbClr val="000000"/>
              </a:solidFill>
              <a:round/>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1" name="Freeform 134"/>
            <p:cNvSpPr/>
            <p:nvPr/>
          </p:nvSpPr>
          <p:spPr bwMode="auto">
            <a:xfrm>
              <a:off x="3315" y="1776"/>
              <a:ext cx="479" cy="128"/>
            </a:xfrm>
            <a:custGeom>
              <a:avLst/>
              <a:gdLst>
                <a:gd name="T0" fmla="*/ 0 w 479"/>
                <a:gd name="T1" fmla="*/ 101600 h 128"/>
                <a:gd name="T2" fmla="*/ 130175 w 479"/>
                <a:gd name="T3" fmla="*/ 0 h 128"/>
                <a:gd name="T4" fmla="*/ 130175 w 479"/>
                <a:gd name="T5" fmla="*/ 49212 h 128"/>
                <a:gd name="T6" fmla="*/ 649288 w 479"/>
                <a:gd name="T7" fmla="*/ 49212 h 128"/>
                <a:gd name="T8" fmla="*/ 649288 w 479"/>
                <a:gd name="T9" fmla="*/ 0 h 128"/>
                <a:gd name="T10" fmla="*/ 760413 w 479"/>
                <a:gd name="T11" fmla="*/ 101600 h 128"/>
                <a:gd name="T12" fmla="*/ 649288 w 479"/>
                <a:gd name="T13" fmla="*/ 203200 h 128"/>
                <a:gd name="T14" fmla="*/ 649288 w 479"/>
                <a:gd name="T15" fmla="*/ 153987 h 128"/>
                <a:gd name="T16" fmla="*/ 130175 w 479"/>
                <a:gd name="T17" fmla="*/ 153987 h 128"/>
                <a:gd name="T18" fmla="*/ 130175 w 479"/>
                <a:gd name="T19" fmla="*/ 203200 h 128"/>
                <a:gd name="T20" fmla="*/ 0 w 479"/>
                <a:gd name="T21" fmla="*/ 10160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128"/>
                <a:gd name="T35" fmla="*/ 479 w 479"/>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128">
                  <a:moveTo>
                    <a:pt x="0" y="64"/>
                  </a:moveTo>
                  <a:lnTo>
                    <a:pt x="82" y="0"/>
                  </a:lnTo>
                  <a:lnTo>
                    <a:pt x="82" y="31"/>
                  </a:lnTo>
                  <a:lnTo>
                    <a:pt x="409" y="31"/>
                  </a:lnTo>
                  <a:lnTo>
                    <a:pt x="409" y="0"/>
                  </a:lnTo>
                  <a:lnTo>
                    <a:pt x="479" y="64"/>
                  </a:lnTo>
                  <a:lnTo>
                    <a:pt x="409" y="128"/>
                  </a:lnTo>
                  <a:lnTo>
                    <a:pt x="409" y="97"/>
                  </a:lnTo>
                  <a:lnTo>
                    <a:pt x="82" y="97"/>
                  </a:lnTo>
                  <a:lnTo>
                    <a:pt x="82" y="128"/>
                  </a:lnTo>
                  <a:lnTo>
                    <a:pt x="0" y="64"/>
                  </a:lnTo>
                  <a:close/>
                </a:path>
              </a:pathLst>
            </a:custGeom>
            <a:solidFill>
              <a:srgbClr val="FFFFFF"/>
            </a:solidFill>
            <a:ln w="19050">
              <a:solidFill>
                <a:srgbClr val="000000"/>
              </a:solidFill>
              <a:round/>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2" name="Freeform 135"/>
            <p:cNvSpPr/>
            <p:nvPr/>
          </p:nvSpPr>
          <p:spPr bwMode="auto">
            <a:xfrm>
              <a:off x="3307" y="2535"/>
              <a:ext cx="479" cy="130"/>
            </a:xfrm>
            <a:custGeom>
              <a:avLst/>
              <a:gdLst>
                <a:gd name="T0" fmla="*/ 0 w 479"/>
                <a:gd name="T1" fmla="*/ 104775 h 130"/>
                <a:gd name="T2" fmla="*/ 127000 w 479"/>
                <a:gd name="T3" fmla="*/ 0 h 130"/>
                <a:gd name="T4" fmla="*/ 127000 w 479"/>
                <a:gd name="T5" fmla="*/ 52387 h 130"/>
                <a:gd name="T6" fmla="*/ 649288 w 479"/>
                <a:gd name="T7" fmla="*/ 52387 h 130"/>
                <a:gd name="T8" fmla="*/ 649288 w 479"/>
                <a:gd name="T9" fmla="*/ 0 h 130"/>
                <a:gd name="T10" fmla="*/ 760413 w 479"/>
                <a:gd name="T11" fmla="*/ 104775 h 130"/>
                <a:gd name="T12" fmla="*/ 649288 w 479"/>
                <a:gd name="T13" fmla="*/ 206375 h 130"/>
                <a:gd name="T14" fmla="*/ 649288 w 479"/>
                <a:gd name="T15" fmla="*/ 153987 h 130"/>
                <a:gd name="T16" fmla="*/ 127000 w 479"/>
                <a:gd name="T17" fmla="*/ 153987 h 130"/>
                <a:gd name="T18" fmla="*/ 127000 w 479"/>
                <a:gd name="T19" fmla="*/ 206375 h 130"/>
                <a:gd name="T20" fmla="*/ 0 w 479"/>
                <a:gd name="T21" fmla="*/ 104775 h 1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130"/>
                <a:gd name="T35" fmla="*/ 479 w 479"/>
                <a:gd name="T36" fmla="*/ 130 h 1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130">
                  <a:moveTo>
                    <a:pt x="0" y="66"/>
                  </a:moveTo>
                  <a:lnTo>
                    <a:pt x="80" y="0"/>
                  </a:lnTo>
                  <a:lnTo>
                    <a:pt x="80" y="33"/>
                  </a:lnTo>
                  <a:lnTo>
                    <a:pt x="409" y="33"/>
                  </a:lnTo>
                  <a:lnTo>
                    <a:pt x="409" y="0"/>
                  </a:lnTo>
                  <a:lnTo>
                    <a:pt x="479" y="66"/>
                  </a:lnTo>
                  <a:lnTo>
                    <a:pt x="409" y="130"/>
                  </a:lnTo>
                  <a:lnTo>
                    <a:pt x="409" y="97"/>
                  </a:lnTo>
                  <a:lnTo>
                    <a:pt x="80" y="97"/>
                  </a:lnTo>
                  <a:lnTo>
                    <a:pt x="80" y="130"/>
                  </a:lnTo>
                  <a:lnTo>
                    <a:pt x="0" y="66"/>
                  </a:lnTo>
                  <a:close/>
                </a:path>
              </a:pathLst>
            </a:custGeom>
            <a:solidFill>
              <a:srgbClr val="FFFFFF"/>
            </a:solidFill>
            <a:ln w="19050">
              <a:solidFill>
                <a:srgbClr val="000000"/>
              </a:solidFill>
              <a:round/>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dirty="0">
                <a:latin typeface="+mn-lt"/>
                <a:ea typeface="+mn-ea"/>
                <a:cs typeface="+mn-ea"/>
                <a:sym typeface="+mn-lt"/>
              </a:endParaRPr>
            </a:p>
          </p:txBody>
        </p:sp>
        <p:sp>
          <p:nvSpPr>
            <p:cNvPr id="33" name="Freeform 136"/>
            <p:cNvSpPr/>
            <p:nvPr/>
          </p:nvSpPr>
          <p:spPr bwMode="auto">
            <a:xfrm>
              <a:off x="3307" y="3193"/>
              <a:ext cx="479" cy="129"/>
            </a:xfrm>
            <a:custGeom>
              <a:avLst/>
              <a:gdLst>
                <a:gd name="T0" fmla="*/ 0 w 479"/>
                <a:gd name="T1" fmla="*/ 101600 h 129"/>
                <a:gd name="T2" fmla="*/ 127000 w 479"/>
                <a:gd name="T3" fmla="*/ 0 h 129"/>
                <a:gd name="T4" fmla="*/ 127000 w 479"/>
                <a:gd name="T5" fmla="*/ 50800 h 129"/>
                <a:gd name="T6" fmla="*/ 649288 w 479"/>
                <a:gd name="T7" fmla="*/ 50800 h 129"/>
                <a:gd name="T8" fmla="*/ 649288 w 479"/>
                <a:gd name="T9" fmla="*/ 0 h 129"/>
                <a:gd name="T10" fmla="*/ 760413 w 479"/>
                <a:gd name="T11" fmla="*/ 101600 h 129"/>
                <a:gd name="T12" fmla="*/ 649288 w 479"/>
                <a:gd name="T13" fmla="*/ 204788 h 129"/>
                <a:gd name="T14" fmla="*/ 649288 w 479"/>
                <a:gd name="T15" fmla="*/ 153988 h 129"/>
                <a:gd name="T16" fmla="*/ 127000 w 479"/>
                <a:gd name="T17" fmla="*/ 153988 h 129"/>
                <a:gd name="T18" fmla="*/ 127000 w 479"/>
                <a:gd name="T19" fmla="*/ 204788 h 129"/>
                <a:gd name="T20" fmla="*/ 0 w 479"/>
                <a:gd name="T21" fmla="*/ 10160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129"/>
                <a:gd name="T35" fmla="*/ 479 w 479"/>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129">
                  <a:moveTo>
                    <a:pt x="0" y="64"/>
                  </a:moveTo>
                  <a:lnTo>
                    <a:pt x="80" y="0"/>
                  </a:lnTo>
                  <a:lnTo>
                    <a:pt x="80" y="32"/>
                  </a:lnTo>
                  <a:lnTo>
                    <a:pt x="409" y="32"/>
                  </a:lnTo>
                  <a:lnTo>
                    <a:pt x="409" y="0"/>
                  </a:lnTo>
                  <a:lnTo>
                    <a:pt x="479" y="64"/>
                  </a:lnTo>
                  <a:lnTo>
                    <a:pt x="409" y="129"/>
                  </a:lnTo>
                  <a:lnTo>
                    <a:pt x="409" y="97"/>
                  </a:lnTo>
                  <a:lnTo>
                    <a:pt x="80" y="97"/>
                  </a:lnTo>
                  <a:lnTo>
                    <a:pt x="80" y="129"/>
                  </a:lnTo>
                  <a:lnTo>
                    <a:pt x="0" y="64"/>
                  </a:lnTo>
                  <a:close/>
                </a:path>
              </a:pathLst>
            </a:custGeom>
            <a:solidFill>
              <a:srgbClr val="FFFFFF"/>
            </a:solidFill>
            <a:ln w="19050">
              <a:solidFill>
                <a:srgbClr val="000000"/>
              </a:solidFill>
              <a:round/>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4" name="Freeform 137"/>
            <p:cNvSpPr/>
            <p:nvPr/>
          </p:nvSpPr>
          <p:spPr bwMode="auto">
            <a:xfrm>
              <a:off x="3307" y="3455"/>
              <a:ext cx="844" cy="92"/>
            </a:xfrm>
            <a:custGeom>
              <a:avLst/>
              <a:gdLst>
                <a:gd name="T0" fmla="*/ 0 w 844"/>
                <a:gd name="T1" fmla="*/ 146050 h 92"/>
                <a:gd name="T2" fmla="*/ 1339850 w 844"/>
                <a:gd name="T3" fmla="*/ 146050 h 92"/>
                <a:gd name="T4" fmla="*/ 1339850 w 844"/>
                <a:gd name="T5" fmla="*/ 0 h 92"/>
                <a:gd name="T6" fmla="*/ 0 60000 65536"/>
                <a:gd name="T7" fmla="*/ 0 60000 65536"/>
                <a:gd name="T8" fmla="*/ 0 60000 65536"/>
                <a:gd name="T9" fmla="*/ 0 w 844"/>
                <a:gd name="T10" fmla="*/ 0 h 92"/>
                <a:gd name="T11" fmla="*/ 844 w 844"/>
                <a:gd name="T12" fmla="*/ 92 h 92"/>
              </a:gdLst>
              <a:ahLst/>
              <a:cxnLst>
                <a:cxn ang="T6">
                  <a:pos x="T0" y="T1"/>
                </a:cxn>
                <a:cxn ang="T7">
                  <a:pos x="T2" y="T3"/>
                </a:cxn>
                <a:cxn ang="T8">
                  <a:pos x="T4" y="T5"/>
                </a:cxn>
              </a:cxnLst>
              <a:rect l="T9" t="T10" r="T11" b="T12"/>
              <a:pathLst>
                <a:path w="844" h="92">
                  <a:moveTo>
                    <a:pt x="0" y="92"/>
                  </a:moveTo>
                  <a:lnTo>
                    <a:pt x="844" y="92"/>
                  </a:lnTo>
                  <a:lnTo>
                    <a:pt x="844" y="0"/>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5" name="Freeform 138"/>
            <p:cNvSpPr/>
            <p:nvPr/>
          </p:nvSpPr>
          <p:spPr bwMode="auto">
            <a:xfrm>
              <a:off x="4115" y="3386"/>
              <a:ext cx="71" cy="74"/>
            </a:xfrm>
            <a:custGeom>
              <a:avLst/>
              <a:gdLst>
                <a:gd name="T0" fmla="*/ 0 w 71"/>
                <a:gd name="T1" fmla="*/ 117475 h 74"/>
                <a:gd name="T2" fmla="*/ 57150 w 71"/>
                <a:gd name="T3" fmla="*/ 0 h 74"/>
                <a:gd name="T4" fmla="*/ 112713 w 71"/>
                <a:gd name="T5" fmla="*/ 117475 h 74"/>
                <a:gd name="T6" fmla="*/ 0 w 71"/>
                <a:gd name="T7" fmla="*/ 117475 h 74"/>
                <a:gd name="T8" fmla="*/ 0 60000 65536"/>
                <a:gd name="T9" fmla="*/ 0 60000 65536"/>
                <a:gd name="T10" fmla="*/ 0 60000 65536"/>
                <a:gd name="T11" fmla="*/ 0 60000 65536"/>
                <a:gd name="T12" fmla="*/ 0 w 71"/>
                <a:gd name="T13" fmla="*/ 0 h 74"/>
                <a:gd name="T14" fmla="*/ 71 w 71"/>
                <a:gd name="T15" fmla="*/ 74 h 74"/>
              </a:gdLst>
              <a:ahLst/>
              <a:cxnLst>
                <a:cxn ang="T8">
                  <a:pos x="T0" y="T1"/>
                </a:cxn>
                <a:cxn ang="T9">
                  <a:pos x="T2" y="T3"/>
                </a:cxn>
                <a:cxn ang="T10">
                  <a:pos x="T4" y="T5"/>
                </a:cxn>
                <a:cxn ang="T11">
                  <a:pos x="T6" y="T7"/>
                </a:cxn>
              </a:cxnLst>
              <a:rect l="T12" t="T13" r="T14" b="T15"/>
              <a:pathLst>
                <a:path w="71" h="74">
                  <a:moveTo>
                    <a:pt x="0" y="74"/>
                  </a:moveTo>
                  <a:lnTo>
                    <a:pt x="36" y="0"/>
                  </a:lnTo>
                  <a:lnTo>
                    <a:pt x="71" y="74"/>
                  </a:lnTo>
                  <a:lnTo>
                    <a:pt x="0" y="7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9" name="Rectangle 142"/>
            <p:cNvSpPr>
              <a:spLocks noChangeArrowheads="1"/>
            </p:cNvSpPr>
            <p:nvPr/>
          </p:nvSpPr>
          <p:spPr bwMode="auto">
            <a:xfrm>
              <a:off x="4950" y="1671"/>
              <a:ext cx="2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dirty="0">
                  <a:latin typeface="+mn-lt"/>
                  <a:ea typeface="+mn-ea"/>
                  <a:cs typeface="+mn-ea"/>
                  <a:sym typeface="+mn-lt"/>
                </a:rPr>
                <a:t>CLK</a:t>
              </a:r>
              <a:endParaRPr lang="en-US" altLang="zh-CN" sz="2800" b="1" dirty="0">
                <a:latin typeface="+mn-lt"/>
                <a:ea typeface="+mn-ea"/>
                <a:cs typeface="+mn-ea"/>
                <a:sym typeface="+mn-lt"/>
              </a:endParaRPr>
            </a:p>
          </p:txBody>
        </p:sp>
        <p:sp>
          <p:nvSpPr>
            <p:cNvPr id="40" name="Rectangle 143"/>
            <p:cNvSpPr>
              <a:spLocks noChangeArrowheads="1"/>
            </p:cNvSpPr>
            <p:nvPr/>
          </p:nvSpPr>
          <p:spPr bwMode="auto">
            <a:xfrm>
              <a:off x="5216" y="1721"/>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0</a:t>
              </a:r>
              <a:endParaRPr lang="en-US" altLang="zh-CN" sz="2800" b="1" dirty="0">
                <a:latin typeface="+mn-lt"/>
                <a:ea typeface="+mn-ea"/>
                <a:cs typeface="+mn-ea"/>
                <a:sym typeface="+mn-lt"/>
              </a:endParaRPr>
            </a:p>
          </p:txBody>
        </p:sp>
        <p:sp>
          <p:nvSpPr>
            <p:cNvPr id="41" name="Rectangle 144"/>
            <p:cNvSpPr>
              <a:spLocks noChangeArrowheads="1"/>
            </p:cNvSpPr>
            <p:nvPr/>
          </p:nvSpPr>
          <p:spPr bwMode="auto">
            <a:xfrm>
              <a:off x="4950" y="1796"/>
              <a:ext cx="349"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dirty="0">
                  <a:latin typeface="+mn-lt"/>
                  <a:ea typeface="+mn-ea"/>
                  <a:cs typeface="+mn-ea"/>
                  <a:sym typeface="+mn-lt"/>
                </a:rPr>
                <a:t>GATE</a:t>
              </a:r>
              <a:endParaRPr lang="en-US" altLang="zh-CN" sz="2800" b="1" dirty="0">
                <a:latin typeface="+mn-lt"/>
                <a:ea typeface="+mn-ea"/>
                <a:cs typeface="+mn-ea"/>
                <a:sym typeface="+mn-lt"/>
              </a:endParaRPr>
            </a:p>
          </p:txBody>
        </p:sp>
        <p:sp>
          <p:nvSpPr>
            <p:cNvPr id="42" name="Rectangle 145"/>
            <p:cNvSpPr>
              <a:spLocks noChangeArrowheads="1"/>
            </p:cNvSpPr>
            <p:nvPr/>
          </p:nvSpPr>
          <p:spPr bwMode="auto">
            <a:xfrm>
              <a:off x="5310" y="1837"/>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0</a:t>
              </a:r>
              <a:endParaRPr lang="en-US" altLang="zh-CN" sz="2800" b="1" dirty="0">
                <a:latin typeface="+mn-lt"/>
                <a:ea typeface="+mn-ea"/>
                <a:cs typeface="+mn-ea"/>
                <a:sym typeface="+mn-lt"/>
              </a:endParaRPr>
            </a:p>
          </p:txBody>
        </p:sp>
        <p:sp>
          <p:nvSpPr>
            <p:cNvPr id="43" name="Rectangle 146"/>
            <p:cNvSpPr>
              <a:spLocks noChangeArrowheads="1"/>
            </p:cNvSpPr>
            <p:nvPr/>
          </p:nvSpPr>
          <p:spPr bwMode="auto">
            <a:xfrm>
              <a:off x="4950" y="1909"/>
              <a:ext cx="273"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a:latin typeface="+mn-lt"/>
                  <a:ea typeface="+mn-ea"/>
                  <a:cs typeface="+mn-ea"/>
                  <a:sym typeface="+mn-lt"/>
                </a:rPr>
                <a:t>OUT</a:t>
              </a:r>
              <a:endParaRPr lang="en-US" altLang="zh-CN" sz="2800" b="1">
                <a:latin typeface="+mn-lt"/>
                <a:ea typeface="+mn-ea"/>
                <a:cs typeface="+mn-ea"/>
                <a:sym typeface="+mn-lt"/>
              </a:endParaRPr>
            </a:p>
          </p:txBody>
        </p:sp>
        <p:sp>
          <p:nvSpPr>
            <p:cNvPr id="44" name="Rectangle 147"/>
            <p:cNvSpPr>
              <a:spLocks noChangeArrowheads="1"/>
            </p:cNvSpPr>
            <p:nvPr/>
          </p:nvSpPr>
          <p:spPr bwMode="auto">
            <a:xfrm>
              <a:off x="5211" y="1958"/>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0</a:t>
              </a:r>
              <a:endParaRPr lang="en-US" altLang="zh-CN" sz="2800" b="1" dirty="0">
                <a:latin typeface="+mn-lt"/>
                <a:ea typeface="+mn-ea"/>
                <a:cs typeface="+mn-ea"/>
                <a:sym typeface="+mn-lt"/>
              </a:endParaRPr>
            </a:p>
          </p:txBody>
        </p:sp>
        <p:sp>
          <p:nvSpPr>
            <p:cNvPr id="48" name="Rectangle 151"/>
            <p:cNvSpPr>
              <a:spLocks noChangeArrowheads="1"/>
            </p:cNvSpPr>
            <p:nvPr/>
          </p:nvSpPr>
          <p:spPr bwMode="auto">
            <a:xfrm>
              <a:off x="4950" y="2413"/>
              <a:ext cx="2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a:latin typeface="+mn-lt"/>
                  <a:ea typeface="+mn-ea"/>
                  <a:cs typeface="+mn-ea"/>
                  <a:sym typeface="+mn-lt"/>
                </a:rPr>
                <a:t>CLK</a:t>
              </a:r>
              <a:endParaRPr lang="en-US" altLang="zh-CN" sz="2800" b="1">
                <a:latin typeface="+mn-lt"/>
                <a:ea typeface="+mn-ea"/>
                <a:cs typeface="+mn-ea"/>
                <a:sym typeface="+mn-lt"/>
              </a:endParaRPr>
            </a:p>
          </p:txBody>
        </p:sp>
        <p:sp>
          <p:nvSpPr>
            <p:cNvPr id="49" name="Rectangle 152"/>
            <p:cNvSpPr>
              <a:spLocks noChangeArrowheads="1"/>
            </p:cNvSpPr>
            <p:nvPr/>
          </p:nvSpPr>
          <p:spPr bwMode="auto">
            <a:xfrm>
              <a:off x="5214" y="2460"/>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1</a:t>
              </a:r>
              <a:endParaRPr lang="en-US" altLang="zh-CN" sz="2800" b="1" dirty="0">
                <a:latin typeface="+mn-lt"/>
                <a:ea typeface="+mn-ea"/>
                <a:cs typeface="+mn-ea"/>
                <a:sym typeface="+mn-lt"/>
              </a:endParaRPr>
            </a:p>
          </p:txBody>
        </p:sp>
        <p:sp>
          <p:nvSpPr>
            <p:cNvPr id="50" name="Rectangle 153"/>
            <p:cNvSpPr>
              <a:spLocks noChangeArrowheads="1"/>
            </p:cNvSpPr>
            <p:nvPr/>
          </p:nvSpPr>
          <p:spPr bwMode="auto">
            <a:xfrm>
              <a:off x="4950" y="2535"/>
              <a:ext cx="349"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dirty="0">
                  <a:latin typeface="+mn-lt"/>
                  <a:ea typeface="+mn-ea"/>
                  <a:cs typeface="+mn-ea"/>
                  <a:sym typeface="+mn-lt"/>
                </a:rPr>
                <a:t>GATE</a:t>
              </a:r>
              <a:endParaRPr lang="en-US" altLang="zh-CN" sz="2800" b="1" dirty="0">
                <a:latin typeface="+mn-lt"/>
                <a:ea typeface="+mn-ea"/>
                <a:cs typeface="+mn-ea"/>
                <a:sym typeface="+mn-lt"/>
              </a:endParaRPr>
            </a:p>
          </p:txBody>
        </p:sp>
        <p:sp>
          <p:nvSpPr>
            <p:cNvPr id="51" name="Rectangle 154"/>
            <p:cNvSpPr>
              <a:spLocks noChangeArrowheads="1"/>
            </p:cNvSpPr>
            <p:nvPr/>
          </p:nvSpPr>
          <p:spPr bwMode="auto">
            <a:xfrm>
              <a:off x="5310" y="2577"/>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1</a:t>
              </a:r>
              <a:endParaRPr lang="en-US" altLang="zh-CN" sz="2800" b="1" dirty="0">
                <a:latin typeface="+mn-lt"/>
                <a:ea typeface="+mn-ea"/>
                <a:cs typeface="+mn-ea"/>
                <a:sym typeface="+mn-lt"/>
              </a:endParaRPr>
            </a:p>
          </p:txBody>
        </p:sp>
        <p:sp>
          <p:nvSpPr>
            <p:cNvPr id="52" name="Rectangle 155"/>
            <p:cNvSpPr>
              <a:spLocks noChangeArrowheads="1"/>
            </p:cNvSpPr>
            <p:nvPr/>
          </p:nvSpPr>
          <p:spPr bwMode="auto">
            <a:xfrm>
              <a:off x="4950" y="2651"/>
              <a:ext cx="273"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a:latin typeface="+mn-lt"/>
                  <a:ea typeface="+mn-ea"/>
                  <a:cs typeface="+mn-ea"/>
                  <a:sym typeface="+mn-lt"/>
                </a:rPr>
                <a:t>OUT</a:t>
              </a:r>
              <a:endParaRPr lang="en-US" altLang="zh-CN" sz="2800" b="1">
                <a:latin typeface="+mn-lt"/>
                <a:ea typeface="+mn-ea"/>
                <a:cs typeface="+mn-ea"/>
                <a:sym typeface="+mn-lt"/>
              </a:endParaRPr>
            </a:p>
          </p:txBody>
        </p:sp>
        <p:sp>
          <p:nvSpPr>
            <p:cNvPr id="53" name="Rectangle 156"/>
            <p:cNvSpPr>
              <a:spLocks noChangeArrowheads="1"/>
            </p:cNvSpPr>
            <p:nvPr/>
          </p:nvSpPr>
          <p:spPr bwMode="auto">
            <a:xfrm>
              <a:off x="5211" y="2695"/>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1</a:t>
              </a:r>
              <a:endParaRPr lang="en-US" altLang="zh-CN" sz="2800" b="1" dirty="0">
                <a:latin typeface="+mn-lt"/>
                <a:ea typeface="+mn-ea"/>
                <a:cs typeface="+mn-ea"/>
                <a:sym typeface="+mn-lt"/>
              </a:endParaRPr>
            </a:p>
          </p:txBody>
        </p:sp>
        <p:sp>
          <p:nvSpPr>
            <p:cNvPr id="57" name="Rectangle 160"/>
            <p:cNvSpPr>
              <a:spLocks noChangeArrowheads="1"/>
            </p:cNvSpPr>
            <p:nvPr/>
          </p:nvSpPr>
          <p:spPr bwMode="auto">
            <a:xfrm>
              <a:off x="4950" y="3056"/>
              <a:ext cx="2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a:latin typeface="+mn-lt"/>
                  <a:ea typeface="+mn-ea"/>
                  <a:cs typeface="+mn-ea"/>
                  <a:sym typeface="+mn-lt"/>
                </a:rPr>
                <a:t>CLK</a:t>
              </a:r>
              <a:endParaRPr lang="en-US" altLang="zh-CN" sz="2800" b="1">
                <a:latin typeface="+mn-lt"/>
                <a:ea typeface="+mn-ea"/>
                <a:cs typeface="+mn-ea"/>
                <a:sym typeface="+mn-lt"/>
              </a:endParaRPr>
            </a:p>
          </p:txBody>
        </p:sp>
        <p:sp>
          <p:nvSpPr>
            <p:cNvPr id="58" name="Rectangle 161"/>
            <p:cNvSpPr>
              <a:spLocks noChangeArrowheads="1"/>
            </p:cNvSpPr>
            <p:nvPr/>
          </p:nvSpPr>
          <p:spPr bwMode="auto">
            <a:xfrm>
              <a:off x="5221" y="3098"/>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2</a:t>
              </a:r>
              <a:endParaRPr lang="en-US" altLang="zh-CN" sz="2800" b="1" dirty="0">
                <a:latin typeface="+mn-lt"/>
                <a:ea typeface="+mn-ea"/>
                <a:cs typeface="+mn-ea"/>
                <a:sym typeface="+mn-lt"/>
              </a:endParaRPr>
            </a:p>
          </p:txBody>
        </p:sp>
        <p:sp>
          <p:nvSpPr>
            <p:cNvPr id="59" name="Rectangle 162"/>
            <p:cNvSpPr>
              <a:spLocks noChangeArrowheads="1"/>
            </p:cNvSpPr>
            <p:nvPr/>
          </p:nvSpPr>
          <p:spPr bwMode="auto">
            <a:xfrm>
              <a:off x="4947" y="3179"/>
              <a:ext cx="349"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dirty="0">
                  <a:latin typeface="+mn-lt"/>
                  <a:ea typeface="+mn-ea"/>
                  <a:cs typeface="+mn-ea"/>
                  <a:sym typeface="+mn-lt"/>
                </a:rPr>
                <a:t>GATE</a:t>
              </a:r>
              <a:endParaRPr lang="en-US" altLang="zh-CN" sz="2800" b="1" dirty="0">
                <a:latin typeface="+mn-lt"/>
                <a:ea typeface="+mn-ea"/>
                <a:cs typeface="+mn-ea"/>
                <a:sym typeface="+mn-lt"/>
              </a:endParaRPr>
            </a:p>
          </p:txBody>
        </p:sp>
        <p:sp>
          <p:nvSpPr>
            <p:cNvPr id="60" name="Rectangle 163"/>
            <p:cNvSpPr>
              <a:spLocks noChangeArrowheads="1"/>
            </p:cNvSpPr>
            <p:nvPr/>
          </p:nvSpPr>
          <p:spPr bwMode="auto">
            <a:xfrm>
              <a:off x="5319" y="3218"/>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2</a:t>
              </a:r>
              <a:endParaRPr lang="en-US" altLang="zh-CN" sz="2800" b="1" dirty="0">
                <a:latin typeface="+mn-lt"/>
                <a:ea typeface="+mn-ea"/>
                <a:cs typeface="+mn-ea"/>
                <a:sym typeface="+mn-lt"/>
              </a:endParaRPr>
            </a:p>
          </p:txBody>
        </p:sp>
        <p:sp>
          <p:nvSpPr>
            <p:cNvPr id="61" name="Rectangle 164"/>
            <p:cNvSpPr>
              <a:spLocks noChangeArrowheads="1"/>
            </p:cNvSpPr>
            <p:nvPr/>
          </p:nvSpPr>
          <p:spPr bwMode="auto">
            <a:xfrm>
              <a:off x="4950" y="3295"/>
              <a:ext cx="273"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600" b="1">
                  <a:latin typeface="+mn-lt"/>
                  <a:ea typeface="+mn-ea"/>
                  <a:cs typeface="+mn-ea"/>
                  <a:sym typeface="+mn-lt"/>
                </a:rPr>
                <a:t>OUT</a:t>
              </a:r>
              <a:endParaRPr lang="en-US" altLang="zh-CN" sz="2800" b="1">
                <a:latin typeface="+mn-lt"/>
                <a:ea typeface="+mn-ea"/>
                <a:cs typeface="+mn-ea"/>
                <a:sym typeface="+mn-lt"/>
              </a:endParaRPr>
            </a:p>
          </p:txBody>
        </p:sp>
        <p:sp>
          <p:nvSpPr>
            <p:cNvPr id="62" name="Rectangle 165"/>
            <p:cNvSpPr>
              <a:spLocks noChangeArrowheads="1"/>
            </p:cNvSpPr>
            <p:nvPr/>
          </p:nvSpPr>
          <p:spPr bwMode="auto">
            <a:xfrm>
              <a:off x="5216" y="3336"/>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2</a:t>
              </a:r>
              <a:endParaRPr lang="en-US" altLang="zh-CN" sz="2800" b="1" dirty="0">
                <a:latin typeface="+mn-lt"/>
                <a:ea typeface="+mn-ea"/>
                <a:cs typeface="+mn-ea"/>
                <a:sym typeface="+mn-lt"/>
              </a:endParaRPr>
            </a:p>
          </p:txBody>
        </p:sp>
        <p:sp>
          <p:nvSpPr>
            <p:cNvPr id="66" name="Freeform 169"/>
            <p:cNvSpPr/>
            <p:nvPr/>
          </p:nvSpPr>
          <p:spPr bwMode="auto">
            <a:xfrm>
              <a:off x="4115" y="2001"/>
              <a:ext cx="71" cy="74"/>
            </a:xfrm>
            <a:custGeom>
              <a:avLst/>
              <a:gdLst>
                <a:gd name="T0" fmla="*/ 0 w 71"/>
                <a:gd name="T1" fmla="*/ 117475 h 74"/>
                <a:gd name="T2" fmla="*/ 57150 w 71"/>
                <a:gd name="T3" fmla="*/ 0 h 74"/>
                <a:gd name="T4" fmla="*/ 112713 w 71"/>
                <a:gd name="T5" fmla="*/ 117475 h 74"/>
                <a:gd name="T6" fmla="*/ 0 w 71"/>
                <a:gd name="T7" fmla="*/ 117475 h 74"/>
                <a:gd name="T8" fmla="*/ 0 60000 65536"/>
                <a:gd name="T9" fmla="*/ 0 60000 65536"/>
                <a:gd name="T10" fmla="*/ 0 60000 65536"/>
                <a:gd name="T11" fmla="*/ 0 60000 65536"/>
                <a:gd name="T12" fmla="*/ 0 w 71"/>
                <a:gd name="T13" fmla="*/ 0 h 74"/>
                <a:gd name="T14" fmla="*/ 71 w 71"/>
                <a:gd name="T15" fmla="*/ 74 h 74"/>
              </a:gdLst>
              <a:ahLst/>
              <a:cxnLst>
                <a:cxn ang="T8">
                  <a:pos x="T0" y="T1"/>
                </a:cxn>
                <a:cxn ang="T9">
                  <a:pos x="T2" y="T3"/>
                </a:cxn>
                <a:cxn ang="T10">
                  <a:pos x="T4" y="T5"/>
                </a:cxn>
                <a:cxn ang="T11">
                  <a:pos x="T6" y="T7"/>
                </a:cxn>
              </a:cxnLst>
              <a:rect l="T12" t="T13" r="T14" b="T15"/>
              <a:pathLst>
                <a:path w="71" h="74">
                  <a:moveTo>
                    <a:pt x="0" y="74"/>
                  </a:moveTo>
                  <a:lnTo>
                    <a:pt x="36" y="0"/>
                  </a:lnTo>
                  <a:lnTo>
                    <a:pt x="71" y="74"/>
                  </a:lnTo>
                  <a:lnTo>
                    <a:pt x="0" y="7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7" name="Freeform 170"/>
            <p:cNvSpPr/>
            <p:nvPr/>
          </p:nvSpPr>
          <p:spPr bwMode="auto">
            <a:xfrm>
              <a:off x="3542" y="2810"/>
              <a:ext cx="609" cy="61"/>
            </a:xfrm>
            <a:custGeom>
              <a:avLst/>
              <a:gdLst>
                <a:gd name="T0" fmla="*/ 0 w 609"/>
                <a:gd name="T1" fmla="*/ 96838 h 61"/>
                <a:gd name="T2" fmla="*/ 966788 w 609"/>
                <a:gd name="T3" fmla="*/ 96838 h 61"/>
                <a:gd name="T4" fmla="*/ 966788 w 609"/>
                <a:gd name="T5" fmla="*/ 0 h 61"/>
                <a:gd name="T6" fmla="*/ 0 60000 65536"/>
                <a:gd name="T7" fmla="*/ 0 60000 65536"/>
                <a:gd name="T8" fmla="*/ 0 60000 65536"/>
                <a:gd name="T9" fmla="*/ 0 w 609"/>
                <a:gd name="T10" fmla="*/ 0 h 61"/>
                <a:gd name="T11" fmla="*/ 609 w 609"/>
                <a:gd name="T12" fmla="*/ 61 h 61"/>
              </a:gdLst>
              <a:ahLst/>
              <a:cxnLst>
                <a:cxn ang="T6">
                  <a:pos x="T0" y="T1"/>
                </a:cxn>
                <a:cxn ang="T7">
                  <a:pos x="T2" y="T3"/>
                </a:cxn>
                <a:cxn ang="T8">
                  <a:pos x="T4" y="T5"/>
                </a:cxn>
              </a:cxnLst>
              <a:rect l="T9" t="T10" r="T11" b="T12"/>
              <a:pathLst>
                <a:path w="609" h="61">
                  <a:moveTo>
                    <a:pt x="0" y="61"/>
                  </a:moveTo>
                  <a:lnTo>
                    <a:pt x="609" y="61"/>
                  </a:lnTo>
                  <a:lnTo>
                    <a:pt x="609" y="0"/>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8" name="Freeform 171"/>
            <p:cNvSpPr/>
            <p:nvPr/>
          </p:nvSpPr>
          <p:spPr bwMode="auto">
            <a:xfrm>
              <a:off x="4115" y="2741"/>
              <a:ext cx="71" cy="74"/>
            </a:xfrm>
            <a:custGeom>
              <a:avLst/>
              <a:gdLst>
                <a:gd name="T0" fmla="*/ 0 w 71"/>
                <a:gd name="T1" fmla="*/ 117475 h 74"/>
                <a:gd name="T2" fmla="*/ 57150 w 71"/>
                <a:gd name="T3" fmla="*/ 0 h 74"/>
                <a:gd name="T4" fmla="*/ 112713 w 71"/>
                <a:gd name="T5" fmla="*/ 117475 h 74"/>
                <a:gd name="T6" fmla="*/ 0 w 71"/>
                <a:gd name="T7" fmla="*/ 117475 h 74"/>
                <a:gd name="T8" fmla="*/ 0 60000 65536"/>
                <a:gd name="T9" fmla="*/ 0 60000 65536"/>
                <a:gd name="T10" fmla="*/ 0 60000 65536"/>
                <a:gd name="T11" fmla="*/ 0 60000 65536"/>
                <a:gd name="T12" fmla="*/ 0 w 71"/>
                <a:gd name="T13" fmla="*/ 0 h 74"/>
                <a:gd name="T14" fmla="*/ 71 w 71"/>
                <a:gd name="T15" fmla="*/ 74 h 74"/>
              </a:gdLst>
              <a:ahLst/>
              <a:cxnLst>
                <a:cxn ang="T8">
                  <a:pos x="T0" y="T1"/>
                </a:cxn>
                <a:cxn ang="T9">
                  <a:pos x="T2" y="T3"/>
                </a:cxn>
                <a:cxn ang="T10">
                  <a:pos x="T4" y="T5"/>
                </a:cxn>
                <a:cxn ang="T11">
                  <a:pos x="T6" y="T7"/>
                </a:cxn>
              </a:cxnLst>
              <a:rect l="T12" t="T13" r="T14" b="T15"/>
              <a:pathLst>
                <a:path w="71" h="74">
                  <a:moveTo>
                    <a:pt x="0" y="74"/>
                  </a:moveTo>
                  <a:lnTo>
                    <a:pt x="36" y="0"/>
                  </a:lnTo>
                  <a:lnTo>
                    <a:pt x="71" y="74"/>
                  </a:lnTo>
                  <a:lnTo>
                    <a:pt x="0" y="7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69" name="Freeform 172"/>
            <p:cNvSpPr/>
            <p:nvPr/>
          </p:nvSpPr>
          <p:spPr bwMode="auto">
            <a:xfrm>
              <a:off x="2633" y="3193"/>
              <a:ext cx="440" cy="612"/>
            </a:xfrm>
            <a:custGeom>
              <a:avLst/>
              <a:gdLst>
                <a:gd name="T0" fmla="*/ 103188 w 440"/>
                <a:gd name="T1" fmla="*/ 0 h 612"/>
                <a:gd name="T2" fmla="*/ 0 w 440"/>
                <a:gd name="T3" fmla="*/ 101600 h 612"/>
                <a:gd name="T4" fmla="*/ 103188 w 440"/>
                <a:gd name="T5" fmla="*/ 204788 h 612"/>
                <a:gd name="T6" fmla="*/ 103188 w 440"/>
                <a:gd name="T7" fmla="*/ 153987 h 612"/>
                <a:gd name="T8" fmla="*/ 698500 w 440"/>
                <a:gd name="T9" fmla="*/ 153987 h 612"/>
                <a:gd name="T10" fmla="*/ 698500 w 440"/>
                <a:gd name="T11" fmla="*/ 971550 h 612"/>
                <a:gd name="T12" fmla="*/ 0 60000 65536"/>
                <a:gd name="T13" fmla="*/ 0 60000 65536"/>
                <a:gd name="T14" fmla="*/ 0 60000 65536"/>
                <a:gd name="T15" fmla="*/ 0 60000 65536"/>
                <a:gd name="T16" fmla="*/ 0 60000 65536"/>
                <a:gd name="T17" fmla="*/ 0 60000 65536"/>
                <a:gd name="T18" fmla="*/ 0 w 440"/>
                <a:gd name="T19" fmla="*/ 0 h 612"/>
                <a:gd name="T20" fmla="*/ 440 w 440"/>
                <a:gd name="T21" fmla="*/ 612 h 612"/>
              </a:gdLst>
              <a:ahLst/>
              <a:cxnLst>
                <a:cxn ang="T12">
                  <a:pos x="T0" y="T1"/>
                </a:cxn>
                <a:cxn ang="T13">
                  <a:pos x="T2" y="T3"/>
                </a:cxn>
                <a:cxn ang="T14">
                  <a:pos x="T4" y="T5"/>
                </a:cxn>
                <a:cxn ang="T15">
                  <a:pos x="T6" y="T7"/>
                </a:cxn>
                <a:cxn ang="T16">
                  <a:pos x="T8" y="T9"/>
                </a:cxn>
                <a:cxn ang="T17">
                  <a:pos x="T10" y="T11"/>
                </a:cxn>
              </a:cxnLst>
              <a:rect l="T18" t="T19" r="T20" b="T21"/>
              <a:pathLst>
                <a:path w="440" h="612">
                  <a:moveTo>
                    <a:pt x="65" y="0"/>
                  </a:moveTo>
                  <a:lnTo>
                    <a:pt x="0" y="64"/>
                  </a:lnTo>
                  <a:lnTo>
                    <a:pt x="65" y="129"/>
                  </a:lnTo>
                  <a:lnTo>
                    <a:pt x="65" y="97"/>
                  </a:lnTo>
                  <a:lnTo>
                    <a:pt x="440" y="97"/>
                  </a:lnTo>
                  <a:lnTo>
                    <a:pt x="440" y="612"/>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70" name="Freeform 173"/>
            <p:cNvSpPr/>
            <p:nvPr/>
          </p:nvSpPr>
          <p:spPr bwMode="auto">
            <a:xfrm>
              <a:off x="917" y="1755"/>
              <a:ext cx="523" cy="194"/>
            </a:xfrm>
            <a:custGeom>
              <a:avLst/>
              <a:gdLst>
                <a:gd name="T0" fmla="*/ 0 w 523"/>
                <a:gd name="T1" fmla="*/ 153988 h 194"/>
                <a:gd name="T2" fmla="*/ 138113 w 523"/>
                <a:gd name="T3" fmla="*/ 0 h 194"/>
                <a:gd name="T4" fmla="*/ 138113 w 523"/>
                <a:gd name="T5" fmla="*/ 79375 h 194"/>
                <a:gd name="T6" fmla="*/ 711200 w 523"/>
                <a:gd name="T7" fmla="*/ 79375 h 194"/>
                <a:gd name="T8" fmla="*/ 711200 w 523"/>
                <a:gd name="T9" fmla="*/ 0 h 194"/>
                <a:gd name="T10" fmla="*/ 830263 w 523"/>
                <a:gd name="T11" fmla="*/ 153988 h 194"/>
                <a:gd name="T12" fmla="*/ 711200 w 523"/>
                <a:gd name="T13" fmla="*/ 307975 h 194"/>
                <a:gd name="T14" fmla="*/ 711200 w 523"/>
                <a:gd name="T15" fmla="*/ 231775 h 194"/>
                <a:gd name="T16" fmla="*/ 138113 w 523"/>
                <a:gd name="T17" fmla="*/ 231775 h 194"/>
                <a:gd name="T18" fmla="*/ 138113 w 523"/>
                <a:gd name="T19" fmla="*/ 307975 h 194"/>
                <a:gd name="T20" fmla="*/ 0 w 523"/>
                <a:gd name="T21" fmla="*/ 153988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3"/>
                <a:gd name="T34" fmla="*/ 0 h 194"/>
                <a:gd name="T35" fmla="*/ 523 w 523"/>
                <a:gd name="T36" fmla="*/ 194 h 1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3" h="194">
                  <a:moveTo>
                    <a:pt x="0" y="97"/>
                  </a:moveTo>
                  <a:lnTo>
                    <a:pt x="87" y="0"/>
                  </a:lnTo>
                  <a:lnTo>
                    <a:pt x="87" y="50"/>
                  </a:lnTo>
                  <a:lnTo>
                    <a:pt x="448" y="50"/>
                  </a:lnTo>
                  <a:lnTo>
                    <a:pt x="448" y="0"/>
                  </a:lnTo>
                  <a:lnTo>
                    <a:pt x="523" y="97"/>
                  </a:lnTo>
                  <a:lnTo>
                    <a:pt x="448" y="194"/>
                  </a:lnTo>
                  <a:lnTo>
                    <a:pt x="448" y="146"/>
                  </a:lnTo>
                  <a:lnTo>
                    <a:pt x="87" y="146"/>
                  </a:lnTo>
                  <a:lnTo>
                    <a:pt x="87" y="194"/>
                  </a:lnTo>
                  <a:lnTo>
                    <a:pt x="0" y="97"/>
                  </a:lnTo>
                  <a:close/>
                </a:path>
              </a:pathLst>
            </a:custGeom>
            <a:solidFill>
              <a:srgbClr val="FFFFFF"/>
            </a:solidFill>
            <a:ln w="19050">
              <a:solidFill>
                <a:srgbClr val="000000"/>
              </a:solidFill>
              <a:round/>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71" name="Rectangle 174"/>
            <p:cNvSpPr>
              <a:spLocks noChangeArrowheads="1"/>
            </p:cNvSpPr>
            <p:nvPr/>
          </p:nvSpPr>
          <p:spPr bwMode="auto">
            <a:xfrm>
              <a:off x="450" y="1792"/>
              <a:ext cx="9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700" b="1">
                  <a:latin typeface="+mn-lt"/>
                  <a:ea typeface="+mn-ea"/>
                  <a:cs typeface="+mn-ea"/>
                  <a:sym typeface="+mn-lt"/>
                </a:rPr>
                <a:t>D</a:t>
              </a:r>
              <a:endParaRPr lang="en-US" altLang="zh-CN" sz="2800" b="1">
                <a:latin typeface="+mn-lt"/>
                <a:ea typeface="+mn-ea"/>
                <a:cs typeface="+mn-ea"/>
                <a:sym typeface="+mn-lt"/>
              </a:endParaRPr>
            </a:p>
          </p:txBody>
        </p:sp>
        <p:sp>
          <p:nvSpPr>
            <p:cNvPr id="72" name="Rectangle 175"/>
            <p:cNvSpPr>
              <a:spLocks noChangeArrowheads="1"/>
            </p:cNvSpPr>
            <p:nvPr/>
          </p:nvSpPr>
          <p:spPr bwMode="auto">
            <a:xfrm>
              <a:off x="557" y="1837"/>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a:latin typeface="+mn-lt"/>
                  <a:ea typeface="+mn-ea"/>
                  <a:cs typeface="+mn-ea"/>
                  <a:sym typeface="+mn-lt"/>
                </a:rPr>
                <a:t>0</a:t>
              </a:r>
              <a:endParaRPr lang="en-US" altLang="zh-CN" sz="2800" b="1">
                <a:latin typeface="+mn-lt"/>
                <a:ea typeface="+mn-ea"/>
                <a:cs typeface="+mn-ea"/>
                <a:sym typeface="+mn-lt"/>
              </a:endParaRPr>
            </a:p>
          </p:txBody>
        </p:sp>
        <p:sp>
          <p:nvSpPr>
            <p:cNvPr id="73" name="Rectangle 176"/>
            <p:cNvSpPr>
              <a:spLocks noChangeArrowheads="1"/>
            </p:cNvSpPr>
            <p:nvPr/>
          </p:nvSpPr>
          <p:spPr bwMode="auto">
            <a:xfrm>
              <a:off x="647" y="1792"/>
              <a:ext cx="17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700" b="1" dirty="0">
                  <a:latin typeface="+mn-lt"/>
                  <a:ea typeface="+mn-ea"/>
                  <a:cs typeface="+mn-ea"/>
                  <a:sym typeface="+mn-lt"/>
                </a:rPr>
                <a:t>~D</a:t>
              </a:r>
              <a:endParaRPr lang="en-US" altLang="zh-CN" sz="2800" b="1" dirty="0">
                <a:latin typeface="+mn-lt"/>
                <a:ea typeface="+mn-ea"/>
                <a:cs typeface="+mn-ea"/>
                <a:sym typeface="+mn-lt"/>
              </a:endParaRPr>
            </a:p>
          </p:txBody>
        </p:sp>
        <p:sp>
          <p:nvSpPr>
            <p:cNvPr id="74" name="Rectangle 177"/>
            <p:cNvSpPr>
              <a:spLocks noChangeArrowheads="1"/>
            </p:cNvSpPr>
            <p:nvPr/>
          </p:nvSpPr>
          <p:spPr bwMode="auto">
            <a:xfrm>
              <a:off x="837" y="1837"/>
              <a:ext cx="5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a:latin typeface="+mn-lt"/>
                  <a:ea typeface="+mn-ea"/>
                  <a:cs typeface="+mn-ea"/>
                  <a:sym typeface="+mn-lt"/>
                </a:rPr>
                <a:t>7</a:t>
              </a:r>
              <a:endParaRPr lang="en-US" altLang="zh-CN" sz="2800" b="1">
                <a:latin typeface="+mn-lt"/>
                <a:ea typeface="+mn-ea"/>
                <a:cs typeface="+mn-ea"/>
                <a:sym typeface="+mn-lt"/>
              </a:endParaRPr>
            </a:p>
          </p:txBody>
        </p:sp>
        <p:sp>
          <p:nvSpPr>
            <p:cNvPr id="75" name="Rectangle 178"/>
            <p:cNvSpPr>
              <a:spLocks noChangeArrowheads="1"/>
            </p:cNvSpPr>
            <p:nvPr/>
          </p:nvSpPr>
          <p:spPr bwMode="auto">
            <a:xfrm>
              <a:off x="904" y="1792"/>
              <a:ext cx="38"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700" b="1">
                  <a:latin typeface="+mn-lt"/>
                  <a:ea typeface="+mn-ea"/>
                  <a:cs typeface="+mn-ea"/>
                  <a:sym typeface="+mn-lt"/>
                </a:rPr>
                <a:t> </a:t>
              </a:r>
              <a:endParaRPr lang="en-US" altLang="zh-CN" sz="2800" b="1">
                <a:latin typeface="+mn-lt"/>
                <a:ea typeface="+mn-ea"/>
                <a:cs typeface="+mn-ea"/>
                <a:sym typeface="+mn-lt"/>
              </a:endParaRPr>
            </a:p>
          </p:txBody>
        </p:sp>
        <p:sp>
          <p:nvSpPr>
            <p:cNvPr id="76" name="Line 179"/>
            <p:cNvSpPr>
              <a:spLocks noChangeShapeType="1"/>
            </p:cNvSpPr>
            <p:nvPr/>
          </p:nvSpPr>
          <p:spPr bwMode="auto">
            <a:xfrm>
              <a:off x="869" y="2388"/>
              <a:ext cx="512" cy="1"/>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77" name="Freeform 180"/>
            <p:cNvSpPr/>
            <p:nvPr/>
          </p:nvSpPr>
          <p:spPr bwMode="auto">
            <a:xfrm>
              <a:off x="1371" y="2364"/>
              <a:ext cx="107" cy="49"/>
            </a:xfrm>
            <a:custGeom>
              <a:avLst/>
              <a:gdLst>
                <a:gd name="T0" fmla="*/ 0 w 107"/>
                <a:gd name="T1" fmla="*/ 0 h 49"/>
                <a:gd name="T2" fmla="*/ 169863 w 107"/>
                <a:gd name="T3" fmla="*/ 38100 h 49"/>
                <a:gd name="T4" fmla="*/ 0 w 107"/>
                <a:gd name="T5" fmla="*/ 77788 h 49"/>
                <a:gd name="T6" fmla="*/ 0 w 107"/>
                <a:gd name="T7" fmla="*/ 0 h 49"/>
                <a:gd name="T8" fmla="*/ 0 60000 65536"/>
                <a:gd name="T9" fmla="*/ 0 60000 65536"/>
                <a:gd name="T10" fmla="*/ 0 60000 65536"/>
                <a:gd name="T11" fmla="*/ 0 60000 65536"/>
                <a:gd name="T12" fmla="*/ 0 w 107"/>
                <a:gd name="T13" fmla="*/ 0 h 49"/>
                <a:gd name="T14" fmla="*/ 107 w 107"/>
                <a:gd name="T15" fmla="*/ 49 h 49"/>
              </a:gdLst>
              <a:ahLst/>
              <a:cxnLst>
                <a:cxn ang="T8">
                  <a:pos x="T0" y="T1"/>
                </a:cxn>
                <a:cxn ang="T9">
                  <a:pos x="T2" y="T3"/>
                </a:cxn>
                <a:cxn ang="T10">
                  <a:pos x="T4" y="T5"/>
                </a:cxn>
                <a:cxn ang="T11">
                  <a:pos x="T6" y="T7"/>
                </a:cxn>
              </a:cxnLst>
              <a:rect l="T12" t="T13" r="T14" b="T15"/>
              <a:pathLst>
                <a:path w="107" h="49">
                  <a:moveTo>
                    <a:pt x="0" y="0"/>
                  </a:moveTo>
                  <a:lnTo>
                    <a:pt x="107" y="24"/>
                  </a:lnTo>
                  <a:lnTo>
                    <a:pt x="0" y="4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78" name="Line 181"/>
            <p:cNvSpPr>
              <a:spLocks noChangeShapeType="1"/>
            </p:cNvSpPr>
            <p:nvPr/>
          </p:nvSpPr>
          <p:spPr bwMode="auto">
            <a:xfrm>
              <a:off x="869" y="2484"/>
              <a:ext cx="512" cy="1"/>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79" name="Freeform 182"/>
            <p:cNvSpPr/>
            <p:nvPr/>
          </p:nvSpPr>
          <p:spPr bwMode="auto">
            <a:xfrm>
              <a:off x="1371" y="2459"/>
              <a:ext cx="107" cy="49"/>
            </a:xfrm>
            <a:custGeom>
              <a:avLst/>
              <a:gdLst>
                <a:gd name="T0" fmla="*/ 0 w 107"/>
                <a:gd name="T1" fmla="*/ 0 h 49"/>
                <a:gd name="T2" fmla="*/ 169863 w 107"/>
                <a:gd name="T3" fmla="*/ 39688 h 49"/>
                <a:gd name="T4" fmla="*/ 0 w 107"/>
                <a:gd name="T5" fmla="*/ 77788 h 49"/>
                <a:gd name="T6" fmla="*/ 0 w 107"/>
                <a:gd name="T7" fmla="*/ 0 h 49"/>
                <a:gd name="T8" fmla="*/ 0 60000 65536"/>
                <a:gd name="T9" fmla="*/ 0 60000 65536"/>
                <a:gd name="T10" fmla="*/ 0 60000 65536"/>
                <a:gd name="T11" fmla="*/ 0 60000 65536"/>
                <a:gd name="T12" fmla="*/ 0 w 107"/>
                <a:gd name="T13" fmla="*/ 0 h 49"/>
                <a:gd name="T14" fmla="*/ 107 w 107"/>
                <a:gd name="T15" fmla="*/ 49 h 49"/>
              </a:gdLst>
              <a:ahLst/>
              <a:cxnLst>
                <a:cxn ang="T8">
                  <a:pos x="T0" y="T1"/>
                </a:cxn>
                <a:cxn ang="T9">
                  <a:pos x="T2" y="T3"/>
                </a:cxn>
                <a:cxn ang="T10">
                  <a:pos x="T4" y="T5"/>
                </a:cxn>
                <a:cxn ang="T11">
                  <a:pos x="T6" y="T7"/>
                </a:cxn>
              </a:cxnLst>
              <a:rect l="T12" t="T13" r="T14" b="T15"/>
              <a:pathLst>
                <a:path w="107" h="49">
                  <a:moveTo>
                    <a:pt x="0" y="0"/>
                  </a:moveTo>
                  <a:lnTo>
                    <a:pt x="107" y="25"/>
                  </a:lnTo>
                  <a:lnTo>
                    <a:pt x="0" y="4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80" name="Line 183"/>
            <p:cNvSpPr>
              <a:spLocks noChangeShapeType="1"/>
            </p:cNvSpPr>
            <p:nvPr/>
          </p:nvSpPr>
          <p:spPr bwMode="auto">
            <a:xfrm>
              <a:off x="869" y="2580"/>
              <a:ext cx="512" cy="1"/>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81" name="Freeform 184"/>
            <p:cNvSpPr/>
            <p:nvPr/>
          </p:nvSpPr>
          <p:spPr bwMode="auto">
            <a:xfrm>
              <a:off x="1371" y="2556"/>
              <a:ext cx="107" cy="49"/>
            </a:xfrm>
            <a:custGeom>
              <a:avLst/>
              <a:gdLst>
                <a:gd name="T0" fmla="*/ 0 w 107"/>
                <a:gd name="T1" fmla="*/ 0 h 49"/>
                <a:gd name="T2" fmla="*/ 169863 w 107"/>
                <a:gd name="T3" fmla="*/ 38100 h 49"/>
                <a:gd name="T4" fmla="*/ 0 w 107"/>
                <a:gd name="T5" fmla="*/ 77788 h 49"/>
                <a:gd name="T6" fmla="*/ 0 w 107"/>
                <a:gd name="T7" fmla="*/ 0 h 49"/>
                <a:gd name="T8" fmla="*/ 0 60000 65536"/>
                <a:gd name="T9" fmla="*/ 0 60000 65536"/>
                <a:gd name="T10" fmla="*/ 0 60000 65536"/>
                <a:gd name="T11" fmla="*/ 0 60000 65536"/>
                <a:gd name="T12" fmla="*/ 0 w 107"/>
                <a:gd name="T13" fmla="*/ 0 h 49"/>
                <a:gd name="T14" fmla="*/ 107 w 107"/>
                <a:gd name="T15" fmla="*/ 49 h 49"/>
              </a:gdLst>
              <a:ahLst/>
              <a:cxnLst>
                <a:cxn ang="T8">
                  <a:pos x="T0" y="T1"/>
                </a:cxn>
                <a:cxn ang="T9">
                  <a:pos x="T2" y="T3"/>
                </a:cxn>
                <a:cxn ang="T10">
                  <a:pos x="T4" y="T5"/>
                </a:cxn>
                <a:cxn ang="T11">
                  <a:pos x="T6" y="T7"/>
                </a:cxn>
              </a:cxnLst>
              <a:rect l="T12" t="T13" r="T14" b="T15"/>
              <a:pathLst>
                <a:path w="107" h="49">
                  <a:moveTo>
                    <a:pt x="0" y="0"/>
                  </a:moveTo>
                  <a:lnTo>
                    <a:pt x="107" y="24"/>
                  </a:lnTo>
                  <a:lnTo>
                    <a:pt x="0" y="4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82" name="Line 185"/>
            <p:cNvSpPr>
              <a:spLocks noChangeShapeType="1"/>
            </p:cNvSpPr>
            <p:nvPr/>
          </p:nvSpPr>
          <p:spPr bwMode="auto">
            <a:xfrm>
              <a:off x="869" y="2677"/>
              <a:ext cx="512" cy="1"/>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83" name="Freeform 186"/>
            <p:cNvSpPr/>
            <p:nvPr/>
          </p:nvSpPr>
          <p:spPr bwMode="auto">
            <a:xfrm>
              <a:off x="1371" y="2653"/>
              <a:ext cx="107" cy="49"/>
            </a:xfrm>
            <a:custGeom>
              <a:avLst/>
              <a:gdLst>
                <a:gd name="T0" fmla="*/ 0 w 107"/>
                <a:gd name="T1" fmla="*/ 0 h 49"/>
                <a:gd name="T2" fmla="*/ 169863 w 107"/>
                <a:gd name="T3" fmla="*/ 38100 h 49"/>
                <a:gd name="T4" fmla="*/ 0 w 107"/>
                <a:gd name="T5" fmla="*/ 77788 h 49"/>
                <a:gd name="T6" fmla="*/ 0 w 107"/>
                <a:gd name="T7" fmla="*/ 0 h 49"/>
                <a:gd name="T8" fmla="*/ 0 60000 65536"/>
                <a:gd name="T9" fmla="*/ 0 60000 65536"/>
                <a:gd name="T10" fmla="*/ 0 60000 65536"/>
                <a:gd name="T11" fmla="*/ 0 60000 65536"/>
                <a:gd name="T12" fmla="*/ 0 w 107"/>
                <a:gd name="T13" fmla="*/ 0 h 49"/>
                <a:gd name="T14" fmla="*/ 107 w 107"/>
                <a:gd name="T15" fmla="*/ 49 h 49"/>
              </a:gdLst>
              <a:ahLst/>
              <a:cxnLst>
                <a:cxn ang="T8">
                  <a:pos x="T0" y="T1"/>
                </a:cxn>
                <a:cxn ang="T9">
                  <a:pos x="T2" y="T3"/>
                </a:cxn>
                <a:cxn ang="T10">
                  <a:pos x="T4" y="T5"/>
                </a:cxn>
                <a:cxn ang="T11">
                  <a:pos x="T6" y="T7"/>
                </a:cxn>
              </a:cxnLst>
              <a:rect l="T12" t="T13" r="T14" b="T15"/>
              <a:pathLst>
                <a:path w="107" h="49">
                  <a:moveTo>
                    <a:pt x="0" y="0"/>
                  </a:moveTo>
                  <a:lnTo>
                    <a:pt x="107" y="24"/>
                  </a:lnTo>
                  <a:lnTo>
                    <a:pt x="0" y="4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84" name="Rectangle 187"/>
            <p:cNvSpPr>
              <a:spLocks noChangeArrowheads="1"/>
            </p:cNvSpPr>
            <p:nvPr/>
          </p:nvSpPr>
          <p:spPr bwMode="auto">
            <a:xfrm>
              <a:off x="737" y="2318"/>
              <a:ext cx="70"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A</a:t>
              </a:r>
              <a:endParaRPr lang="en-US" altLang="zh-CN" sz="1200" b="1" dirty="0">
                <a:latin typeface="+mn-lt"/>
                <a:ea typeface="+mn-ea"/>
                <a:cs typeface="+mn-ea"/>
                <a:sym typeface="+mn-lt"/>
              </a:endParaRPr>
            </a:p>
          </p:txBody>
        </p:sp>
        <p:sp>
          <p:nvSpPr>
            <p:cNvPr id="85" name="Rectangle 188"/>
            <p:cNvSpPr>
              <a:spLocks noChangeArrowheads="1"/>
            </p:cNvSpPr>
            <p:nvPr/>
          </p:nvSpPr>
          <p:spPr bwMode="auto">
            <a:xfrm>
              <a:off x="813" y="2349"/>
              <a:ext cx="36"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800" b="1" dirty="0">
                  <a:latin typeface="+mn-lt"/>
                  <a:ea typeface="+mn-ea"/>
                  <a:cs typeface="+mn-ea"/>
                  <a:sym typeface="+mn-lt"/>
                </a:rPr>
                <a:t>0</a:t>
              </a:r>
              <a:endParaRPr lang="en-US" altLang="zh-CN" sz="800" b="1" dirty="0">
                <a:latin typeface="+mn-lt"/>
                <a:ea typeface="+mn-ea"/>
                <a:cs typeface="+mn-ea"/>
                <a:sym typeface="+mn-lt"/>
              </a:endParaRPr>
            </a:p>
          </p:txBody>
        </p:sp>
        <p:sp>
          <p:nvSpPr>
            <p:cNvPr id="86" name="Rectangle 189"/>
            <p:cNvSpPr>
              <a:spLocks noChangeArrowheads="1"/>
            </p:cNvSpPr>
            <p:nvPr/>
          </p:nvSpPr>
          <p:spPr bwMode="auto">
            <a:xfrm>
              <a:off x="736" y="2423"/>
              <a:ext cx="70"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A</a:t>
              </a:r>
              <a:endParaRPr lang="en-US" altLang="zh-CN" sz="1200" b="1" dirty="0">
                <a:latin typeface="+mn-lt"/>
                <a:ea typeface="+mn-ea"/>
                <a:cs typeface="+mn-ea"/>
                <a:sym typeface="+mn-lt"/>
              </a:endParaRPr>
            </a:p>
          </p:txBody>
        </p:sp>
        <p:sp>
          <p:nvSpPr>
            <p:cNvPr id="87" name="Rectangle 190"/>
            <p:cNvSpPr>
              <a:spLocks noChangeArrowheads="1"/>
            </p:cNvSpPr>
            <p:nvPr/>
          </p:nvSpPr>
          <p:spPr bwMode="auto">
            <a:xfrm>
              <a:off x="813" y="2460"/>
              <a:ext cx="3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800" b="1" dirty="0">
                  <a:latin typeface="+mn-lt"/>
                  <a:ea typeface="+mn-ea"/>
                  <a:cs typeface="+mn-ea"/>
                  <a:sym typeface="+mn-lt"/>
                </a:rPr>
                <a:t>1</a:t>
              </a:r>
              <a:endParaRPr lang="en-US" altLang="zh-CN" sz="800" b="1" dirty="0">
                <a:latin typeface="+mn-lt"/>
                <a:ea typeface="+mn-ea"/>
                <a:cs typeface="+mn-ea"/>
                <a:sym typeface="+mn-lt"/>
              </a:endParaRPr>
            </a:p>
          </p:txBody>
        </p:sp>
        <p:sp>
          <p:nvSpPr>
            <p:cNvPr id="88" name="Rectangle 191"/>
            <p:cNvSpPr>
              <a:spLocks noChangeArrowheads="1"/>
            </p:cNvSpPr>
            <p:nvPr/>
          </p:nvSpPr>
          <p:spPr bwMode="auto">
            <a:xfrm>
              <a:off x="702" y="2530"/>
              <a:ext cx="140"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RD</a:t>
              </a:r>
              <a:endParaRPr lang="en-US" altLang="zh-CN" sz="1200" b="1" dirty="0">
                <a:latin typeface="+mn-lt"/>
                <a:ea typeface="+mn-ea"/>
                <a:cs typeface="+mn-ea"/>
                <a:sym typeface="+mn-lt"/>
              </a:endParaRPr>
            </a:p>
          </p:txBody>
        </p:sp>
        <p:sp>
          <p:nvSpPr>
            <p:cNvPr id="90" name="Freeform 193"/>
            <p:cNvSpPr/>
            <p:nvPr/>
          </p:nvSpPr>
          <p:spPr bwMode="auto">
            <a:xfrm>
              <a:off x="1994" y="2710"/>
              <a:ext cx="48" cy="31"/>
            </a:xfrm>
            <a:custGeom>
              <a:avLst/>
              <a:gdLst>
                <a:gd name="T0" fmla="*/ 0 w 48"/>
                <a:gd name="T1" fmla="*/ 25400 h 31"/>
                <a:gd name="T2" fmla="*/ 6350 w 48"/>
                <a:gd name="T3" fmla="*/ 12700 h 31"/>
                <a:gd name="T4" fmla="*/ 19050 w 48"/>
                <a:gd name="T5" fmla="*/ 1588 h 31"/>
                <a:gd name="T6" fmla="*/ 38100 w 48"/>
                <a:gd name="T7" fmla="*/ 0 h 31"/>
                <a:gd name="T8" fmla="*/ 57150 w 48"/>
                <a:gd name="T9" fmla="*/ 1588 h 31"/>
                <a:gd name="T10" fmla="*/ 69850 w 48"/>
                <a:gd name="T11" fmla="*/ 12700 h 31"/>
                <a:gd name="T12" fmla="*/ 76200 w 48"/>
                <a:gd name="T13" fmla="*/ 25400 h 31"/>
                <a:gd name="T14" fmla="*/ 69850 w 48"/>
                <a:gd name="T15" fmla="*/ 39688 h 31"/>
                <a:gd name="T16" fmla="*/ 57150 w 48"/>
                <a:gd name="T17" fmla="*/ 47625 h 31"/>
                <a:gd name="T18" fmla="*/ 38100 w 48"/>
                <a:gd name="T19" fmla="*/ 49213 h 31"/>
                <a:gd name="T20" fmla="*/ 19050 w 48"/>
                <a:gd name="T21" fmla="*/ 47625 h 31"/>
                <a:gd name="T22" fmla="*/ 6350 w 48"/>
                <a:gd name="T23" fmla="*/ 39688 h 31"/>
                <a:gd name="T24" fmla="*/ 0 w 48"/>
                <a:gd name="T25" fmla="*/ 2540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31"/>
                <a:gd name="T41" fmla="*/ 48 w 48"/>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31">
                  <a:moveTo>
                    <a:pt x="0" y="16"/>
                  </a:moveTo>
                  <a:lnTo>
                    <a:pt x="4" y="8"/>
                  </a:lnTo>
                  <a:lnTo>
                    <a:pt x="12" y="1"/>
                  </a:lnTo>
                  <a:lnTo>
                    <a:pt x="24" y="0"/>
                  </a:lnTo>
                  <a:lnTo>
                    <a:pt x="36" y="1"/>
                  </a:lnTo>
                  <a:lnTo>
                    <a:pt x="44" y="8"/>
                  </a:lnTo>
                  <a:lnTo>
                    <a:pt x="48" y="16"/>
                  </a:lnTo>
                  <a:lnTo>
                    <a:pt x="44" y="25"/>
                  </a:lnTo>
                  <a:lnTo>
                    <a:pt x="36" y="30"/>
                  </a:lnTo>
                  <a:lnTo>
                    <a:pt x="24" y="31"/>
                  </a:lnTo>
                  <a:lnTo>
                    <a:pt x="12" y="30"/>
                  </a:lnTo>
                  <a:lnTo>
                    <a:pt x="4" y="25"/>
                  </a:lnTo>
                  <a:lnTo>
                    <a:pt x="0" y="16"/>
                  </a:lnTo>
                  <a:close/>
                </a:path>
              </a:pathLst>
            </a:custGeom>
            <a:solidFill>
              <a:srgbClr val="FFFFFF"/>
            </a:solidFill>
            <a:ln w="19050">
              <a:solidFill>
                <a:srgbClr val="000000"/>
              </a:solidFill>
              <a:round/>
            </a:ln>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91" name="Freeform 194"/>
            <p:cNvSpPr/>
            <p:nvPr/>
          </p:nvSpPr>
          <p:spPr bwMode="auto">
            <a:xfrm>
              <a:off x="875" y="2810"/>
              <a:ext cx="1145" cy="28"/>
            </a:xfrm>
            <a:custGeom>
              <a:avLst/>
              <a:gdLst>
                <a:gd name="T0" fmla="*/ 1817688 w 1145"/>
                <a:gd name="T1" fmla="*/ 0 h 28"/>
                <a:gd name="T2" fmla="*/ 1817688 w 1145"/>
                <a:gd name="T3" fmla="*/ 44450 h 28"/>
                <a:gd name="T4" fmla="*/ 0 w 1145"/>
                <a:gd name="T5" fmla="*/ 44450 h 28"/>
                <a:gd name="T6" fmla="*/ 0 60000 65536"/>
                <a:gd name="T7" fmla="*/ 0 60000 65536"/>
                <a:gd name="T8" fmla="*/ 0 60000 65536"/>
                <a:gd name="T9" fmla="*/ 0 w 1145"/>
                <a:gd name="T10" fmla="*/ 0 h 28"/>
                <a:gd name="T11" fmla="*/ 1145 w 1145"/>
                <a:gd name="T12" fmla="*/ 28 h 28"/>
              </a:gdLst>
              <a:ahLst/>
              <a:cxnLst>
                <a:cxn ang="T6">
                  <a:pos x="T0" y="T1"/>
                </a:cxn>
                <a:cxn ang="T7">
                  <a:pos x="T2" y="T3"/>
                </a:cxn>
                <a:cxn ang="T8">
                  <a:pos x="T4" y="T5"/>
                </a:cxn>
              </a:cxnLst>
              <a:rect l="T9" t="T10" r="T11" b="T12"/>
              <a:pathLst>
                <a:path w="1145" h="28">
                  <a:moveTo>
                    <a:pt x="1145" y="0"/>
                  </a:moveTo>
                  <a:lnTo>
                    <a:pt x="1145" y="28"/>
                  </a:lnTo>
                  <a:lnTo>
                    <a:pt x="0" y="28"/>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92" name="Freeform 195"/>
            <p:cNvSpPr/>
            <p:nvPr/>
          </p:nvSpPr>
          <p:spPr bwMode="auto">
            <a:xfrm>
              <a:off x="1978" y="2741"/>
              <a:ext cx="72" cy="74"/>
            </a:xfrm>
            <a:custGeom>
              <a:avLst/>
              <a:gdLst>
                <a:gd name="T0" fmla="*/ 0 w 72"/>
                <a:gd name="T1" fmla="*/ 117475 h 74"/>
                <a:gd name="T2" fmla="*/ 57150 w 72"/>
                <a:gd name="T3" fmla="*/ 0 h 74"/>
                <a:gd name="T4" fmla="*/ 114300 w 72"/>
                <a:gd name="T5" fmla="*/ 117475 h 74"/>
                <a:gd name="T6" fmla="*/ 0 w 72"/>
                <a:gd name="T7" fmla="*/ 117475 h 74"/>
                <a:gd name="T8" fmla="*/ 0 60000 65536"/>
                <a:gd name="T9" fmla="*/ 0 60000 65536"/>
                <a:gd name="T10" fmla="*/ 0 60000 65536"/>
                <a:gd name="T11" fmla="*/ 0 60000 65536"/>
                <a:gd name="T12" fmla="*/ 0 w 72"/>
                <a:gd name="T13" fmla="*/ 0 h 74"/>
                <a:gd name="T14" fmla="*/ 72 w 72"/>
                <a:gd name="T15" fmla="*/ 74 h 74"/>
              </a:gdLst>
              <a:ahLst/>
              <a:cxnLst>
                <a:cxn ang="T8">
                  <a:pos x="T0" y="T1"/>
                </a:cxn>
                <a:cxn ang="T9">
                  <a:pos x="T2" y="T3"/>
                </a:cxn>
                <a:cxn ang="T10">
                  <a:pos x="T4" y="T5"/>
                </a:cxn>
                <a:cxn ang="T11">
                  <a:pos x="T6" y="T7"/>
                </a:cxn>
              </a:cxnLst>
              <a:rect l="T12" t="T13" r="T14" b="T15"/>
              <a:pathLst>
                <a:path w="72" h="74">
                  <a:moveTo>
                    <a:pt x="0" y="74"/>
                  </a:moveTo>
                  <a:lnTo>
                    <a:pt x="36" y="0"/>
                  </a:lnTo>
                  <a:lnTo>
                    <a:pt x="72" y="74"/>
                  </a:lnTo>
                  <a:lnTo>
                    <a:pt x="0" y="7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93" name="Rectangle 196"/>
            <p:cNvSpPr>
              <a:spLocks noChangeArrowheads="1"/>
            </p:cNvSpPr>
            <p:nvPr/>
          </p:nvSpPr>
          <p:spPr bwMode="auto">
            <a:xfrm>
              <a:off x="688" y="2635"/>
              <a:ext cx="162"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WR</a:t>
              </a:r>
              <a:endParaRPr lang="en-US" altLang="zh-CN" sz="1200" b="1" dirty="0">
                <a:latin typeface="+mn-lt"/>
                <a:ea typeface="+mn-ea"/>
                <a:cs typeface="+mn-ea"/>
                <a:sym typeface="+mn-lt"/>
              </a:endParaRPr>
            </a:p>
          </p:txBody>
        </p:sp>
        <p:sp>
          <p:nvSpPr>
            <p:cNvPr id="95" name="Rectangle 198"/>
            <p:cNvSpPr>
              <a:spLocks noChangeArrowheads="1"/>
            </p:cNvSpPr>
            <p:nvPr/>
          </p:nvSpPr>
          <p:spPr bwMode="auto">
            <a:xfrm>
              <a:off x="691" y="2782"/>
              <a:ext cx="135"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200" b="1" dirty="0">
                  <a:latin typeface="+mn-lt"/>
                  <a:ea typeface="+mn-ea"/>
                  <a:cs typeface="+mn-ea"/>
                  <a:sym typeface="+mn-lt"/>
                </a:rPr>
                <a:t>CS</a:t>
              </a:r>
              <a:endParaRPr lang="en-US" altLang="zh-CN" sz="1200" b="1" dirty="0">
                <a:latin typeface="+mn-lt"/>
                <a:ea typeface="+mn-ea"/>
                <a:cs typeface="+mn-ea"/>
                <a:sym typeface="+mn-lt"/>
              </a:endParaRPr>
            </a:p>
          </p:txBody>
        </p:sp>
        <p:sp>
          <p:nvSpPr>
            <p:cNvPr id="97" name="Freeform 200"/>
            <p:cNvSpPr/>
            <p:nvPr/>
          </p:nvSpPr>
          <p:spPr bwMode="auto">
            <a:xfrm>
              <a:off x="2042" y="3419"/>
              <a:ext cx="1031" cy="128"/>
            </a:xfrm>
            <a:custGeom>
              <a:avLst/>
              <a:gdLst>
                <a:gd name="T0" fmla="*/ 1636713 w 1031"/>
                <a:gd name="T1" fmla="*/ 203200 h 128"/>
                <a:gd name="T2" fmla="*/ 0 w 1031"/>
                <a:gd name="T3" fmla="*/ 203200 h 128"/>
                <a:gd name="T4" fmla="*/ 0 w 1031"/>
                <a:gd name="T5" fmla="*/ 0 h 128"/>
                <a:gd name="T6" fmla="*/ 0 60000 65536"/>
                <a:gd name="T7" fmla="*/ 0 60000 65536"/>
                <a:gd name="T8" fmla="*/ 0 60000 65536"/>
                <a:gd name="T9" fmla="*/ 0 w 1031"/>
                <a:gd name="T10" fmla="*/ 0 h 128"/>
                <a:gd name="T11" fmla="*/ 1031 w 1031"/>
                <a:gd name="T12" fmla="*/ 128 h 128"/>
              </a:gdLst>
              <a:ahLst/>
              <a:cxnLst>
                <a:cxn ang="T6">
                  <a:pos x="T0" y="T1"/>
                </a:cxn>
                <a:cxn ang="T7">
                  <a:pos x="T2" y="T3"/>
                </a:cxn>
                <a:cxn ang="T8">
                  <a:pos x="T4" y="T5"/>
                </a:cxn>
              </a:cxnLst>
              <a:rect l="T9" t="T10" r="T11" b="T12"/>
              <a:pathLst>
                <a:path w="1031" h="128">
                  <a:moveTo>
                    <a:pt x="1031" y="128"/>
                  </a:moveTo>
                  <a:lnTo>
                    <a:pt x="0" y="128"/>
                  </a:lnTo>
                  <a:lnTo>
                    <a:pt x="0" y="0"/>
                  </a:lnTo>
                </a:path>
              </a:pathLst>
            </a:custGeom>
            <a:noFill/>
            <a:ln w="19050">
              <a:solidFill>
                <a:srgbClr val="000000"/>
              </a:solidFill>
              <a:rou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98" name="Line 202"/>
            <p:cNvSpPr>
              <a:spLocks noChangeShapeType="1"/>
            </p:cNvSpPr>
            <p:nvPr/>
          </p:nvSpPr>
          <p:spPr bwMode="auto">
            <a:xfrm>
              <a:off x="2399" y="3676"/>
              <a:ext cx="575" cy="2"/>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99" name="Freeform 203"/>
            <p:cNvSpPr/>
            <p:nvPr/>
          </p:nvSpPr>
          <p:spPr bwMode="auto">
            <a:xfrm>
              <a:off x="2966" y="3652"/>
              <a:ext cx="107" cy="49"/>
            </a:xfrm>
            <a:custGeom>
              <a:avLst/>
              <a:gdLst>
                <a:gd name="T0" fmla="*/ 0 w 107"/>
                <a:gd name="T1" fmla="*/ 0 h 49"/>
                <a:gd name="T2" fmla="*/ 169863 w 107"/>
                <a:gd name="T3" fmla="*/ 39688 h 49"/>
                <a:gd name="T4" fmla="*/ 0 w 107"/>
                <a:gd name="T5" fmla="*/ 77788 h 49"/>
                <a:gd name="T6" fmla="*/ 0 w 107"/>
                <a:gd name="T7" fmla="*/ 0 h 49"/>
                <a:gd name="T8" fmla="*/ 0 60000 65536"/>
                <a:gd name="T9" fmla="*/ 0 60000 65536"/>
                <a:gd name="T10" fmla="*/ 0 60000 65536"/>
                <a:gd name="T11" fmla="*/ 0 60000 65536"/>
                <a:gd name="T12" fmla="*/ 0 w 107"/>
                <a:gd name="T13" fmla="*/ 0 h 49"/>
                <a:gd name="T14" fmla="*/ 107 w 107"/>
                <a:gd name="T15" fmla="*/ 49 h 49"/>
              </a:gdLst>
              <a:ahLst/>
              <a:cxnLst>
                <a:cxn ang="T8">
                  <a:pos x="T0" y="T1"/>
                </a:cxn>
                <a:cxn ang="T9">
                  <a:pos x="T2" y="T3"/>
                </a:cxn>
                <a:cxn ang="T10">
                  <a:pos x="T4" y="T5"/>
                </a:cxn>
                <a:cxn ang="T11">
                  <a:pos x="T6" y="T7"/>
                </a:cxn>
              </a:cxnLst>
              <a:rect l="T12" t="T13" r="T14" b="T15"/>
              <a:pathLst>
                <a:path w="107" h="49">
                  <a:moveTo>
                    <a:pt x="0" y="0"/>
                  </a:moveTo>
                  <a:lnTo>
                    <a:pt x="107" y="25"/>
                  </a:lnTo>
                  <a:lnTo>
                    <a:pt x="0" y="4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00" name="Rectangle 204"/>
            <p:cNvSpPr>
              <a:spLocks noChangeArrowheads="1"/>
            </p:cNvSpPr>
            <p:nvPr/>
          </p:nvSpPr>
          <p:spPr bwMode="auto">
            <a:xfrm>
              <a:off x="1811" y="3650"/>
              <a:ext cx="485"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500" b="1" dirty="0">
                  <a:latin typeface="+mn-lt"/>
                  <a:ea typeface="+mn-ea"/>
                  <a:cs typeface="+mn-ea"/>
                  <a:sym typeface="+mn-lt"/>
                </a:rPr>
                <a:t>内部总线</a:t>
              </a:r>
              <a:endParaRPr lang="zh-CN" altLang="en-US" sz="2800" b="1" dirty="0">
                <a:latin typeface="+mn-lt"/>
                <a:ea typeface="+mn-ea"/>
                <a:cs typeface="+mn-ea"/>
                <a:sym typeface="+mn-lt"/>
              </a:endParaRPr>
            </a:p>
          </p:txBody>
        </p:sp>
      </p:grpSp>
      <p:cxnSp>
        <p:nvCxnSpPr>
          <p:cNvPr id="6" name="直接连接符 5"/>
          <p:cNvCxnSpPr/>
          <p:nvPr/>
        </p:nvCxnSpPr>
        <p:spPr bwMode="auto">
          <a:xfrm>
            <a:off x="960818" y="4555205"/>
            <a:ext cx="191757"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4" name="直接连接符 103"/>
          <p:cNvCxnSpPr/>
          <p:nvPr/>
        </p:nvCxnSpPr>
        <p:spPr bwMode="auto">
          <a:xfrm>
            <a:off x="976639" y="4279878"/>
            <a:ext cx="191757"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5" name="直接连接符 104"/>
          <p:cNvCxnSpPr/>
          <p:nvPr/>
        </p:nvCxnSpPr>
        <p:spPr bwMode="auto">
          <a:xfrm>
            <a:off x="976639" y="4085436"/>
            <a:ext cx="191757"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8672" name="直接连接符 28671"/>
          <p:cNvCxnSpPr/>
          <p:nvPr/>
        </p:nvCxnSpPr>
        <p:spPr bwMode="auto">
          <a:xfrm>
            <a:off x="6998261" y="2631657"/>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8" name="直接连接符 107"/>
          <p:cNvCxnSpPr/>
          <p:nvPr/>
        </p:nvCxnSpPr>
        <p:spPr bwMode="auto">
          <a:xfrm>
            <a:off x="6998261" y="2820881"/>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9" name="直接连接符 108"/>
          <p:cNvCxnSpPr/>
          <p:nvPr/>
        </p:nvCxnSpPr>
        <p:spPr bwMode="auto">
          <a:xfrm>
            <a:off x="6998261" y="3016635"/>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3" name="直接连接符 112"/>
          <p:cNvCxnSpPr/>
          <p:nvPr/>
        </p:nvCxnSpPr>
        <p:spPr bwMode="auto">
          <a:xfrm>
            <a:off x="6998261" y="4012531"/>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4" name="直接连接符 113"/>
          <p:cNvCxnSpPr/>
          <p:nvPr/>
        </p:nvCxnSpPr>
        <p:spPr bwMode="auto">
          <a:xfrm>
            <a:off x="6998261" y="4201755"/>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5" name="直接连接符 114"/>
          <p:cNvCxnSpPr/>
          <p:nvPr/>
        </p:nvCxnSpPr>
        <p:spPr bwMode="auto">
          <a:xfrm>
            <a:off x="6998261" y="4397509"/>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6" name="直接连接符 115"/>
          <p:cNvCxnSpPr/>
          <p:nvPr/>
        </p:nvCxnSpPr>
        <p:spPr bwMode="auto">
          <a:xfrm>
            <a:off x="6998261" y="5232161"/>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7" name="直接连接符 116"/>
          <p:cNvCxnSpPr/>
          <p:nvPr/>
        </p:nvCxnSpPr>
        <p:spPr bwMode="auto">
          <a:xfrm>
            <a:off x="6998261" y="5421385"/>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8" name="直接连接符 117"/>
          <p:cNvCxnSpPr/>
          <p:nvPr/>
        </p:nvCxnSpPr>
        <p:spPr bwMode="auto">
          <a:xfrm>
            <a:off x="6998261" y="5617139"/>
            <a:ext cx="600045" cy="0"/>
          </a:xfrm>
          <a:prstGeom prst="line">
            <a:avLst/>
          </a:prstGeom>
          <a:solidFill>
            <a:srgbClr val="339933"/>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726858" y="1982455"/>
            <a:ext cx="7690284" cy="2907179"/>
          </a:xfrm>
          <a:prstGeom prst="rect">
            <a:avLst/>
          </a:prstGeom>
          <a:gradFill flip="none" rotWithShape="1">
            <a:gsLst>
              <a:gs pos="0">
                <a:srgbClr val="339933">
                  <a:tint val="66000"/>
                  <a:satMod val="160000"/>
                </a:srgbClr>
              </a:gs>
              <a:gs pos="50000">
                <a:srgbClr val="339933">
                  <a:tint val="44500"/>
                  <a:satMod val="160000"/>
                </a:srgbClr>
              </a:gs>
              <a:gs pos="100000">
                <a:srgbClr val="339933">
                  <a:tint val="23500"/>
                  <a:satMod val="160000"/>
                </a:srgbClr>
              </a:gs>
            </a:gsLst>
            <a:lin ang="16200000" scaled="1"/>
            <a:tileRect/>
          </a:grad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29698" name="Rectangle 2"/>
          <p:cNvSpPr>
            <a:spLocks noChangeArrowheads="1"/>
          </p:cNvSpPr>
          <p:nvPr/>
        </p:nvSpPr>
        <p:spPr bwMode="auto">
          <a:xfrm>
            <a:off x="726858" y="2574742"/>
            <a:ext cx="7570119" cy="378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514350" indent="-514350" algn="just">
              <a:lnSpc>
                <a:spcPct val="130000"/>
              </a:lnSpc>
              <a:spcBef>
                <a:spcPct val="20000"/>
              </a:spcBef>
              <a:buClr>
                <a:schemeClr val="tx1"/>
              </a:buClr>
              <a:buSzPct val="95000"/>
              <a:buFont typeface="+mj-ea"/>
              <a:buAutoNum type="circleNumDbPlain"/>
            </a:pPr>
            <a:r>
              <a:rPr kumimoji="1" lang="zh-CN" altLang="en-US" sz="2600" dirty="0">
                <a:solidFill>
                  <a:srgbClr val="C00000"/>
                </a:solidFill>
                <a:latin typeface="+mn-lt"/>
                <a:ea typeface="+mn-ea"/>
                <a:cs typeface="+mn-ea"/>
                <a:sym typeface="+mn-lt"/>
              </a:rPr>
              <a:t>数据总线缓冲器</a:t>
            </a:r>
            <a:r>
              <a:rPr kumimoji="1" lang="zh-CN" altLang="en-US" sz="2600" dirty="0">
                <a:latin typeface="+mn-lt"/>
                <a:ea typeface="+mn-ea"/>
                <a:cs typeface="+mn-ea"/>
                <a:sym typeface="+mn-lt"/>
              </a:rPr>
              <a:t>：它是一个三态、双向</a:t>
            </a:r>
            <a:r>
              <a:rPr kumimoji="1" lang="en-US" altLang="zh-CN" sz="2600" dirty="0">
                <a:latin typeface="+mn-lt"/>
                <a:ea typeface="+mn-ea"/>
                <a:cs typeface="+mn-ea"/>
                <a:sym typeface="+mn-lt"/>
              </a:rPr>
              <a:t>8</a:t>
            </a:r>
            <a:r>
              <a:rPr kumimoji="1" lang="zh-CN" altLang="en-US" sz="2600" dirty="0">
                <a:latin typeface="+mn-lt"/>
                <a:ea typeface="+mn-ea"/>
                <a:cs typeface="+mn-ea"/>
                <a:sym typeface="+mn-lt"/>
              </a:rPr>
              <a:t>位寄存器，用于将</a:t>
            </a:r>
            <a:r>
              <a:rPr kumimoji="1" lang="en-US" altLang="zh-CN" sz="2600" dirty="0">
                <a:latin typeface="+mn-lt"/>
                <a:ea typeface="+mn-ea"/>
                <a:cs typeface="+mn-ea"/>
                <a:sym typeface="+mn-lt"/>
              </a:rPr>
              <a:t>8254</a:t>
            </a:r>
            <a:r>
              <a:rPr kumimoji="1" lang="zh-CN" altLang="en-US" sz="2600" dirty="0">
                <a:latin typeface="+mn-lt"/>
                <a:ea typeface="+mn-ea"/>
                <a:cs typeface="+mn-ea"/>
                <a:sym typeface="+mn-lt"/>
              </a:rPr>
              <a:t>与系统数据总线</a:t>
            </a:r>
            <a:r>
              <a:rPr kumimoji="1" lang="en-US" altLang="zh-CN" sz="2600" dirty="0">
                <a:latin typeface="+mn-lt"/>
                <a:ea typeface="+mn-ea"/>
                <a:cs typeface="+mn-ea"/>
                <a:sym typeface="+mn-lt"/>
              </a:rPr>
              <a:t>D</a:t>
            </a:r>
            <a:r>
              <a:rPr kumimoji="1" lang="en-US" altLang="zh-CN" sz="2600" baseline="-30000" dirty="0">
                <a:latin typeface="+mn-lt"/>
                <a:ea typeface="+mn-ea"/>
                <a:cs typeface="+mn-ea"/>
                <a:sym typeface="+mn-lt"/>
              </a:rPr>
              <a:t>0</a:t>
            </a:r>
            <a:r>
              <a:rPr kumimoji="1" lang="en-US" altLang="zh-CN" sz="2600" dirty="0">
                <a:latin typeface="+mn-lt"/>
                <a:ea typeface="+mn-ea"/>
                <a:cs typeface="+mn-ea"/>
                <a:sym typeface="+mn-lt"/>
              </a:rPr>
              <a:t>-D</a:t>
            </a:r>
            <a:r>
              <a:rPr kumimoji="1" lang="en-US" altLang="zh-CN" sz="2600" baseline="-30000" dirty="0">
                <a:latin typeface="+mn-lt"/>
                <a:ea typeface="+mn-ea"/>
                <a:cs typeface="+mn-ea"/>
                <a:sym typeface="+mn-lt"/>
              </a:rPr>
              <a:t>7 </a:t>
            </a:r>
            <a:r>
              <a:rPr kumimoji="1" lang="zh-CN" altLang="en-US" sz="2600" dirty="0">
                <a:latin typeface="+mn-lt"/>
                <a:ea typeface="+mn-ea"/>
                <a:cs typeface="+mn-ea"/>
                <a:sym typeface="+mn-lt"/>
              </a:rPr>
              <a:t>相连。</a:t>
            </a:r>
            <a:endParaRPr kumimoji="1" lang="zh-CN" altLang="en-US" sz="2600" dirty="0">
              <a:latin typeface="+mn-lt"/>
              <a:ea typeface="+mn-ea"/>
              <a:cs typeface="+mn-ea"/>
              <a:sym typeface="+mn-lt"/>
            </a:endParaRPr>
          </a:p>
          <a:p>
            <a:pPr marL="514350" indent="-514350" algn="just">
              <a:lnSpc>
                <a:spcPct val="130000"/>
              </a:lnSpc>
              <a:spcBef>
                <a:spcPct val="20000"/>
              </a:spcBef>
              <a:buClr>
                <a:schemeClr val="tx1"/>
              </a:buClr>
              <a:buSzPct val="95000"/>
              <a:buFont typeface="+mj-ea"/>
              <a:buAutoNum type="circleNumDbPlain"/>
            </a:pPr>
            <a:r>
              <a:rPr kumimoji="1" lang="zh-CN" altLang="en-US" sz="2600" dirty="0">
                <a:solidFill>
                  <a:srgbClr val="C00000"/>
                </a:solidFill>
                <a:latin typeface="+mn-lt"/>
                <a:ea typeface="+mn-ea"/>
                <a:cs typeface="+mn-ea"/>
                <a:sym typeface="+mn-lt"/>
              </a:rPr>
              <a:t>读</a:t>
            </a:r>
            <a:r>
              <a:rPr kumimoji="1" lang="en-US" altLang="zh-CN" sz="2600" dirty="0">
                <a:solidFill>
                  <a:srgbClr val="C00000"/>
                </a:solidFill>
                <a:latin typeface="+mn-lt"/>
                <a:ea typeface="+mn-ea"/>
                <a:cs typeface="+mn-ea"/>
                <a:sym typeface="+mn-lt"/>
              </a:rPr>
              <a:t>/</a:t>
            </a:r>
            <a:r>
              <a:rPr kumimoji="1" lang="zh-CN" altLang="en-US" sz="2600" dirty="0">
                <a:solidFill>
                  <a:srgbClr val="C00000"/>
                </a:solidFill>
                <a:latin typeface="+mn-lt"/>
                <a:ea typeface="+mn-ea"/>
                <a:cs typeface="+mn-ea"/>
                <a:sym typeface="+mn-lt"/>
              </a:rPr>
              <a:t>写逻辑</a:t>
            </a:r>
            <a:r>
              <a:rPr kumimoji="1" lang="zh-CN" altLang="en-US" sz="2600" dirty="0">
                <a:latin typeface="+mn-lt"/>
                <a:ea typeface="+mn-ea"/>
                <a:cs typeface="+mn-ea"/>
                <a:sym typeface="+mn-lt"/>
              </a:rPr>
              <a:t>：用于读</a:t>
            </a:r>
            <a:r>
              <a:rPr kumimoji="1" lang="en-US" altLang="zh-CN" sz="2600" dirty="0">
                <a:latin typeface="+mn-lt"/>
                <a:ea typeface="+mn-ea"/>
                <a:cs typeface="+mn-ea"/>
                <a:sym typeface="+mn-lt"/>
              </a:rPr>
              <a:t>/</a:t>
            </a:r>
            <a:r>
              <a:rPr kumimoji="1" lang="zh-CN" altLang="en-US" sz="2600" dirty="0">
                <a:latin typeface="+mn-lt"/>
                <a:ea typeface="+mn-ea"/>
                <a:cs typeface="+mn-ea"/>
                <a:sym typeface="+mn-lt"/>
              </a:rPr>
              <a:t>写控制和片选。</a:t>
            </a:r>
            <a:endParaRPr kumimoji="1" lang="zh-CN" altLang="en-US" sz="2600" dirty="0">
              <a:latin typeface="+mn-lt"/>
              <a:ea typeface="+mn-ea"/>
              <a:cs typeface="+mn-ea"/>
              <a:sym typeface="+mn-lt"/>
            </a:endParaRPr>
          </a:p>
          <a:p>
            <a:pPr marL="514350" indent="-514350" algn="just">
              <a:lnSpc>
                <a:spcPct val="130000"/>
              </a:lnSpc>
              <a:spcBef>
                <a:spcPct val="20000"/>
              </a:spcBef>
              <a:buClr>
                <a:schemeClr val="tx1"/>
              </a:buClr>
              <a:buSzPct val="95000"/>
              <a:buFont typeface="+mj-ea"/>
              <a:buAutoNum type="circleNumDbPlain"/>
            </a:pPr>
            <a:r>
              <a:rPr kumimoji="1" lang="zh-CN" altLang="en-US" sz="2600" dirty="0">
                <a:solidFill>
                  <a:srgbClr val="C00000"/>
                </a:solidFill>
                <a:latin typeface="+mn-lt"/>
                <a:ea typeface="+mn-ea"/>
                <a:cs typeface="+mn-ea"/>
                <a:sym typeface="+mn-lt"/>
              </a:rPr>
              <a:t>控制命令寄存器</a:t>
            </a:r>
            <a:r>
              <a:rPr kumimoji="1" lang="zh-CN" altLang="en-US" sz="2600" dirty="0">
                <a:latin typeface="+mn-lt"/>
                <a:ea typeface="+mn-ea"/>
                <a:cs typeface="+mn-ea"/>
                <a:sym typeface="+mn-lt"/>
              </a:rPr>
              <a:t>：它接收</a:t>
            </a:r>
            <a:r>
              <a:rPr kumimoji="1" lang="en-US" altLang="zh-CN" sz="2600" dirty="0">
                <a:latin typeface="+mn-lt"/>
                <a:ea typeface="+mn-ea"/>
                <a:cs typeface="+mn-ea"/>
                <a:sym typeface="+mn-lt"/>
              </a:rPr>
              <a:t>CPU</a:t>
            </a:r>
            <a:r>
              <a:rPr kumimoji="1" lang="zh-CN" altLang="en-US" sz="2600" dirty="0">
                <a:latin typeface="+mn-lt"/>
                <a:ea typeface="+mn-ea"/>
                <a:cs typeface="+mn-ea"/>
                <a:sym typeface="+mn-lt"/>
              </a:rPr>
              <a:t>送来的控制字。</a:t>
            </a:r>
            <a:endParaRPr kumimoji="1" lang="zh-CN" altLang="en-US" sz="2600" dirty="0">
              <a:latin typeface="+mn-lt"/>
              <a:ea typeface="+mn-ea"/>
              <a:cs typeface="+mn-ea"/>
              <a:sym typeface="+mn-lt"/>
            </a:endParaRPr>
          </a:p>
          <a:p>
            <a:pPr marL="514350" indent="-514350" algn="just">
              <a:lnSpc>
                <a:spcPct val="130000"/>
              </a:lnSpc>
              <a:spcBef>
                <a:spcPct val="20000"/>
              </a:spcBef>
              <a:buClr>
                <a:schemeClr val="tx1"/>
              </a:buClr>
              <a:buSzPct val="95000"/>
              <a:buFont typeface="+mj-ea"/>
              <a:buAutoNum type="circleNumDbPlain"/>
            </a:pPr>
            <a:r>
              <a:rPr kumimoji="1" lang="zh-CN" altLang="en-US" sz="2600" dirty="0">
                <a:solidFill>
                  <a:srgbClr val="C00000"/>
                </a:solidFill>
                <a:latin typeface="+mn-lt"/>
                <a:ea typeface="+mn-ea"/>
                <a:cs typeface="+mn-ea"/>
                <a:sym typeface="+mn-lt"/>
              </a:rPr>
              <a:t>计数器</a:t>
            </a:r>
            <a:r>
              <a:rPr kumimoji="1" lang="zh-CN" altLang="en-US" sz="2600" dirty="0">
                <a:latin typeface="+mn-lt"/>
                <a:ea typeface="+mn-ea"/>
                <a:cs typeface="+mn-ea"/>
                <a:sym typeface="+mn-lt"/>
              </a:rPr>
              <a:t>：</a:t>
            </a:r>
            <a:r>
              <a:rPr kumimoji="1" lang="en-US" altLang="zh-CN" sz="2600" dirty="0">
                <a:latin typeface="+mn-lt"/>
                <a:ea typeface="+mn-ea"/>
                <a:cs typeface="+mn-ea"/>
                <a:sym typeface="+mn-lt"/>
              </a:rPr>
              <a:t>8254</a:t>
            </a:r>
            <a:r>
              <a:rPr kumimoji="1" lang="zh-CN" altLang="en-US" sz="2600" dirty="0">
                <a:latin typeface="+mn-lt"/>
                <a:ea typeface="+mn-ea"/>
                <a:cs typeface="+mn-ea"/>
                <a:sym typeface="+mn-lt"/>
              </a:rPr>
              <a:t>有</a:t>
            </a:r>
            <a:r>
              <a:rPr kumimoji="1" lang="en-US" altLang="zh-CN" sz="2600" dirty="0">
                <a:latin typeface="+mn-lt"/>
                <a:ea typeface="+mn-ea"/>
                <a:cs typeface="+mn-ea"/>
                <a:sym typeface="+mn-lt"/>
              </a:rPr>
              <a:t>3</a:t>
            </a:r>
            <a:r>
              <a:rPr kumimoji="1" lang="zh-CN" altLang="en-US" sz="2600" dirty="0">
                <a:latin typeface="+mn-lt"/>
                <a:ea typeface="+mn-ea"/>
                <a:cs typeface="+mn-ea"/>
                <a:sym typeface="+mn-lt"/>
              </a:rPr>
              <a:t>个独立的计数器，其内部结构完全相同，每个计数器由</a:t>
            </a:r>
            <a:r>
              <a:rPr kumimoji="1" lang="en-US" altLang="zh-CN" sz="2600" dirty="0">
                <a:latin typeface="+mn-lt"/>
                <a:ea typeface="+mn-ea"/>
                <a:cs typeface="+mn-ea"/>
                <a:sym typeface="+mn-lt"/>
              </a:rPr>
              <a:t>16</a:t>
            </a:r>
            <a:r>
              <a:rPr kumimoji="1" lang="zh-CN" altLang="en-US" sz="2600" dirty="0">
                <a:latin typeface="+mn-lt"/>
                <a:ea typeface="+mn-ea"/>
                <a:cs typeface="+mn-ea"/>
                <a:sym typeface="+mn-lt"/>
              </a:rPr>
              <a:t>位的</a:t>
            </a:r>
            <a:r>
              <a:rPr kumimoji="1" lang="zh-CN" altLang="en-US" sz="2600" dirty="0">
                <a:solidFill>
                  <a:srgbClr val="006600"/>
                </a:solidFill>
                <a:latin typeface="+mn-lt"/>
                <a:ea typeface="+mn-ea"/>
                <a:cs typeface="+mn-ea"/>
                <a:sym typeface="+mn-lt"/>
              </a:rPr>
              <a:t>计数初值寄存器</a:t>
            </a:r>
            <a:r>
              <a:rPr kumimoji="1" lang="zh-CN" altLang="en-US" sz="2600" dirty="0">
                <a:latin typeface="+mn-lt"/>
                <a:ea typeface="+mn-ea"/>
                <a:cs typeface="+mn-ea"/>
                <a:sym typeface="+mn-lt"/>
              </a:rPr>
              <a:t>、</a:t>
            </a:r>
            <a:r>
              <a:rPr kumimoji="1" lang="zh-CN" altLang="en-US" sz="2600" dirty="0">
                <a:solidFill>
                  <a:srgbClr val="006600"/>
                </a:solidFill>
                <a:latin typeface="+mn-lt"/>
                <a:ea typeface="+mn-ea"/>
                <a:cs typeface="+mn-ea"/>
                <a:sym typeface="+mn-lt"/>
              </a:rPr>
              <a:t>减法计数器</a:t>
            </a:r>
            <a:r>
              <a:rPr kumimoji="1" lang="zh-CN" altLang="en-US" sz="2600" dirty="0">
                <a:latin typeface="+mn-lt"/>
                <a:ea typeface="+mn-ea"/>
                <a:cs typeface="+mn-ea"/>
                <a:sym typeface="+mn-lt"/>
              </a:rPr>
              <a:t>和</a:t>
            </a:r>
            <a:r>
              <a:rPr kumimoji="1" lang="zh-CN" altLang="en-US" sz="2600" dirty="0">
                <a:solidFill>
                  <a:srgbClr val="006600"/>
                </a:solidFill>
                <a:latin typeface="+mn-lt"/>
                <a:ea typeface="+mn-ea"/>
                <a:cs typeface="+mn-ea"/>
                <a:sym typeface="+mn-lt"/>
              </a:rPr>
              <a:t>当前计数值锁存器</a:t>
            </a:r>
            <a:r>
              <a:rPr kumimoji="1" lang="zh-CN" altLang="en-US" sz="2600" dirty="0">
                <a:latin typeface="+mn-lt"/>
                <a:ea typeface="+mn-ea"/>
                <a:cs typeface="+mn-ea"/>
                <a:sym typeface="+mn-lt"/>
              </a:rPr>
              <a:t>组成。</a:t>
            </a:r>
            <a:endParaRPr kumimoji="1" lang="zh-CN" altLang="en-US" sz="2600" dirty="0">
              <a:latin typeface="+mn-lt"/>
              <a:ea typeface="+mn-ea"/>
              <a:cs typeface="+mn-ea"/>
              <a:sym typeface="+mn-lt"/>
            </a:endParaRPr>
          </a:p>
        </p:txBody>
      </p:sp>
      <p:sp>
        <p:nvSpPr>
          <p:cNvPr id="2" name="矩形 1"/>
          <p:cNvSpPr/>
          <p:nvPr/>
        </p:nvSpPr>
        <p:spPr>
          <a:xfrm>
            <a:off x="601730" y="1266272"/>
            <a:ext cx="3416320" cy="549446"/>
          </a:xfrm>
          <a:prstGeom prst="rect">
            <a:avLst/>
          </a:prstGeom>
        </p:spPr>
        <p:txBody>
          <a:bodyPr wrap="none">
            <a:spAutoFit/>
          </a:bodyPr>
          <a:lstStyle/>
          <a:p>
            <a:pPr>
              <a:lnSpc>
                <a:spcPct val="115000"/>
              </a:lnSpc>
              <a:spcBef>
                <a:spcPct val="20000"/>
              </a:spcBef>
              <a:buClr>
                <a:srgbClr val="FF5050"/>
              </a:buClr>
              <a:buSzPct val="80000"/>
              <a:buFont typeface="Wingdings" panose="05000000000000000000" pitchFamily="2" charset="2"/>
              <a:buNone/>
            </a:pPr>
            <a:r>
              <a:rPr kumimoji="1" lang="zh-CN" altLang="en-US" sz="2800" dirty="0">
                <a:solidFill>
                  <a:srgbClr val="000099"/>
                </a:solidFill>
                <a:latin typeface="+mn-lt"/>
                <a:ea typeface="+mn-ea"/>
                <a:cs typeface="+mn-ea"/>
                <a:sym typeface="+mn-lt"/>
              </a:rPr>
              <a:t>各组成部分的含义：</a:t>
            </a:r>
            <a:endParaRPr kumimoji="1" lang="zh-CN" altLang="en-US" sz="2800" dirty="0">
              <a:solidFill>
                <a:srgbClr val="000099"/>
              </a:solidFill>
              <a:latin typeface="+mn-lt"/>
              <a:ea typeface="+mn-ea"/>
              <a:cs typeface="+mn-ea"/>
              <a:sym typeface="+mn-lt"/>
            </a:endParaRPr>
          </a:p>
        </p:txBody>
      </p:sp>
      <p:sp>
        <p:nvSpPr>
          <p:cNvPr id="4" name="矩形: 圆角 3"/>
          <p:cNvSpPr/>
          <p:nvPr/>
        </p:nvSpPr>
        <p:spPr>
          <a:xfrm>
            <a:off x="857296" y="2050569"/>
            <a:ext cx="7499763" cy="524173"/>
          </a:xfrm>
          <a:prstGeom prst="roundRect">
            <a:avLst>
              <a:gd name="adj" fmla="val 20855"/>
            </a:avLst>
          </a:prstGeom>
          <a:noFill/>
        </p:spPr>
        <p:txBody>
          <a:bodyPr wrap="square">
            <a:spAutoFit/>
          </a:bodyPr>
          <a:lstStyle/>
          <a:p>
            <a:r>
              <a:rPr kumimoji="1" lang="zh-CN" altLang="en-US" dirty="0">
                <a:solidFill>
                  <a:srgbClr val="0000FF"/>
                </a:solidFill>
                <a:latin typeface="+mn-lt"/>
                <a:ea typeface="+mn-ea"/>
                <a:cs typeface="+mn-ea"/>
                <a:sym typeface="+mn-lt"/>
              </a:rPr>
              <a:t>完成</a:t>
            </a:r>
            <a:r>
              <a:rPr kumimoji="1" lang="en-US" altLang="zh-CN" dirty="0">
                <a:solidFill>
                  <a:srgbClr val="0000FF"/>
                </a:solidFill>
                <a:latin typeface="+mn-lt"/>
                <a:ea typeface="+mn-ea"/>
                <a:cs typeface="+mn-ea"/>
                <a:sym typeface="+mn-lt"/>
              </a:rPr>
              <a:t>CPU</a:t>
            </a:r>
            <a:r>
              <a:rPr kumimoji="1" lang="zh-CN" altLang="en-US" dirty="0">
                <a:solidFill>
                  <a:srgbClr val="0000FF"/>
                </a:solidFill>
                <a:latin typeface="+mn-lt"/>
                <a:ea typeface="+mn-ea"/>
                <a:cs typeface="+mn-ea"/>
                <a:sym typeface="+mn-lt"/>
              </a:rPr>
              <a:t>和</a:t>
            </a:r>
            <a:r>
              <a:rPr kumimoji="1" lang="en-US" altLang="zh-CN" dirty="0">
                <a:solidFill>
                  <a:srgbClr val="0000FF"/>
                </a:solidFill>
                <a:latin typeface="+mn-lt"/>
                <a:ea typeface="+mn-ea"/>
                <a:cs typeface="+mn-ea"/>
                <a:sym typeface="+mn-lt"/>
              </a:rPr>
              <a:t>8254</a:t>
            </a:r>
            <a:r>
              <a:rPr kumimoji="1" lang="zh-CN" altLang="en-US" dirty="0">
                <a:solidFill>
                  <a:srgbClr val="0000FF"/>
                </a:solidFill>
                <a:latin typeface="+mn-lt"/>
                <a:ea typeface="+mn-ea"/>
                <a:cs typeface="+mn-ea"/>
                <a:sym typeface="+mn-lt"/>
              </a:rPr>
              <a:t>之间命令、数据、地址和数据的交换</a:t>
            </a:r>
            <a:endParaRPr lang="zh-CN" altLang="en-US" dirty="0">
              <a:solidFill>
                <a:srgbClr val="0000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698">
                                            <p:txEl>
                                              <p:pRg st="3" end="3"/>
                                            </p:txEl>
                                          </p:spTgt>
                                        </p:tgtEl>
                                        <p:attrNameLst>
                                          <p:attrName>style.visibility</p:attrName>
                                        </p:attrNameLst>
                                      </p:cBhvr>
                                      <p:to>
                                        <p:strVal val="visible"/>
                                      </p:to>
                                    </p:set>
                                    <p:animEffect transition="in" filter="fade">
                                      <p:cBhvr>
                                        <p:cTn id="15" dur="500"/>
                                        <p:tgtEl>
                                          <p:spTgt spid="296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bwMode="auto">
          <a:xfrm>
            <a:off x="728712" y="726090"/>
            <a:ext cx="5989637" cy="592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sz="2800" b="1" dirty="0">
                <a:cs typeface="+mn-ea"/>
                <a:sym typeface="+mn-lt"/>
              </a:rPr>
              <a:t>计数器通道的组成</a:t>
            </a:r>
            <a:endParaRPr lang="zh-CN" altLang="en-US" sz="2800" b="1" dirty="0">
              <a:cs typeface="+mn-ea"/>
              <a:sym typeface="+mn-lt"/>
            </a:endParaRPr>
          </a:p>
        </p:txBody>
      </p:sp>
      <p:pic>
        <p:nvPicPr>
          <p:cNvPr id="30723"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73655" y="2184719"/>
            <a:ext cx="6507163"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735806" y="1371333"/>
            <a:ext cx="7672387" cy="5129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457200" indent="-457200" algn="just">
              <a:lnSpc>
                <a:spcPct val="110000"/>
              </a:lnSpc>
              <a:spcBef>
                <a:spcPct val="20000"/>
              </a:spcBef>
              <a:buClr>
                <a:srgbClr val="C00000"/>
              </a:buClr>
              <a:buSzPct val="80000"/>
              <a:buFont typeface="Wingdings" panose="05000000000000000000" pitchFamily="2" charset="2"/>
              <a:buChar char="l"/>
            </a:pPr>
            <a:r>
              <a:rPr lang="zh-CN" altLang="en-US" sz="2800" dirty="0">
                <a:solidFill>
                  <a:srgbClr val="000099"/>
                </a:solidFill>
                <a:latin typeface="+mn-lt"/>
                <a:ea typeface="+mn-ea"/>
                <a:cs typeface="+mn-ea"/>
                <a:sym typeface="+mn-lt"/>
              </a:rPr>
              <a:t>计数初值寄存器（</a:t>
            </a:r>
            <a:r>
              <a:rPr lang="en-US" altLang="zh-CN" sz="2800" dirty="0">
                <a:solidFill>
                  <a:srgbClr val="000099"/>
                </a:solidFill>
                <a:latin typeface="+mn-lt"/>
                <a:ea typeface="+mn-ea"/>
                <a:cs typeface="+mn-ea"/>
                <a:sym typeface="+mn-lt"/>
              </a:rPr>
              <a:t>16</a:t>
            </a:r>
            <a:r>
              <a:rPr lang="zh-CN" altLang="en-US" sz="2800" dirty="0">
                <a:solidFill>
                  <a:srgbClr val="000099"/>
                </a:solidFill>
                <a:latin typeface="+mn-lt"/>
                <a:ea typeface="+mn-ea"/>
                <a:cs typeface="+mn-ea"/>
                <a:sym typeface="+mn-lt"/>
              </a:rPr>
              <a:t>位）</a:t>
            </a:r>
            <a:endParaRPr lang="zh-CN" altLang="en-US" sz="2800" dirty="0">
              <a:solidFill>
                <a:srgbClr val="000099"/>
              </a:solidFill>
              <a:latin typeface="+mn-lt"/>
              <a:ea typeface="+mn-ea"/>
              <a:cs typeface="+mn-ea"/>
              <a:sym typeface="+mn-lt"/>
            </a:endParaRPr>
          </a:p>
          <a:p>
            <a:pPr marL="360045" algn="just">
              <a:lnSpc>
                <a:spcPct val="110000"/>
              </a:lnSpc>
              <a:spcBef>
                <a:spcPct val="20000"/>
              </a:spcBef>
              <a:buClr>
                <a:srgbClr val="FF5050"/>
              </a:buClr>
              <a:buSzPct val="80000"/>
              <a:buFont typeface="Wingdings" panose="05000000000000000000" pitchFamily="2" charset="2"/>
              <a:buNone/>
            </a:pPr>
            <a:r>
              <a:rPr lang="zh-CN" altLang="en-US" dirty="0">
                <a:latin typeface="+mn-lt"/>
                <a:ea typeface="+mn-ea"/>
                <a:cs typeface="+mn-ea"/>
                <a:sym typeface="+mn-lt"/>
              </a:rPr>
              <a:t>用于存放计数初值（定时常数、分频系数），其长度为</a:t>
            </a:r>
            <a:r>
              <a:rPr lang="en-US" altLang="zh-CN" dirty="0">
                <a:latin typeface="+mn-lt"/>
                <a:ea typeface="+mn-ea"/>
                <a:cs typeface="+mn-ea"/>
                <a:sym typeface="+mn-lt"/>
              </a:rPr>
              <a:t>16</a:t>
            </a:r>
            <a:r>
              <a:rPr lang="zh-CN" altLang="en-US" dirty="0">
                <a:latin typeface="+mn-lt"/>
                <a:ea typeface="+mn-ea"/>
                <a:cs typeface="+mn-ea"/>
                <a:sym typeface="+mn-lt"/>
              </a:rPr>
              <a:t>位，故最大计数值为</a:t>
            </a:r>
            <a:r>
              <a:rPr lang="en-US" altLang="zh-CN" dirty="0">
                <a:latin typeface="+mn-lt"/>
                <a:ea typeface="+mn-ea"/>
                <a:cs typeface="+mn-ea"/>
                <a:sym typeface="+mn-lt"/>
              </a:rPr>
              <a:t>65536</a:t>
            </a:r>
            <a:r>
              <a:rPr lang="zh-CN" altLang="en-US" dirty="0">
                <a:latin typeface="+mn-lt"/>
                <a:ea typeface="+mn-ea"/>
                <a:cs typeface="+mn-ea"/>
                <a:sym typeface="+mn-lt"/>
              </a:rPr>
              <a:t>（</a:t>
            </a:r>
            <a:r>
              <a:rPr lang="en-US" altLang="zh-CN" dirty="0">
                <a:latin typeface="+mn-lt"/>
                <a:ea typeface="+mn-ea"/>
                <a:cs typeface="+mn-ea"/>
                <a:sym typeface="+mn-lt"/>
              </a:rPr>
              <a:t>64KB</a:t>
            </a:r>
            <a:r>
              <a:rPr lang="zh-CN" altLang="en-US" dirty="0">
                <a:latin typeface="+mn-lt"/>
                <a:ea typeface="+mn-ea"/>
                <a:cs typeface="+mn-ea"/>
                <a:sym typeface="+mn-lt"/>
              </a:rPr>
              <a:t>）。在初始化时同减</a:t>
            </a:r>
            <a:r>
              <a:rPr lang="en-US" altLang="zh-CN" dirty="0">
                <a:latin typeface="+mn-lt"/>
                <a:ea typeface="+mn-ea"/>
                <a:cs typeface="+mn-ea"/>
                <a:sym typeface="+mn-lt"/>
              </a:rPr>
              <a:t>1</a:t>
            </a:r>
            <a:r>
              <a:rPr lang="zh-CN" altLang="en-US" dirty="0">
                <a:latin typeface="+mn-lt"/>
                <a:ea typeface="+mn-ea"/>
                <a:cs typeface="+mn-ea"/>
                <a:sym typeface="+mn-lt"/>
              </a:rPr>
              <a:t>计数器的初值一起装入。计数初值寄存器的计数初值，在计数过程中保持不变。</a:t>
            </a:r>
            <a:r>
              <a:rPr lang="en-US" altLang="zh-CN" dirty="0">
                <a:solidFill>
                  <a:srgbClr val="FF0000"/>
                </a:solidFill>
                <a:latin typeface="+mn-lt"/>
                <a:ea typeface="+mn-ea"/>
                <a:cs typeface="+mn-ea"/>
                <a:sym typeface="+mn-lt"/>
              </a:rPr>
              <a:t>[</a:t>
            </a:r>
            <a:r>
              <a:rPr lang="zh-CN" altLang="en-US" dirty="0">
                <a:solidFill>
                  <a:srgbClr val="FF0000"/>
                </a:solidFill>
                <a:latin typeface="+mn-lt"/>
                <a:ea typeface="+mn-ea"/>
                <a:cs typeface="+mn-ea"/>
                <a:sym typeface="+mn-lt"/>
              </a:rPr>
              <a:t>数据线是</a:t>
            </a:r>
            <a:r>
              <a:rPr lang="en-US" altLang="zh-CN" dirty="0">
                <a:solidFill>
                  <a:srgbClr val="FF0000"/>
                </a:solidFill>
                <a:latin typeface="+mn-lt"/>
                <a:ea typeface="+mn-ea"/>
                <a:cs typeface="+mn-ea"/>
                <a:sym typeface="+mn-lt"/>
              </a:rPr>
              <a:t>8</a:t>
            </a:r>
            <a:r>
              <a:rPr lang="zh-CN" altLang="en-US" dirty="0">
                <a:solidFill>
                  <a:srgbClr val="FF0000"/>
                </a:solidFill>
                <a:latin typeface="+mn-lt"/>
                <a:ea typeface="+mn-ea"/>
                <a:cs typeface="+mn-ea"/>
                <a:sym typeface="+mn-lt"/>
              </a:rPr>
              <a:t>位，需要装</a:t>
            </a:r>
            <a:r>
              <a:rPr lang="en-US" altLang="zh-CN" dirty="0">
                <a:solidFill>
                  <a:srgbClr val="FF0000"/>
                </a:solidFill>
                <a:latin typeface="+mn-lt"/>
                <a:ea typeface="+mn-ea"/>
                <a:cs typeface="+mn-ea"/>
                <a:sym typeface="+mn-lt"/>
              </a:rPr>
              <a:t>2</a:t>
            </a:r>
            <a:r>
              <a:rPr lang="zh-CN" altLang="en-US" dirty="0">
                <a:solidFill>
                  <a:srgbClr val="FF0000"/>
                </a:solidFill>
                <a:latin typeface="+mn-lt"/>
                <a:ea typeface="+mn-ea"/>
                <a:cs typeface="+mn-ea"/>
                <a:sym typeface="+mn-lt"/>
              </a:rPr>
              <a:t>次</a:t>
            </a:r>
            <a:r>
              <a:rPr lang="en-US" altLang="zh-CN" dirty="0">
                <a:solidFill>
                  <a:srgbClr val="FF0000"/>
                </a:solidFill>
                <a:latin typeface="+mn-lt"/>
                <a:ea typeface="+mn-ea"/>
                <a:cs typeface="+mn-ea"/>
                <a:sym typeface="+mn-lt"/>
              </a:rPr>
              <a:t>]</a:t>
            </a:r>
            <a:endParaRPr lang="zh-CN" altLang="en-US" dirty="0">
              <a:solidFill>
                <a:srgbClr val="FF0000"/>
              </a:solidFill>
              <a:latin typeface="+mn-lt"/>
              <a:ea typeface="+mn-ea"/>
              <a:cs typeface="+mn-ea"/>
              <a:sym typeface="+mn-lt"/>
            </a:endParaRPr>
          </a:p>
          <a:p>
            <a:pPr marL="457200" indent="-457200" algn="just">
              <a:lnSpc>
                <a:spcPct val="110000"/>
              </a:lnSpc>
              <a:spcBef>
                <a:spcPct val="20000"/>
              </a:spcBef>
              <a:buClr>
                <a:srgbClr val="C00000"/>
              </a:buClr>
              <a:buSzPct val="80000"/>
              <a:buFont typeface="Wingdings" panose="05000000000000000000" pitchFamily="2" charset="2"/>
              <a:buChar char="l"/>
            </a:pPr>
            <a:r>
              <a:rPr lang="zh-CN" altLang="en-US" sz="2800" dirty="0">
                <a:solidFill>
                  <a:srgbClr val="000099"/>
                </a:solidFill>
                <a:latin typeface="+mn-lt"/>
                <a:ea typeface="+mn-ea"/>
                <a:cs typeface="+mn-ea"/>
                <a:sym typeface="+mn-lt"/>
              </a:rPr>
              <a:t>减</a:t>
            </a:r>
            <a:r>
              <a:rPr lang="en-US" altLang="zh-CN" sz="2800" dirty="0">
                <a:solidFill>
                  <a:srgbClr val="000099"/>
                </a:solidFill>
                <a:latin typeface="+mn-lt"/>
                <a:ea typeface="+mn-ea"/>
                <a:cs typeface="+mn-ea"/>
                <a:sym typeface="+mn-lt"/>
              </a:rPr>
              <a:t>1</a:t>
            </a:r>
            <a:r>
              <a:rPr lang="zh-CN" altLang="en-US" sz="2800" dirty="0">
                <a:solidFill>
                  <a:srgbClr val="000099"/>
                </a:solidFill>
                <a:latin typeface="+mn-lt"/>
                <a:ea typeface="+mn-ea"/>
                <a:cs typeface="+mn-ea"/>
                <a:sym typeface="+mn-lt"/>
              </a:rPr>
              <a:t>计数器（</a:t>
            </a:r>
            <a:r>
              <a:rPr lang="en-US" altLang="zh-CN" sz="2800" dirty="0">
                <a:solidFill>
                  <a:srgbClr val="000099"/>
                </a:solidFill>
                <a:latin typeface="+mn-lt"/>
                <a:ea typeface="+mn-ea"/>
                <a:cs typeface="+mn-ea"/>
                <a:sym typeface="+mn-lt"/>
              </a:rPr>
              <a:t>16</a:t>
            </a:r>
            <a:r>
              <a:rPr lang="zh-CN" altLang="en-US" sz="2800" dirty="0">
                <a:solidFill>
                  <a:srgbClr val="000099"/>
                </a:solidFill>
                <a:latin typeface="+mn-lt"/>
                <a:ea typeface="+mn-ea"/>
                <a:cs typeface="+mn-ea"/>
                <a:sym typeface="+mn-lt"/>
              </a:rPr>
              <a:t>位）</a:t>
            </a:r>
            <a:endParaRPr lang="zh-CN" altLang="en-US" sz="2800" dirty="0">
              <a:latin typeface="+mn-lt"/>
              <a:ea typeface="+mn-ea"/>
              <a:cs typeface="+mn-ea"/>
              <a:sym typeface="+mn-lt"/>
            </a:endParaRPr>
          </a:p>
          <a:p>
            <a:pPr marL="360045" algn="just">
              <a:lnSpc>
                <a:spcPct val="110000"/>
              </a:lnSpc>
              <a:spcBef>
                <a:spcPct val="20000"/>
              </a:spcBef>
              <a:buClr>
                <a:srgbClr val="FF5050"/>
              </a:buClr>
              <a:buSzPct val="80000"/>
              <a:buFont typeface="Wingdings" panose="05000000000000000000" pitchFamily="2" charset="2"/>
              <a:buNone/>
            </a:pPr>
            <a:r>
              <a:rPr lang="zh-CN" altLang="en-US" dirty="0">
                <a:latin typeface="+mn-lt"/>
                <a:ea typeface="+mn-ea"/>
                <a:cs typeface="+mn-ea"/>
                <a:sym typeface="+mn-lt"/>
              </a:rPr>
              <a:t>用于进行减</a:t>
            </a:r>
            <a:r>
              <a:rPr lang="en-US" altLang="zh-CN" dirty="0">
                <a:latin typeface="+mn-lt"/>
                <a:ea typeface="+mn-ea"/>
                <a:cs typeface="+mn-ea"/>
                <a:sym typeface="+mn-lt"/>
              </a:rPr>
              <a:t>1</a:t>
            </a:r>
            <a:r>
              <a:rPr lang="zh-CN" altLang="en-US" dirty="0">
                <a:latin typeface="+mn-lt"/>
                <a:ea typeface="+mn-ea"/>
                <a:cs typeface="+mn-ea"/>
                <a:sym typeface="+mn-lt"/>
              </a:rPr>
              <a:t>计数操作，每来一个时钟脉冲，它就作减</a:t>
            </a:r>
            <a:r>
              <a:rPr lang="en-US" altLang="zh-CN" dirty="0">
                <a:latin typeface="+mn-lt"/>
                <a:ea typeface="+mn-ea"/>
                <a:cs typeface="+mn-ea"/>
                <a:sym typeface="+mn-lt"/>
              </a:rPr>
              <a:t>1</a:t>
            </a:r>
            <a:r>
              <a:rPr lang="zh-CN" altLang="en-US" dirty="0">
                <a:latin typeface="+mn-lt"/>
                <a:ea typeface="+mn-ea"/>
                <a:cs typeface="+mn-ea"/>
                <a:sym typeface="+mn-lt"/>
              </a:rPr>
              <a:t>运算，直至将计数初值减为零。</a:t>
            </a:r>
            <a:endParaRPr lang="zh-CN" altLang="en-US" dirty="0">
              <a:latin typeface="+mn-lt"/>
              <a:ea typeface="+mn-ea"/>
              <a:cs typeface="+mn-ea"/>
              <a:sym typeface="+mn-lt"/>
            </a:endParaRPr>
          </a:p>
          <a:p>
            <a:pPr marL="457200" indent="-457200" algn="just">
              <a:lnSpc>
                <a:spcPct val="110000"/>
              </a:lnSpc>
              <a:spcBef>
                <a:spcPct val="20000"/>
              </a:spcBef>
              <a:buClr>
                <a:srgbClr val="C00000"/>
              </a:buClr>
              <a:buSzPct val="80000"/>
              <a:buFont typeface="Wingdings" panose="05000000000000000000" pitchFamily="2" charset="2"/>
              <a:buChar char="l"/>
            </a:pPr>
            <a:r>
              <a:rPr lang="zh-CN" altLang="en-US" sz="2800" dirty="0">
                <a:solidFill>
                  <a:srgbClr val="000099"/>
                </a:solidFill>
                <a:latin typeface="+mn-lt"/>
                <a:ea typeface="+mn-ea"/>
                <a:cs typeface="+mn-ea"/>
                <a:sym typeface="+mn-lt"/>
              </a:rPr>
              <a:t>当前计数值锁存器（</a:t>
            </a:r>
            <a:r>
              <a:rPr lang="en-US" altLang="zh-CN" sz="2800" dirty="0">
                <a:solidFill>
                  <a:srgbClr val="000099"/>
                </a:solidFill>
                <a:latin typeface="+mn-lt"/>
                <a:ea typeface="+mn-ea"/>
                <a:cs typeface="+mn-ea"/>
                <a:sym typeface="+mn-lt"/>
              </a:rPr>
              <a:t>16</a:t>
            </a:r>
            <a:r>
              <a:rPr lang="zh-CN" altLang="en-US" sz="2800" dirty="0">
                <a:solidFill>
                  <a:srgbClr val="000099"/>
                </a:solidFill>
                <a:latin typeface="+mn-lt"/>
                <a:ea typeface="+mn-ea"/>
                <a:cs typeface="+mn-ea"/>
                <a:sym typeface="+mn-lt"/>
              </a:rPr>
              <a:t>位）</a:t>
            </a:r>
            <a:endParaRPr lang="zh-CN" altLang="en-US" sz="2800" dirty="0">
              <a:solidFill>
                <a:srgbClr val="000099"/>
              </a:solidFill>
              <a:latin typeface="+mn-lt"/>
              <a:ea typeface="+mn-ea"/>
              <a:cs typeface="+mn-ea"/>
              <a:sym typeface="+mn-lt"/>
            </a:endParaRPr>
          </a:p>
          <a:p>
            <a:pPr marL="360045" algn="just">
              <a:lnSpc>
                <a:spcPct val="110000"/>
              </a:lnSpc>
              <a:spcBef>
                <a:spcPct val="20000"/>
              </a:spcBef>
              <a:buClr>
                <a:srgbClr val="FF5050"/>
              </a:buClr>
              <a:buSzPct val="80000"/>
              <a:buFont typeface="Wingdings" panose="05000000000000000000" pitchFamily="2" charset="2"/>
              <a:buNone/>
            </a:pPr>
            <a:r>
              <a:rPr lang="zh-CN" altLang="en-US" dirty="0">
                <a:latin typeface="+mn-lt"/>
                <a:ea typeface="+mn-ea"/>
                <a:cs typeface="+mn-ea"/>
                <a:sym typeface="+mn-lt"/>
              </a:rPr>
              <a:t>用于锁存减</a:t>
            </a:r>
            <a:r>
              <a:rPr lang="en-US" altLang="zh-CN" dirty="0">
                <a:latin typeface="+mn-lt"/>
                <a:ea typeface="+mn-ea"/>
                <a:cs typeface="+mn-ea"/>
                <a:sym typeface="+mn-lt"/>
              </a:rPr>
              <a:t>1</a:t>
            </a:r>
            <a:r>
              <a:rPr lang="zh-CN" altLang="en-US" dirty="0">
                <a:latin typeface="+mn-lt"/>
                <a:ea typeface="+mn-ea"/>
                <a:cs typeface="+mn-ea"/>
                <a:sym typeface="+mn-lt"/>
              </a:rPr>
              <a:t>计数器的内容，以供读出和查询。</a:t>
            </a:r>
            <a:endParaRPr lang="zh-CN" altLang="en-US" dirty="0">
              <a:latin typeface="+mn-lt"/>
              <a:ea typeface="+mn-ea"/>
              <a:cs typeface="+mn-ea"/>
              <a:sym typeface="+mn-lt"/>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913" name="Group 105"/>
          <p:cNvGraphicFramePr>
            <a:graphicFrameLocks noGrp="1"/>
          </p:cNvGraphicFramePr>
          <p:nvPr/>
        </p:nvGraphicFramePr>
        <p:xfrm>
          <a:off x="640080" y="1974850"/>
          <a:ext cx="7886383" cy="4332288"/>
        </p:xfrm>
        <a:graphic>
          <a:graphicData uri="http://schemas.openxmlformats.org/drawingml/2006/table">
            <a:tbl>
              <a:tblPr/>
              <a:tblGrid>
                <a:gridCol w="584356"/>
                <a:gridCol w="584355"/>
                <a:gridCol w="656796"/>
                <a:gridCol w="656796"/>
                <a:gridCol w="658406"/>
                <a:gridCol w="4745674"/>
              </a:tblGrid>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mn-lt"/>
                          <a:ea typeface="+mn-ea"/>
                          <a:cs typeface="+mn-ea"/>
                          <a:sym typeface="+mn-lt"/>
                        </a:rPr>
                        <a:t>/CS</a:t>
                      </a:r>
                      <a:endParaRPr kumimoji="1" lang="en-US" altLang="zh-CN" sz="1800" b="1" i="0" u="none" strike="noStrike" cap="none" normalizeH="0" baseline="0" dirty="0">
                        <a:ln>
                          <a:noFill/>
                        </a:ln>
                        <a:solidFill>
                          <a:schemeClr val="tx1"/>
                        </a:solidFill>
                        <a:effectLst/>
                        <a:latin typeface="+mn-lt"/>
                        <a:ea typeface="+mn-ea"/>
                        <a:cs typeface="+mn-ea"/>
                        <a:sym typeface="+mn-lt"/>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mn-lt"/>
                          <a:ea typeface="+mn-ea"/>
                          <a:cs typeface="+mn-ea"/>
                          <a:sym typeface="+mn-lt"/>
                        </a:rPr>
                        <a:t>/RD</a:t>
                      </a:r>
                      <a:endParaRPr kumimoji="1" lang="en-US" altLang="zh-CN" sz="1800" b="1" i="0" u="none" strike="noStrike" cap="none" normalizeH="0" baseline="0" dirty="0">
                        <a:ln>
                          <a:noFill/>
                        </a:ln>
                        <a:solidFill>
                          <a:schemeClr val="tx1"/>
                        </a:solidFill>
                        <a:effectLst/>
                        <a:latin typeface="+mn-lt"/>
                        <a:ea typeface="+mn-ea"/>
                        <a:cs typeface="+mn-ea"/>
                        <a:sym typeface="+mn-lt"/>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mn-lt"/>
                          <a:ea typeface="+mn-ea"/>
                          <a:cs typeface="+mn-ea"/>
                          <a:sym typeface="+mn-lt"/>
                        </a:rPr>
                        <a:t>/WR</a:t>
                      </a:r>
                      <a:endParaRPr kumimoji="1" lang="en-US" altLang="zh-CN" sz="1800" b="1" i="0" u="none" strike="noStrike" cap="none" normalizeH="0" baseline="0" dirty="0">
                        <a:ln>
                          <a:noFill/>
                        </a:ln>
                        <a:solidFill>
                          <a:schemeClr val="tx1"/>
                        </a:solidFill>
                        <a:effectLst/>
                        <a:latin typeface="+mn-lt"/>
                        <a:ea typeface="+mn-ea"/>
                        <a:cs typeface="+mn-ea"/>
                        <a:sym typeface="+mn-lt"/>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mn-lt"/>
                          <a:ea typeface="+mn-ea"/>
                          <a:cs typeface="+mn-ea"/>
                          <a:sym typeface="+mn-lt"/>
                        </a:rPr>
                        <a:t>A</a:t>
                      </a:r>
                      <a:r>
                        <a:rPr kumimoji="1" lang="en-US" altLang="zh-CN" sz="1800" b="1" i="0" u="none" strike="noStrike" cap="none" normalizeH="0" baseline="-25000">
                          <a:ln>
                            <a:noFill/>
                          </a:ln>
                          <a:solidFill>
                            <a:schemeClr val="tx1"/>
                          </a:solidFill>
                          <a:effectLst/>
                          <a:latin typeface="+mn-lt"/>
                          <a:ea typeface="+mn-ea"/>
                          <a:cs typeface="+mn-ea"/>
                          <a:sym typeface="+mn-lt"/>
                        </a:rPr>
                        <a:t>1</a:t>
                      </a:r>
                      <a:endParaRPr kumimoji="1" lang="en-US" altLang="zh-CN" sz="1800" b="1" i="0" u="none" strike="noStrike" cap="none" normalizeH="0" baseline="-25000">
                        <a:ln>
                          <a:noFill/>
                        </a:ln>
                        <a:solidFill>
                          <a:schemeClr val="tx1"/>
                        </a:solidFill>
                        <a:effectLst/>
                        <a:latin typeface="+mn-lt"/>
                        <a:ea typeface="+mn-ea"/>
                        <a:cs typeface="+mn-ea"/>
                        <a:sym typeface="+mn-lt"/>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mn-lt"/>
                          <a:ea typeface="+mn-ea"/>
                          <a:cs typeface="+mn-ea"/>
                          <a:sym typeface="+mn-lt"/>
                        </a:rPr>
                        <a:t>A</a:t>
                      </a:r>
                      <a:r>
                        <a:rPr kumimoji="1" lang="en-US" altLang="zh-CN" sz="1800" b="1" i="0" u="none" strike="noStrike" cap="none" normalizeH="0" baseline="-25000">
                          <a:ln>
                            <a:noFill/>
                          </a:ln>
                          <a:solidFill>
                            <a:schemeClr val="tx1"/>
                          </a:solidFill>
                          <a:effectLst/>
                          <a:latin typeface="+mn-lt"/>
                          <a:ea typeface="+mn-ea"/>
                          <a:cs typeface="+mn-ea"/>
                          <a:sym typeface="+mn-lt"/>
                        </a:rPr>
                        <a:t>0</a:t>
                      </a:r>
                      <a:endParaRPr kumimoji="1" lang="en-US" altLang="zh-CN" sz="1800" b="1" i="0" u="none" strike="noStrike" cap="none" normalizeH="0" baseline="-25000">
                        <a:ln>
                          <a:noFill/>
                        </a:ln>
                        <a:solidFill>
                          <a:schemeClr val="tx1"/>
                        </a:solidFill>
                        <a:effectLst/>
                        <a:latin typeface="+mn-lt"/>
                        <a:ea typeface="+mn-ea"/>
                        <a:cs typeface="+mn-ea"/>
                        <a:sym typeface="+mn-lt"/>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mn-lt"/>
                          <a:ea typeface="+mn-ea"/>
                          <a:cs typeface="+mn-ea"/>
                          <a:sym typeface="+mn-lt"/>
                        </a:rPr>
                        <a:t>操    作</a:t>
                      </a:r>
                      <a:endParaRPr kumimoji="1" lang="zh-CN" altLang="en-US" sz="18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a:ln>
                            <a:noFill/>
                          </a:ln>
                          <a:solidFill>
                            <a:schemeClr val="tx1"/>
                          </a:solidFill>
                          <a:effectLst/>
                          <a:latin typeface="+mn-lt"/>
                          <a:ea typeface="+mn-ea"/>
                          <a:cs typeface="+mn-ea"/>
                          <a:sym typeface="+mn-lt"/>
                        </a:rPr>
                        <a:t>加载</a:t>
                      </a:r>
                      <a:r>
                        <a:rPr kumimoji="1" lang="en-US" altLang="zh-CN" sz="2000" b="1" i="0" u="none" strike="noStrike" cap="none" normalizeH="0" baseline="0">
                          <a:ln>
                            <a:noFill/>
                          </a:ln>
                          <a:solidFill>
                            <a:schemeClr val="tx1"/>
                          </a:solidFill>
                          <a:effectLst/>
                          <a:latin typeface="+mn-lt"/>
                          <a:ea typeface="+mn-ea"/>
                          <a:cs typeface="+mn-ea"/>
                          <a:sym typeface="+mn-lt"/>
                        </a:rPr>
                        <a:t>T/C</a:t>
                      </a:r>
                      <a:r>
                        <a:rPr kumimoji="1" lang="en-US" altLang="zh-CN" sz="2000" b="1" i="0" u="none" strike="noStrike" cap="none" normalizeH="0" baseline="-25000">
                          <a:ln>
                            <a:noFill/>
                          </a:ln>
                          <a:solidFill>
                            <a:schemeClr val="tx1"/>
                          </a:solidFill>
                          <a:effectLst/>
                          <a:latin typeface="+mn-lt"/>
                          <a:ea typeface="+mn-ea"/>
                          <a:cs typeface="+mn-ea"/>
                          <a:sym typeface="+mn-lt"/>
                        </a:rPr>
                        <a:t>0</a:t>
                      </a:r>
                      <a:r>
                        <a:rPr kumimoji="1" lang="en-US" altLang="zh-CN" sz="2000" b="1" i="0" u="none" strike="noStrike" cap="none" normalizeH="0" baseline="0">
                          <a:ln>
                            <a:noFill/>
                          </a:ln>
                          <a:solidFill>
                            <a:schemeClr val="tx1"/>
                          </a:solidFill>
                          <a:effectLst/>
                          <a:latin typeface="+mn-lt"/>
                          <a:ea typeface="+mn-ea"/>
                          <a:cs typeface="+mn-ea"/>
                          <a:sym typeface="+mn-lt"/>
                        </a:rPr>
                        <a:t>(</a:t>
                      </a:r>
                      <a:r>
                        <a:rPr kumimoji="1" lang="zh-CN" altLang="en-US" sz="2000" b="1" i="0" u="none" strike="noStrike" cap="none" normalizeH="0" baseline="0">
                          <a:ln>
                            <a:noFill/>
                          </a:ln>
                          <a:solidFill>
                            <a:schemeClr val="tx1"/>
                          </a:solidFill>
                          <a:effectLst/>
                          <a:latin typeface="+mn-lt"/>
                          <a:ea typeface="+mn-ea"/>
                          <a:cs typeface="+mn-ea"/>
                          <a:sym typeface="+mn-lt"/>
                        </a:rPr>
                        <a:t>向计数器</a:t>
                      </a:r>
                      <a:r>
                        <a:rPr kumimoji="1" lang="en-US" altLang="zh-CN" sz="2000" b="1" i="0" u="none" strike="noStrike" cap="none" normalizeH="0" baseline="0">
                          <a:ln>
                            <a:noFill/>
                          </a:ln>
                          <a:solidFill>
                            <a:schemeClr val="tx1"/>
                          </a:solidFill>
                          <a:effectLst/>
                          <a:latin typeface="+mn-lt"/>
                          <a:ea typeface="+mn-ea"/>
                          <a:cs typeface="+mn-ea"/>
                          <a:sym typeface="+mn-lt"/>
                        </a:rPr>
                        <a:t>0</a:t>
                      </a:r>
                      <a:r>
                        <a:rPr kumimoji="1" lang="zh-CN" altLang="en-US" sz="2000" b="1" i="0" u="none" strike="noStrike" cap="none" normalizeH="0" baseline="0">
                          <a:ln>
                            <a:noFill/>
                          </a:ln>
                          <a:solidFill>
                            <a:schemeClr val="tx1"/>
                          </a:solidFill>
                          <a:effectLst/>
                          <a:latin typeface="+mn-lt"/>
                          <a:ea typeface="+mn-ea"/>
                          <a:cs typeface="+mn-ea"/>
                          <a:sym typeface="+mn-lt"/>
                        </a:rPr>
                        <a:t>写入“计数初值”</a:t>
                      </a:r>
                      <a:r>
                        <a:rPr kumimoji="1" lang="en-US" altLang="zh-CN" sz="2000" b="1" i="0" u="none" strike="noStrike" cap="none" normalizeH="0" baseline="0">
                          <a:ln>
                            <a:noFill/>
                          </a:ln>
                          <a:solidFill>
                            <a:schemeClr val="tx1"/>
                          </a:solidFill>
                          <a:effectLst/>
                          <a:latin typeface="+mn-lt"/>
                          <a:ea typeface="+mn-ea"/>
                          <a:cs typeface="+mn-ea"/>
                          <a:sym typeface="+mn-lt"/>
                        </a:rPr>
                        <a:t>)</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加载</a:t>
                      </a:r>
                      <a:r>
                        <a:rPr kumimoji="1" lang="en-US" altLang="zh-CN" sz="2000" b="1" i="0" u="none" strike="noStrike" cap="none" normalizeH="0" baseline="0" dirty="0">
                          <a:ln>
                            <a:noFill/>
                          </a:ln>
                          <a:solidFill>
                            <a:schemeClr val="tx1"/>
                          </a:solidFill>
                          <a:effectLst/>
                          <a:latin typeface="+mn-lt"/>
                          <a:ea typeface="+mn-ea"/>
                          <a:cs typeface="+mn-ea"/>
                          <a:sym typeface="+mn-lt"/>
                        </a:rPr>
                        <a:t>T/C</a:t>
                      </a:r>
                      <a:r>
                        <a:rPr kumimoji="1" lang="en-US" altLang="zh-CN" sz="2000" b="1" i="0" u="none" strike="noStrike" cap="none" normalizeH="0" baseline="-25000" dirty="0">
                          <a:ln>
                            <a:noFill/>
                          </a:ln>
                          <a:solidFill>
                            <a:schemeClr val="tx1"/>
                          </a:solidFill>
                          <a:effectLst/>
                          <a:latin typeface="+mn-lt"/>
                          <a:ea typeface="+mn-ea"/>
                          <a:cs typeface="+mn-ea"/>
                          <a:sym typeface="+mn-lt"/>
                        </a:rPr>
                        <a:t>1</a:t>
                      </a:r>
                      <a:r>
                        <a:rPr kumimoji="1" lang="en-US" altLang="zh-CN" sz="2000" b="1" i="0" u="none" strike="noStrike" cap="none" normalizeH="0" baseline="0" dirty="0">
                          <a:ln>
                            <a:noFill/>
                          </a:ln>
                          <a:solidFill>
                            <a:schemeClr val="tx1"/>
                          </a:solidFill>
                          <a:effectLst/>
                          <a:latin typeface="+mn-lt"/>
                          <a:ea typeface="+mn-ea"/>
                          <a:cs typeface="+mn-ea"/>
                          <a:sym typeface="+mn-lt"/>
                        </a:rPr>
                        <a:t>(</a:t>
                      </a:r>
                      <a:r>
                        <a:rPr kumimoji="1" lang="zh-CN" altLang="en-US" sz="2000" b="1" i="0" u="none" strike="noStrike" cap="none" normalizeH="0" baseline="0" dirty="0">
                          <a:ln>
                            <a:noFill/>
                          </a:ln>
                          <a:solidFill>
                            <a:schemeClr val="tx1"/>
                          </a:solidFill>
                          <a:effectLst/>
                          <a:latin typeface="+mn-lt"/>
                          <a:ea typeface="+mn-ea"/>
                          <a:cs typeface="+mn-ea"/>
                          <a:sym typeface="+mn-lt"/>
                        </a:rPr>
                        <a:t>向计数器</a:t>
                      </a:r>
                      <a:r>
                        <a:rPr kumimoji="1" lang="en-US" altLang="zh-CN" sz="2000" b="1" i="0" u="none" strike="noStrike" cap="none" normalizeH="0" baseline="0" dirty="0">
                          <a:ln>
                            <a:noFill/>
                          </a:ln>
                          <a:solidFill>
                            <a:schemeClr val="tx1"/>
                          </a:solidFill>
                          <a:effectLst/>
                          <a:latin typeface="+mn-lt"/>
                          <a:ea typeface="+mn-ea"/>
                          <a:cs typeface="+mn-ea"/>
                          <a:sym typeface="+mn-lt"/>
                        </a:rPr>
                        <a:t>1</a:t>
                      </a:r>
                      <a:r>
                        <a:rPr kumimoji="1" lang="zh-CN" altLang="en-US" sz="2000" b="1" i="0" u="none" strike="noStrike" cap="none" normalizeH="0" baseline="0" dirty="0">
                          <a:ln>
                            <a:noFill/>
                          </a:ln>
                          <a:solidFill>
                            <a:schemeClr val="tx1"/>
                          </a:solidFill>
                          <a:effectLst/>
                          <a:latin typeface="+mn-lt"/>
                          <a:ea typeface="+mn-ea"/>
                          <a:cs typeface="+mn-ea"/>
                          <a:sym typeface="+mn-lt"/>
                        </a:rPr>
                        <a:t>写入“计数初值”</a:t>
                      </a: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加载</a:t>
                      </a:r>
                      <a:r>
                        <a:rPr kumimoji="1" lang="en-US" altLang="zh-CN" sz="2000" b="1" i="0" u="none" strike="noStrike" cap="none" normalizeH="0" baseline="0" dirty="0">
                          <a:ln>
                            <a:noFill/>
                          </a:ln>
                          <a:solidFill>
                            <a:schemeClr val="tx1"/>
                          </a:solidFill>
                          <a:effectLst/>
                          <a:latin typeface="+mn-lt"/>
                          <a:ea typeface="+mn-ea"/>
                          <a:cs typeface="+mn-ea"/>
                          <a:sym typeface="+mn-lt"/>
                        </a:rPr>
                        <a:t>T/C</a:t>
                      </a:r>
                      <a:r>
                        <a:rPr kumimoji="1" lang="en-US" altLang="zh-CN" sz="2000" b="1" i="0" u="none" strike="noStrike" cap="none" normalizeH="0" baseline="-25000" dirty="0">
                          <a:ln>
                            <a:noFill/>
                          </a:ln>
                          <a:solidFill>
                            <a:schemeClr val="tx1"/>
                          </a:solidFill>
                          <a:effectLst/>
                          <a:latin typeface="+mn-lt"/>
                          <a:ea typeface="+mn-ea"/>
                          <a:cs typeface="+mn-ea"/>
                          <a:sym typeface="+mn-lt"/>
                        </a:rPr>
                        <a:t>2</a:t>
                      </a:r>
                      <a:r>
                        <a:rPr kumimoji="1" lang="en-US" altLang="zh-CN" sz="2000" b="1" i="0" u="none" strike="noStrike" cap="none" normalizeH="0" baseline="0" dirty="0">
                          <a:ln>
                            <a:noFill/>
                          </a:ln>
                          <a:solidFill>
                            <a:schemeClr val="tx1"/>
                          </a:solidFill>
                          <a:effectLst/>
                          <a:latin typeface="+mn-lt"/>
                          <a:ea typeface="+mn-ea"/>
                          <a:cs typeface="+mn-ea"/>
                          <a:sym typeface="+mn-lt"/>
                        </a:rPr>
                        <a:t>(</a:t>
                      </a:r>
                      <a:r>
                        <a:rPr kumimoji="1" lang="zh-CN" altLang="en-US" sz="2000" b="1" i="0" u="none" strike="noStrike" cap="none" normalizeH="0" baseline="0" dirty="0">
                          <a:ln>
                            <a:noFill/>
                          </a:ln>
                          <a:solidFill>
                            <a:schemeClr val="tx1"/>
                          </a:solidFill>
                          <a:effectLst/>
                          <a:latin typeface="+mn-lt"/>
                          <a:ea typeface="+mn-ea"/>
                          <a:cs typeface="+mn-ea"/>
                          <a:sym typeface="+mn-lt"/>
                        </a:rPr>
                        <a:t>向计数器</a:t>
                      </a:r>
                      <a:r>
                        <a:rPr kumimoji="1" lang="en-US" altLang="zh-CN" sz="2000" b="1" i="0" u="none" strike="noStrike" cap="none" normalizeH="0" baseline="0" dirty="0">
                          <a:ln>
                            <a:noFill/>
                          </a:ln>
                          <a:solidFill>
                            <a:schemeClr val="tx1"/>
                          </a:solidFill>
                          <a:effectLst/>
                          <a:latin typeface="+mn-lt"/>
                          <a:ea typeface="+mn-ea"/>
                          <a:cs typeface="+mn-ea"/>
                          <a:sym typeface="+mn-lt"/>
                        </a:rPr>
                        <a:t>2</a:t>
                      </a:r>
                      <a:r>
                        <a:rPr kumimoji="1" lang="zh-CN" altLang="en-US" sz="2000" b="1" i="0" u="none" strike="noStrike" cap="none" normalizeH="0" baseline="0" dirty="0">
                          <a:ln>
                            <a:noFill/>
                          </a:ln>
                          <a:solidFill>
                            <a:schemeClr val="tx1"/>
                          </a:solidFill>
                          <a:effectLst/>
                          <a:latin typeface="+mn-lt"/>
                          <a:ea typeface="+mn-ea"/>
                          <a:cs typeface="+mn-ea"/>
                          <a:sym typeface="+mn-lt"/>
                        </a:rPr>
                        <a:t>写入“计数初值”</a:t>
                      </a: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向控制器寄存器写“方式控制字”</a:t>
                      </a:r>
                      <a:endParaRPr kumimoji="1" lang="zh-CN" altLang="en-US"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tcPr>
                </a:tc>
              </a:tr>
              <a:tr h="3683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读</a:t>
                      </a:r>
                      <a:r>
                        <a:rPr kumimoji="1" lang="en-US" altLang="zh-CN" sz="2000" b="1" i="0" u="none" strike="noStrike" cap="none" normalizeH="0" baseline="0" dirty="0">
                          <a:ln>
                            <a:noFill/>
                          </a:ln>
                          <a:solidFill>
                            <a:schemeClr val="tx1"/>
                          </a:solidFill>
                          <a:effectLst/>
                          <a:latin typeface="+mn-lt"/>
                          <a:ea typeface="+mn-ea"/>
                          <a:cs typeface="+mn-ea"/>
                          <a:sym typeface="+mn-lt"/>
                        </a:rPr>
                        <a:t>T/C</a:t>
                      </a:r>
                      <a:r>
                        <a:rPr kumimoji="1" lang="en-US" altLang="zh-CN" sz="2000" b="1" i="0" u="none" strike="noStrike" cap="none" normalizeH="0" baseline="-25000" dirty="0">
                          <a:ln>
                            <a:noFill/>
                          </a:ln>
                          <a:solidFill>
                            <a:schemeClr val="tx1"/>
                          </a:solidFill>
                          <a:effectLst/>
                          <a:latin typeface="+mn-lt"/>
                          <a:ea typeface="+mn-ea"/>
                          <a:cs typeface="+mn-ea"/>
                          <a:sym typeface="+mn-lt"/>
                        </a:rPr>
                        <a:t>0</a:t>
                      </a:r>
                      <a:r>
                        <a:rPr kumimoji="1" lang="en-US" altLang="zh-CN" sz="2000" b="1" i="0" u="none" strike="noStrike" cap="none" normalizeH="0" baseline="0" dirty="0">
                          <a:ln>
                            <a:noFill/>
                          </a:ln>
                          <a:solidFill>
                            <a:schemeClr val="tx1"/>
                          </a:solidFill>
                          <a:effectLst/>
                          <a:latin typeface="+mn-lt"/>
                          <a:ea typeface="+mn-ea"/>
                          <a:cs typeface="+mn-ea"/>
                          <a:sym typeface="+mn-lt"/>
                        </a:rPr>
                        <a:t>(</a:t>
                      </a:r>
                      <a:r>
                        <a:rPr kumimoji="1" lang="zh-CN" altLang="en-US" sz="2000" b="1" i="0" u="none" strike="noStrike" cap="none" normalizeH="0" baseline="0" dirty="0">
                          <a:ln>
                            <a:noFill/>
                          </a:ln>
                          <a:solidFill>
                            <a:schemeClr val="tx1"/>
                          </a:solidFill>
                          <a:effectLst/>
                          <a:latin typeface="+mn-lt"/>
                          <a:ea typeface="+mn-ea"/>
                          <a:cs typeface="+mn-ea"/>
                          <a:sym typeface="+mn-lt"/>
                        </a:rPr>
                        <a:t>从计数器</a:t>
                      </a:r>
                      <a:r>
                        <a:rPr kumimoji="1" lang="en-US" altLang="zh-CN" sz="2000" b="1" i="0" u="none" strike="noStrike" cap="none" normalizeH="0" baseline="0" dirty="0">
                          <a:ln>
                            <a:noFill/>
                          </a:ln>
                          <a:solidFill>
                            <a:schemeClr val="tx1"/>
                          </a:solidFill>
                          <a:effectLst/>
                          <a:latin typeface="+mn-lt"/>
                          <a:ea typeface="+mn-ea"/>
                          <a:cs typeface="+mn-ea"/>
                          <a:sym typeface="+mn-lt"/>
                        </a:rPr>
                        <a:t>0</a:t>
                      </a:r>
                      <a:r>
                        <a:rPr kumimoji="1" lang="zh-CN" altLang="en-US" sz="2000" b="1" i="0" u="none" strike="noStrike" cap="none" normalizeH="0" baseline="0" dirty="0">
                          <a:ln>
                            <a:noFill/>
                          </a:ln>
                          <a:solidFill>
                            <a:schemeClr val="tx1"/>
                          </a:solidFill>
                          <a:effectLst/>
                          <a:latin typeface="+mn-lt"/>
                          <a:ea typeface="+mn-ea"/>
                          <a:cs typeface="+mn-ea"/>
                          <a:sym typeface="+mn-lt"/>
                        </a:rPr>
                        <a:t>读出“当前计数值”</a:t>
                      </a: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读</a:t>
                      </a:r>
                      <a:r>
                        <a:rPr kumimoji="1" lang="en-US" altLang="zh-CN" sz="2000" b="1" i="0" u="none" strike="noStrike" cap="none" normalizeH="0" baseline="0" dirty="0">
                          <a:ln>
                            <a:noFill/>
                          </a:ln>
                          <a:solidFill>
                            <a:schemeClr val="tx1"/>
                          </a:solidFill>
                          <a:effectLst/>
                          <a:latin typeface="+mn-lt"/>
                          <a:ea typeface="+mn-ea"/>
                          <a:cs typeface="+mn-ea"/>
                          <a:sym typeface="+mn-lt"/>
                        </a:rPr>
                        <a:t>T/C</a:t>
                      </a:r>
                      <a:r>
                        <a:rPr kumimoji="1" lang="en-US" altLang="zh-CN" sz="2000" b="1" i="0" u="none" strike="noStrike" cap="none" normalizeH="0" baseline="-25000" dirty="0">
                          <a:ln>
                            <a:noFill/>
                          </a:ln>
                          <a:solidFill>
                            <a:schemeClr val="tx1"/>
                          </a:solidFill>
                          <a:effectLst/>
                          <a:latin typeface="+mn-lt"/>
                          <a:ea typeface="+mn-ea"/>
                          <a:cs typeface="+mn-ea"/>
                          <a:sym typeface="+mn-lt"/>
                        </a:rPr>
                        <a:t>1</a:t>
                      </a:r>
                      <a:r>
                        <a:rPr kumimoji="1" lang="en-US" altLang="zh-CN" sz="2000" b="1" i="0" u="none" strike="noStrike" cap="none" normalizeH="0" baseline="0" dirty="0">
                          <a:ln>
                            <a:noFill/>
                          </a:ln>
                          <a:solidFill>
                            <a:schemeClr val="tx1"/>
                          </a:solidFill>
                          <a:effectLst/>
                          <a:latin typeface="+mn-lt"/>
                          <a:ea typeface="+mn-ea"/>
                          <a:cs typeface="+mn-ea"/>
                          <a:sym typeface="+mn-lt"/>
                        </a:rPr>
                        <a:t>(</a:t>
                      </a:r>
                      <a:r>
                        <a:rPr kumimoji="1" lang="zh-CN" altLang="en-US" sz="2000" b="1" i="0" u="none" strike="noStrike" cap="none" normalizeH="0" baseline="0" dirty="0">
                          <a:ln>
                            <a:noFill/>
                          </a:ln>
                          <a:solidFill>
                            <a:schemeClr val="tx1"/>
                          </a:solidFill>
                          <a:effectLst/>
                          <a:latin typeface="+mn-lt"/>
                          <a:ea typeface="+mn-ea"/>
                          <a:cs typeface="+mn-ea"/>
                          <a:sym typeface="+mn-lt"/>
                        </a:rPr>
                        <a:t>从计数器</a:t>
                      </a:r>
                      <a:r>
                        <a:rPr kumimoji="1" lang="en-US" altLang="zh-CN" sz="2000" b="1" i="0" u="none" strike="noStrike" cap="none" normalizeH="0" baseline="0" dirty="0">
                          <a:ln>
                            <a:noFill/>
                          </a:ln>
                          <a:solidFill>
                            <a:schemeClr val="tx1"/>
                          </a:solidFill>
                          <a:effectLst/>
                          <a:latin typeface="+mn-lt"/>
                          <a:ea typeface="+mn-ea"/>
                          <a:cs typeface="+mn-ea"/>
                          <a:sym typeface="+mn-lt"/>
                        </a:rPr>
                        <a:t>1</a:t>
                      </a:r>
                      <a:r>
                        <a:rPr kumimoji="1" lang="zh-CN" altLang="en-US" sz="2000" b="1" i="0" u="none" strike="noStrike" cap="none" normalizeH="0" baseline="0" dirty="0">
                          <a:ln>
                            <a:noFill/>
                          </a:ln>
                          <a:solidFill>
                            <a:schemeClr val="tx1"/>
                          </a:solidFill>
                          <a:effectLst/>
                          <a:latin typeface="+mn-lt"/>
                          <a:ea typeface="+mn-ea"/>
                          <a:cs typeface="+mn-ea"/>
                          <a:sym typeface="+mn-lt"/>
                        </a:rPr>
                        <a:t>读出“当前计数值”</a:t>
                      </a: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读</a:t>
                      </a:r>
                      <a:r>
                        <a:rPr kumimoji="1" lang="en-US" altLang="zh-CN" sz="2000" b="1" i="0" u="none" strike="noStrike" cap="none" normalizeH="0" baseline="0" dirty="0">
                          <a:ln>
                            <a:noFill/>
                          </a:ln>
                          <a:solidFill>
                            <a:schemeClr val="tx1"/>
                          </a:solidFill>
                          <a:effectLst/>
                          <a:latin typeface="+mn-lt"/>
                          <a:ea typeface="+mn-ea"/>
                          <a:cs typeface="+mn-ea"/>
                          <a:sym typeface="+mn-lt"/>
                        </a:rPr>
                        <a:t>T/C</a:t>
                      </a:r>
                      <a:r>
                        <a:rPr kumimoji="1" lang="en-US" altLang="zh-CN" sz="2000" b="1" i="0" u="none" strike="noStrike" cap="none" normalizeH="0" baseline="-25000" dirty="0">
                          <a:ln>
                            <a:noFill/>
                          </a:ln>
                          <a:solidFill>
                            <a:schemeClr val="tx1"/>
                          </a:solidFill>
                          <a:effectLst/>
                          <a:latin typeface="+mn-lt"/>
                          <a:ea typeface="+mn-ea"/>
                          <a:cs typeface="+mn-ea"/>
                          <a:sym typeface="+mn-lt"/>
                        </a:rPr>
                        <a:t>2</a:t>
                      </a:r>
                      <a:r>
                        <a:rPr kumimoji="1" lang="en-US" altLang="zh-CN" sz="2000" b="1" i="0" u="none" strike="noStrike" cap="none" normalizeH="0" baseline="0" dirty="0">
                          <a:ln>
                            <a:noFill/>
                          </a:ln>
                          <a:solidFill>
                            <a:schemeClr val="tx1"/>
                          </a:solidFill>
                          <a:effectLst/>
                          <a:latin typeface="+mn-lt"/>
                          <a:ea typeface="+mn-ea"/>
                          <a:cs typeface="+mn-ea"/>
                          <a:sym typeface="+mn-lt"/>
                        </a:rPr>
                        <a:t>(</a:t>
                      </a:r>
                      <a:r>
                        <a:rPr kumimoji="1" lang="zh-CN" altLang="en-US" sz="2000" b="1" i="0" u="none" strike="noStrike" cap="none" normalizeH="0" baseline="0" dirty="0">
                          <a:ln>
                            <a:noFill/>
                          </a:ln>
                          <a:solidFill>
                            <a:schemeClr val="tx1"/>
                          </a:solidFill>
                          <a:effectLst/>
                          <a:latin typeface="+mn-lt"/>
                          <a:ea typeface="+mn-ea"/>
                          <a:cs typeface="+mn-ea"/>
                          <a:sym typeface="+mn-lt"/>
                        </a:rPr>
                        <a:t>从计数器</a:t>
                      </a:r>
                      <a:r>
                        <a:rPr kumimoji="1" lang="en-US" altLang="zh-CN" sz="2000" b="1" i="0" u="none" strike="noStrike" cap="none" normalizeH="0" baseline="0" dirty="0">
                          <a:ln>
                            <a:noFill/>
                          </a:ln>
                          <a:solidFill>
                            <a:schemeClr val="tx1"/>
                          </a:solidFill>
                          <a:effectLst/>
                          <a:latin typeface="+mn-lt"/>
                          <a:ea typeface="+mn-ea"/>
                          <a:cs typeface="+mn-ea"/>
                          <a:sym typeface="+mn-lt"/>
                        </a:rPr>
                        <a:t>2</a:t>
                      </a:r>
                      <a:r>
                        <a:rPr kumimoji="1" lang="zh-CN" altLang="en-US" sz="2000" b="1" i="0" u="none" strike="noStrike" cap="none" normalizeH="0" baseline="0" dirty="0">
                          <a:ln>
                            <a:noFill/>
                          </a:ln>
                          <a:solidFill>
                            <a:schemeClr val="tx1"/>
                          </a:solidFill>
                          <a:effectLst/>
                          <a:latin typeface="+mn-lt"/>
                          <a:ea typeface="+mn-ea"/>
                          <a:cs typeface="+mn-ea"/>
                          <a:sym typeface="+mn-lt"/>
                        </a:rPr>
                        <a:t>读出“当前计数值”</a:t>
                      </a: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0</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1</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a:ln>
                            <a:noFill/>
                          </a:ln>
                          <a:solidFill>
                            <a:schemeClr val="tx1"/>
                          </a:solidFill>
                          <a:effectLst/>
                          <a:latin typeface="+mn-lt"/>
                          <a:ea typeface="+mn-ea"/>
                          <a:cs typeface="+mn-ea"/>
                          <a:sym typeface="+mn-lt"/>
                        </a:rPr>
                        <a:t>无操作三态</a:t>
                      </a:r>
                      <a:endParaRPr kumimoji="1" lang="zh-CN" altLang="en-US"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r>
              <a:tr h="3683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禁止三态</a:t>
                      </a:r>
                      <a:endParaRPr kumimoji="1" lang="zh-CN" altLang="en-US"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r>
              <a:tr h="369888">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0</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1</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000" b="1" i="0" u="none" strike="noStrike" cap="none" normalizeH="0" baseline="0">
                          <a:ln>
                            <a:noFill/>
                          </a:ln>
                          <a:solidFill>
                            <a:schemeClr val="tx1"/>
                          </a:solidFill>
                          <a:effectLst/>
                          <a:latin typeface="+mn-lt"/>
                          <a:ea typeface="+mn-ea"/>
                          <a:cs typeface="+mn-ea"/>
                          <a:sym typeface="+mn-lt"/>
                        </a:rPr>
                        <a:t>×</a:t>
                      </a:r>
                      <a:endParaRPr kumimoji="1" lang="en-US" altLang="zh-CN" sz="20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无操作三态</a:t>
                      </a:r>
                      <a:endParaRPr kumimoji="1" lang="zh-CN" altLang="en-US" sz="20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16200000" scaled="1"/>
                      <a:tileRect/>
                    </a:gradFill>
                  </a:tcPr>
                </a:tc>
              </a:tr>
            </a:tbl>
          </a:graphicData>
        </a:graphic>
      </p:graphicFrame>
      <p:sp>
        <p:nvSpPr>
          <p:cNvPr id="33880" name="Rectangle 106"/>
          <p:cNvSpPr>
            <a:spLocks noChangeArrowheads="1"/>
          </p:cNvSpPr>
          <p:nvPr/>
        </p:nvSpPr>
        <p:spPr bwMode="auto">
          <a:xfrm>
            <a:off x="1157287" y="1188653"/>
            <a:ext cx="68294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20000"/>
              </a:spcBef>
              <a:buClr>
                <a:srgbClr val="FF5050"/>
              </a:buClr>
              <a:buSzPct val="80000"/>
              <a:buFont typeface="Wingdings" panose="05000000000000000000" pitchFamily="2" charset="2"/>
              <a:buNone/>
            </a:pPr>
            <a:r>
              <a:rPr kumimoji="1" lang="en-US" altLang="zh-CN" sz="2800" dirty="0">
                <a:latin typeface="+mn-lt"/>
                <a:ea typeface="+mn-ea"/>
                <a:cs typeface="+mn-ea"/>
                <a:sym typeface="+mn-lt"/>
              </a:rPr>
              <a:t>8254</a:t>
            </a:r>
            <a:r>
              <a:rPr kumimoji="1" lang="zh-CN" altLang="en-US" sz="2800" dirty="0">
                <a:latin typeface="+mn-lt"/>
                <a:ea typeface="+mn-ea"/>
                <a:cs typeface="+mn-ea"/>
                <a:sym typeface="+mn-lt"/>
              </a:rPr>
              <a:t>读写操作及端口地址</a:t>
            </a:r>
            <a:endParaRPr kumimoji="1" lang="zh-CN" altLang="en-US" sz="2800" dirty="0">
              <a:latin typeface="+mn-lt"/>
              <a:ea typeface="+mn-ea"/>
              <a:cs typeface="+mn-ea"/>
              <a:sym typeface="+mn-lt"/>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831056" y="2097538"/>
            <a:ext cx="7479824" cy="4107471"/>
          </a:xfrm>
          <a:prstGeom prst="rect">
            <a:avLst/>
          </a:prstGeom>
          <a:noFill/>
          <a:ln>
            <a:noFill/>
          </a:ln>
          <a:effectLst/>
        </p:spPr>
        <p:txBody>
          <a:bodyPr wrap="square">
            <a:spAutoFit/>
          </a:bodyPr>
          <a:lstStyle/>
          <a:p>
            <a:pPr marL="457200" indent="-457200" algn="just">
              <a:lnSpc>
                <a:spcPct val="120000"/>
              </a:lnSpc>
              <a:spcBef>
                <a:spcPct val="20000"/>
              </a:spcBef>
              <a:buFont typeface="Wingdings" panose="05000000000000000000" pitchFamily="2" charset="2"/>
              <a:buChar char="l"/>
              <a:defRPr/>
            </a:pPr>
            <a:r>
              <a:rPr lang="en-US" altLang="zh-CN" sz="2600" dirty="0">
                <a:latin typeface="+mn-lt"/>
                <a:ea typeface="+mn-ea"/>
                <a:cs typeface="+mn-ea"/>
                <a:sym typeface="+mn-lt"/>
              </a:rPr>
              <a:t>82C54</a:t>
            </a:r>
            <a:r>
              <a:rPr lang="zh-CN" altLang="en-US" sz="2600" dirty="0">
                <a:latin typeface="+mn-lt"/>
                <a:ea typeface="+mn-ea"/>
                <a:cs typeface="+mn-ea"/>
                <a:sym typeface="+mn-lt"/>
              </a:rPr>
              <a:t>有</a:t>
            </a:r>
            <a:r>
              <a:rPr lang="en-US" altLang="zh-CN" sz="2600" dirty="0">
                <a:latin typeface="+mn-lt"/>
                <a:ea typeface="+mn-ea"/>
                <a:cs typeface="+mn-ea"/>
                <a:sym typeface="+mn-lt"/>
              </a:rPr>
              <a:t>3</a:t>
            </a:r>
            <a:r>
              <a:rPr lang="zh-CN" altLang="en-US" sz="2600" dirty="0">
                <a:latin typeface="+mn-lt"/>
                <a:ea typeface="+mn-ea"/>
                <a:cs typeface="+mn-ea"/>
                <a:sym typeface="+mn-lt"/>
              </a:rPr>
              <a:t>个命令字和</a:t>
            </a:r>
            <a:r>
              <a:rPr lang="en-US" altLang="zh-CN" sz="2600" dirty="0">
                <a:latin typeface="+mn-lt"/>
                <a:ea typeface="+mn-ea"/>
                <a:cs typeface="+mn-ea"/>
                <a:sym typeface="+mn-lt"/>
              </a:rPr>
              <a:t>1</a:t>
            </a:r>
            <a:r>
              <a:rPr lang="zh-CN" altLang="en-US" sz="2600" dirty="0">
                <a:latin typeface="+mn-lt"/>
                <a:ea typeface="+mn-ea"/>
                <a:cs typeface="+mn-ea"/>
                <a:sym typeface="+mn-lt"/>
              </a:rPr>
              <a:t>个状态字</a:t>
            </a:r>
            <a:endParaRPr lang="en-US" altLang="zh-CN" sz="2600" dirty="0">
              <a:latin typeface="+mn-lt"/>
              <a:ea typeface="+mn-ea"/>
              <a:cs typeface="+mn-ea"/>
              <a:sym typeface="+mn-lt"/>
            </a:endParaRPr>
          </a:p>
          <a:p>
            <a:pPr marL="457200" indent="-457200" algn="just">
              <a:lnSpc>
                <a:spcPct val="120000"/>
              </a:lnSpc>
              <a:spcBef>
                <a:spcPct val="20000"/>
              </a:spcBef>
              <a:buFont typeface="Wingdings" panose="05000000000000000000" pitchFamily="2" charset="2"/>
              <a:buChar char="l"/>
              <a:defRPr/>
            </a:pPr>
            <a:r>
              <a:rPr lang="en-US" altLang="zh-CN" sz="2600" dirty="0">
                <a:latin typeface="+mn-lt"/>
                <a:ea typeface="+mn-ea"/>
                <a:cs typeface="+mn-ea"/>
                <a:sym typeface="+mn-lt"/>
              </a:rPr>
              <a:t>3</a:t>
            </a:r>
            <a:r>
              <a:rPr lang="zh-CN" altLang="en-US" sz="2600" dirty="0">
                <a:latin typeface="+mn-lt"/>
                <a:ea typeface="+mn-ea"/>
                <a:cs typeface="+mn-ea"/>
                <a:sym typeface="+mn-lt"/>
              </a:rPr>
              <a:t>个命令字：方式命令、锁存命令和读回命令。其中</a:t>
            </a:r>
            <a:r>
              <a:rPr lang="zh-CN" altLang="en-US" sz="2600" dirty="0">
                <a:solidFill>
                  <a:srgbClr val="0000FF"/>
                </a:solidFill>
                <a:latin typeface="+mn-lt"/>
                <a:ea typeface="+mn-ea"/>
                <a:cs typeface="+mn-ea"/>
                <a:sym typeface="+mn-lt"/>
              </a:rPr>
              <a:t>方式命令是必须的，</a:t>
            </a:r>
            <a:r>
              <a:rPr lang="zh-CN" altLang="en-US" sz="2600" dirty="0">
                <a:latin typeface="+mn-lt"/>
                <a:ea typeface="+mn-ea"/>
                <a:cs typeface="+mn-ea"/>
                <a:sym typeface="+mn-lt"/>
              </a:rPr>
              <a:t>其它两个命令根据需要使用。</a:t>
            </a:r>
            <a:endParaRPr lang="zh-CN" altLang="en-US" sz="2600" dirty="0">
              <a:latin typeface="+mn-lt"/>
              <a:ea typeface="+mn-ea"/>
              <a:cs typeface="+mn-ea"/>
              <a:sym typeface="+mn-lt"/>
            </a:endParaRPr>
          </a:p>
          <a:p>
            <a:pPr algn="just">
              <a:lnSpc>
                <a:spcPct val="120000"/>
              </a:lnSpc>
              <a:spcBef>
                <a:spcPts val="2400"/>
              </a:spcBef>
              <a:defRPr/>
            </a:pPr>
            <a:r>
              <a:rPr lang="en-US" altLang="zh-CN" sz="2600" dirty="0">
                <a:solidFill>
                  <a:srgbClr val="006600"/>
                </a:solidFill>
                <a:latin typeface="+mn-lt"/>
                <a:ea typeface="+mn-ea"/>
                <a:cs typeface="+mn-ea"/>
                <a:sym typeface="+mn-lt"/>
              </a:rPr>
              <a:t>※ </a:t>
            </a:r>
            <a:r>
              <a:rPr lang="zh-CN" altLang="en-US" sz="2600" dirty="0">
                <a:solidFill>
                  <a:srgbClr val="006600"/>
                </a:solidFill>
                <a:latin typeface="+mn-lt"/>
                <a:ea typeface="+mn-ea"/>
                <a:cs typeface="+mn-ea"/>
                <a:sym typeface="+mn-lt"/>
              </a:rPr>
              <a:t>注意：</a:t>
            </a:r>
            <a:endParaRPr lang="en-US" altLang="zh-CN" sz="2600" dirty="0">
              <a:solidFill>
                <a:srgbClr val="006600"/>
              </a:solidFill>
              <a:latin typeface="+mn-lt"/>
              <a:ea typeface="+mn-ea"/>
              <a:cs typeface="+mn-ea"/>
              <a:sym typeface="+mn-lt"/>
            </a:endParaRPr>
          </a:p>
          <a:p>
            <a:pPr algn="just">
              <a:lnSpc>
                <a:spcPct val="120000"/>
              </a:lnSpc>
              <a:spcBef>
                <a:spcPts val="1200"/>
              </a:spcBef>
              <a:defRPr/>
            </a:pPr>
            <a:r>
              <a:rPr lang="zh-CN" altLang="en-US" sz="2600" dirty="0">
                <a:solidFill>
                  <a:srgbClr val="006600"/>
                </a:solidFill>
                <a:latin typeface="+mn-lt"/>
                <a:ea typeface="+mn-ea"/>
                <a:cs typeface="+mn-ea"/>
                <a:sym typeface="+mn-lt"/>
              </a:rPr>
              <a:t>这</a:t>
            </a:r>
            <a:r>
              <a:rPr lang="en-US" altLang="zh-CN" sz="2600" dirty="0">
                <a:solidFill>
                  <a:srgbClr val="006600"/>
                </a:solidFill>
                <a:latin typeface="+mn-lt"/>
                <a:ea typeface="+mn-ea"/>
                <a:cs typeface="+mn-ea"/>
                <a:sym typeface="+mn-lt"/>
              </a:rPr>
              <a:t>3</a:t>
            </a:r>
            <a:r>
              <a:rPr lang="zh-CN" altLang="en-US" sz="2600" dirty="0">
                <a:solidFill>
                  <a:srgbClr val="006600"/>
                </a:solidFill>
                <a:latin typeface="+mn-lt"/>
                <a:ea typeface="+mn-ea"/>
                <a:cs typeface="+mn-ea"/>
                <a:sym typeface="+mn-lt"/>
              </a:rPr>
              <a:t>个命令字使用同一个端口，按方式命令在先，其它命令在后的顺序写入端口。</a:t>
            </a:r>
            <a:endParaRPr lang="zh-CN" altLang="en-US" sz="2600" dirty="0">
              <a:solidFill>
                <a:srgbClr val="006600"/>
              </a:solidFill>
              <a:latin typeface="+mn-lt"/>
              <a:ea typeface="+mn-ea"/>
              <a:cs typeface="+mn-ea"/>
              <a:sym typeface="+mn-lt"/>
            </a:endParaRPr>
          </a:p>
        </p:txBody>
      </p:sp>
      <p:sp>
        <p:nvSpPr>
          <p:cNvPr id="34819" name="矩形 1"/>
          <p:cNvSpPr>
            <a:spLocks noChangeArrowheads="1"/>
          </p:cNvSpPr>
          <p:nvPr/>
        </p:nvSpPr>
        <p:spPr bwMode="auto">
          <a:xfrm>
            <a:off x="831056" y="1280227"/>
            <a:ext cx="4584224" cy="564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Clr>
                <a:srgbClr val="FF5050"/>
              </a:buClr>
              <a:buSzPct val="80000"/>
            </a:pPr>
            <a:r>
              <a:rPr lang="en-US" altLang="zh-CN" sz="2800" dirty="0">
                <a:solidFill>
                  <a:srgbClr val="FF0000"/>
                </a:solidFill>
                <a:latin typeface="+mn-lt"/>
                <a:ea typeface="+mn-ea"/>
                <a:cs typeface="+mn-ea"/>
                <a:sym typeface="+mn-lt"/>
              </a:rPr>
              <a:t>10.4.2 82C54A</a:t>
            </a:r>
            <a:r>
              <a:rPr lang="zh-CN" altLang="en-US" sz="2800" dirty="0">
                <a:solidFill>
                  <a:srgbClr val="FF0000"/>
                </a:solidFill>
                <a:latin typeface="+mn-lt"/>
                <a:ea typeface="+mn-ea"/>
                <a:cs typeface="+mn-ea"/>
                <a:sym typeface="+mn-lt"/>
              </a:rPr>
              <a:t>的命令字</a:t>
            </a:r>
            <a:endParaRPr lang="zh-CN" altLang="en-US" sz="2800" dirty="0">
              <a:solidFill>
                <a:srgbClr val="FF0000"/>
              </a:solidFill>
              <a:latin typeface="+mn-lt"/>
              <a:ea typeface="+mn-ea"/>
              <a:cs typeface="+mn-ea"/>
              <a:sym typeface="+mn-lt"/>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3" name="Rectangle 107"/>
          <p:cNvSpPr>
            <a:spLocks noGrp="1" noChangeArrowheads="1"/>
          </p:cNvSpPr>
          <p:nvPr>
            <p:ph type="body" sz="half" idx="1"/>
          </p:nvPr>
        </p:nvSpPr>
        <p:spPr bwMode="auto">
          <a:xfrm>
            <a:off x="528638" y="2803181"/>
            <a:ext cx="3810000" cy="647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buFont typeface="Wingdings" panose="05000000000000000000" pitchFamily="2" charset="2"/>
              <a:buNone/>
            </a:pPr>
            <a:r>
              <a:rPr lang="en-US" altLang="zh-CN" sz="2800" dirty="0">
                <a:solidFill>
                  <a:srgbClr val="FF0000"/>
                </a:solidFill>
                <a:cs typeface="+mn-ea"/>
                <a:sym typeface="+mn-lt"/>
              </a:rPr>
              <a:t> </a:t>
            </a:r>
            <a:r>
              <a:rPr lang="zh-CN" altLang="en-US" sz="2800" b="1" dirty="0">
                <a:solidFill>
                  <a:srgbClr val="FF0000"/>
                </a:solidFill>
                <a:cs typeface="+mn-ea"/>
                <a:sym typeface="+mn-lt"/>
              </a:rPr>
              <a:t>方式命令的格式：</a:t>
            </a:r>
            <a:endParaRPr lang="zh-CN" altLang="en-US" sz="2800" b="1" dirty="0">
              <a:solidFill>
                <a:srgbClr val="FF0000"/>
              </a:solidFill>
              <a:cs typeface="+mn-ea"/>
              <a:sym typeface="+mn-lt"/>
            </a:endParaRPr>
          </a:p>
        </p:txBody>
      </p:sp>
      <p:sp>
        <p:nvSpPr>
          <p:cNvPr id="2" name="矩形 1"/>
          <p:cNvSpPr>
            <a:spLocks noChangeArrowheads="1"/>
          </p:cNvSpPr>
          <p:nvPr/>
        </p:nvSpPr>
        <p:spPr bwMode="auto">
          <a:xfrm>
            <a:off x="611187" y="1160046"/>
            <a:ext cx="7329488" cy="56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pPr>
            <a:r>
              <a:rPr lang="en-US" altLang="zh-CN" sz="2800" dirty="0">
                <a:solidFill>
                  <a:srgbClr val="006600"/>
                </a:solidFill>
                <a:latin typeface="+mn-lt"/>
                <a:ea typeface="+mn-ea"/>
                <a:cs typeface="+mn-ea"/>
                <a:sym typeface="+mn-lt"/>
              </a:rPr>
              <a:t>1</a:t>
            </a:r>
            <a:r>
              <a:rPr lang="zh-CN" altLang="en-US" sz="2800" dirty="0">
                <a:solidFill>
                  <a:srgbClr val="006600"/>
                </a:solidFill>
                <a:latin typeface="+mn-lt"/>
                <a:ea typeface="+mn-ea"/>
                <a:cs typeface="+mn-ea"/>
                <a:sym typeface="+mn-lt"/>
              </a:rPr>
              <a:t>、方式命令</a:t>
            </a:r>
            <a:endParaRPr lang="zh-CN" altLang="en-US" sz="2800" dirty="0">
              <a:solidFill>
                <a:srgbClr val="006600"/>
              </a:solidFill>
              <a:latin typeface="+mn-lt"/>
              <a:ea typeface="+mn-ea"/>
              <a:cs typeface="+mn-ea"/>
              <a:sym typeface="+mn-lt"/>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84213" y="3384550"/>
            <a:ext cx="80041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36"/>
          <p:cNvSpPr>
            <a:spLocks noChangeArrowheads="1"/>
          </p:cNvSpPr>
          <p:nvPr/>
        </p:nvSpPr>
        <p:spPr bwMode="gray">
          <a:xfrm>
            <a:off x="528638" y="4678363"/>
            <a:ext cx="3486150" cy="1511300"/>
          </a:xfrm>
          <a:prstGeom prst="wedgeRoundRectCallout">
            <a:avLst>
              <a:gd name="adj1" fmla="val -19343"/>
              <a:gd name="adj2" fmla="val -80778"/>
              <a:gd name="adj3" fmla="val 16667"/>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2225" algn="ctr">
            <a:solidFill>
              <a:srgbClr val="0000FF"/>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7</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6</a:t>
            </a:r>
            <a:r>
              <a:rPr kumimoji="1" lang="en-US" altLang="zh-CN" sz="2000">
                <a:solidFill>
                  <a:srgbClr val="0000FF"/>
                </a:solidFill>
                <a:latin typeface="+mn-lt"/>
                <a:ea typeface="+mn-ea"/>
                <a:cs typeface="+mn-ea"/>
                <a:sym typeface="+mn-lt"/>
              </a:rPr>
              <a:t> = 00</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0</a:t>
            </a:r>
            <a:r>
              <a:rPr kumimoji="1" lang="zh-CN" altLang="en-US" sz="2000">
                <a:solidFill>
                  <a:srgbClr val="0000FF"/>
                </a:solidFill>
                <a:latin typeface="+mn-lt"/>
                <a:ea typeface="+mn-ea"/>
                <a:cs typeface="+mn-ea"/>
                <a:sym typeface="+mn-lt"/>
              </a:rPr>
              <a:t>号计数器；</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7</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6</a:t>
            </a:r>
            <a:r>
              <a:rPr kumimoji="1" lang="en-US" altLang="zh-CN" sz="2000">
                <a:solidFill>
                  <a:srgbClr val="0000FF"/>
                </a:solidFill>
                <a:latin typeface="+mn-lt"/>
                <a:ea typeface="+mn-ea"/>
                <a:cs typeface="+mn-ea"/>
                <a:sym typeface="+mn-lt"/>
              </a:rPr>
              <a:t> = 01</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1</a:t>
            </a:r>
            <a:r>
              <a:rPr kumimoji="1" lang="zh-CN" altLang="en-US" sz="2000">
                <a:solidFill>
                  <a:srgbClr val="0000FF"/>
                </a:solidFill>
                <a:latin typeface="+mn-lt"/>
                <a:ea typeface="+mn-ea"/>
                <a:cs typeface="+mn-ea"/>
                <a:sym typeface="+mn-lt"/>
              </a:rPr>
              <a:t>号计数器；</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7</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6</a:t>
            </a:r>
            <a:r>
              <a:rPr kumimoji="1" lang="en-US" altLang="zh-CN" sz="2000">
                <a:solidFill>
                  <a:srgbClr val="0000FF"/>
                </a:solidFill>
                <a:latin typeface="+mn-lt"/>
                <a:ea typeface="+mn-ea"/>
                <a:cs typeface="+mn-ea"/>
                <a:sym typeface="+mn-lt"/>
              </a:rPr>
              <a:t> = 10</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2</a:t>
            </a:r>
            <a:r>
              <a:rPr kumimoji="1" lang="zh-CN" altLang="en-US" sz="2000">
                <a:solidFill>
                  <a:srgbClr val="0000FF"/>
                </a:solidFill>
                <a:latin typeface="+mn-lt"/>
                <a:ea typeface="+mn-ea"/>
                <a:cs typeface="+mn-ea"/>
                <a:sym typeface="+mn-lt"/>
              </a:rPr>
              <a:t>号计数器；</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7</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6</a:t>
            </a:r>
            <a:r>
              <a:rPr kumimoji="1" lang="en-US" altLang="zh-CN" sz="2000">
                <a:solidFill>
                  <a:srgbClr val="0000FF"/>
                </a:solidFill>
                <a:latin typeface="+mn-lt"/>
                <a:ea typeface="+mn-ea"/>
                <a:cs typeface="+mn-ea"/>
                <a:sym typeface="+mn-lt"/>
              </a:rPr>
              <a:t> = 11</a:t>
            </a:r>
            <a:r>
              <a:rPr kumimoji="1" lang="zh-CN" altLang="en-US" sz="2000">
                <a:solidFill>
                  <a:srgbClr val="0000FF"/>
                </a:solidFill>
                <a:latin typeface="+mn-lt"/>
                <a:ea typeface="+mn-ea"/>
                <a:cs typeface="+mn-ea"/>
                <a:sym typeface="+mn-lt"/>
              </a:rPr>
              <a:t>，无效。</a:t>
            </a:r>
            <a:endParaRPr kumimoji="1" lang="zh-CN" altLang="en-US" sz="2000">
              <a:solidFill>
                <a:srgbClr val="0000FF"/>
              </a:solidFill>
              <a:latin typeface="+mn-lt"/>
              <a:ea typeface="+mn-ea"/>
              <a:cs typeface="+mn-ea"/>
              <a:sym typeface="+mn-lt"/>
            </a:endParaRPr>
          </a:p>
        </p:txBody>
      </p:sp>
      <p:sp>
        <p:nvSpPr>
          <p:cNvPr id="8" name="AutoShape 188"/>
          <p:cNvSpPr>
            <a:spLocks noChangeArrowheads="1"/>
          </p:cNvSpPr>
          <p:nvPr/>
        </p:nvSpPr>
        <p:spPr bwMode="gray">
          <a:xfrm>
            <a:off x="1279526" y="4672013"/>
            <a:ext cx="6929438" cy="1871662"/>
          </a:xfrm>
          <a:prstGeom prst="wedgeRoundRectCallout">
            <a:avLst>
              <a:gd name="adj1" fmla="val -19065"/>
              <a:gd name="adj2" fmla="val -75019"/>
              <a:gd name="adj3" fmla="val 16667"/>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2225" algn="ctr">
            <a:solidFill>
              <a:srgbClr val="0000FF"/>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5</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4</a:t>
            </a:r>
            <a:r>
              <a:rPr kumimoji="1" lang="en-US" altLang="zh-CN" sz="2000">
                <a:solidFill>
                  <a:srgbClr val="0000FF"/>
                </a:solidFill>
                <a:latin typeface="+mn-lt"/>
                <a:ea typeface="+mn-ea"/>
                <a:cs typeface="+mn-ea"/>
                <a:sym typeface="+mn-lt"/>
              </a:rPr>
              <a:t> = 00</a:t>
            </a:r>
            <a:r>
              <a:rPr kumimoji="1" lang="zh-CN" altLang="en-US" sz="2000">
                <a:solidFill>
                  <a:srgbClr val="0000FF"/>
                </a:solidFill>
                <a:latin typeface="+mn-lt"/>
                <a:ea typeface="+mn-ea"/>
                <a:cs typeface="+mn-ea"/>
                <a:sym typeface="+mn-lt"/>
              </a:rPr>
              <a:t>，锁存命令，计数器值复制到锁存器，</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zh-CN" altLang="en-US" sz="2000" baseline="-25000">
                <a:solidFill>
                  <a:srgbClr val="0000FF"/>
                </a:solidFill>
                <a:latin typeface="+mn-lt"/>
                <a:ea typeface="+mn-ea"/>
                <a:cs typeface="+mn-ea"/>
                <a:sym typeface="+mn-lt"/>
              </a:rPr>
              <a:t>～</a:t>
            </a:r>
            <a:r>
              <a:rPr kumimoji="1" lang="en-US" altLang="zh-CN" sz="2000" baseline="-25000">
                <a:solidFill>
                  <a:srgbClr val="0000FF"/>
                </a:solidFill>
                <a:latin typeface="+mn-lt"/>
                <a:ea typeface="+mn-ea"/>
                <a:cs typeface="+mn-ea"/>
                <a:sym typeface="+mn-lt"/>
              </a:rPr>
              <a:t>0</a:t>
            </a:r>
            <a:r>
              <a:rPr kumimoji="1" lang="zh-CN" altLang="en-US" sz="2000">
                <a:solidFill>
                  <a:srgbClr val="0000FF"/>
                </a:solidFill>
                <a:latin typeface="+mn-lt"/>
                <a:ea typeface="+mn-ea"/>
                <a:cs typeface="+mn-ea"/>
                <a:sym typeface="+mn-lt"/>
              </a:rPr>
              <a:t>无效；</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5</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4</a:t>
            </a:r>
            <a:r>
              <a:rPr kumimoji="1" lang="en-US" altLang="zh-CN" sz="2000">
                <a:solidFill>
                  <a:srgbClr val="0000FF"/>
                </a:solidFill>
                <a:latin typeface="+mn-lt"/>
                <a:ea typeface="+mn-ea"/>
                <a:cs typeface="+mn-ea"/>
                <a:sym typeface="+mn-lt"/>
              </a:rPr>
              <a:t> = 01</a:t>
            </a:r>
            <a:r>
              <a:rPr kumimoji="1" lang="zh-CN" altLang="en-US" sz="2000">
                <a:solidFill>
                  <a:srgbClr val="0000FF"/>
                </a:solidFill>
                <a:latin typeface="+mn-lt"/>
                <a:ea typeface="+mn-ea"/>
                <a:cs typeface="+mn-ea"/>
                <a:sym typeface="+mn-lt"/>
              </a:rPr>
              <a:t>，仅读</a:t>
            </a:r>
            <a:r>
              <a:rPr kumimoji="1" lang="en-US" altLang="zh-CN" sz="2000">
                <a:solidFill>
                  <a:srgbClr val="0000FF"/>
                </a:solidFill>
                <a:latin typeface="+mn-lt"/>
                <a:ea typeface="+mn-ea"/>
                <a:cs typeface="+mn-ea"/>
                <a:sym typeface="+mn-lt"/>
              </a:rPr>
              <a:t>/</a:t>
            </a:r>
            <a:r>
              <a:rPr kumimoji="1" lang="zh-CN" altLang="en-US" sz="2000">
                <a:solidFill>
                  <a:srgbClr val="0000FF"/>
                </a:solidFill>
                <a:latin typeface="+mn-lt"/>
                <a:ea typeface="+mn-ea"/>
                <a:cs typeface="+mn-ea"/>
                <a:sym typeface="+mn-lt"/>
              </a:rPr>
              <a:t>写一个低字节，高字节为</a:t>
            </a:r>
            <a:r>
              <a:rPr kumimoji="1" lang="en-US" altLang="zh-CN" sz="2000">
                <a:solidFill>
                  <a:srgbClr val="0000FF"/>
                </a:solidFill>
                <a:latin typeface="+mn-lt"/>
                <a:ea typeface="+mn-ea"/>
                <a:cs typeface="+mn-ea"/>
                <a:sym typeface="+mn-lt"/>
              </a:rPr>
              <a:t>0</a:t>
            </a:r>
            <a:r>
              <a:rPr kumimoji="1" lang="zh-CN" altLang="en-US" sz="2000">
                <a:solidFill>
                  <a:srgbClr val="0000FF"/>
                </a:solidFill>
                <a:latin typeface="+mn-lt"/>
                <a:ea typeface="+mn-ea"/>
                <a:cs typeface="+mn-ea"/>
                <a:sym typeface="+mn-lt"/>
              </a:rPr>
              <a:t>；</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5</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4</a:t>
            </a:r>
            <a:r>
              <a:rPr kumimoji="1" lang="en-US" altLang="zh-CN" sz="2000">
                <a:solidFill>
                  <a:srgbClr val="0000FF"/>
                </a:solidFill>
                <a:latin typeface="+mn-lt"/>
                <a:ea typeface="+mn-ea"/>
                <a:cs typeface="+mn-ea"/>
                <a:sym typeface="+mn-lt"/>
              </a:rPr>
              <a:t> = 10</a:t>
            </a:r>
            <a:r>
              <a:rPr kumimoji="1" lang="zh-CN" altLang="en-US" sz="2000">
                <a:solidFill>
                  <a:srgbClr val="0000FF"/>
                </a:solidFill>
                <a:latin typeface="+mn-lt"/>
                <a:ea typeface="+mn-ea"/>
                <a:cs typeface="+mn-ea"/>
                <a:sym typeface="+mn-lt"/>
              </a:rPr>
              <a:t>，仅读</a:t>
            </a:r>
            <a:r>
              <a:rPr kumimoji="1" lang="en-US" altLang="zh-CN" sz="2000">
                <a:solidFill>
                  <a:srgbClr val="0000FF"/>
                </a:solidFill>
                <a:latin typeface="+mn-lt"/>
                <a:ea typeface="+mn-ea"/>
                <a:cs typeface="+mn-ea"/>
                <a:sym typeface="+mn-lt"/>
              </a:rPr>
              <a:t>/</a:t>
            </a:r>
            <a:r>
              <a:rPr kumimoji="1" lang="zh-CN" altLang="en-US" sz="2000">
                <a:solidFill>
                  <a:srgbClr val="0000FF"/>
                </a:solidFill>
                <a:latin typeface="+mn-lt"/>
                <a:ea typeface="+mn-ea"/>
                <a:cs typeface="+mn-ea"/>
                <a:sym typeface="+mn-lt"/>
              </a:rPr>
              <a:t>写一个高字节，低字节为</a:t>
            </a:r>
            <a:r>
              <a:rPr kumimoji="1" lang="en-US" altLang="zh-CN" sz="2000">
                <a:solidFill>
                  <a:srgbClr val="0000FF"/>
                </a:solidFill>
                <a:latin typeface="+mn-lt"/>
                <a:ea typeface="+mn-ea"/>
                <a:cs typeface="+mn-ea"/>
                <a:sym typeface="+mn-lt"/>
              </a:rPr>
              <a:t>0</a:t>
            </a:r>
            <a:r>
              <a:rPr kumimoji="1" lang="zh-CN" altLang="en-US" sz="2000">
                <a:solidFill>
                  <a:srgbClr val="0000FF"/>
                </a:solidFill>
                <a:latin typeface="+mn-lt"/>
                <a:ea typeface="+mn-ea"/>
                <a:cs typeface="+mn-ea"/>
                <a:sym typeface="+mn-lt"/>
              </a:rPr>
              <a:t>；</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5</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4</a:t>
            </a:r>
            <a:r>
              <a:rPr kumimoji="1" lang="en-US" altLang="zh-CN" sz="2000">
                <a:solidFill>
                  <a:srgbClr val="0000FF"/>
                </a:solidFill>
                <a:latin typeface="+mn-lt"/>
                <a:ea typeface="+mn-ea"/>
                <a:cs typeface="+mn-ea"/>
                <a:sym typeface="+mn-lt"/>
              </a:rPr>
              <a:t> = 11</a:t>
            </a:r>
            <a:r>
              <a:rPr kumimoji="1" lang="zh-CN" altLang="en-US" sz="2000">
                <a:solidFill>
                  <a:srgbClr val="0000FF"/>
                </a:solidFill>
                <a:latin typeface="+mn-lt"/>
                <a:ea typeface="+mn-ea"/>
                <a:cs typeface="+mn-ea"/>
                <a:sym typeface="+mn-lt"/>
              </a:rPr>
              <a:t>，读</a:t>
            </a:r>
            <a:r>
              <a:rPr kumimoji="1" lang="en-US" altLang="zh-CN" sz="2000">
                <a:solidFill>
                  <a:srgbClr val="0000FF"/>
                </a:solidFill>
                <a:latin typeface="+mn-lt"/>
                <a:ea typeface="+mn-ea"/>
                <a:cs typeface="+mn-ea"/>
                <a:sym typeface="+mn-lt"/>
              </a:rPr>
              <a:t>/</a:t>
            </a:r>
            <a:r>
              <a:rPr kumimoji="1" lang="zh-CN" altLang="en-US" sz="2000">
                <a:solidFill>
                  <a:srgbClr val="0000FF"/>
                </a:solidFill>
                <a:latin typeface="+mn-lt"/>
                <a:ea typeface="+mn-ea"/>
                <a:cs typeface="+mn-ea"/>
                <a:sym typeface="+mn-lt"/>
              </a:rPr>
              <a:t>写</a:t>
            </a:r>
            <a:r>
              <a:rPr kumimoji="1" lang="en-US" altLang="zh-CN" sz="2000">
                <a:solidFill>
                  <a:srgbClr val="0000FF"/>
                </a:solidFill>
                <a:latin typeface="+mn-lt"/>
                <a:ea typeface="+mn-ea"/>
                <a:cs typeface="+mn-ea"/>
                <a:sym typeface="+mn-lt"/>
              </a:rPr>
              <a:t>2</a:t>
            </a:r>
            <a:r>
              <a:rPr kumimoji="1" lang="zh-CN" altLang="en-US" sz="2000">
                <a:solidFill>
                  <a:srgbClr val="0000FF"/>
                </a:solidFill>
                <a:latin typeface="+mn-lt"/>
                <a:ea typeface="+mn-ea"/>
                <a:cs typeface="+mn-ea"/>
                <a:sym typeface="+mn-lt"/>
              </a:rPr>
              <a:t>个字节，先是低字节，后是高字节。</a:t>
            </a:r>
            <a:endParaRPr kumimoji="1" lang="zh-CN" altLang="en-US" sz="2000">
              <a:solidFill>
                <a:srgbClr val="0000FF"/>
              </a:solidFill>
              <a:latin typeface="+mn-lt"/>
              <a:ea typeface="+mn-ea"/>
              <a:cs typeface="+mn-ea"/>
              <a:sym typeface="+mn-lt"/>
            </a:endParaRPr>
          </a:p>
          <a:p>
            <a:pPr eaLnBrk="1" hangingPunct="1"/>
            <a:r>
              <a:rPr kumimoji="1" lang="zh-CN" altLang="en-US" sz="2000">
                <a:solidFill>
                  <a:srgbClr val="0000FF"/>
                </a:solidFill>
                <a:latin typeface="+mn-lt"/>
                <a:ea typeface="+mn-ea"/>
                <a:cs typeface="+mn-ea"/>
                <a:sym typeface="+mn-lt"/>
              </a:rPr>
              <a:t>                    影响对锁存器的读和对初值寄存器写操作</a:t>
            </a:r>
            <a:endParaRPr kumimoji="1" lang="zh-CN" altLang="en-US" sz="2000">
              <a:solidFill>
                <a:srgbClr val="0000FF"/>
              </a:solidFill>
              <a:latin typeface="+mn-lt"/>
              <a:ea typeface="+mn-ea"/>
              <a:cs typeface="+mn-ea"/>
              <a:sym typeface="+mn-lt"/>
            </a:endParaRPr>
          </a:p>
        </p:txBody>
      </p:sp>
      <p:sp>
        <p:nvSpPr>
          <p:cNvPr id="9" name="AutoShape 189"/>
          <p:cNvSpPr>
            <a:spLocks noChangeArrowheads="1"/>
          </p:cNvSpPr>
          <p:nvPr/>
        </p:nvSpPr>
        <p:spPr bwMode="gray">
          <a:xfrm>
            <a:off x="4500563" y="4508500"/>
            <a:ext cx="3486150" cy="2232025"/>
          </a:xfrm>
          <a:prstGeom prst="wedgeRoundRectCallout">
            <a:avLst>
              <a:gd name="adj1" fmla="val -16565"/>
              <a:gd name="adj2" fmla="val -63370"/>
              <a:gd name="adj3" fmla="val 16667"/>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2225" algn="ctr">
            <a:solidFill>
              <a:srgbClr val="0000FF"/>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2</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1</a:t>
            </a:r>
            <a:r>
              <a:rPr kumimoji="1" lang="en-US" altLang="zh-CN" sz="2000">
                <a:solidFill>
                  <a:srgbClr val="0000FF"/>
                </a:solidFill>
                <a:latin typeface="+mn-lt"/>
                <a:ea typeface="+mn-ea"/>
                <a:cs typeface="+mn-ea"/>
                <a:sym typeface="+mn-lt"/>
              </a:rPr>
              <a:t> = 000</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0</a:t>
            </a:r>
            <a:r>
              <a:rPr kumimoji="1" lang="zh-CN" altLang="en-US" sz="2000">
                <a:solidFill>
                  <a:srgbClr val="0000FF"/>
                </a:solidFill>
                <a:latin typeface="+mn-lt"/>
                <a:ea typeface="+mn-ea"/>
                <a:cs typeface="+mn-ea"/>
                <a:sym typeface="+mn-lt"/>
              </a:rPr>
              <a:t>方式；</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2</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1</a:t>
            </a:r>
            <a:r>
              <a:rPr kumimoji="1" lang="en-US" altLang="zh-CN" sz="2000">
                <a:solidFill>
                  <a:srgbClr val="0000FF"/>
                </a:solidFill>
                <a:latin typeface="+mn-lt"/>
                <a:ea typeface="+mn-ea"/>
                <a:cs typeface="+mn-ea"/>
                <a:sym typeface="+mn-lt"/>
              </a:rPr>
              <a:t> = 001</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1</a:t>
            </a:r>
            <a:r>
              <a:rPr kumimoji="1" lang="zh-CN" altLang="en-US" sz="2000">
                <a:solidFill>
                  <a:srgbClr val="0000FF"/>
                </a:solidFill>
                <a:latin typeface="+mn-lt"/>
                <a:ea typeface="+mn-ea"/>
                <a:cs typeface="+mn-ea"/>
                <a:sym typeface="+mn-lt"/>
              </a:rPr>
              <a:t>方式；</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2</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1</a:t>
            </a:r>
            <a:r>
              <a:rPr kumimoji="1" lang="en-US" altLang="zh-CN" sz="2000">
                <a:solidFill>
                  <a:srgbClr val="0000FF"/>
                </a:solidFill>
                <a:latin typeface="+mn-lt"/>
                <a:ea typeface="+mn-ea"/>
                <a:cs typeface="+mn-ea"/>
                <a:sym typeface="+mn-lt"/>
              </a:rPr>
              <a:t> = X10</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2</a:t>
            </a:r>
            <a:r>
              <a:rPr kumimoji="1" lang="zh-CN" altLang="en-US" sz="2000">
                <a:solidFill>
                  <a:srgbClr val="0000FF"/>
                </a:solidFill>
                <a:latin typeface="+mn-lt"/>
                <a:ea typeface="+mn-ea"/>
                <a:cs typeface="+mn-ea"/>
                <a:sym typeface="+mn-lt"/>
              </a:rPr>
              <a:t>方式；</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2</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1</a:t>
            </a:r>
            <a:r>
              <a:rPr kumimoji="1" lang="en-US" altLang="zh-CN" sz="2000">
                <a:solidFill>
                  <a:srgbClr val="0000FF"/>
                </a:solidFill>
                <a:latin typeface="+mn-lt"/>
                <a:ea typeface="+mn-ea"/>
                <a:cs typeface="+mn-ea"/>
                <a:sym typeface="+mn-lt"/>
              </a:rPr>
              <a:t> = X11</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3</a:t>
            </a:r>
            <a:r>
              <a:rPr kumimoji="1" lang="zh-CN" altLang="en-US" sz="2000">
                <a:solidFill>
                  <a:srgbClr val="0000FF"/>
                </a:solidFill>
                <a:latin typeface="+mn-lt"/>
                <a:ea typeface="+mn-ea"/>
                <a:cs typeface="+mn-ea"/>
                <a:sym typeface="+mn-lt"/>
              </a:rPr>
              <a:t>方式；</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2</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1</a:t>
            </a:r>
            <a:r>
              <a:rPr kumimoji="1" lang="en-US" altLang="zh-CN" sz="2000">
                <a:solidFill>
                  <a:srgbClr val="0000FF"/>
                </a:solidFill>
                <a:latin typeface="+mn-lt"/>
                <a:ea typeface="+mn-ea"/>
                <a:cs typeface="+mn-ea"/>
                <a:sym typeface="+mn-lt"/>
              </a:rPr>
              <a:t> = 100</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4</a:t>
            </a:r>
            <a:r>
              <a:rPr kumimoji="1" lang="zh-CN" altLang="en-US" sz="2000">
                <a:solidFill>
                  <a:srgbClr val="0000FF"/>
                </a:solidFill>
                <a:latin typeface="+mn-lt"/>
                <a:ea typeface="+mn-ea"/>
                <a:cs typeface="+mn-ea"/>
                <a:sym typeface="+mn-lt"/>
              </a:rPr>
              <a:t>方式；</a:t>
            </a:r>
            <a:endParaRPr kumimoji="1" lang="zh-CN" altLang="en-US" sz="2000">
              <a:solidFill>
                <a:srgbClr val="0000FF"/>
              </a:solidFill>
              <a:latin typeface="+mn-lt"/>
              <a:ea typeface="+mn-ea"/>
              <a:cs typeface="+mn-ea"/>
              <a:sym typeface="+mn-lt"/>
            </a:endParaRPr>
          </a:p>
          <a:p>
            <a:pPr eaLnBrk="1" hangingPunct="1"/>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3</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2</a:t>
            </a:r>
            <a:r>
              <a:rPr kumimoji="1" lang="en-US" altLang="zh-CN" sz="2000">
                <a:solidFill>
                  <a:srgbClr val="0000FF"/>
                </a:solidFill>
                <a:latin typeface="+mn-lt"/>
                <a:ea typeface="+mn-ea"/>
                <a:cs typeface="+mn-ea"/>
                <a:sym typeface="+mn-lt"/>
              </a:rPr>
              <a:t>D</a:t>
            </a:r>
            <a:r>
              <a:rPr kumimoji="1" lang="en-US" altLang="zh-CN" sz="2000" baseline="-25000">
                <a:solidFill>
                  <a:srgbClr val="0000FF"/>
                </a:solidFill>
                <a:latin typeface="+mn-lt"/>
                <a:ea typeface="+mn-ea"/>
                <a:cs typeface="+mn-ea"/>
                <a:sym typeface="+mn-lt"/>
              </a:rPr>
              <a:t>1</a:t>
            </a:r>
            <a:r>
              <a:rPr kumimoji="1" lang="en-US" altLang="zh-CN" sz="2000">
                <a:solidFill>
                  <a:srgbClr val="0000FF"/>
                </a:solidFill>
                <a:latin typeface="+mn-lt"/>
                <a:ea typeface="+mn-ea"/>
                <a:cs typeface="+mn-ea"/>
                <a:sym typeface="+mn-lt"/>
              </a:rPr>
              <a:t> = 101</a:t>
            </a:r>
            <a:r>
              <a:rPr kumimoji="1" lang="zh-CN" altLang="en-US" sz="2000">
                <a:solidFill>
                  <a:srgbClr val="0000FF"/>
                </a:solidFill>
                <a:latin typeface="+mn-lt"/>
                <a:ea typeface="+mn-ea"/>
                <a:cs typeface="+mn-ea"/>
                <a:sym typeface="+mn-lt"/>
              </a:rPr>
              <a:t>，选择</a:t>
            </a:r>
            <a:r>
              <a:rPr kumimoji="1" lang="en-US" altLang="zh-CN" sz="2000">
                <a:solidFill>
                  <a:srgbClr val="0000FF"/>
                </a:solidFill>
                <a:latin typeface="+mn-lt"/>
                <a:ea typeface="+mn-ea"/>
                <a:cs typeface="+mn-ea"/>
                <a:sym typeface="+mn-lt"/>
              </a:rPr>
              <a:t>5</a:t>
            </a:r>
            <a:r>
              <a:rPr kumimoji="1" lang="zh-CN" altLang="en-US" sz="2000">
                <a:solidFill>
                  <a:srgbClr val="0000FF"/>
                </a:solidFill>
                <a:latin typeface="+mn-lt"/>
                <a:ea typeface="+mn-ea"/>
                <a:cs typeface="+mn-ea"/>
                <a:sym typeface="+mn-lt"/>
              </a:rPr>
              <a:t>方式。</a:t>
            </a:r>
            <a:endParaRPr kumimoji="1" lang="zh-CN" altLang="en-US" sz="2000">
              <a:solidFill>
                <a:srgbClr val="0000FF"/>
              </a:solidFill>
              <a:latin typeface="+mn-lt"/>
              <a:ea typeface="+mn-ea"/>
              <a:cs typeface="+mn-ea"/>
              <a:sym typeface="+mn-lt"/>
            </a:endParaRPr>
          </a:p>
        </p:txBody>
      </p:sp>
      <p:sp>
        <p:nvSpPr>
          <p:cNvPr id="10" name="AutoShape 190"/>
          <p:cNvSpPr>
            <a:spLocks noChangeArrowheads="1"/>
          </p:cNvSpPr>
          <p:nvPr/>
        </p:nvSpPr>
        <p:spPr bwMode="gray">
          <a:xfrm>
            <a:off x="5880051" y="4722469"/>
            <a:ext cx="3079801" cy="1167157"/>
          </a:xfrm>
          <a:prstGeom prst="wedgeRoundRectCallout">
            <a:avLst>
              <a:gd name="adj1" fmla="val 20748"/>
              <a:gd name="adj2" fmla="val -90601"/>
              <a:gd name="adj3" fmla="val 16667"/>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2225" algn="ctr">
            <a:solidFill>
              <a:srgbClr val="0000FF"/>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000" dirty="0">
                <a:solidFill>
                  <a:srgbClr val="0000FF"/>
                </a:solidFill>
                <a:latin typeface="+mn-lt"/>
                <a:ea typeface="+mn-ea"/>
                <a:cs typeface="+mn-ea"/>
                <a:sym typeface="+mn-lt"/>
              </a:rPr>
              <a:t>D</a:t>
            </a:r>
            <a:r>
              <a:rPr kumimoji="1" lang="en-US" altLang="zh-CN" sz="2000" baseline="-25000" dirty="0">
                <a:solidFill>
                  <a:srgbClr val="0000FF"/>
                </a:solidFill>
                <a:latin typeface="+mn-lt"/>
                <a:ea typeface="+mn-ea"/>
                <a:cs typeface="+mn-ea"/>
                <a:sym typeface="+mn-lt"/>
              </a:rPr>
              <a:t>0</a:t>
            </a:r>
            <a:r>
              <a:rPr kumimoji="1" lang="en-US" altLang="zh-CN" sz="2000" dirty="0">
                <a:solidFill>
                  <a:srgbClr val="0000FF"/>
                </a:solidFill>
                <a:latin typeface="+mn-lt"/>
                <a:ea typeface="+mn-ea"/>
                <a:cs typeface="+mn-ea"/>
                <a:sym typeface="+mn-lt"/>
              </a:rPr>
              <a:t> = 0</a:t>
            </a:r>
            <a:r>
              <a:rPr kumimoji="1" lang="zh-CN" altLang="en-US" sz="2000" dirty="0">
                <a:solidFill>
                  <a:srgbClr val="0000FF"/>
                </a:solidFill>
                <a:latin typeface="+mn-lt"/>
                <a:ea typeface="+mn-ea"/>
                <a:cs typeface="+mn-ea"/>
                <a:sym typeface="+mn-lt"/>
              </a:rPr>
              <a:t>，选择二进制计数；</a:t>
            </a:r>
            <a:endParaRPr kumimoji="1" lang="zh-CN" altLang="en-US" sz="2000" dirty="0">
              <a:solidFill>
                <a:srgbClr val="0000FF"/>
              </a:solidFill>
              <a:latin typeface="+mn-lt"/>
              <a:ea typeface="+mn-ea"/>
              <a:cs typeface="+mn-ea"/>
              <a:sym typeface="+mn-lt"/>
            </a:endParaRPr>
          </a:p>
          <a:p>
            <a:pPr eaLnBrk="1" hangingPunct="1"/>
            <a:r>
              <a:rPr kumimoji="1" lang="en-US" altLang="zh-CN" sz="2000" dirty="0">
                <a:solidFill>
                  <a:srgbClr val="0000FF"/>
                </a:solidFill>
                <a:latin typeface="+mn-lt"/>
                <a:ea typeface="+mn-ea"/>
                <a:cs typeface="+mn-ea"/>
                <a:sym typeface="+mn-lt"/>
              </a:rPr>
              <a:t>D</a:t>
            </a:r>
            <a:r>
              <a:rPr kumimoji="1" lang="en-US" altLang="zh-CN" sz="2000" baseline="-25000" dirty="0">
                <a:solidFill>
                  <a:srgbClr val="0000FF"/>
                </a:solidFill>
                <a:latin typeface="+mn-lt"/>
                <a:ea typeface="+mn-ea"/>
                <a:cs typeface="+mn-ea"/>
                <a:sym typeface="+mn-lt"/>
              </a:rPr>
              <a:t>0</a:t>
            </a:r>
            <a:r>
              <a:rPr kumimoji="1" lang="en-US" altLang="zh-CN" sz="2000" dirty="0">
                <a:solidFill>
                  <a:srgbClr val="0000FF"/>
                </a:solidFill>
                <a:latin typeface="+mn-lt"/>
                <a:ea typeface="+mn-ea"/>
                <a:cs typeface="+mn-ea"/>
                <a:sym typeface="+mn-lt"/>
              </a:rPr>
              <a:t> = 1</a:t>
            </a:r>
            <a:r>
              <a:rPr kumimoji="1" lang="zh-CN" altLang="en-US" sz="2000" dirty="0">
                <a:solidFill>
                  <a:srgbClr val="0000FF"/>
                </a:solidFill>
                <a:latin typeface="+mn-lt"/>
                <a:ea typeface="+mn-ea"/>
                <a:cs typeface="+mn-ea"/>
                <a:sym typeface="+mn-lt"/>
              </a:rPr>
              <a:t>，选择十进制</a:t>
            </a:r>
            <a:r>
              <a:rPr kumimoji="1" lang="en-US" altLang="zh-CN" sz="2000" dirty="0">
                <a:solidFill>
                  <a:srgbClr val="0000FF"/>
                </a:solidFill>
                <a:latin typeface="+mn-lt"/>
                <a:ea typeface="+mn-ea"/>
                <a:cs typeface="+mn-ea"/>
                <a:sym typeface="+mn-lt"/>
              </a:rPr>
              <a:t>BCD </a:t>
            </a:r>
            <a:endParaRPr kumimoji="1" lang="en-US" altLang="zh-CN" sz="2000" dirty="0">
              <a:solidFill>
                <a:srgbClr val="0000FF"/>
              </a:solidFill>
              <a:latin typeface="+mn-lt"/>
              <a:ea typeface="+mn-ea"/>
              <a:cs typeface="+mn-ea"/>
              <a:sym typeface="+mn-lt"/>
            </a:endParaRPr>
          </a:p>
          <a:p>
            <a:pPr eaLnBrk="1" hangingPunct="1"/>
            <a:r>
              <a:rPr kumimoji="1" lang="en-US" altLang="zh-CN" sz="2000" dirty="0">
                <a:solidFill>
                  <a:srgbClr val="0000FF"/>
                </a:solidFill>
                <a:latin typeface="+mn-lt"/>
                <a:ea typeface="+mn-ea"/>
                <a:cs typeface="+mn-ea"/>
                <a:sym typeface="+mn-lt"/>
              </a:rPr>
              <a:t>              </a:t>
            </a:r>
            <a:r>
              <a:rPr kumimoji="1" lang="zh-CN" altLang="en-US" sz="2000" dirty="0">
                <a:solidFill>
                  <a:srgbClr val="0000FF"/>
                </a:solidFill>
                <a:latin typeface="+mn-lt"/>
                <a:ea typeface="+mn-ea"/>
                <a:cs typeface="+mn-ea"/>
                <a:sym typeface="+mn-lt"/>
              </a:rPr>
              <a:t>计数。</a:t>
            </a:r>
            <a:endParaRPr kumimoji="1" lang="zh-CN" altLang="en-US" sz="2000" dirty="0">
              <a:solidFill>
                <a:srgbClr val="0000FF"/>
              </a:solidFill>
              <a:latin typeface="+mn-lt"/>
              <a:ea typeface="+mn-ea"/>
              <a:cs typeface="+mn-ea"/>
              <a:sym typeface="+mn-lt"/>
            </a:endParaRPr>
          </a:p>
        </p:txBody>
      </p:sp>
      <p:sp>
        <p:nvSpPr>
          <p:cNvPr id="4" name="矩形 3"/>
          <p:cNvSpPr/>
          <p:nvPr/>
        </p:nvSpPr>
        <p:spPr>
          <a:xfrm>
            <a:off x="684213" y="1772357"/>
            <a:ext cx="8102050" cy="1005596"/>
          </a:xfrm>
          <a:prstGeom prst="rect">
            <a:avLst/>
          </a:prstGeom>
        </p:spPr>
        <p:txBody>
          <a:bodyPr wrap="square">
            <a:spAutoFit/>
          </a:bodyPr>
          <a:lstStyle/>
          <a:p>
            <a:pPr algn="just">
              <a:lnSpc>
                <a:spcPct val="130000"/>
              </a:lnSpc>
            </a:pPr>
            <a:r>
              <a:rPr lang="zh-CN" altLang="en-US" dirty="0">
                <a:latin typeface="+mn-lt"/>
                <a:ea typeface="+mn-ea"/>
                <a:cs typeface="+mn-ea"/>
                <a:sym typeface="+mn-lt"/>
              </a:rPr>
              <a:t>初始化</a:t>
            </a:r>
            <a:r>
              <a:rPr lang="en-US" altLang="zh-CN" dirty="0">
                <a:latin typeface="+mn-lt"/>
                <a:ea typeface="+mn-ea"/>
                <a:cs typeface="+mn-ea"/>
                <a:sym typeface="+mn-lt"/>
              </a:rPr>
              <a:t>82C54A</a:t>
            </a:r>
            <a:r>
              <a:rPr lang="zh-CN" altLang="en-US" dirty="0">
                <a:latin typeface="+mn-lt"/>
                <a:ea typeface="+mn-ea"/>
                <a:cs typeface="+mn-ea"/>
                <a:sym typeface="+mn-lt"/>
              </a:rPr>
              <a:t>，包括选定计数通道、设定工作方式、确定字节读写顺序以及计数值码制</a:t>
            </a:r>
            <a:endParaRPr lang="zh-CN" altLang="en-US" dirty="0">
              <a:latin typeface="+mn-lt"/>
              <a:ea typeface="+mn-ea"/>
              <a:cs typeface="+mn-ea"/>
              <a:sym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44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3" grpId="0" uiExpand="1" build="p"/>
      <p:bldP spid="2" grpId="0" build="p"/>
      <p:bldP spid="7" grpId="0" animBg="1"/>
      <p:bldP spid="8" grpId="0" animBg="1"/>
      <p:bldP spid="9" grpId="0" animBg="1"/>
      <p:bldP spid="10"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504031" y="1082726"/>
            <a:ext cx="8135937" cy="518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10000"/>
              </a:spcBef>
              <a:buClr>
                <a:srgbClr val="FF5050"/>
              </a:buClr>
              <a:buSzPct val="80000"/>
              <a:buFont typeface="Wingdings" panose="05000000000000000000" pitchFamily="2" charset="2"/>
              <a:buNone/>
              <a:defRPr/>
            </a:pPr>
            <a:r>
              <a:rPr lang="zh-CN" altLang="en-US" sz="2800" dirty="0">
                <a:solidFill>
                  <a:srgbClr val="FF0000"/>
                </a:solidFill>
                <a:latin typeface="+mn-lt"/>
                <a:ea typeface="+mn-ea"/>
                <a:cs typeface="+mn-ea"/>
                <a:sym typeface="+mn-lt"/>
              </a:rPr>
              <a:t>有关计数码制：</a:t>
            </a:r>
            <a:endParaRPr lang="zh-CN" altLang="en-US" sz="2800" dirty="0">
              <a:solidFill>
                <a:srgbClr val="FF0000"/>
              </a:solidFill>
              <a:latin typeface="+mn-lt"/>
              <a:ea typeface="+mn-ea"/>
              <a:cs typeface="+mn-ea"/>
              <a:sym typeface="+mn-lt"/>
            </a:endParaRPr>
          </a:p>
          <a:p>
            <a:pPr marL="457200" indent="-457200" algn="just" eaLnBrk="1" hangingPunct="1">
              <a:lnSpc>
                <a:spcPct val="110000"/>
              </a:lnSpc>
              <a:spcBef>
                <a:spcPts val="600"/>
              </a:spcBef>
              <a:buSzPct val="80000"/>
              <a:buFont typeface="Wingdings" panose="05000000000000000000" pitchFamily="2" charset="2"/>
              <a:buChar char="n"/>
              <a:defRPr/>
            </a:pPr>
            <a:r>
              <a:rPr lang="zh-CN" altLang="en-US" sz="2800" dirty="0">
                <a:latin typeface="+mn-lt"/>
                <a:ea typeface="+mn-ea"/>
                <a:cs typeface="+mn-ea"/>
                <a:sym typeface="+mn-lt"/>
              </a:rPr>
              <a:t>若按二进制计数</a:t>
            </a:r>
            <a:endParaRPr lang="en-US" altLang="zh-CN" sz="2800" dirty="0">
              <a:latin typeface="+mn-lt"/>
              <a:ea typeface="+mn-ea"/>
              <a:cs typeface="+mn-ea"/>
              <a:sym typeface="+mn-lt"/>
            </a:endParaRPr>
          </a:p>
          <a:p>
            <a:pPr marL="914400" lvl="1" indent="-457200" algn="just" eaLnBrk="1" hangingPunct="1">
              <a:lnSpc>
                <a:spcPct val="110000"/>
              </a:lnSpc>
              <a:spcBef>
                <a:spcPct val="10000"/>
              </a:spcBef>
              <a:buSzPct val="80000"/>
              <a:buFont typeface="微软雅黑" panose="020B0503020204020204" pitchFamily="34" charset="-122"/>
              <a:buChar char="‐"/>
              <a:defRPr/>
            </a:pPr>
            <a:r>
              <a:rPr lang="zh-CN" altLang="en-US" dirty="0">
                <a:latin typeface="+mn-lt"/>
                <a:ea typeface="+mn-ea"/>
                <a:cs typeface="+mn-ea"/>
                <a:sym typeface="+mn-lt"/>
              </a:rPr>
              <a:t>计数范围：</a:t>
            </a:r>
            <a:r>
              <a:rPr lang="en-US" altLang="zh-CN" dirty="0">
                <a:latin typeface="+mn-lt"/>
                <a:ea typeface="+mn-ea"/>
                <a:cs typeface="+mn-ea"/>
                <a:sym typeface="+mn-lt"/>
              </a:rPr>
              <a:t>16</a:t>
            </a:r>
            <a:r>
              <a:rPr lang="zh-CN" altLang="en-US" dirty="0">
                <a:latin typeface="+mn-lt"/>
                <a:ea typeface="+mn-ea"/>
                <a:cs typeface="+mn-ea"/>
                <a:sym typeface="+mn-lt"/>
              </a:rPr>
              <a:t>位二进制数</a:t>
            </a:r>
            <a:endParaRPr lang="en-US" altLang="zh-CN" dirty="0">
              <a:latin typeface="+mn-lt"/>
              <a:ea typeface="+mn-ea"/>
              <a:cs typeface="+mn-ea"/>
              <a:sym typeface="+mn-lt"/>
            </a:endParaRPr>
          </a:p>
          <a:p>
            <a:pPr marL="914400" lvl="1" indent="-457200" algn="just" eaLnBrk="1" hangingPunct="1">
              <a:lnSpc>
                <a:spcPct val="110000"/>
              </a:lnSpc>
              <a:spcBef>
                <a:spcPct val="10000"/>
              </a:spcBef>
              <a:buSzPct val="80000"/>
              <a:buFont typeface="微软雅黑" panose="020B0503020204020204" pitchFamily="34" charset="-122"/>
              <a:buChar char="‐"/>
              <a:defRPr/>
            </a:pPr>
            <a:r>
              <a:rPr lang="zh-CN" altLang="en-US" dirty="0">
                <a:latin typeface="+mn-lt"/>
                <a:ea typeface="+mn-ea"/>
                <a:cs typeface="+mn-ea"/>
                <a:sym typeface="+mn-lt"/>
              </a:rPr>
              <a:t>最大计数值：</a:t>
            </a:r>
            <a:r>
              <a:rPr lang="en-US" altLang="zh-CN" dirty="0">
                <a:latin typeface="+mn-lt"/>
                <a:ea typeface="+mn-ea"/>
                <a:cs typeface="+mn-ea"/>
                <a:sym typeface="+mn-lt"/>
              </a:rPr>
              <a:t>2</a:t>
            </a:r>
            <a:r>
              <a:rPr lang="en-US" altLang="zh-CN" baseline="30000" dirty="0">
                <a:latin typeface="+mn-lt"/>
                <a:ea typeface="+mn-ea"/>
                <a:cs typeface="+mn-ea"/>
                <a:sym typeface="+mn-lt"/>
              </a:rPr>
              <a:t>16 </a:t>
            </a:r>
            <a:r>
              <a:rPr lang="en-US" altLang="zh-CN" dirty="0">
                <a:latin typeface="+mn-lt"/>
                <a:ea typeface="+mn-ea"/>
                <a:cs typeface="+mn-ea"/>
                <a:sym typeface="+mn-lt"/>
              </a:rPr>
              <a:t>= 65536</a:t>
            </a:r>
            <a:r>
              <a:rPr lang="zh-CN" altLang="en-US" dirty="0">
                <a:latin typeface="+mn-lt"/>
                <a:ea typeface="+mn-ea"/>
                <a:cs typeface="+mn-ea"/>
                <a:sym typeface="+mn-lt"/>
              </a:rPr>
              <a:t>，对应计数初值</a:t>
            </a:r>
            <a:r>
              <a:rPr lang="en-US" altLang="zh-CN" dirty="0">
                <a:latin typeface="+mn-lt"/>
                <a:ea typeface="+mn-ea"/>
                <a:cs typeface="+mn-ea"/>
                <a:sym typeface="+mn-lt"/>
              </a:rPr>
              <a:t>0000H</a:t>
            </a:r>
            <a:endParaRPr lang="en-US" altLang="zh-CN" dirty="0">
              <a:latin typeface="+mn-lt"/>
              <a:ea typeface="+mn-ea"/>
              <a:cs typeface="+mn-ea"/>
              <a:sym typeface="+mn-lt"/>
            </a:endParaRPr>
          </a:p>
          <a:p>
            <a:pPr marL="914400" lvl="1" indent="-457200" algn="just" eaLnBrk="1" hangingPunct="1">
              <a:lnSpc>
                <a:spcPct val="110000"/>
              </a:lnSpc>
              <a:spcBef>
                <a:spcPct val="10000"/>
              </a:spcBef>
              <a:buSzPct val="80000"/>
              <a:buFont typeface="微软雅黑" panose="020B0503020204020204" pitchFamily="34" charset="-122"/>
              <a:buChar char="‐"/>
              <a:defRPr/>
            </a:pPr>
            <a:r>
              <a:rPr lang="zh-CN" altLang="en-US" dirty="0">
                <a:solidFill>
                  <a:srgbClr val="FF0000"/>
                </a:solidFill>
                <a:latin typeface="+mn-lt"/>
                <a:ea typeface="+mn-ea"/>
                <a:cs typeface="+mn-ea"/>
                <a:sym typeface="+mn-lt"/>
              </a:rPr>
              <a:t>注：需要将计算得到的十进制计数初值</a:t>
            </a:r>
            <a:r>
              <a:rPr lang="en-US" altLang="zh-CN" dirty="0">
                <a:solidFill>
                  <a:srgbClr val="FF0000"/>
                </a:solidFill>
                <a:latin typeface="+mn-lt"/>
                <a:ea typeface="+mn-ea"/>
                <a:cs typeface="+mn-ea"/>
                <a:sym typeface="+mn-lt"/>
              </a:rPr>
              <a:t>n</a:t>
            </a:r>
            <a:r>
              <a:rPr lang="zh-CN" altLang="en-US" dirty="0">
                <a:solidFill>
                  <a:srgbClr val="FF0000"/>
                </a:solidFill>
                <a:latin typeface="+mn-lt"/>
                <a:ea typeface="+mn-ea"/>
                <a:cs typeface="+mn-ea"/>
                <a:sym typeface="+mn-lt"/>
              </a:rPr>
              <a:t>转换成二进制，然后写入指定端口</a:t>
            </a:r>
            <a:endParaRPr lang="en-US" altLang="zh-CN" dirty="0">
              <a:solidFill>
                <a:srgbClr val="FF0000"/>
              </a:solidFill>
              <a:latin typeface="+mn-lt"/>
              <a:ea typeface="+mn-ea"/>
              <a:cs typeface="+mn-ea"/>
              <a:sym typeface="+mn-lt"/>
            </a:endParaRPr>
          </a:p>
          <a:p>
            <a:pPr marL="457200" indent="-457200" algn="just" eaLnBrk="1" hangingPunct="1">
              <a:lnSpc>
                <a:spcPct val="110000"/>
              </a:lnSpc>
              <a:spcBef>
                <a:spcPts val="1200"/>
              </a:spcBef>
              <a:buSzPct val="80000"/>
              <a:buFont typeface="Wingdings" panose="05000000000000000000" pitchFamily="2" charset="2"/>
              <a:buChar char="n"/>
              <a:defRPr/>
            </a:pPr>
            <a:r>
              <a:rPr lang="zh-CN" altLang="en-US" sz="2800" dirty="0">
                <a:latin typeface="+mn-lt"/>
                <a:ea typeface="+mn-ea"/>
                <a:cs typeface="+mn-ea"/>
                <a:sym typeface="+mn-lt"/>
              </a:rPr>
              <a:t>若按</a:t>
            </a:r>
            <a:r>
              <a:rPr lang="en-US" altLang="zh-CN" sz="2800" dirty="0">
                <a:latin typeface="+mn-lt"/>
                <a:ea typeface="+mn-ea"/>
                <a:cs typeface="+mn-ea"/>
                <a:sym typeface="+mn-lt"/>
              </a:rPr>
              <a:t>BCD</a:t>
            </a:r>
            <a:r>
              <a:rPr lang="zh-CN" altLang="en-US" sz="2800" dirty="0">
                <a:latin typeface="+mn-lt"/>
                <a:ea typeface="+mn-ea"/>
                <a:cs typeface="+mn-ea"/>
                <a:sym typeface="+mn-lt"/>
              </a:rPr>
              <a:t>码计数</a:t>
            </a:r>
            <a:endParaRPr lang="en-US" altLang="zh-CN" sz="2800" dirty="0">
              <a:latin typeface="+mn-lt"/>
              <a:ea typeface="+mn-ea"/>
              <a:cs typeface="+mn-ea"/>
              <a:sym typeface="+mn-lt"/>
            </a:endParaRPr>
          </a:p>
          <a:p>
            <a:pPr marL="894080" lvl="1" indent="-446405" algn="just" eaLnBrk="1" hangingPunct="1">
              <a:lnSpc>
                <a:spcPct val="110000"/>
              </a:lnSpc>
              <a:spcBef>
                <a:spcPct val="10000"/>
              </a:spcBef>
              <a:buSzPct val="80000"/>
              <a:buFont typeface="微软雅黑" panose="020B0503020204020204" pitchFamily="34" charset="-122"/>
              <a:buChar char="‐"/>
              <a:defRPr/>
            </a:pPr>
            <a:r>
              <a:rPr lang="zh-CN" altLang="en-US" dirty="0">
                <a:latin typeface="+mn-lt"/>
                <a:ea typeface="+mn-ea"/>
                <a:cs typeface="+mn-ea"/>
                <a:sym typeface="+mn-lt"/>
              </a:rPr>
              <a:t>计数范围：</a:t>
            </a:r>
            <a:r>
              <a:rPr lang="en-US" altLang="zh-CN" dirty="0">
                <a:latin typeface="+mn-lt"/>
                <a:ea typeface="+mn-ea"/>
                <a:cs typeface="+mn-ea"/>
                <a:sym typeface="+mn-lt"/>
              </a:rPr>
              <a:t>4</a:t>
            </a:r>
            <a:r>
              <a:rPr lang="zh-CN" altLang="en-US" dirty="0">
                <a:latin typeface="+mn-lt"/>
                <a:ea typeface="+mn-ea"/>
                <a:cs typeface="+mn-ea"/>
                <a:sym typeface="+mn-lt"/>
              </a:rPr>
              <a:t>位十进制数</a:t>
            </a:r>
            <a:endParaRPr lang="en-US" altLang="zh-CN" dirty="0">
              <a:latin typeface="+mn-lt"/>
              <a:ea typeface="+mn-ea"/>
              <a:cs typeface="+mn-ea"/>
              <a:sym typeface="+mn-lt"/>
            </a:endParaRPr>
          </a:p>
          <a:p>
            <a:pPr marL="894080" lvl="1" indent="-446405" algn="just" eaLnBrk="1" hangingPunct="1">
              <a:lnSpc>
                <a:spcPct val="110000"/>
              </a:lnSpc>
              <a:spcBef>
                <a:spcPct val="10000"/>
              </a:spcBef>
              <a:buSzPct val="80000"/>
              <a:buFont typeface="微软雅黑" panose="020B0503020204020204" pitchFamily="34" charset="-122"/>
              <a:buChar char="‐"/>
              <a:defRPr/>
            </a:pPr>
            <a:r>
              <a:rPr lang="zh-CN" altLang="en-US" dirty="0">
                <a:latin typeface="+mn-lt"/>
                <a:ea typeface="+mn-ea"/>
                <a:cs typeface="+mn-ea"/>
                <a:sym typeface="+mn-lt"/>
              </a:rPr>
              <a:t>最大计数值：</a:t>
            </a:r>
            <a:r>
              <a:rPr lang="en-US" altLang="zh-CN" dirty="0">
                <a:latin typeface="+mn-lt"/>
                <a:ea typeface="+mn-ea"/>
                <a:cs typeface="+mn-ea"/>
                <a:sym typeface="+mn-lt"/>
              </a:rPr>
              <a:t>10</a:t>
            </a:r>
            <a:r>
              <a:rPr lang="en-US" altLang="zh-CN" baseline="30000" dirty="0">
                <a:latin typeface="+mn-lt"/>
                <a:ea typeface="+mn-ea"/>
                <a:cs typeface="+mn-ea"/>
                <a:sym typeface="+mn-lt"/>
              </a:rPr>
              <a:t>4 </a:t>
            </a:r>
            <a:r>
              <a:rPr lang="en-US" altLang="zh-CN" dirty="0">
                <a:latin typeface="+mn-lt"/>
                <a:ea typeface="+mn-ea"/>
                <a:cs typeface="+mn-ea"/>
                <a:sym typeface="+mn-lt"/>
              </a:rPr>
              <a:t>= 10000</a:t>
            </a:r>
            <a:r>
              <a:rPr lang="zh-CN" altLang="en-US" dirty="0">
                <a:latin typeface="+mn-lt"/>
                <a:ea typeface="+mn-ea"/>
                <a:cs typeface="+mn-ea"/>
                <a:sym typeface="+mn-lt"/>
              </a:rPr>
              <a:t>，对应计数初值</a:t>
            </a:r>
            <a:r>
              <a:rPr lang="en-US" altLang="zh-CN" dirty="0">
                <a:latin typeface="+mn-lt"/>
                <a:ea typeface="+mn-ea"/>
                <a:cs typeface="+mn-ea"/>
                <a:sym typeface="+mn-lt"/>
              </a:rPr>
              <a:t>0000</a:t>
            </a:r>
            <a:endParaRPr lang="en-US" altLang="zh-CN" dirty="0">
              <a:latin typeface="+mn-lt"/>
              <a:ea typeface="+mn-ea"/>
              <a:cs typeface="+mn-ea"/>
              <a:sym typeface="+mn-lt"/>
            </a:endParaRPr>
          </a:p>
          <a:p>
            <a:pPr marL="894080" lvl="1" indent="-446405" algn="just" eaLnBrk="1" hangingPunct="1">
              <a:lnSpc>
                <a:spcPct val="110000"/>
              </a:lnSpc>
              <a:spcBef>
                <a:spcPct val="10000"/>
              </a:spcBef>
              <a:buSzPct val="80000"/>
              <a:buFont typeface="微软雅黑" panose="020B0503020204020204" pitchFamily="34" charset="-122"/>
              <a:buChar char="‐"/>
              <a:defRPr/>
            </a:pPr>
            <a:r>
              <a:rPr lang="zh-CN" altLang="en-US" dirty="0">
                <a:solidFill>
                  <a:srgbClr val="FF0000"/>
                </a:solidFill>
                <a:latin typeface="+mn-lt"/>
                <a:ea typeface="+mn-ea"/>
                <a:cs typeface="+mn-ea"/>
                <a:sym typeface="+mn-lt"/>
              </a:rPr>
              <a:t>注：</a:t>
            </a:r>
            <a:r>
              <a:rPr lang="en-US" altLang="zh-CN" dirty="0">
                <a:solidFill>
                  <a:srgbClr val="FF0000"/>
                </a:solidFill>
                <a:latin typeface="+mn-lt"/>
                <a:ea typeface="+mn-ea"/>
                <a:cs typeface="+mn-ea"/>
                <a:sym typeface="+mn-lt"/>
              </a:rPr>
              <a:t>BCD</a:t>
            </a:r>
            <a:r>
              <a:rPr lang="zh-CN" altLang="en-US" dirty="0">
                <a:solidFill>
                  <a:srgbClr val="FF0000"/>
                </a:solidFill>
                <a:latin typeface="+mn-lt"/>
                <a:ea typeface="+mn-ea"/>
                <a:cs typeface="+mn-ea"/>
                <a:sym typeface="+mn-lt"/>
              </a:rPr>
              <a:t>常用于用户输入，计数值应由</a:t>
            </a:r>
            <a:r>
              <a:rPr lang="en-US" altLang="zh-CN" dirty="0">
                <a:solidFill>
                  <a:srgbClr val="FF0000"/>
                </a:solidFill>
                <a:latin typeface="+mn-lt"/>
                <a:ea typeface="+mn-ea"/>
                <a:cs typeface="+mn-ea"/>
                <a:sym typeface="+mn-lt"/>
              </a:rPr>
              <a:t>16</a:t>
            </a:r>
            <a:r>
              <a:rPr lang="zh-CN" altLang="en-US" dirty="0">
                <a:solidFill>
                  <a:srgbClr val="FF0000"/>
                </a:solidFill>
                <a:latin typeface="+mn-lt"/>
                <a:ea typeface="+mn-ea"/>
                <a:cs typeface="+mn-ea"/>
                <a:sym typeface="+mn-lt"/>
              </a:rPr>
              <a:t>进制转换为</a:t>
            </a:r>
            <a:r>
              <a:rPr lang="en-US" altLang="zh-CN" dirty="0">
                <a:solidFill>
                  <a:srgbClr val="FF0000"/>
                </a:solidFill>
                <a:latin typeface="+mn-lt"/>
                <a:ea typeface="+mn-ea"/>
                <a:cs typeface="+mn-ea"/>
                <a:sym typeface="+mn-lt"/>
              </a:rPr>
              <a:t>BCD</a:t>
            </a:r>
            <a:r>
              <a:rPr lang="zh-CN" altLang="en-US" dirty="0">
                <a:solidFill>
                  <a:srgbClr val="FF0000"/>
                </a:solidFill>
                <a:latin typeface="+mn-lt"/>
                <a:ea typeface="+mn-ea"/>
                <a:cs typeface="+mn-ea"/>
                <a:sym typeface="+mn-lt"/>
              </a:rPr>
              <a:t>码才行</a:t>
            </a:r>
            <a:endParaRPr lang="en-US" altLang="zh-CN" dirty="0">
              <a:solidFill>
                <a:srgbClr val="FF0000"/>
              </a:solidFill>
              <a:latin typeface="+mn-lt"/>
              <a:ea typeface="+mn-ea"/>
              <a:cs typeface="+mn-ea"/>
              <a:sym typeface="+mn-lt"/>
            </a:endParaRPr>
          </a:p>
        </p:txBody>
      </p:sp>
    </p:spTree>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74391" y="1197895"/>
            <a:ext cx="8195218" cy="149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20000"/>
              </a:spcBef>
              <a:buClr>
                <a:srgbClr val="FF5050"/>
              </a:buClr>
              <a:buSzPct val="80000"/>
              <a:buFont typeface="Wingdings" panose="05000000000000000000" pitchFamily="2" charset="2"/>
              <a:buNone/>
            </a:pPr>
            <a:r>
              <a:rPr lang="zh-CN" altLang="en-US" sz="2600" dirty="0">
                <a:solidFill>
                  <a:schemeClr val="accent2">
                    <a:lumMod val="75000"/>
                  </a:schemeClr>
                </a:solidFill>
                <a:latin typeface="+mn-lt"/>
                <a:ea typeface="+mn-ea"/>
                <a:cs typeface="+mn-ea"/>
                <a:sym typeface="+mn-lt"/>
              </a:rPr>
              <a:t>例：使用</a:t>
            </a:r>
            <a:r>
              <a:rPr lang="zh-CN" altLang="en-US" sz="2600" dirty="0">
                <a:solidFill>
                  <a:srgbClr val="C00000"/>
                </a:solidFill>
                <a:latin typeface="+mn-lt"/>
                <a:ea typeface="+mn-ea"/>
                <a:cs typeface="+mn-ea"/>
                <a:sym typeface="+mn-lt"/>
              </a:rPr>
              <a:t>计数器</a:t>
            </a:r>
            <a:r>
              <a:rPr lang="en-US" altLang="zh-CN" sz="2600" dirty="0">
                <a:solidFill>
                  <a:srgbClr val="C00000"/>
                </a:solidFill>
                <a:latin typeface="+mn-lt"/>
                <a:ea typeface="+mn-ea"/>
                <a:cs typeface="+mn-ea"/>
                <a:sym typeface="+mn-lt"/>
              </a:rPr>
              <a:t>T</a:t>
            </a:r>
            <a:r>
              <a:rPr lang="en-US" altLang="zh-CN" sz="2600" baseline="-30000" dirty="0">
                <a:solidFill>
                  <a:srgbClr val="C00000"/>
                </a:solidFill>
                <a:latin typeface="+mn-lt"/>
                <a:ea typeface="+mn-ea"/>
                <a:cs typeface="+mn-ea"/>
                <a:sym typeface="+mn-lt"/>
              </a:rPr>
              <a:t>1</a:t>
            </a:r>
            <a:r>
              <a:rPr lang="zh-CN" altLang="en-US" sz="2600" dirty="0">
                <a:solidFill>
                  <a:schemeClr val="accent2">
                    <a:lumMod val="75000"/>
                  </a:schemeClr>
                </a:solidFill>
                <a:latin typeface="+mn-lt"/>
                <a:ea typeface="+mn-ea"/>
                <a:cs typeface="+mn-ea"/>
                <a:sym typeface="+mn-lt"/>
              </a:rPr>
              <a:t>工作在</a:t>
            </a:r>
            <a:r>
              <a:rPr lang="en-US" altLang="zh-CN" sz="2600" dirty="0">
                <a:solidFill>
                  <a:srgbClr val="C00000"/>
                </a:solidFill>
                <a:latin typeface="+mn-lt"/>
                <a:ea typeface="+mn-ea"/>
                <a:cs typeface="+mn-ea"/>
                <a:sym typeface="+mn-lt"/>
              </a:rPr>
              <a:t>4</a:t>
            </a:r>
            <a:r>
              <a:rPr lang="zh-CN" altLang="en-US" sz="2600" dirty="0">
                <a:solidFill>
                  <a:srgbClr val="C00000"/>
                </a:solidFill>
                <a:latin typeface="+mn-lt"/>
                <a:ea typeface="+mn-ea"/>
                <a:cs typeface="+mn-ea"/>
                <a:sym typeface="+mn-lt"/>
              </a:rPr>
              <a:t>方式</a:t>
            </a:r>
            <a:r>
              <a:rPr lang="zh-CN" altLang="en-US" sz="2600" dirty="0">
                <a:solidFill>
                  <a:schemeClr val="accent2">
                    <a:lumMod val="75000"/>
                  </a:schemeClr>
                </a:solidFill>
                <a:latin typeface="+mn-lt"/>
                <a:ea typeface="+mn-ea"/>
                <a:cs typeface="+mn-ea"/>
                <a:sym typeface="+mn-lt"/>
              </a:rPr>
              <a:t>，且时间常数为</a:t>
            </a:r>
            <a:r>
              <a:rPr lang="en-US" altLang="zh-CN" sz="2600" dirty="0">
                <a:solidFill>
                  <a:schemeClr val="accent2">
                    <a:lumMod val="75000"/>
                  </a:schemeClr>
                </a:solidFill>
                <a:latin typeface="+mn-lt"/>
                <a:ea typeface="+mn-ea"/>
                <a:cs typeface="+mn-ea"/>
                <a:sym typeface="+mn-lt"/>
              </a:rPr>
              <a:t>3F8H</a:t>
            </a:r>
            <a:r>
              <a:rPr lang="zh-CN" altLang="en-US" sz="2600" dirty="0">
                <a:solidFill>
                  <a:schemeClr val="accent2">
                    <a:lumMod val="75000"/>
                  </a:schemeClr>
                </a:solidFill>
                <a:latin typeface="+mn-lt"/>
                <a:ea typeface="+mn-ea"/>
                <a:cs typeface="+mn-ea"/>
                <a:sym typeface="+mn-lt"/>
              </a:rPr>
              <a:t>；</a:t>
            </a:r>
            <a:endParaRPr lang="en-US" altLang="zh-CN" sz="2600" dirty="0">
              <a:solidFill>
                <a:schemeClr val="accent2">
                  <a:lumMod val="75000"/>
                </a:schemeClr>
              </a:solidFill>
              <a:latin typeface="+mn-lt"/>
              <a:ea typeface="+mn-ea"/>
              <a:cs typeface="+mn-ea"/>
              <a:sym typeface="+mn-lt"/>
            </a:endParaRPr>
          </a:p>
          <a:p>
            <a:pPr algn="just">
              <a:lnSpc>
                <a:spcPct val="110000"/>
              </a:lnSpc>
              <a:spcBef>
                <a:spcPct val="20000"/>
              </a:spcBef>
              <a:buClr>
                <a:srgbClr val="FF5050"/>
              </a:buClr>
              <a:buSzPct val="80000"/>
              <a:buFont typeface="Wingdings" panose="05000000000000000000" pitchFamily="2" charset="2"/>
              <a:buNone/>
            </a:pPr>
            <a:r>
              <a:rPr lang="zh-CN" altLang="en-US" sz="2600" dirty="0">
                <a:solidFill>
                  <a:schemeClr val="accent2">
                    <a:lumMod val="75000"/>
                  </a:schemeClr>
                </a:solidFill>
                <a:latin typeface="+mn-lt"/>
                <a:ea typeface="+mn-ea"/>
                <a:cs typeface="+mn-ea"/>
                <a:sym typeface="+mn-lt"/>
              </a:rPr>
              <a:t>设</a:t>
            </a:r>
            <a:r>
              <a:rPr lang="en-US" altLang="zh-CN" sz="2600" dirty="0">
                <a:solidFill>
                  <a:schemeClr val="accent2">
                    <a:lumMod val="75000"/>
                  </a:schemeClr>
                </a:solidFill>
                <a:latin typeface="+mn-lt"/>
                <a:ea typeface="+mn-ea"/>
                <a:cs typeface="+mn-ea"/>
                <a:sym typeface="+mn-lt"/>
              </a:rPr>
              <a:t>307H</a:t>
            </a:r>
            <a:r>
              <a:rPr lang="zh-CN" altLang="en-US" sz="2600" dirty="0">
                <a:solidFill>
                  <a:schemeClr val="accent2">
                    <a:lumMod val="75000"/>
                  </a:schemeClr>
                </a:solidFill>
                <a:latin typeface="+mn-lt"/>
                <a:ea typeface="+mn-ea"/>
                <a:cs typeface="+mn-ea"/>
                <a:sym typeface="+mn-lt"/>
              </a:rPr>
              <a:t>是整个</a:t>
            </a:r>
            <a:r>
              <a:rPr lang="en-US" altLang="zh-CN" sz="2600" dirty="0">
                <a:solidFill>
                  <a:schemeClr val="accent2">
                    <a:lumMod val="75000"/>
                  </a:schemeClr>
                </a:solidFill>
                <a:latin typeface="+mn-lt"/>
                <a:ea typeface="+mn-ea"/>
                <a:cs typeface="+mn-ea"/>
                <a:sym typeface="+mn-lt"/>
              </a:rPr>
              <a:t>8254</a:t>
            </a:r>
            <a:r>
              <a:rPr lang="zh-CN" altLang="en-US" sz="2600" dirty="0">
                <a:solidFill>
                  <a:schemeClr val="accent2">
                    <a:lumMod val="75000"/>
                  </a:schemeClr>
                </a:solidFill>
                <a:latin typeface="+mn-lt"/>
                <a:ea typeface="+mn-ea"/>
                <a:cs typeface="+mn-ea"/>
                <a:sym typeface="+mn-lt"/>
              </a:rPr>
              <a:t>的命令寄存器的地址，</a:t>
            </a:r>
            <a:r>
              <a:rPr lang="en-US" altLang="zh-CN" sz="2600" dirty="0">
                <a:solidFill>
                  <a:schemeClr val="accent2">
                    <a:lumMod val="75000"/>
                  </a:schemeClr>
                </a:solidFill>
                <a:latin typeface="+mn-lt"/>
                <a:ea typeface="+mn-ea"/>
                <a:cs typeface="+mn-ea"/>
                <a:sym typeface="+mn-lt"/>
              </a:rPr>
              <a:t>305H</a:t>
            </a:r>
            <a:r>
              <a:rPr lang="zh-CN" altLang="en-US" sz="2600" dirty="0">
                <a:solidFill>
                  <a:schemeClr val="accent2">
                    <a:lumMod val="75000"/>
                  </a:schemeClr>
                </a:solidFill>
                <a:latin typeface="+mn-lt"/>
                <a:ea typeface="+mn-ea"/>
                <a:cs typeface="+mn-ea"/>
                <a:sym typeface="+mn-lt"/>
              </a:rPr>
              <a:t>是</a:t>
            </a:r>
            <a:r>
              <a:rPr lang="en-US" altLang="zh-CN" sz="2600" dirty="0">
                <a:solidFill>
                  <a:schemeClr val="accent2">
                    <a:lumMod val="75000"/>
                  </a:schemeClr>
                </a:solidFill>
                <a:latin typeface="+mn-lt"/>
                <a:ea typeface="+mn-ea"/>
                <a:cs typeface="+mn-ea"/>
                <a:sym typeface="+mn-lt"/>
              </a:rPr>
              <a:t>8254</a:t>
            </a:r>
            <a:r>
              <a:rPr lang="zh-CN" altLang="en-US" sz="2600" dirty="0">
                <a:solidFill>
                  <a:schemeClr val="accent2">
                    <a:lumMod val="75000"/>
                  </a:schemeClr>
                </a:solidFill>
                <a:latin typeface="+mn-lt"/>
                <a:ea typeface="+mn-ea"/>
                <a:cs typeface="+mn-ea"/>
                <a:sym typeface="+mn-lt"/>
              </a:rPr>
              <a:t>中定时器</a:t>
            </a:r>
            <a:r>
              <a:rPr lang="en-US" altLang="zh-CN" sz="2600" dirty="0">
                <a:solidFill>
                  <a:schemeClr val="accent2">
                    <a:lumMod val="75000"/>
                  </a:schemeClr>
                </a:solidFill>
                <a:latin typeface="+mn-lt"/>
                <a:ea typeface="+mn-ea"/>
                <a:cs typeface="+mn-ea"/>
                <a:sym typeface="+mn-lt"/>
              </a:rPr>
              <a:t>1</a:t>
            </a:r>
            <a:r>
              <a:rPr lang="zh-CN" altLang="en-US" sz="2600" dirty="0">
                <a:solidFill>
                  <a:schemeClr val="accent2">
                    <a:lumMod val="75000"/>
                  </a:schemeClr>
                </a:solidFill>
                <a:latin typeface="+mn-lt"/>
                <a:ea typeface="+mn-ea"/>
                <a:cs typeface="+mn-ea"/>
                <a:sym typeface="+mn-lt"/>
              </a:rPr>
              <a:t>的数据口地址，则</a:t>
            </a:r>
            <a:r>
              <a:rPr lang="zh-CN" altLang="en-US" sz="2600" dirty="0">
                <a:solidFill>
                  <a:srgbClr val="006600"/>
                </a:solidFill>
                <a:latin typeface="+mn-lt"/>
                <a:ea typeface="+mn-ea"/>
                <a:cs typeface="+mn-ea"/>
                <a:sym typeface="+mn-lt"/>
              </a:rPr>
              <a:t>初始化程序段</a:t>
            </a:r>
            <a:r>
              <a:rPr lang="zh-CN" altLang="en-US" sz="2600" dirty="0">
                <a:solidFill>
                  <a:schemeClr val="accent2">
                    <a:lumMod val="75000"/>
                  </a:schemeClr>
                </a:solidFill>
                <a:latin typeface="+mn-lt"/>
                <a:ea typeface="+mn-ea"/>
                <a:cs typeface="+mn-ea"/>
                <a:sym typeface="+mn-lt"/>
              </a:rPr>
              <a:t>为：</a:t>
            </a:r>
            <a:endParaRPr lang="zh-CN" altLang="en-US" sz="2600" dirty="0">
              <a:solidFill>
                <a:schemeClr val="accent2">
                  <a:lumMod val="75000"/>
                </a:schemeClr>
              </a:solidFill>
              <a:latin typeface="+mn-lt"/>
              <a:ea typeface="+mn-ea"/>
              <a:cs typeface="+mn-ea"/>
              <a:sym typeface="+mn-lt"/>
            </a:endParaRPr>
          </a:p>
        </p:txBody>
      </p:sp>
      <p:sp>
        <p:nvSpPr>
          <p:cNvPr id="2" name="矩形 1"/>
          <p:cNvSpPr/>
          <p:nvPr/>
        </p:nvSpPr>
        <p:spPr>
          <a:xfrm>
            <a:off x="1284863" y="2870734"/>
            <a:ext cx="7060239" cy="3564053"/>
          </a:xfrm>
          <a:prstGeom prst="rect">
            <a:avLst/>
          </a:prstGeom>
        </p:spPr>
        <p:txBody>
          <a:bodyPr wrap="square">
            <a:spAutoFit/>
          </a:bodyPr>
          <a:lstStyle/>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MOV  DX</a:t>
            </a:r>
            <a:r>
              <a:rPr lang="zh-CN" altLang="en-US" dirty="0">
                <a:latin typeface="+mn-lt"/>
                <a:ea typeface="+mn-ea"/>
                <a:cs typeface="+mn-ea"/>
                <a:sym typeface="+mn-lt"/>
              </a:rPr>
              <a:t>，</a:t>
            </a:r>
            <a:r>
              <a:rPr lang="en-US" altLang="zh-CN" dirty="0">
                <a:latin typeface="+mn-lt"/>
                <a:ea typeface="+mn-ea"/>
                <a:cs typeface="+mn-ea"/>
                <a:sym typeface="+mn-lt"/>
              </a:rPr>
              <a:t>307H            </a:t>
            </a:r>
            <a:r>
              <a:rPr lang="zh-CN" altLang="en-US" dirty="0">
                <a:latin typeface="+mn-lt"/>
                <a:ea typeface="+mn-ea"/>
                <a:cs typeface="+mn-ea"/>
                <a:sym typeface="+mn-lt"/>
              </a:rPr>
              <a:t>；命令口</a:t>
            </a:r>
            <a:endParaRPr lang="zh-CN" altLang="en-US"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MOV  AL</a:t>
            </a:r>
            <a:r>
              <a:rPr lang="zh-CN" altLang="en-US" dirty="0">
                <a:latin typeface="+mn-lt"/>
                <a:ea typeface="+mn-ea"/>
                <a:cs typeface="+mn-ea"/>
                <a:sym typeface="+mn-lt"/>
              </a:rPr>
              <a:t>，</a:t>
            </a:r>
            <a:r>
              <a:rPr lang="en-US" altLang="zh-CN" dirty="0">
                <a:solidFill>
                  <a:srgbClr val="FF0000"/>
                </a:solidFill>
                <a:latin typeface="+mn-lt"/>
                <a:ea typeface="+mn-ea"/>
                <a:cs typeface="+mn-ea"/>
                <a:sym typeface="+mn-lt"/>
              </a:rPr>
              <a:t>01</a:t>
            </a:r>
            <a:r>
              <a:rPr lang="en-US" altLang="zh-CN" dirty="0">
                <a:solidFill>
                  <a:srgbClr val="006600"/>
                </a:solidFill>
                <a:latin typeface="+mn-lt"/>
                <a:ea typeface="+mn-ea"/>
                <a:cs typeface="+mn-ea"/>
                <a:sym typeface="+mn-lt"/>
              </a:rPr>
              <a:t>11</a:t>
            </a:r>
            <a:r>
              <a:rPr lang="en-US" altLang="zh-CN" dirty="0">
                <a:solidFill>
                  <a:srgbClr val="0000FF"/>
                </a:solidFill>
                <a:latin typeface="+mn-lt"/>
                <a:ea typeface="+mn-ea"/>
                <a:cs typeface="+mn-ea"/>
                <a:sym typeface="+mn-lt"/>
              </a:rPr>
              <a:t>100</a:t>
            </a:r>
            <a:r>
              <a:rPr lang="en-US" altLang="zh-CN" dirty="0">
                <a:solidFill>
                  <a:srgbClr val="7030A0"/>
                </a:solidFill>
                <a:latin typeface="+mn-lt"/>
                <a:ea typeface="+mn-ea"/>
                <a:cs typeface="+mn-ea"/>
                <a:sym typeface="+mn-lt"/>
              </a:rPr>
              <a:t>0</a:t>
            </a:r>
            <a:r>
              <a:rPr lang="en-US" altLang="zh-CN" dirty="0">
                <a:latin typeface="+mn-lt"/>
                <a:ea typeface="+mn-ea"/>
                <a:cs typeface="+mn-ea"/>
                <a:sym typeface="+mn-lt"/>
              </a:rPr>
              <a:t>B   </a:t>
            </a:r>
            <a:r>
              <a:rPr lang="zh-CN" altLang="en-US" dirty="0">
                <a:latin typeface="+mn-lt"/>
                <a:ea typeface="+mn-ea"/>
                <a:cs typeface="+mn-ea"/>
                <a:sym typeface="+mn-lt"/>
              </a:rPr>
              <a:t>；方式字</a:t>
            </a:r>
            <a:endParaRPr lang="zh-CN" altLang="en-US"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OUT   DX</a:t>
            </a:r>
            <a:r>
              <a:rPr lang="zh-CN" altLang="en-US" dirty="0">
                <a:latin typeface="+mn-lt"/>
                <a:ea typeface="+mn-ea"/>
                <a:cs typeface="+mn-ea"/>
                <a:sym typeface="+mn-lt"/>
              </a:rPr>
              <a:t>，</a:t>
            </a:r>
            <a:r>
              <a:rPr lang="en-US" altLang="zh-CN" dirty="0">
                <a:latin typeface="+mn-lt"/>
                <a:ea typeface="+mn-ea"/>
                <a:cs typeface="+mn-ea"/>
                <a:sym typeface="+mn-lt"/>
              </a:rPr>
              <a:t>AL            </a:t>
            </a:r>
            <a:r>
              <a:rPr lang="zh-CN" altLang="en-US" dirty="0">
                <a:latin typeface="+mn-lt"/>
                <a:ea typeface="+mn-ea"/>
                <a:cs typeface="+mn-ea"/>
                <a:sym typeface="+mn-lt"/>
              </a:rPr>
              <a:t>；</a:t>
            </a:r>
            <a:r>
              <a:rPr kumimoji="1" lang="zh-CN" altLang="en-US" dirty="0">
                <a:solidFill>
                  <a:schemeClr val="tx2"/>
                </a:solidFill>
                <a:latin typeface="+mn-lt"/>
                <a:ea typeface="+mn-ea"/>
                <a:cs typeface="+mn-ea"/>
                <a:sym typeface="+mn-lt"/>
              </a:rPr>
              <a:t>写入控制命令字寄存器</a:t>
            </a:r>
            <a:endParaRPr lang="en-US" altLang="zh-CN"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MOV  DX</a:t>
            </a:r>
            <a:r>
              <a:rPr lang="zh-CN" altLang="en-US" dirty="0">
                <a:latin typeface="+mn-lt"/>
                <a:ea typeface="+mn-ea"/>
                <a:cs typeface="+mn-ea"/>
                <a:sym typeface="+mn-lt"/>
              </a:rPr>
              <a:t>，</a:t>
            </a:r>
            <a:r>
              <a:rPr lang="en-US" altLang="zh-CN" dirty="0">
                <a:latin typeface="+mn-lt"/>
                <a:ea typeface="+mn-ea"/>
                <a:cs typeface="+mn-ea"/>
                <a:sym typeface="+mn-lt"/>
              </a:rPr>
              <a:t>305H        </a:t>
            </a:r>
            <a:r>
              <a:rPr lang="zh-CN" altLang="en-US" dirty="0">
                <a:latin typeface="+mn-lt"/>
                <a:ea typeface="+mn-ea"/>
                <a:cs typeface="+mn-ea"/>
                <a:sym typeface="+mn-lt"/>
              </a:rPr>
              <a:t>；</a:t>
            </a:r>
            <a:r>
              <a:rPr lang="en-US" altLang="zh-CN" dirty="0">
                <a:latin typeface="+mn-lt"/>
                <a:ea typeface="+mn-ea"/>
                <a:cs typeface="+mn-ea"/>
                <a:sym typeface="+mn-lt"/>
              </a:rPr>
              <a:t>T</a:t>
            </a:r>
            <a:r>
              <a:rPr lang="en-US" altLang="zh-CN" baseline="-30000" dirty="0">
                <a:latin typeface="+mn-lt"/>
                <a:ea typeface="+mn-ea"/>
                <a:cs typeface="+mn-ea"/>
                <a:sym typeface="+mn-lt"/>
              </a:rPr>
              <a:t>1</a:t>
            </a:r>
            <a:r>
              <a:rPr lang="zh-CN" altLang="en-US" dirty="0">
                <a:latin typeface="+mn-lt"/>
                <a:ea typeface="+mn-ea"/>
                <a:cs typeface="+mn-ea"/>
                <a:sym typeface="+mn-lt"/>
              </a:rPr>
              <a:t>数据口</a:t>
            </a:r>
            <a:endParaRPr lang="zh-CN" altLang="en-US"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MOV  AL</a:t>
            </a:r>
            <a:r>
              <a:rPr lang="zh-CN" altLang="en-US" dirty="0">
                <a:latin typeface="+mn-lt"/>
                <a:ea typeface="+mn-ea"/>
                <a:cs typeface="+mn-ea"/>
                <a:sym typeface="+mn-lt"/>
              </a:rPr>
              <a:t>，</a:t>
            </a:r>
            <a:r>
              <a:rPr lang="en-US" altLang="zh-CN" dirty="0">
                <a:latin typeface="+mn-lt"/>
                <a:ea typeface="+mn-ea"/>
                <a:cs typeface="+mn-ea"/>
                <a:sym typeface="+mn-lt"/>
              </a:rPr>
              <a:t>0F8H        </a:t>
            </a:r>
            <a:r>
              <a:rPr lang="zh-CN" altLang="en-US" dirty="0">
                <a:latin typeface="+mn-lt"/>
                <a:ea typeface="+mn-ea"/>
                <a:cs typeface="+mn-ea"/>
                <a:sym typeface="+mn-lt"/>
              </a:rPr>
              <a:t>；低</a:t>
            </a:r>
            <a:r>
              <a:rPr lang="en-US" altLang="zh-CN" dirty="0">
                <a:latin typeface="+mn-lt"/>
                <a:ea typeface="+mn-ea"/>
                <a:cs typeface="+mn-ea"/>
                <a:sym typeface="+mn-lt"/>
              </a:rPr>
              <a:t>8</a:t>
            </a:r>
            <a:r>
              <a:rPr lang="zh-CN" altLang="en-US" dirty="0">
                <a:latin typeface="+mn-lt"/>
                <a:ea typeface="+mn-ea"/>
                <a:cs typeface="+mn-ea"/>
                <a:sym typeface="+mn-lt"/>
              </a:rPr>
              <a:t>位计数值             </a:t>
            </a:r>
            <a:endParaRPr lang="zh-CN" altLang="en-US"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OUT   DX</a:t>
            </a:r>
            <a:r>
              <a:rPr lang="zh-CN" altLang="en-US" dirty="0">
                <a:latin typeface="+mn-lt"/>
                <a:ea typeface="+mn-ea"/>
                <a:cs typeface="+mn-ea"/>
                <a:sym typeface="+mn-lt"/>
              </a:rPr>
              <a:t>，</a:t>
            </a:r>
            <a:r>
              <a:rPr lang="en-US" altLang="zh-CN" dirty="0">
                <a:latin typeface="+mn-lt"/>
                <a:ea typeface="+mn-ea"/>
                <a:cs typeface="+mn-ea"/>
                <a:sym typeface="+mn-lt"/>
              </a:rPr>
              <a:t>AL    </a:t>
            </a:r>
            <a:r>
              <a:rPr lang="zh-CN" altLang="en-US" dirty="0">
                <a:latin typeface="+mn-lt"/>
                <a:ea typeface="+mn-ea"/>
                <a:cs typeface="+mn-ea"/>
                <a:sym typeface="+mn-lt"/>
              </a:rPr>
              <a:t>；</a:t>
            </a:r>
            <a:r>
              <a:rPr kumimoji="1" lang="zh-CN" altLang="en-US" dirty="0">
                <a:solidFill>
                  <a:schemeClr val="tx2"/>
                </a:solidFill>
                <a:latin typeface="+mn-lt"/>
                <a:ea typeface="+mn-ea"/>
                <a:cs typeface="+mn-ea"/>
                <a:sym typeface="+mn-lt"/>
              </a:rPr>
              <a:t>送低字节到计数器</a:t>
            </a:r>
            <a:r>
              <a:rPr kumimoji="1" lang="en-US" altLang="zh-CN" dirty="0">
                <a:solidFill>
                  <a:schemeClr val="tx2"/>
                </a:solidFill>
                <a:latin typeface="+mn-lt"/>
                <a:ea typeface="+mn-ea"/>
                <a:cs typeface="+mn-ea"/>
                <a:sym typeface="+mn-lt"/>
              </a:rPr>
              <a:t>1</a:t>
            </a:r>
            <a:r>
              <a:rPr kumimoji="1" lang="zh-CN" altLang="en-US" dirty="0">
                <a:solidFill>
                  <a:schemeClr val="tx2"/>
                </a:solidFill>
                <a:latin typeface="+mn-lt"/>
                <a:ea typeface="+mn-ea"/>
                <a:cs typeface="+mn-ea"/>
                <a:sym typeface="+mn-lt"/>
              </a:rPr>
              <a:t>初值寄存器</a:t>
            </a:r>
            <a:endParaRPr lang="en-US" altLang="zh-CN"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MOV  AL</a:t>
            </a:r>
            <a:r>
              <a:rPr lang="zh-CN" altLang="en-US" dirty="0">
                <a:latin typeface="+mn-lt"/>
                <a:ea typeface="+mn-ea"/>
                <a:cs typeface="+mn-ea"/>
                <a:sym typeface="+mn-lt"/>
              </a:rPr>
              <a:t>，</a:t>
            </a:r>
            <a:r>
              <a:rPr lang="en-US" altLang="zh-CN" dirty="0">
                <a:latin typeface="+mn-lt"/>
                <a:ea typeface="+mn-ea"/>
                <a:cs typeface="+mn-ea"/>
                <a:sym typeface="+mn-lt"/>
              </a:rPr>
              <a:t>03H          </a:t>
            </a:r>
            <a:r>
              <a:rPr lang="zh-CN" altLang="en-US" dirty="0">
                <a:latin typeface="+mn-lt"/>
                <a:ea typeface="+mn-ea"/>
                <a:cs typeface="+mn-ea"/>
                <a:sym typeface="+mn-lt"/>
              </a:rPr>
              <a:t>；高</a:t>
            </a:r>
            <a:r>
              <a:rPr lang="en-US" altLang="zh-CN" dirty="0">
                <a:latin typeface="+mn-lt"/>
                <a:ea typeface="+mn-ea"/>
                <a:cs typeface="+mn-ea"/>
                <a:sym typeface="+mn-lt"/>
              </a:rPr>
              <a:t>8</a:t>
            </a:r>
            <a:r>
              <a:rPr lang="zh-CN" altLang="en-US" dirty="0">
                <a:latin typeface="+mn-lt"/>
                <a:ea typeface="+mn-ea"/>
                <a:cs typeface="+mn-ea"/>
                <a:sym typeface="+mn-lt"/>
              </a:rPr>
              <a:t>位计数值</a:t>
            </a:r>
            <a:endParaRPr lang="zh-CN" altLang="en-US" dirty="0">
              <a:latin typeface="+mn-lt"/>
              <a:ea typeface="+mn-ea"/>
              <a:cs typeface="+mn-ea"/>
              <a:sym typeface="+mn-lt"/>
            </a:endParaRPr>
          </a:p>
          <a:p>
            <a:pPr>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OUT   DX</a:t>
            </a:r>
            <a:r>
              <a:rPr lang="zh-CN" altLang="en-US" dirty="0">
                <a:latin typeface="+mn-lt"/>
                <a:ea typeface="+mn-ea"/>
                <a:cs typeface="+mn-ea"/>
                <a:sym typeface="+mn-lt"/>
              </a:rPr>
              <a:t>，</a:t>
            </a:r>
            <a:r>
              <a:rPr lang="en-US" altLang="zh-CN" dirty="0">
                <a:latin typeface="+mn-lt"/>
                <a:ea typeface="+mn-ea"/>
                <a:cs typeface="+mn-ea"/>
                <a:sym typeface="+mn-lt"/>
              </a:rPr>
              <a:t>AL    </a:t>
            </a:r>
            <a:r>
              <a:rPr lang="zh-CN" altLang="en-US" dirty="0">
                <a:latin typeface="+mn-lt"/>
                <a:ea typeface="+mn-ea"/>
                <a:cs typeface="+mn-ea"/>
                <a:sym typeface="+mn-lt"/>
              </a:rPr>
              <a:t>；</a:t>
            </a:r>
            <a:r>
              <a:rPr kumimoji="1" lang="zh-CN" altLang="en-US" dirty="0">
                <a:solidFill>
                  <a:schemeClr val="tx2"/>
                </a:solidFill>
                <a:latin typeface="+mn-lt"/>
                <a:ea typeface="+mn-ea"/>
                <a:cs typeface="+mn-ea"/>
                <a:sym typeface="+mn-lt"/>
              </a:rPr>
              <a:t>送高字节到计数器</a:t>
            </a:r>
            <a:r>
              <a:rPr kumimoji="1" lang="en-US" altLang="zh-CN" dirty="0">
                <a:solidFill>
                  <a:schemeClr val="tx2"/>
                </a:solidFill>
                <a:latin typeface="+mn-lt"/>
                <a:ea typeface="+mn-ea"/>
                <a:cs typeface="+mn-ea"/>
                <a:sym typeface="+mn-lt"/>
              </a:rPr>
              <a:t>1</a:t>
            </a:r>
            <a:r>
              <a:rPr kumimoji="1" lang="zh-CN" altLang="en-US" dirty="0">
                <a:solidFill>
                  <a:schemeClr val="tx2"/>
                </a:solidFill>
                <a:latin typeface="+mn-lt"/>
                <a:ea typeface="+mn-ea"/>
                <a:cs typeface="+mn-ea"/>
                <a:sym typeface="+mn-lt"/>
              </a:rPr>
              <a:t>初值寄存器</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up)">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wipe(up)">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wipe(up)">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wipe(up)">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wipe(up)">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wipe(up)">
                                      <p:cBhvr>
                                        <p:cTn id="40" dur="500"/>
                                        <p:tgtEl>
                                          <p:spTgt spid="2">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wipe(up)">
                                      <p:cBhvr>
                                        <p:cTn id="45" dur="500"/>
                                        <p:tgtEl>
                                          <p:spTgt spid="2">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wipe(up)">
                                      <p:cBhvr>
                                        <p:cTn id="5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uiExpand="1" build="p"/>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439896" y="277546"/>
            <a:ext cx="8135937"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10000"/>
              </a:spcBef>
              <a:buClr>
                <a:srgbClr val="FF5050"/>
              </a:buClr>
              <a:buSzPct val="80000"/>
              <a:buFont typeface="Wingdings" panose="05000000000000000000" pitchFamily="2" charset="2"/>
              <a:buNone/>
              <a:defRPr/>
            </a:pPr>
            <a:r>
              <a:rPr lang="zh-CN" altLang="en-US" sz="2800" dirty="0">
                <a:solidFill>
                  <a:srgbClr val="FF0000"/>
                </a:solidFill>
                <a:latin typeface="+mn-lt"/>
                <a:ea typeface="+mn-ea"/>
                <a:cs typeface="+mn-ea"/>
                <a:sym typeface="+mn-lt"/>
              </a:rPr>
              <a:t>二进制和</a:t>
            </a:r>
            <a:r>
              <a:rPr lang="en-US" altLang="zh-CN" sz="2800" dirty="0">
                <a:solidFill>
                  <a:srgbClr val="FF0000"/>
                </a:solidFill>
                <a:latin typeface="+mn-lt"/>
                <a:ea typeface="+mn-ea"/>
                <a:cs typeface="+mn-ea"/>
                <a:sym typeface="+mn-lt"/>
              </a:rPr>
              <a:t>BCD</a:t>
            </a:r>
            <a:r>
              <a:rPr lang="zh-CN" altLang="en-US" sz="2800" dirty="0">
                <a:solidFill>
                  <a:srgbClr val="FF0000"/>
                </a:solidFill>
                <a:latin typeface="+mn-lt"/>
                <a:ea typeface="+mn-ea"/>
                <a:cs typeface="+mn-ea"/>
                <a:sym typeface="+mn-lt"/>
              </a:rPr>
              <a:t>使用过程中</a:t>
            </a:r>
            <a:r>
              <a:rPr lang="zh-CN" altLang="en-US" sz="2800" dirty="0">
                <a:solidFill>
                  <a:srgbClr val="FF0000"/>
                </a:solidFill>
                <a:latin typeface="+mn-lt"/>
                <a:ea typeface="+mn-ea"/>
                <a:cs typeface="+mn-ea"/>
                <a:sym typeface="+mn-lt"/>
              </a:rPr>
              <a:t>的注意：</a:t>
            </a:r>
            <a:endParaRPr lang="zh-CN" altLang="en-US" sz="2800" dirty="0">
              <a:solidFill>
                <a:srgbClr val="FF0000"/>
              </a:solidFill>
              <a:latin typeface="+mn-lt"/>
              <a:ea typeface="+mn-ea"/>
              <a:cs typeface="+mn-ea"/>
              <a:sym typeface="+mn-lt"/>
            </a:endParaRPr>
          </a:p>
          <a:p>
            <a:pPr algn="just" eaLnBrk="1" hangingPunct="1">
              <a:lnSpc>
                <a:spcPct val="110000"/>
              </a:lnSpc>
              <a:spcBef>
                <a:spcPct val="10000"/>
              </a:spcBef>
              <a:buClr>
                <a:srgbClr val="FF5050"/>
              </a:buClr>
              <a:buSzPct val="80000"/>
              <a:buFont typeface="Wingdings" panose="05000000000000000000" pitchFamily="2" charset="2"/>
              <a:buNone/>
              <a:defRPr/>
            </a:pPr>
            <a:r>
              <a:rPr lang="zh-CN" altLang="en-US" dirty="0">
                <a:solidFill>
                  <a:srgbClr val="0070C0"/>
                </a:solidFill>
                <a:latin typeface="+mn-lt"/>
                <a:ea typeface="+mn-ea"/>
                <a:cs typeface="+mn-ea"/>
                <a:sym typeface="+mn-lt"/>
              </a:rPr>
              <a:t>例：设8254的口地址为40H ~ 43H，要求2#计数器工作在方式3，计数初值=4000，写出初始化程序段</a:t>
            </a:r>
            <a:endParaRPr lang="zh-CN" altLang="en-US" dirty="0">
              <a:solidFill>
                <a:srgbClr val="0070C0"/>
              </a:solidFill>
              <a:latin typeface="+mn-lt"/>
              <a:ea typeface="+mn-ea"/>
              <a:cs typeface="+mn-ea"/>
              <a:sym typeface="+mn-lt"/>
            </a:endParaRPr>
          </a:p>
          <a:p>
            <a:pPr algn="just" eaLnBrk="1" hangingPunct="1">
              <a:lnSpc>
                <a:spcPct val="110000"/>
              </a:lnSpc>
              <a:spcBef>
                <a:spcPct val="10000"/>
              </a:spcBef>
              <a:buClr>
                <a:srgbClr val="FF5050"/>
              </a:buClr>
              <a:buSzPct val="80000"/>
              <a:buFont typeface="Wingdings" panose="05000000000000000000" pitchFamily="2" charset="2"/>
              <a:buNone/>
              <a:defRPr/>
            </a:pPr>
            <a:endParaRPr lang="zh-CN" altLang="en-US" dirty="0">
              <a:solidFill>
                <a:srgbClr val="0070C0"/>
              </a:solidFill>
              <a:latin typeface="+mn-lt"/>
              <a:ea typeface="+mn-ea"/>
              <a:cs typeface="+mn-ea"/>
              <a:sym typeface="+mn-lt"/>
            </a:endParaRPr>
          </a:p>
          <a:p>
            <a:pPr marL="457200" indent="-457200" algn="just" eaLnBrk="1" hangingPunct="1">
              <a:lnSpc>
                <a:spcPct val="110000"/>
              </a:lnSpc>
              <a:spcBef>
                <a:spcPts val="600"/>
              </a:spcBef>
              <a:buSzPct val="80000"/>
              <a:buFont typeface="Wingdings" panose="05000000000000000000" pitchFamily="2" charset="2"/>
              <a:buChar char="n"/>
              <a:defRPr/>
            </a:pPr>
            <a:r>
              <a:rPr lang="zh-CN" altLang="en-US" sz="2800" dirty="0">
                <a:latin typeface="+mn-lt"/>
                <a:ea typeface="+mn-ea"/>
                <a:cs typeface="+mn-ea"/>
                <a:sym typeface="+mn-lt"/>
              </a:rPr>
              <a:t>若按二进制计数</a:t>
            </a:r>
            <a:endParaRPr lang="en-US" altLang="zh-CN" sz="2800" dirty="0">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lang="en-US" altLang="zh-CN" dirty="0">
                <a:solidFill>
                  <a:srgbClr val="FF0000"/>
                </a:solidFill>
                <a:latin typeface="+mn-lt"/>
                <a:ea typeface="+mn-ea"/>
                <a:cs typeface="+mn-ea"/>
                <a:sym typeface="+mn-lt"/>
              </a:rPr>
              <a:t>     MOV	AL, 10110110B</a:t>
            </a:r>
            <a:r>
              <a:rPr lang="zh-CN" altLang="en-US" dirty="0">
                <a:solidFill>
                  <a:srgbClr val="FF0000"/>
                </a:solidFill>
                <a:latin typeface="+mn-lt"/>
                <a:ea typeface="+mn-ea"/>
                <a:cs typeface="+mn-ea"/>
                <a:sym typeface="+mn-lt"/>
              </a:rPr>
              <a:t>（设初值为2进制，初值写入顺序为先低8位后高8位）</a:t>
            </a:r>
            <a:endParaRPr lang="en-US" altLang="zh-CN"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lang="en-US" altLang="zh-CN" dirty="0">
                <a:solidFill>
                  <a:srgbClr val="FF0000"/>
                </a:solidFill>
                <a:latin typeface="+mn-lt"/>
                <a:ea typeface="+mn-ea"/>
                <a:cs typeface="+mn-ea"/>
                <a:sym typeface="+mn-lt"/>
              </a:rPr>
              <a:t>	OUT		43H, AL</a:t>
            </a:r>
            <a:endParaRPr lang="en-US" altLang="zh-CN"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lang="en-US" altLang="zh-CN" dirty="0">
                <a:solidFill>
                  <a:srgbClr val="FF0000"/>
                </a:solidFill>
                <a:latin typeface="+mn-lt"/>
                <a:ea typeface="+mn-ea"/>
                <a:cs typeface="+mn-ea"/>
                <a:sym typeface="+mn-lt"/>
              </a:rPr>
              <a:t>	MOV		AX, 4000</a:t>
            </a:r>
            <a:endParaRPr lang="en-US" altLang="zh-CN"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lang="en-US" altLang="zh-CN" dirty="0">
                <a:solidFill>
                  <a:srgbClr val="FF0000"/>
                </a:solidFill>
                <a:latin typeface="+mn-lt"/>
                <a:ea typeface="+mn-ea"/>
                <a:cs typeface="+mn-ea"/>
                <a:sym typeface="+mn-lt"/>
              </a:rPr>
              <a:t>	OUT		42H, AL</a:t>
            </a:r>
            <a:endParaRPr lang="en-US" altLang="zh-CN"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lang="en-US" altLang="zh-CN" dirty="0">
                <a:solidFill>
                  <a:srgbClr val="FF0000"/>
                </a:solidFill>
                <a:latin typeface="+mn-lt"/>
                <a:ea typeface="+mn-ea"/>
                <a:cs typeface="+mn-ea"/>
                <a:sym typeface="+mn-lt"/>
              </a:rPr>
              <a:t>	MOV		AL, AH</a:t>
            </a:r>
            <a:endParaRPr lang="en-US" altLang="zh-CN"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lang="en-US" altLang="zh-CN" dirty="0">
                <a:solidFill>
                  <a:srgbClr val="FF0000"/>
                </a:solidFill>
                <a:latin typeface="+mn-lt"/>
                <a:ea typeface="+mn-ea"/>
                <a:cs typeface="+mn-ea"/>
                <a:sym typeface="+mn-lt"/>
              </a:rPr>
              <a:t>	OUT		42H, AL</a:t>
            </a:r>
            <a:endParaRPr lang="en-US" altLang="zh-CN" dirty="0">
              <a:solidFill>
                <a:srgbClr val="FF0000"/>
              </a:solidFill>
              <a:latin typeface="+mn-lt"/>
              <a:ea typeface="+mn-ea"/>
              <a:cs typeface="+mn-ea"/>
              <a:sym typeface="+mn-lt"/>
            </a:endParaRPr>
          </a:p>
        </p:txBody>
      </p:sp>
      <p:pic>
        <p:nvPicPr>
          <p:cNvPr id="3" name="图片 2"/>
          <p:cNvPicPr>
            <a:picLocks noChangeAspect="1"/>
          </p:cNvPicPr>
          <p:nvPr/>
        </p:nvPicPr>
        <p:blipFill>
          <a:blip r:embed="rId1"/>
          <a:stretch>
            <a:fillRect/>
          </a:stretch>
        </p:blipFill>
        <p:spPr>
          <a:xfrm>
            <a:off x="4617085" y="4288790"/>
            <a:ext cx="4267200" cy="1971675"/>
          </a:xfrm>
          <a:prstGeom prst="rect">
            <a:avLst/>
          </a:prstGeom>
        </p:spPr>
      </p:pic>
    </p:spTree>
  </p:cSld>
  <p:clrMapOvr>
    <a:masterClrMapping/>
  </p:clrMapOvr>
  <p:transition spd="slow">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439896" y="277546"/>
            <a:ext cx="8135937" cy="4785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indent="-457200" algn="just" eaLnBrk="1" hangingPunct="1">
              <a:lnSpc>
                <a:spcPct val="110000"/>
              </a:lnSpc>
              <a:spcBef>
                <a:spcPts val="600"/>
              </a:spcBef>
              <a:buSzPct val="80000"/>
              <a:buFont typeface="Wingdings" panose="05000000000000000000" pitchFamily="2" charset="2"/>
              <a:buChar char="n"/>
              <a:defRPr/>
            </a:pPr>
            <a:r>
              <a:rPr lang="zh-CN" altLang="en-US" sz="2800" dirty="0">
                <a:latin typeface="+mn-lt"/>
                <a:ea typeface="+mn-ea"/>
                <a:cs typeface="+mn-ea"/>
                <a:sym typeface="+mn-lt"/>
              </a:rPr>
              <a:t>若按</a:t>
            </a:r>
            <a:r>
              <a:rPr lang="en-US" altLang="zh-CN" sz="2800" dirty="0">
                <a:latin typeface="+mn-lt"/>
                <a:ea typeface="+mn-ea"/>
                <a:cs typeface="+mn-ea"/>
                <a:sym typeface="+mn-lt"/>
              </a:rPr>
              <a:t>BCD</a:t>
            </a:r>
            <a:r>
              <a:rPr lang="zh-CN" altLang="en-US" sz="2800" dirty="0">
                <a:latin typeface="+mn-lt"/>
                <a:ea typeface="+mn-ea"/>
                <a:cs typeface="+mn-ea"/>
                <a:sym typeface="+mn-lt"/>
              </a:rPr>
              <a:t>计数</a:t>
            </a:r>
            <a:endParaRPr lang="zh-CN" altLang="en-US" sz="2800" dirty="0">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MOV		AL, 10110111B</a:t>
            </a:r>
            <a:r>
              <a:rPr lang="zh-CN" altLang="en-US" sz="2800" dirty="0">
                <a:solidFill>
                  <a:srgbClr val="FF0000"/>
                </a:solidFill>
                <a:latin typeface="+mn-lt"/>
                <a:ea typeface="+mn-ea"/>
                <a:cs typeface="+mn-ea"/>
                <a:sym typeface="+mn-lt"/>
              </a:rPr>
              <a:t>（设初值为BCD码，写入顺序为先低后高）</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	OUT		43H, AL</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	MOV		AL, 0</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	OUT		42H, AL</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	MOV		AL, 40H</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	OUT 		42H, AL</a:t>
            </a:r>
            <a:endParaRPr lang="en-US" altLang="zh-CN" sz="2800" dirty="0">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endParaRPr lang="en-US" altLang="zh-CN" dirty="0">
              <a:solidFill>
                <a:srgbClr val="FF0000"/>
              </a:solidFill>
              <a:latin typeface="+mn-lt"/>
              <a:ea typeface="+mn-ea"/>
              <a:cs typeface="+mn-ea"/>
              <a:sym typeface="+mn-lt"/>
            </a:endParaRPr>
          </a:p>
        </p:txBody>
      </p:sp>
      <p:pic>
        <p:nvPicPr>
          <p:cNvPr id="2" name="图片 1"/>
          <p:cNvPicPr>
            <a:picLocks noChangeAspect="1"/>
          </p:cNvPicPr>
          <p:nvPr/>
        </p:nvPicPr>
        <p:blipFill>
          <a:blip r:embed="rId1"/>
          <a:stretch>
            <a:fillRect/>
          </a:stretch>
        </p:blipFill>
        <p:spPr>
          <a:xfrm>
            <a:off x="3778885" y="4775200"/>
            <a:ext cx="4248150" cy="1857375"/>
          </a:xfrm>
          <a:prstGeom prst="rect">
            <a:avLst/>
          </a:prstGeom>
        </p:spPr>
      </p:pic>
    </p:spTree>
  </p:cSld>
  <p:clrMapOvr>
    <a:masterClrMapping/>
  </p:clrMapOvr>
  <p:transition spd="slow">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182880" y="266700"/>
            <a:ext cx="8886825" cy="573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10000"/>
              </a:spcBef>
              <a:buClr>
                <a:srgbClr val="FF5050"/>
              </a:buClr>
              <a:buSzPct val="80000"/>
              <a:buFont typeface="Wingdings" panose="05000000000000000000" pitchFamily="2" charset="2"/>
              <a:buNone/>
              <a:defRPr/>
            </a:pPr>
            <a:r>
              <a:rPr dirty="0">
                <a:solidFill>
                  <a:srgbClr val="FF0000"/>
                </a:solidFill>
                <a:latin typeface="+mn-lt"/>
                <a:ea typeface="+mn-ea"/>
                <a:cs typeface="+mn-ea"/>
                <a:sym typeface="+mn-lt"/>
              </a:rPr>
              <a:t>程序中如何表示BCD码数？</a:t>
            </a:r>
            <a:endParaRPr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chemeClr val="tx1"/>
                </a:solidFill>
                <a:latin typeface="+mn-lt"/>
                <a:ea typeface="+mn-ea"/>
                <a:cs typeface="+mn-ea"/>
                <a:sym typeface="+mn-lt"/>
              </a:rPr>
              <a:t>设初值 = </a:t>
            </a:r>
            <a:r>
              <a:rPr lang="en-US" dirty="0">
                <a:solidFill>
                  <a:schemeClr val="tx1"/>
                </a:solidFill>
                <a:latin typeface="+mn-lt"/>
                <a:ea typeface="+mn-ea"/>
                <a:cs typeface="+mn-ea"/>
                <a:sym typeface="+mn-lt"/>
              </a:rPr>
              <a:t>4000</a:t>
            </a:r>
            <a:r>
              <a:rPr lang="zh-CN" altLang="en-US" dirty="0">
                <a:solidFill>
                  <a:schemeClr val="tx1"/>
                </a:solidFill>
                <a:latin typeface="+mn-lt"/>
                <a:ea typeface="+mn-ea"/>
                <a:cs typeface="+mn-ea"/>
                <a:sym typeface="+mn-lt"/>
              </a:rPr>
              <a:t>且采用</a:t>
            </a:r>
            <a:r>
              <a:rPr lang="en-US" altLang="zh-CN" dirty="0">
                <a:solidFill>
                  <a:schemeClr val="tx1"/>
                </a:solidFill>
                <a:latin typeface="+mn-lt"/>
                <a:ea typeface="+mn-ea"/>
                <a:cs typeface="+mn-ea"/>
                <a:sym typeface="+mn-lt"/>
              </a:rPr>
              <a:t>BCD</a:t>
            </a:r>
            <a:r>
              <a:rPr lang="zh-CN" altLang="en-US" dirty="0">
                <a:solidFill>
                  <a:schemeClr val="tx1"/>
                </a:solidFill>
                <a:latin typeface="+mn-lt"/>
                <a:ea typeface="+mn-ea"/>
                <a:cs typeface="+mn-ea"/>
                <a:sym typeface="+mn-lt"/>
              </a:rPr>
              <a:t>码计数</a:t>
            </a: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rgbClr val="FF0000"/>
                </a:solidFill>
                <a:latin typeface="+mn-lt"/>
                <a:ea typeface="+mn-ea"/>
                <a:cs typeface="+mn-ea"/>
                <a:sym typeface="+mn-lt"/>
              </a:rPr>
              <a:t>​则 MOV AX，</a:t>
            </a:r>
            <a:r>
              <a:rPr lang="en-US" dirty="0">
                <a:solidFill>
                  <a:srgbClr val="FF0000"/>
                </a:solidFill>
                <a:latin typeface="+mn-lt"/>
                <a:ea typeface="+mn-ea"/>
                <a:cs typeface="+mn-ea"/>
                <a:sym typeface="+mn-lt"/>
              </a:rPr>
              <a:t>4000</a:t>
            </a:r>
            <a:r>
              <a:rPr dirty="0">
                <a:solidFill>
                  <a:srgbClr val="FF0000"/>
                </a:solidFill>
                <a:latin typeface="+mn-lt"/>
                <a:ea typeface="+mn-ea"/>
                <a:cs typeface="+mn-ea"/>
                <a:sym typeface="+mn-lt"/>
              </a:rPr>
              <a:t>H 是正确的</a:t>
            </a:r>
            <a:endParaRPr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rgbClr val="FF0000"/>
                </a:solidFill>
                <a:latin typeface="+mn-lt"/>
                <a:ea typeface="+mn-ea"/>
                <a:cs typeface="+mn-ea"/>
                <a:sym typeface="+mn-lt"/>
              </a:rPr>
              <a:t>写成 MOV AX, </a:t>
            </a:r>
            <a:r>
              <a:rPr lang="en-US" dirty="0">
                <a:solidFill>
                  <a:srgbClr val="FF0000"/>
                </a:solidFill>
                <a:latin typeface="+mn-lt"/>
                <a:ea typeface="+mn-ea"/>
                <a:cs typeface="+mn-ea"/>
                <a:sym typeface="+mn-lt"/>
              </a:rPr>
              <a:t>4000</a:t>
            </a:r>
            <a:r>
              <a:rPr dirty="0">
                <a:solidFill>
                  <a:srgbClr val="FF0000"/>
                </a:solidFill>
                <a:latin typeface="+mn-lt"/>
                <a:ea typeface="+mn-ea"/>
                <a:cs typeface="+mn-ea"/>
                <a:sym typeface="+mn-lt"/>
              </a:rPr>
              <a:t> 是错误的</a:t>
            </a:r>
            <a:endParaRPr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chemeClr val="tx1"/>
                </a:solidFill>
                <a:latin typeface="+mn-lt"/>
                <a:ea typeface="+mn-ea"/>
                <a:cs typeface="+mn-ea"/>
                <a:sym typeface="+mn-lt"/>
              </a:rPr>
              <a:t>BCD码表示的就是没有A~F的16进制数，而十进制数转换成BCD是按每一位来表示的。所以十进制==BCD码。</a:t>
            </a: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rgbClr val="FF0000"/>
                </a:solidFill>
                <a:latin typeface="+mn-lt"/>
                <a:ea typeface="+mn-ea"/>
                <a:cs typeface="+mn-ea"/>
                <a:sym typeface="+mn-lt"/>
              </a:rPr>
              <a:t>如果要存一个4000的数</a:t>
            </a:r>
            <a:r>
              <a:rPr lang="en-US" dirty="0">
                <a:solidFill>
                  <a:srgbClr val="FF0000"/>
                </a:solidFill>
                <a:latin typeface="+mn-lt"/>
                <a:ea typeface="+mn-ea"/>
                <a:cs typeface="+mn-ea"/>
                <a:sym typeface="+mn-lt"/>
              </a:rPr>
              <a:t> </a:t>
            </a:r>
            <a:r>
              <a:rPr dirty="0">
                <a:solidFill>
                  <a:srgbClr val="FF0000"/>
                </a:solidFill>
                <a:latin typeface="+mn-lt"/>
                <a:ea typeface="+mn-ea"/>
                <a:cs typeface="+mn-ea"/>
                <a:sym typeface="+mn-lt"/>
              </a:rPr>
              <a:t>存二进制，存的就是0FA0H</a:t>
            </a:r>
            <a:endParaRPr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rgbClr val="FF0000"/>
                </a:solidFill>
                <a:latin typeface="+mn-lt"/>
                <a:ea typeface="+mn-ea"/>
                <a:cs typeface="+mn-ea"/>
                <a:sym typeface="+mn-lt"/>
              </a:rPr>
              <a:t>存BCD码，存的是4000H。</a:t>
            </a:r>
            <a:endParaRPr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chemeClr val="tx1"/>
                </a:solidFill>
                <a:latin typeface="+mn-lt"/>
                <a:ea typeface="+mn-ea"/>
                <a:cs typeface="+mn-ea"/>
                <a:sym typeface="+mn-lt"/>
              </a:rPr>
              <a:t>一个普通的十进制数，存到寄存器中，就自动转换为2进制了，低8位和高8位就会出错。</a:t>
            </a: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chemeClr val="tx1"/>
                </a:solidFill>
                <a:latin typeface="+mn-lt"/>
                <a:ea typeface="+mn-ea"/>
                <a:cs typeface="+mn-ea"/>
                <a:sym typeface="+mn-lt"/>
              </a:rPr>
              <a:t>而把十进制数用BCD码来存，低8位和高8位就不会出问题。</a:t>
            </a: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endParaRPr dirty="0">
              <a:solidFill>
                <a:schemeClr val="tx1"/>
              </a:solidFill>
              <a:latin typeface="+mn-lt"/>
              <a:ea typeface="+mn-ea"/>
              <a:cs typeface="+mn-ea"/>
              <a:sym typeface="+mn-lt"/>
            </a:endParaRPr>
          </a:p>
        </p:txBody>
      </p:sp>
    </p:spTree>
  </p:cSld>
  <p:clrMapOvr>
    <a:masterClrMapping/>
  </p:clrMapOvr>
  <p:transition spd="slow">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182880" y="266700"/>
            <a:ext cx="8886825" cy="182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10000"/>
              </a:spcBef>
              <a:buClr>
                <a:srgbClr val="FF5050"/>
              </a:buClr>
              <a:buSzPct val="80000"/>
              <a:buFont typeface="Wingdings" panose="05000000000000000000" pitchFamily="2" charset="2"/>
              <a:buNone/>
              <a:defRPr/>
            </a:pPr>
            <a:r>
              <a:rPr lang="zh-CN" dirty="0">
                <a:solidFill>
                  <a:srgbClr val="FF0000"/>
                </a:solidFill>
                <a:latin typeface="+mn-lt"/>
                <a:ea typeface="+mn-ea"/>
                <a:cs typeface="+mn-ea"/>
                <a:sym typeface="+mn-lt"/>
              </a:rPr>
              <a:t>小节：</a:t>
            </a:r>
            <a:endParaRPr dirty="0">
              <a:solidFill>
                <a:srgbClr val="FF0000"/>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r>
              <a:rPr dirty="0">
                <a:solidFill>
                  <a:schemeClr val="tx1"/>
                </a:solidFill>
                <a:latin typeface="+mn-lt"/>
                <a:ea typeface="+mn-ea"/>
                <a:cs typeface="+mn-ea"/>
                <a:sym typeface="+mn-lt"/>
              </a:rPr>
              <a:t>设初值 = </a:t>
            </a:r>
            <a:r>
              <a:rPr lang="en-US" dirty="0">
                <a:solidFill>
                  <a:schemeClr val="tx1"/>
                </a:solidFill>
                <a:latin typeface="+mn-lt"/>
                <a:ea typeface="+mn-ea"/>
                <a:cs typeface="+mn-ea"/>
                <a:sym typeface="+mn-lt"/>
              </a:rPr>
              <a:t>4000</a:t>
            </a:r>
            <a:r>
              <a:rPr lang="zh-CN" altLang="en-US" dirty="0">
                <a:solidFill>
                  <a:schemeClr val="tx1"/>
                </a:solidFill>
                <a:latin typeface="+mn-lt"/>
                <a:ea typeface="+mn-ea"/>
                <a:cs typeface="+mn-ea"/>
                <a:sym typeface="+mn-lt"/>
              </a:rPr>
              <a:t>且采用</a:t>
            </a:r>
            <a:r>
              <a:rPr lang="en-US" altLang="zh-CN" dirty="0">
                <a:solidFill>
                  <a:schemeClr val="tx1"/>
                </a:solidFill>
                <a:latin typeface="+mn-lt"/>
                <a:ea typeface="+mn-ea"/>
                <a:cs typeface="+mn-ea"/>
                <a:sym typeface="+mn-lt"/>
              </a:rPr>
              <a:t>BCD</a:t>
            </a:r>
            <a:r>
              <a:rPr lang="zh-CN" altLang="en-US" dirty="0">
                <a:solidFill>
                  <a:schemeClr val="tx1"/>
                </a:solidFill>
                <a:latin typeface="+mn-lt"/>
                <a:ea typeface="+mn-ea"/>
                <a:cs typeface="+mn-ea"/>
                <a:sym typeface="+mn-lt"/>
              </a:rPr>
              <a:t>码计数</a:t>
            </a: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endParaRPr dirty="0">
              <a:solidFill>
                <a:schemeClr val="tx1"/>
              </a:solidFill>
              <a:latin typeface="+mn-lt"/>
              <a:ea typeface="+mn-ea"/>
              <a:cs typeface="+mn-ea"/>
              <a:sym typeface="+mn-lt"/>
            </a:endParaRPr>
          </a:p>
          <a:p>
            <a:pPr marL="457200" lvl="1" indent="0" algn="just" eaLnBrk="1" hangingPunct="1">
              <a:lnSpc>
                <a:spcPct val="110000"/>
              </a:lnSpc>
              <a:spcBef>
                <a:spcPct val="10000"/>
              </a:spcBef>
              <a:buSzPct val="80000"/>
              <a:buFont typeface="微软雅黑" panose="020B0503020204020204" pitchFamily="34" charset="-122"/>
              <a:buNone/>
              <a:defRPr/>
            </a:pPr>
            <a:endParaRPr dirty="0">
              <a:solidFill>
                <a:schemeClr val="tx1"/>
              </a:solidFill>
              <a:latin typeface="+mn-lt"/>
              <a:ea typeface="+mn-ea"/>
              <a:cs typeface="+mn-ea"/>
              <a:sym typeface="+mn-lt"/>
            </a:endParaRPr>
          </a:p>
        </p:txBody>
      </p:sp>
      <p:sp>
        <p:nvSpPr>
          <p:cNvPr id="2" name="Text Box 2"/>
          <p:cNvSpPr txBox="1">
            <a:spLocks noChangeArrowheads="1"/>
          </p:cNvSpPr>
          <p:nvPr/>
        </p:nvSpPr>
        <p:spPr bwMode="auto">
          <a:xfrm>
            <a:off x="504031" y="1425626"/>
            <a:ext cx="8135937" cy="552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457200" indent="-457200" algn="just" eaLnBrk="1" hangingPunct="1">
              <a:lnSpc>
                <a:spcPct val="110000"/>
              </a:lnSpc>
              <a:spcBef>
                <a:spcPts val="600"/>
              </a:spcBef>
              <a:buSzPct val="80000"/>
              <a:buFont typeface="Wingdings" panose="05000000000000000000" pitchFamily="2" charset="2"/>
              <a:buChar char="n"/>
              <a:defRPr/>
            </a:pPr>
            <a:r>
              <a:rPr lang="zh-CN" altLang="en-US" sz="2800" dirty="0">
                <a:latin typeface="+mn-lt"/>
                <a:ea typeface="+mn-ea"/>
                <a:cs typeface="+mn-ea"/>
                <a:sym typeface="+mn-lt"/>
              </a:rPr>
              <a:t>若按</a:t>
            </a:r>
            <a:r>
              <a:rPr lang="zh-CN" altLang="en-US" sz="2800" dirty="0">
                <a:latin typeface="+mn-lt"/>
                <a:ea typeface="+mn-ea"/>
                <a:cs typeface="+mn-ea"/>
                <a:sym typeface="+mn-lt"/>
              </a:rPr>
              <a:t>二进制计数</a:t>
            </a:r>
            <a:endParaRPr lang="zh-CN" altLang="en-US" sz="2800" dirty="0">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MOV	AX, 4000   </a:t>
            </a:r>
            <a:r>
              <a:rPr lang="zh-CN" altLang="en-US" sz="2800" dirty="0">
                <a:solidFill>
                  <a:srgbClr val="FF0000"/>
                </a:solidFill>
                <a:latin typeface="+mn-lt"/>
                <a:ea typeface="+mn-ea"/>
                <a:cs typeface="+mn-ea"/>
                <a:sym typeface="+mn-lt"/>
              </a:rPr>
              <a:t>或</a:t>
            </a:r>
            <a:r>
              <a:rPr lang="en-US" altLang="zh-CN" sz="2800" dirty="0">
                <a:solidFill>
                  <a:srgbClr val="FF0000"/>
                </a:solidFill>
                <a:latin typeface="+mn-lt"/>
                <a:ea typeface="+mn-ea"/>
                <a:cs typeface="+mn-ea"/>
                <a:sym typeface="+mn-lt"/>
              </a:rPr>
              <a:t>   MOV	AX, </a:t>
            </a:r>
            <a:r>
              <a:rPr sz="2800" dirty="0">
                <a:solidFill>
                  <a:srgbClr val="FF0000"/>
                </a:solidFill>
                <a:latin typeface="+mn-lt"/>
                <a:ea typeface="+mn-ea"/>
                <a:cs typeface="+mn-ea"/>
                <a:sym typeface="+mn-lt"/>
              </a:rPr>
              <a:t>0FA0H</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zh-CN" altLang="en-US" sz="2800" dirty="0">
                <a:latin typeface="+mn-lt"/>
                <a:ea typeface="+mn-ea"/>
                <a:cs typeface="+mn-ea"/>
                <a:sym typeface="+mn-lt"/>
              </a:rPr>
              <a:t>然后先低后高</a:t>
            </a:r>
            <a:r>
              <a:rPr lang="en-US" altLang="zh-CN" sz="2800" dirty="0">
                <a:latin typeface="+mn-lt"/>
                <a:ea typeface="+mn-ea"/>
                <a:cs typeface="+mn-ea"/>
                <a:sym typeface="+mn-lt"/>
              </a:rPr>
              <a:t>out</a:t>
            </a:r>
            <a:endParaRPr lang="zh-CN" altLang="en-US" sz="2800" dirty="0">
              <a:latin typeface="+mn-lt"/>
              <a:ea typeface="+mn-ea"/>
              <a:cs typeface="+mn-ea"/>
              <a:sym typeface="+mn-lt"/>
            </a:endParaRPr>
          </a:p>
          <a:p>
            <a:pPr marL="457200" indent="-457200" algn="just" eaLnBrk="1" hangingPunct="1">
              <a:lnSpc>
                <a:spcPct val="110000"/>
              </a:lnSpc>
              <a:spcBef>
                <a:spcPts val="600"/>
              </a:spcBef>
              <a:buSzPct val="80000"/>
              <a:buFont typeface="Wingdings" panose="05000000000000000000" pitchFamily="2" charset="2"/>
              <a:buChar char="n"/>
              <a:defRPr/>
            </a:pPr>
            <a:endParaRPr lang="zh-CN" altLang="en-US" sz="2800" dirty="0">
              <a:latin typeface="+mn-lt"/>
              <a:ea typeface="+mn-ea"/>
              <a:cs typeface="+mn-ea"/>
              <a:sym typeface="+mn-lt"/>
            </a:endParaRPr>
          </a:p>
          <a:p>
            <a:pPr marL="457200" indent="-457200" algn="just" eaLnBrk="1" hangingPunct="1">
              <a:lnSpc>
                <a:spcPct val="110000"/>
              </a:lnSpc>
              <a:spcBef>
                <a:spcPts val="600"/>
              </a:spcBef>
              <a:buSzPct val="80000"/>
              <a:buFont typeface="Wingdings" panose="05000000000000000000" pitchFamily="2" charset="2"/>
              <a:buChar char="n"/>
              <a:defRPr/>
            </a:pPr>
            <a:r>
              <a:rPr lang="zh-CN" altLang="en-US" sz="2800" dirty="0">
                <a:latin typeface="+mn-lt"/>
                <a:ea typeface="+mn-ea"/>
                <a:cs typeface="+mn-ea"/>
                <a:sym typeface="+mn-lt"/>
              </a:rPr>
              <a:t>若按</a:t>
            </a:r>
            <a:r>
              <a:rPr lang="en-US" altLang="zh-CN" sz="2800" dirty="0">
                <a:latin typeface="+mn-lt"/>
                <a:ea typeface="+mn-ea"/>
                <a:cs typeface="+mn-ea"/>
                <a:sym typeface="+mn-lt"/>
              </a:rPr>
              <a:t>BCD</a:t>
            </a:r>
            <a:r>
              <a:rPr lang="zh-CN" altLang="en-US" sz="2800" dirty="0">
                <a:latin typeface="+mn-lt"/>
                <a:ea typeface="+mn-ea"/>
                <a:cs typeface="+mn-ea"/>
                <a:sym typeface="+mn-lt"/>
              </a:rPr>
              <a:t>计数</a:t>
            </a:r>
            <a:endParaRPr lang="zh-CN" altLang="en-US" sz="2800" dirty="0">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MOV	AX, 4000H  </a:t>
            </a:r>
            <a:endParaRPr lang="en-US" altLang="zh-CN" sz="2800" dirty="0">
              <a:solidFill>
                <a:srgbClr val="FF0000"/>
              </a:solidFill>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zh-CN" altLang="en-US" sz="2800" dirty="0">
                <a:latin typeface="+mn-lt"/>
                <a:ea typeface="+mn-ea"/>
                <a:cs typeface="+mn-ea"/>
                <a:sym typeface="+mn-lt"/>
              </a:rPr>
              <a:t>然后先低后高</a:t>
            </a:r>
            <a:r>
              <a:rPr lang="en-US" altLang="zh-CN" sz="2800" dirty="0">
                <a:latin typeface="+mn-lt"/>
                <a:ea typeface="+mn-ea"/>
                <a:cs typeface="+mn-ea"/>
                <a:sym typeface="+mn-lt"/>
              </a:rPr>
              <a:t>out</a:t>
            </a:r>
            <a:endParaRPr lang="zh-CN" altLang="en-US" sz="2800" dirty="0">
              <a:latin typeface="+mn-lt"/>
              <a:ea typeface="+mn-ea"/>
              <a:cs typeface="+mn-ea"/>
              <a:sym typeface="+mn-lt"/>
            </a:endParaRPr>
          </a:p>
          <a:p>
            <a:pPr marL="457200" indent="-457200" algn="just" eaLnBrk="1" hangingPunct="1">
              <a:lnSpc>
                <a:spcPct val="110000"/>
              </a:lnSpc>
              <a:spcBef>
                <a:spcPts val="600"/>
              </a:spcBef>
              <a:buSzPct val="80000"/>
              <a:buFont typeface="Wingdings" panose="05000000000000000000" pitchFamily="2" charset="2"/>
              <a:buChar char="n"/>
              <a:defRPr/>
            </a:pPr>
            <a:endParaRPr lang="zh-CN" altLang="en-US" sz="2800" dirty="0">
              <a:latin typeface="+mn-lt"/>
              <a:ea typeface="+mn-ea"/>
              <a:cs typeface="+mn-ea"/>
              <a:sym typeface="+mn-lt"/>
            </a:endParaRPr>
          </a:p>
          <a:p>
            <a:pPr marL="457200" indent="-457200" algn="just" eaLnBrk="1" hangingPunct="1">
              <a:lnSpc>
                <a:spcPct val="110000"/>
              </a:lnSpc>
              <a:spcBef>
                <a:spcPts val="600"/>
              </a:spcBef>
              <a:buSzPct val="80000"/>
              <a:buFont typeface="Wingdings" panose="05000000000000000000" pitchFamily="2" charset="2"/>
              <a:buChar char="n"/>
              <a:defRPr/>
            </a:pPr>
            <a:endParaRPr lang="zh-CN" altLang="en-US" sz="2800" dirty="0">
              <a:latin typeface="+mn-lt"/>
              <a:ea typeface="+mn-ea"/>
              <a:cs typeface="+mn-ea"/>
              <a:sym typeface="+mn-lt"/>
            </a:endParaRPr>
          </a:p>
          <a:p>
            <a:pPr marL="0" indent="0" algn="just" eaLnBrk="1" hangingPunct="1">
              <a:lnSpc>
                <a:spcPct val="110000"/>
              </a:lnSpc>
              <a:spcBef>
                <a:spcPts val="600"/>
              </a:spcBef>
              <a:buSzPct val="80000"/>
              <a:buFont typeface="Wingdings" panose="05000000000000000000" pitchFamily="2" charset="2"/>
              <a:buNone/>
              <a:defRPr/>
            </a:pPr>
            <a:r>
              <a:rPr lang="en-US" altLang="zh-CN" sz="2800" dirty="0">
                <a:solidFill>
                  <a:srgbClr val="FF0000"/>
                </a:solidFill>
                <a:latin typeface="+mn-lt"/>
                <a:ea typeface="+mn-ea"/>
                <a:cs typeface="+mn-ea"/>
                <a:sym typeface="+mn-lt"/>
              </a:rPr>
              <a:t>			</a:t>
            </a:r>
            <a:endParaRPr lang="en-US" altLang="zh-CN" dirty="0">
              <a:solidFill>
                <a:srgbClr val="FF0000"/>
              </a:solidFill>
              <a:latin typeface="+mn-lt"/>
              <a:ea typeface="+mn-ea"/>
              <a:cs typeface="+mn-ea"/>
              <a:sym typeface="+mn-lt"/>
            </a:endParaRPr>
          </a:p>
        </p:txBody>
      </p:sp>
    </p:spTree>
  </p:cSld>
  <p:clrMapOvr>
    <a:masterClrMapping/>
  </p:clrMapOvr>
  <p:transition spd="slow">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923578" y="2017718"/>
            <a:ext cx="729684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pPr>
            <a:r>
              <a:rPr lang="zh-CN" altLang="en-US" sz="2800" dirty="0">
                <a:solidFill>
                  <a:srgbClr val="FF0000"/>
                </a:solidFill>
                <a:latin typeface="+mn-lt"/>
                <a:ea typeface="+mn-ea"/>
                <a:cs typeface="+mn-ea"/>
                <a:sym typeface="+mn-lt"/>
              </a:rPr>
              <a:t>将减</a:t>
            </a:r>
            <a:r>
              <a:rPr lang="en-US" altLang="zh-CN" sz="2800" dirty="0">
                <a:solidFill>
                  <a:srgbClr val="FF0000"/>
                </a:solidFill>
                <a:latin typeface="+mn-lt"/>
                <a:ea typeface="+mn-ea"/>
                <a:cs typeface="+mn-ea"/>
                <a:sym typeface="+mn-lt"/>
              </a:rPr>
              <a:t>1</a:t>
            </a:r>
            <a:r>
              <a:rPr lang="zh-CN" altLang="en-US" sz="2800" dirty="0">
                <a:solidFill>
                  <a:srgbClr val="FF0000"/>
                </a:solidFill>
                <a:latin typeface="+mn-lt"/>
                <a:ea typeface="+mn-ea"/>
                <a:cs typeface="+mn-ea"/>
                <a:sym typeface="+mn-lt"/>
              </a:rPr>
              <a:t>寄存器的内容锁存到输出寄存器中</a:t>
            </a:r>
            <a:r>
              <a:rPr lang="zh-CN" altLang="en-US" sz="2800" dirty="0">
                <a:latin typeface="+mn-lt"/>
                <a:ea typeface="+mn-ea"/>
                <a:cs typeface="+mn-ea"/>
                <a:sym typeface="+mn-lt"/>
              </a:rPr>
              <a:t>以供</a:t>
            </a:r>
            <a:r>
              <a:rPr lang="en-US" altLang="zh-CN" sz="2800" dirty="0">
                <a:latin typeface="+mn-lt"/>
                <a:ea typeface="+mn-ea"/>
                <a:cs typeface="+mn-ea"/>
                <a:sym typeface="+mn-lt"/>
              </a:rPr>
              <a:t>CPU</a:t>
            </a:r>
            <a:r>
              <a:rPr lang="zh-CN" altLang="en-US" sz="2800" dirty="0">
                <a:latin typeface="+mn-lt"/>
                <a:ea typeface="+mn-ea"/>
                <a:cs typeface="+mn-ea"/>
                <a:sym typeface="+mn-lt"/>
              </a:rPr>
              <a:t>读取。执行锁存命令指示把计数器的当前值锁存到暂存寄存器。锁存命令的格式：</a:t>
            </a:r>
            <a:endParaRPr lang="zh-CN" altLang="en-US" sz="2800" dirty="0">
              <a:latin typeface="+mn-lt"/>
              <a:ea typeface="+mn-ea"/>
              <a:cs typeface="+mn-ea"/>
              <a:sym typeface="+mn-lt"/>
            </a:endParaRPr>
          </a:p>
        </p:txBody>
      </p:sp>
      <p:sp>
        <p:nvSpPr>
          <p:cNvPr id="2" name="矩形 1"/>
          <p:cNvSpPr/>
          <p:nvPr/>
        </p:nvSpPr>
        <p:spPr>
          <a:xfrm>
            <a:off x="718444" y="1197218"/>
            <a:ext cx="2159566" cy="56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20000"/>
              </a:spcBef>
            </a:pPr>
            <a:r>
              <a:rPr lang="en-US" altLang="zh-CN" sz="2800">
                <a:solidFill>
                  <a:srgbClr val="006600"/>
                </a:solidFill>
                <a:latin typeface="+mn-lt"/>
                <a:ea typeface="+mn-ea"/>
                <a:cs typeface="+mn-ea"/>
                <a:sym typeface="+mn-lt"/>
              </a:rPr>
              <a:t>2</a:t>
            </a:r>
            <a:r>
              <a:rPr lang="zh-CN" altLang="en-US" sz="2800">
                <a:solidFill>
                  <a:srgbClr val="006600"/>
                </a:solidFill>
                <a:latin typeface="+mn-lt"/>
                <a:ea typeface="+mn-ea"/>
                <a:cs typeface="+mn-ea"/>
                <a:sym typeface="+mn-lt"/>
              </a:rPr>
              <a:t>、</a:t>
            </a:r>
            <a:r>
              <a:rPr lang="zh-CN" altLang="en-US" sz="2800" dirty="0">
                <a:solidFill>
                  <a:srgbClr val="006600"/>
                </a:solidFill>
                <a:latin typeface="+mn-lt"/>
                <a:ea typeface="+mn-ea"/>
                <a:cs typeface="+mn-ea"/>
                <a:sym typeface="+mn-lt"/>
              </a:rPr>
              <a:t>锁存命令</a:t>
            </a:r>
            <a:endParaRPr lang="zh-CN" altLang="en-US" sz="2800" dirty="0">
              <a:solidFill>
                <a:srgbClr val="006600"/>
              </a:solidFill>
              <a:latin typeface="+mn-lt"/>
              <a:ea typeface="+mn-ea"/>
              <a:cs typeface="+mn-ea"/>
              <a:sym typeface="+mn-lt"/>
            </a:endParaRPr>
          </a:p>
        </p:txBody>
      </p:sp>
      <p:grpSp>
        <p:nvGrpSpPr>
          <p:cNvPr id="47" name="组合 46"/>
          <p:cNvGrpSpPr/>
          <p:nvPr/>
        </p:nvGrpSpPr>
        <p:grpSpPr>
          <a:xfrm>
            <a:off x="1318661" y="3872603"/>
            <a:ext cx="6506677" cy="2537364"/>
            <a:chOff x="1318661" y="3872603"/>
            <a:chExt cx="6506677" cy="2537364"/>
          </a:xfrm>
        </p:grpSpPr>
        <p:grpSp>
          <p:nvGrpSpPr>
            <p:cNvPr id="41" name="组合 40"/>
            <p:cNvGrpSpPr/>
            <p:nvPr/>
          </p:nvGrpSpPr>
          <p:grpSpPr>
            <a:xfrm>
              <a:off x="1318661" y="3872603"/>
              <a:ext cx="6506677" cy="2537364"/>
              <a:chOff x="1155032" y="3494316"/>
              <a:chExt cx="6506677" cy="2537364"/>
            </a:xfrm>
          </p:grpSpPr>
          <p:sp>
            <p:nvSpPr>
              <p:cNvPr id="3" name="矩形 2"/>
              <p:cNvSpPr/>
              <p:nvPr/>
            </p:nvSpPr>
            <p:spPr bwMode="auto">
              <a:xfrm>
                <a:off x="1155032" y="3955983"/>
                <a:ext cx="6506677" cy="529390"/>
              </a:xfrm>
              <a:prstGeom prst="rec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cxnSp>
            <p:nvCxnSpPr>
              <p:cNvPr id="5" name="直接连接符 4"/>
              <p:cNvCxnSpPr>
                <a:stCxn id="3" idx="0"/>
                <a:endCxn id="3" idx="2"/>
              </p:cNvCxnSpPr>
              <p:nvPr/>
            </p:nvCxnSpPr>
            <p:spPr bwMode="auto">
              <a:xfrm>
                <a:off x="4408371"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直接连接符 7"/>
              <p:cNvCxnSpPr/>
              <p:nvPr/>
            </p:nvCxnSpPr>
            <p:spPr bwMode="auto">
              <a:xfrm>
                <a:off x="5205663"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9" name="直接连接符 8"/>
              <p:cNvCxnSpPr/>
              <p:nvPr/>
            </p:nvCxnSpPr>
            <p:spPr bwMode="auto">
              <a:xfrm>
                <a:off x="6830729"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直接连接符 9"/>
              <p:cNvCxnSpPr/>
              <p:nvPr/>
            </p:nvCxnSpPr>
            <p:spPr bwMode="auto">
              <a:xfrm>
                <a:off x="3566160"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 name="直接连接符 10"/>
              <p:cNvCxnSpPr/>
              <p:nvPr/>
            </p:nvCxnSpPr>
            <p:spPr bwMode="auto">
              <a:xfrm>
                <a:off x="1986013"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 name="直接连接符 11"/>
              <p:cNvCxnSpPr/>
              <p:nvPr/>
            </p:nvCxnSpPr>
            <p:spPr bwMode="auto">
              <a:xfrm>
                <a:off x="6027019"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3" name="直接连接符 12"/>
              <p:cNvCxnSpPr/>
              <p:nvPr/>
            </p:nvCxnSpPr>
            <p:spPr bwMode="auto">
              <a:xfrm>
                <a:off x="2781701"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矩形 5"/>
              <p:cNvSpPr/>
              <p:nvPr/>
            </p:nvSpPr>
            <p:spPr>
              <a:xfrm>
                <a:off x="1306679" y="3494318"/>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7</a:t>
                </a:r>
                <a:endParaRPr lang="zh-CN" altLang="en-US" baseline="-25000" dirty="0">
                  <a:latin typeface="+mn-lt"/>
                  <a:ea typeface="+mn-ea"/>
                  <a:cs typeface="+mn-ea"/>
                  <a:sym typeface="+mn-lt"/>
                </a:endParaRPr>
              </a:p>
            </p:txBody>
          </p:sp>
          <p:sp>
            <p:nvSpPr>
              <p:cNvPr id="15" name="矩形 14"/>
              <p:cNvSpPr/>
              <p:nvPr/>
            </p:nvSpPr>
            <p:spPr>
              <a:xfrm>
                <a:off x="2103970" y="3510707"/>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6</a:t>
                </a:r>
                <a:endParaRPr lang="zh-CN" altLang="en-US" baseline="-25000" dirty="0">
                  <a:latin typeface="+mn-lt"/>
                  <a:ea typeface="+mn-ea"/>
                  <a:cs typeface="+mn-ea"/>
                  <a:sym typeface="+mn-lt"/>
                </a:endParaRPr>
              </a:p>
            </p:txBody>
          </p:sp>
          <p:sp>
            <p:nvSpPr>
              <p:cNvPr id="16" name="矩形 15"/>
              <p:cNvSpPr/>
              <p:nvPr/>
            </p:nvSpPr>
            <p:spPr>
              <a:xfrm>
                <a:off x="2884468" y="3502513"/>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5</a:t>
                </a:r>
                <a:endParaRPr lang="zh-CN" altLang="en-US" baseline="-25000" dirty="0">
                  <a:latin typeface="+mn-lt"/>
                  <a:ea typeface="+mn-ea"/>
                  <a:cs typeface="+mn-ea"/>
                  <a:sym typeface="+mn-lt"/>
                </a:endParaRPr>
              </a:p>
            </p:txBody>
          </p:sp>
          <p:sp>
            <p:nvSpPr>
              <p:cNvPr id="17" name="矩形 16"/>
              <p:cNvSpPr/>
              <p:nvPr/>
            </p:nvSpPr>
            <p:spPr>
              <a:xfrm>
                <a:off x="3716154" y="3510707"/>
                <a:ext cx="554207" cy="461665"/>
              </a:xfrm>
              <a:prstGeom prst="rect">
                <a:avLst/>
              </a:prstGeom>
            </p:spPr>
            <p:txBody>
              <a:bodyPr wrap="squar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4</a:t>
                </a:r>
                <a:endParaRPr lang="zh-CN" altLang="en-US" baseline="-25000" dirty="0">
                  <a:latin typeface="+mn-lt"/>
                  <a:ea typeface="+mn-ea"/>
                  <a:cs typeface="+mn-ea"/>
                  <a:sym typeface="+mn-lt"/>
                </a:endParaRPr>
              </a:p>
            </p:txBody>
          </p:sp>
          <p:sp>
            <p:nvSpPr>
              <p:cNvPr id="18" name="矩形 17"/>
              <p:cNvSpPr/>
              <p:nvPr/>
            </p:nvSpPr>
            <p:spPr>
              <a:xfrm>
                <a:off x="4541569" y="3510708"/>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3</a:t>
                </a:r>
                <a:endParaRPr lang="zh-CN" altLang="en-US" baseline="-25000" dirty="0">
                  <a:latin typeface="+mn-lt"/>
                  <a:ea typeface="+mn-ea"/>
                  <a:cs typeface="+mn-ea"/>
                  <a:sym typeface="+mn-lt"/>
                </a:endParaRPr>
              </a:p>
            </p:txBody>
          </p:sp>
          <p:sp>
            <p:nvSpPr>
              <p:cNvPr id="19" name="矩形 18"/>
              <p:cNvSpPr/>
              <p:nvPr/>
            </p:nvSpPr>
            <p:spPr>
              <a:xfrm>
                <a:off x="5342022" y="3494317"/>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2</a:t>
                </a:r>
                <a:endParaRPr lang="zh-CN" altLang="en-US" baseline="-25000" dirty="0">
                  <a:latin typeface="+mn-lt"/>
                  <a:ea typeface="+mn-ea"/>
                  <a:cs typeface="+mn-ea"/>
                  <a:sym typeface="+mn-lt"/>
                </a:endParaRPr>
              </a:p>
            </p:txBody>
          </p:sp>
          <p:sp>
            <p:nvSpPr>
              <p:cNvPr id="20" name="矩形 19"/>
              <p:cNvSpPr/>
              <p:nvPr/>
            </p:nvSpPr>
            <p:spPr>
              <a:xfrm>
                <a:off x="6168190" y="3494316"/>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1</a:t>
                </a:r>
                <a:endParaRPr lang="zh-CN" altLang="en-US" baseline="-25000" dirty="0">
                  <a:latin typeface="+mn-lt"/>
                  <a:ea typeface="+mn-ea"/>
                  <a:cs typeface="+mn-ea"/>
                  <a:sym typeface="+mn-lt"/>
                </a:endParaRPr>
              </a:p>
            </p:txBody>
          </p:sp>
          <p:sp>
            <p:nvSpPr>
              <p:cNvPr id="21" name="矩形 20"/>
              <p:cNvSpPr/>
              <p:nvPr/>
            </p:nvSpPr>
            <p:spPr>
              <a:xfrm>
                <a:off x="6971899" y="3510707"/>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0</a:t>
                </a:r>
                <a:endParaRPr lang="zh-CN" altLang="en-US" baseline="-25000" dirty="0">
                  <a:latin typeface="+mn-lt"/>
                  <a:ea typeface="+mn-ea"/>
                  <a:cs typeface="+mn-ea"/>
                  <a:sym typeface="+mn-lt"/>
                </a:endParaRPr>
              </a:p>
            </p:txBody>
          </p:sp>
          <p:sp>
            <p:nvSpPr>
              <p:cNvPr id="22" name="矩形 21"/>
              <p:cNvSpPr/>
              <p:nvPr/>
            </p:nvSpPr>
            <p:spPr>
              <a:xfrm>
                <a:off x="2975038" y="4023707"/>
                <a:ext cx="356188" cy="461665"/>
              </a:xfrm>
              <a:prstGeom prst="rect">
                <a:avLst/>
              </a:prstGeom>
            </p:spPr>
            <p:txBody>
              <a:bodyPr wrap="none">
                <a:spAutoFit/>
              </a:bodyPr>
              <a:lstStyle/>
              <a:p>
                <a:r>
                  <a:rPr lang="en-US" altLang="zh-CN" dirty="0">
                    <a:latin typeface="+mn-lt"/>
                    <a:ea typeface="+mn-ea"/>
                    <a:cs typeface="+mn-ea"/>
                    <a:sym typeface="+mn-lt"/>
                  </a:rPr>
                  <a:t>0</a:t>
                </a:r>
                <a:endParaRPr lang="zh-CN" altLang="en-US" baseline="-25000" dirty="0">
                  <a:latin typeface="+mn-lt"/>
                  <a:ea typeface="+mn-ea"/>
                  <a:cs typeface="+mn-ea"/>
                  <a:sym typeface="+mn-lt"/>
                </a:endParaRPr>
              </a:p>
            </p:txBody>
          </p:sp>
          <p:sp>
            <p:nvSpPr>
              <p:cNvPr id="24" name="矩形 23"/>
              <p:cNvSpPr/>
              <p:nvPr/>
            </p:nvSpPr>
            <p:spPr>
              <a:xfrm>
                <a:off x="3800356" y="4014070"/>
                <a:ext cx="356188" cy="461665"/>
              </a:xfrm>
              <a:prstGeom prst="rect">
                <a:avLst/>
              </a:prstGeom>
            </p:spPr>
            <p:txBody>
              <a:bodyPr wrap="none">
                <a:spAutoFit/>
              </a:bodyPr>
              <a:lstStyle/>
              <a:p>
                <a:r>
                  <a:rPr lang="en-US" altLang="zh-CN" dirty="0">
                    <a:latin typeface="+mn-lt"/>
                    <a:ea typeface="+mn-ea"/>
                    <a:cs typeface="+mn-ea"/>
                    <a:sym typeface="+mn-lt"/>
                  </a:rPr>
                  <a:t>0</a:t>
                </a:r>
                <a:endParaRPr lang="zh-CN" altLang="en-US" baseline="-25000" dirty="0">
                  <a:latin typeface="+mn-lt"/>
                  <a:ea typeface="+mn-ea"/>
                  <a:cs typeface="+mn-ea"/>
                  <a:sym typeface="+mn-lt"/>
                </a:endParaRPr>
              </a:p>
            </p:txBody>
          </p:sp>
          <p:sp>
            <p:nvSpPr>
              <p:cNvPr id="25" name="矩形 24"/>
              <p:cNvSpPr/>
              <p:nvPr/>
            </p:nvSpPr>
            <p:spPr>
              <a:xfrm>
                <a:off x="4604074" y="4023706"/>
                <a:ext cx="399468" cy="461665"/>
              </a:xfrm>
              <a:prstGeom prst="rect">
                <a:avLst/>
              </a:prstGeom>
            </p:spPr>
            <p:txBody>
              <a:bodyPr wrap="none">
                <a:spAutoFit/>
              </a:bodyPr>
              <a:lstStyle/>
              <a:p>
                <a:r>
                  <a:rPr lang="en-US" altLang="zh-CN" dirty="0">
                    <a:latin typeface="+mn-lt"/>
                    <a:ea typeface="+mn-ea"/>
                    <a:cs typeface="+mn-ea"/>
                    <a:sym typeface="+mn-lt"/>
                  </a:rPr>
                  <a:t>X</a:t>
                </a:r>
                <a:endParaRPr lang="zh-CN" altLang="en-US" baseline="-25000" dirty="0">
                  <a:latin typeface="+mn-lt"/>
                  <a:ea typeface="+mn-ea"/>
                  <a:cs typeface="+mn-ea"/>
                  <a:sym typeface="+mn-lt"/>
                </a:endParaRPr>
              </a:p>
            </p:txBody>
          </p:sp>
          <p:sp>
            <p:nvSpPr>
              <p:cNvPr id="26" name="矩形 25"/>
              <p:cNvSpPr/>
              <p:nvPr/>
            </p:nvSpPr>
            <p:spPr>
              <a:xfrm>
                <a:off x="5418994" y="4037530"/>
                <a:ext cx="399468" cy="461665"/>
              </a:xfrm>
              <a:prstGeom prst="rect">
                <a:avLst/>
              </a:prstGeom>
            </p:spPr>
            <p:txBody>
              <a:bodyPr wrap="none">
                <a:spAutoFit/>
              </a:bodyPr>
              <a:lstStyle/>
              <a:p>
                <a:r>
                  <a:rPr lang="en-US" altLang="zh-CN" dirty="0">
                    <a:latin typeface="+mn-lt"/>
                    <a:ea typeface="+mn-ea"/>
                    <a:cs typeface="+mn-ea"/>
                    <a:sym typeface="+mn-lt"/>
                  </a:rPr>
                  <a:t>X</a:t>
                </a:r>
                <a:endParaRPr lang="zh-CN" altLang="en-US" baseline="-25000" dirty="0">
                  <a:latin typeface="+mn-lt"/>
                  <a:ea typeface="+mn-ea"/>
                  <a:cs typeface="+mn-ea"/>
                  <a:sym typeface="+mn-lt"/>
                </a:endParaRPr>
              </a:p>
            </p:txBody>
          </p:sp>
          <p:sp>
            <p:nvSpPr>
              <p:cNvPr id="27" name="矩形 26"/>
              <p:cNvSpPr/>
              <p:nvPr/>
            </p:nvSpPr>
            <p:spPr>
              <a:xfrm>
                <a:off x="6229140" y="4037530"/>
                <a:ext cx="399468" cy="461665"/>
              </a:xfrm>
              <a:prstGeom prst="rect">
                <a:avLst/>
              </a:prstGeom>
            </p:spPr>
            <p:txBody>
              <a:bodyPr wrap="none">
                <a:spAutoFit/>
              </a:bodyPr>
              <a:lstStyle/>
              <a:p>
                <a:r>
                  <a:rPr lang="en-US" altLang="zh-CN" dirty="0">
                    <a:latin typeface="+mn-lt"/>
                    <a:ea typeface="+mn-ea"/>
                    <a:cs typeface="+mn-ea"/>
                    <a:sym typeface="+mn-lt"/>
                  </a:rPr>
                  <a:t>X</a:t>
                </a:r>
                <a:endParaRPr lang="zh-CN" altLang="en-US" baseline="-25000" dirty="0">
                  <a:latin typeface="+mn-lt"/>
                  <a:ea typeface="+mn-ea"/>
                  <a:cs typeface="+mn-ea"/>
                  <a:sym typeface="+mn-lt"/>
                </a:endParaRPr>
              </a:p>
            </p:txBody>
          </p:sp>
          <p:sp>
            <p:nvSpPr>
              <p:cNvPr id="28" name="矩形 27"/>
              <p:cNvSpPr/>
              <p:nvPr/>
            </p:nvSpPr>
            <p:spPr>
              <a:xfrm>
                <a:off x="7049645" y="4014070"/>
                <a:ext cx="399468" cy="461665"/>
              </a:xfrm>
              <a:prstGeom prst="rect">
                <a:avLst/>
              </a:prstGeom>
            </p:spPr>
            <p:txBody>
              <a:bodyPr wrap="none">
                <a:spAutoFit/>
              </a:bodyPr>
              <a:lstStyle/>
              <a:p>
                <a:r>
                  <a:rPr lang="en-US" altLang="zh-CN" dirty="0">
                    <a:latin typeface="+mn-lt"/>
                    <a:ea typeface="+mn-ea"/>
                    <a:cs typeface="+mn-ea"/>
                    <a:sym typeface="+mn-lt"/>
                  </a:rPr>
                  <a:t>X</a:t>
                </a:r>
                <a:endParaRPr lang="zh-CN" altLang="en-US" baseline="-25000" dirty="0">
                  <a:latin typeface="+mn-lt"/>
                  <a:ea typeface="+mn-ea"/>
                  <a:cs typeface="+mn-ea"/>
                  <a:sym typeface="+mn-lt"/>
                </a:endParaRPr>
              </a:p>
            </p:txBody>
          </p:sp>
          <p:sp>
            <p:nvSpPr>
              <p:cNvPr id="29" name="矩形 28"/>
              <p:cNvSpPr/>
              <p:nvPr/>
            </p:nvSpPr>
            <p:spPr>
              <a:xfrm>
                <a:off x="1250513" y="5016017"/>
                <a:ext cx="1531188" cy="1015663"/>
              </a:xfrm>
              <a:prstGeom prst="rect">
                <a:avLst/>
              </a:prstGeom>
            </p:spPr>
            <p:txBody>
              <a:bodyPr wrap="none">
                <a:spAutoFit/>
              </a:bodyPr>
              <a:lstStyle/>
              <a:p>
                <a:r>
                  <a:rPr lang="en-US" altLang="zh-CN" sz="2000" dirty="0">
                    <a:latin typeface="+mn-lt"/>
                    <a:ea typeface="+mn-ea"/>
                    <a:cs typeface="+mn-ea"/>
                    <a:sym typeface="+mn-lt"/>
                  </a:rPr>
                  <a:t>00=</a:t>
                </a:r>
                <a:r>
                  <a:rPr lang="zh-CN" altLang="en-US" sz="2000" dirty="0">
                    <a:latin typeface="+mn-lt"/>
                    <a:ea typeface="+mn-ea"/>
                    <a:cs typeface="+mn-ea"/>
                    <a:sym typeface="+mn-lt"/>
                  </a:rPr>
                  <a:t>计数器</a:t>
                </a:r>
                <a:r>
                  <a:rPr lang="en-US" altLang="zh-CN" sz="2000" dirty="0">
                    <a:latin typeface="+mn-lt"/>
                    <a:ea typeface="+mn-ea"/>
                    <a:cs typeface="+mn-ea"/>
                    <a:sym typeface="+mn-lt"/>
                  </a:rPr>
                  <a:t>0</a:t>
                </a:r>
                <a:endParaRPr lang="en-US" altLang="zh-CN" sz="2000" dirty="0">
                  <a:latin typeface="+mn-lt"/>
                  <a:ea typeface="+mn-ea"/>
                  <a:cs typeface="+mn-ea"/>
                  <a:sym typeface="+mn-lt"/>
                </a:endParaRPr>
              </a:p>
              <a:p>
                <a:r>
                  <a:rPr lang="en-US" altLang="zh-CN" sz="2000" dirty="0">
                    <a:latin typeface="+mn-lt"/>
                    <a:ea typeface="+mn-ea"/>
                    <a:cs typeface="+mn-ea"/>
                    <a:sym typeface="+mn-lt"/>
                  </a:rPr>
                  <a:t>01=</a:t>
                </a:r>
                <a:r>
                  <a:rPr lang="zh-CN" altLang="en-US" sz="2000" dirty="0">
                    <a:latin typeface="+mn-lt"/>
                    <a:ea typeface="+mn-ea"/>
                    <a:cs typeface="+mn-ea"/>
                    <a:sym typeface="+mn-lt"/>
                  </a:rPr>
                  <a:t>计数器</a:t>
                </a:r>
                <a:r>
                  <a:rPr lang="en-US" altLang="zh-CN" sz="2000" dirty="0">
                    <a:latin typeface="+mn-lt"/>
                    <a:ea typeface="+mn-ea"/>
                    <a:cs typeface="+mn-ea"/>
                    <a:sym typeface="+mn-lt"/>
                  </a:rPr>
                  <a:t>1</a:t>
                </a:r>
                <a:endParaRPr lang="en-US" altLang="zh-CN" sz="2000" dirty="0">
                  <a:latin typeface="+mn-lt"/>
                  <a:ea typeface="+mn-ea"/>
                  <a:cs typeface="+mn-ea"/>
                  <a:sym typeface="+mn-lt"/>
                </a:endParaRPr>
              </a:p>
              <a:p>
                <a:r>
                  <a:rPr lang="en-US" altLang="zh-CN" sz="2000" dirty="0">
                    <a:latin typeface="+mn-lt"/>
                    <a:ea typeface="+mn-ea"/>
                    <a:cs typeface="+mn-ea"/>
                    <a:sym typeface="+mn-lt"/>
                  </a:rPr>
                  <a:t>10=</a:t>
                </a:r>
                <a:r>
                  <a:rPr lang="zh-CN" altLang="en-US" sz="2000" dirty="0">
                    <a:latin typeface="+mn-lt"/>
                    <a:ea typeface="+mn-ea"/>
                    <a:cs typeface="+mn-ea"/>
                    <a:sym typeface="+mn-lt"/>
                  </a:rPr>
                  <a:t>计数器</a:t>
                </a:r>
                <a:r>
                  <a:rPr lang="en-US" altLang="zh-CN" sz="2000" dirty="0">
                    <a:latin typeface="+mn-lt"/>
                    <a:ea typeface="+mn-ea"/>
                    <a:cs typeface="+mn-ea"/>
                    <a:sym typeface="+mn-lt"/>
                  </a:rPr>
                  <a:t>2</a:t>
                </a:r>
                <a:endParaRPr lang="en-US" altLang="zh-CN" sz="2000" dirty="0">
                  <a:latin typeface="+mn-lt"/>
                  <a:ea typeface="+mn-ea"/>
                  <a:cs typeface="+mn-ea"/>
                  <a:sym typeface="+mn-lt"/>
                </a:endParaRPr>
              </a:p>
            </p:txBody>
          </p:sp>
          <p:sp>
            <p:nvSpPr>
              <p:cNvPr id="30" name="矩形 29"/>
              <p:cNvSpPr/>
              <p:nvPr/>
            </p:nvSpPr>
            <p:spPr>
              <a:xfrm>
                <a:off x="2975038" y="5016017"/>
                <a:ext cx="1219228" cy="707886"/>
              </a:xfrm>
              <a:prstGeom prst="rect">
                <a:avLst/>
              </a:prstGeom>
            </p:spPr>
            <p:txBody>
              <a:bodyPr wrap="square">
                <a:spAutoFit/>
              </a:bodyPr>
              <a:lstStyle/>
              <a:p>
                <a:pPr algn="ctr"/>
                <a:r>
                  <a:rPr lang="zh-CN" altLang="en-US" sz="2000" dirty="0">
                    <a:latin typeface="+mn-lt"/>
                    <a:ea typeface="+mn-ea"/>
                    <a:cs typeface="+mn-ea"/>
                    <a:sym typeface="+mn-lt"/>
                  </a:rPr>
                  <a:t>锁存命令特征位</a:t>
                </a:r>
                <a:endParaRPr lang="zh-CN" altLang="en-US" sz="2000" dirty="0">
                  <a:latin typeface="+mn-lt"/>
                  <a:ea typeface="+mn-ea"/>
                  <a:cs typeface="+mn-ea"/>
                  <a:sym typeface="+mn-lt"/>
                </a:endParaRPr>
              </a:p>
            </p:txBody>
          </p:sp>
          <p:sp>
            <p:nvSpPr>
              <p:cNvPr id="40" name="左大括号 39"/>
              <p:cNvSpPr/>
              <p:nvPr/>
            </p:nvSpPr>
            <p:spPr bwMode="auto">
              <a:xfrm rot="16200000">
                <a:off x="5788961" y="3497552"/>
                <a:ext cx="471735" cy="2447372"/>
              </a:xfrm>
              <a:prstGeom prst="leftBrace">
                <a:avLst>
                  <a:gd name="adj1" fmla="val 35968"/>
                  <a:gd name="adj2" fmla="val 50000"/>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48" name="矩形 47"/>
              <p:cNvSpPr/>
              <p:nvPr/>
            </p:nvSpPr>
            <p:spPr>
              <a:xfrm>
                <a:off x="5418994" y="5012192"/>
                <a:ext cx="1219228" cy="400110"/>
              </a:xfrm>
              <a:prstGeom prst="rect">
                <a:avLst/>
              </a:prstGeom>
            </p:spPr>
            <p:txBody>
              <a:bodyPr wrap="square">
                <a:spAutoFit/>
              </a:bodyPr>
              <a:lstStyle/>
              <a:p>
                <a:pPr algn="ctr"/>
                <a:r>
                  <a:rPr lang="zh-CN" altLang="en-US" sz="2000" dirty="0">
                    <a:latin typeface="+mn-lt"/>
                    <a:ea typeface="+mn-ea"/>
                    <a:cs typeface="+mn-ea"/>
                    <a:sym typeface="+mn-lt"/>
                  </a:rPr>
                  <a:t>未用</a:t>
                </a:r>
                <a:endParaRPr lang="zh-CN" altLang="en-US" sz="2000" dirty="0">
                  <a:latin typeface="+mn-lt"/>
                  <a:ea typeface="+mn-ea"/>
                  <a:cs typeface="+mn-ea"/>
                  <a:sym typeface="+mn-lt"/>
                </a:endParaRPr>
              </a:p>
            </p:txBody>
          </p:sp>
          <p:sp>
            <p:nvSpPr>
              <p:cNvPr id="49" name="左大括号 48"/>
              <p:cNvSpPr/>
              <p:nvPr/>
            </p:nvSpPr>
            <p:spPr bwMode="auto">
              <a:xfrm rot="16200000">
                <a:off x="3324629" y="4332325"/>
                <a:ext cx="471735" cy="797096"/>
              </a:xfrm>
              <a:prstGeom prst="leftBrace">
                <a:avLst>
                  <a:gd name="adj1" fmla="val 35968"/>
                  <a:gd name="adj2" fmla="val 50000"/>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50" name="左大括号 49"/>
              <p:cNvSpPr/>
              <p:nvPr/>
            </p:nvSpPr>
            <p:spPr bwMode="auto">
              <a:xfrm rot="16200000">
                <a:off x="1746839" y="4352147"/>
                <a:ext cx="471735" cy="797094"/>
              </a:xfrm>
              <a:prstGeom prst="leftBrace">
                <a:avLst>
                  <a:gd name="adj1" fmla="val 35968"/>
                  <a:gd name="adj2" fmla="val 50000"/>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grpSp>
        <p:sp>
          <p:nvSpPr>
            <p:cNvPr id="52" name="矩形 51"/>
            <p:cNvSpPr/>
            <p:nvPr/>
          </p:nvSpPr>
          <p:spPr>
            <a:xfrm>
              <a:off x="1422883" y="4374386"/>
              <a:ext cx="726481" cy="461665"/>
            </a:xfrm>
            <a:prstGeom prst="rect">
              <a:avLst/>
            </a:prstGeom>
          </p:spPr>
          <p:txBody>
            <a:bodyPr wrap="none">
              <a:spAutoFit/>
            </a:bodyPr>
            <a:lstStyle/>
            <a:p>
              <a:r>
                <a:rPr lang="en-US" altLang="zh-CN" dirty="0">
                  <a:latin typeface="+mn-lt"/>
                  <a:ea typeface="+mn-ea"/>
                  <a:cs typeface="+mn-ea"/>
                  <a:sym typeface="+mn-lt"/>
                </a:rPr>
                <a:t>SC</a:t>
              </a:r>
              <a:r>
                <a:rPr lang="en-US" altLang="zh-CN" baseline="-25000" dirty="0">
                  <a:latin typeface="+mn-lt"/>
                  <a:ea typeface="+mn-ea"/>
                  <a:cs typeface="+mn-ea"/>
                  <a:sym typeface="+mn-lt"/>
                </a:rPr>
                <a:t>1</a:t>
              </a:r>
              <a:endParaRPr lang="zh-CN" altLang="en-US" baseline="-25000" dirty="0">
                <a:latin typeface="+mn-lt"/>
                <a:ea typeface="+mn-ea"/>
                <a:cs typeface="+mn-ea"/>
                <a:sym typeface="+mn-lt"/>
              </a:endParaRPr>
            </a:p>
          </p:txBody>
        </p:sp>
        <p:sp>
          <p:nvSpPr>
            <p:cNvPr id="53" name="矩形 52"/>
            <p:cNvSpPr/>
            <p:nvPr/>
          </p:nvSpPr>
          <p:spPr>
            <a:xfrm>
              <a:off x="2232507" y="4375686"/>
              <a:ext cx="726481" cy="461665"/>
            </a:xfrm>
            <a:prstGeom prst="rect">
              <a:avLst/>
            </a:prstGeom>
          </p:spPr>
          <p:txBody>
            <a:bodyPr wrap="none">
              <a:spAutoFit/>
            </a:bodyPr>
            <a:lstStyle/>
            <a:p>
              <a:r>
                <a:rPr lang="en-US" altLang="zh-CN" dirty="0">
                  <a:latin typeface="+mn-lt"/>
                  <a:ea typeface="+mn-ea"/>
                  <a:cs typeface="+mn-ea"/>
                  <a:sym typeface="+mn-lt"/>
                </a:rPr>
                <a:t>SC</a:t>
              </a:r>
              <a:r>
                <a:rPr lang="en-US" altLang="zh-CN" baseline="-25000" dirty="0">
                  <a:latin typeface="+mn-lt"/>
                  <a:ea typeface="+mn-ea"/>
                  <a:cs typeface="+mn-ea"/>
                  <a:sym typeface="+mn-lt"/>
                </a:rPr>
                <a:t>0</a:t>
              </a:r>
              <a:endParaRPr lang="zh-CN" altLang="en-US" baseline="-25000" dirty="0">
                <a:latin typeface="+mn-lt"/>
                <a:ea typeface="+mn-ea"/>
                <a:cs typeface="+mn-ea"/>
                <a:sym typeface="+mn-lt"/>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anim calcmode="lin" valueType="num">
                                      <p:cBhvr>
                                        <p:cTn id="12" dur="1000" fill="hold"/>
                                        <p:tgtEl>
                                          <p:spTgt spid="47"/>
                                        </p:tgtEl>
                                        <p:attrNameLst>
                                          <p:attrName>ppt_x</p:attrName>
                                        </p:attrNameLst>
                                      </p:cBhvr>
                                      <p:tavLst>
                                        <p:tav tm="0">
                                          <p:val>
                                            <p:strVal val="#ppt_x"/>
                                          </p:val>
                                        </p:tav>
                                        <p:tav tm="100000">
                                          <p:val>
                                            <p:strVal val="#ppt_x"/>
                                          </p:val>
                                        </p:tav>
                                      </p:tavLst>
                                    </p:anim>
                                    <p:anim calcmode="lin" valueType="num">
                                      <p:cBhvr>
                                        <p:cTn id="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bwMode="auto">
          <a:xfrm>
            <a:off x="688975" y="1108869"/>
            <a:ext cx="7747000" cy="2035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buFont typeface="Wingdings" panose="05000000000000000000" pitchFamily="2" charset="2"/>
              <a:buChar char="l"/>
            </a:pPr>
            <a:r>
              <a:rPr lang="zh-CN" altLang="en-US" sz="2600" b="1" dirty="0">
                <a:solidFill>
                  <a:srgbClr val="000099"/>
                </a:solidFill>
                <a:cs typeface="+mn-ea"/>
                <a:sym typeface="+mn-lt"/>
              </a:rPr>
              <a:t>读当前计数值为什么要先锁存计数值？</a:t>
            </a:r>
            <a:endParaRPr lang="zh-CN" altLang="en-US" sz="2600" b="1" dirty="0">
              <a:solidFill>
                <a:srgbClr val="000099"/>
              </a:solidFill>
              <a:cs typeface="+mn-ea"/>
              <a:sym typeface="+mn-lt"/>
            </a:endParaRPr>
          </a:p>
          <a:p>
            <a:pPr marL="0" indent="0">
              <a:lnSpc>
                <a:spcPct val="120000"/>
              </a:lnSpc>
              <a:spcBef>
                <a:spcPts val="1200"/>
              </a:spcBef>
              <a:buFont typeface="Wingdings" panose="05000000000000000000" pitchFamily="2" charset="2"/>
              <a:buNone/>
            </a:pPr>
            <a:r>
              <a:rPr lang="zh-CN" altLang="en-US" sz="2600" b="1" dirty="0">
                <a:cs typeface="+mn-ea"/>
                <a:sym typeface="+mn-lt"/>
              </a:rPr>
              <a:t>减</a:t>
            </a:r>
            <a:r>
              <a:rPr lang="en-US" altLang="zh-CN" sz="2600" b="1" dirty="0">
                <a:cs typeface="+mn-ea"/>
                <a:sym typeface="+mn-lt"/>
              </a:rPr>
              <a:t>1</a:t>
            </a:r>
            <a:r>
              <a:rPr lang="zh-CN" altLang="en-US" sz="2600" b="1" dirty="0">
                <a:cs typeface="+mn-ea"/>
                <a:sym typeface="+mn-lt"/>
              </a:rPr>
              <a:t>计数器是</a:t>
            </a:r>
            <a:r>
              <a:rPr lang="en-US" altLang="zh-CN" sz="2600" b="1" dirty="0">
                <a:cs typeface="+mn-ea"/>
                <a:sym typeface="+mn-lt"/>
              </a:rPr>
              <a:t>16</a:t>
            </a:r>
            <a:r>
              <a:rPr lang="zh-CN" altLang="en-US" sz="2600" b="1" dirty="0">
                <a:cs typeface="+mn-ea"/>
                <a:sym typeface="+mn-lt"/>
              </a:rPr>
              <a:t>位的，而定时器的数据线是</a:t>
            </a:r>
            <a:r>
              <a:rPr lang="en-US" altLang="zh-CN" sz="2600" b="1" dirty="0">
                <a:cs typeface="+mn-ea"/>
                <a:sym typeface="+mn-lt"/>
              </a:rPr>
              <a:t>8</a:t>
            </a:r>
            <a:r>
              <a:rPr lang="zh-CN" altLang="en-US" sz="2600" b="1" dirty="0">
                <a:cs typeface="+mn-ea"/>
                <a:sym typeface="+mn-lt"/>
              </a:rPr>
              <a:t>位的，必须读两次才能读出</a:t>
            </a:r>
            <a:r>
              <a:rPr lang="en-US" altLang="zh-CN" sz="2600" b="1" dirty="0">
                <a:cs typeface="+mn-ea"/>
                <a:sym typeface="+mn-lt"/>
              </a:rPr>
              <a:t>16</a:t>
            </a:r>
            <a:r>
              <a:rPr lang="zh-CN" altLang="en-US" sz="2600" b="1" dirty="0">
                <a:cs typeface="+mn-ea"/>
                <a:sym typeface="+mn-lt"/>
              </a:rPr>
              <a:t>位数据，在两次读操作时可能使减</a:t>
            </a:r>
            <a:r>
              <a:rPr lang="en-US" altLang="zh-CN" sz="2600" b="1" dirty="0">
                <a:cs typeface="+mn-ea"/>
                <a:sym typeface="+mn-lt"/>
              </a:rPr>
              <a:t>1</a:t>
            </a:r>
            <a:r>
              <a:rPr lang="zh-CN" altLang="en-US" sz="2600" b="1" dirty="0">
                <a:cs typeface="+mn-ea"/>
                <a:sym typeface="+mn-lt"/>
              </a:rPr>
              <a:t>计数器的内容发生变化</a:t>
            </a:r>
            <a:endParaRPr lang="zh-CN" altLang="en-US" sz="2600" b="1" dirty="0">
              <a:cs typeface="+mn-ea"/>
              <a:sym typeface="+mn-lt"/>
            </a:endParaRPr>
          </a:p>
        </p:txBody>
      </p:sp>
      <p:grpSp>
        <p:nvGrpSpPr>
          <p:cNvPr id="39939" name="Group 26"/>
          <p:cNvGrpSpPr/>
          <p:nvPr/>
        </p:nvGrpSpPr>
        <p:grpSpPr bwMode="auto">
          <a:xfrm>
            <a:off x="688975" y="4019550"/>
            <a:ext cx="7789863" cy="2500313"/>
            <a:chOff x="542" y="2341"/>
            <a:chExt cx="4907" cy="1575"/>
          </a:xfrm>
        </p:grpSpPr>
        <p:sp>
          <p:nvSpPr>
            <p:cNvPr id="39944" name="Rectangle 4"/>
            <p:cNvSpPr>
              <a:spLocks noChangeArrowheads="1"/>
            </p:cNvSpPr>
            <p:nvPr/>
          </p:nvSpPr>
          <p:spPr bwMode="auto">
            <a:xfrm>
              <a:off x="648" y="2341"/>
              <a:ext cx="3984" cy="240"/>
            </a:xfrm>
            <a:prstGeom prst="rect">
              <a:avLst/>
            </a:prstGeom>
            <a:noFill/>
            <a:ln w="28575">
              <a:solidFill>
                <a:schemeClr val="tx1"/>
              </a:solid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latin typeface="Baskerville Old Face" panose="02020602080505020303" pitchFamily="18" charset="0"/>
                  <a:ea typeface="+mn-ea"/>
                  <a:cs typeface="+mn-ea"/>
                  <a:sym typeface="+mn-lt"/>
                </a:rPr>
                <a:t>0   0   0   0   0   0   0   1     0   0   0   0   0   0   0   0 </a:t>
              </a:r>
              <a:endParaRPr lang="en-US" altLang="zh-CN" dirty="0">
                <a:latin typeface="Baskerville Old Face" panose="02020602080505020303" pitchFamily="18" charset="0"/>
                <a:ea typeface="+mn-ea"/>
                <a:cs typeface="+mn-ea"/>
                <a:sym typeface="+mn-lt"/>
              </a:endParaRPr>
            </a:p>
          </p:txBody>
        </p:sp>
        <p:sp>
          <p:nvSpPr>
            <p:cNvPr id="39945" name="Line 5"/>
            <p:cNvSpPr>
              <a:spLocks noChangeShapeType="1"/>
            </p:cNvSpPr>
            <p:nvPr/>
          </p:nvSpPr>
          <p:spPr bwMode="auto">
            <a:xfrm>
              <a:off x="2616" y="2341"/>
              <a:ext cx="0" cy="24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6" name="Rectangle 6"/>
            <p:cNvSpPr>
              <a:spLocks noChangeArrowheads="1"/>
            </p:cNvSpPr>
            <p:nvPr/>
          </p:nvSpPr>
          <p:spPr bwMode="auto">
            <a:xfrm>
              <a:off x="648" y="2773"/>
              <a:ext cx="3984" cy="240"/>
            </a:xfrm>
            <a:prstGeom prst="rect">
              <a:avLst/>
            </a:prstGeom>
            <a:noFill/>
            <a:ln w="28575">
              <a:solidFill>
                <a:schemeClr val="tx1"/>
              </a:solid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latin typeface="Baskerville Old Face" panose="02020602080505020303" pitchFamily="18" charset="0"/>
                  <a:ea typeface="+mn-ea"/>
                  <a:cs typeface="+mn-ea"/>
                  <a:sym typeface="+mn-lt"/>
                </a:rPr>
                <a:t>0   0   0   0   0   0   0   0     1   1   1   1   1   1   1   1 </a:t>
              </a:r>
              <a:endParaRPr lang="en-US" altLang="zh-CN" dirty="0">
                <a:latin typeface="Baskerville Old Face" panose="02020602080505020303" pitchFamily="18" charset="0"/>
                <a:ea typeface="+mn-ea"/>
                <a:cs typeface="+mn-ea"/>
                <a:sym typeface="+mn-lt"/>
              </a:endParaRPr>
            </a:p>
          </p:txBody>
        </p:sp>
        <p:sp>
          <p:nvSpPr>
            <p:cNvPr id="39947" name="Text Box 8"/>
            <p:cNvSpPr txBox="1">
              <a:spLocks noChangeArrowheads="1"/>
            </p:cNvSpPr>
            <p:nvPr/>
          </p:nvSpPr>
          <p:spPr bwMode="auto">
            <a:xfrm>
              <a:off x="5016" y="2568"/>
              <a:ext cx="42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减</a:t>
              </a:r>
              <a:r>
                <a:rPr lang="en-US" altLang="zh-CN">
                  <a:latin typeface="+mn-lt"/>
                  <a:ea typeface="+mn-ea"/>
                  <a:cs typeface="+mn-ea"/>
                  <a:sym typeface="+mn-lt"/>
                </a:rPr>
                <a:t>1</a:t>
              </a:r>
              <a:endParaRPr lang="en-US" altLang="zh-CN">
                <a:latin typeface="+mn-lt"/>
                <a:ea typeface="+mn-ea"/>
                <a:cs typeface="+mn-ea"/>
                <a:sym typeface="+mn-lt"/>
              </a:endParaRPr>
            </a:p>
          </p:txBody>
        </p:sp>
        <p:sp>
          <p:nvSpPr>
            <p:cNvPr id="39948" name="Line 9"/>
            <p:cNvSpPr>
              <a:spLocks noChangeShapeType="1"/>
            </p:cNvSpPr>
            <p:nvPr/>
          </p:nvSpPr>
          <p:spPr bwMode="auto">
            <a:xfrm>
              <a:off x="2616" y="2773"/>
              <a:ext cx="0" cy="24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39949" name="AutoShape 10"/>
            <p:cNvSpPr>
              <a:spLocks noChangeArrowheads="1"/>
            </p:cNvSpPr>
            <p:nvPr/>
          </p:nvSpPr>
          <p:spPr bwMode="auto">
            <a:xfrm>
              <a:off x="4776" y="2437"/>
              <a:ext cx="192" cy="576"/>
            </a:xfrm>
            <a:prstGeom prst="curvedLeftArrow">
              <a:avLst>
                <a:gd name="adj1" fmla="val 60000"/>
                <a:gd name="adj2" fmla="val 120000"/>
                <a:gd name="adj3" fmla="val 33333"/>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39950" name="Text Box 12"/>
            <p:cNvSpPr txBox="1">
              <a:spLocks noChangeArrowheads="1"/>
            </p:cNvSpPr>
            <p:nvPr/>
          </p:nvSpPr>
          <p:spPr bwMode="auto">
            <a:xfrm>
              <a:off x="542" y="3362"/>
              <a:ext cx="12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若先读高字节</a:t>
              </a:r>
              <a:endParaRPr lang="zh-CN" altLang="en-US">
                <a:latin typeface="+mn-lt"/>
                <a:ea typeface="+mn-ea"/>
                <a:cs typeface="+mn-ea"/>
                <a:sym typeface="+mn-lt"/>
              </a:endParaRPr>
            </a:p>
          </p:txBody>
        </p:sp>
        <p:sp>
          <p:nvSpPr>
            <p:cNvPr id="39951" name="AutoShape 13"/>
            <p:cNvSpPr/>
            <p:nvPr/>
          </p:nvSpPr>
          <p:spPr bwMode="auto">
            <a:xfrm>
              <a:off x="1800" y="3205"/>
              <a:ext cx="172" cy="624"/>
            </a:xfrm>
            <a:prstGeom prst="leftBrace">
              <a:avLst>
                <a:gd name="adj1" fmla="val 54167"/>
                <a:gd name="adj2" fmla="val 50000"/>
              </a:avLst>
            </a:prstGeom>
            <a:noFill/>
            <a:ln w="2857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39952" name="Text Box 15"/>
            <p:cNvSpPr txBox="1">
              <a:spLocks noChangeArrowheads="1"/>
            </p:cNvSpPr>
            <p:nvPr/>
          </p:nvSpPr>
          <p:spPr bwMode="auto">
            <a:xfrm>
              <a:off x="1982" y="3135"/>
              <a:ext cx="9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latin typeface="+mn-lt"/>
                  <a:ea typeface="+mn-ea"/>
                  <a:cs typeface="+mn-ea"/>
                  <a:sym typeface="+mn-lt"/>
                </a:rPr>
                <a:t>00000001</a:t>
              </a:r>
              <a:endParaRPr lang="en-US" altLang="zh-CN" dirty="0">
                <a:latin typeface="+mn-lt"/>
                <a:ea typeface="+mn-ea"/>
                <a:cs typeface="+mn-ea"/>
                <a:sym typeface="+mn-lt"/>
              </a:endParaRPr>
            </a:p>
          </p:txBody>
        </p:sp>
        <p:sp>
          <p:nvSpPr>
            <p:cNvPr id="39953" name="Text Box 16"/>
            <p:cNvSpPr txBox="1">
              <a:spLocks noChangeArrowheads="1"/>
            </p:cNvSpPr>
            <p:nvPr/>
          </p:nvSpPr>
          <p:spPr bwMode="auto">
            <a:xfrm>
              <a:off x="1972" y="3615"/>
              <a:ext cx="935"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sz="2500" dirty="0">
                  <a:latin typeface="+mn-lt"/>
                  <a:ea typeface="+mn-ea"/>
                  <a:cs typeface="+mn-ea"/>
                  <a:sym typeface="+mn-lt"/>
                </a:rPr>
                <a:t>11111111</a:t>
              </a:r>
              <a:endParaRPr lang="en-US" altLang="zh-CN" sz="2500" dirty="0">
                <a:latin typeface="+mn-lt"/>
                <a:ea typeface="+mn-ea"/>
                <a:cs typeface="+mn-ea"/>
                <a:sym typeface="+mn-lt"/>
              </a:endParaRPr>
            </a:p>
          </p:txBody>
        </p:sp>
        <p:sp>
          <p:nvSpPr>
            <p:cNvPr id="39954" name="Text Box 17"/>
            <p:cNvSpPr txBox="1">
              <a:spLocks noChangeArrowheads="1"/>
            </p:cNvSpPr>
            <p:nvPr/>
          </p:nvSpPr>
          <p:spPr bwMode="auto">
            <a:xfrm>
              <a:off x="3028" y="3384"/>
              <a:ext cx="12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若先读低字节</a:t>
              </a:r>
              <a:endParaRPr lang="zh-CN" altLang="en-US">
                <a:latin typeface="+mn-lt"/>
                <a:ea typeface="+mn-ea"/>
                <a:cs typeface="+mn-ea"/>
                <a:sym typeface="+mn-lt"/>
              </a:endParaRPr>
            </a:p>
          </p:txBody>
        </p:sp>
        <p:sp>
          <p:nvSpPr>
            <p:cNvPr id="39955" name="AutoShape 18"/>
            <p:cNvSpPr/>
            <p:nvPr/>
          </p:nvSpPr>
          <p:spPr bwMode="auto">
            <a:xfrm>
              <a:off x="4286" y="3227"/>
              <a:ext cx="172" cy="624"/>
            </a:xfrm>
            <a:prstGeom prst="leftBrace">
              <a:avLst>
                <a:gd name="adj1" fmla="val 54167"/>
                <a:gd name="adj2" fmla="val 50000"/>
              </a:avLst>
            </a:prstGeom>
            <a:noFill/>
            <a:ln w="2857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39956" name="Text Box 19"/>
            <p:cNvSpPr txBox="1">
              <a:spLocks noChangeArrowheads="1"/>
            </p:cNvSpPr>
            <p:nvPr/>
          </p:nvSpPr>
          <p:spPr bwMode="auto">
            <a:xfrm>
              <a:off x="4468" y="3157"/>
              <a:ext cx="9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00000000</a:t>
              </a:r>
              <a:endParaRPr lang="en-US" altLang="zh-CN">
                <a:latin typeface="+mn-lt"/>
                <a:ea typeface="+mn-ea"/>
                <a:cs typeface="+mn-ea"/>
                <a:sym typeface="+mn-lt"/>
              </a:endParaRPr>
            </a:p>
          </p:txBody>
        </p:sp>
        <p:sp>
          <p:nvSpPr>
            <p:cNvPr id="39957" name="Text Box 20"/>
            <p:cNvSpPr txBox="1">
              <a:spLocks noChangeArrowheads="1"/>
            </p:cNvSpPr>
            <p:nvPr/>
          </p:nvSpPr>
          <p:spPr bwMode="auto">
            <a:xfrm>
              <a:off x="4458" y="3624"/>
              <a:ext cx="9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latin typeface="+mn-lt"/>
                  <a:ea typeface="+mn-ea"/>
                  <a:cs typeface="+mn-ea"/>
                  <a:sym typeface="+mn-lt"/>
                </a:rPr>
                <a:t>00000000</a:t>
              </a:r>
              <a:endParaRPr lang="en-US" altLang="zh-CN" dirty="0">
                <a:latin typeface="+mn-lt"/>
                <a:ea typeface="+mn-ea"/>
                <a:cs typeface="+mn-ea"/>
                <a:sym typeface="+mn-lt"/>
              </a:endParaRPr>
            </a:p>
          </p:txBody>
        </p:sp>
      </p:grpSp>
      <p:sp>
        <p:nvSpPr>
          <p:cNvPr id="39940" name="Text Box 22"/>
          <p:cNvSpPr txBox="1">
            <a:spLocks noChangeArrowheads="1"/>
          </p:cNvSpPr>
          <p:nvPr/>
        </p:nvSpPr>
        <p:spPr bwMode="auto">
          <a:xfrm>
            <a:off x="871538" y="3306763"/>
            <a:ext cx="38957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solidFill>
                  <a:srgbClr val="FF0000"/>
                </a:solidFill>
                <a:latin typeface="+mn-lt"/>
                <a:ea typeface="+mn-ea"/>
                <a:cs typeface="+mn-ea"/>
                <a:sym typeface="+mn-lt"/>
              </a:rPr>
              <a:t>第</a:t>
            </a:r>
            <a:r>
              <a:rPr lang="en-US" altLang="zh-CN">
                <a:solidFill>
                  <a:srgbClr val="FF0000"/>
                </a:solidFill>
                <a:latin typeface="+mn-lt"/>
                <a:ea typeface="+mn-ea"/>
                <a:cs typeface="+mn-ea"/>
                <a:sym typeface="+mn-lt"/>
              </a:rPr>
              <a:t>1</a:t>
            </a:r>
            <a:r>
              <a:rPr lang="zh-CN" altLang="en-US">
                <a:solidFill>
                  <a:srgbClr val="FF0000"/>
                </a:solidFill>
                <a:latin typeface="+mn-lt"/>
                <a:ea typeface="+mn-ea"/>
                <a:cs typeface="+mn-ea"/>
                <a:sym typeface="+mn-lt"/>
              </a:rPr>
              <a:t>次读减</a:t>
            </a:r>
            <a:r>
              <a:rPr lang="en-US" altLang="zh-CN">
                <a:solidFill>
                  <a:srgbClr val="FF0000"/>
                </a:solidFill>
                <a:latin typeface="+mn-lt"/>
                <a:ea typeface="+mn-ea"/>
                <a:cs typeface="+mn-ea"/>
                <a:sym typeface="+mn-lt"/>
              </a:rPr>
              <a:t>1</a:t>
            </a:r>
            <a:r>
              <a:rPr lang="zh-CN" altLang="en-US">
                <a:solidFill>
                  <a:srgbClr val="FF0000"/>
                </a:solidFill>
                <a:latin typeface="+mn-lt"/>
                <a:ea typeface="+mn-ea"/>
                <a:cs typeface="+mn-ea"/>
                <a:sym typeface="+mn-lt"/>
              </a:rPr>
              <a:t>计数器中的值</a:t>
            </a:r>
            <a:endParaRPr lang="zh-CN" altLang="en-US">
              <a:solidFill>
                <a:srgbClr val="FF0000"/>
              </a:solidFill>
              <a:latin typeface="+mn-lt"/>
              <a:ea typeface="+mn-ea"/>
              <a:cs typeface="+mn-ea"/>
              <a:sym typeface="+mn-lt"/>
            </a:endParaRPr>
          </a:p>
        </p:txBody>
      </p:sp>
      <p:sp>
        <p:nvSpPr>
          <p:cNvPr id="39941" name="Text Box 23"/>
          <p:cNvSpPr txBox="1">
            <a:spLocks noChangeArrowheads="1"/>
          </p:cNvSpPr>
          <p:nvPr/>
        </p:nvSpPr>
        <p:spPr bwMode="auto">
          <a:xfrm>
            <a:off x="4956968" y="3306763"/>
            <a:ext cx="38973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dirty="0">
                <a:solidFill>
                  <a:srgbClr val="FF0000"/>
                </a:solidFill>
                <a:latin typeface="+mn-lt"/>
                <a:ea typeface="+mn-ea"/>
                <a:cs typeface="+mn-ea"/>
                <a:sym typeface="+mn-lt"/>
              </a:rPr>
              <a:t>第</a:t>
            </a:r>
            <a:r>
              <a:rPr lang="en-US" altLang="zh-CN" dirty="0">
                <a:solidFill>
                  <a:srgbClr val="FF0000"/>
                </a:solidFill>
                <a:latin typeface="+mn-lt"/>
                <a:ea typeface="+mn-ea"/>
                <a:cs typeface="+mn-ea"/>
                <a:sym typeface="+mn-lt"/>
              </a:rPr>
              <a:t>2</a:t>
            </a:r>
            <a:r>
              <a:rPr lang="zh-CN" altLang="en-US" dirty="0">
                <a:solidFill>
                  <a:srgbClr val="FF0000"/>
                </a:solidFill>
                <a:latin typeface="+mn-lt"/>
                <a:ea typeface="+mn-ea"/>
                <a:cs typeface="+mn-ea"/>
                <a:sym typeface="+mn-lt"/>
              </a:rPr>
              <a:t>次读减</a:t>
            </a:r>
            <a:r>
              <a:rPr lang="en-US" altLang="zh-CN" dirty="0">
                <a:solidFill>
                  <a:srgbClr val="FF0000"/>
                </a:solidFill>
                <a:latin typeface="+mn-lt"/>
                <a:ea typeface="+mn-ea"/>
                <a:cs typeface="+mn-ea"/>
                <a:sym typeface="+mn-lt"/>
              </a:rPr>
              <a:t>1</a:t>
            </a:r>
            <a:r>
              <a:rPr lang="zh-CN" altLang="en-US" dirty="0">
                <a:solidFill>
                  <a:srgbClr val="FF0000"/>
                </a:solidFill>
                <a:latin typeface="+mn-lt"/>
                <a:ea typeface="+mn-ea"/>
                <a:cs typeface="+mn-ea"/>
                <a:sym typeface="+mn-lt"/>
              </a:rPr>
              <a:t>计数器中的值</a:t>
            </a:r>
            <a:endParaRPr lang="zh-CN" altLang="en-US" dirty="0">
              <a:solidFill>
                <a:srgbClr val="FF0000"/>
              </a:solidFill>
              <a:latin typeface="+mn-lt"/>
              <a:ea typeface="+mn-ea"/>
              <a:cs typeface="+mn-ea"/>
              <a:sym typeface="+mn-lt"/>
            </a:endParaRPr>
          </a:p>
        </p:txBody>
      </p:sp>
      <p:sp>
        <p:nvSpPr>
          <p:cNvPr id="39942" name="Line 24"/>
          <p:cNvSpPr>
            <a:spLocks noChangeShapeType="1"/>
          </p:cNvSpPr>
          <p:nvPr/>
        </p:nvSpPr>
        <p:spPr bwMode="auto">
          <a:xfrm>
            <a:off x="2828925" y="3681413"/>
            <a:ext cx="0" cy="358775"/>
          </a:xfrm>
          <a:prstGeom prst="line">
            <a:avLst/>
          </a:prstGeom>
          <a:noFill/>
          <a:ln w="22225">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39943" name="Line 25"/>
          <p:cNvSpPr>
            <a:spLocks noChangeShapeType="1"/>
          </p:cNvSpPr>
          <p:nvPr/>
        </p:nvSpPr>
        <p:spPr bwMode="auto">
          <a:xfrm flipH="1">
            <a:off x="7153274" y="3779838"/>
            <a:ext cx="257163" cy="914400"/>
          </a:xfrm>
          <a:prstGeom prst="line">
            <a:avLst/>
          </a:prstGeom>
          <a:noFill/>
          <a:ln w="22225">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body" idx="1"/>
          </p:nvPr>
        </p:nvSpPr>
        <p:spPr bwMode="auto">
          <a:xfrm>
            <a:off x="1354931" y="3067050"/>
            <a:ext cx="7500937" cy="3514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05000"/>
              </a:lnSpc>
              <a:buFont typeface="Wingdings" panose="05000000000000000000" pitchFamily="2" charset="2"/>
              <a:buNone/>
            </a:pPr>
            <a:r>
              <a:rPr lang="zh-CN" altLang="en-US" sz="2400" b="1" dirty="0">
                <a:cs typeface="+mn-ea"/>
                <a:sym typeface="+mn-lt"/>
              </a:rPr>
              <a:t>	</a:t>
            </a:r>
            <a:r>
              <a:rPr lang="en-US" altLang="zh-CN" sz="2000" b="1" dirty="0">
                <a:cs typeface="+mn-ea"/>
                <a:sym typeface="+mn-lt"/>
              </a:rPr>
              <a:t>MOV  DX</a:t>
            </a:r>
            <a:r>
              <a:rPr lang="zh-CN" altLang="en-US" sz="2000" b="1" dirty="0">
                <a:cs typeface="+mn-ea"/>
                <a:sym typeface="+mn-lt"/>
              </a:rPr>
              <a:t>，</a:t>
            </a:r>
            <a:r>
              <a:rPr lang="en-US" altLang="zh-CN" sz="2000" b="1" dirty="0">
                <a:cs typeface="+mn-ea"/>
                <a:sym typeface="+mn-lt"/>
              </a:rPr>
              <a:t>307H</a:t>
            </a:r>
            <a:endParaRPr lang="en-US" altLang="zh-CN" sz="2000" b="1" dirty="0">
              <a:cs typeface="+mn-ea"/>
              <a:sym typeface="+mn-lt"/>
            </a:endParaRPr>
          </a:p>
          <a:p>
            <a:pPr>
              <a:lnSpc>
                <a:spcPct val="105000"/>
              </a:lnSpc>
              <a:buFont typeface="Wingdings" panose="05000000000000000000" pitchFamily="2" charset="2"/>
              <a:buNone/>
            </a:pPr>
            <a:r>
              <a:rPr lang="en-US" altLang="zh-CN" sz="2000" b="1" dirty="0">
                <a:cs typeface="+mn-ea"/>
                <a:sym typeface="+mn-lt"/>
              </a:rPr>
              <a:t>	MOV  AL</a:t>
            </a:r>
            <a:r>
              <a:rPr lang="zh-CN" altLang="en-US" sz="2000" b="1" dirty="0">
                <a:cs typeface="+mn-ea"/>
                <a:sym typeface="+mn-lt"/>
              </a:rPr>
              <a:t>，</a:t>
            </a:r>
            <a:r>
              <a:rPr lang="en-US" altLang="zh-CN" sz="2000" b="1" dirty="0">
                <a:solidFill>
                  <a:srgbClr val="0000FF"/>
                </a:solidFill>
                <a:cs typeface="+mn-ea"/>
                <a:sym typeface="+mn-lt"/>
              </a:rPr>
              <a:t>01</a:t>
            </a:r>
            <a:r>
              <a:rPr lang="en-US" altLang="zh-CN" sz="2000" b="1" dirty="0">
                <a:solidFill>
                  <a:srgbClr val="006600"/>
                </a:solidFill>
                <a:cs typeface="+mn-ea"/>
                <a:sym typeface="+mn-lt"/>
              </a:rPr>
              <a:t>00</a:t>
            </a:r>
            <a:r>
              <a:rPr lang="en-US" altLang="zh-CN" sz="2000" b="1" dirty="0">
                <a:solidFill>
                  <a:srgbClr val="C00000"/>
                </a:solidFill>
                <a:cs typeface="+mn-ea"/>
                <a:sym typeface="+mn-lt"/>
              </a:rPr>
              <a:t>XXXX</a:t>
            </a:r>
            <a:r>
              <a:rPr lang="en-US" altLang="zh-CN" sz="2000" b="1" dirty="0">
                <a:cs typeface="+mn-ea"/>
                <a:sym typeface="+mn-lt"/>
              </a:rPr>
              <a:t>B    </a:t>
            </a:r>
            <a:r>
              <a:rPr lang="zh-CN" altLang="en-US" sz="2000" b="1" dirty="0">
                <a:cs typeface="+mn-ea"/>
                <a:sym typeface="+mn-lt"/>
              </a:rPr>
              <a:t>；锁存计数器</a:t>
            </a:r>
            <a:r>
              <a:rPr lang="en-US" altLang="zh-CN" sz="2000" b="1" dirty="0">
                <a:cs typeface="+mn-ea"/>
                <a:sym typeface="+mn-lt"/>
              </a:rPr>
              <a:t>1</a:t>
            </a:r>
            <a:endParaRPr lang="en-US" altLang="zh-CN" sz="2000" b="1" dirty="0">
              <a:cs typeface="+mn-ea"/>
              <a:sym typeface="+mn-lt"/>
            </a:endParaRPr>
          </a:p>
          <a:p>
            <a:pPr>
              <a:lnSpc>
                <a:spcPct val="105000"/>
              </a:lnSpc>
              <a:buFont typeface="Wingdings" panose="05000000000000000000" pitchFamily="2" charset="2"/>
              <a:buNone/>
            </a:pPr>
            <a:r>
              <a:rPr lang="en-US" altLang="zh-CN" sz="2000" b="1" dirty="0">
                <a:cs typeface="+mn-ea"/>
                <a:sym typeface="+mn-lt"/>
              </a:rPr>
              <a:t>	OUT   DX</a:t>
            </a:r>
            <a:r>
              <a:rPr lang="zh-CN" altLang="en-US" sz="2000" b="1" dirty="0">
                <a:cs typeface="+mn-ea"/>
                <a:sym typeface="+mn-lt"/>
              </a:rPr>
              <a:t>，</a:t>
            </a:r>
            <a:r>
              <a:rPr lang="en-US" altLang="zh-CN" sz="2000" b="1" dirty="0">
                <a:cs typeface="+mn-ea"/>
                <a:sym typeface="+mn-lt"/>
              </a:rPr>
              <a:t>AL</a:t>
            </a:r>
            <a:endParaRPr lang="en-US" altLang="zh-CN" sz="2000" b="1" dirty="0">
              <a:cs typeface="+mn-ea"/>
              <a:sym typeface="+mn-lt"/>
            </a:endParaRPr>
          </a:p>
          <a:p>
            <a:pPr>
              <a:lnSpc>
                <a:spcPct val="105000"/>
              </a:lnSpc>
              <a:buFont typeface="Wingdings" panose="05000000000000000000" pitchFamily="2" charset="2"/>
              <a:buNone/>
            </a:pPr>
            <a:r>
              <a:rPr lang="en-US" altLang="zh-CN" sz="2000" b="1" dirty="0">
                <a:cs typeface="+mn-ea"/>
                <a:sym typeface="+mn-lt"/>
              </a:rPr>
              <a:t>	MOV  DX</a:t>
            </a:r>
            <a:r>
              <a:rPr lang="zh-CN" altLang="en-US" sz="2000" b="1" dirty="0">
                <a:cs typeface="+mn-ea"/>
                <a:sym typeface="+mn-lt"/>
              </a:rPr>
              <a:t>，</a:t>
            </a:r>
            <a:r>
              <a:rPr lang="en-US" altLang="zh-CN" sz="2000" b="1" dirty="0">
                <a:cs typeface="+mn-ea"/>
                <a:sym typeface="+mn-lt"/>
              </a:rPr>
              <a:t>305H</a:t>
            </a:r>
            <a:endParaRPr lang="en-US" altLang="zh-CN" sz="2000" b="1" dirty="0">
              <a:cs typeface="+mn-ea"/>
              <a:sym typeface="+mn-lt"/>
            </a:endParaRPr>
          </a:p>
          <a:p>
            <a:pPr>
              <a:lnSpc>
                <a:spcPct val="105000"/>
              </a:lnSpc>
              <a:buFont typeface="Wingdings" panose="05000000000000000000" pitchFamily="2" charset="2"/>
              <a:buNone/>
            </a:pPr>
            <a:r>
              <a:rPr lang="en-US" altLang="zh-CN" sz="2000" b="1" dirty="0">
                <a:cs typeface="+mn-ea"/>
                <a:sym typeface="+mn-lt"/>
              </a:rPr>
              <a:t>	IN      AL</a:t>
            </a:r>
            <a:r>
              <a:rPr lang="zh-CN" altLang="en-US" sz="2000" b="1" dirty="0">
                <a:cs typeface="+mn-ea"/>
                <a:sym typeface="+mn-lt"/>
              </a:rPr>
              <a:t>，</a:t>
            </a:r>
            <a:r>
              <a:rPr lang="en-US" altLang="zh-CN" sz="2000" b="1" dirty="0">
                <a:cs typeface="+mn-ea"/>
                <a:sym typeface="+mn-lt"/>
              </a:rPr>
              <a:t>DX	           </a:t>
            </a:r>
            <a:r>
              <a:rPr lang="zh-CN" altLang="en-US" sz="2000" b="1" dirty="0">
                <a:cs typeface="+mn-ea"/>
                <a:sym typeface="+mn-lt"/>
              </a:rPr>
              <a:t>；读低字节</a:t>
            </a:r>
            <a:endParaRPr lang="zh-CN" altLang="en-US" sz="2000" b="1" dirty="0">
              <a:cs typeface="+mn-ea"/>
              <a:sym typeface="+mn-lt"/>
            </a:endParaRPr>
          </a:p>
          <a:p>
            <a:pPr>
              <a:lnSpc>
                <a:spcPct val="105000"/>
              </a:lnSpc>
              <a:buFont typeface="Wingdings" panose="05000000000000000000" pitchFamily="2" charset="2"/>
              <a:buNone/>
            </a:pPr>
            <a:r>
              <a:rPr lang="zh-CN" altLang="en-US" sz="2000" b="1" dirty="0">
                <a:cs typeface="+mn-ea"/>
                <a:sym typeface="+mn-lt"/>
              </a:rPr>
              <a:t>	</a:t>
            </a:r>
            <a:r>
              <a:rPr lang="en-US" altLang="zh-CN" sz="2000" b="1" dirty="0">
                <a:cs typeface="+mn-ea"/>
                <a:sym typeface="+mn-lt"/>
              </a:rPr>
              <a:t>MOV  BL</a:t>
            </a:r>
            <a:r>
              <a:rPr lang="zh-CN" altLang="en-US" sz="2000" b="1" dirty="0">
                <a:cs typeface="+mn-ea"/>
                <a:sym typeface="+mn-lt"/>
              </a:rPr>
              <a:t>，</a:t>
            </a:r>
            <a:r>
              <a:rPr lang="en-US" altLang="zh-CN" sz="2000" b="1" dirty="0">
                <a:cs typeface="+mn-ea"/>
                <a:sym typeface="+mn-lt"/>
              </a:rPr>
              <a:t>AL</a:t>
            </a:r>
            <a:endParaRPr lang="en-US" altLang="zh-CN" sz="2000" b="1" dirty="0">
              <a:cs typeface="+mn-ea"/>
              <a:sym typeface="+mn-lt"/>
            </a:endParaRPr>
          </a:p>
          <a:p>
            <a:pPr>
              <a:lnSpc>
                <a:spcPct val="105000"/>
              </a:lnSpc>
              <a:buFont typeface="Wingdings" panose="05000000000000000000" pitchFamily="2" charset="2"/>
              <a:buNone/>
            </a:pPr>
            <a:r>
              <a:rPr lang="en-US" altLang="zh-CN" sz="2000" b="1" dirty="0">
                <a:cs typeface="+mn-ea"/>
                <a:sym typeface="+mn-lt"/>
              </a:rPr>
              <a:t>	IN      AL</a:t>
            </a:r>
            <a:r>
              <a:rPr lang="zh-CN" altLang="en-US" sz="2000" b="1" dirty="0">
                <a:cs typeface="+mn-ea"/>
                <a:sym typeface="+mn-lt"/>
              </a:rPr>
              <a:t>，</a:t>
            </a:r>
            <a:r>
              <a:rPr lang="en-US" altLang="zh-CN" sz="2000" b="1" dirty="0">
                <a:cs typeface="+mn-ea"/>
                <a:sym typeface="+mn-lt"/>
              </a:rPr>
              <a:t>DX	           </a:t>
            </a:r>
            <a:r>
              <a:rPr lang="zh-CN" altLang="en-US" sz="2000" b="1" dirty="0">
                <a:cs typeface="+mn-ea"/>
                <a:sym typeface="+mn-lt"/>
              </a:rPr>
              <a:t>；读高字节</a:t>
            </a:r>
            <a:endParaRPr lang="zh-CN" altLang="en-US" sz="2000" b="1" dirty="0">
              <a:cs typeface="+mn-ea"/>
              <a:sym typeface="+mn-lt"/>
            </a:endParaRPr>
          </a:p>
          <a:p>
            <a:pPr>
              <a:lnSpc>
                <a:spcPct val="105000"/>
              </a:lnSpc>
              <a:buFont typeface="Wingdings" panose="05000000000000000000" pitchFamily="2" charset="2"/>
              <a:buNone/>
            </a:pPr>
            <a:r>
              <a:rPr lang="zh-CN" altLang="en-US" sz="2000" b="1" dirty="0">
                <a:cs typeface="+mn-ea"/>
                <a:sym typeface="+mn-lt"/>
              </a:rPr>
              <a:t>	</a:t>
            </a:r>
            <a:r>
              <a:rPr lang="en-US" altLang="zh-CN" sz="2000" b="1" dirty="0">
                <a:cs typeface="+mn-ea"/>
                <a:sym typeface="+mn-lt"/>
              </a:rPr>
              <a:t>MOV AH</a:t>
            </a:r>
            <a:r>
              <a:rPr lang="zh-CN" altLang="en-US" sz="2000" b="1" dirty="0">
                <a:cs typeface="+mn-ea"/>
                <a:sym typeface="+mn-lt"/>
              </a:rPr>
              <a:t>，</a:t>
            </a:r>
            <a:r>
              <a:rPr lang="en-US" altLang="zh-CN" sz="2000" b="1" dirty="0">
                <a:cs typeface="+mn-ea"/>
                <a:sym typeface="+mn-lt"/>
              </a:rPr>
              <a:t>AL</a:t>
            </a:r>
            <a:endParaRPr lang="en-US" altLang="zh-CN" sz="2000" b="1" dirty="0">
              <a:cs typeface="+mn-ea"/>
              <a:sym typeface="+mn-lt"/>
            </a:endParaRPr>
          </a:p>
          <a:p>
            <a:pPr>
              <a:lnSpc>
                <a:spcPct val="105000"/>
              </a:lnSpc>
              <a:buFont typeface="Wingdings" panose="05000000000000000000" pitchFamily="2" charset="2"/>
              <a:buNone/>
            </a:pPr>
            <a:r>
              <a:rPr lang="en-US" altLang="zh-CN" sz="2000" b="1" dirty="0">
                <a:cs typeface="+mn-ea"/>
                <a:sym typeface="+mn-lt"/>
              </a:rPr>
              <a:t>	MOV AL</a:t>
            </a:r>
            <a:r>
              <a:rPr lang="zh-CN" altLang="en-US" sz="2000" b="1" dirty="0">
                <a:cs typeface="+mn-ea"/>
                <a:sym typeface="+mn-lt"/>
              </a:rPr>
              <a:t>，</a:t>
            </a:r>
            <a:r>
              <a:rPr lang="en-US" altLang="zh-CN" sz="2000" b="1" dirty="0">
                <a:cs typeface="+mn-ea"/>
                <a:sym typeface="+mn-lt"/>
              </a:rPr>
              <a:t>BL</a:t>
            </a:r>
            <a:endParaRPr lang="en-US" altLang="zh-CN" sz="2000" b="1" dirty="0">
              <a:cs typeface="+mn-ea"/>
              <a:sym typeface="+mn-lt"/>
            </a:endParaRPr>
          </a:p>
        </p:txBody>
      </p:sp>
      <p:sp>
        <p:nvSpPr>
          <p:cNvPr id="30723" name="AutoShape 5"/>
          <p:cNvSpPr>
            <a:spLocks noChangeArrowheads="1"/>
          </p:cNvSpPr>
          <p:nvPr/>
        </p:nvSpPr>
        <p:spPr bwMode="auto">
          <a:xfrm>
            <a:off x="3988592" y="2498725"/>
            <a:ext cx="1012033" cy="431800"/>
          </a:xfrm>
          <a:prstGeom prst="wedgeRoundRectCallout">
            <a:avLst>
              <a:gd name="adj1" fmla="val -72696"/>
              <a:gd name="adj2" fmla="val -47794"/>
              <a:gd name="adj3" fmla="val 16667"/>
            </a:avLst>
          </a:prstGeom>
          <a:noFill/>
          <a:ln w="22225">
            <a:solidFill>
              <a:srgbClr val="0066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006600"/>
                </a:solidFill>
                <a:latin typeface="+mn-lt"/>
                <a:ea typeface="+mn-ea"/>
                <a:cs typeface="+mn-ea"/>
                <a:sym typeface="+mn-lt"/>
              </a:rPr>
              <a:t>命令口</a:t>
            </a:r>
            <a:endParaRPr lang="zh-CN" altLang="en-US" sz="2000">
              <a:solidFill>
                <a:srgbClr val="006600"/>
              </a:solidFill>
              <a:latin typeface="+mn-lt"/>
              <a:ea typeface="+mn-ea"/>
              <a:cs typeface="+mn-ea"/>
              <a:sym typeface="+mn-lt"/>
            </a:endParaRPr>
          </a:p>
        </p:txBody>
      </p:sp>
      <p:sp>
        <p:nvSpPr>
          <p:cNvPr id="30724" name="AutoShape 6"/>
          <p:cNvSpPr>
            <a:spLocks noChangeArrowheads="1"/>
          </p:cNvSpPr>
          <p:nvPr/>
        </p:nvSpPr>
        <p:spPr bwMode="auto">
          <a:xfrm>
            <a:off x="5297092" y="2498725"/>
            <a:ext cx="1021555" cy="431800"/>
          </a:xfrm>
          <a:prstGeom prst="wedgeRoundRectCallout">
            <a:avLst>
              <a:gd name="adj1" fmla="val -57640"/>
              <a:gd name="adj2" fmla="val -99631"/>
              <a:gd name="adj3" fmla="val 16667"/>
            </a:avLst>
          </a:prstGeom>
          <a:noFill/>
          <a:ln w="22225">
            <a:solidFill>
              <a:srgbClr val="000099"/>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000099"/>
                </a:solidFill>
                <a:latin typeface="+mn-lt"/>
                <a:ea typeface="+mn-ea"/>
                <a:cs typeface="+mn-ea"/>
                <a:sym typeface="+mn-lt"/>
              </a:rPr>
              <a:t>数据口</a:t>
            </a:r>
            <a:endParaRPr lang="zh-CN" altLang="en-US" sz="2000">
              <a:solidFill>
                <a:srgbClr val="000099"/>
              </a:solidFill>
              <a:latin typeface="+mn-lt"/>
              <a:ea typeface="+mn-ea"/>
              <a:cs typeface="+mn-ea"/>
              <a:sym typeface="+mn-lt"/>
            </a:endParaRPr>
          </a:p>
        </p:txBody>
      </p:sp>
      <p:sp>
        <p:nvSpPr>
          <p:cNvPr id="29702" name="AutoShape 8"/>
          <p:cNvSpPr>
            <a:spLocks noChangeArrowheads="1"/>
          </p:cNvSpPr>
          <p:nvPr/>
        </p:nvSpPr>
        <p:spPr bwMode="auto">
          <a:xfrm>
            <a:off x="4206478" y="3988351"/>
            <a:ext cx="2965848" cy="412751"/>
          </a:xfrm>
          <a:prstGeom prst="wedgeRoundRectCallout">
            <a:avLst>
              <a:gd name="adj1" fmla="val -43072"/>
              <a:gd name="adj2" fmla="val -84113"/>
              <a:gd name="adj3" fmla="val 16667"/>
            </a:avLst>
          </a:prstGeom>
          <a:noFill/>
          <a:ln w="22225">
            <a:solidFill>
              <a:srgbClr val="C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2000">
                <a:solidFill>
                  <a:srgbClr val="C00000"/>
                </a:solidFill>
                <a:latin typeface="+mn-lt"/>
                <a:ea typeface="+mn-ea"/>
                <a:cs typeface="+mn-ea"/>
                <a:sym typeface="+mn-lt"/>
              </a:rPr>
              <a:t>可以取任意数，一般取</a:t>
            </a:r>
            <a:r>
              <a:rPr lang="en-US" altLang="zh-CN" sz="2000">
                <a:solidFill>
                  <a:srgbClr val="C00000"/>
                </a:solidFill>
                <a:latin typeface="+mn-lt"/>
                <a:ea typeface="+mn-ea"/>
                <a:cs typeface="+mn-ea"/>
                <a:sym typeface="+mn-lt"/>
              </a:rPr>
              <a:t>0</a:t>
            </a:r>
            <a:endParaRPr lang="en-US" altLang="zh-CN" sz="2000">
              <a:solidFill>
                <a:srgbClr val="C00000"/>
              </a:solidFill>
              <a:latin typeface="+mn-lt"/>
              <a:ea typeface="+mn-ea"/>
              <a:cs typeface="+mn-ea"/>
              <a:sym typeface="+mn-lt"/>
            </a:endParaRPr>
          </a:p>
        </p:txBody>
      </p:sp>
      <p:sp>
        <p:nvSpPr>
          <p:cNvPr id="2" name="矩形 1"/>
          <p:cNvSpPr/>
          <p:nvPr/>
        </p:nvSpPr>
        <p:spPr>
          <a:xfrm>
            <a:off x="554829" y="1094823"/>
            <a:ext cx="8103396" cy="1643527"/>
          </a:xfrm>
          <a:prstGeom prst="rect">
            <a:avLst/>
          </a:prstGeom>
        </p:spPr>
        <p:txBody>
          <a:bodyPr wrap="square">
            <a:spAutoFit/>
          </a:bodyPr>
          <a:lstStyle/>
          <a:p>
            <a:pPr algn="just">
              <a:lnSpc>
                <a:spcPct val="105000"/>
              </a:lnSpc>
              <a:buFont typeface="Wingdings" panose="05000000000000000000" pitchFamily="2" charset="2"/>
              <a:buNone/>
            </a:pPr>
            <a:r>
              <a:rPr lang="zh-CN" altLang="en-US" dirty="0">
                <a:latin typeface="+mn-lt"/>
                <a:ea typeface="+mn-ea"/>
                <a:cs typeface="+mn-ea"/>
                <a:sym typeface="+mn-lt"/>
              </a:rPr>
              <a:t>例：要求在计数器通道</a:t>
            </a:r>
            <a:r>
              <a:rPr lang="en-US" altLang="zh-CN" dirty="0">
                <a:latin typeface="+mn-lt"/>
                <a:ea typeface="+mn-ea"/>
                <a:cs typeface="+mn-ea"/>
                <a:sym typeface="+mn-lt"/>
              </a:rPr>
              <a:t>1</a:t>
            </a:r>
            <a:r>
              <a:rPr lang="zh-CN" altLang="en-US" dirty="0">
                <a:latin typeface="+mn-lt"/>
                <a:ea typeface="+mn-ea"/>
                <a:cs typeface="+mn-ea"/>
                <a:sym typeface="+mn-lt"/>
              </a:rPr>
              <a:t>的计数过程中读取当前的计数值，并把读取的计数值装入到</a:t>
            </a:r>
            <a:r>
              <a:rPr lang="en-US" altLang="zh-CN" dirty="0">
                <a:latin typeface="+mn-lt"/>
                <a:ea typeface="+mn-ea"/>
                <a:cs typeface="+mn-ea"/>
                <a:sym typeface="+mn-lt"/>
              </a:rPr>
              <a:t>AX</a:t>
            </a:r>
            <a:r>
              <a:rPr lang="zh-CN" altLang="en-US" dirty="0">
                <a:latin typeface="+mn-lt"/>
                <a:ea typeface="+mn-ea"/>
                <a:cs typeface="+mn-ea"/>
                <a:sym typeface="+mn-lt"/>
              </a:rPr>
              <a:t>寄存器中。设</a:t>
            </a:r>
            <a:r>
              <a:rPr lang="en-US" altLang="zh-CN" dirty="0">
                <a:latin typeface="+mn-lt"/>
                <a:ea typeface="+mn-ea"/>
                <a:cs typeface="+mn-ea"/>
                <a:sym typeface="+mn-lt"/>
              </a:rPr>
              <a:t>4</a:t>
            </a:r>
            <a:r>
              <a:rPr lang="zh-CN" altLang="en-US" dirty="0">
                <a:latin typeface="+mn-lt"/>
                <a:ea typeface="+mn-ea"/>
                <a:cs typeface="+mn-ea"/>
                <a:sym typeface="+mn-lt"/>
              </a:rPr>
              <a:t>个端口的地址为：</a:t>
            </a:r>
            <a:r>
              <a:rPr lang="en-US" altLang="zh-CN" dirty="0">
                <a:latin typeface="+mn-lt"/>
                <a:ea typeface="+mn-ea"/>
                <a:cs typeface="+mn-ea"/>
                <a:sym typeface="+mn-lt"/>
              </a:rPr>
              <a:t>304H</a:t>
            </a:r>
            <a:r>
              <a:rPr lang="zh-CN" altLang="en-US" dirty="0">
                <a:latin typeface="+mn-lt"/>
                <a:ea typeface="+mn-ea"/>
                <a:cs typeface="+mn-ea"/>
                <a:sym typeface="+mn-lt"/>
              </a:rPr>
              <a:t>（通道</a:t>
            </a:r>
            <a:r>
              <a:rPr lang="en-US" altLang="zh-CN" dirty="0">
                <a:latin typeface="+mn-lt"/>
                <a:ea typeface="+mn-ea"/>
                <a:cs typeface="+mn-ea"/>
                <a:sym typeface="+mn-lt"/>
              </a:rPr>
              <a:t>0</a:t>
            </a:r>
            <a:r>
              <a:rPr lang="zh-CN" altLang="en-US" dirty="0">
                <a:latin typeface="+mn-lt"/>
                <a:ea typeface="+mn-ea"/>
                <a:cs typeface="+mn-ea"/>
                <a:sym typeface="+mn-lt"/>
              </a:rPr>
              <a:t>），</a:t>
            </a:r>
            <a:r>
              <a:rPr lang="en-US" altLang="zh-CN" dirty="0">
                <a:latin typeface="+mn-lt"/>
                <a:ea typeface="+mn-ea"/>
                <a:cs typeface="+mn-ea"/>
                <a:sym typeface="+mn-lt"/>
              </a:rPr>
              <a:t>305H</a:t>
            </a:r>
            <a:r>
              <a:rPr lang="zh-CN" altLang="en-US" dirty="0">
                <a:latin typeface="+mn-lt"/>
                <a:ea typeface="+mn-ea"/>
                <a:cs typeface="+mn-ea"/>
                <a:sym typeface="+mn-lt"/>
              </a:rPr>
              <a:t>（通道</a:t>
            </a:r>
            <a:r>
              <a:rPr lang="en-US" altLang="zh-CN" dirty="0">
                <a:latin typeface="+mn-lt"/>
                <a:ea typeface="+mn-ea"/>
                <a:cs typeface="+mn-ea"/>
                <a:sym typeface="+mn-lt"/>
              </a:rPr>
              <a:t>1</a:t>
            </a:r>
            <a:r>
              <a:rPr lang="zh-CN" altLang="en-US" dirty="0">
                <a:latin typeface="+mn-lt"/>
                <a:ea typeface="+mn-ea"/>
                <a:cs typeface="+mn-ea"/>
                <a:sym typeface="+mn-lt"/>
              </a:rPr>
              <a:t>），</a:t>
            </a:r>
            <a:r>
              <a:rPr lang="en-US" altLang="zh-CN" dirty="0">
                <a:latin typeface="+mn-lt"/>
                <a:ea typeface="+mn-ea"/>
                <a:cs typeface="+mn-ea"/>
                <a:sym typeface="+mn-lt"/>
              </a:rPr>
              <a:t>306H</a:t>
            </a:r>
            <a:r>
              <a:rPr lang="zh-CN" altLang="en-US" dirty="0">
                <a:latin typeface="+mn-lt"/>
                <a:ea typeface="+mn-ea"/>
                <a:cs typeface="+mn-ea"/>
                <a:sym typeface="+mn-lt"/>
              </a:rPr>
              <a:t>（通道</a:t>
            </a:r>
            <a:r>
              <a:rPr lang="en-US" altLang="zh-CN" dirty="0">
                <a:latin typeface="+mn-lt"/>
                <a:ea typeface="+mn-ea"/>
                <a:cs typeface="+mn-ea"/>
                <a:sym typeface="+mn-lt"/>
              </a:rPr>
              <a:t>2</a:t>
            </a:r>
            <a:r>
              <a:rPr lang="zh-CN" altLang="en-US" dirty="0">
                <a:latin typeface="+mn-lt"/>
                <a:ea typeface="+mn-ea"/>
                <a:cs typeface="+mn-ea"/>
                <a:sym typeface="+mn-lt"/>
              </a:rPr>
              <a:t>），</a:t>
            </a:r>
            <a:r>
              <a:rPr lang="en-US" altLang="zh-CN" dirty="0">
                <a:latin typeface="+mn-lt"/>
                <a:ea typeface="+mn-ea"/>
                <a:cs typeface="+mn-ea"/>
                <a:sym typeface="+mn-lt"/>
              </a:rPr>
              <a:t>307H</a:t>
            </a:r>
            <a:r>
              <a:rPr lang="zh-CN" altLang="en-US" dirty="0">
                <a:latin typeface="+mn-lt"/>
                <a:ea typeface="+mn-ea"/>
                <a:cs typeface="+mn-ea"/>
                <a:sym typeface="+mn-lt"/>
              </a:rPr>
              <a:t>（命令寄存器）</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wipe(up)">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wipe(up)">
                                      <p:cBhvr>
                                        <p:cTn id="12" dur="500"/>
                                        <p:tgtEl>
                                          <p:spTgt spid="3072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364">
                                            <p:txEl>
                                              <p:pRg st="1" end="1"/>
                                            </p:txEl>
                                          </p:spTgt>
                                        </p:tgtEl>
                                        <p:attrNameLst>
                                          <p:attrName>style.visibility</p:attrName>
                                        </p:attrNameLst>
                                      </p:cBhvr>
                                      <p:to>
                                        <p:strVal val="visible"/>
                                      </p:to>
                                    </p:set>
                                  </p:childTnLst>
                                </p:cTn>
                              </p:par>
                            </p:childTnLst>
                          </p:cTn>
                        </p:par>
                        <p:par>
                          <p:cTn id="21" fill="hold">
                            <p:stCondLst>
                              <p:cond delay="0"/>
                            </p:stCondLst>
                            <p:childTnLst>
                              <p:par>
                                <p:cTn id="22" presetID="22" presetClass="entr" presetSubtype="1" fill="hold" grpId="0" nodeType="afterEffect">
                                  <p:stCondLst>
                                    <p:cond delay="0"/>
                                  </p:stCondLst>
                                  <p:childTnLst>
                                    <p:set>
                                      <p:cBhvr>
                                        <p:cTn id="23" dur="1" fill="hold">
                                          <p:stCondLst>
                                            <p:cond delay="0"/>
                                          </p:stCondLst>
                                        </p:cTn>
                                        <p:tgtEl>
                                          <p:spTgt spid="29702"/>
                                        </p:tgtEl>
                                        <p:attrNameLst>
                                          <p:attrName>style.visibility</p:attrName>
                                        </p:attrNameLst>
                                      </p:cBhvr>
                                      <p:to>
                                        <p:strVal val="visible"/>
                                      </p:to>
                                    </p:set>
                                    <p:animEffect transition="in" filter="wipe(up)">
                                      <p:cBhvr>
                                        <p:cTn id="24" dur="500"/>
                                        <p:tgtEl>
                                          <p:spTgt spid="2970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364">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364">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364">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364">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364">
                                            <p:txEl>
                                              <p:pRg st="7" end="7"/>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36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uiExpand="1" build="p"/>
      <p:bldP spid="30723" grpId="0" animBg="1"/>
      <p:bldP spid="30724" grpId="0" animBg="1"/>
      <p:bldP spid="2970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59606" y="1809325"/>
            <a:ext cx="7824787" cy="141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20000"/>
              </a:spcBef>
              <a:buClr>
                <a:srgbClr val="FF5050"/>
              </a:buClr>
              <a:buSzPct val="80000"/>
              <a:buFont typeface="Wingdings" panose="05000000000000000000" pitchFamily="2" charset="2"/>
              <a:buNone/>
            </a:pPr>
            <a:r>
              <a:rPr lang="zh-CN" altLang="en-US" sz="2600" dirty="0">
                <a:latin typeface="+mn-lt"/>
                <a:ea typeface="+mn-ea"/>
                <a:cs typeface="+mn-ea"/>
                <a:sym typeface="+mn-lt"/>
              </a:rPr>
              <a:t>读回命令与前面的锁存命令不同，</a:t>
            </a:r>
            <a:r>
              <a:rPr lang="zh-CN" altLang="en-US" sz="2600" dirty="0">
                <a:solidFill>
                  <a:srgbClr val="0000FF"/>
                </a:solidFill>
                <a:latin typeface="+mn-lt"/>
                <a:ea typeface="+mn-ea"/>
                <a:cs typeface="+mn-ea"/>
                <a:sym typeface="+mn-lt"/>
              </a:rPr>
              <a:t>它即能锁存计数值又能锁存状态信息</a:t>
            </a:r>
            <a:r>
              <a:rPr lang="zh-CN" altLang="en-US" sz="2600" dirty="0">
                <a:latin typeface="+mn-lt"/>
                <a:ea typeface="+mn-ea"/>
                <a:cs typeface="+mn-ea"/>
                <a:sym typeface="+mn-lt"/>
              </a:rPr>
              <a:t>，而且</a:t>
            </a:r>
            <a:r>
              <a:rPr lang="zh-CN" altLang="en-US" sz="2600" dirty="0">
                <a:solidFill>
                  <a:srgbClr val="0000FF"/>
                </a:solidFill>
                <a:latin typeface="+mn-lt"/>
                <a:ea typeface="+mn-ea"/>
                <a:cs typeface="+mn-ea"/>
                <a:sym typeface="+mn-lt"/>
              </a:rPr>
              <a:t>一条读回命令可以锁存</a:t>
            </a:r>
            <a:r>
              <a:rPr lang="en-US" altLang="zh-CN" sz="2600" dirty="0">
                <a:solidFill>
                  <a:srgbClr val="0000FF"/>
                </a:solidFill>
                <a:latin typeface="+mn-lt"/>
                <a:ea typeface="+mn-ea"/>
                <a:cs typeface="+mn-ea"/>
                <a:sym typeface="+mn-lt"/>
              </a:rPr>
              <a:t>3</a:t>
            </a:r>
            <a:r>
              <a:rPr lang="zh-CN" altLang="en-US" sz="2600" dirty="0">
                <a:solidFill>
                  <a:srgbClr val="0000FF"/>
                </a:solidFill>
                <a:latin typeface="+mn-lt"/>
                <a:ea typeface="+mn-ea"/>
                <a:cs typeface="+mn-ea"/>
                <a:sym typeface="+mn-lt"/>
              </a:rPr>
              <a:t>个计数通道的当前计数值与状态</a:t>
            </a:r>
            <a:r>
              <a:rPr lang="zh-CN" altLang="en-US" sz="2600" dirty="0">
                <a:latin typeface="+mn-lt"/>
                <a:ea typeface="+mn-ea"/>
                <a:cs typeface="+mn-ea"/>
                <a:sym typeface="+mn-lt"/>
              </a:rPr>
              <a:t>。读回命令的格式：</a:t>
            </a:r>
            <a:endParaRPr lang="zh-CN" altLang="en-US" sz="2600" dirty="0">
              <a:latin typeface="+mn-lt"/>
              <a:ea typeface="+mn-ea"/>
              <a:cs typeface="+mn-ea"/>
              <a:sym typeface="+mn-lt"/>
            </a:endParaRPr>
          </a:p>
        </p:txBody>
      </p:sp>
      <p:sp>
        <p:nvSpPr>
          <p:cNvPr id="60420" name="Text Box 4"/>
          <p:cNvSpPr txBox="1">
            <a:spLocks noChangeArrowheads="1"/>
          </p:cNvSpPr>
          <p:nvPr/>
        </p:nvSpPr>
        <p:spPr bwMode="auto">
          <a:xfrm>
            <a:off x="659606" y="5721397"/>
            <a:ext cx="7632700"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20000"/>
              </a:spcBef>
              <a:buClr>
                <a:srgbClr val="FF5050"/>
              </a:buClr>
              <a:buSzPct val="80000"/>
              <a:buFont typeface="Wingdings" panose="05000000000000000000" pitchFamily="2" charset="2"/>
              <a:buNone/>
            </a:pPr>
            <a:r>
              <a:rPr lang="zh-CN" altLang="en-US" dirty="0">
                <a:solidFill>
                  <a:srgbClr val="C00000"/>
                </a:solidFill>
                <a:latin typeface="+mn-lt"/>
                <a:ea typeface="+mn-ea"/>
                <a:cs typeface="+mn-ea"/>
                <a:sym typeface="+mn-lt"/>
              </a:rPr>
              <a:t>注意：读回命令只是一个锁存的功能，要读回计数值和状态还要发一条读命令。</a:t>
            </a:r>
            <a:endParaRPr lang="zh-CN" altLang="en-US" dirty="0">
              <a:solidFill>
                <a:srgbClr val="C00000"/>
              </a:solidFill>
              <a:latin typeface="+mn-lt"/>
              <a:ea typeface="+mn-ea"/>
              <a:cs typeface="+mn-ea"/>
              <a:sym typeface="+mn-lt"/>
            </a:endParaRPr>
          </a:p>
        </p:txBody>
      </p:sp>
      <p:sp>
        <p:nvSpPr>
          <p:cNvPr id="2" name="矩形 1"/>
          <p:cNvSpPr/>
          <p:nvPr/>
        </p:nvSpPr>
        <p:spPr>
          <a:xfrm>
            <a:off x="563563" y="1136603"/>
            <a:ext cx="6761747" cy="56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Bef>
                <a:spcPct val="20000"/>
              </a:spcBef>
            </a:pPr>
            <a:r>
              <a:rPr lang="en-US" altLang="zh-CN" sz="2800" dirty="0">
                <a:solidFill>
                  <a:srgbClr val="006600"/>
                </a:solidFill>
                <a:latin typeface="+mn-lt"/>
                <a:ea typeface="+mn-ea"/>
                <a:cs typeface="+mn-ea"/>
                <a:sym typeface="+mn-lt"/>
              </a:rPr>
              <a:t>3</a:t>
            </a:r>
            <a:r>
              <a:rPr lang="zh-CN" altLang="en-US" sz="2800" dirty="0">
                <a:solidFill>
                  <a:srgbClr val="006600"/>
                </a:solidFill>
                <a:latin typeface="+mn-lt"/>
                <a:ea typeface="+mn-ea"/>
                <a:cs typeface="+mn-ea"/>
                <a:sym typeface="+mn-lt"/>
              </a:rPr>
              <a:t>、读回命令</a:t>
            </a:r>
            <a:r>
              <a:rPr lang="en-US" altLang="zh-CN" sz="2800" dirty="0">
                <a:solidFill>
                  <a:srgbClr val="006600"/>
                </a:solidFill>
                <a:latin typeface="+mn-lt"/>
                <a:ea typeface="+mn-ea"/>
                <a:cs typeface="+mn-ea"/>
                <a:sym typeface="+mn-lt"/>
              </a:rPr>
              <a:t>(8253</a:t>
            </a:r>
            <a:r>
              <a:rPr lang="zh-CN" altLang="en-US" sz="2800" dirty="0">
                <a:solidFill>
                  <a:srgbClr val="006600"/>
                </a:solidFill>
                <a:latin typeface="+mn-lt"/>
                <a:ea typeface="+mn-ea"/>
                <a:cs typeface="+mn-ea"/>
                <a:sym typeface="+mn-lt"/>
              </a:rPr>
              <a:t>不具有这种功能</a:t>
            </a:r>
            <a:r>
              <a:rPr lang="en-US" altLang="zh-CN" sz="2800" dirty="0">
                <a:solidFill>
                  <a:srgbClr val="006600"/>
                </a:solidFill>
                <a:latin typeface="+mn-lt"/>
                <a:ea typeface="+mn-ea"/>
                <a:cs typeface="+mn-ea"/>
                <a:sym typeface="+mn-lt"/>
              </a:rPr>
              <a:t>)</a:t>
            </a:r>
            <a:endParaRPr lang="en-US" altLang="zh-CN" sz="2800" dirty="0">
              <a:solidFill>
                <a:srgbClr val="006600"/>
              </a:solidFill>
              <a:latin typeface="+mn-lt"/>
              <a:ea typeface="+mn-ea"/>
              <a:cs typeface="+mn-ea"/>
              <a:sym typeface="+mn-lt"/>
            </a:endParaRPr>
          </a:p>
        </p:txBody>
      </p:sp>
      <p:grpSp>
        <p:nvGrpSpPr>
          <p:cNvPr id="45" name="组合 44"/>
          <p:cNvGrpSpPr/>
          <p:nvPr/>
        </p:nvGrpSpPr>
        <p:grpSpPr>
          <a:xfrm>
            <a:off x="1318660" y="3299130"/>
            <a:ext cx="6506677" cy="2137544"/>
            <a:chOff x="1318660" y="3299130"/>
            <a:chExt cx="6506677" cy="2137544"/>
          </a:xfrm>
        </p:grpSpPr>
        <p:grpSp>
          <p:nvGrpSpPr>
            <p:cNvPr id="6" name="组合 5"/>
            <p:cNvGrpSpPr/>
            <p:nvPr/>
          </p:nvGrpSpPr>
          <p:grpSpPr>
            <a:xfrm>
              <a:off x="1318660" y="3299130"/>
              <a:ext cx="6506677" cy="2129030"/>
              <a:chOff x="1318661" y="3872603"/>
              <a:chExt cx="6506677" cy="2129030"/>
            </a:xfrm>
          </p:grpSpPr>
          <p:grpSp>
            <p:nvGrpSpPr>
              <p:cNvPr id="7" name="组合 6"/>
              <p:cNvGrpSpPr/>
              <p:nvPr/>
            </p:nvGrpSpPr>
            <p:grpSpPr>
              <a:xfrm>
                <a:off x="1318661" y="3872603"/>
                <a:ext cx="6506677" cy="2129030"/>
                <a:chOff x="1155032" y="3494316"/>
                <a:chExt cx="6506677" cy="2129030"/>
              </a:xfrm>
            </p:grpSpPr>
            <p:sp>
              <p:nvSpPr>
                <p:cNvPr id="10" name="矩形 9"/>
                <p:cNvSpPr/>
                <p:nvPr/>
              </p:nvSpPr>
              <p:spPr bwMode="auto">
                <a:xfrm>
                  <a:off x="1155032" y="3955983"/>
                  <a:ext cx="6506677" cy="529390"/>
                </a:xfrm>
                <a:prstGeom prst="rec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cxnSp>
              <p:nvCxnSpPr>
                <p:cNvPr id="11" name="直接连接符 10"/>
                <p:cNvCxnSpPr>
                  <a:stCxn id="10" idx="0"/>
                  <a:endCxn id="10" idx="2"/>
                </p:cNvCxnSpPr>
                <p:nvPr/>
              </p:nvCxnSpPr>
              <p:spPr bwMode="auto">
                <a:xfrm>
                  <a:off x="4408371"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 name="直接连接符 11"/>
                <p:cNvCxnSpPr/>
                <p:nvPr/>
              </p:nvCxnSpPr>
              <p:spPr bwMode="auto">
                <a:xfrm>
                  <a:off x="5205663"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3" name="直接连接符 12"/>
                <p:cNvCxnSpPr/>
                <p:nvPr/>
              </p:nvCxnSpPr>
              <p:spPr bwMode="auto">
                <a:xfrm>
                  <a:off x="6830729"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 name="直接连接符 13"/>
                <p:cNvCxnSpPr/>
                <p:nvPr/>
              </p:nvCxnSpPr>
              <p:spPr bwMode="auto">
                <a:xfrm>
                  <a:off x="3566160"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直接连接符 14"/>
                <p:cNvCxnSpPr/>
                <p:nvPr/>
              </p:nvCxnSpPr>
              <p:spPr bwMode="auto">
                <a:xfrm>
                  <a:off x="1986013"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 name="直接连接符 15"/>
                <p:cNvCxnSpPr/>
                <p:nvPr/>
              </p:nvCxnSpPr>
              <p:spPr bwMode="auto">
                <a:xfrm>
                  <a:off x="6027019"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 name="直接连接符 16"/>
                <p:cNvCxnSpPr/>
                <p:nvPr/>
              </p:nvCxnSpPr>
              <p:spPr bwMode="auto">
                <a:xfrm>
                  <a:off x="2781701" y="3955983"/>
                  <a:ext cx="0" cy="52939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 name="矩形 17"/>
                <p:cNvSpPr/>
                <p:nvPr/>
              </p:nvSpPr>
              <p:spPr>
                <a:xfrm>
                  <a:off x="1306679" y="3494318"/>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7</a:t>
                  </a:r>
                  <a:endParaRPr lang="zh-CN" altLang="en-US" baseline="-25000" dirty="0">
                    <a:latin typeface="+mn-lt"/>
                    <a:ea typeface="+mn-ea"/>
                    <a:cs typeface="+mn-ea"/>
                    <a:sym typeface="+mn-lt"/>
                  </a:endParaRPr>
                </a:p>
              </p:txBody>
            </p:sp>
            <p:sp>
              <p:nvSpPr>
                <p:cNvPr id="19" name="矩形 18"/>
                <p:cNvSpPr/>
                <p:nvPr/>
              </p:nvSpPr>
              <p:spPr>
                <a:xfrm>
                  <a:off x="2103970" y="3510707"/>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6</a:t>
                  </a:r>
                  <a:endParaRPr lang="zh-CN" altLang="en-US" baseline="-25000" dirty="0">
                    <a:latin typeface="+mn-lt"/>
                    <a:ea typeface="+mn-ea"/>
                    <a:cs typeface="+mn-ea"/>
                    <a:sym typeface="+mn-lt"/>
                  </a:endParaRPr>
                </a:p>
              </p:txBody>
            </p:sp>
            <p:sp>
              <p:nvSpPr>
                <p:cNvPr id="20" name="矩形 19"/>
                <p:cNvSpPr/>
                <p:nvPr/>
              </p:nvSpPr>
              <p:spPr>
                <a:xfrm>
                  <a:off x="2884468" y="3502513"/>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5</a:t>
                  </a:r>
                  <a:endParaRPr lang="zh-CN" altLang="en-US" baseline="-25000" dirty="0">
                    <a:latin typeface="+mn-lt"/>
                    <a:ea typeface="+mn-ea"/>
                    <a:cs typeface="+mn-ea"/>
                    <a:sym typeface="+mn-lt"/>
                  </a:endParaRPr>
                </a:p>
              </p:txBody>
            </p:sp>
            <p:sp>
              <p:nvSpPr>
                <p:cNvPr id="21" name="矩形 20"/>
                <p:cNvSpPr/>
                <p:nvPr/>
              </p:nvSpPr>
              <p:spPr>
                <a:xfrm>
                  <a:off x="3716154" y="3510707"/>
                  <a:ext cx="554207" cy="461665"/>
                </a:xfrm>
                <a:prstGeom prst="rect">
                  <a:avLst/>
                </a:prstGeom>
              </p:spPr>
              <p:txBody>
                <a:bodyPr wrap="squar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4</a:t>
                  </a:r>
                  <a:endParaRPr lang="zh-CN" altLang="en-US" baseline="-25000" dirty="0">
                    <a:latin typeface="+mn-lt"/>
                    <a:ea typeface="+mn-ea"/>
                    <a:cs typeface="+mn-ea"/>
                    <a:sym typeface="+mn-lt"/>
                  </a:endParaRPr>
                </a:p>
              </p:txBody>
            </p:sp>
            <p:sp>
              <p:nvSpPr>
                <p:cNvPr id="22" name="矩形 21"/>
                <p:cNvSpPr/>
                <p:nvPr/>
              </p:nvSpPr>
              <p:spPr>
                <a:xfrm>
                  <a:off x="4541569" y="3510708"/>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3</a:t>
                  </a:r>
                  <a:endParaRPr lang="zh-CN" altLang="en-US" baseline="-25000" dirty="0">
                    <a:latin typeface="+mn-lt"/>
                    <a:ea typeface="+mn-ea"/>
                    <a:cs typeface="+mn-ea"/>
                    <a:sym typeface="+mn-lt"/>
                  </a:endParaRPr>
                </a:p>
              </p:txBody>
            </p:sp>
            <p:sp>
              <p:nvSpPr>
                <p:cNvPr id="23" name="矩形 22"/>
                <p:cNvSpPr/>
                <p:nvPr/>
              </p:nvSpPr>
              <p:spPr>
                <a:xfrm>
                  <a:off x="5342022" y="3494317"/>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2</a:t>
                  </a:r>
                  <a:endParaRPr lang="zh-CN" altLang="en-US" baseline="-25000" dirty="0">
                    <a:latin typeface="+mn-lt"/>
                    <a:ea typeface="+mn-ea"/>
                    <a:cs typeface="+mn-ea"/>
                    <a:sym typeface="+mn-lt"/>
                  </a:endParaRPr>
                </a:p>
              </p:txBody>
            </p:sp>
            <p:sp>
              <p:nvSpPr>
                <p:cNvPr id="24" name="矩形 23"/>
                <p:cNvSpPr/>
                <p:nvPr/>
              </p:nvSpPr>
              <p:spPr>
                <a:xfrm>
                  <a:off x="6168190" y="3494316"/>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1</a:t>
                  </a:r>
                  <a:endParaRPr lang="zh-CN" altLang="en-US" baseline="-25000" dirty="0">
                    <a:latin typeface="+mn-lt"/>
                    <a:ea typeface="+mn-ea"/>
                    <a:cs typeface="+mn-ea"/>
                    <a:sym typeface="+mn-lt"/>
                  </a:endParaRPr>
                </a:p>
              </p:txBody>
            </p:sp>
            <p:sp>
              <p:nvSpPr>
                <p:cNvPr id="25" name="矩形 24"/>
                <p:cNvSpPr/>
                <p:nvPr/>
              </p:nvSpPr>
              <p:spPr>
                <a:xfrm>
                  <a:off x="6971899" y="3510707"/>
                  <a:ext cx="521297" cy="461665"/>
                </a:xfrm>
                <a:prstGeom prst="rect">
                  <a:avLst/>
                </a:prstGeom>
              </p:spPr>
              <p:txBody>
                <a:bodyPr wrap="none">
                  <a:spAutoFit/>
                </a:bodyPr>
                <a:lstStyle/>
                <a:p>
                  <a:r>
                    <a:rPr lang="en-US" altLang="zh-CN" dirty="0">
                      <a:latin typeface="+mn-lt"/>
                      <a:ea typeface="+mn-ea"/>
                      <a:cs typeface="+mn-ea"/>
                      <a:sym typeface="+mn-lt"/>
                    </a:rPr>
                    <a:t>D</a:t>
                  </a:r>
                  <a:r>
                    <a:rPr lang="en-US" altLang="zh-CN" baseline="-25000" dirty="0">
                      <a:latin typeface="+mn-lt"/>
                      <a:ea typeface="+mn-ea"/>
                      <a:cs typeface="+mn-ea"/>
                      <a:sym typeface="+mn-lt"/>
                    </a:rPr>
                    <a:t>0</a:t>
                  </a:r>
                  <a:endParaRPr lang="zh-CN" altLang="en-US" baseline="-25000" dirty="0">
                    <a:latin typeface="+mn-lt"/>
                    <a:ea typeface="+mn-ea"/>
                    <a:cs typeface="+mn-ea"/>
                    <a:sym typeface="+mn-lt"/>
                  </a:endParaRPr>
                </a:p>
              </p:txBody>
            </p:sp>
            <p:sp>
              <p:nvSpPr>
                <p:cNvPr id="26" name="矩形 25"/>
                <p:cNvSpPr/>
                <p:nvPr/>
              </p:nvSpPr>
              <p:spPr>
                <a:xfrm>
                  <a:off x="2833848" y="4030619"/>
                  <a:ext cx="736099" cy="400110"/>
                </a:xfrm>
                <a:prstGeom prst="rect">
                  <a:avLst/>
                </a:prstGeom>
              </p:spPr>
              <p:txBody>
                <a:bodyPr wrap="none">
                  <a:spAutoFit/>
                </a:bodyPr>
                <a:lstStyle/>
                <a:p>
                  <a:r>
                    <a:rPr lang="en-US" altLang="zh-CN" sz="2000" dirty="0">
                      <a:latin typeface="+mn-lt"/>
                      <a:ea typeface="+mn-ea"/>
                      <a:cs typeface="+mn-ea"/>
                      <a:sym typeface="+mn-lt"/>
                    </a:rPr>
                    <a:t>CNT</a:t>
                  </a:r>
                  <a:endParaRPr lang="zh-CN" altLang="en-US" sz="2000" baseline="-25000" dirty="0">
                    <a:latin typeface="+mn-lt"/>
                    <a:ea typeface="+mn-ea"/>
                    <a:cs typeface="+mn-ea"/>
                    <a:sym typeface="+mn-lt"/>
                  </a:endParaRPr>
                </a:p>
              </p:txBody>
            </p:sp>
            <p:sp>
              <p:nvSpPr>
                <p:cNvPr id="27" name="矩形 26"/>
                <p:cNvSpPr/>
                <p:nvPr/>
              </p:nvSpPr>
              <p:spPr>
                <a:xfrm>
                  <a:off x="3761868" y="4023706"/>
                  <a:ext cx="513282" cy="400110"/>
                </a:xfrm>
                <a:prstGeom prst="rect">
                  <a:avLst/>
                </a:prstGeom>
              </p:spPr>
              <p:txBody>
                <a:bodyPr wrap="none">
                  <a:spAutoFit/>
                </a:bodyPr>
                <a:lstStyle/>
                <a:p>
                  <a:r>
                    <a:rPr lang="en-US" altLang="zh-CN" sz="2000" dirty="0">
                      <a:latin typeface="+mn-lt"/>
                      <a:ea typeface="+mn-ea"/>
                      <a:cs typeface="+mn-ea"/>
                      <a:sym typeface="+mn-lt"/>
                    </a:rPr>
                    <a:t>ST</a:t>
                  </a:r>
                  <a:endParaRPr lang="zh-CN" altLang="en-US" sz="2000" baseline="-25000" dirty="0">
                    <a:latin typeface="+mn-lt"/>
                    <a:ea typeface="+mn-ea"/>
                    <a:cs typeface="+mn-ea"/>
                    <a:sym typeface="+mn-lt"/>
                  </a:endParaRPr>
                </a:p>
              </p:txBody>
            </p:sp>
            <p:sp>
              <p:nvSpPr>
                <p:cNvPr id="28" name="矩形 27"/>
                <p:cNvSpPr/>
                <p:nvPr/>
              </p:nvSpPr>
              <p:spPr>
                <a:xfrm>
                  <a:off x="4407373" y="4031773"/>
                  <a:ext cx="808235" cy="400110"/>
                </a:xfrm>
                <a:prstGeom prst="rect">
                  <a:avLst/>
                </a:prstGeom>
              </p:spPr>
              <p:txBody>
                <a:bodyPr wrap="none">
                  <a:spAutoFit/>
                </a:bodyPr>
                <a:lstStyle/>
                <a:p>
                  <a:r>
                    <a:rPr lang="en-US" altLang="zh-CN" sz="2000" dirty="0">
                      <a:latin typeface="+mn-lt"/>
                      <a:ea typeface="+mn-ea"/>
                      <a:cs typeface="+mn-ea"/>
                      <a:sym typeface="+mn-lt"/>
                    </a:rPr>
                    <a:t>CNT</a:t>
                  </a:r>
                  <a:r>
                    <a:rPr lang="en-US" altLang="zh-CN" sz="2000" baseline="-25000" dirty="0">
                      <a:latin typeface="+mn-lt"/>
                      <a:ea typeface="+mn-ea"/>
                      <a:cs typeface="+mn-ea"/>
                      <a:sym typeface="+mn-lt"/>
                    </a:rPr>
                    <a:t>2</a:t>
                  </a:r>
                  <a:endParaRPr lang="zh-CN" altLang="en-US" sz="2000" baseline="-25000" dirty="0">
                    <a:latin typeface="+mn-lt"/>
                    <a:ea typeface="+mn-ea"/>
                    <a:cs typeface="+mn-ea"/>
                    <a:sym typeface="+mn-lt"/>
                  </a:endParaRPr>
                </a:p>
              </p:txBody>
            </p:sp>
            <p:sp>
              <p:nvSpPr>
                <p:cNvPr id="29" name="矩形 28"/>
                <p:cNvSpPr/>
                <p:nvPr/>
              </p:nvSpPr>
              <p:spPr>
                <a:xfrm>
                  <a:off x="5210787" y="4046761"/>
                  <a:ext cx="808235" cy="400110"/>
                </a:xfrm>
                <a:prstGeom prst="rect">
                  <a:avLst/>
                </a:prstGeom>
              </p:spPr>
              <p:txBody>
                <a:bodyPr wrap="none">
                  <a:spAutoFit/>
                </a:bodyPr>
                <a:lstStyle/>
                <a:p>
                  <a:r>
                    <a:rPr lang="en-US" altLang="zh-CN" sz="2000" dirty="0">
                      <a:latin typeface="+mn-lt"/>
                      <a:ea typeface="+mn-ea"/>
                      <a:cs typeface="+mn-ea"/>
                      <a:sym typeface="+mn-lt"/>
                    </a:rPr>
                    <a:t>CNT</a:t>
                  </a:r>
                  <a:r>
                    <a:rPr lang="en-US" altLang="zh-CN" sz="2000" baseline="-25000" dirty="0">
                      <a:latin typeface="+mn-lt"/>
                      <a:ea typeface="+mn-ea"/>
                      <a:cs typeface="+mn-ea"/>
                      <a:sym typeface="+mn-lt"/>
                    </a:rPr>
                    <a:t>1</a:t>
                  </a:r>
                  <a:endParaRPr lang="zh-CN" altLang="en-US" sz="2000" baseline="-25000" dirty="0">
                    <a:latin typeface="+mn-lt"/>
                    <a:ea typeface="+mn-ea"/>
                    <a:cs typeface="+mn-ea"/>
                    <a:sym typeface="+mn-lt"/>
                  </a:endParaRPr>
                </a:p>
              </p:txBody>
            </p:sp>
            <p:sp>
              <p:nvSpPr>
                <p:cNvPr id="30" name="矩形 29"/>
                <p:cNvSpPr/>
                <p:nvPr/>
              </p:nvSpPr>
              <p:spPr>
                <a:xfrm>
                  <a:off x="6020758" y="4037129"/>
                  <a:ext cx="808235" cy="400110"/>
                </a:xfrm>
                <a:prstGeom prst="rect">
                  <a:avLst/>
                </a:prstGeom>
              </p:spPr>
              <p:txBody>
                <a:bodyPr wrap="none">
                  <a:spAutoFit/>
                </a:bodyPr>
                <a:lstStyle/>
                <a:p>
                  <a:r>
                    <a:rPr lang="en-US" altLang="zh-CN" sz="2000" dirty="0">
                      <a:latin typeface="+mn-lt"/>
                      <a:ea typeface="+mn-ea"/>
                      <a:cs typeface="+mn-ea"/>
                      <a:sym typeface="+mn-lt"/>
                    </a:rPr>
                    <a:t>CNT</a:t>
                  </a:r>
                  <a:r>
                    <a:rPr lang="en-US" altLang="zh-CN" sz="2000" baseline="-25000" dirty="0">
                      <a:latin typeface="+mn-lt"/>
                      <a:ea typeface="+mn-ea"/>
                      <a:cs typeface="+mn-ea"/>
                      <a:sym typeface="+mn-lt"/>
                    </a:rPr>
                    <a:t>0</a:t>
                  </a:r>
                  <a:endParaRPr lang="zh-CN" altLang="en-US" sz="2000" baseline="-25000" dirty="0">
                    <a:latin typeface="+mn-lt"/>
                    <a:ea typeface="+mn-ea"/>
                    <a:cs typeface="+mn-ea"/>
                    <a:sym typeface="+mn-lt"/>
                  </a:endParaRPr>
                </a:p>
              </p:txBody>
            </p:sp>
            <p:sp>
              <p:nvSpPr>
                <p:cNvPr id="31" name="矩形 30"/>
                <p:cNvSpPr/>
                <p:nvPr/>
              </p:nvSpPr>
              <p:spPr>
                <a:xfrm>
                  <a:off x="7074537" y="4041032"/>
                  <a:ext cx="327334" cy="400110"/>
                </a:xfrm>
                <a:prstGeom prst="rect">
                  <a:avLst/>
                </a:prstGeom>
              </p:spPr>
              <p:txBody>
                <a:bodyPr wrap="none">
                  <a:spAutoFit/>
                </a:bodyPr>
                <a:lstStyle/>
                <a:p>
                  <a:r>
                    <a:rPr lang="en-US" altLang="zh-CN" sz="2000" dirty="0">
                      <a:latin typeface="+mn-lt"/>
                      <a:ea typeface="+mn-ea"/>
                      <a:cs typeface="+mn-ea"/>
                      <a:sym typeface="+mn-lt"/>
                    </a:rPr>
                    <a:t>0</a:t>
                  </a:r>
                  <a:endParaRPr lang="zh-CN" altLang="en-US" sz="2000" baseline="-25000" dirty="0">
                    <a:latin typeface="+mn-lt"/>
                    <a:ea typeface="+mn-ea"/>
                    <a:cs typeface="+mn-ea"/>
                    <a:sym typeface="+mn-lt"/>
                  </a:endParaRPr>
                </a:p>
              </p:txBody>
            </p:sp>
            <p:sp>
              <p:nvSpPr>
                <p:cNvPr id="33" name="矩形 32"/>
                <p:cNvSpPr/>
                <p:nvPr/>
              </p:nvSpPr>
              <p:spPr>
                <a:xfrm>
                  <a:off x="1384646" y="4915460"/>
                  <a:ext cx="1219228" cy="707886"/>
                </a:xfrm>
                <a:prstGeom prst="rect">
                  <a:avLst/>
                </a:prstGeom>
              </p:spPr>
              <p:txBody>
                <a:bodyPr wrap="square">
                  <a:spAutoFit/>
                </a:bodyPr>
                <a:lstStyle/>
                <a:p>
                  <a:pPr algn="ctr"/>
                  <a:r>
                    <a:rPr lang="zh-CN" altLang="en-US" sz="2000" dirty="0">
                      <a:solidFill>
                        <a:srgbClr val="C00000"/>
                      </a:solidFill>
                      <a:latin typeface="+mn-lt"/>
                      <a:ea typeface="+mn-ea"/>
                      <a:cs typeface="+mn-ea"/>
                      <a:sym typeface="+mn-lt"/>
                    </a:rPr>
                    <a:t>读回命令特征位</a:t>
                  </a:r>
                  <a:endParaRPr lang="zh-CN" altLang="en-US" sz="2000" dirty="0">
                    <a:solidFill>
                      <a:srgbClr val="C00000"/>
                    </a:solidFill>
                    <a:latin typeface="+mn-lt"/>
                    <a:ea typeface="+mn-ea"/>
                    <a:cs typeface="+mn-ea"/>
                    <a:sym typeface="+mn-lt"/>
                  </a:endParaRPr>
                </a:p>
              </p:txBody>
            </p:sp>
            <p:sp>
              <p:nvSpPr>
                <p:cNvPr id="34" name="左大括号 33"/>
                <p:cNvSpPr/>
                <p:nvPr/>
              </p:nvSpPr>
              <p:spPr bwMode="auto">
                <a:xfrm rot="16200000">
                  <a:off x="5383304" y="3903209"/>
                  <a:ext cx="471735" cy="1636057"/>
                </a:xfrm>
                <a:prstGeom prst="leftBrace">
                  <a:avLst>
                    <a:gd name="adj1" fmla="val 35968"/>
                    <a:gd name="adj2" fmla="val 50000"/>
                  </a:avLst>
                </a:prstGeom>
                <a:noFill/>
                <a:ln w="2857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35" name="矩形 34"/>
                <p:cNvSpPr/>
                <p:nvPr/>
              </p:nvSpPr>
              <p:spPr>
                <a:xfrm>
                  <a:off x="5261455" y="4991515"/>
                  <a:ext cx="1552889" cy="400110"/>
                </a:xfrm>
                <a:prstGeom prst="rect">
                  <a:avLst/>
                </a:prstGeom>
              </p:spPr>
              <p:txBody>
                <a:bodyPr wrap="square">
                  <a:spAutoFit/>
                </a:bodyPr>
                <a:lstStyle/>
                <a:p>
                  <a:pPr algn="ctr"/>
                  <a:r>
                    <a:rPr lang="zh-CN" altLang="en-US" sz="2000" dirty="0">
                      <a:solidFill>
                        <a:srgbClr val="7030A0"/>
                      </a:solidFill>
                      <a:latin typeface="+mn-lt"/>
                      <a:ea typeface="+mn-ea"/>
                      <a:cs typeface="+mn-ea"/>
                      <a:sym typeface="+mn-lt"/>
                    </a:rPr>
                    <a:t>选择计数器</a:t>
                  </a:r>
                  <a:endParaRPr lang="zh-CN" altLang="en-US" sz="2000" dirty="0">
                    <a:solidFill>
                      <a:srgbClr val="7030A0"/>
                    </a:solidFill>
                    <a:latin typeface="+mn-lt"/>
                    <a:ea typeface="+mn-ea"/>
                    <a:cs typeface="+mn-ea"/>
                    <a:sym typeface="+mn-lt"/>
                  </a:endParaRPr>
                </a:p>
              </p:txBody>
            </p:sp>
            <p:sp>
              <p:nvSpPr>
                <p:cNvPr id="37" name="左大括号 36"/>
                <p:cNvSpPr/>
                <p:nvPr/>
              </p:nvSpPr>
              <p:spPr bwMode="auto">
                <a:xfrm rot="16200000">
                  <a:off x="1831270" y="4267716"/>
                  <a:ext cx="302877" cy="797098"/>
                </a:xfrm>
                <a:prstGeom prst="leftBrace">
                  <a:avLst>
                    <a:gd name="adj1" fmla="val 35968"/>
                    <a:gd name="adj2" fmla="val 48805"/>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grpSp>
          <p:sp>
            <p:nvSpPr>
              <p:cNvPr id="8" name="矩形 7"/>
              <p:cNvSpPr/>
              <p:nvPr/>
            </p:nvSpPr>
            <p:spPr>
              <a:xfrm>
                <a:off x="1537664" y="4402378"/>
                <a:ext cx="333984" cy="400110"/>
              </a:xfrm>
              <a:prstGeom prst="rect">
                <a:avLst/>
              </a:prstGeom>
            </p:spPr>
            <p:txBody>
              <a:bodyPr wrap="square">
                <a:spAutoFit/>
              </a:bodyPr>
              <a:lstStyle/>
              <a:p>
                <a:r>
                  <a:rPr lang="en-US" altLang="zh-CN" sz="2000" dirty="0">
                    <a:latin typeface="+mn-lt"/>
                    <a:ea typeface="+mn-ea"/>
                    <a:cs typeface="+mn-ea"/>
                    <a:sym typeface="+mn-lt"/>
                  </a:rPr>
                  <a:t>1</a:t>
                </a:r>
                <a:endParaRPr lang="zh-CN" altLang="en-US" sz="2000" baseline="-25000" dirty="0">
                  <a:latin typeface="+mn-lt"/>
                  <a:ea typeface="+mn-ea"/>
                  <a:cs typeface="+mn-ea"/>
                  <a:sym typeface="+mn-lt"/>
                </a:endParaRPr>
              </a:p>
            </p:txBody>
          </p:sp>
          <p:sp>
            <p:nvSpPr>
              <p:cNvPr id="9" name="矩形 8"/>
              <p:cNvSpPr/>
              <p:nvPr/>
            </p:nvSpPr>
            <p:spPr>
              <a:xfrm>
                <a:off x="2360130" y="4408906"/>
                <a:ext cx="327334" cy="400110"/>
              </a:xfrm>
              <a:prstGeom prst="rect">
                <a:avLst/>
              </a:prstGeom>
            </p:spPr>
            <p:txBody>
              <a:bodyPr wrap="none">
                <a:spAutoFit/>
              </a:bodyPr>
              <a:lstStyle/>
              <a:p>
                <a:r>
                  <a:rPr lang="en-US" altLang="zh-CN" sz="2000" dirty="0">
                    <a:latin typeface="+mn-lt"/>
                    <a:ea typeface="+mn-ea"/>
                    <a:cs typeface="+mn-ea"/>
                    <a:sym typeface="+mn-lt"/>
                  </a:rPr>
                  <a:t>1</a:t>
                </a:r>
                <a:endParaRPr lang="zh-CN" altLang="en-US" sz="2000" baseline="-25000" dirty="0">
                  <a:latin typeface="+mn-lt"/>
                  <a:ea typeface="+mn-ea"/>
                  <a:cs typeface="+mn-ea"/>
                  <a:sym typeface="+mn-lt"/>
                </a:endParaRPr>
              </a:p>
            </p:txBody>
          </p:sp>
        </p:grpSp>
        <p:sp>
          <p:nvSpPr>
            <p:cNvPr id="38" name="矩形 37"/>
            <p:cNvSpPr/>
            <p:nvPr/>
          </p:nvSpPr>
          <p:spPr>
            <a:xfrm>
              <a:off x="4010498" y="4724531"/>
              <a:ext cx="1552889" cy="707886"/>
            </a:xfrm>
            <a:prstGeom prst="rect">
              <a:avLst/>
            </a:prstGeom>
          </p:spPr>
          <p:txBody>
            <a:bodyPr wrap="square">
              <a:spAutoFit/>
            </a:bodyPr>
            <a:lstStyle/>
            <a:p>
              <a:pPr algn="ctr"/>
              <a:r>
                <a:rPr lang="zh-CN" altLang="en-US" sz="2000" dirty="0">
                  <a:solidFill>
                    <a:srgbClr val="006600"/>
                  </a:solidFill>
                  <a:latin typeface="+mn-lt"/>
                  <a:ea typeface="+mn-ea"/>
                  <a:cs typeface="+mn-ea"/>
                  <a:sym typeface="+mn-lt"/>
                </a:rPr>
                <a:t>锁存选中寄存器的状态</a:t>
              </a:r>
              <a:endParaRPr lang="zh-CN" altLang="en-US" sz="2000" dirty="0">
                <a:solidFill>
                  <a:srgbClr val="006600"/>
                </a:solidFill>
                <a:latin typeface="+mn-lt"/>
                <a:ea typeface="+mn-ea"/>
                <a:cs typeface="+mn-ea"/>
                <a:sym typeface="+mn-lt"/>
              </a:endParaRPr>
            </a:p>
          </p:txBody>
        </p:sp>
        <p:sp>
          <p:nvSpPr>
            <p:cNvPr id="39" name="矩形 38"/>
            <p:cNvSpPr/>
            <p:nvPr/>
          </p:nvSpPr>
          <p:spPr>
            <a:xfrm>
              <a:off x="2636028" y="4728788"/>
              <a:ext cx="1552889" cy="707886"/>
            </a:xfrm>
            <a:prstGeom prst="rect">
              <a:avLst/>
            </a:prstGeom>
          </p:spPr>
          <p:txBody>
            <a:bodyPr wrap="square">
              <a:spAutoFit/>
            </a:bodyPr>
            <a:lstStyle/>
            <a:p>
              <a:pPr algn="ctr"/>
              <a:r>
                <a:rPr lang="zh-CN" altLang="en-US" sz="2000" dirty="0">
                  <a:solidFill>
                    <a:srgbClr val="0000FF"/>
                  </a:solidFill>
                  <a:latin typeface="+mn-lt"/>
                  <a:ea typeface="+mn-ea"/>
                  <a:cs typeface="+mn-ea"/>
                  <a:sym typeface="+mn-lt"/>
                </a:rPr>
                <a:t>锁存选中计数器的内容</a:t>
              </a:r>
              <a:endParaRPr lang="zh-CN" altLang="en-US" sz="2000" dirty="0">
                <a:solidFill>
                  <a:srgbClr val="0000FF"/>
                </a:solidFill>
                <a:latin typeface="+mn-lt"/>
                <a:ea typeface="+mn-ea"/>
                <a:cs typeface="+mn-ea"/>
                <a:sym typeface="+mn-lt"/>
              </a:endParaRPr>
            </a:p>
          </p:txBody>
        </p:sp>
        <p:cxnSp>
          <p:nvCxnSpPr>
            <p:cNvPr id="4" name="直接箭头连接符 3"/>
            <p:cNvCxnSpPr/>
            <p:nvPr/>
          </p:nvCxnSpPr>
          <p:spPr bwMode="auto">
            <a:xfrm>
              <a:off x="3365526" y="4299815"/>
              <a:ext cx="0" cy="462104"/>
            </a:xfrm>
            <a:prstGeom prst="straightConnector1">
              <a:avLst/>
            </a:prstGeom>
            <a:solidFill>
              <a:srgbClr val="339933"/>
            </a:solidFill>
            <a:ln w="28575"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直接箭头连接符 39"/>
            <p:cNvCxnSpPr/>
            <p:nvPr/>
          </p:nvCxnSpPr>
          <p:spPr bwMode="auto">
            <a:xfrm>
              <a:off x="4156885" y="4290183"/>
              <a:ext cx="414116" cy="430091"/>
            </a:xfrm>
            <a:prstGeom prst="straightConnector1">
              <a:avLst/>
            </a:prstGeom>
            <a:solidFill>
              <a:srgbClr val="339933"/>
            </a:solidFill>
            <a:ln w="28575" cap="flat" cmpd="sng" algn="ctr">
              <a:solidFill>
                <a:srgbClr val="00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0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uiExpand="1" build="p"/>
      <p:bldP spid="604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617563" y="1555604"/>
            <a:ext cx="6660164"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10000"/>
              </a:spcBef>
              <a:buClr>
                <a:srgbClr val="FF5050"/>
              </a:buClr>
              <a:buSzPct val="80000"/>
              <a:buFont typeface="Wingdings" panose="05000000000000000000" pitchFamily="2" charset="2"/>
              <a:buNone/>
            </a:pPr>
            <a:r>
              <a:rPr lang="en-US" altLang="zh-CN" sz="2600" dirty="0">
                <a:latin typeface="+mn-lt"/>
                <a:ea typeface="+mn-ea"/>
                <a:cs typeface="+mn-ea"/>
                <a:sym typeface="+mn-lt"/>
              </a:rPr>
              <a:t>D</a:t>
            </a:r>
            <a:r>
              <a:rPr lang="en-US" altLang="zh-CN" sz="2600" baseline="-25000" dirty="0">
                <a:latin typeface="+mn-lt"/>
                <a:ea typeface="+mn-ea"/>
                <a:cs typeface="+mn-ea"/>
                <a:sym typeface="+mn-lt"/>
              </a:rPr>
              <a:t>1</a:t>
            </a:r>
            <a:r>
              <a:rPr lang="zh-CN" altLang="en-US" sz="2600" dirty="0">
                <a:latin typeface="+mn-lt"/>
                <a:ea typeface="+mn-ea"/>
                <a:cs typeface="+mn-ea"/>
                <a:sym typeface="+mn-lt"/>
              </a:rPr>
              <a:t>，</a:t>
            </a:r>
            <a:r>
              <a:rPr lang="en-US" altLang="zh-CN" sz="2600" dirty="0">
                <a:latin typeface="+mn-lt"/>
                <a:ea typeface="+mn-ea"/>
                <a:cs typeface="+mn-ea"/>
                <a:sym typeface="+mn-lt"/>
              </a:rPr>
              <a:t>D</a:t>
            </a:r>
            <a:r>
              <a:rPr lang="en-US" altLang="zh-CN" sz="2600" baseline="-25000" dirty="0">
                <a:latin typeface="+mn-lt"/>
                <a:ea typeface="+mn-ea"/>
                <a:cs typeface="+mn-ea"/>
                <a:sym typeface="+mn-lt"/>
              </a:rPr>
              <a:t>2</a:t>
            </a:r>
            <a:r>
              <a:rPr lang="zh-CN" altLang="en-US" sz="2600" dirty="0">
                <a:latin typeface="+mn-lt"/>
                <a:ea typeface="+mn-ea"/>
                <a:cs typeface="+mn-ea"/>
                <a:sym typeface="+mn-lt"/>
              </a:rPr>
              <a:t>，</a:t>
            </a:r>
            <a:r>
              <a:rPr lang="en-US" altLang="zh-CN" sz="2600" dirty="0">
                <a:latin typeface="+mn-lt"/>
                <a:ea typeface="+mn-ea"/>
                <a:cs typeface="+mn-ea"/>
                <a:sym typeface="+mn-lt"/>
              </a:rPr>
              <a:t>D</a:t>
            </a:r>
            <a:r>
              <a:rPr lang="en-US" altLang="zh-CN" sz="2600" baseline="-25000" dirty="0">
                <a:latin typeface="+mn-lt"/>
                <a:ea typeface="+mn-ea"/>
                <a:cs typeface="+mn-ea"/>
                <a:sym typeface="+mn-lt"/>
              </a:rPr>
              <a:t>3</a:t>
            </a:r>
            <a:r>
              <a:rPr lang="zh-CN" altLang="en-US" sz="2600" dirty="0">
                <a:latin typeface="+mn-lt"/>
                <a:ea typeface="+mn-ea"/>
                <a:cs typeface="+mn-ea"/>
                <a:sym typeface="+mn-lt"/>
              </a:rPr>
              <a:t>用于选择</a:t>
            </a:r>
            <a:r>
              <a:rPr lang="en-US" altLang="zh-CN" sz="2600" dirty="0">
                <a:latin typeface="+mn-lt"/>
                <a:ea typeface="+mn-ea"/>
                <a:cs typeface="+mn-ea"/>
                <a:sym typeface="+mn-lt"/>
              </a:rPr>
              <a:t>3</a:t>
            </a:r>
            <a:r>
              <a:rPr lang="zh-CN" altLang="en-US" sz="2600" dirty="0">
                <a:latin typeface="+mn-lt"/>
                <a:ea typeface="+mn-ea"/>
                <a:cs typeface="+mn-ea"/>
                <a:sym typeface="+mn-lt"/>
              </a:rPr>
              <a:t>个计数器</a:t>
            </a:r>
            <a:endParaRPr lang="zh-CN" altLang="en-US" sz="2600" dirty="0">
              <a:latin typeface="+mn-lt"/>
              <a:ea typeface="+mn-ea"/>
              <a:cs typeface="+mn-ea"/>
              <a:sym typeface="+mn-lt"/>
            </a:endParaRPr>
          </a:p>
          <a:p>
            <a:pPr>
              <a:lnSpc>
                <a:spcPct val="110000"/>
              </a:lnSpc>
              <a:spcBef>
                <a:spcPct val="10000"/>
              </a:spcBef>
              <a:buClr>
                <a:srgbClr val="FF5050"/>
              </a:buClr>
              <a:buSzPct val="80000"/>
              <a:buFont typeface="Wingdings" panose="05000000000000000000" pitchFamily="2" charset="2"/>
              <a:buNone/>
            </a:pPr>
            <a:r>
              <a:rPr lang="zh-CN" altLang="en-US" sz="2600" dirty="0">
                <a:latin typeface="+mn-lt"/>
                <a:ea typeface="+mn-ea"/>
                <a:cs typeface="+mn-ea"/>
                <a:sym typeface="+mn-lt"/>
              </a:rPr>
              <a:t>	</a:t>
            </a:r>
            <a:r>
              <a:rPr lang="en-US" altLang="zh-CN" sz="2600" dirty="0">
                <a:solidFill>
                  <a:srgbClr val="0000FF"/>
                </a:solidFill>
                <a:latin typeface="+mn-lt"/>
                <a:ea typeface="+mn-ea"/>
                <a:cs typeface="+mn-ea"/>
                <a:sym typeface="+mn-lt"/>
              </a:rPr>
              <a:t>1</a:t>
            </a:r>
            <a:r>
              <a:rPr lang="zh-CN" altLang="en-US" sz="2600" dirty="0">
                <a:solidFill>
                  <a:srgbClr val="0000FF"/>
                </a:solidFill>
                <a:latin typeface="+mn-lt"/>
                <a:ea typeface="+mn-ea"/>
                <a:cs typeface="+mn-ea"/>
                <a:sym typeface="+mn-lt"/>
              </a:rPr>
              <a:t>：选中，</a:t>
            </a:r>
            <a:r>
              <a:rPr lang="en-US" altLang="zh-CN" sz="2600" dirty="0">
                <a:solidFill>
                  <a:srgbClr val="0000FF"/>
                </a:solidFill>
                <a:latin typeface="+mn-lt"/>
                <a:ea typeface="+mn-ea"/>
                <a:cs typeface="+mn-ea"/>
                <a:sym typeface="+mn-lt"/>
              </a:rPr>
              <a:t>0</a:t>
            </a:r>
            <a:r>
              <a:rPr lang="zh-CN" altLang="en-US" sz="2600" dirty="0">
                <a:solidFill>
                  <a:srgbClr val="0000FF"/>
                </a:solidFill>
                <a:latin typeface="+mn-lt"/>
                <a:ea typeface="+mn-ea"/>
                <a:cs typeface="+mn-ea"/>
                <a:sym typeface="+mn-lt"/>
              </a:rPr>
              <a:t>：未选中；</a:t>
            </a:r>
            <a:endParaRPr lang="zh-CN" altLang="en-US" sz="2600" dirty="0">
              <a:solidFill>
                <a:srgbClr val="0000FF"/>
              </a:solidFill>
              <a:latin typeface="+mn-lt"/>
              <a:ea typeface="+mn-ea"/>
              <a:cs typeface="+mn-ea"/>
              <a:sym typeface="+mn-lt"/>
            </a:endParaRPr>
          </a:p>
          <a:p>
            <a:pPr>
              <a:lnSpc>
                <a:spcPct val="110000"/>
              </a:lnSpc>
              <a:spcBef>
                <a:spcPts val="1200"/>
              </a:spcBef>
              <a:buClr>
                <a:srgbClr val="FF5050"/>
              </a:buClr>
              <a:buSzPct val="80000"/>
              <a:buFont typeface="Wingdings" panose="05000000000000000000" pitchFamily="2" charset="2"/>
              <a:buNone/>
            </a:pPr>
            <a:r>
              <a:rPr lang="en-US" altLang="zh-CN" sz="2600" dirty="0">
                <a:latin typeface="+mn-lt"/>
                <a:ea typeface="+mn-ea"/>
                <a:cs typeface="+mn-ea"/>
                <a:sym typeface="+mn-lt"/>
              </a:rPr>
              <a:t>D</a:t>
            </a:r>
            <a:r>
              <a:rPr lang="en-US" altLang="zh-CN" sz="2600" baseline="-25000" dirty="0">
                <a:latin typeface="+mn-lt"/>
                <a:ea typeface="+mn-ea"/>
                <a:cs typeface="+mn-ea"/>
                <a:sym typeface="+mn-lt"/>
              </a:rPr>
              <a:t>4</a:t>
            </a:r>
            <a:r>
              <a:rPr lang="zh-CN" altLang="en-US" sz="2600" dirty="0">
                <a:latin typeface="+mn-lt"/>
                <a:ea typeface="+mn-ea"/>
                <a:cs typeface="+mn-ea"/>
                <a:sym typeface="+mn-lt"/>
              </a:rPr>
              <a:t>，</a:t>
            </a:r>
            <a:r>
              <a:rPr lang="en-US" altLang="zh-CN" sz="2600" dirty="0">
                <a:latin typeface="+mn-lt"/>
                <a:ea typeface="+mn-ea"/>
                <a:cs typeface="+mn-ea"/>
                <a:sym typeface="+mn-lt"/>
              </a:rPr>
              <a:t>D</a:t>
            </a:r>
            <a:r>
              <a:rPr lang="en-US" altLang="zh-CN" sz="2600" baseline="-25000" dirty="0">
                <a:latin typeface="+mn-lt"/>
                <a:ea typeface="+mn-ea"/>
                <a:cs typeface="+mn-ea"/>
                <a:sym typeface="+mn-lt"/>
              </a:rPr>
              <a:t>5</a:t>
            </a:r>
            <a:r>
              <a:rPr lang="zh-CN" altLang="en-US" sz="2600" dirty="0">
                <a:latin typeface="+mn-lt"/>
                <a:ea typeface="+mn-ea"/>
                <a:cs typeface="+mn-ea"/>
                <a:sym typeface="+mn-lt"/>
              </a:rPr>
              <a:t>用于选择读当前状态还是当前计数值</a:t>
            </a:r>
            <a:endParaRPr lang="zh-CN" altLang="en-US" sz="2600" dirty="0">
              <a:latin typeface="+mn-lt"/>
              <a:ea typeface="+mn-ea"/>
              <a:cs typeface="+mn-ea"/>
              <a:sym typeface="+mn-lt"/>
            </a:endParaRPr>
          </a:p>
          <a:p>
            <a:pPr>
              <a:lnSpc>
                <a:spcPct val="110000"/>
              </a:lnSpc>
              <a:spcBef>
                <a:spcPct val="10000"/>
              </a:spcBef>
              <a:buClr>
                <a:srgbClr val="FF5050"/>
              </a:buClr>
              <a:buSzPct val="80000"/>
              <a:buFont typeface="Wingdings" panose="05000000000000000000" pitchFamily="2" charset="2"/>
              <a:buNone/>
            </a:pPr>
            <a:r>
              <a:rPr lang="zh-CN" altLang="en-US" sz="2600" dirty="0">
                <a:latin typeface="+mn-lt"/>
                <a:ea typeface="+mn-ea"/>
                <a:cs typeface="+mn-ea"/>
                <a:sym typeface="+mn-lt"/>
              </a:rPr>
              <a:t>	</a:t>
            </a:r>
            <a:r>
              <a:rPr lang="en-US" altLang="zh-CN" sz="2600" dirty="0">
                <a:solidFill>
                  <a:srgbClr val="0000FF"/>
                </a:solidFill>
                <a:latin typeface="+mn-lt"/>
                <a:ea typeface="+mn-ea"/>
                <a:cs typeface="+mn-ea"/>
                <a:sym typeface="+mn-lt"/>
              </a:rPr>
              <a:t>0</a:t>
            </a:r>
            <a:r>
              <a:rPr lang="zh-CN" altLang="en-US" sz="2600" dirty="0">
                <a:solidFill>
                  <a:srgbClr val="0000FF"/>
                </a:solidFill>
                <a:latin typeface="+mn-lt"/>
                <a:ea typeface="+mn-ea"/>
                <a:cs typeface="+mn-ea"/>
                <a:sym typeface="+mn-lt"/>
              </a:rPr>
              <a:t>：要读取，</a:t>
            </a:r>
            <a:r>
              <a:rPr lang="en-US" altLang="zh-CN" sz="2600" dirty="0">
                <a:solidFill>
                  <a:srgbClr val="0000FF"/>
                </a:solidFill>
                <a:latin typeface="+mn-lt"/>
                <a:ea typeface="+mn-ea"/>
                <a:cs typeface="+mn-ea"/>
                <a:sym typeface="+mn-lt"/>
              </a:rPr>
              <a:t>1</a:t>
            </a:r>
            <a:r>
              <a:rPr lang="zh-CN" altLang="en-US" sz="2600" dirty="0">
                <a:solidFill>
                  <a:srgbClr val="0000FF"/>
                </a:solidFill>
                <a:latin typeface="+mn-lt"/>
                <a:ea typeface="+mn-ea"/>
                <a:cs typeface="+mn-ea"/>
                <a:sym typeface="+mn-lt"/>
              </a:rPr>
              <a:t>：不读取</a:t>
            </a:r>
            <a:endParaRPr lang="zh-CN" altLang="en-US" sz="2600" dirty="0">
              <a:solidFill>
                <a:srgbClr val="0000FF"/>
              </a:solidFill>
              <a:latin typeface="+mn-lt"/>
              <a:ea typeface="+mn-ea"/>
              <a:cs typeface="+mn-ea"/>
              <a:sym typeface="+mn-lt"/>
            </a:endParaRPr>
          </a:p>
          <a:p>
            <a:pPr>
              <a:lnSpc>
                <a:spcPct val="110000"/>
              </a:lnSpc>
              <a:spcBef>
                <a:spcPct val="10000"/>
              </a:spcBef>
              <a:buClr>
                <a:srgbClr val="FF5050"/>
              </a:buClr>
              <a:buSzPct val="80000"/>
              <a:buFont typeface="Wingdings" panose="05000000000000000000" pitchFamily="2" charset="2"/>
              <a:buNone/>
            </a:pPr>
            <a:endParaRPr lang="en-US" altLang="zh-CN" sz="2200" dirty="0">
              <a:solidFill>
                <a:srgbClr val="002060"/>
              </a:solidFill>
              <a:latin typeface="+mn-lt"/>
              <a:ea typeface="+mn-ea"/>
              <a:cs typeface="+mn-ea"/>
              <a:sym typeface="+mn-lt"/>
            </a:endParaRPr>
          </a:p>
        </p:txBody>
      </p:sp>
      <p:sp>
        <p:nvSpPr>
          <p:cNvPr id="4" name="矩形 3"/>
          <p:cNvSpPr/>
          <p:nvPr/>
        </p:nvSpPr>
        <p:spPr>
          <a:xfrm>
            <a:off x="1862780" y="4442873"/>
            <a:ext cx="5097839" cy="1985159"/>
          </a:xfrm>
          <a:prstGeom prst="rect">
            <a:avLst/>
          </a:prstGeom>
        </p:spPr>
        <p:txBody>
          <a:bodyPr wrap="square">
            <a:spAutoFit/>
          </a:bodyPr>
          <a:lstStyle/>
          <a:p>
            <a:pPr>
              <a:lnSpc>
                <a:spcPct val="110000"/>
              </a:lnSpc>
              <a:spcBef>
                <a:spcPct val="10000"/>
              </a:spcBef>
              <a:buClr>
                <a:srgbClr val="FF5050"/>
              </a:buClr>
              <a:buSzPct val="80000"/>
              <a:buFont typeface="Wingdings" panose="05000000000000000000" pitchFamily="2" charset="2"/>
              <a:buNone/>
            </a:pPr>
            <a:r>
              <a:rPr lang="zh-CN" altLang="en-US" dirty="0">
                <a:solidFill>
                  <a:srgbClr val="002060"/>
                </a:solidFill>
                <a:latin typeface="+mn-lt"/>
                <a:ea typeface="+mn-ea"/>
                <a:cs typeface="+mn-ea"/>
                <a:sym typeface="+mn-lt"/>
              </a:rPr>
              <a:t>读取计数器</a:t>
            </a:r>
            <a:r>
              <a:rPr lang="en-US" altLang="zh-CN" dirty="0">
                <a:solidFill>
                  <a:srgbClr val="002060"/>
                </a:solidFill>
                <a:latin typeface="+mn-lt"/>
                <a:ea typeface="+mn-ea"/>
                <a:cs typeface="+mn-ea"/>
                <a:sym typeface="+mn-lt"/>
              </a:rPr>
              <a:t>2</a:t>
            </a:r>
            <a:r>
              <a:rPr lang="zh-CN" altLang="en-US" dirty="0">
                <a:solidFill>
                  <a:srgbClr val="002060"/>
                </a:solidFill>
                <a:latin typeface="+mn-lt"/>
                <a:ea typeface="+mn-ea"/>
                <a:cs typeface="+mn-ea"/>
                <a:sym typeface="+mn-lt"/>
              </a:rPr>
              <a:t>的当前计数值和状态</a:t>
            </a:r>
            <a:endParaRPr lang="en-US" altLang="zh-CN" dirty="0">
              <a:solidFill>
                <a:srgbClr val="002060"/>
              </a:solidFill>
              <a:latin typeface="+mn-lt"/>
              <a:ea typeface="+mn-ea"/>
              <a:cs typeface="+mn-ea"/>
              <a:sym typeface="+mn-lt"/>
            </a:endParaRPr>
          </a:p>
          <a:p>
            <a:pPr>
              <a:lnSpc>
                <a:spcPct val="110000"/>
              </a:lnSpc>
              <a:spcBef>
                <a:spcPct val="10000"/>
              </a:spcBef>
              <a:buClr>
                <a:srgbClr val="FF5050"/>
              </a:buClr>
              <a:buSzPct val="80000"/>
              <a:buFont typeface="Wingdings" panose="05000000000000000000" pitchFamily="2" charset="2"/>
              <a:buNone/>
            </a:pPr>
            <a:r>
              <a:rPr lang="zh-CN" altLang="en-US" dirty="0">
                <a:solidFill>
                  <a:srgbClr val="002060"/>
                </a:solidFill>
                <a:latin typeface="+mn-lt"/>
                <a:ea typeface="+mn-ea"/>
                <a:cs typeface="+mn-ea"/>
                <a:sym typeface="+mn-lt"/>
              </a:rPr>
              <a:t>读回命令</a:t>
            </a:r>
            <a:r>
              <a:rPr lang="en-US" altLang="zh-CN" dirty="0">
                <a:solidFill>
                  <a:srgbClr val="002060"/>
                </a:solidFill>
                <a:latin typeface="+mn-lt"/>
                <a:ea typeface="+mn-ea"/>
                <a:cs typeface="+mn-ea"/>
                <a:sym typeface="+mn-lt"/>
              </a:rPr>
              <a:t>=11</a:t>
            </a:r>
            <a:r>
              <a:rPr lang="en-US" altLang="zh-CN" dirty="0">
                <a:solidFill>
                  <a:srgbClr val="0000FF"/>
                </a:solidFill>
                <a:latin typeface="+mn-lt"/>
                <a:ea typeface="+mn-ea"/>
                <a:cs typeface="+mn-ea"/>
                <a:sym typeface="+mn-lt"/>
              </a:rPr>
              <a:t>0</a:t>
            </a:r>
            <a:r>
              <a:rPr lang="en-US" altLang="zh-CN" dirty="0">
                <a:solidFill>
                  <a:srgbClr val="006600"/>
                </a:solidFill>
                <a:latin typeface="+mn-lt"/>
                <a:ea typeface="+mn-ea"/>
                <a:cs typeface="+mn-ea"/>
                <a:sym typeface="+mn-lt"/>
              </a:rPr>
              <a:t>0</a:t>
            </a:r>
            <a:r>
              <a:rPr lang="en-US" altLang="zh-CN" dirty="0">
                <a:solidFill>
                  <a:srgbClr val="C00000"/>
                </a:solidFill>
                <a:latin typeface="+mn-lt"/>
                <a:ea typeface="+mn-ea"/>
                <a:cs typeface="+mn-ea"/>
                <a:sym typeface="+mn-lt"/>
              </a:rPr>
              <a:t>100</a:t>
            </a:r>
            <a:r>
              <a:rPr lang="en-US" altLang="zh-CN" dirty="0">
                <a:solidFill>
                  <a:srgbClr val="002060"/>
                </a:solidFill>
                <a:latin typeface="+mn-lt"/>
                <a:ea typeface="+mn-ea"/>
                <a:cs typeface="+mn-ea"/>
                <a:sym typeface="+mn-lt"/>
              </a:rPr>
              <a:t>0B</a:t>
            </a:r>
            <a:endParaRPr lang="en-US" altLang="zh-CN" dirty="0">
              <a:solidFill>
                <a:srgbClr val="002060"/>
              </a:solidFill>
              <a:latin typeface="+mn-lt"/>
              <a:ea typeface="+mn-ea"/>
              <a:cs typeface="+mn-ea"/>
              <a:sym typeface="+mn-lt"/>
            </a:endParaRPr>
          </a:p>
          <a:p>
            <a:pPr>
              <a:lnSpc>
                <a:spcPct val="110000"/>
              </a:lnSpc>
              <a:spcBef>
                <a:spcPts val="1800"/>
              </a:spcBef>
              <a:buClr>
                <a:srgbClr val="FF5050"/>
              </a:buClr>
              <a:buSzPct val="80000"/>
            </a:pPr>
            <a:r>
              <a:rPr lang="zh-CN" altLang="en-US" dirty="0">
                <a:solidFill>
                  <a:srgbClr val="002060"/>
                </a:solidFill>
                <a:latin typeface="+mn-lt"/>
                <a:ea typeface="+mn-ea"/>
                <a:cs typeface="+mn-ea"/>
                <a:sym typeface="+mn-lt"/>
              </a:rPr>
              <a:t>读回命令</a:t>
            </a:r>
            <a:r>
              <a:rPr lang="en-US" altLang="zh-CN" dirty="0">
                <a:solidFill>
                  <a:srgbClr val="002060"/>
                </a:solidFill>
                <a:latin typeface="+mn-lt"/>
                <a:ea typeface="+mn-ea"/>
                <a:cs typeface="+mn-ea"/>
                <a:sym typeface="+mn-lt"/>
              </a:rPr>
              <a:t>=11</a:t>
            </a:r>
            <a:r>
              <a:rPr lang="en-US" altLang="zh-CN" dirty="0">
                <a:solidFill>
                  <a:srgbClr val="0000FF"/>
                </a:solidFill>
                <a:latin typeface="+mn-lt"/>
                <a:ea typeface="+mn-ea"/>
                <a:cs typeface="+mn-ea"/>
                <a:sym typeface="+mn-lt"/>
              </a:rPr>
              <a:t>0</a:t>
            </a:r>
            <a:r>
              <a:rPr lang="en-US" altLang="zh-CN" dirty="0">
                <a:solidFill>
                  <a:srgbClr val="006600"/>
                </a:solidFill>
                <a:latin typeface="+mn-lt"/>
                <a:ea typeface="+mn-ea"/>
                <a:cs typeface="+mn-ea"/>
                <a:sym typeface="+mn-lt"/>
              </a:rPr>
              <a:t>0</a:t>
            </a:r>
            <a:r>
              <a:rPr lang="en-US" altLang="zh-CN" dirty="0">
                <a:solidFill>
                  <a:srgbClr val="C00000"/>
                </a:solidFill>
                <a:latin typeface="+mn-lt"/>
                <a:ea typeface="+mn-ea"/>
                <a:cs typeface="+mn-ea"/>
                <a:sym typeface="+mn-lt"/>
              </a:rPr>
              <a:t>111</a:t>
            </a:r>
            <a:r>
              <a:rPr lang="en-US" altLang="zh-CN" dirty="0">
                <a:solidFill>
                  <a:srgbClr val="002060"/>
                </a:solidFill>
                <a:latin typeface="+mn-lt"/>
                <a:ea typeface="+mn-ea"/>
                <a:cs typeface="+mn-ea"/>
                <a:sym typeface="+mn-lt"/>
              </a:rPr>
              <a:t>0B</a:t>
            </a:r>
            <a:endParaRPr lang="en-US" altLang="zh-CN" dirty="0">
              <a:latin typeface="+mn-lt"/>
              <a:ea typeface="+mn-ea"/>
              <a:cs typeface="+mn-ea"/>
              <a:sym typeface="+mn-lt"/>
            </a:endParaRPr>
          </a:p>
          <a:p>
            <a:pPr>
              <a:lnSpc>
                <a:spcPct val="110000"/>
              </a:lnSpc>
              <a:spcBef>
                <a:spcPts val="0"/>
              </a:spcBef>
              <a:buClr>
                <a:srgbClr val="FF5050"/>
              </a:buClr>
              <a:buSzPct val="80000"/>
            </a:pPr>
            <a:r>
              <a:rPr lang="zh-CN" altLang="en-US" dirty="0">
                <a:solidFill>
                  <a:srgbClr val="990033"/>
                </a:solidFill>
                <a:latin typeface="+mn-lt"/>
                <a:ea typeface="+mn-ea"/>
                <a:cs typeface="+mn-ea"/>
                <a:sym typeface="+mn-lt"/>
              </a:rPr>
              <a:t>读取全部计数器的当前计数值和状态</a:t>
            </a:r>
            <a:endParaRPr lang="en-US" altLang="zh-CN" dirty="0">
              <a:solidFill>
                <a:srgbClr val="990033"/>
              </a:solidFill>
              <a:latin typeface="+mn-lt"/>
              <a:ea typeface="+mn-ea"/>
              <a:cs typeface="+mn-ea"/>
              <a:sym typeface="+mn-lt"/>
            </a:endParaRPr>
          </a:p>
        </p:txBody>
      </p:sp>
      <p:sp>
        <p:nvSpPr>
          <p:cNvPr id="7" name="矩形 6"/>
          <p:cNvSpPr/>
          <p:nvPr/>
        </p:nvSpPr>
        <p:spPr>
          <a:xfrm>
            <a:off x="572042" y="3755320"/>
            <a:ext cx="1290738" cy="470257"/>
          </a:xfrm>
          <a:prstGeom prst="rect">
            <a:avLst/>
          </a:prstGeom>
        </p:spPr>
        <p:txBody>
          <a:bodyPr wrap="none">
            <a:spAutoFit/>
          </a:bodyPr>
          <a:lstStyle/>
          <a:p>
            <a:pPr>
              <a:lnSpc>
                <a:spcPct val="110000"/>
              </a:lnSpc>
              <a:spcBef>
                <a:spcPct val="10000"/>
              </a:spcBef>
              <a:buClr>
                <a:srgbClr val="FF5050"/>
              </a:buClr>
              <a:buSzPct val="80000"/>
              <a:buFont typeface="Wingdings" panose="05000000000000000000" pitchFamily="2" charset="2"/>
              <a:buNone/>
            </a:pPr>
            <a:r>
              <a:rPr lang="zh-CN" altLang="en-US" dirty="0">
                <a:solidFill>
                  <a:srgbClr val="006600"/>
                </a:solidFill>
                <a:latin typeface="+mn-lt"/>
                <a:ea typeface="+mn-ea"/>
                <a:cs typeface="+mn-ea"/>
                <a:sym typeface="+mn-lt"/>
              </a:rPr>
              <a:t>例  题：</a:t>
            </a:r>
            <a:endParaRPr lang="zh-CN" altLang="en-US" dirty="0">
              <a:solidFill>
                <a:srgbClr val="006600"/>
              </a:solidFill>
              <a:latin typeface="+mn-lt"/>
              <a:ea typeface="+mn-ea"/>
              <a:cs typeface="+mn-ea"/>
              <a:sym typeface="+mn-lt"/>
            </a:endParaRPr>
          </a:p>
        </p:txBody>
      </p:sp>
      <p:sp>
        <p:nvSpPr>
          <p:cNvPr id="8" name="矩形 7"/>
          <p:cNvSpPr/>
          <p:nvPr/>
        </p:nvSpPr>
        <p:spPr>
          <a:xfrm>
            <a:off x="572042" y="1167046"/>
            <a:ext cx="1290738" cy="470257"/>
          </a:xfrm>
          <a:prstGeom prst="rect">
            <a:avLst/>
          </a:prstGeom>
        </p:spPr>
        <p:txBody>
          <a:bodyPr wrap="none">
            <a:spAutoFit/>
          </a:bodyPr>
          <a:lstStyle/>
          <a:p>
            <a:pPr>
              <a:lnSpc>
                <a:spcPct val="110000"/>
              </a:lnSpc>
              <a:spcBef>
                <a:spcPct val="10000"/>
              </a:spcBef>
              <a:buClr>
                <a:srgbClr val="FF5050"/>
              </a:buClr>
              <a:buSzPct val="80000"/>
              <a:buFont typeface="Wingdings" panose="05000000000000000000" pitchFamily="2" charset="2"/>
              <a:buNone/>
            </a:pPr>
            <a:r>
              <a:rPr lang="zh-CN" altLang="en-US" dirty="0">
                <a:solidFill>
                  <a:srgbClr val="FF0000"/>
                </a:solidFill>
                <a:latin typeface="+mn-lt"/>
                <a:ea typeface="+mn-ea"/>
                <a:cs typeface="+mn-ea"/>
                <a:sym typeface="+mn-lt"/>
              </a:rPr>
              <a:t>含  义：</a:t>
            </a:r>
            <a:endParaRPr lang="zh-CN" altLang="en-US" dirty="0">
              <a:solidFill>
                <a:srgbClr val="FF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sz="half" idx="1"/>
          </p:nvPr>
        </p:nvSpPr>
        <p:spPr bwMode="auto">
          <a:xfrm>
            <a:off x="869154" y="1878013"/>
            <a:ext cx="7261225" cy="3327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just">
              <a:buFont typeface="Wingdings" panose="05000000000000000000" pitchFamily="2" charset="2"/>
              <a:buChar char="ü"/>
            </a:pPr>
            <a:r>
              <a:rPr lang="zh-CN" altLang="en-US" sz="2600" b="1" dirty="0">
                <a:cs typeface="+mn-ea"/>
                <a:sym typeface="+mn-lt"/>
              </a:rPr>
              <a:t>状态字中的低</a:t>
            </a:r>
            <a:r>
              <a:rPr lang="en-US" altLang="zh-CN" sz="2600" b="1" dirty="0">
                <a:cs typeface="+mn-ea"/>
                <a:sym typeface="+mn-lt"/>
              </a:rPr>
              <a:t>6</a:t>
            </a:r>
            <a:r>
              <a:rPr lang="zh-CN" altLang="en-US" sz="2600" b="1" dirty="0">
                <a:cs typeface="+mn-ea"/>
                <a:sym typeface="+mn-lt"/>
              </a:rPr>
              <a:t>位</a:t>
            </a:r>
            <a:r>
              <a:rPr lang="en-US" altLang="zh-CN" sz="2600" b="1" dirty="0">
                <a:cs typeface="+mn-ea"/>
                <a:sym typeface="+mn-lt"/>
              </a:rPr>
              <a:t>D0-D5</a:t>
            </a:r>
            <a:r>
              <a:rPr lang="zh-CN" altLang="en-US" sz="2600" b="1" dirty="0">
                <a:cs typeface="+mn-ea"/>
                <a:sym typeface="+mn-lt"/>
              </a:rPr>
              <a:t>与方式字中的低</a:t>
            </a:r>
            <a:r>
              <a:rPr lang="en-US" altLang="zh-CN" sz="2600" b="1" dirty="0">
                <a:cs typeface="+mn-ea"/>
                <a:sym typeface="+mn-lt"/>
              </a:rPr>
              <a:t>6</a:t>
            </a:r>
            <a:r>
              <a:rPr lang="zh-CN" altLang="en-US" sz="2600" b="1" dirty="0">
                <a:cs typeface="+mn-ea"/>
                <a:sym typeface="+mn-lt"/>
              </a:rPr>
              <a:t>位是相同的；</a:t>
            </a:r>
            <a:endParaRPr lang="en-US" altLang="zh-CN" sz="2600" b="1" dirty="0">
              <a:cs typeface="+mn-ea"/>
              <a:sym typeface="+mn-lt"/>
            </a:endParaRPr>
          </a:p>
          <a:p>
            <a:pPr algn="just">
              <a:buFont typeface="Wingdings" panose="05000000000000000000" pitchFamily="2" charset="2"/>
              <a:buChar char="ü"/>
            </a:pPr>
            <a:r>
              <a:rPr lang="en-US" altLang="zh-CN" sz="2600" b="1" dirty="0">
                <a:cs typeface="+mn-ea"/>
                <a:sym typeface="+mn-lt"/>
              </a:rPr>
              <a:t>D6</a:t>
            </a:r>
            <a:r>
              <a:rPr lang="zh-CN" altLang="en-US" sz="2600" b="1" dirty="0">
                <a:cs typeface="+mn-ea"/>
                <a:sym typeface="+mn-lt"/>
              </a:rPr>
              <a:t>表示计数器的输出状态：</a:t>
            </a:r>
            <a:endParaRPr lang="en-US" altLang="zh-CN" sz="2600" b="1" dirty="0">
              <a:cs typeface="+mn-ea"/>
              <a:sym typeface="+mn-lt"/>
            </a:endParaRPr>
          </a:p>
          <a:p>
            <a:pPr algn="just">
              <a:buFont typeface="Wingdings" panose="05000000000000000000" pitchFamily="2" charset="2"/>
              <a:buNone/>
            </a:pPr>
            <a:r>
              <a:rPr lang="en-US" altLang="zh-CN" sz="2600" b="1" dirty="0">
                <a:cs typeface="+mn-ea"/>
                <a:sym typeface="+mn-lt"/>
              </a:rPr>
              <a:t>   1</a:t>
            </a:r>
            <a:r>
              <a:rPr lang="zh-CN" altLang="en-US" sz="2600" b="1" dirty="0">
                <a:cs typeface="+mn-ea"/>
                <a:sym typeface="+mn-lt"/>
              </a:rPr>
              <a:t>：输出引脚为逻辑</a:t>
            </a:r>
            <a:r>
              <a:rPr lang="en-US" altLang="zh-CN" sz="2600" b="1" dirty="0">
                <a:cs typeface="+mn-ea"/>
                <a:sym typeface="+mn-lt"/>
              </a:rPr>
              <a:t>1</a:t>
            </a:r>
            <a:endParaRPr lang="en-US" altLang="zh-CN" sz="2600" b="1" dirty="0">
              <a:cs typeface="+mn-ea"/>
              <a:sym typeface="+mn-lt"/>
            </a:endParaRPr>
          </a:p>
          <a:p>
            <a:pPr algn="just">
              <a:buFont typeface="Wingdings" panose="05000000000000000000" pitchFamily="2" charset="2"/>
              <a:buNone/>
            </a:pPr>
            <a:r>
              <a:rPr lang="en-US" altLang="zh-CN" sz="2600" b="1" dirty="0">
                <a:cs typeface="+mn-ea"/>
                <a:sym typeface="+mn-lt"/>
              </a:rPr>
              <a:t>   0</a:t>
            </a:r>
            <a:r>
              <a:rPr lang="zh-CN" altLang="en-US" sz="2600" b="1" dirty="0">
                <a:cs typeface="+mn-ea"/>
                <a:sym typeface="+mn-lt"/>
              </a:rPr>
              <a:t>：输出引脚为逻辑</a:t>
            </a:r>
            <a:r>
              <a:rPr lang="en-US" altLang="zh-CN" sz="2600" b="1" dirty="0">
                <a:cs typeface="+mn-ea"/>
                <a:sym typeface="+mn-lt"/>
              </a:rPr>
              <a:t>0</a:t>
            </a:r>
            <a:endParaRPr lang="en-US" altLang="zh-CN" sz="2600" b="1" dirty="0">
              <a:cs typeface="+mn-ea"/>
              <a:sym typeface="+mn-lt"/>
            </a:endParaRPr>
          </a:p>
          <a:p>
            <a:pPr algn="just">
              <a:buFont typeface="Wingdings" panose="05000000000000000000" pitchFamily="2" charset="2"/>
              <a:buChar char="ü"/>
            </a:pPr>
            <a:r>
              <a:rPr lang="en-US" altLang="zh-CN" sz="2600" b="1" dirty="0">
                <a:cs typeface="+mn-ea"/>
                <a:sym typeface="+mn-lt"/>
              </a:rPr>
              <a:t>D7</a:t>
            </a:r>
            <a:r>
              <a:rPr lang="zh-CN" altLang="en-US" sz="2600" b="1" dirty="0">
                <a:cs typeface="+mn-ea"/>
                <a:sym typeface="+mn-lt"/>
              </a:rPr>
              <a:t>表示是否有空计数值：</a:t>
            </a:r>
            <a:endParaRPr lang="en-US" altLang="zh-CN" sz="2600" b="1" dirty="0">
              <a:cs typeface="+mn-ea"/>
              <a:sym typeface="+mn-lt"/>
            </a:endParaRPr>
          </a:p>
          <a:p>
            <a:pPr algn="just">
              <a:buFont typeface="Wingdings" panose="05000000000000000000" pitchFamily="2" charset="2"/>
              <a:buNone/>
            </a:pPr>
            <a:r>
              <a:rPr lang="en-US" altLang="zh-CN" sz="2600" b="1" dirty="0">
                <a:cs typeface="+mn-ea"/>
                <a:sym typeface="+mn-lt"/>
              </a:rPr>
              <a:t>   1</a:t>
            </a:r>
            <a:r>
              <a:rPr lang="zh-CN" altLang="en-US" sz="2600" b="1" dirty="0">
                <a:cs typeface="+mn-ea"/>
                <a:sym typeface="+mn-lt"/>
              </a:rPr>
              <a:t>：空计数值，</a:t>
            </a:r>
            <a:r>
              <a:rPr lang="en-US" altLang="zh-CN" sz="2600" b="1" dirty="0">
                <a:cs typeface="+mn-ea"/>
                <a:sym typeface="+mn-lt"/>
              </a:rPr>
              <a:t>0</a:t>
            </a:r>
            <a:r>
              <a:rPr lang="zh-CN" altLang="en-US" sz="2600" b="1" dirty="0">
                <a:cs typeface="+mn-ea"/>
                <a:sym typeface="+mn-lt"/>
              </a:rPr>
              <a:t>：计数值有效</a:t>
            </a:r>
            <a:endParaRPr lang="zh-CN" altLang="en-US" sz="2600" b="1" dirty="0">
              <a:cs typeface="+mn-ea"/>
              <a:sym typeface="+mn-lt"/>
            </a:endParaRPr>
          </a:p>
        </p:txBody>
      </p:sp>
      <p:sp>
        <p:nvSpPr>
          <p:cNvPr id="44036" name="Rectangle 7"/>
          <p:cNvSpPr>
            <a:spLocks noChangeArrowheads="1"/>
          </p:cNvSpPr>
          <p:nvPr/>
        </p:nvSpPr>
        <p:spPr bwMode="auto">
          <a:xfrm>
            <a:off x="1079497" y="5326062"/>
            <a:ext cx="6840538"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spcBef>
                <a:spcPct val="20000"/>
              </a:spcBef>
              <a:buClr>
                <a:srgbClr val="FF5050"/>
              </a:buClr>
              <a:buSzPct val="80000"/>
              <a:buFont typeface="Wingdings" panose="05000000000000000000" pitchFamily="2" charset="2"/>
              <a:buNone/>
            </a:pPr>
            <a:r>
              <a:rPr kumimoji="1" lang="zh-CN" altLang="en-US" dirty="0">
                <a:solidFill>
                  <a:srgbClr val="FF0000"/>
                </a:solidFill>
                <a:latin typeface="+mn-lt"/>
                <a:ea typeface="+mn-ea"/>
                <a:cs typeface="+mn-ea"/>
                <a:sym typeface="+mn-lt"/>
              </a:rPr>
              <a:t>注意：</a:t>
            </a:r>
            <a:r>
              <a:rPr kumimoji="1" lang="en-US" altLang="zh-CN" dirty="0">
                <a:solidFill>
                  <a:srgbClr val="FF0000"/>
                </a:solidFill>
                <a:latin typeface="+mn-lt"/>
                <a:ea typeface="+mn-ea"/>
                <a:cs typeface="+mn-ea"/>
                <a:sym typeface="+mn-lt"/>
              </a:rPr>
              <a:t>8253</a:t>
            </a:r>
            <a:r>
              <a:rPr kumimoji="1" lang="zh-CN" altLang="en-US" dirty="0">
                <a:solidFill>
                  <a:srgbClr val="FF0000"/>
                </a:solidFill>
                <a:latin typeface="+mn-lt"/>
                <a:ea typeface="+mn-ea"/>
                <a:cs typeface="+mn-ea"/>
                <a:sym typeface="+mn-lt"/>
              </a:rPr>
              <a:t>没有此状态字</a:t>
            </a:r>
            <a:endParaRPr kumimoji="1" lang="zh-CN" altLang="en-US" dirty="0">
              <a:solidFill>
                <a:srgbClr val="FF0000"/>
              </a:solidFill>
              <a:latin typeface="+mn-lt"/>
              <a:ea typeface="+mn-ea"/>
              <a:cs typeface="+mn-ea"/>
              <a:sym typeface="+mn-lt"/>
            </a:endParaRPr>
          </a:p>
        </p:txBody>
      </p:sp>
      <p:sp>
        <p:nvSpPr>
          <p:cNvPr id="3" name="矩形 2"/>
          <p:cNvSpPr/>
          <p:nvPr/>
        </p:nvSpPr>
        <p:spPr>
          <a:xfrm>
            <a:off x="676499" y="1133728"/>
            <a:ext cx="1821332" cy="56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Bef>
                <a:spcPct val="20000"/>
              </a:spcBef>
            </a:pPr>
            <a:r>
              <a:rPr lang="en-US" altLang="zh-CN" sz="2800" dirty="0">
                <a:solidFill>
                  <a:srgbClr val="006600"/>
                </a:solidFill>
                <a:latin typeface="+mn-lt"/>
                <a:ea typeface="+mn-ea"/>
                <a:cs typeface="+mn-ea"/>
                <a:sym typeface="+mn-lt"/>
              </a:rPr>
              <a:t>4</a:t>
            </a:r>
            <a:r>
              <a:rPr lang="zh-CN" altLang="en-US" sz="2800" dirty="0">
                <a:solidFill>
                  <a:srgbClr val="006600"/>
                </a:solidFill>
                <a:latin typeface="+mn-lt"/>
                <a:ea typeface="+mn-ea"/>
                <a:cs typeface="+mn-ea"/>
                <a:sym typeface="+mn-lt"/>
              </a:rPr>
              <a:t>、状态字</a:t>
            </a:r>
            <a:endParaRPr lang="zh-CN" altLang="en-US" sz="2800" dirty="0">
              <a:solidFill>
                <a:srgbClr val="006600"/>
              </a:solidFill>
              <a:latin typeface="+mn-lt"/>
              <a:ea typeface="+mn-ea"/>
              <a:cs typeface="+mn-ea"/>
              <a:sym typeface="+mn-lt"/>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97680" y="5946775"/>
            <a:ext cx="80041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bwMode="auto">
          <a:xfrm>
            <a:off x="1606549" y="6381751"/>
            <a:ext cx="968375" cy="361950"/>
          </a:xfrm>
          <a:prstGeom prst="rec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R="0" algn="ctr" defTabSz="914400" rtl="0" eaLnBrk="0" fontAlgn="base" latinLnBrk="0" hangingPunct="0">
              <a:lnSpc>
                <a:spcPct val="100000"/>
              </a:lnSpc>
              <a:spcBef>
                <a:spcPct val="0"/>
              </a:spcBef>
              <a:spcAft>
                <a:spcPct val="0"/>
              </a:spcAft>
              <a:buClrTx/>
              <a:buSzTx/>
            </a:pPr>
            <a:r>
              <a:rPr kumimoji="0" lang="zh-CN" altLang="en-US" sz="1500" b="1" i="0" u="none" strike="noStrike" cap="none" normalizeH="0" baseline="0" dirty="0">
                <a:ln>
                  <a:noFill/>
                </a:ln>
                <a:solidFill>
                  <a:schemeClr val="tx1"/>
                </a:solidFill>
                <a:effectLst/>
                <a:latin typeface="+mn-lt"/>
                <a:ea typeface="+mn-ea"/>
                <a:cs typeface="+mn-ea"/>
                <a:sym typeface="+mn-lt"/>
              </a:rPr>
              <a:t>输出状态</a:t>
            </a:r>
            <a:endParaRPr kumimoji="0" lang="zh-CN" altLang="en-US" sz="1500" b="1" i="0" u="none" strike="noStrike" cap="none" normalizeH="0" baseline="0" dirty="0">
              <a:ln>
                <a:noFill/>
              </a:ln>
              <a:solidFill>
                <a:schemeClr val="tx1"/>
              </a:solidFill>
              <a:effectLst/>
              <a:latin typeface="+mn-lt"/>
              <a:ea typeface="+mn-ea"/>
              <a:cs typeface="+mn-ea"/>
              <a:sym typeface="+mn-lt"/>
            </a:endParaRPr>
          </a:p>
        </p:txBody>
      </p:sp>
      <p:sp>
        <p:nvSpPr>
          <p:cNvPr id="9" name="矩形 8"/>
          <p:cNvSpPr/>
          <p:nvPr/>
        </p:nvSpPr>
        <p:spPr bwMode="auto">
          <a:xfrm>
            <a:off x="534590" y="6381751"/>
            <a:ext cx="1071960" cy="361949"/>
          </a:xfrm>
          <a:prstGeom prst="rect">
            <a:avLst/>
          </a:prstGeom>
          <a:solidFill>
            <a:srgbClr val="00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R="0" algn="ctr" defTabSz="914400" rtl="0" eaLnBrk="0" fontAlgn="base" latinLnBrk="0" hangingPunct="0">
              <a:lnSpc>
                <a:spcPct val="100000"/>
              </a:lnSpc>
              <a:spcBef>
                <a:spcPct val="0"/>
              </a:spcBef>
              <a:spcAft>
                <a:spcPct val="0"/>
              </a:spcAft>
              <a:buClrTx/>
              <a:buSzTx/>
            </a:pPr>
            <a:r>
              <a:rPr lang="zh-CN" altLang="en-US" sz="1500" dirty="0">
                <a:latin typeface="+mn-lt"/>
                <a:ea typeface="+mn-ea"/>
                <a:cs typeface="+mn-ea"/>
                <a:sym typeface="+mn-lt"/>
              </a:rPr>
              <a:t>计数</a:t>
            </a:r>
            <a:r>
              <a:rPr kumimoji="0" lang="zh-CN" altLang="en-US" sz="1500" b="1" i="0" u="none" strike="noStrike" cap="none" normalizeH="0" baseline="0" dirty="0">
                <a:ln>
                  <a:noFill/>
                </a:ln>
                <a:solidFill>
                  <a:schemeClr val="tx1"/>
                </a:solidFill>
                <a:effectLst/>
                <a:latin typeface="+mn-lt"/>
                <a:ea typeface="+mn-ea"/>
                <a:cs typeface="+mn-ea"/>
                <a:sym typeface="+mn-lt"/>
              </a:rPr>
              <a:t>状态</a:t>
            </a:r>
            <a:endParaRPr kumimoji="0" lang="zh-CN" altLang="en-US" sz="1500" b="1" i="0" u="none" strike="noStrike" cap="none" normalizeH="0" baseline="0" dirty="0">
              <a:ln>
                <a:noFill/>
              </a:ln>
              <a:solidFill>
                <a:schemeClr val="tx1"/>
              </a:solidFill>
              <a:effectLst/>
              <a:latin typeface="+mn-lt"/>
              <a:ea typeface="+mn-ea"/>
              <a:cs typeface="+mn-ea"/>
              <a:sym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685800" y="620713"/>
            <a:ext cx="7772400" cy="5976937"/>
          </a:xfrm>
        </p:spPr>
        <p:txBody>
          <a:bodyPr/>
          <a:lstStyle/>
          <a:p>
            <a:pPr eaLnBrk="1" hangingPunct="1">
              <a:lnSpc>
                <a:spcPct val="80000"/>
              </a:lnSpc>
            </a:pPr>
            <a:r>
              <a:rPr lang="en-US" altLang="zh-CN" sz="2000" dirty="0">
                <a:latin typeface="楷体_GB2312" pitchFamily="49" charset="-122"/>
                <a:ea typeface="楷体_GB2312" pitchFamily="49" charset="-122"/>
              </a:rPr>
              <a:t>8254</a:t>
            </a:r>
            <a:r>
              <a:rPr lang="zh-CN" altLang="en-US" sz="2000" dirty="0">
                <a:latin typeface="楷体_GB2312" pitchFamily="49" charset="-122"/>
                <a:ea typeface="楷体_GB2312" pitchFamily="49" charset="-122"/>
              </a:rPr>
              <a:t>编程：</a:t>
            </a:r>
            <a:endParaRPr lang="zh-CN" altLang="en-US" sz="2000" dirty="0">
              <a:latin typeface="楷体_GB2312" pitchFamily="49" charset="-122"/>
              <a:ea typeface="楷体_GB2312" pitchFamily="49" charset="-122"/>
            </a:endParaRPr>
          </a:p>
          <a:p>
            <a:pPr lvl="1" eaLnBrk="1" hangingPunct="1">
              <a:lnSpc>
                <a:spcPct val="80000"/>
              </a:lnSpc>
            </a:pPr>
            <a:r>
              <a:rPr lang="zh-CN" altLang="en-US" sz="2000" dirty="0">
                <a:latin typeface="楷体_GB2312" pitchFamily="49" charset="-122"/>
                <a:ea typeface="楷体_GB2312" pitchFamily="49" charset="-122"/>
              </a:rPr>
              <a:t>先写控制字，再写计数初值；</a:t>
            </a:r>
            <a:endParaRPr lang="zh-CN" altLang="en-US" sz="2000" dirty="0">
              <a:latin typeface="楷体_GB2312" pitchFamily="49" charset="-122"/>
              <a:ea typeface="楷体_GB2312" pitchFamily="49" charset="-122"/>
            </a:endParaRPr>
          </a:p>
          <a:p>
            <a:pPr lvl="1" eaLnBrk="1" hangingPunct="1">
              <a:lnSpc>
                <a:spcPct val="80000"/>
              </a:lnSpc>
            </a:pPr>
            <a:r>
              <a:rPr lang="zh-CN" altLang="en-US" sz="2000" dirty="0">
                <a:latin typeface="楷体_GB2312" pitchFamily="49" charset="-122"/>
                <a:ea typeface="楷体_GB2312" pitchFamily="49" charset="-122"/>
              </a:rPr>
              <a:t>计数初值必须遵循控制字设定的格式；</a:t>
            </a:r>
            <a:endParaRPr lang="zh-CN" altLang="en-US" sz="2000" dirty="0">
              <a:latin typeface="楷体_GB2312" pitchFamily="49" charset="-122"/>
              <a:ea typeface="楷体_GB2312" pitchFamily="49" charset="-122"/>
            </a:endParaRPr>
          </a:p>
          <a:p>
            <a:pPr lvl="1" eaLnBrk="1" hangingPunct="1">
              <a:lnSpc>
                <a:spcPct val="80000"/>
              </a:lnSpc>
            </a:pPr>
            <a:r>
              <a:rPr lang="zh-CN" altLang="en-US" sz="2000" dirty="0">
                <a:latin typeface="楷体_GB2312" pitchFamily="49" charset="-122"/>
                <a:ea typeface="楷体_GB2312" pitchFamily="49" charset="-122"/>
              </a:rPr>
              <a:t>如果初值是两个字节，那么在载入初值期间则不允许发送控制字命令，否则会载入错误的计数器。</a:t>
            </a:r>
            <a:endParaRPr lang="zh-CN" altLang="en-US" sz="2000" dirty="0">
              <a:latin typeface="楷体_GB2312" pitchFamily="49" charset="-122"/>
              <a:ea typeface="楷体_GB2312" pitchFamily="49" charset="-122"/>
            </a:endParaRPr>
          </a:p>
          <a:p>
            <a:pPr eaLnBrk="1" hangingPunct="1">
              <a:lnSpc>
                <a:spcPct val="80000"/>
              </a:lnSpc>
              <a:buFont typeface="Wingdings" panose="05000000000000000000" pitchFamily="2" charset="2"/>
              <a:buNone/>
            </a:pPr>
            <a:endParaRPr lang="zh-CN" altLang="en-US" sz="2000" dirty="0">
              <a:latin typeface="楷体_GB2312" pitchFamily="49" charset="-122"/>
              <a:ea typeface="楷体_GB2312" pitchFamily="49" charset="-122"/>
            </a:endParaRPr>
          </a:p>
          <a:p>
            <a:pPr eaLnBrk="1" hangingPunct="1">
              <a:lnSpc>
                <a:spcPct val="80000"/>
              </a:lnSpc>
            </a:pPr>
            <a:r>
              <a:rPr lang="zh-CN" altLang="en-US" sz="2000" dirty="0">
                <a:latin typeface="楷体_GB2312" pitchFamily="49" charset="-122"/>
                <a:ea typeface="楷体_GB2312" pitchFamily="49" charset="-122"/>
              </a:rPr>
              <a:t>当减</a:t>
            </a:r>
            <a:r>
              <a:rPr lang="en-US" altLang="zh-CN" sz="2000" dirty="0">
                <a:latin typeface="楷体_GB2312" pitchFamily="49" charset="-122"/>
                <a:ea typeface="楷体_GB2312" pitchFamily="49" charset="-122"/>
              </a:rPr>
              <a:t>1</a:t>
            </a:r>
            <a:r>
              <a:rPr lang="zh-CN" altLang="en-US" sz="2000" dirty="0">
                <a:latin typeface="楷体_GB2312" pitchFamily="49" charset="-122"/>
                <a:ea typeface="楷体_GB2312" pitchFamily="49" charset="-122"/>
              </a:rPr>
              <a:t>计数器为</a:t>
            </a:r>
            <a:r>
              <a:rPr lang="en-US" altLang="zh-CN" sz="2000" dirty="0">
                <a:latin typeface="楷体_GB2312" pitchFamily="49" charset="-122"/>
                <a:ea typeface="楷体_GB2312" pitchFamily="49" charset="-122"/>
              </a:rPr>
              <a:t>0</a:t>
            </a:r>
            <a:r>
              <a:rPr lang="zh-CN" altLang="en-US" sz="2000" dirty="0">
                <a:latin typeface="楷体_GB2312" pitchFamily="49" charset="-122"/>
                <a:ea typeface="楷体_GB2312" pitchFamily="49" charset="-122"/>
              </a:rPr>
              <a:t>时，</a:t>
            </a:r>
            <a:r>
              <a:rPr lang="en-US" altLang="zh-CN" sz="2000" dirty="0">
                <a:latin typeface="楷体_GB2312" pitchFamily="49" charset="-122"/>
                <a:ea typeface="楷体_GB2312" pitchFamily="49" charset="-122"/>
              </a:rPr>
              <a:t>OUT</a:t>
            </a:r>
            <a:r>
              <a:rPr lang="zh-CN" altLang="en-US" sz="2000" dirty="0">
                <a:latin typeface="楷体_GB2312" pitchFamily="49" charset="-122"/>
                <a:ea typeface="楷体_GB2312" pitchFamily="49" charset="-122"/>
              </a:rPr>
              <a:t>端上输出一个脉冲。</a:t>
            </a:r>
            <a:endParaRPr lang="zh-CN" altLang="en-US" sz="2000" dirty="0">
              <a:latin typeface="楷体_GB2312" pitchFamily="49" charset="-122"/>
              <a:ea typeface="楷体_GB2312" pitchFamily="49" charset="-122"/>
            </a:endParaRPr>
          </a:p>
          <a:p>
            <a:pPr eaLnBrk="1" hangingPunct="1">
              <a:lnSpc>
                <a:spcPct val="80000"/>
              </a:lnSpc>
              <a:buFont typeface="Wingdings" panose="05000000000000000000" pitchFamily="2" charset="2"/>
              <a:buNone/>
            </a:pPr>
            <a:endParaRPr lang="zh-CN" altLang="en-US" sz="2000" dirty="0">
              <a:latin typeface="楷体_GB2312" pitchFamily="49" charset="-122"/>
              <a:ea typeface="楷体_GB2312" pitchFamily="49" charset="-122"/>
            </a:endParaRPr>
          </a:p>
          <a:p>
            <a:pPr eaLnBrk="1" hangingPunct="1">
              <a:lnSpc>
                <a:spcPct val="80000"/>
              </a:lnSpc>
            </a:pPr>
            <a:r>
              <a:rPr lang="en-US" altLang="zh-CN" sz="2000" dirty="0">
                <a:latin typeface="楷体_GB2312" pitchFamily="49" charset="-122"/>
                <a:ea typeface="楷体_GB2312" pitchFamily="49" charset="-122"/>
              </a:rPr>
              <a:t>GATE=1</a:t>
            </a:r>
            <a:r>
              <a:rPr lang="zh-CN" altLang="en-US" sz="2000" dirty="0">
                <a:latin typeface="楷体_GB2312" pitchFamily="49" charset="-122"/>
                <a:ea typeface="楷体_GB2312" pitchFamily="49" charset="-122"/>
              </a:rPr>
              <a:t>时允许开始计数；</a:t>
            </a:r>
            <a:r>
              <a:rPr lang="en-US" altLang="zh-CN" sz="2000" dirty="0">
                <a:latin typeface="楷体_GB2312" pitchFamily="49" charset="-122"/>
                <a:ea typeface="楷体_GB2312" pitchFamily="49" charset="-122"/>
              </a:rPr>
              <a:t>GATE=0</a:t>
            </a:r>
            <a:r>
              <a:rPr lang="zh-CN" altLang="en-US" sz="2000" dirty="0">
                <a:latin typeface="楷体_GB2312" pitchFamily="49" charset="-122"/>
                <a:ea typeface="楷体_GB2312" pitchFamily="49" charset="-122"/>
              </a:rPr>
              <a:t>时计数值保持不变。</a:t>
            </a:r>
            <a:endParaRPr lang="zh-CN" altLang="en-US" sz="2000" dirty="0">
              <a:latin typeface="楷体_GB2312" pitchFamily="49" charset="-122"/>
              <a:ea typeface="楷体_GB2312" pitchFamily="49" charset="-122"/>
            </a:endParaRPr>
          </a:p>
          <a:p>
            <a:pPr eaLnBrk="1" hangingPunct="1">
              <a:lnSpc>
                <a:spcPct val="80000"/>
              </a:lnSpc>
            </a:pPr>
            <a:endParaRPr lang="zh-CN" altLang="en-US" sz="2000" dirty="0">
              <a:latin typeface="楷体_GB2312" pitchFamily="49" charset="-122"/>
              <a:ea typeface="楷体_GB2312" pitchFamily="49" charset="-122"/>
            </a:endParaRPr>
          </a:p>
          <a:p>
            <a:pPr eaLnBrk="1" hangingPunct="1">
              <a:lnSpc>
                <a:spcPct val="80000"/>
              </a:lnSpc>
            </a:pPr>
            <a:r>
              <a:rPr lang="zh-CN" altLang="en-US" sz="2000" dirty="0">
                <a:latin typeface="楷体_GB2312" pitchFamily="49" charset="-122"/>
                <a:ea typeface="楷体_GB2312" pitchFamily="49" charset="-122"/>
              </a:rPr>
              <a:t>只有当</a:t>
            </a:r>
            <a:r>
              <a:rPr lang="en-US" altLang="zh-CN" sz="2000" dirty="0">
                <a:latin typeface="楷体_GB2312" pitchFamily="49" charset="-122"/>
                <a:ea typeface="楷体_GB2312" pitchFamily="49" charset="-122"/>
              </a:rPr>
              <a:t>CPU</a:t>
            </a:r>
            <a:r>
              <a:rPr lang="zh-CN" altLang="en-US" sz="2000" dirty="0">
                <a:latin typeface="楷体_GB2312" pitchFamily="49" charset="-122"/>
                <a:ea typeface="楷体_GB2312" pitchFamily="49" charset="-122"/>
              </a:rPr>
              <a:t>向</a:t>
            </a:r>
            <a:r>
              <a:rPr lang="en-US" altLang="zh-CN" sz="2000" dirty="0">
                <a:latin typeface="楷体_GB2312" pitchFamily="49" charset="-122"/>
                <a:ea typeface="楷体_GB2312" pitchFamily="49" charset="-122"/>
              </a:rPr>
              <a:t>8254</a:t>
            </a:r>
            <a:r>
              <a:rPr lang="zh-CN" altLang="en-US" sz="2000" dirty="0">
                <a:latin typeface="楷体_GB2312" pitchFamily="49" charset="-122"/>
                <a:ea typeface="楷体_GB2312" pitchFamily="49" charset="-122"/>
              </a:rPr>
              <a:t>控制字寄存器中写入控制字后，</a:t>
            </a:r>
            <a:r>
              <a:rPr lang="en-US" altLang="zh-CN" sz="2000" dirty="0">
                <a:latin typeface="楷体_GB2312" pitchFamily="49" charset="-122"/>
                <a:ea typeface="楷体_GB2312" pitchFamily="49" charset="-122"/>
              </a:rPr>
              <a:t>8254</a:t>
            </a:r>
            <a:r>
              <a:rPr lang="zh-CN" altLang="en-US" sz="2000" dirty="0">
                <a:latin typeface="楷体_GB2312" pitchFamily="49" charset="-122"/>
                <a:ea typeface="楷体_GB2312" pitchFamily="49" charset="-122"/>
              </a:rPr>
              <a:t>才开始定时</a:t>
            </a:r>
            <a:r>
              <a:rPr lang="en-US" altLang="zh-CN" sz="2000" dirty="0">
                <a:latin typeface="楷体_GB2312" pitchFamily="49" charset="-122"/>
                <a:ea typeface="楷体_GB2312" pitchFamily="49" charset="-122"/>
              </a:rPr>
              <a:t>/</a:t>
            </a:r>
            <a:r>
              <a:rPr lang="zh-CN" altLang="en-US" sz="2000" dirty="0">
                <a:latin typeface="楷体_GB2312" pitchFamily="49" charset="-122"/>
                <a:ea typeface="楷体_GB2312" pitchFamily="49" charset="-122"/>
              </a:rPr>
              <a:t>计数过程；</a:t>
            </a:r>
            <a:endParaRPr lang="zh-CN" altLang="en-US" sz="2000" dirty="0">
              <a:latin typeface="楷体_GB2312" pitchFamily="49" charset="-122"/>
              <a:ea typeface="楷体_GB2312" pitchFamily="49" charset="-122"/>
            </a:endParaRPr>
          </a:p>
          <a:p>
            <a:pPr eaLnBrk="1" hangingPunct="1">
              <a:lnSpc>
                <a:spcPct val="80000"/>
              </a:lnSpc>
              <a:buFont typeface="Wingdings" panose="05000000000000000000" pitchFamily="2" charset="2"/>
              <a:buNone/>
            </a:pPr>
            <a:endParaRPr lang="zh-CN" altLang="en-US" sz="2000" dirty="0">
              <a:latin typeface="楷体_GB2312" pitchFamily="49" charset="-122"/>
              <a:ea typeface="楷体_GB2312" pitchFamily="49" charset="-122"/>
            </a:endParaRPr>
          </a:p>
          <a:p>
            <a:pPr eaLnBrk="1" hangingPunct="1">
              <a:lnSpc>
                <a:spcPct val="80000"/>
              </a:lnSpc>
            </a:pPr>
            <a:r>
              <a:rPr lang="zh-CN" altLang="en-US" sz="2000" dirty="0">
                <a:latin typeface="楷体_GB2312" pitchFamily="49" charset="-122"/>
                <a:ea typeface="楷体_GB2312" pitchFamily="49" charset="-122"/>
              </a:rPr>
              <a:t>写入控制字后，所有的控制逻辑电路将立即复位，输出端</a:t>
            </a:r>
            <a:r>
              <a:rPr lang="en-US" altLang="zh-CN" sz="2000" dirty="0">
                <a:latin typeface="楷体_GB2312" pitchFamily="49" charset="-122"/>
                <a:ea typeface="楷体_GB2312" pitchFamily="49" charset="-122"/>
              </a:rPr>
              <a:t>OUT</a:t>
            </a:r>
            <a:r>
              <a:rPr lang="zh-CN" altLang="en-US" sz="2000" dirty="0">
                <a:latin typeface="楷体_GB2312" pitchFamily="49" charset="-122"/>
                <a:ea typeface="楷体_GB2312" pitchFamily="49" charset="-122"/>
              </a:rPr>
              <a:t>立即进入初始状态</a:t>
            </a:r>
            <a:r>
              <a:rPr lang="en-US" altLang="zh-CN" sz="2000" dirty="0">
                <a:solidFill>
                  <a:srgbClr val="3333FF"/>
                </a:solidFill>
                <a:latin typeface="楷体_GB2312" pitchFamily="49" charset="-122"/>
                <a:ea typeface="楷体_GB2312" pitchFamily="49" charset="-122"/>
              </a:rPr>
              <a:t>(</a:t>
            </a:r>
            <a:r>
              <a:rPr lang="zh-CN" altLang="en-US" sz="2000" dirty="0">
                <a:solidFill>
                  <a:srgbClr val="3333FF"/>
                </a:solidFill>
                <a:latin typeface="楷体_GB2312" pitchFamily="49" charset="-122"/>
                <a:ea typeface="楷体_GB2312" pitchFamily="49" charset="-122"/>
              </a:rPr>
              <a:t>不同的工作方式下</a:t>
            </a:r>
            <a:r>
              <a:rPr lang="en-US" altLang="zh-CN" sz="2000" dirty="0">
                <a:solidFill>
                  <a:srgbClr val="3333FF"/>
                </a:solidFill>
                <a:latin typeface="楷体_GB2312" pitchFamily="49" charset="-122"/>
                <a:ea typeface="楷体_GB2312" pitchFamily="49" charset="-122"/>
              </a:rPr>
              <a:t>OUT</a:t>
            </a:r>
            <a:r>
              <a:rPr lang="zh-CN" altLang="en-US" sz="2000" dirty="0">
                <a:solidFill>
                  <a:srgbClr val="3333FF"/>
                </a:solidFill>
                <a:latin typeface="楷体_GB2312" pitchFamily="49" charset="-122"/>
                <a:ea typeface="楷体_GB2312" pitchFamily="49" charset="-122"/>
              </a:rPr>
              <a:t>的初始状态是不同的</a:t>
            </a:r>
            <a:r>
              <a:rPr lang="en-US" altLang="zh-CN" sz="2000" dirty="0">
                <a:solidFill>
                  <a:srgbClr val="3333FF"/>
                </a:solidFill>
                <a:latin typeface="楷体_GB2312" pitchFamily="49" charset="-122"/>
                <a:ea typeface="楷体_GB2312" pitchFamily="49" charset="-122"/>
              </a:rPr>
              <a:t>)</a:t>
            </a:r>
            <a:r>
              <a:rPr lang="zh-CN" altLang="en-US" sz="2000" dirty="0">
                <a:latin typeface="楷体_GB2312" pitchFamily="49" charset="-122"/>
                <a:ea typeface="楷体_GB2312" pitchFamily="49" charset="-122"/>
              </a:rPr>
              <a:t>。</a:t>
            </a:r>
            <a:endParaRPr lang="zh-CN" altLang="en-US" sz="2000" dirty="0">
              <a:latin typeface="楷体_GB2312" pitchFamily="49" charset="-122"/>
              <a:ea typeface="楷体_GB2312" pitchFamily="49" charset="-122"/>
            </a:endParaRPr>
          </a:p>
          <a:p>
            <a:pPr eaLnBrk="1" hangingPunct="1">
              <a:lnSpc>
                <a:spcPct val="80000"/>
              </a:lnSpc>
              <a:buFont typeface="Wingdings" panose="05000000000000000000" pitchFamily="2" charset="2"/>
              <a:buNone/>
            </a:pPr>
            <a:endParaRPr lang="zh-CN" altLang="en-US" sz="2000" dirty="0">
              <a:latin typeface="楷体_GB2312" pitchFamily="49" charset="-122"/>
              <a:ea typeface="楷体_GB2312" pitchFamily="49" charset="-122"/>
            </a:endParaRPr>
          </a:p>
          <a:p>
            <a:pPr eaLnBrk="1" hangingPunct="1">
              <a:lnSpc>
                <a:spcPct val="80000"/>
              </a:lnSpc>
            </a:pPr>
            <a:r>
              <a:rPr lang="en-US" altLang="zh-CN" sz="2000" dirty="0">
                <a:latin typeface="楷体_GB2312" pitchFamily="49" charset="-122"/>
                <a:ea typeface="楷体_GB2312" pitchFamily="49" charset="-122"/>
              </a:rPr>
              <a:t>GATE=1</a:t>
            </a:r>
            <a:r>
              <a:rPr lang="zh-CN" altLang="en-US" sz="2000" dirty="0">
                <a:latin typeface="楷体_GB2312" pitchFamily="49" charset="-122"/>
                <a:ea typeface="楷体_GB2312" pitchFamily="49" charset="-122"/>
              </a:rPr>
              <a:t>时，在写入计数初值后，需要经过一个时钟脉冲之后，计数器才开始在脉冲下降沿进行减</a:t>
            </a:r>
            <a:r>
              <a:rPr lang="en-US" altLang="zh-CN" sz="2000" dirty="0">
                <a:latin typeface="楷体_GB2312" pitchFamily="49" charset="-122"/>
                <a:ea typeface="楷体_GB2312" pitchFamily="49" charset="-122"/>
              </a:rPr>
              <a:t>1</a:t>
            </a:r>
            <a:r>
              <a:rPr lang="zh-CN" altLang="en-US" sz="2000" dirty="0">
                <a:latin typeface="楷体_GB2312" pitchFamily="49" charset="-122"/>
                <a:ea typeface="楷体_GB2312" pitchFamily="49" charset="-122"/>
              </a:rPr>
              <a:t>计数。</a:t>
            </a:r>
            <a:endParaRPr lang="zh-CN" altLang="en-US" sz="2000" dirty="0"/>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684213" y="476250"/>
            <a:ext cx="7989887" cy="1584325"/>
          </a:xfrm>
        </p:spPr>
        <p:txBody>
          <a:bodyPr/>
          <a:lstStyle/>
          <a:p>
            <a:pPr eaLnBrk="1" hangingPunct="1">
              <a:lnSpc>
                <a:spcPct val="80000"/>
              </a:lnSpc>
            </a:pPr>
            <a:r>
              <a:rPr lang="zh-CN" altLang="en-US" sz="2000">
                <a:latin typeface="楷体_GB2312" pitchFamily="49" charset="-122"/>
                <a:ea typeface="楷体_GB2312" pitchFamily="49" charset="-122"/>
              </a:rPr>
              <a:t>计数通道作为</a:t>
            </a:r>
            <a:r>
              <a:rPr lang="zh-CN" altLang="en-US" sz="2000" b="1">
                <a:latin typeface="楷体_GB2312" pitchFamily="49" charset="-122"/>
                <a:ea typeface="楷体_GB2312" pitchFamily="49" charset="-122"/>
              </a:rPr>
              <a:t>计数器</a:t>
            </a:r>
            <a:r>
              <a:rPr lang="zh-CN" altLang="en-US" sz="2000">
                <a:latin typeface="楷体_GB2312" pitchFamily="49" charset="-122"/>
                <a:ea typeface="楷体_GB2312" pitchFamily="49" charset="-122"/>
              </a:rPr>
              <a:t>用时：</a:t>
            </a:r>
            <a:r>
              <a:rPr lang="zh-CN" altLang="en-US" sz="2000">
                <a:solidFill>
                  <a:srgbClr val="FF0000"/>
                </a:solidFill>
                <a:latin typeface="楷体_GB2312" pitchFamily="49" charset="-122"/>
                <a:ea typeface="楷体_GB2312" pitchFamily="49" charset="-122"/>
              </a:rPr>
              <a:t>对其</a:t>
            </a:r>
            <a:r>
              <a:rPr lang="en-US" altLang="zh-CN" sz="2000">
                <a:solidFill>
                  <a:srgbClr val="FF0000"/>
                </a:solidFill>
                <a:latin typeface="楷体_GB2312" pitchFamily="49" charset="-122"/>
                <a:ea typeface="楷体_GB2312" pitchFamily="49" charset="-122"/>
              </a:rPr>
              <a:t>CLK</a:t>
            </a:r>
            <a:r>
              <a:rPr lang="zh-CN" altLang="en-US" sz="2000">
                <a:solidFill>
                  <a:srgbClr val="FF0000"/>
                </a:solidFill>
                <a:latin typeface="楷体_GB2312" pitchFamily="49" charset="-122"/>
                <a:ea typeface="楷体_GB2312" pitchFamily="49" charset="-122"/>
              </a:rPr>
              <a:t>端上的脉冲</a:t>
            </a:r>
            <a:r>
              <a:rPr lang="en-US" altLang="zh-CN" sz="2000">
                <a:solidFill>
                  <a:srgbClr val="FF0000"/>
                </a:solidFill>
                <a:latin typeface="楷体_GB2312" pitchFamily="49" charset="-122"/>
                <a:ea typeface="楷体_GB2312" pitchFamily="49" charset="-122"/>
              </a:rPr>
              <a:t>[</a:t>
            </a:r>
            <a:r>
              <a:rPr lang="zh-CN" altLang="en-US" sz="2000">
                <a:solidFill>
                  <a:srgbClr val="FF0000"/>
                </a:solidFill>
                <a:latin typeface="楷体_GB2312" pitchFamily="49" charset="-122"/>
                <a:ea typeface="楷体_GB2312" pitchFamily="49" charset="-122"/>
              </a:rPr>
              <a:t>边沿</a:t>
            </a:r>
            <a:r>
              <a:rPr lang="en-US" altLang="zh-CN" sz="2000">
                <a:solidFill>
                  <a:srgbClr val="FF0000"/>
                </a:solidFill>
                <a:latin typeface="楷体_GB2312" pitchFamily="49" charset="-122"/>
                <a:ea typeface="楷体_GB2312" pitchFamily="49" charset="-122"/>
              </a:rPr>
              <a:t>]</a:t>
            </a:r>
            <a:r>
              <a:rPr lang="zh-CN" altLang="en-US" sz="2000">
                <a:solidFill>
                  <a:srgbClr val="FF0000"/>
                </a:solidFill>
                <a:latin typeface="楷体_GB2312" pitchFamily="49" charset="-122"/>
                <a:ea typeface="楷体_GB2312" pitchFamily="49" charset="-122"/>
              </a:rPr>
              <a:t>计数</a:t>
            </a:r>
            <a:r>
              <a:rPr lang="zh-CN" altLang="en-US" sz="2000">
                <a:latin typeface="楷体_GB2312" pitchFamily="49" charset="-122"/>
                <a:ea typeface="楷体_GB2312" pitchFamily="49" charset="-122"/>
              </a:rPr>
              <a:t>，不关注</a:t>
            </a:r>
            <a:r>
              <a:rPr lang="en-US" altLang="zh-CN" sz="2000">
                <a:latin typeface="楷体_GB2312" pitchFamily="49" charset="-122"/>
                <a:ea typeface="楷体_GB2312" pitchFamily="49" charset="-122"/>
              </a:rPr>
              <a:t>CLK</a:t>
            </a:r>
            <a:r>
              <a:rPr lang="zh-CN" altLang="en-US" sz="2000">
                <a:latin typeface="楷体_GB2312" pitchFamily="49" charset="-122"/>
                <a:ea typeface="楷体_GB2312" pitchFamily="49" charset="-122"/>
              </a:rPr>
              <a:t>脉冲本身的频率、占空比等特征；</a:t>
            </a:r>
            <a:endParaRPr lang="zh-CN" altLang="en-US" sz="2000"/>
          </a:p>
          <a:p>
            <a:pPr eaLnBrk="1" hangingPunct="1">
              <a:lnSpc>
                <a:spcPct val="80000"/>
              </a:lnSpc>
            </a:pPr>
            <a:r>
              <a:rPr lang="zh-CN" altLang="en-US" sz="2000">
                <a:latin typeface="楷体_GB2312" pitchFamily="49" charset="-122"/>
                <a:ea typeface="楷体_GB2312" pitchFamily="49" charset="-122"/>
              </a:rPr>
              <a:t>计数通道做</a:t>
            </a:r>
            <a:r>
              <a:rPr lang="zh-CN" altLang="en-US" sz="2000" b="1">
                <a:latin typeface="楷体_GB2312" pitchFamily="49" charset="-122"/>
                <a:ea typeface="楷体_GB2312" pitchFamily="49" charset="-122"/>
              </a:rPr>
              <a:t>定时器</a:t>
            </a:r>
            <a:r>
              <a:rPr lang="zh-CN" altLang="en-US" sz="2000">
                <a:latin typeface="楷体_GB2312" pitchFamily="49" charset="-122"/>
                <a:ea typeface="楷体_GB2312" pitchFamily="49" charset="-122"/>
              </a:rPr>
              <a:t>用时：所定的时间</a:t>
            </a:r>
            <a:r>
              <a:rPr lang="en-US" altLang="zh-CN" sz="2000">
                <a:latin typeface="楷体_GB2312" pitchFamily="49" charset="-122"/>
                <a:ea typeface="楷体_GB2312" pitchFamily="49" charset="-122"/>
              </a:rPr>
              <a:t>=CLK</a:t>
            </a:r>
            <a:r>
              <a:rPr lang="zh-CN" altLang="en-US" sz="2000">
                <a:latin typeface="楷体_GB2312" pitchFamily="49" charset="-122"/>
                <a:ea typeface="楷体_GB2312" pitchFamily="49" charset="-122"/>
              </a:rPr>
              <a:t>的周期*</a:t>
            </a:r>
            <a:r>
              <a:rPr lang="en-US" altLang="zh-CN" sz="2000">
                <a:solidFill>
                  <a:srgbClr val="FF0000"/>
                </a:solidFill>
                <a:latin typeface="楷体_GB2312" pitchFamily="49" charset="-122"/>
                <a:ea typeface="楷体_GB2312" pitchFamily="49" charset="-122"/>
              </a:rPr>
              <a:t>CLK</a:t>
            </a:r>
            <a:r>
              <a:rPr lang="zh-CN" altLang="en-US" sz="2000">
                <a:solidFill>
                  <a:srgbClr val="FF0000"/>
                </a:solidFill>
                <a:latin typeface="楷体_GB2312" pitchFamily="49" charset="-122"/>
                <a:ea typeface="楷体_GB2312" pitchFamily="49" charset="-122"/>
              </a:rPr>
              <a:t>的计数数目</a:t>
            </a:r>
            <a:r>
              <a:rPr lang="zh-CN" altLang="en-US" sz="2000">
                <a:latin typeface="楷体_GB2312" pitchFamily="49" charset="-122"/>
                <a:ea typeface="楷体_GB2312" pitchFamily="49" charset="-122"/>
              </a:rPr>
              <a:t>；此时</a:t>
            </a:r>
            <a:r>
              <a:rPr lang="en-US" altLang="zh-CN" sz="2000">
                <a:latin typeface="楷体_GB2312" pitchFamily="49" charset="-122"/>
                <a:ea typeface="楷体_GB2312" pitchFamily="49" charset="-122"/>
              </a:rPr>
              <a:t>CLK</a:t>
            </a:r>
            <a:r>
              <a:rPr lang="zh-CN" altLang="en-US" sz="2000">
                <a:latin typeface="楷体_GB2312" pitchFamily="49" charset="-122"/>
                <a:ea typeface="楷体_GB2312" pitchFamily="49" charset="-122"/>
              </a:rPr>
              <a:t>端上的输入脉冲应当是标准的、精确的；</a:t>
            </a:r>
            <a:endParaRPr lang="zh-CN" altLang="en-US" sz="2000">
              <a:latin typeface="楷体_GB2312" pitchFamily="49" charset="-122"/>
              <a:ea typeface="楷体_GB2312" pitchFamily="49" charset="-122"/>
            </a:endParaRPr>
          </a:p>
        </p:txBody>
      </p:sp>
      <p:pic>
        <p:nvPicPr>
          <p:cNvPr id="31747"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19250" y="2060575"/>
            <a:ext cx="73453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5"/>
          <p:cNvSpPr txBox="1">
            <a:spLocks noChangeArrowheads="1"/>
          </p:cNvSpPr>
          <p:nvPr/>
        </p:nvSpPr>
        <p:spPr bwMode="auto">
          <a:xfrm>
            <a:off x="0" y="2205038"/>
            <a:ext cx="14033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FF5050"/>
              </a:buClr>
              <a:buSzPct val="80000"/>
              <a:buFont typeface="Wingdings" panose="05000000000000000000" pitchFamily="2" charset="2"/>
              <a:buChar char="l"/>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tx1"/>
              </a:buClr>
              <a:buSzPct val="90000"/>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lr>
                <a:schemeClr val="accent1"/>
              </a:buClr>
              <a:buSzPct val="60000"/>
              <a:buFont typeface="Wingdings" panose="05000000000000000000" pitchFamily="2" charset="2"/>
              <a:buChar char="l"/>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ClrTx/>
              <a:buSzTx/>
              <a:buFontTx/>
              <a:buNone/>
            </a:pPr>
            <a:r>
              <a:rPr lang="zh-CN" altLang="en-US" sz="1800" b="1"/>
              <a:t>饮料生产线</a:t>
            </a:r>
            <a:endParaRPr lang="zh-CN" altLang="en-US" sz="1800" b="1"/>
          </a:p>
        </p:txBody>
      </p:sp>
      <p:sp>
        <p:nvSpPr>
          <p:cNvPr id="31749" name="Line 6"/>
          <p:cNvSpPr>
            <a:spLocks noChangeShapeType="1"/>
          </p:cNvSpPr>
          <p:nvPr/>
        </p:nvSpPr>
        <p:spPr bwMode="auto">
          <a:xfrm flipV="1">
            <a:off x="1258888" y="2276475"/>
            <a:ext cx="433387" cy="144463"/>
          </a:xfrm>
          <a:prstGeom prst="line">
            <a:avLst/>
          </a:prstGeom>
          <a:noFill/>
          <a:ln w="22225">
            <a:solidFill>
              <a:srgbClr val="FF505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750" name="Text Box 7"/>
          <p:cNvSpPr txBox="1">
            <a:spLocks noChangeArrowheads="1"/>
          </p:cNvSpPr>
          <p:nvPr/>
        </p:nvSpPr>
        <p:spPr bwMode="auto">
          <a:xfrm>
            <a:off x="-36513" y="3783013"/>
            <a:ext cx="1584326"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FF5050"/>
              </a:buClr>
              <a:buSzPct val="80000"/>
              <a:buFont typeface="Wingdings" panose="05000000000000000000" pitchFamily="2" charset="2"/>
              <a:buChar char="l"/>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tx1"/>
              </a:buClr>
              <a:buSzPct val="90000"/>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lr>
                <a:schemeClr val="accent1"/>
              </a:buClr>
              <a:buSzPct val="60000"/>
              <a:buFont typeface="Wingdings" panose="05000000000000000000" pitchFamily="2" charset="2"/>
              <a:buChar char="l"/>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ClrTx/>
              <a:buSzTx/>
              <a:buFontTx/>
              <a:buNone/>
            </a:pPr>
            <a:r>
              <a:rPr lang="zh-CN" altLang="en-US" sz="1800" b="1"/>
              <a:t>闹钟、分频器</a:t>
            </a:r>
            <a:endParaRPr lang="zh-CN" altLang="en-US" sz="1800" b="1"/>
          </a:p>
        </p:txBody>
      </p:sp>
      <p:sp>
        <p:nvSpPr>
          <p:cNvPr id="31751" name="Line 8"/>
          <p:cNvSpPr>
            <a:spLocks noChangeShapeType="1"/>
          </p:cNvSpPr>
          <p:nvPr/>
        </p:nvSpPr>
        <p:spPr bwMode="auto">
          <a:xfrm flipV="1">
            <a:off x="971550" y="3644900"/>
            <a:ext cx="720725" cy="144463"/>
          </a:xfrm>
          <a:prstGeom prst="line">
            <a:avLst/>
          </a:prstGeom>
          <a:noFill/>
          <a:ln w="22225">
            <a:solidFill>
              <a:srgbClr val="FF505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410309" y="2757580"/>
            <a:ext cx="3218716" cy="331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indent="-342900" algn="just">
              <a:lnSpc>
                <a:spcPct val="110000"/>
              </a:lnSpc>
              <a:spcBef>
                <a:spcPct val="20000"/>
              </a:spcBef>
              <a:buClr>
                <a:srgbClr val="002060"/>
              </a:buClr>
              <a:buSzPct val="80000"/>
              <a:buFont typeface="Wingdings" panose="05000000000000000000" pitchFamily="2" charset="2"/>
              <a:buChar char="l"/>
            </a:pPr>
            <a:r>
              <a:rPr lang="en-US" altLang="zh-CN" dirty="0">
                <a:solidFill>
                  <a:srgbClr val="002060"/>
                </a:solidFill>
                <a:latin typeface="+mn-lt"/>
                <a:ea typeface="+mn-ea"/>
                <a:cs typeface="+mn-ea"/>
                <a:sym typeface="+mn-lt"/>
              </a:rPr>
              <a:t>82C54</a:t>
            </a:r>
            <a:r>
              <a:rPr lang="zh-CN" altLang="en-US" dirty="0">
                <a:solidFill>
                  <a:srgbClr val="002060"/>
                </a:solidFill>
                <a:latin typeface="+mn-lt"/>
                <a:ea typeface="+mn-ea"/>
                <a:cs typeface="+mn-ea"/>
                <a:sym typeface="+mn-lt"/>
              </a:rPr>
              <a:t>有</a:t>
            </a:r>
            <a:r>
              <a:rPr lang="en-US" altLang="zh-CN" dirty="0">
                <a:solidFill>
                  <a:srgbClr val="002060"/>
                </a:solidFill>
                <a:latin typeface="+mn-lt"/>
                <a:ea typeface="+mn-ea"/>
                <a:cs typeface="+mn-ea"/>
                <a:sym typeface="+mn-lt"/>
              </a:rPr>
              <a:t>6</a:t>
            </a:r>
            <a:r>
              <a:rPr lang="zh-CN" altLang="en-US" dirty="0">
                <a:solidFill>
                  <a:srgbClr val="002060"/>
                </a:solidFill>
                <a:latin typeface="+mn-lt"/>
                <a:ea typeface="+mn-ea"/>
                <a:cs typeface="+mn-ea"/>
                <a:sym typeface="+mn-lt"/>
              </a:rPr>
              <a:t>种工作方式，不同的工作方式主要体现在输出波形、启动方式、初值装入，以及</a:t>
            </a:r>
            <a:r>
              <a:rPr lang="en-US" altLang="zh-CN" dirty="0">
                <a:solidFill>
                  <a:srgbClr val="002060"/>
                </a:solidFill>
                <a:latin typeface="+mn-lt"/>
                <a:ea typeface="+mn-ea"/>
                <a:cs typeface="+mn-ea"/>
                <a:sym typeface="+mn-lt"/>
              </a:rPr>
              <a:t>GATE</a:t>
            </a:r>
            <a:r>
              <a:rPr lang="zh-CN" altLang="en-US" dirty="0">
                <a:solidFill>
                  <a:srgbClr val="002060"/>
                </a:solidFill>
                <a:latin typeface="+mn-lt"/>
                <a:ea typeface="+mn-ea"/>
                <a:cs typeface="+mn-ea"/>
                <a:sym typeface="+mn-lt"/>
              </a:rPr>
              <a:t>信号的控制作用的不同，由</a:t>
            </a:r>
            <a:r>
              <a:rPr lang="zh-CN" altLang="en-US" dirty="0">
                <a:solidFill>
                  <a:srgbClr val="C00000"/>
                </a:solidFill>
                <a:latin typeface="+mn-lt"/>
                <a:ea typeface="+mn-ea"/>
                <a:cs typeface="+mn-ea"/>
                <a:sym typeface="+mn-lt"/>
              </a:rPr>
              <a:t>方式控制字</a:t>
            </a:r>
            <a:r>
              <a:rPr lang="zh-CN" altLang="en-US" dirty="0">
                <a:solidFill>
                  <a:srgbClr val="002060"/>
                </a:solidFill>
                <a:latin typeface="+mn-lt"/>
                <a:ea typeface="+mn-ea"/>
                <a:cs typeface="+mn-ea"/>
                <a:sym typeface="+mn-lt"/>
              </a:rPr>
              <a:t>确定</a:t>
            </a:r>
            <a:r>
              <a:rPr lang="zh-CN" altLang="en-US" dirty="0">
                <a:latin typeface="+mn-lt"/>
                <a:ea typeface="+mn-ea"/>
                <a:cs typeface="+mn-ea"/>
                <a:sym typeface="+mn-lt"/>
              </a:rPr>
              <a:t>。 </a:t>
            </a:r>
            <a:endParaRPr lang="zh-CN" altLang="en-US" dirty="0">
              <a:latin typeface="+mn-lt"/>
              <a:ea typeface="+mn-ea"/>
              <a:cs typeface="+mn-ea"/>
              <a:sym typeface="+mn-lt"/>
            </a:endParaRPr>
          </a:p>
        </p:txBody>
      </p:sp>
      <p:sp>
        <p:nvSpPr>
          <p:cNvPr id="45059" name="矩形 1"/>
          <p:cNvSpPr>
            <a:spLocks noChangeArrowheads="1"/>
          </p:cNvSpPr>
          <p:nvPr/>
        </p:nvSpPr>
        <p:spPr bwMode="auto">
          <a:xfrm>
            <a:off x="658693" y="1178809"/>
            <a:ext cx="4360347" cy="564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Clr>
                <a:srgbClr val="FF5050"/>
              </a:buClr>
              <a:buSzPct val="80000"/>
            </a:pPr>
            <a:r>
              <a:rPr lang="en-US" altLang="zh-CN" sz="2800" dirty="0">
                <a:solidFill>
                  <a:srgbClr val="FF0000"/>
                </a:solidFill>
                <a:latin typeface="+mn-lt"/>
                <a:ea typeface="+mn-ea"/>
                <a:cs typeface="+mn-ea"/>
                <a:sym typeface="+mn-lt"/>
              </a:rPr>
              <a:t>10.4.3 82C54</a:t>
            </a:r>
            <a:r>
              <a:rPr lang="zh-CN" altLang="en-US" sz="2800" dirty="0">
                <a:solidFill>
                  <a:srgbClr val="FF0000"/>
                </a:solidFill>
                <a:latin typeface="+mn-lt"/>
                <a:ea typeface="+mn-ea"/>
                <a:cs typeface="+mn-ea"/>
                <a:sym typeface="+mn-lt"/>
              </a:rPr>
              <a:t>的工作方式</a:t>
            </a:r>
            <a:endParaRPr lang="zh-CN" altLang="en-US" sz="2800" dirty="0">
              <a:solidFill>
                <a:srgbClr val="FF0000"/>
              </a:solidFill>
              <a:latin typeface="+mn-lt"/>
              <a:ea typeface="+mn-ea"/>
              <a:cs typeface="+mn-ea"/>
              <a:sym typeface="+mn-lt"/>
            </a:endParaRPr>
          </a:p>
        </p:txBody>
      </p:sp>
      <p:sp>
        <p:nvSpPr>
          <p:cNvPr id="2" name="矩形 1"/>
          <p:cNvSpPr/>
          <p:nvPr/>
        </p:nvSpPr>
        <p:spPr>
          <a:xfrm>
            <a:off x="743684" y="1878467"/>
            <a:ext cx="7153276" cy="56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Bef>
                <a:spcPct val="20000"/>
              </a:spcBef>
            </a:pPr>
            <a:r>
              <a:rPr lang="en-US" altLang="zh-CN" sz="2800" dirty="0">
                <a:solidFill>
                  <a:srgbClr val="006600"/>
                </a:solidFill>
                <a:latin typeface="+mn-lt"/>
                <a:ea typeface="+mn-ea"/>
                <a:cs typeface="+mn-ea"/>
                <a:sym typeface="+mn-lt"/>
              </a:rPr>
              <a:t>1</a:t>
            </a:r>
            <a:r>
              <a:rPr lang="zh-CN" altLang="en-US" sz="2800" dirty="0">
                <a:solidFill>
                  <a:srgbClr val="006600"/>
                </a:solidFill>
                <a:latin typeface="+mn-lt"/>
                <a:ea typeface="+mn-ea"/>
                <a:cs typeface="+mn-ea"/>
                <a:sym typeface="+mn-lt"/>
              </a:rPr>
              <a:t>、</a:t>
            </a:r>
            <a:r>
              <a:rPr lang="en-US" altLang="zh-CN" sz="2800" dirty="0">
                <a:solidFill>
                  <a:srgbClr val="006600"/>
                </a:solidFill>
                <a:latin typeface="+mn-lt"/>
                <a:ea typeface="+mn-ea"/>
                <a:cs typeface="+mn-ea"/>
                <a:sym typeface="+mn-lt"/>
              </a:rPr>
              <a:t>82C54</a:t>
            </a:r>
            <a:r>
              <a:rPr lang="zh-CN" altLang="en-US" sz="2800" dirty="0">
                <a:solidFill>
                  <a:srgbClr val="006600"/>
                </a:solidFill>
                <a:latin typeface="+mn-lt"/>
                <a:ea typeface="+mn-ea"/>
                <a:cs typeface="+mn-ea"/>
                <a:sym typeface="+mn-lt"/>
              </a:rPr>
              <a:t>在不同工作方式下的功能和特点</a:t>
            </a:r>
            <a:endParaRPr lang="zh-CN" altLang="en-US" sz="2800" dirty="0">
              <a:solidFill>
                <a:srgbClr val="006600"/>
              </a:solidFill>
              <a:latin typeface="+mn-lt"/>
              <a:ea typeface="+mn-ea"/>
              <a:cs typeface="+mn-ea"/>
              <a:sym typeface="+mn-lt"/>
            </a:endParaRPr>
          </a:p>
        </p:txBody>
      </p:sp>
      <p:sp>
        <p:nvSpPr>
          <p:cNvPr id="3" name="矩形 2"/>
          <p:cNvSpPr/>
          <p:nvPr/>
        </p:nvSpPr>
        <p:spPr>
          <a:xfrm>
            <a:off x="3895725" y="2753724"/>
            <a:ext cx="4962525" cy="3197798"/>
          </a:xfrm>
          <a:prstGeom prst="rect">
            <a:avLst/>
          </a:prstGeom>
        </p:spPr>
        <p:txBody>
          <a:bodyPr wrap="square">
            <a:spAutoFit/>
          </a:bodyPr>
          <a:lstStyle/>
          <a:p>
            <a:pPr marL="342900" indent="-342900">
              <a:lnSpc>
                <a:spcPct val="120000"/>
              </a:lnSpc>
              <a:spcBef>
                <a:spcPct val="20000"/>
              </a:spcBef>
              <a:spcAft>
                <a:spcPts val="600"/>
              </a:spcAft>
              <a:buFont typeface="Wingdings" panose="05000000000000000000" pitchFamily="2" charset="2"/>
              <a:buChar char="l"/>
            </a:pPr>
            <a:r>
              <a:rPr lang="zh-CN" altLang="en-US" dirty="0">
                <a:solidFill>
                  <a:srgbClr val="002060"/>
                </a:solidFill>
                <a:latin typeface="+mn-lt"/>
                <a:ea typeface="+mn-ea"/>
                <a:cs typeface="+mn-ea"/>
                <a:sym typeface="+mn-lt"/>
              </a:rPr>
              <a:t>每种工作方式的过程类似：</a:t>
            </a:r>
            <a:endParaRPr lang="zh-CN" altLang="en-US" dirty="0">
              <a:solidFill>
                <a:srgbClr val="002060"/>
              </a:solidFill>
              <a:latin typeface="+mn-lt"/>
              <a:ea typeface="+mn-ea"/>
              <a:cs typeface="+mn-ea"/>
              <a:sym typeface="+mn-lt"/>
            </a:endParaRPr>
          </a:p>
          <a:p>
            <a:pPr marL="215900" lvl="1">
              <a:lnSpc>
                <a:spcPct val="140000"/>
              </a:lnSpc>
              <a:buFont typeface="Times New Roman" panose="02020603050405020304" pitchFamily="18" charset="0"/>
              <a:buNone/>
            </a:pPr>
            <a:r>
              <a:rPr lang="en-US" altLang="zh-CN" sz="2000" dirty="0">
                <a:solidFill>
                  <a:srgbClr val="C00000"/>
                </a:solidFill>
                <a:latin typeface="+mn-lt"/>
                <a:ea typeface="+mn-ea"/>
                <a:cs typeface="+mn-ea"/>
                <a:sym typeface="+mn-lt"/>
              </a:rPr>
              <a:t>① </a:t>
            </a:r>
            <a:r>
              <a:rPr lang="zh-CN" altLang="en-US" sz="2000" dirty="0">
                <a:solidFill>
                  <a:srgbClr val="C00000"/>
                </a:solidFill>
                <a:latin typeface="+mn-lt"/>
                <a:ea typeface="+mn-ea"/>
                <a:cs typeface="+mn-ea"/>
                <a:sym typeface="+mn-lt"/>
              </a:rPr>
              <a:t>设定工作方式</a:t>
            </a:r>
            <a:endParaRPr lang="zh-CN" altLang="en-US" sz="2000" dirty="0">
              <a:solidFill>
                <a:srgbClr val="C00000"/>
              </a:solidFill>
              <a:latin typeface="+mn-lt"/>
              <a:ea typeface="+mn-ea"/>
              <a:cs typeface="+mn-ea"/>
              <a:sym typeface="+mn-lt"/>
            </a:endParaRPr>
          </a:p>
          <a:p>
            <a:pPr marL="215900" lvl="1">
              <a:lnSpc>
                <a:spcPct val="140000"/>
              </a:lnSpc>
              <a:buFont typeface="Times New Roman" panose="02020603050405020304" pitchFamily="18" charset="0"/>
              <a:buNone/>
            </a:pPr>
            <a:r>
              <a:rPr lang="en-US" altLang="zh-CN" sz="2000" dirty="0">
                <a:solidFill>
                  <a:srgbClr val="C00000"/>
                </a:solidFill>
                <a:latin typeface="+mn-lt"/>
                <a:ea typeface="+mn-ea"/>
                <a:cs typeface="+mn-ea"/>
                <a:sym typeface="+mn-lt"/>
              </a:rPr>
              <a:t>② </a:t>
            </a:r>
            <a:r>
              <a:rPr lang="zh-CN" altLang="en-US" sz="2000" dirty="0">
                <a:solidFill>
                  <a:srgbClr val="C00000"/>
                </a:solidFill>
                <a:latin typeface="+mn-lt"/>
                <a:ea typeface="+mn-ea"/>
                <a:cs typeface="+mn-ea"/>
                <a:sym typeface="+mn-lt"/>
              </a:rPr>
              <a:t>设定计数初值</a:t>
            </a:r>
            <a:endParaRPr lang="zh-CN" altLang="en-US" sz="2000" dirty="0">
              <a:solidFill>
                <a:srgbClr val="C00000"/>
              </a:solidFill>
              <a:latin typeface="+mn-lt"/>
              <a:ea typeface="+mn-ea"/>
              <a:cs typeface="+mn-ea"/>
              <a:sym typeface="+mn-lt"/>
            </a:endParaRPr>
          </a:p>
          <a:p>
            <a:pPr marL="215900" lvl="1">
              <a:lnSpc>
                <a:spcPct val="140000"/>
              </a:lnSpc>
              <a:buFont typeface="Times New Roman" panose="02020603050405020304" pitchFamily="18" charset="0"/>
              <a:buNone/>
            </a:pPr>
            <a:r>
              <a:rPr lang="en-US" altLang="zh-CN" sz="2000" dirty="0">
                <a:solidFill>
                  <a:srgbClr val="C00000"/>
                </a:solidFill>
                <a:latin typeface="+mn-lt"/>
                <a:ea typeface="+mn-ea"/>
                <a:cs typeface="+mn-ea"/>
                <a:sym typeface="+mn-lt"/>
              </a:rPr>
              <a:t> [ ③ </a:t>
            </a:r>
            <a:r>
              <a:rPr lang="zh-CN" altLang="en-US" sz="2000" dirty="0">
                <a:solidFill>
                  <a:srgbClr val="C00000"/>
                </a:solidFill>
                <a:latin typeface="+mn-lt"/>
                <a:ea typeface="+mn-ea"/>
                <a:cs typeface="+mn-ea"/>
                <a:sym typeface="+mn-lt"/>
              </a:rPr>
              <a:t>硬件启动 </a:t>
            </a:r>
            <a:r>
              <a:rPr lang="en-US" altLang="zh-CN" sz="2000" dirty="0">
                <a:solidFill>
                  <a:srgbClr val="C00000"/>
                </a:solidFill>
                <a:latin typeface="+mn-lt"/>
                <a:ea typeface="+mn-ea"/>
                <a:cs typeface="+mn-ea"/>
                <a:sym typeface="+mn-lt"/>
              </a:rPr>
              <a:t>]</a:t>
            </a:r>
            <a:endParaRPr lang="en-US" altLang="zh-CN" sz="2000" dirty="0">
              <a:solidFill>
                <a:srgbClr val="C00000"/>
              </a:solidFill>
              <a:latin typeface="+mn-lt"/>
              <a:ea typeface="+mn-ea"/>
              <a:cs typeface="+mn-ea"/>
              <a:sym typeface="+mn-lt"/>
            </a:endParaRPr>
          </a:p>
          <a:p>
            <a:pPr marL="215900" lvl="1">
              <a:lnSpc>
                <a:spcPct val="140000"/>
              </a:lnSpc>
              <a:buFont typeface="Times New Roman" panose="02020603050405020304" pitchFamily="18" charset="0"/>
              <a:buNone/>
            </a:pPr>
            <a:r>
              <a:rPr lang="en-US" altLang="zh-CN" sz="2000" dirty="0">
                <a:solidFill>
                  <a:srgbClr val="C00000"/>
                </a:solidFill>
                <a:latin typeface="+mn-lt"/>
                <a:ea typeface="+mn-ea"/>
                <a:cs typeface="+mn-ea"/>
                <a:sym typeface="+mn-lt"/>
              </a:rPr>
              <a:t>④ </a:t>
            </a:r>
            <a:r>
              <a:rPr lang="zh-CN" altLang="en-US" sz="2000" dirty="0">
                <a:solidFill>
                  <a:srgbClr val="C00000"/>
                </a:solidFill>
                <a:latin typeface="+mn-lt"/>
                <a:ea typeface="+mn-ea"/>
                <a:cs typeface="+mn-ea"/>
                <a:sym typeface="+mn-lt"/>
              </a:rPr>
              <a:t>计数初值进入减</a:t>
            </a:r>
            <a:r>
              <a:rPr lang="en-US" altLang="zh-CN" sz="2000" dirty="0">
                <a:solidFill>
                  <a:srgbClr val="C00000"/>
                </a:solidFill>
                <a:latin typeface="+mn-lt"/>
                <a:ea typeface="+mn-ea"/>
                <a:cs typeface="+mn-ea"/>
                <a:sym typeface="+mn-lt"/>
              </a:rPr>
              <a:t>1</a:t>
            </a:r>
            <a:r>
              <a:rPr lang="zh-CN" altLang="en-US" sz="2000" dirty="0">
                <a:solidFill>
                  <a:srgbClr val="C00000"/>
                </a:solidFill>
                <a:latin typeface="+mn-lt"/>
                <a:ea typeface="+mn-ea"/>
                <a:cs typeface="+mn-ea"/>
                <a:sym typeface="+mn-lt"/>
              </a:rPr>
              <a:t>计数器</a:t>
            </a:r>
            <a:endParaRPr lang="en-US" altLang="zh-CN" sz="2000" dirty="0">
              <a:solidFill>
                <a:srgbClr val="C00000"/>
              </a:solidFill>
              <a:latin typeface="+mn-lt"/>
              <a:ea typeface="+mn-ea"/>
              <a:cs typeface="+mn-ea"/>
              <a:sym typeface="+mn-lt"/>
            </a:endParaRPr>
          </a:p>
          <a:p>
            <a:pPr marL="215900" lvl="1">
              <a:lnSpc>
                <a:spcPct val="140000"/>
              </a:lnSpc>
              <a:buFont typeface="Times New Roman" panose="02020603050405020304" pitchFamily="18" charset="0"/>
              <a:buNone/>
            </a:pPr>
            <a:r>
              <a:rPr lang="en-US" altLang="zh-CN" sz="2000" dirty="0">
                <a:solidFill>
                  <a:srgbClr val="C00000"/>
                </a:solidFill>
                <a:latin typeface="+mn-lt"/>
                <a:ea typeface="+mn-ea"/>
                <a:cs typeface="+mn-ea"/>
                <a:sym typeface="+mn-lt"/>
              </a:rPr>
              <a:t>⑤ </a:t>
            </a:r>
            <a:r>
              <a:rPr lang="zh-CN" altLang="en-US" sz="2000" dirty="0">
                <a:solidFill>
                  <a:srgbClr val="C00000"/>
                </a:solidFill>
                <a:latin typeface="+mn-lt"/>
                <a:ea typeface="+mn-ea"/>
                <a:cs typeface="+mn-ea"/>
                <a:sym typeface="+mn-lt"/>
              </a:rPr>
              <a:t>每输入一个时钟计数器减</a:t>
            </a:r>
            <a:r>
              <a:rPr lang="en-US" altLang="zh-CN" sz="2000" dirty="0">
                <a:solidFill>
                  <a:srgbClr val="C00000"/>
                </a:solidFill>
                <a:latin typeface="+mn-lt"/>
                <a:ea typeface="+mn-ea"/>
                <a:cs typeface="+mn-ea"/>
                <a:sym typeface="+mn-lt"/>
              </a:rPr>
              <a:t>1</a:t>
            </a:r>
            <a:r>
              <a:rPr lang="zh-CN" altLang="en-US" sz="2000" dirty="0">
                <a:solidFill>
                  <a:srgbClr val="C00000"/>
                </a:solidFill>
                <a:latin typeface="+mn-lt"/>
                <a:ea typeface="+mn-ea"/>
                <a:cs typeface="+mn-ea"/>
                <a:sym typeface="+mn-lt"/>
              </a:rPr>
              <a:t>的计数过程</a:t>
            </a:r>
            <a:endParaRPr lang="zh-CN" altLang="en-US" sz="2000" dirty="0">
              <a:solidFill>
                <a:srgbClr val="C00000"/>
              </a:solidFill>
              <a:latin typeface="+mn-lt"/>
              <a:ea typeface="+mn-ea"/>
              <a:cs typeface="+mn-ea"/>
              <a:sym typeface="+mn-lt"/>
            </a:endParaRPr>
          </a:p>
          <a:p>
            <a:pPr marL="215900" lvl="1">
              <a:lnSpc>
                <a:spcPct val="140000"/>
              </a:lnSpc>
              <a:buFont typeface="Times New Roman" panose="02020603050405020304" pitchFamily="18" charset="0"/>
              <a:buNone/>
            </a:pPr>
            <a:r>
              <a:rPr lang="en-US" altLang="zh-CN" sz="2000" dirty="0">
                <a:solidFill>
                  <a:srgbClr val="C00000"/>
                </a:solidFill>
                <a:latin typeface="+mn-lt"/>
                <a:ea typeface="+mn-ea"/>
                <a:cs typeface="+mn-ea"/>
                <a:sym typeface="+mn-lt"/>
              </a:rPr>
              <a:t>⑥ </a:t>
            </a:r>
            <a:r>
              <a:rPr lang="zh-CN" altLang="en-US" sz="2000" dirty="0">
                <a:solidFill>
                  <a:srgbClr val="C00000"/>
                </a:solidFill>
                <a:latin typeface="+mn-lt"/>
                <a:ea typeface="+mn-ea"/>
                <a:cs typeface="+mn-ea"/>
                <a:sym typeface="+mn-lt"/>
              </a:rPr>
              <a:t>计数过程结束</a:t>
            </a:r>
            <a:endParaRPr lang="zh-CN" altLang="en-US" sz="2000" dirty="0">
              <a:solidFill>
                <a:srgbClr val="C00000"/>
              </a:solidFill>
              <a:latin typeface="+mn-lt"/>
              <a:ea typeface="+mn-ea"/>
              <a:cs typeface="+mn-ea"/>
              <a:sym typeface="+mn-lt"/>
            </a:endParaRP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457200" y="1101148"/>
            <a:ext cx="8229600" cy="5638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514350" indent="-514350">
              <a:buFontTx/>
              <a:buAutoNum type="arabicPeriod"/>
            </a:pP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0</a:t>
            </a:r>
            <a:r>
              <a:rPr lang="zh-CN" altLang="en-US" sz="2800" b="1" dirty="0">
                <a:solidFill>
                  <a:srgbClr val="C00000"/>
                </a:solidFill>
                <a:latin typeface="+mn-lt"/>
                <a:ea typeface="+mn-ea"/>
                <a:cs typeface="+mn-ea"/>
                <a:sym typeface="+mn-lt"/>
              </a:rPr>
              <a:t>：计数结束中断</a:t>
            </a:r>
            <a:endParaRPr lang="zh-CN" altLang="en-US" sz="2800" b="1" dirty="0">
              <a:solidFill>
                <a:srgbClr val="C00000"/>
              </a:solidFill>
              <a:latin typeface="+mn-lt"/>
              <a:ea typeface="+mn-ea"/>
              <a:cs typeface="+mn-ea"/>
              <a:sym typeface="+mn-lt"/>
            </a:endParaRPr>
          </a:p>
        </p:txBody>
      </p:sp>
      <p:pic>
        <p:nvPicPr>
          <p:cNvPr id="205" name="Picture 19" descr="070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42083" y="3246416"/>
            <a:ext cx="6459834" cy="322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704152" y="1893011"/>
            <a:ext cx="7735694" cy="1311128"/>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99"/>
                </a:solidFill>
                <a:latin typeface="+mn-lt"/>
                <a:ea typeface="+mn-ea"/>
                <a:cs typeface="+mn-ea"/>
                <a:sym typeface="+mn-lt"/>
              </a:rPr>
              <a:t>0</a:t>
            </a:r>
            <a:r>
              <a:rPr lang="zh-CN" altLang="en-US" dirty="0">
                <a:solidFill>
                  <a:srgbClr val="000099"/>
                </a:solidFill>
                <a:latin typeface="+mn-lt"/>
                <a:ea typeface="+mn-ea"/>
                <a:cs typeface="+mn-ea"/>
                <a:sym typeface="+mn-lt"/>
              </a:rPr>
              <a:t>方式作事件计数器，计数器大小就是计数初值。</a:t>
            </a:r>
            <a:r>
              <a:rPr lang="zh-CN" altLang="en-US" dirty="0">
                <a:latin typeface="+mn-lt"/>
                <a:ea typeface="+mn-ea"/>
                <a:cs typeface="+mn-ea"/>
                <a:sym typeface="+mn-lt"/>
              </a:rPr>
              <a:t>计数结束，输出</a:t>
            </a:r>
            <a:r>
              <a:rPr lang="en-US" altLang="zh-CN" dirty="0">
                <a:latin typeface="+mn-lt"/>
                <a:ea typeface="+mn-ea"/>
                <a:cs typeface="+mn-ea"/>
                <a:sym typeface="+mn-lt"/>
              </a:rPr>
              <a:t>OUT</a:t>
            </a:r>
            <a:r>
              <a:rPr lang="zh-CN" altLang="en-US" dirty="0">
                <a:latin typeface="+mn-lt"/>
                <a:ea typeface="+mn-ea"/>
                <a:cs typeface="+mn-ea"/>
                <a:sym typeface="+mn-lt"/>
              </a:rPr>
              <a:t>产生</a:t>
            </a:r>
            <a:r>
              <a:rPr lang="en-US" altLang="zh-CN" dirty="0">
                <a:latin typeface="+mn-lt"/>
                <a:ea typeface="+mn-ea"/>
                <a:cs typeface="+mn-ea"/>
                <a:sym typeface="+mn-lt"/>
              </a:rPr>
              <a:t>0→1</a:t>
            </a:r>
            <a:r>
              <a:rPr lang="zh-CN" altLang="en-US" dirty="0">
                <a:latin typeface="+mn-lt"/>
                <a:ea typeface="+mn-ea"/>
                <a:cs typeface="+mn-ea"/>
                <a:sym typeface="+mn-lt"/>
              </a:rPr>
              <a:t>的上升沿，用此沿可申请中断（单次输出波形）。</a:t>
            </a:r>
            <a:endParaRPr lang="zh-CN" altLang="en-US" dirty="0">
              <a:latin typeface="+mn-lt"/>
              <a:ea typeface="+mn-ea"/>
              <a:cs typeface="+mn-ea"/>
              <a:sym typeface="+mn-lt"/>
            </a:endParaRPr>
          </a:p>
        </p:txBody>
      </p:sp>
      <p:sp>
        <p:nvSpPr>
          <p:cNvPr id="14" name="矩形: 圆角 13"/>
          <p:cNvSpPr/>
          <p:nvPr/>
        </p:nvSpPr>
        <p:spPr>
          <a:xfrm>
            <a:off x="-1" y="944384"/>
            <a:ext cx="9144000" cy="2145268"/>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002060"/>
            </a:solidFill>
            <a:prstDash val="dash"/>
          </a:ln>
        </p:spPr>
        <p:txBody>
          <a:bodyPr wrap="square">
            <a:spAutoFit/>
          </a:bodyPr>
          <a:lstStyle/>
          <a:p>
            <a:pPr algn="just"/>
            <a:r>
              <a:rPr lang="zh-CN" altLang="en-US" sz="2000" dirty="0">
                <a:solidFill>
                  <a:srgbClr val="C00000"/>
                </a:solidFill>
                <a:latin typeface="+mn-lt"/>
                <a:ea typeface="+mn-ea"/>
                <a:cs typeface="+mn-ea"/>
                <a:sym typeface="+mn-lt"/>
              </a:rPr>
              <a:t>具体过程：</a:t>
            </a:r>
            <a:r>
              <a:rPr lang="zh-CN" altLang="en-US" sz="2000" dirty="0">
                <a:solidFill>
                  <a:srgbClr val="002060"/>
                </a:solidFill>
                <a:latin typeface="+mn-lt"/>
                <a:ea typeface="+mn-ea"/>
                <a:cs typeface="+mn-ea"/>
                <a:sym typeface="+mn-lt"/>
              </a:rPr>
              <a:t>首先</a:t>
            </a:r>
            <a:r>
              <a:rPr lang="en-US" altLang="zh-CN" sz="2000" dirty="0">
                <a:solidFill>
                  <a:srgbClr val="002060"/>
                </a:solidFill>
                <a:latin typeface="+mn-lt"/>
                <a:ea typeface="+mn-ea"/>
                <a:cs typeface="+mn-ea"/>
                <a:sym typeface="+mn-lt"/>
              </a:rPr>
              <a:t>CPU</a:t>
            </a:r>
            <a:r>
              <a:rPr lang="zh-CN" altLang="en-US" sz="2000" dirty="0">
                <a:solidFill>
                  <a:srgbClr val="002060"/>
                </a:solidFill>
                <a:latin typeface="+mn-lt"/>
                <a:ea typeface="+mn-ea"/>
                <a:cs typeface="+mn-ea"/>
                <a:sym typeface="+mn-lt"/>
              </a:rPr>
              <a:t>将控制字写入控制寄存器，并在写控制信号</a:t>
            </a:r>
            <a:r>
              <a:rPr lang="en-US" altLang="zh-CN" sz="2000" dirty="0">
                <a:solidFill>
                  <a:srgbClr val="002060"/>
                </a:solidFill>
                <a:latin typeface="+mn-lt"/>
                <a:ea typeface="+mn-ea"/>
                <a:cs typeface="+mn-ea"/>
                <a:sym typeface="+mn-lt"/>
              </a:rPr>
              <a:t>WR</a:t>
            </a:r>
            <a:r>
              <a:rPr lang="zh-CN" altLang="en-US" sz="2000" dirty="0">
                <a:solidFill>
                  <a:srgbClr val="002060"/>
                </a:solidFill>
                <a:latin typeface="+mn-lt"/>
                <a:ea typeface="+mn-ea"/>
                <a:cs typeface="+mn-ea"/>
                <a:sym typeface="+mn-lt"/>
              </a:rPr>
              <a:t>的上升沿，</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输出变成低电平，然后</a:t>
            </a:r>
            <a:r>
              <a:rPr lang="en-US" altLang="zh-CN" sz="2000" dirty="0">
                <a:solidFill>
                  <a:srgbClr val="002060"/>
                </a:solidFill>
                <a:latin typeface="+mn-lt"/>
                <a:ea typeface="+mn-ea"/>
                <a:cs typeface="+mn-ea"/>
                <a:sym typeface="+mn-lt"/>
              </a:rPr>
              <a:t>CPU</a:t>
            </a:r>
            <a:r>
              <a:rPr lang="zh-CN" altLang="en-US" sz="2000" dirty="0">
                <a:solidFill>
                  <a:srgbClr val="002060"/>
                </a:solidFill>
                <a:latin typeface="+mn-lt"/>
                <a:ea typeface="+mn-ea"/>
                <a:cs typeface="+mn-ea"/>
                <a:sym typeface="+mn-lt"/>
              </a:rPr>
              <a:t>向计数初值寄存器</a:t>
            </a:r>
            <a:r>
              <a:rPr lang="en-US" altLang="zh-CN" sz="2000" dirty="0">
                <a:solidFill>
                  <a:srgbClr val="002060"/>
                </a:solidFill>
                <a:latin typeface="+mn-lt"/>
                <a:ea typeface="+mn-ea"/>
                <a:cs typeface="+mn-ea"/>
                <a:sym typeface="+mn-lt"/>
              </a:rPr>
              <a:t>CR</a:t>
            </a:r>
            <a:r>
              <a:rPr lang="zh-CN" altLang="en-US" sz="2000" dirty="0">
                <a:solidFill>
                  <a:srgbClr val="002060"/>
                </a:solidFill>
                <a:latin typeface="+mn-lt"/>
                <a:ea typeface="+mn-ea"/>
                <a:cs typeface="+mn-ea"/>
                <a:sym typeface="+mn-lt"/>
              </a:rPr>
              <a:t>写入计数初值，并且在</a:t>
            </a:r>
            <a:r>
              <a:rPr lang="en-US" altLang="zh-CN" sz="2000" dirty="0">
                <a:solidFill>
                  <a:srgbClr val="002060"/>
                </a:solidFill>
                <a:latin typeface="+mn-lt"/>
                <a:ea typeface="+mn-ea"/>
                <a:cs typeface="+mn-ea"/>
                <a:sym typeface="+mn-lt"/>
              </a:rPr>
              <a:t>WR</a:t>
            </a:r>
            <a:r>
              <a:rPr lang="zh-CN" altLang="en-US" sz="2000" dirty="0">
                <a:solidFill>
                  <a:srgbClr val="002060"/>
                </a:solidFill>
                <a:latin typeface="+mn-lt"/>
                <a:ea typeface="+mn-ea"/>
                <a:cs typeface="+mn-ea"/>
                <a:sym typeface="+mn-lt"/>
              </a:rPr>
              <a:t>上升沿之后的第一个</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脉冲的下降沿，将</a:t>
            </a:r>
            <a:r>
              <a:rPr lang="en-US" altLang="zh-CN" sz="2000" dirty="0">
                <a:solidFill>
                  <a:srgbClr val="002060"/>
                </a:solidFill>
                <a:latin typeface="+mn-lt"/>
                <a:ea typeface="+mn-ea"/>
                <a:cs typeface="+mn-ea"/>
                <a:sym typeface="+mn-lt"/>
              </a:rPr>
              <a:t>CR</a:t>
            </a:r>
            <a:r>
              <a:rPr lang="zh-CN" altLang="en-US" sz="2000" dirty="0">
                <a:solidFill>
                  <a:srgbClr val="002060"/>
                </a:solidFill>
                <a:latin typeface="+mn-lt"/>
                <a:ea typeface="+mn-ea"/>
                <a:cs typeface="+mn-ea"/>
                <a:sym typeface="+mn-lt"/>
              </a:rPr>
              <a:t>的内容送入计数执行部件</a:t>
            </a:r>
            <a:r>
              <a:rPr lang="en-US" altLang="zh-CN" sz="2000" dirty="0">
                <a:solidFill>
                  <a:srgbClr val="002060"/>
                </a:solidFill>
                <a:latin typeface="+mn-lt"/>
                <a:ea typeface="+mn-ea"/>
                <a:cs typeface="+mn-ea"/>
                <a:sym typeface="+mn-lt"/>
              </a:rPr>
              <a:t>CE</a:t>
            </a:r>
            <a:r>
              <a:rPr lang="zh-CN" altLang="en-US" sz="2000" dirty="0">
                <a:solidFill>
                  <a:srgbClr val="002060"/>
                </a:solidFill>
                <a:latin typeface="+mn-lt"/>
                <a:ea typeface="+mn-ea"/>
                <a:cs typeface="+mn-ea"/>
                <a:sym typeface="+mn-lt"/>
              </a:rPr>
              <a:t>。当</a:t>
            </a:r>
            <a:r>
              <a:rPr lang="en-US" altLang="zh-CN" sz="2000" dirty="0">
                <a:solidFill>
                  <a:srgbClr val="002060"/>
                </a:solidFill>
                <a:latin typeface="+mn-lt"/>
                <a:ea typeface="+mn-ea"/>
                <a:cs typeface="+mn-ea"/>
                <a:sym typeface="+mn-lt"/>
              </a:rPr>
              <a:t>GATE</a:t>
            </a:r>
            <a:r>
              <a:rPr lang="zh-CN" altLang="en-US" sz="2000" dirty="0">
                <a:solidFill>
                  <a:srgbClr val="002060"/>
                </a:solidFill>
                <a:latin typeface="+mn-lt"/>
                <a:ea typeface="+mn-ea"/>
                <a:cs typeface="+mn-ea"/>
                <a:sym typeface="+mn-lt"/>
              </a:rPr>
              <a:t>为高电平时，在</a:t>
            </a:r>
            <a:r>
              <a:rPr lang="en-US" altLang="zh-CN" sz="2000" dirty="0">
                <a:solidFill>
                  <a:srgbClr val="002060"/>
                </a:solidFill>
                <a:latin typeface="+mn-lt"/>
                <a:ea typeface="+mn-ea"/>
                <a:cs typeface="+mn-ea"/>
                <a:sym typeface="+mn-lt"/>
              </a:rPr>
              <a:t>CR</a:t>
            </a:r>
            <a:r>
              <a:rPr lang="zh-CN" altLang="en-US" sz="2000" dirty="0">
                <a:solidFill>
                  <a:srgbClr val="002060"/>
                </a:solidFill>
                <a:latin typeface="+mn-lt"/>
                <a:ea typeface="+mn-ea"/>
                <a:cs typeface="+mn-ea"/>
                <a:sym typeface="+mn-lt"/>
              </a:rPr>
              <a:t>内容送入</a:t>
            </a:r>
            <a:r>
              <a:rPr lang="en-US" altLang="zh-CN" sz="2000" dirty="0">
                <a:solidFill>
                  <a:srgbClr val="002060"/>
                </a:solidFill>
                <a:latin typeface="+mn-lt"/>
                <a:ea typeface="+mn-ea"/>
                <a:cs typeface="+mn-ea"/>
                <a:sym typeface="+mn-lt"/>
              </a:rPr>
              <a:t>CE</a:t>
            </a:r>
            <a:r>
              <a:rPr lang="zh-CN" altLang="en-US" sz="2000" dirty="0">
                <a:solidFill>
                  <a:srgbClr val="002060"/>
                </a:solidFill>
                <a:latin typeface="+mn-lt"/>
                <a:ea typeface="+mn-ea"/>
                <a:cs typeface="+mn-ea"/>
                <a:sym typeface="+mn-lt"/>
              </a:rPr>
              <a:t>之后的每一个</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脉冲下降沿，都使</a:t>
            </a:r>
            <a:r>
              <a:rPr lang="en-US" altLang="zh-CN" sz="2000" dirty="0">
                <a:solidFill>
                  <a:srgbClr val="002060"/>
                </a:solidFill>
                <a:latin typeface="+mn-lt"/>
                <a:ea typeface="+mn-ea"/>
                <a:cs typeface="+mn-ea"/>
                <a:sym typeface="+mn-lt"/>
              </a:rPr>
              <a:t>CE</a:t>
            </a:r>
            <a:r>
              <a:rPr lang="zh-CN" altLang="en-US" sz="2000" dirty="0">
                <a:solidFill>
                  <a:srgbClr val="002060"/>
                </a:solidFill>
                <a:latin typeface="+mn-lt"/>
                <a:ea typeface="+mn-ea"/>
                <a:cs typeface="+mn-ea"/>
                <a:sym typeface="+mn-lt"/>
              </a:rPr>
              <a:t>减</a:t>
            </a:r>
            <a:r>
              <a:rPr lang="en-US" altLang="zh-CN" sz="2000" dirty="0">
                <a:solidFill>
                  <a:srgbClr val="002060"/>
                </a:solidFill>
                <a:latin typeface="+mn-lt"/>
                <a:ea typeface="+mn-ea"/>
                <a:cs typeface="+mn-ea"/>
                <a:sym typeface="+mn-lt"/>
              </a:rPr>
              <a:t>1</a:t>
            </a:r>
            <a:r>
              <a:rPr lang="zh-CN" altLang="en-US" sz="2000" dirty="0">
                <a:solidFill>
                  <a:srgbClr val="002060"/>
                </a:solidFill>
                <a:latin typeface="+mn-lt"/>
                <a:ea typeface="+mn-ea"/>
                <a:cs typeface="+mn-ea"/>
                <a:sym typeface="+mn-lt"/>
              </a:rPr>
              <a:t>计数，并且在技术过程中</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一直维持低电平，直到计数到零时，</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输出才由低电平跳到高电平。可以用此</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输出信号作为中断请求信号。</a:t>
            </a:r>
            <a:endParaRPr lang="zh-CN" altLang="en-US" sz="2000" dirty="0">
              <a:solidFill>
                <a:srgbClr val="00206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315" name="Group 99"/>
          <p:cNvGraphicFramePr>
            <a:graphicFrameLocks noGrp="1"/>
          </p:cNvGraphicFramePr>
          <p:nvPr>
            <p:ph idx="1"/>
          </p:nvPr>
        </p:nvGraphicFramePr>
        <p:xfrm>
          <a:off x="250825" y="836613"/>
          <a:ext cx="8642350" cy="5815013"/>
        </p:xfrm>
        <a:graphic>
          <a:graphicData uri="http://schemas.openxmlformats.org/drawingml/2006/table">
            <a:tbl>
              <a:tblPr/>
              <a:tblGrid>
                <a:gridCol w="2449513"/>
                <a:gridCol w="6192837"/>
              </a:tblGrid>
              <a:tr h="593731">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控制特征</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和计数值的变化</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7">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1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控制字写入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当控制字写入后，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变为低电平，并在计数值为</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前一直保持低电平</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2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7">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3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启动方式</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写入非</a:t>
                      </a: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0</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计数值即可启动</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。在写入计数值</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后的下一个时钟脉冲时开始减</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计数（所以是</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个</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CLK</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宽度）。</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4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5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计数为</a:t>
                      </a: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时</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，一直保持到有新计数值或控制字为止</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733">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6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计数期间写入新的计数值</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如果计数值为</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个字节，在其写入后的下一个时钟脉冲时开始减</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计数；如果为</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2</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个字节，则写入第一个字节时中止计数，写入第</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2</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个字节后的下一个时钟脉冲时，按新的计数值开始减</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计数；</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4952">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7 GATE</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的作用</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时，计数器暂停减</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时，计数器继续减</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5">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8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计数值有效期</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一次有效</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3826" name="Text Box 41"/>
          <p:cNvSpPr txBox="1"/>
          <p:nvPr/>
        </p:nvSpPr>
        <p:spPr>
          <a:xfrm>
            <a:off x="179388" y="188913"/>
            <a:ext cx="2663825" cy="457200"/>
          </a:xfrm>
          <a:prstGeom prst="rect">
            <a:avLst/>
          </a:prstGeom>
          <a:noFill/>
          <a:ln w="222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algn="ctr" eaLnBrk="1" hangingPunct="1">
              <a:spcBef>
                <a:spcPct val="50000"/>
              </a:spcBef>
              <a:buClrTx/>
              <a:buSzTx/>
              <a:buFontTx/>
              <a:buNone/>
            </a:pPr>
            <a:r>
              <a:rPr lang="zh-CN" altLang="en-US" sz="2400" b="1" dirty="0"/>
              <a:t>方式</a:t>
            </a:r>
            <a:r>
              <a:rPr lang="en-US" altLang="zh-CN" sz="2400" b="1" dirty="0"/>
              <a:t>0</a:t>
            </a:r>
            <a:r>
              <a:rPr lang="zh-CN" altLang="en-US" sz="2400" b="1" dirty="0"/>
              <a:t>过程特点：</a:t>
            </a:r>
            <a:endParaRPr lang="zh-CN" altLang="en-US" sz="2400" b="1" dirty="0"/>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981075"/>
            <a:ext cx="7200900"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550" y="1125538"/>
            <a:ext cx="7272338"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文本框 2"/>
          <p:cNvSpPr txBox="1">
            <a:spLocks noChangeArrowheads="1"/>
          </p:cNvSpPr>
          <p:nvPr/>
        </p:nvSpPr>
        <p:spPr bwMode="auto">
          <a:xfrm>
            <a:off x="0" y="2205038"/>
            <a:ext cx="11874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2000">
                <a:solidFill>
                  <a:srgbClr val="3333FF"/>
                </a:solidFill>
              </a:rPr>
              <a:t>10</a:t>
            </a:r>
            <a:r>
              <a:rPr lang="zh-CN" altLang="en-US" sz="2000">
                <a:solidFill>
                  <a:srgbClr val="3333FF"/>
                </a:solidFill>
              </a:rPr>
              <a:t>指</a:t>
            </a:r>
            <a:r>
              <a:rPr lang="en-US" altLang="zh-CN" sz="2000">
                <a:solidFill>
                  <a:srgbClr val="3333FF"/>
                </a:solidFill>
              </a:rPr>
              <a:t>10H</a:t>
            </a:r>
            <a:r>
              <a:rPr lang="zh-CN" altLang="en-US" sz="2000">
                <a:solidFill>
                  <a:srgbClr val="3333FF"/>
                </a:solidFill>
              </a:rPr>
              <a:t>，后同</a:t>
            </a:r>
            <a:endParaRPr lang="zh-CN" altLang="en-US" sz="2000">
              <a:solidFill>
                <a:srgbClr val="3333FF"/>
              </a:solidFill>
            </a:endParaRP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457200" y="1101148"/>
            <a:ext cx="8229600" cy="5638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514350" indent="-514350">
              <a:buFontTx/>
              <a:buAutoNum type="arabicPeriod"/>
            </a:pP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0</a:t>
            </a:r>
            <a:r>
              <a:rPr lang="zh-CN" altLang="en-US" sz="2800" b="1" dirty="0">
                <a:solidFill>
                  <a:srgbClr val="C00000"/>
                </a:solidFill>
                <a:latin typeface="+mn-lt"/>
                <a:ea typeface="+mn-ea"/>
                <a:cs typeface="+mn-ea"/>
                <a:sym typeface="+mn-lt"/>
              </a:rPr>
              <a:t>：计数结束中断</a:t>
            </a:r>
            <a:endParaRPr lang="zh-CN" altLang="en-US" sz="2800" b="1" dirty="0">
              <a:solidFill>
                <a:srgbClr val="C00000"/>
              </a:solidFill>
              <a:latin typeface="+mn-lt"/>
              <a:ea typeface="+mn-ea"/>
              <a:cs typeface="+mn-ea"/>
              <a:sym typeface="+mn-lt"/>
            </a:endParaRPr>
          </a:p>
        </p:txBody>
      </p:sp>
      <p:sp>
        <p:nvSpPr>
          <p:cNvPr id="11" name="矩形 10"/>
          <p:cNvSpPr/>
          <p:nvPr/>
        </p:nvSpPr>
        <p:spPr>
          <a:xfrm>
            <a:off x="382422" y="1880485"/>
            <a:ext cx="8379156" cy="4347600"/>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0</a:t>
            </a:r>
            <a:r>
              <a:rPr lang="zh-CN" altLang="en-US" dirty="0">
                <a:solidFill>
                  <a:srgbClr val="0000FF"/>
                </a:solidFill>
                <a:latin typeface="+mn-lt"/>
                <a:ea typeface="+mn-ea"/>
                <a:cs typeface="+mn-ea"/>
                <a:sym typeface="+mn-lt"/>
              </a:rPr>
              <a:t>方式特点：</a:t>
            </a:r>
            <a:endParaRPr lang="en-US" altLang="zh-CN" dirty="0">
              <a:solidFill>
                <a:srgbClr val="0000FF"/>
              </a:solidFill>
              <a:latin typeface="+mn-lt"/>
              <a:ea typeface="+mn-ea"/>
              <a:cs typeface="+mn-ea"/>
              <a:sym typeface="+mn-lt"/>
            </a:endParaRPr>
          </a:p>
          <a:p>
            <a:pPr marL="342900" indent="-342900" algn="just" eaLnBrk="1" hangingPunct="1">
              <a:lnSpc>
                <a:spcPct val="110000"/>
              </a:lnSpc>
              <a:spcBef>
                <a:spcPct val="20000"/>
              </a:spcBef>
              <a:buClr>
                <a:srgbClr val="FF5050"/>
              </a:buClr>
              <a:buSzPct val="80000"/>
              <a:buFont typeface="Wingdings" panose="05000000000000000000" pitchFamily="2" charset="2"/>
              <a:buChar char="l"/>
            </a:pPr>
            <a:r>
              <a:rPr lang="en-US" altLang="zh-CN" dirty="0">
                <a:solidFill>
                  <a:srgbClr val="006600"/>
                </a:solidFill>
                <a:latin typeface="+mn-lt"/>
                <a:ea typeface="+mn-ea"/>
                <a:cs typeface="+mn-ea"/>
                <a:sym typeface="+mn-lt"/>
              </a:rPr>
              <a:t>0</a:t>
            </a:r>
            <a:r>
              <a:rPr lang="zh-CN" altLang="en-US" dirty="0">
                <a:solidFill>
                  <a:srgbClr val="006600"/>
                </a:solidFill>
                <a:latin typeface="+mn-lt"/>
                <a:ea typeface="+mn-ea"/>
                <a:cs typeface="+mn-ea"/>
                <a:sym typeface="+mn-lt"/>
              </a:rPr>
              <a:t>方式的典型应用是做事件计数器</a:t>
            </a:r>
            <a:r>
              <a:rPr lang="zh-CN" altLang="en-US" dirty="0">
                <a:solidFill>
                  <a:srgbClr val="002060"/>
                </a:solidFill>
                <a:latin typeface="+mn-lt"/>
                <a:ea typeface="+mn-ea"/>
                <a:cs typeface="+mn-ea"/>
                <a:sym typeface="+mn-lt"/>
              </a:rPr>
              <a:t>，计数器的大小就是计数初值（初值</a:t>
            </a:r>
            <a:r>
              <a:rPr lang="en-US" altLang="zh-CN" dirty="0">
                <a:solidFill>
                  <a:srgbClr val="002060"/>
                </a:solidFill>
                <a:latin typeface="+mn-lt"/>
                <a:ea typeface="+mn-ea"/>
                <a:cs typeface="+mn-ea"/>
                <a:sym typeface="+mn-lt"/>
              </a:rPr>
              <a:t>+1</a:t>
            </a:r>
            <a:r>
              <a:rPr lang="zh-CN" altLang="en-US" dirty="0">
                <a:solidFill>
                  <a:srgbClr val="002060"/>
                </a:solidFill>
                <a:latin typeface="+mn-lt"/>
                <a:ea typeface="+mn-ea"/>
                <a:cs typeface="+mn-ea"/>
                <a:sym typeface="+mn-lt"/>
              </a:rPr>
              <a:t>），</a:t>
            </a:r>
            <a:r>
              <a:rPr lang="zh-CN" altLang="en-US" dirty="0">
                <a:solidFill>
                  <a:srgbClr val="FF0000"/>
                </a:solidFill>
                <a:latin typeface="+mn-lt"/>
                <a:ea typeface="+mn-ea"/>
                <a:cs typeface="+mn-ea"/>
                <a:sym typeface="+mn-lt"/>
              </a:rPr>
              <a:t>改变计数初值就可以改变计数器的大小</a:t>
            </a:r>
            <a:r>
              <a:rPr lang="zh-CN" altLang="en-US" dirty="0">
                <a:solidFill>
                  <a:srgbClr val="002060"/>
                </a:solidFill>
                <a:latin typeface="+mn-lt"/>
                <a:ea typeface="+mn-ea"/>
                <a:cs typeface="+mn-ea"/>
                <a:sym typeface="+mn-lt"/>
              </a:rPr>
              <a:t>。 </a:t>
            </a:r>
            <a:endParaRPr lang="zh-CN" altLang="en-US" dirty="0">
              <a:solidFill>
                <a:srgbClr val="002060"/>
              </a:solidFill>
              <a:latin typeface="+mn-lt"/>
              <a:ea typeface="+mn-ea"/>
              <a:cs typeface="+mn-ea"/>
              <a:sym typeface="+mn-lt"/>
            </a:endParaRPr>
          </a:p>
          <a:p>
            <a:pPr marL="342900" indent="-342900" algn="just" eaLnBrk="1" hangingPunct="1">
              <a:lnSpc>
                <a:spcPct val="110000"/>
              </a:lnSpc>
              <a:spcBef>
                <a:spcPct val="20000"/>
              </a:spcBef>
              <a:buClr>
                <a:srgbClr val="FF5050"/>
              </a:buClr>
              <a:buSzPct val="80000"/>
              <a:buFont typeface="Wingdings" panose="05000000000000000000" pitchFamily="2" charset="2"/>
              <a:buChar char="l"/>
            </a:pPr>
            <a:r>
              <a:rPr lang="en-US" altLang="zh-CN" dirty="0">
                <a:solidFill>
                  <a:srgbClr val="002060"/>
                </a:solidFill>
                <a:latin typeface="+mn-lt"/>
                <a:ea typeface="+mn-ea"/>
                <a:cs typeface="+mn-ea"/>
                <a:sym typeface="+mn-lt"/>
              </a:rPr>
              <a:t>0</a:t>
            </a:r>
            <a:r>
              <a:rPr lang="zh-CN" altLang="en-US" dirty="0">
                <a:solidFill>
                  <a:srgbClr val="002060"/>
                </a:solidFill>
                <a:latin typeface="+mn-lt"/>
                <a:ea typeface="+mn-ea"/>
                <a:cs typeface="+mn-ea"/>
                <a:sym typeface="+mn-lt"/>
              </a:rPr>
              <a:t>方式当写入计数初值后，启动计数器开始计数，</a:t>
            </a:r>
            <a:r>
              <a:rPr lang="en-US" altLang="zh-CN" dirty="0">
                <a:solidFill>
                  <a:srgbClr val="002060"/>
                </a:solidFill>
                <a:latin typeface="+mn-lt"/>
                <a:ea typeface="+mn-ea"/>
                <a:cs typeface="+mn-ea"/>
                <a:sym typeface="+mn-lt"/>
              </a:rPr>
              <a:t>OUT</a:t>
            </a:r>
            <a:r>
              <a:rPr lang="zh-CN" altLang="en-US" dirty="0">
                <a:solidFill>
                  <a:srgbClr val="002060"/>
                </a:solidFill>
                <a:latin typeface="+mn-lt"/>
                <a:ea typeface="+mn-ea"/>
                <a:cs typeface="+mn-ea"/>
                <a:sym typeface="+mn-lt"/>
              </a:rPr>
              <a:t>信号变为低电平，并维持低电平至减法计数器的内容减到</a:t>
            </a:r>
            <a:r>
              <a:rPr lang="en-US" altLang="zh-CN" dirty="0">
                <a:solidFill>
                  <a:srgbClr val="002060"/>
                </a:solidFill>
                <a:latin typeface="+mn-lt"/>
                <a:ea typeface="+mn-ea"/>
                <a:cs typeface="+mn-ea"/>
                <a:sym typeface="+mn-lt"/>
              </a:rPr>
              <a:t>0</a:t>
            </a:r>
            <a:r>
              <a:rPr lang="zh-CN" altLang="en-US" dirty="0">
                <a:solidFill>
                  <a:srgbClr val="002060"/>
                </a:solidFill>
                <a:latin typeface="+mn-lt"/>
                <a:ea typeface="+mn-ea"/>
                <a:cs typeface="+mn-ea"/>
                <a:sym typeface="+mn-lt"/>
              </a:rPr>
              <a:t>时，停止工作，</a:t>
            </a:r>
            <a:r>
              <a:rPr lang="en-US" altLang="zh-CN" dirty="0">
                <a:solidFill>
                  <a:srgbClr val="002060"/>
                </a:solidFill>
                <a:latin typeface="+mn-lt"/>
                <a:ea typeface="+mn-ea"/>
                <a:cs typeface="+mn-ea"/>
                <a:sym typeface="+mn-lt"/>
              </a:rPr>
              <a:t>OUT</a:t>
            </a:r>
            <a:r>
              <a:rPr lang="zh-CN" altLang="en-US" dirty="0">
                <a:solidFill>
                  <a:srgbClr val="002060"/>
                </a:solidFill>
                <a:latin typeface="+mn-lt"/>
                <a:ea typeface="+mn-ea"/>
                <a:cs typeface="+mn-ea"/>
                <a:sym typeface="+mn-lt"/>
              </a:rPr>
              <a:t>信号变为高电平，并维持高电平到再次写入新的计数值，可见，</a:t>
            </a:r>
            <a:r>
              <a:rPr lang="en-US" altLang="zh-CN" dirty="0">
                <a:solidFill>
                  <a:srgbClr val="006600"/>
                </a:solidFill>
                <a:latin typeface="+mn-lt"/>
                <a:ea typeface="+mn-ea"/>
                <a:cs typeface="+mn-ea"/>
                <a:sym typeface="+mn-lt"/>
              </a:rPr>
              <a:t>0</a:t>
            </a:r>
            <a:r>
              <a:rPr lang="zh-CN" altLang="en-US" dirty="0">
                <a:solidFill>
                  <a:srgbClr val="006600"/>
                </a:solidFill>
                <a:latin typeface="+mn-lt"/>
                <a:ea typeface="+mn-ea"/>
                <a:cs typeface="+mn-ea"/>
                <a:sym typeface="+mn-lt"/>
              </a:rPr>
              <a:t>方式输出单次波</a:t>
            </a:r>
            <a:r>
              <a:rPr lang="zh-CN" altLang="en-US" dirty="0">
                <a:latin typeface="+mn-lt"/>
                <a:ea typeface="+mn-ea"/>
                <a:cs typeface="+mn-ea"/>
                <a:sym typeface="+mn-lt"/>
              </a:rPr>
              <a:t>。    </a:t>
            </a:r>
            <a:endParaRPr lang="zh-CN" altLang="en-US" dirty="0">
              <a:latin typeface="+mn-lt"/>
              <a:ea typeface="+mn-ea"/>
              <a:cs typeface="+mn-ea"/>
              <a:sym typeface="+mn-lt"/>
            </a:endParaRPr>
          </a:p>
          <a:p>
            <a:pPr marL="342900" indent="-342900" algn="just" eaLnBrk="1" hangingPunct="1">
              <a:lnSpc>
                <a:spcPct val="110000"/>
              </a:lnSpc>
              <a:spcBef>
                <a:spcPct val="20000"/>
              </a:spcBef>
              <a:buClr>
                <a:srgbClr val="FF5050"/>
              </a:buClr>
              <a:buSzPct val="80000"/>
              <a:buFont typeface="Wingdings" panose="05000000000000000000" pitchFamily="2" charset="2"/>
              <a:buChar char="l"/>
            </a:pPr>
            <a:r>
              <a:rPr lang="en-US" altLang="zh-CN" dirty="0">
                <a:solidFill>
                  <a:srgbClr val="006600"/>
                </a:solidFill>
                <a:latin typeface="+mn-lt"/>
                <a:ea typeface="+mn-ea"/>
                <a:cs typeface="+mn-ea"/>
                <a:sym typeface="+mn-lt"/>
              </a:rPr>
              <a:t>0</a:t>
            </a:r>
            <a:r>
              <a:rPr lang="zh-CN" altLang="en-US" dirty="0">
                <a:solidFill>
                  <a:srgbClr val="006600"/>
                </a:solidFill>
                <a:latin typeface="+mn-lt"/>
                <a:ea typeface="+mn-ea"/>
                <a:cs typeface="+mn-ea"/>
                <a:sym typeface="+mn-lt"/>
              </a:rPr>
              <a:t>方式的计数过程由写信号软启动</a:t>
            </a:r>
            <a:r>
              <a:rPr lang="zh-CN" altLang="en-US" dirty="0">
                <a:solidFill>
                  <a:srgbClr val="002060"/>
                </a:solidFill>
                <a:latin typeface="+mn-lt"/>
                <a:ea typeface="+mn-ea"/>
                <a:cs typeface="+mn-ea"/>
                <a:sym typeface="+mn-lt"/>
              </a:rPr>
              <a:t>，写入计数初值后开始计数，</a:t>
            </a:r>
            <a:r>
              <a:rPr lang="zh-CN" altLang="en-US" dirty="0">
                <a:solidFill>
                  <a:srgbClr val="FF0000"/>
                </a:solidFill>
                <a:latin typeface="+mn-lt"/>
                <a:ea typeface="+mn-ea"/>
                <a:cs typeface="+mn-ea"/>
                <a:sym typeface="+mn-lt"/>
              </a:rPr>
              <a:t>不需外加启动信号</a:t>
            </a:r>
            <a:r>
              <a:rPr lang="zh-CN" altLang="en-US" dirty="0">
                <a:solidFill>
                  <a:srgbClr val="002060"/>
                </a:solidFill>
                <a:latin typeface="+mn-lt"/>
                <a:ea typeface="+mn-ea"/>
                <a:cs typeface="+mn-ea"/>
                <a:sym typeface="+mn-lt"/>
              </a:rPr>
              <a:t>；计数结束，自动停止，</a:t>
            </a:r>
            <a:r>
              <a:rPr lang="zh-CN" altLang="en-US" dirty="0">
                <a:solidFill>
                  <a:srgbClr val="FF0000"/>
                </a:solidFill>
                <a:latin typeface="+mn-lt"/>
                <a:ea typeface="+mn-ea"/>
                <a:cs typeface="+mn-ea"/>
                <a:sym typeface="+mn-lt"/>
              </a:rPr>
              <a:t>不需外加停止信号</a:t>
            </a:r>
            <a:r>
              <a:rPr lang="zh-CN" altLang="en-US" dirty="0">
                <a:solidFill>
                  <a:srgbClr val="002060"/>
                </a:solidFill>
                <a:latin typeface="+mn-lt"/>
                <a:ea typeface="+mn-ea"/>
                <a:cs typeface="+mn-ea"/>
                <a:sym typeface="+mn-lt"/>
              </a:rPr>
              <a:t>。</a:t>
            </a:r>
            <a:endParaRPr lang="zh-CN" altLang="en-US" dirty="0">
              <a:solidFill>
                <a:srgbClr val="002060"/>
              </a:solidFill>
              <a:latin typeface="+mn-lt"/>
              <a:ea typeface="+mn-ea"/>
              <a:cs typeface="+mn-ea"/>
              <a:sym typeface="+mn-lt"/>
            </a:endParaRP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457200" y="1101148"/>
            <a:ext cx="8229600" cy="5638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514350" indent="-514350">
              <a:buFontTx/>
              <a:buAutoNum type="arabicPeriod"/>
            </a:pP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0</a:t>
            </a:r>
            <a:r>
              <a:rPr lang="zh-CN" altLang="en-US" sz="2800" b="1" dirty="0">
                <a:solidFill>
                  <a:srgbClr val="C00000"/>
                </a:solidFill>
                <a:latin typeface="+mn-lt"/>
                <a:ea typeface="+mn-ea"/>
                <a:cs typeface="+mn-ea"/>
                <a:sym typeface="+mn-lt"/>
              </a:rPr>
              <a:t>：计数结束中断</a:t>
            </a:r>
            <a:endParaRPr lang="zh-CN" altLang="en-US" sz="2800" b="1" dirty="0">
              <a:solidFill>
                <a:srgbClr val="C00000"/>
              </a:solidFill>
              <a:latin typeface="+mn-lt"/>
              <a:ea typeface="+mn-ea"/>
              <a:cs typeface="+mn-ea"/>
              <a:sym typeface="+mn-lt"/>
            </a:endParaRPr>
          </a:p>
        </p:txBody>
      </p:sp>
      <p:sp>
        <p:nvSpPr>
          <p:cNvPr id="11" name="矩形 10"/>
          <p:cNvSpPr/>
          <p:nvPr/>
        </p:nvSpPr>
        <p:spPr>
          <a:xfrm>
            <a:off x="514323" y="1893011"/>
            <a:ext cx="8115353" cy="4561249"/>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zh-CN" altLang="en-US" dirty="0">
                <a:solidFill>
                  <a:srgbClr val="0000FF"/>
                </a:solidFill>
                <a:latin typeface="+mn-lt"/>
                <a:ea typeface="+mn-ea"/>
                <a:cs typeface="+mn-ea"/>
                <a:sym typeface="+mn-lt"/>
              </a:rPr>
              <a:t>注  意：</a:t>
            </a:r>
            <a:endParaRPr lang="en-US" altLang="zh-CN" dirty="0">
              <a:solidFill>
                <a:srgbClr val="0000FF"/>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dirty="0">
                <a:solidFill>
                  <a:srgbClr val="002060"/>
                </a:solidFill>
                <a:latin typeface="+mn-lt"/>
                <a:ea typeface="+mn-ea"/>
                <a:cs typeface="+mn-ea"/>
                <a:sym typeface="+mn-lt"/>
              </a:rPr>
              <a:t>当向计数器写完计数值后，开始计数，计数一旦开始，输出端</a:t>
            </a:r>
            <a:r>
              <a:rPr lang="en-US" altLang="zh-CN" dirty="0">
                <a:solidFill>
                  <a:srgbClr val="002060"/>
                </a:solidFill>
                <a:latin typeface="+mn-lt"/>
                <a:ea typeface="+mn-ea"/>
                <a:cs typeface="+mn-ea"/>
                <a:sym typeface="+mn-lt"/>
              </a:rPr>
              <a:t>OUT</a:t>
            </a:r>
            <a:r>
              <a:rPr lang="zh-CN" altLang="en-US" dirty="0">
                <a:solidFill>
                  <a:srgbClr val="002060"/>
                </a:solidFill>
                <a:latin typeface="+mn-lt"/>
                <a:ea typeface="+mn-ea"/>
                <a:cs typeface="+mn-ea"/>
                <a:sym typeface="+mn-lt"/>
              </a:rPr>
              <a:t>就变成低电平，并在计数过程中一直保持低电平，当计数器减到零时，</a:t>
            </a:r>
            <a:r>
              <a:rPr lang="en-US" altLang="zh-CN" dirty="0">
                <a:solidFill>
                  <a:srgbClr val="002060"/>
                </a:solidFill>
                <a:latin typeface="+mn-lt"/>
                <a:ea typeface="+mn-ea"/>
                <a:cs typeface="+mn-ea"/>
                <a:sym typeface="+mn-lt"/>
              </a:rPr>
              <a:t>OUT</a:t>
            </a:r>
            <a:r>
              <a:rPr lang="zh-CN" altLang="en-US" dirty="0">
                <a:solidFill>
                  <a:srgbClr val="002060"/>
                </a:solidFill>
                <a:latin typeface="+mn-lt"/>
                <a:ea typeface="+mn-ea"/>
                <a:cs typeface="+mn-ea"/>
                <a:sym typeface="+mn-lt"/>
              </a:rPr>
              <a:t>立即变成高电平。</a:t>
            </a:r>
            <a:endParaRPr lang="zh-CN" altLang="en-US"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dirty="0">
                <a:solidFill>
                  <a:srgbClr val="006600"/>
                </a:solidFill>
                <a:latin typeface="+mn-lt"/>
                <a:ea typeface="+mn-ea"/>
                <a:cs typeface="+mn-ea"/>
                <a:sym typeface="+mn-lt"/>
              </a:rPr>
              <a:t>门控信号</a:t>
            </a:r>
            <a:r>
              <a:rPr lang="en-US" altLang="zh-CN" dirty="0">
                <a:solidFill>
                  <a:srgbClr val="006600"/>
                </a:solidFill>
                <a:latin typeface="+mn-lt"/>
                <a:ea typeface="+mn-ea"/>
                <a:cs typeface="+mn-ea"/>
                <a:sym typeface="+mn-lt"/>
              </a:rPr>
              <a:t>GATE</a:t>
            </a:r>
            <a:r>
              <a:rPr lang="zh-CN" altLang="en-US" dirty="0">
                <a:solidFill>
                  <a:srgbClr val="006600"/>
                </a:solidFill>
                <a:latin typeface="+mn-lt"/>
                <a:ea typeface="+mn-ea"/>
                <a:cs typeface="+mn-ea"/>
                <a:sym typeface="+mn-lt"/>
              </a:rPr>
              <a:t>为高电平时，计数器工作</a:t>
            </a:r>
            <a:r>
              <a:rPr lang="zh-CN" altLang="en-US" dirty="0">
                <a:solidFill>
                  <a:srgbClr val="002060"/>
                </a:solidFill>
                <a:latin typeface="+mn-lt"/>
                <a:ea typeface="+mn-ea"/>
                <a:cs typeface="+mn-ea"/>
                <a:sym typeface="+mn-lt"/>
              </a:rPr>
              <a:t>；当</a:t>
            </a:r>
            <a:r>
              <a:rPr lang="en-US" altLang="zh-CN" dirty="0">
                <a:solidFill>
                  <a:srgbClr val="002060"/>
                </a:solidFill>
                <a:latin typeface="+mn-lt"/>
                <a:ea typeface="+mn-ea"/>
                <a:cs typeface="+mn-ea"/>
                <a:sym typeface="+mn-lt"/>
              </a:rPr>
              <a:t>GATE</a:t>
            </a:r>
            <a:r>
              <a:rPr lang="zh-CN" altLang="en-US" dirty="0">
                <a:solidFill>
                  <a:srgbClr val="002060"/>
                </a:solidFill>
                <a:latin typeface="+mn-lt"/>
                <a:ea typeface="+mn-ea"/>
                <a:cs typeface="+mn-ea"/>
                <a:sym typeface="+mn-lt"/>
              </a:rPr>
              <a:t>为低电平时，计数器停止了工作，其计数值保持不变。如果门控信号</a:t>
            </a:r>
            <a:r>
              <a:rPr lang="en-US" altLang="zh-CN" dirty="0">
                <a:solidFill>
                  <a:srgbClr val="002060"/>
                </a:solidFill>
                <a:latin typeface="+mn-lt"/>
                <a:ea typeface="+mn-ea"/>
                <a:cs typeface="+mn-ea"/>
                <a:sym typeface="+mn-lt"/>
              </a:rPr>
              <a:t>GATE</a:t>
            </a:r>
            <a:r>
              <a:rPr lang="zh-CN" altLang="en-US" dirty="0">
                <a:solidFill>
                  <a:srgbClr val="002060"/>
                </a:solidFill>
                <a:latin typeface="+mn-lt"/>
                <a:ea typeface="+mn-ea"/>
                <a:cs typeface="+mn-ea"/>
                <a:sym typeface="+mn-lt"/>
              </a:rPr>
              <a:t>再次变高时，计数器从中止处继续计数。</a:t>
            </a:r>
            <a:endParaRPr lang="zh-CN" altLang="en-US"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dirty="0">
                <a:solidFill>
                  <a:srgbClr val="002060"/>
                </a:solidFill>
                <a:latin typeface="+mn-lt"/>
                <a:ea typeface="+mn-ea"/>
                <a:cs typeface="+mn-ea"/>
                <a:sym typeface="+mn-lt"/>
              </a:rPr>
              <a:t>在计数器工作期间，</a:t>
            </a:r>
            <a:r>
              <a:rPr lang="zh-CN" altLang="en-US" dirty="0">
                <a:solidFill>
                  <a:srgbClr val="006600"/>
                </a:solidFill>
                <a:latin typeface="+mn-lt"/>
                <a:ea typeface="+mn-ea"/>
                <a:cs typeface="+mn-ea"/>
                <a:sym typeface="+mn-lt"/>
              </a:rPr>
              <a:t>如果重新写入新的计数值，计数器将按新写入的计数初值重新工作</a:t>
            </a:r>
            <a:r>
              <a:rPr lang="zh-CN" altLang="en-US" dirty="0">
                <a:latin typeface="+mn-lt"/>
                <a:ea typeface="+mn-ea"/>
                <a:cs typeface="+mn-ea"/>
                <a:sym typeface="+mn-lt"/>
              </a:rPr>
              <a:t>。</a:t>
            </a:r>
            <a:endParaRPr lang="zh-CN" altLang="en-US" dirty="0">
              <a:latin typeface="+mn-lt"/>
              <a:ea typeface="+mn-ea"/>
              <a:cs typeface="+mn-ea"/>
              <a:sym typeface="+mn-lt"/>
            </a:endParaRPr>
          </a:p>
        </p:txBody>
      </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83185" y="451327"/>
            <a:ext cx="8229600" cy="1031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514350" indent="-514350">
              <a:buFontTx/>
              <a:buAutoNum type="arabicPeriod"/>
            </a:pPr>
            <a:r>
              <a:rPr lang="zh-CN" altLang="en-US" sz="2800" b="1" dirty="0">
                <a:solidFill>
                  <a:srgbClr val="C00000"/>
                </a:solidFill>
                <a:ea typeface="楷体_GB2312" pitchFamily="49" charset="-122"/>
              </a:rPr>
              <a:t>定时器方式</a:t>
            </a:r>
            <a:r>
              <a:rPr lang="en-US" altLang="zh-CN" sz="2800" b="1" dirty="0">
                <a:solidFill>
                  <a:srgbClr val="C00000"/>
                </a:solidFill>
                <a:ea typeface="楷体_GB2312" pitchFamily="49" charset="-122"/>
              </a:rPr>
              <a:t>0</a:t>
            </a:r>
            <a:r>
              <a:rPr lang="zh-CN" altLang="en-US" sz="2800" b="1" dirty="0">
                <a:solidFill>
                  <a:srgbClr val="C00000"/>
                </a:solidFill>
                <a:ea typeface="楷体_GB2312" pitchFamily="49" charset="-122"/>
              </a:rPr>
              <a:t>：计数结束中断</a:t>
            </a:r>
            <a:endParaRPr lang="zh-CN" altLang="en-US" sz="2800" b="1" dirty="0">
              <a:solidFill>
                <a:srgbClr val="C00000"/>
              </a:solidFill>
              <a:ea typeface="楷体_GB2312" pitchFamily="49" charset="-122"/>
            </a:endParaRPr>
          </a:p>
        </p:txBody>
      </p:sp>
      <p:grpSp>
        <p:nvGrpSpPr>
          <p:cNvPr id="522507" name="Group 267"/>
          <p:cNvGrpSpPr/>
          <p:nvPr/>
        </p:nvGrpSpPr>
        <p:grpSpPr bwMode="auto">
          <a:xfrm>
            <a:off x="1781175" y="1781175"/>
            <a:ext cx="627063" cy="730250"/>
            <a:chOff x="2702" y="1478"/>
            <a:chExt cx="316" cy="466"/>
          </a:xfrm>
        </p:grpSpPr>
        <p:sp>
          <p:nvSpPr>
            <p:cNvPr id="47239" name="Rectangle 268"/>
            <p:cNvSpPr>
              <a:spLocks noChangeArrowheads="1"/>
            </p:cNvSpPr>
            <p:nvPr/>
          </p:nvSpPr>
          <p:spPr bwMode="auto">
            <a:xfrm>
              <a:off x="2702"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①</a:t>
              </a:r>
              <a:endParaRPr lang="en-US" altLang="zh-CN">
                <a:solidFill>
                  <a:srgbClr val="0000CC"/>
                </a:solidFill>
              </a:endParaRPr>
            </a:p>
          </p:txBody>
        </p:sp>
        <p:sp>
          <p:nvSpPr>
            <p:cNvPr id="47240" name="Line 269"/>
            <p:cNvSpPr>
              <a:spLocks noChangeShapeType="1"/>
            </p:cNvSpPr>
            <p:nvPr/>
          </p:nvSpPr>
          <p:spPr bwMode="auto">
            <a:xfrm>
              <a:off x="2856" y="1716"/>
              <a:ext cx="0" cy="228"/>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2510" name="Group 270"/>
          <p:cNvGrpSpPr/>
          <p:nvPr/>
        </p:nvGrpSpPr>
        <p:grpSpPr bwMode="auto">
          <a:xfrm>
            <a:off x="3046413" y="1781175"/>
            <a:ext cx="631825" cy="730250"/>
            <a:chOff x="2702" y="1478"/>
            <a:chExt cx="316" cy="466"/>
          </a:xfrm>
        </p:grpSpPr>
        <p:sp>
          <p:nvSpPr>
            <p:cNvPr id="47237" name="Rectangle 271"/>
            <p:cNvSpPr>
              <a:spLocks noChangeArrowheads="1"/>
            </p:cNvSpPr>
            <p:nvPr/>
          </p:nvSpPr>
          <p:spPr bwMode="auto">
            <a:xfrm>
              <a:off x="2702"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②</a:t>
              </a:r>
              <a:endParaRPr lang="en-US" altLang="zh-CN">
                <a:solidFill>
                  <a:srgbClr val="0000CC"/>
                </a:solidFill>
              </a:endParaRPr>
            </a:p>
          </p:txBody>
        </p:sp>
        <p:sp>
          <p:nvSpPr>
            <p:cNvPr id="47238" name="Line 272"/>
            <p:cNvSpPr>
              <a:spLocks noChangeShapeType="1"/>
            </p:cNvSpPr>
            <p:nvPr/>
          </p:nvSpPr>
          <p:spPr bwMode="auto">
            <a:xfrm>
              <a:off x="2856" y="1716"/>
              <a:ext cx="0" cy="228"/>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2513" name="Group 273"/>
          <p:cNvGrpSpPr/>
          <p:nvPr/>
        </p:nvGrpSpPr>
        <p:grpSpPr bwMode="auto">
          <a:xfrm>
            <a:off x="4572793" y="1801661"/>
            <a:ext cx="628650" cy="1597025"/>
            <a:chOff x="4034" y="1478"/>
            <a:chExt cx="316" cy="1018"/>
          </a:xfrm>
        </p:grpSpPr>
        <p:sp>
          <p:nvSpPr>
            <p:cNvPr id="47235" name="Rectangle 274"/>
            <p:cNvSpPr>
              <a:spLocks noChangeArrowheads="1"/>
            </p:cNvSpPr>
            <p:nvPr/>
          </p:nvSpPr>
          <p:spPr bwMode="auto">
            <a:xfrm>
              <a:off x="4034"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⑤</a:t>
              </a:r>
              <a:endParaRPr lang="en-US" altLang="zh-CN">
                <a:solidFill>
                  <a:srgbClr val="0000CC"/>
                </a:solidFill>
              </a:endParaRPr>
            </a:p>
          </p:txBody>
        </p:sp>
        <p:sp>
          <p:nvSpPr>
            <p:cNvPr id="47236" name="Line 275"/>
            <p:cNvSpPr>
              <a:spLocks noChangeShapeType="1"/>
            </p:cNvSpPr>
            <p:nvPr/>
          </p:nvSpPr>
          <p:spPr bwMode="auto">
            <a:xfrm>
              <a:off x="4188" y="1716"/>
              <a:ext cx="0" cy="780"/>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2516" name="Group 276"/>
          <p:cNvGrpSpPr/>
          <p:nvPr/>
        </p:nvGrpSpPr>
        <p:grpSpPr bwMode="auto">
          <a:xfrm>
            <a:off x="3643313" y="1781175"/>
            <a:ext cx="631825" cy="1597025"/>
            <a:chOff x="3638" y="1478"/>
            <a:chExt cx="316" cy="1018"/>
          </a:xfrm>
        </p:grpSpPr>
        <p:sp>
          <p:nvSpPr>
            <p:cNvPr id="47233" name="Rectangle 277"/>
            <p:cNvSpPr>
              <a:spLocks noChangeArrowheads="1"/>
            </p:cNvSpPr>
            <p:nvPr/>
          </p:nvSpPr>
          <p:spPr bwMode="auto">
            <a:xfrm>
              <a:off x="3638"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④</a:t>
              </a:r>
              <a:endParaRPr lang="en-US" altLang="zh-CN">
                <a:solidFill>
                  <a:srgbClr val="0000CC"/>
                </a:solidFill>
              </a:endParaRPr>
            </a:p>
          </p:txBody>
        </p:sp>
        <p:sp>
          <p:nvSpPr>
            <p:cNvPr id="47234" name="Line 278"/>
            <p:cNvSpPr>
              <a:spLocks noChangeShapeType="1"/>
            </p:cNvSpPr>
            <p:nvPr/>
          </p:nvSpPr>
          <p:spPr bwMode="auto">
            <a:xfrm>
              <a:off x="3792" y="1716"/>
              <a:ext cx="0" cy="780"/>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2519" name="Group 279"/>
          <p:cNvGrpSpPr/>
          <p:nvPr/>
        </p:nvGrpSpPr>
        <p:grpSpPr bwMode="auto">
          <a:xfrm>
            <a:off x="5473642" y="1815076"/>
            <a:ext cx="631825" cy="1577975"/>
            <a:chOff x="4490" y="1478"/>
            <a:chExt cx="316" cy="1006"/>
          </a:xfrm>
        </p:grpSpPr>
        <p:sp>
          <p:nvSpPr>
            <p:cNvPr id="47231" name="Rectangle 280"/>
            <p:cNvSpPr>
              <a:spLocks noChangeArrowheads="1"/>
            </p:cNvSpPr>
            <p:nvPr/>
          </p:nvSpPr>
          <p:spPr bwMode="auto">
            <a:xfrm>
              <a:off x="4490"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⑥</a:t>
              </a:r>
              <a:endParaRPr lang="en-US" altLang="zh-CN">
                <a:solidFill>
                  <a:srgbClr val="0000CC"/>
                </a:solidFill>
              </a:endParaRPr>
            </a:p>
          </p:txBody>
        </p:sp>
        <p:sp>
          <p:nvSpPr>
            <p:cNvPr id="47232" name="Line 281"/>
            <p:cNvSpPr>
              <a:spLocks noChangeShapeType="1"/>
            </p:cNvSpPr>
            <p:nvPr/>
          </p:nvSpPr>
          <p:spPr bwMode="auto">
            <a:xfrm>
              <a:off x="4644" y="1716"/>
              <a:ext cx="0" cy="768"/>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7120" name="Rectangle 283"/>
          <p:cNvSpPr>
            <a:spLocks noChangeArrowheads="1"/>
          </p:cNvSpPr>
          <p:nvPr/>
        </p:nvSpPr>
        <p:spPr bwMode="auto">
          <a:xfrm>
            <a:off x="282575" y="4164013"/>
            <a:ext cx="1090613" cy="44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GATE</a:t>
            </a:r>
            <a:endParaRPr lang="en-US" altLang="zh-CN">
              <a:solidFill>
                <a:srgbClr val="000000"/>
              </a:solidFill>
            </a:endParaRPr>
          </a:p>
        </p:txBody>
      </p:sp>
      <p:sp>
        <p:nvSpPr>
          <p:cNvPr id="47121" name="Rectangle 284"/>
          <p:cNvSpPr>
            <a:spLocks noChangeArrowheads="1"/>
          </p:cNvSpPr>
          <p:nvPr/>
        </p:nvSpPr>
        <p:spPr bwMode="auto">
          <a:xfrm>
            <a:off x="263525" y="5267326"/>
            <a:ext cx="1135063"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OUT</a:t>
            </a:r>
            <a:endParaRPr lang="en-US" altLang="zh-CN">
              <a:solidFill>
                <a:srgbClr val="000000"/>
              </a:solidFill>
            </a:endParaRPr>
          </a:p>
        </p:txBody>
      </p:sp>
      <p:sp>
        <p:nvSpPr>
          <p:cNvPr id="47122" name="Rectangle 285"/>
          <p:cNvSpPr>
            <a:spLocks noChangeArrowheads="1"/>
          </p:cNvSpPr>
          <p:nvPr/>
        </p:nvSpPr>
        <p:spPr bwMode="auto">
          <a:xfrm>
            <a:off x="403225" y="3551238"/>
            <a:ext cx="850900" cy="34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CLK</a:t>
            </a:r>
            <a:endParaRPr lang="en-US" altLang="zh-CN">
              <a:solidFill>
                <a:srgbClr val="000000"/>
              </a:solidFill>
            </a:endParaRPr>
          </a:p>
        </p:txBody>
      </p:sp>
      <p:sp>
        <p:nvSpPr>
          <p:cNvPr id="47123" name="Rectangle 286"/>
          <p:cNvSpPr>
            <a:spLocks noChangeArrowheads="1"/>
          </p:cNvSpPr>
          <p:nvPr/>
        </p:nvSpPr>
        <p:spPr bwMode="auto">
          <a:xfrm>
            <a:off x="193675" y="2809876"/>
            <a:ext cx="1209675"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zh-CN" altLang="en-US">
                <a:solidFill>
                  <a:srgbClr val="000000"/>
                </a:solidFill>
              </a:rPr>
              <a:t> </a:t>
            </a:r>
            <a:endParaRPr lang="zh-CN" altLang="en-US">
              <a:solidFill>
                <a:srgbClr val="000000"/>
              </a:solidFill>
            </a:endParaRPr>
          </a:p>
        </p:txBody>
      </p:sp>
      <p:sp>
        <p:nvSpPr>
          <p:cNvPr id="47125" name="Line 295"/>
          <p:cNvSpPr>
            <a:spLocks noChangeShapeType="1"/>
          </p:cNvSpPr>
          <p:nvPr/>
        </p:nvSpPr>
        <p:spPr bwMode="auto">
          <a:xfrm>
            <a:off x="2000250" y="2921001"/>
            <a:ext cx="4763" cy="32226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6" name="Line 296"/>
          <p:cNvSpPr>
            <a:spLocks noChangeShapeType="1"/>
          </p:cNvSpPr>
          <p:nvPr/>
        </p:nvSpPr>
        <p:spPr bwMode="auto">
          <a:xfrm>
            <a:off x="2405063" y="2914651"/>
            <a:ext cx="4763" cy="32226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zh-CN" dirty="0"/>
              <a:t> </a:t>
            </a:r>
            <a:endParaRPr lang="zh-CN" altLang="en-US" dirty="0"/>
          </a:p>
        </p:txBody>
      </p:sp>
      <p:sp>
        <p:nvSpPr>
          <p:cNvPr id="47127" name="Line 297"/>
          <p:cNvSpPr>
            <a:spLocks noChangeShapeType="1"/>
          </p:cNvSpPr>
          <p:nvPr/>
        </p:nvSpPr>
        <p:spPr bwMode="auto">
          <a:xfrm>
            <a:off x="1990725" y="3228976"/>
            <a:ext cx="427038"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28" name="Line 298"/>
          <p:cNvSpPr>
            <a:spLocks noChangeShapeType="1"/>
          </p:cNvSpPr>
          <p:nvPr/>
        </p:nvSpPr>
        <p:spPr bwMode="auto">
          <a:xfrm>
            <a:off x="2398713" y="2927351"/>
            <a:ext cx="741363"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31" name="Line 367"/>
          <p:cNvSpPr>
            <a:spLocks noChangeShapeType="1"/>
          </p:cNvSpPr>
          <p:nvPr/>
        </p:nvSpPr>
        <p:spPr bwMode="auto">
          <a:xfrm>
            <a:off x="1373188" y="2927351"/>
            <a:ext cx="64135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32" name="Line 368"/>
          <p:cNvSpPr>
            <a:spLocks noChangeShapeType="1"/>
          </p:cNvSpPr>
          <p:nvPr/>
        </p:nvSpPr>
        <p:spPr bwMode="auto">
          <a:xfrm>
            <a:off x="3130550" y="2921001"/>
            <a:ext cx="0" cy="32226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3" name="Line 369"/>
          <p:cNvSpPr>
            <a:spLocks noChangeShapeType="1"/>
          </p:cNvSpPr>
          <p:nvPr/>
        </p:nvSpPr>
        <p:spPr bwMode="auto">
          <a:xfrm>
            <a:off x="3557588" y="2921001"/>
            <a:ext cx="0" cy="32226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4" name="Line 370"/>
          <p:cNvSpPr>
            <a:spLocks noChangeShapeType="1"/>
          </p:cNvSpPr>
          <p:nvPr/>
        </p:nvSpPr>
        <p:spPr bwMode="auto">
          <a:xfrm>
            <a:off x="3140075" y="3228976"/>
            <a:ext cx="428625"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35" name="Line 371"/>
          <p:cNvSpPr>
            <a:spLocks noChangeShapeType="1"/>
          </p:cNvSpPr>
          <p:nvPr/>
        </p:nvSpPr>
        <p:spPr bwMode="auto">
          <a:xfrm>
            <a:off x="3548063" y="2927351"/>
            <a:ext cx="3081338"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36" name="Line 372"/>
          <p:cNvSpPr>
            <a:spLocks noChangeShapeType="1"/>
          </p:cNvSpPr>
          <p:nvPr/>
        </p:nvSpPr>
        <p:spPr bwMode="auto">
          <a:xfrm>
            <a:off x="1468438" y="4227513"/>
            <a:ext cx="5197475"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nvGrpSpPr>
          <p:cNvPr id="47137" name="Group 373"/>
          <p:cNvGrpSpPr/>
          <p:nvPr/>
        </p:nvGrpSpPr>
        <p:grpSpPr bwMode="auto">
          <a:xfrm>
            <a:off x="3951601" y="3862313"/>
            <a:ext cx="1825628" cy="1871663"/>
            <a:chOff x="3593" y="1706"/>
            <a:chExt cx="888" cy="1156"/>
          </a:xfrm>
        </p:grpSpPr>
        <p:sp>
          <p:nvSpPr>
            <p:cNvPr id="47153" name="Line 374"/>
            <p:cNvSpPr>
              <a:spLocks noChangeShapeType="1"/>
            </p:cNvSpPr>
            <p:nvPr/>
          </p:nvSpPr>
          <p:spPr bwMode="auto">
            <a:xfrm>
              <a:off x="3593" y="1706"/>
              <a:ext cx="1" cy="1156"/>
            </a:xfrm>
            <a:prstGeom prst="line">
              <a:avLst/>
            </a:prstGeom>
            <a:noFill/>
            <a:ln w="28575">
              <a:solidFill>
                <a:srgbClr val="0000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54" name="Line 375"/>
            <p:cNvSpPr>
              <a:spLocks noChangeShapeType="1"/>
            </p:cNvSpPr>
            <p:nvPr/>
          </p:nvSpPr>
          <p:spPr bwMode="auto">
            <a:xfrm>
              <a:off x="3818" y="1706"/>
              <a:ext cx="1" cy="1156"/>
            </a:xfrm>
            <a:prstGeom prst="line">
              <a:avLst/>
            </a:prstGeom>
            <a:noFill/>
            <a:ln w="28575">
              <a:solidFill>
                <a:srgbClr val="0000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55" name="Line 376"/>
            <p:cNvSpPr>
              <a:spLocks noChangeShapeType="1"/>
            </p:cNvSpPr>
            <p:nvPr/>
          </p:nvSpPr>
          <p:spPr bwMode="auto">
            <a:xfrm>
              <a:off x="4036" y="1706"/>
              <a:ext cx="1" cy="1156"/>
            </a:xfrm>
            <a:prstGeom prst="line">
              <a:avLst/>
            </a:prstGeom>
            <a:noFill/>
            <a:ln w="28575">
              <a:solidFill>
                <a:srgbClr val="0000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56" name="Line 377"/>
            <p:cNvSpPr>
              <a:spLocks noChangeShapeType="1"/>
            </p:cNvSpPr>
            <p:nvPr/>
          </p:nvSpPr>
          <p:spPr bwMode="auto">
            <a:xfrm>
              <a:off x="4256" y="1706"/>
              <a:ext cx="1" cy="1156"/>
            </a:xfrm>
            <a:prstGeom prst="line">
              <a:avLst/>
            </a:prstGeom>
            <a:noFill/>
            <a:ln w="28575">
              <a:solidFill>
                <a:srgbClr val="0000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57" name="Line 378"/>
            <p:cNvSpPr>
              <a:spLocks noChangeShapeType="1"/>
            </p:cNvSpPr>
            <p:nvPr/>
          </p:nvSpPr>
          <p:spPr bwMode="auto">
            <a:xfrm>
              <a:off x="4480" y="1706"/>
              <a:ext cx="1" cy="1156"/>
            </a:xfrm>
            <a:prstGeom prst="line">
              <a:avLst/>
            </a:prstGeom>
            <a:noFill/>
            <a:ln w="28575">
              <a:solidFill>
                <a:srgbClr val="0000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7138" name="Line 379"/>
          <p:cNvSpPr>
            <a:spLocks noChangeShapeType="1"/>
          </p:cNvSpPr>
          <p:nvPr/>
        </p:nvSpPr>
        <p:spPr bwMode="auto">
          <a:xfrm>
            <a:off x="2478066" y="5313363"/>
            <a:ext cx="4763" cy="32226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9" name="Line 380"/>
          <p:cNvSpPr>
            <a:spLocks noChangeShapeType="1"/>
          </p:cNvSpPr>
          <p:nvPr/>
        </p:nvSpPr>
        <p:spPr bwMode="auto">
          <a:xfrm>
            <a:off x="5789552" y="5307014"/>
            <a:ext cx="0" cy="32226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40" name="Line 381"/>
          <p:cNvSpPr>
            <a:spLocks noChangeShapeType="1"/>
          </p:cNvSpPr>
          <p:nvPr/>
        </p:nvSpPr>
        <p:spPr bwMode="auto">
          <a:xfrm flipV="1">
            <a:off x="2468562" y="5619750"/>
            <a:ext cx="3333339" cy="1"/>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41" name="Line 382"/>
          <p:cNvSpPr>
            <a:spLocks noChangeShapeType="1"/>
          </p:cNvSpPr>
          <p:nvPr/>
        </p:nvSpPr>
        <p:spPr bwMode="auto">
          <a:xfrm>
            <a:off x="1277938" y="5318126"/>
            <a:ext cx="1216025" cy="0"/>
          </a:xfrm>
          <a:prstGeom prst="line">
            <a:avLst/>
          </a:prstGeom>
          <a:noFill/>
          <a:ln w="28575"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42" name="Line 383"/>
          <p:cNvSpPr>
            <a:spLocks noChangeShapeType="1"/>
          </p:cNvSpPr>
          <p:nvPr/>
        </p:nvSpPr>
        <p:spPr bwMode="auto">
          <a:xfrm>
            <a:off x="1228725" y="5619751"/>
            <a:ext cx="1219200" cy="0"/>
          </a:xfrm>
          <a:prstGeom prst="line">
            <a:avLst/>
          </a:prstGeom>
          <a:noFill/>
          <a:ln w="28575"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43" name="Line 384"/>
          <p:cNvSpPr>
            <a:spLocks noChangeShapeType="1"/>
          </p:cNvSpPr>
          <p:nvPr/>
        </p:nvSpPr>
        <p:spPr bwMode="auto">
          <a:xfrm>
            <a:off x="5774531" y="5311774"/>
            <a:ext cx="998538"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7144" name="Rectangle 385"/>
          <p:cNvSpPr>
            <a:spLocks noChangeArrowheads="1"/>
          </p:cNvSpPr>
          <p:nvPr/>
        </p:nvSpPr>
        <p:spPr bwMode="auto">
          <a:xfrm>
            <a:off x="5654675" y="4830763"/>
            <a:ext cx="627063"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0</a:t>
            </a:r>
            <a:endParaRPr lang="en-US" altLang="zh-CN">
              <a:solidFill>
                <a:srgbClr val="000000"/>
              </a:solidFill>
            </a:endParaRPr>
          </a:p>
        </p:txBody>
      </p:sp>
      <p:sp>
        <p:nvSpPr>
          <p:cNvPr id="47145" name="Rectangle 386"/>
          <p:cNvSpPr>
            <a:spLocks noChangeArrowheads="1"/>
          </p:cNvSpPr>
          <p:nvPr/>
        </p:nvSpPr>
        <p:spPr bwMode="auto">
          <a:xfrm>
            <a:off x="4265613" y="4830763"/>
            <a:ext cx="6318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3</a:t>
            </a:r>
            <a:endParaRPr lang="en-US" altLang="zh-CN">
              <a:solidFill>
                <a:srgbClr val="000000"/>
              </a:solidFill>
            </a:endParaRPr>
          </a:p>
        </p:txBody>
      </p:sp>
      <p:sp>
        <p:nvSpPr>
          <p:cNvPr id="47146" name="Rectangle 387"/>
          <p:cNvSpPr>
            <a:spLocks noChangeArrowheads="1"/>
          </p:cNvSpPr>
          <p:nvPr/>
        </p:nvSpPr>
        <p:spPr bwMode="auto">
          <a:xfrm>
            <a:off x="5176838" y="4830763"/>
            <a:ext cx="627063"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dirty="0">
                <a:solidFill>
                  <a:srgbClr val="000000"/>
                </a:solidFill>
              </a:rPr>
              <a:t>1</a:t>
            </a:r>
            <a:endParaRPr lang="en-US" altLang="zh-CN" dirty="0">
              <a:solidFill>
                <a:srgbClr val="000000"/>
              </a:solidFill>
            </a:endParaRPr>
          </a:p>
        </p:txBody>
      </p:sp>
      <p:sp>
        <p:nvSpPr>
          <p:cNvPr id="47147" name="Rectangle 388"/>
          <p:cNvSpPr>
            <a:spLocks noChangeArrowheads="1"/>
          </p:cNvSpPr>
          <p:nvPr/>
        </p:nvSpPr>
        <p:spPr bwMode="auto">
          <a:xfrm>
            <a:off x="4718050" y="4830763"/>
            <a:ext cx="6318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2</a:t>
            </a:r>
            <a:endParaRPr lang="en-US" altLang="zh-CN">
              <a:solidFill>
                <a:srgbClr val="000000"/>
              </a:solidFill>
            </a:endParaRPr>
          </a:p>
        </p:txBody>
      </p:sp>
      <p:sp>
        <p:nvSpPr>
          <p:cNvPr id="47148" name="Rectangle 389"/>
          <p:cNvSpPr>
            <a:spLocks noChangeArrowheads="1"/>
          </p:cNvSpPr>
          <p:nvPr/>
        </p:nvSpPr>
        <p:spPr bwMode="auto">
          <a:xfrm>
            <a:off x="3811588" y="4830763"/>
            <a:ext cx="628650"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4</a:t>
            </a:r>
            <a:endParaRPr lang="en-US" altLang="zh-CN">
              <a:solidFill>
                <a:srgbClr val="000000"/>
              </a:solidFill>
            </a:endParaRPr>
          </a:p>
        </p:txBody>
      </p:sp>
      <p:sp>
        <p:nvSpPr>
          <p:cNvPr id="47149" name="Rectangle 390"/>
          <p:cNvSpPr>
            <a:spLocks noChangeArrowheads="1"/>
          </p:cNvSpPr>
          <p:nvPr/>
        </p:nvSpPr>
        <p:spPr bwMode="auto">
          <a:xfrm>
            <a:off x="3046413" y="2524125"/>
            <a:ext cx="631825"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dirty="0">
                <a:solidFill>
                  <a:srgbClr val="000000"/>
                </a:solidFill>
              </a:rPr>
              <a:t>4</a:t>
            </a:r>
            <a:endParaRPr lang="en-US" altLang="zh-CN" dirty="0">
              <a:solidFill>
                <a:srgbClr val="000000"/>
              </a:solidFill>
            </a:endParaRPr>
          </a:p>
        </p:txBody>
      </p:sp>
      <p:sp>
        <p:nvSpPr>
          <p:cNvPr id="47150" name="Rectangle 391"/>
          <p:cNvSpPr>
            <a:spLocks noChangeArrowheads="1"/>
          </p:cNvSpPr>
          <p:nvPr/>
        </p:nvSpPr>
        <p:spPr bwMode="auto">
          <a:xfrm>
            <a:off x="1673225" y="2503488"/>
            <a:ext cx="1223963"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dirty="0">
                <a:solidFill>
                  <a:srgbClr val="000000"/>
                </a:solidFill>
                <a:ea typeface="楷体_GB2312"/>
              </a:rPr>
              <a:t>方式</a:t>
            </a:r>
            <a:r>
              <a:rPr lang="en-US" altLang="zh-CN" dirty="0">
                <a:solidFill>
                  <a:srgbClr val="000000"/>
                </a:solidFill>
                <a:ea typeface="楷体_GB2312"/>
              </a:rPr>
              <a:t>0</a:t>
            </a:r>
            <a:endParaRPr lang="en-US" altLang="zh-CN" dirty="0">
              <a:solidFill>
                <a:srgbClr val="000000"/>
              </a:solidFill>
              <a:ea typeface="楷体_GB2312"/>
            </a:endParaRPr>
          </a:p>
        </p:txBody>
      </p:sp>
      <p:sp>
        <p:nvSpPr>
          <p:cNvPr id="47151" name="Rectangle 392"/>
          <p:cNvSpPr>
            <a:spLocks noChangeArrowheads="1"/>
          </p:cNvSpPr>
          <p:nvPr/>
        </p:nvSpPr>
        <p:spPr bwMode="auto">
          <a:xfrm>
            <a:off x="403225" y="2852738"/>
            <a:ext cx="850900" cy="34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dirty="0">
                <a:solidFill>
                  <a:srgbClr val="000000"/>
                </a:solidFill>
              </a:rPr>
              <a:t>WR</a:t>
            </a:r>
            <a:endParaRPr lang="en-US" altLang="zh-CN" dirty="0">
              <a:solidFill>
                <a:srgbClr val="000000"/>
              </a:solidFill>
            </a:endParaRPr>
          </a:p>
        </p:txBody>
      </p:sp>
      <p:sp>
        <p:nvSpPr>
          <p:cNvPr id="47152" name="Line 393"/>
          <p:cNvSpPr>
            <a:spLocks noChangeShapeType="1"/>
          </p:cNvSpPr>
          <p:nvPr/>
        </p:nvSpPr>
        <p:spPr bwMode="auto">
          <a:xfrm>
            <a:off x="547688" y="2867026"/>
            <a:ext cx="522288"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522634" name="AutoShape 394" descr="水滴"/>
          <p:cNvSpPr>
            <a:spLocks noChangeArrowheads="1"/>
          </p:cNvSpPr>
          <p:nvPr/>
        </p:nvSpPr>
        <p:spPr bwMode="auto">
          <a:xfrm flipH="1">
            <a:off x="7889875" y="1771650"/>
            <a:ext cx="1009650" cy="4778375"/>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mn-lt"/>
                <a:ea typeface="楷体_GB2312"/>
              </a:rPr>
              <a:t>①</a:t>
            </a:r>
            <a:endParaRPr kumimoji="1" lang="en-US" altLang="zh-CN" sz="2800">
              <a:solidFill>
                <a:srgbClr val="0000CC"/>
              </a:solidFill>
              <a:latin typeface="+mn-lt"/>
              <a:ea typeface="楷体_GB2312"/>
            </a:endParaRPr>
          </a:p>
          <a:p>
            <a:pPr algn="ctr"/>
            <a:endParaRPr kumimoji="1" lang="en-US" altLang="zh-CN" sz="2800">
              <a:solidFill>
                <a:srgbClr val="0000CC"/>
              </a:solidFill>
              <a:latin typeface="+mn-lt"/>
              <a:ea typeface="楷体_GB2312"/>
            </a:endParaRPr>
          </a:p>
          <a:p>
            <a:pPr algn="ctr"/>
            <a:r>
              <a:rPr kumimoji="1" lang="zh-CN" altLang="en-US" sz="2800">
                <a:solidFill>
                  <a:srgbClr val="0000CC"/>
                </a:solidFill>
                <a:latin typeface="+mn-lt"/>
                <a:ea typeface="楷体_GB2312"/>
              </a:rPr>
              <a:t>设</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定</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工</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作</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方</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式</a:t>
            </a:r>
            <a:endParaRPr kumimoji="1" lang="zh-CN" altLang="en-US" sz="2800">
              <a:solidFill>
                <a:srgbClr val="0000CC"/>
              </a:solidFill>
              <a:latin typeface="+mn-lt"/>
              <a:ea typeface="楷体_GB2312"/>
            </a:endParaRPr>
          </a:p>
        </p:txBody>
      </p:sp>
      <p:sp>
        <p:nvSpPr>
          <p:cNvPr id="522635" name="AutoShape 395" descr="水滴"/>
          <p:cNvSpPr>
            <a:spLocks noChangeArrowheads="1"/>
          </p:cNvSpPr>
          <p:nvPr/>
        </p:nvSpPr>
        <p:spPr bwMode="auto">
          <a:xfrm flipH="1">
            <a:off x="7743825" y="1627188"/>
            <a:ext cx="1009650" cy="4778375"/>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mn-lt"/>
                <a:ea typeface="楷体_GB2312"/>
              </a:rPr>
              <a:t>②</a:t>
            </a:r>
            <a:endParaRPr kumimoji="1" lang="en-US" altLang="zh-CN" sz="2800">
              <a:solidFill>
                <a:srgbClr val="0000CC"/>
              </a:solidFill>
              <a:latin typeface="+mn-lt"/>
              <a:ea typeface="楷体_GB2312"/>
            </a:endParaRPr>
          </a:p>
          <a:p>
            <a:pPr algn="ctr"/>
            <a:endParaRPr kumimoji="1" lang="en-US" altLang="zh-CN" sz="2800">
              <a:solidFill>
                <a:srgbClr val="0000CC"/>
              </a:solidFill>
              <a:latin typeface="+mn-lt"/>
              <a:ea typeface="楷体_GB2312"/>
            </a:endParaRPr>
          </a:p>
          <a:p>
            <a:pPr algn="ctr"/>
            <a:r>
              <a:rPr kumimoji="1" lang="zh-CN" altLang="en-US" sz="2800">
                <a:solidFill>
                  <a:srgbClr val="0000CC"/>
                </a:solidFill>
                <a:latin typeface="+mn-lt"/>
                <a:ea typeface="楷体_GB2312"/>
              </a:rPr>
              <a:t>设</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定</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计</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数</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初</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值</a:t>
            </a:r>
            <a:endParaRPr kumimoji="1" lang="zh-CN" altLang="en-US" sz="2800">
              <a:solidFill>
                <a:srgbClr val="0000CC"/>
              </a:solidFill>
              <a:latin typeface="+mn-lt"/>
              <a:ea typeface="楷体_GB2312"/>
            </a:endParaRPr>
          </a:p>
        </p:txBody>
      </p:sp>
      <p:sp>
        <p:nvSpPr>
          <p:cNvPr id="522636" name="AutoShape 396" descr="水滴"/>
          <p:cNvSpPr>
            <a:spLocks noChangeArrowheads="1"/>
          </p:cNvSpPr>
          <p:nvPr/>
        </p:nvSpPr>
        <p:spPr bwMode="auto">
          <a:xfrm flipH="1">
            <a:off x="7597775" y="1531938"/>
            <a:ext cx="1009650" cy="4778375"/>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mn-lt"/>
                <a:ea typeface="楷体_GB2312"/>
              </a:rPr>
              <a:t>④</a:t>
            </a:r>
            <a:endParaRPr kumimoji="1" lang="en-US" altLang="zh-CN" sz="2800">
              <a:solidFill>
                <a:srgbClr val="0000CC"/>
              </a:solidFill>
              <a:latin typeface="+mn-lt"/>
              <a:ea typeface="楷体_GB2312"/>
            </a:endParaRPr>
          </a:p>
          <a:p>
            <a:pPr algn="ctr"/>
            <a:endParaRPr kumimoji="1" lang="en-US" altLang="zh-CN" sz="2800">
              <a:solidFill>
                <a:srgbClr val="0000CC"/>
              </a:solidFill>
              <a:latin typeface="+mn-lt"/>
              <a:ea typeface="楷体_GB2312"/>
            </a:endParaRPr>
          </a:p>
          <a:p>
            <a:pPr algn="ctr"/>
            <a:r>
              <a:rPr kumimoji="1" lang="zh-CN" altLang="en-US" sz="2800">
                <a:solidFill>
                  <a:srgbClr val="0000CC"/>
                </a:solidFill>
                <a:latin typeface="+mn-lt"/>
                <a:ea typeface="楷体_GB2312"/>
              </a:rPr>
              <a:t>计</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数</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值</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送</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入</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计</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数</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器</a:t>
            </a:r>
            <a:endParaRPr kumimoji="1" lang="zh-CN" altLang="en-US" sz="2800">
              <a:solidFill>
                <a:srgbClr val="0000CC"/>
              </a:solidFill>
              <a:latin typeface="+mn-lt"/>
              <a:ea typeface="楷体_GB2312"/>
            </a:endParaRPr>
          </a:p>
        </p:txBody>
      </p:sp>
      <p:sp>
        <p:nvSpPr>
          <p:cNvPr id="522637" name="AutoShape 397" descr="水滴"/>
          <p:cNvSpPr>
            <a:spLocks noChangeArrowheads="1"/>
          </p:cNvSpPr>
          <p:nvPr/>
        </p:nvSpPr>
        <p:spPr bwMode="auto">
          <a:xfrm flipH="1">
            <a:off x="7429500" y="1458913"/>
            <a:ext cx="1009650" cy="4778375"/>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mn-lt"/>
                <a:ea typeface="楷体_GB2312"/>
              </a:rPr>
              <a:t>⑤</a:t>
            </a:r>
            <a:endParaRPr kumimoji="1" lang="en-US" altLang="zh-CN" sz="2800">
              <a:solidFill>
                <a:srgbClr val="0000CC"/>
              </a:solidFill>
              <a:latin typeface="+mn-lt"/>
              <a:ea typeface="楷体_GB2312"/>
            </a:endParaRPr>
          </a:p>
          <a:p>
            <a:pPr algn="ctr"/>
            <a:endParaRPr kumimoji="1" lang="en-US" altLang="zh-CN" sz="2800">
              <a:solidFill>
                <a:srgbClr val="0000CC"/>
              </a:solidFill>
              <a:latin typeface="+mn-lt"/>
              <a:ea typeface="楷体_GB2312"/>
            </a:endParaRPr>
          </a:p>
          <a:p>
            <a:pPr algn="ctr"/>
            <a:r>
              <a:rPr kumimoji="1" lang="zh-CN" altLang="en-US" sz="2800">
                <a:solidFill>
                  <a:srgbClr val="0000CC"/>
                </a:solidFill>
                <a:latin typeface="+mn-lt"/>
                <a:ea typeface="楷体_GB2312"/>
              </a:rPr>
              <a:t>计</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数</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过</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程</a:t>
            </a:r>
            <a:endParaRPr kumimoji="1" lang="zh-CN" altLang="en-US" sz="2800">
              <a:solidFill>
                <a:srgbClr val="0000CC"/>
              </a:solidFill>
              <a:latin typeface="+mn-lt"/>
              <a:ea typeface="楷体_GB2312"/>
            </a:endParaRPr>
          </a:p>
        </p:txBody>
      </p:sp>
      <p:sp>
        <p:nvSpPr>
          <p:cNvPr id="522638" name="AutoShape 398" descr="水滴"/>
          <p:cNvSpPr>
            <a:spLocks noChangeArrowheads="1"/>
          </p:cNvSpPr>
          <p:nvPr/>
        </p:nvSpPr>
        <p:spPr bwMode="auto">
          <a:xfrm flipH="1">
            <a:off x="7261225" y="1314450"/>
            <a:ext cx="1009650" cy="4778375"/>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mn-lt"/>
                <a:ea typeface="楷体_GB2312"/>
              </a:rPr>
              <a:t>⑥</a:t>
            </a:r>
            <a:endParaRPr kumimoji="1" lang="en-US" altLang="zh-CN" sz="2800">
              <a:solidFill>
                <a:srgbClr val="0000CC"/>
              </a:solidFill>
              <a:latin typeface="+mn-lt"/>
              <a:ea typeface="楷体_GB2312"/>
            </a:endParaRPr>
          </a:p>
          <a:p>
            <a:pPr algn="ctr"/>
            <a:endParaRPr kumimoji="1" lang="en-US" altLang="zh-CN" sz="2800">
              <a:solidFill>
                <a:srgbClr val="0000CC"/>
              </a:solidFill>
              <a:latin typeface="+mn-lt"/>
              <a:ea typeface="楷体_GB2312"/>
            </a:endParaRPr>
          </a:p>
          <a:p>
            <a:pPr algn="ctr"/>
            <a:r>
              <a:rPr kumimoji="1" lang="zh-CN" altLang="en-US" sz="2800">
                <a:solidFill>
                  <a:srgbClr val="0000CC"/>
                </a:solidFill>
                <a:latin typeface="+mn-lt"/>
                <a:ea typeface="楷体_GB2312"/>
              </a:rPr>
              <a:t>计</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数</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结</a:t>
            </a:r>
            <a:endParaRPr kumimoji="1" lang="zh-CN" altLang="en-US" sz="2800">
              <a:solidFill>
                <a:srgbClr val="0000CC"/>
              </a:solidFill>
              <a:latin typeface="+mn-lt"/>
              <a:ea typeface="楷体_GB2312"/>
            </a:endParaRPr>
          </a:p>
          <a:p>
            <a:pPr algn="ctr"/>
            <a:r>
              <a:rPr kumimoji="1" lang="zh-CN" altLang="en-US" sz="2800">
                <a:solidFill>
                  <a:srgbClr val="0000CC"/>
                </a:solidFill>
                <a:latin typeface="+mn-lt"/>
                <a:ea typeface="楷体_GB2312"/>
              </a:rPr>
              <a:t>束</a:t>
            </a:r>
            <a:endParaRPr kumimoji="1" lang="zh-CN" altLang="en-US" sz="2800">
              <a:solidFill>
                <a:srgbClr val="0000CC"/>
              </a:solidFill>
              <a:latin typeface="+mn-lt"/>
              <a:ea typeface="楷体_GB2312"/>
            </a:endParaRPr>
          </a:p>
        </p:txBody>
      </p:sp>
      <p:sp>
        <p:nvSpPr>
          <p:cNvPr id="138" name="AutoShape 46"/>
          <p:cNvSpPr txBox="1">
            <a:spLocks noChangeArrowheads="1"/>
          </p:cNvSpPr>
          <p:nvPr/>
        </p:nvSpPr>
        <p:spPr bwMode="auto">
          <a:xfrm>
            <a:off x="373062" y="4144013"/>
            <a:ext cx="8531225" cy="2557462"/>
          </a:xfrm>
          <a:prstGeom prst="roundRect">
            <a:avLst>
              <a:gd name="adj" fmla="val 2176"/>
            </a:avLst>
          </a:prstGeom>
          <a:solidFill>
            <a:srgbClr val="FFFF00"/>
          </a:solidFill>
          <a:ln w="19050">
            <a:solidFill>
              <a:srgbClr val="C0C0C0"/>
            </a:solidFill>
            <a:round/>
          </a:ln>
          <a:effectLst>
            <a:outerShdw dist="53882" dir="2700000" algn="ctr" rotWithShape="0">
              <a:srgbClr val="292929">
                <a:alpha val="50000"/>
              </a:srgbClr>
            </a:outerShdw>
          </a:effec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gn="just" defTabSz="561975" eaLnBrk="1" hangingPunct="1">
              <a:spcBef>
                <a:spcPct val="0"/>
              </a:spcBef>
              <a:buFontTx/>
              <a:buNone/>
              <a:defRPr/>
            </a:pPr>
            <a:r>
              <a:rPr kumimoji="1" lang="zh-CN" altLang="en-US" sz="2800" b="0" kern="0" dirty="0">
                <a:latin typeface="楷体_GB2312" pitchFamily="49" charset="-122"/>
                <a:ea typeface="楷体_GB2312" pitchFamily="49" charset="-122"/>
              </a:rPr>
              <a:t>有一个细节请注意：</a:t>
            </a:r>
            <a:endParaRPr kumimoji="1" lang="en-US" altLang="zh-CN" sz="2800" b="0" kern="0" dirty="0">
              <a:latin typeface="楷体_GB2312" pitchFamily="49" charset="-122"/>
              <a:ea typeface="楷体_GB2312" pitchFamily="49" charset="-122"/>
            </a:endParaRPr>
          </a:p>
          <a:p>
            <a:pPr algn="just" defTabSz="561975" eaLnBrk="1" hangingPunct="1">
              <a:spcBef>
                <a:spcPct val="0"/>
              </a:spcBef>
              <a:buFontTx/>
              <a:buNone/>
              <a:defRPr/>
            </a:pPr>
            <a:r>
              <a:rPr kumimoji="1" lang="zh-CN" altLang="en-US" sz="2800" b="0" kern="0" dirty="0">
                <a:latin typeface="楷体_GB2312" pitchFamily="49" charset="-122"/>
                <a:ea typeface="楷体_GB2312" pitchFamily="49" charset="-122"/>
              </a:rPr>
              <a:t>程序写完计数初值只是写入初值寄存器，之后到来的</a:t>
            </a:r>
            <a:endParaRPr kumimoji="1" lang="en-US" altLang="zh-CN" sz="2800" b="0" kern="0" dirty="0">
              <a:latin typeface="楷体_GB2312" pitchFamily="49" charset="-122"/>
              <a:ea typeface="楷体_GB2312" pitchFamily="49" charset="-122"/>
            </a:endParaRPr>
          </a:p>
          <a:p>
            <a:pPr algn="just" defTabSz="561975" eaLnBrk="1" hangingPunct="1">
              <a:spcBef>
                <a:spcPct val="0"/>
              </a:spcBef>
              <a:buFontTx/>
              <a:buNone/>
              <a:defRPr/>
            </a:pPr>
            <a:r>
              <a:rPr kumimoji="1" lang="zh-CN" altLang="en-US" sz="2800" b="0" kern="0" dirty="0">
                <a:latin typeface="楷体_GB2312" pitchFamily="49" charset="-122"/>
                <a:ea typeface="楷体_GB2312" pitchFamily="49" charset="-122"/>
              </a:rPr>
              <a:t>第一个</a:t>
            </a:r>
            <a:r>
              <a:rPr kumimoji="1" lang="en-US" altLang="zh-CN" sz="2800" b="0" kern="0" dirty="0">
                <a:latin typeface="楷体_GB2312" pitchFamily="49" charset="-122"/>
                <a:ea typeface="楷体_GB2312" pitchFamily="49" charset="-122"/>
              </a:rPr>
              <a:t>CLK</a:t>
            </a:r>
            <a:r>
              <a:rPr kumimoji="1" lang="zh-CN" altLang="en-US" sz="2800" b="0" kern="0" dirty="0">
                <a:latin typeface="楷体_GB2312" pitchFamily="49" charset="-122"/>
                <a:ea typeface="楷体_GB2312" pitchFamily="49" charset="-122"/>
              </a:rPr>
              <a:t>输入脉冲（先由低电平变为高电平，再由</a:t>
            </a:r>
            <a:endParaRPr kumimoji="1" lang="en-US" altLang="zh-CN" sz="2800" b="0" kern="0" dirty="0">
              <a:latin typeface="楷体_GB2312" pitchFamily="49" charset="-122"/>
              <a:ea typeface="楷体_GB2312" pitchFamily="49" charset="-122"/>
            </a:endParaRPr>
          </a:p>
          <a:p>
            <a:pPr algn="just" defTabSz="561975" eaLnBrk="1" hangingPunct="1">
              <a:spcBef>
                <a:spcPct val="0"/>
              </a:spcBef>
              <a:buFontTx/>
              <a:buNone/>
              <a:defRPr/>
            </a:pPr>
            <a:r>
              <a:rPr kumimoji="1" lang="zh-CN" altLang="en-US" sz="2800" b="0" kern="0" dirty="0">
                <a:latin typeface="楷体_GB2312" pitchFamily="49" charset="-122"/>
                <a:ea typeface="楷体_GB2312" pitchFamily="49" charset="-122"/>
              </a:rPr>
              <a:t>高电平变为低电平）才将初值送入减</a:t>
            </a:r>
            <a:r>
              <a:rPr kumimoji="1" lang="en-US" altLang="zh-CN" sz="2800" b="0" kern="0" dirty="0">
                <a:latin typeface="楷体_GB2312" pitchFamily="49" charset="-122"/>
                <a:ea typeface="楷体_GB2312" pitchFamily="49" charset="-122"/>
              </a:rPr>
              <a:t>1</a:t>
            </a:r>
            <a:r>
              <a:rPr kumimoji="1" lang="zh-CN" altLang="en-US" sz="2800" b="0" kern="0" dirty="0">
                <a:latin typeface="楷体_GB2312" pitchFamily="49" charset="-122"/>
                <a:ea typeface="楷体_GB2312" pitchFamily="49" charset="-122"/>
              </a:rPr>
              <a:t>计数器。从第</a:t>
            </a:r>
            <a:endParaRPr kumimoji="1" lang="en-US" altLang="zh-CN" sz="2800" b="0" kern="0" dirty="0">
              <a:latin typeface="楷体_GB2312" pitchFamily="49" charset="-122"/>
              <a:ea typeface="楷体_GB2312" pitchFamily="49" charset="-122"/>
            </a:endParaRPr>
          </a:p>
          <a:p>
            <a:pPr algn="just" defTabSz="561975" eaLnBrk="1" hangingPunct="1">
              <a:spcBef>
                <a:spcPct val="0"/>
              </a:spcBef>
              <a:buFontTx/>
              <a:buNone/>
              <a:defRPr/>
            </a:pPr>
            <a:r>
              <a:rPr kumimoji="1" lang="zh-CN" altLang="en-US" sz="2800" b="0" kern="0" dirty="0">
                <a:latin typeface="楷体_GB2312" pitchFamily="49" charset="-122"/>
                <a:ea typeface="楷体_GB2312" pitchFamily="49" charset="-122"/>
              </a:rPr>
              <a:t>二个</a:t>
            </a:r>
            <a:r>
              <a:rPr kumimoji="1" lang="en-US" altLang="zh-CN" sz="2800" b="0" kern="0" dirty="0">
                <a:latin typeface="楷体_GB2312" pitchFamily="49" charset="-122"/>
                <a:ea typeface="楷体_GB2312" pitchFamily="49" charset="-122"/>
              </a:rPr>
              <a:t>CLK</a:t>
            </a:r>
            <a:r>
              <a:rPr kumimoji="1" lang="zh-CN" altLang="en-US" sz="2800" b="0" kern="0" dirty="0">
                <a:latin typeface="楷体_GB2312" pitchFamily="49" charset="-122"/>
                <a:ea typeface="楷体_GB2312" pitchFamily="49" charset="-122"/>
              </a:rPr>
              <a:t>的下降沿才开始减</a:t>
            </a:r>
            <a:r>
              <a:rPr kumimoji="1" lang="en-US" altLang="zh-CN" sz="2800" b="0" kern="0" dirty="0">
                <a:latin typeface="楷体_GB2312" pitchFamily="49" charset="-122"/>
                <a:ea typeface="楷体_GB2312" pitchFamily="49" charset="-122"/>
              </a:rPr>
              <a:t>1</a:t>
            </a:r>
            <a:r>
              <a:rPr kumimoji="1" lang="zh-CN" altLang="en-US" sz="2800" b="0" kern="0" dirty="0">
                <a:latin typeface="楷体_GB2312" pitchFamily="49" charset="-122"/>
                <a:ea typeface="楷体_GB2312" pitchFamily="49" charset="-122"/>
              </a:rPr>
              <a:t>计数。</a:t>
            </a:r>
            <a:endParaRPr kumimoji="1" lang="en-US" altLang="zh-CN" sz="2800" b="0" kern="0" dirty="0">
              <a:latin typeface="楷体_GB2312" pitchFamily="49" charset="-122"/>
              <a:ea typeface="楷体_GB2312" pitchFamily="49" charset="-122"/>
            </a:endParaRPr>
          </a:p>
        </p:txBody>
      </p:sp>
      <p:cxnSp>
        <p:nvCxnSpPr>
          <p:cNvPr id="5" name="直接连接符 4"/>
          <p:cNvCxnSpPr/>
          <p:nvPr/>
        </p:nvCxnSpPr>
        <p:spPr bwMode="auto">
          <a:xfrm>
            <a:off x="1433828" y="3519806"/>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 name="直接连接符 6"/>
          <p:cNvCxnSpPr/>
          <p:nvPr/>
        </p:nvCxnSpPr>
        <p:spPr bwMode="auto">
          <a:xfrm>
            <a:off x="1433828" y="353250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9" name="直接连接符 8"/>
          <p:cNvCxnSpPr/>
          <p:nvPr/>
        </p:nvCxnSpPr>
        <p:spPr bwMode="auto">
          <a:xfrm>
            <a:off x="1661158" y="3522981"/>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7" name="直接连接符 146"/>
          <p:cNvCxnSpPr/>
          <p:nvPr/>
        </p:nvCxnSpPr>
        <p:spPr bwMode="auto">
          <a:xfrm>
            <a:off x="1661158" y="387032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8" name="直接连接符 147"/>
          <p:cNvCxnSpPr/>
          <p:nvPr/>
        </p:nvCxnSpPr>
        <p:spPr bwMode="auto">
          <a:xfrm>
            <a:off x="1897378" y="3519806"/>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9" name="直接连接符 148"/>
          <p:cNvCxnSpPr/>
          <p:nvPr/>
        </p:nvCxnSpPr>
        <p:spPr bwMode="auto">
          <a:xfrm>
            <a:off x="1897378" y="353250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0" name="直接连接符 149"/>
          <p:cNvCxnSpPr/>
          <p:nvPr/>
        </p:nvCxnSpPr>
        <p:spPr bwMode="auto">
          <a:xfrm>
            <a:off x="2124708" y="3522981"/>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1" name="直接连接符 150"/>
          <p:cNvCxnSpPr/>
          <p:nvPr/>
        </p:nvCxnSpPr>
        <p:spPr bwMode="auto">
          <a:xfrm>
            <a:off x="2124708" y="387032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2" name="直接连接符 151"/>
          <p:cNvCxnSpPr/>
          <p:nvPr/>
        </p:nvCxnSpPr>
        <p:spPr bwMode="auto">
          <a:xfrm>
            <a:off x="2350452" y="3520122"/>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3" name="直接连接符 152"/>
          <p:cNvCxnSpPr/>
          <p:nvPr/>
        </p:nvCxnSpPr>
        <p:spPr bwMode="auto">
          <a:xfrm>
            <a:off x="2350452" y="3532822"/>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4" name="直接连接符 153"/>
          <p:cNvCxnSpPr/>
          <p:nvPr/>
        </p:nvCxnSpPr>
        <p:spPr bwMode="auto">
          <a:xfrm>
            <a:off x="2577782" y="3523297"/>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5" name="直接连接符 154"/>
          <p:cNvCxnSpPr/>
          <p:nvPr/>
        </p:nvCxnSpPr>
        <p:spPr bwMode="auto">
          <a:xfrm>
            <a:off x="2577782" y="3870642"/>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0" name="直接连接符 159"/>
          <p:cNvCxnSpPr/>
          <p:nvPr/>
        </p:nvCxnSpPr>
        <p:spPr bwMode="auto">
          <a:xfrm>
            <a:off x="2809238" y="3519806"/>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1" name="直接连接符 160"/>
          <p:cNvCxnSpPr/>
          <p:nvPr/>
        </p:nvCxnSpPr>
        <p:spPr bwMode="auto">
          <a:xfrm>
            <a:off x="2809238" y="353250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2" name="直接连接符 161"/>
          <p:cNvCxnSpPr/>
          <p:nvPr/>
        </p:nvCxnSpPr>
        <p:spPr bwMode="auto">
          <a:xfrm>
            <a:off x="3036568" y="3522981"/>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3" name="直接连接符 162"/>
          <p:cNvCxnSpPr/>
          <p:nvPr/>
        </p:nvCxnSpPr>
        <p:spPr bwMode="auto">
          <a:xfrm>
            <a:off x="3036568" y="387032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4" name="直接连接符 163"/>
          <p:cNvCxnSpPr/>
          <p:nvPr/>
        </p:nvCxnSpPr>
        <p:spPr bwMode="auto">
          <a:xfrm>
            <a:off x="3272788" y="3519806"/>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5" name="直接连接符 164"/>
          <p:cNvCxnSpPr/>
          <p:nvPr/>
        </p:nvCxnSpPr>
        <p:spPr bwMode="auto">
          <a:xfrm>
            <a:off x="3272788" y="353250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6" name="直接连接符 165"/>
          <p:cNvCxnSpPr/>
          <p:nvPr/>
        </p:nvCxnSpPr>
        <p:spPr bwMode="auto">
          <a:xfrm>
            <a:off x="3500118" y="3522981"/>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7" name="直接连接符 166"/>
          <p:cNvCxnSpPr/>
          <p:nvPr/>
        </p:nvCxnSpPr>
        <p:spPr bwMode="auto">
          <a:xfrm>
            <a:off x="3500118" y="3870326"/>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8" name="直接连接符 167"/>
          <p:cNvCxnSpPr/>
          <p:nvPr/>
        </p:nvCxnSpPr>
        <p:spPr bwMode="auto">
          <a:xfrm>
            <a:off x="3730625" y="3524885"/>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9" name="直接连接符 168"/>
          <p:cNvCxnSpPr/>
          <p:nvPr/>
        </p:nvCxnSpPr>
        <p:spPr bwMode="auto">
          <a:xfrm>
            <a:off x="3730625" y="353758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0" name="直接连接符 169"/>
          <p:cNvCxnSpPr/>
          <p:nvPr/>
        </p:nvCxnSpPr>
        <p:spPr bwMode="auto">
          <a:xfrm>
            <a:off x="3957955" y="3528060"/>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1" name="直接连接符 170"/>
          <p:cNvCxnSpPr/>
          <p:nvPr/>
        </p:nvCxnSpPr>
        <p:spPr bwMode="auto">
          <a:xfrm>
            <a:off x="3957955" y="387540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2" name="直接连接符 171"/>
          <p:cNvCxnSpPr/>
          <p:nvPr/>
        </p:nvCxnSpPr>
        <p:spPr bwMode="auto">
          <a:xfrm>
            <a:off x="4188301" y="3524569"/>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3" name="直接连接符 172"/>
          <p:cNvCxnSpPr/>
          <p:nvPr/>
        </p:nvCxnSpPr>
        <p:spPr bwMode="auto">
          <a:xfrm>
            <a:off x="4188301" y="3537269"/>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4" name="直接连接符 173"/>
          <p:cNvCxnSpPr/>
          <p:nvPr/>
        </p:nvCxnSpPr>
        <p:spPr bwMode="auto">
          <a:xfrm>
            <a:off x="4415631" y="3527744"/>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5" name="直接连接符 174"/>
          <p:cNvCxnSpPr/>
          <p:nvPr/>
        </p:nvCxnSpPr>
        <p:spPr bwMode="auto">
          <a:xfrm>
            <a:off x="4415631" y="3875089"/>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6" name="直接连接符 175"/>
          <p:cNvCxnSpPr/>
          <p:nvPr/>
        </p:nvCxnSpPr>
        <p:spPr bwMode="auto">
          <a:xfrm>
            <a:off x="4642325" y="3524569"/>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7" name="直接连接符 176"/>
          <p:cNvCxnSpPr/>
          <p:nvPr/>
        </p:nvCxnSpPr>
        <p:spPr bwMode="auto">
          <a:xfrm>
            <a:off x="4642325" y="3537269"/>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8" name="直接连接符 177"/>
          <p:cNvCxnSpPr/>
          <p:nvPr/>
        </p:nvCxnSpPr>
        <p:spPr bwMode="auto">
          <a:xfrm>
            <a:off x="4869655" y="3527744"/>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9" name="直接连接符 178"/>
          <p:cNvCxnSpPr/>
          <p:nvPr/>
        </p:nvCxnSpPr>
        <p:spPr bwMode="auto">
          <a:xfrm>
            <a:off x="4869655" y="3875089"/>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0" name="直接连接符 179"/>
          <p:cNvCxnSpPr/>
          <p:nvPr/>
        </p:nvCxnSpPr>
        <p:spPr bwMode="auto">
          <a:xfrm>
            <a:off x="5095399" y="3524885"/>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1" name="直接连接符 180"/>
          <p:cNvCxnSpPr/>
          <p:nvPr/>
        </p:nvCxnSpPr>
        <p:spPr bwMode="auto">
          <a:xfrm>
            <a:off x="5095399" y="353758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2" name="直接连接符 181"/>
          <p:cNvCxnSpPr/>
          <p:nvPr/>
        </p:nvCxnSpPr>
        <p:spPr bwMode="auto">
          <a:xfrm>
            <a:off x="5322729" y="3528060"/>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3" name="直接连接符 182"/>
          <p:cNvCxnSpPr/>
          <p:nvPr/>
        </p:nvCxnSpPr>
        <p:spPr bwMode="auto">
          <a:xfrm>
            <a:off x="5322729" y="387540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4" name="直接连接符 183"/>
          <p:cNvCxnSpPr/>
          <p:nvPr/>
        </p:nvCxnSpPr>
        <p:spPr bwMode="auto">
          <a:xfrm>
            <a:off x="5555138" y="3521395"/>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5" name="直接连接符 184"/>
          <p:cNvCxnSpPr/>
          <p:nvPr/>
        </p:nvCxnSpPr>
        <p:spPr bwMode="auto">
          <a:xfrm>
            <a:off x="5555138" y="353409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6" name="直接连接符 185"/>
          <p:cNvCxnSpPr/>
          <p:nvPr/>
        </p:nvCxnSpPr>
        <p:spPr bwMode="auto">
          <a:xfrm>
            <a:off x="5782468" y="3524570"/>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7" name="直接连接符 186"/>
          <p:cNvCxnSpPr/>
          <p:nvPr/>
        </p:nvCxnSpPr>
        <p:spPr bwMode="auto">
          <a:xfrm>
            <a:off x="5782468" y="387191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8" name="直接连接符 187"/>
          <p:cNvCxnSpPr/>
          <p:nvPr/>
        </p:nvCxnSpPr>
        <p:spPr bwMode="auto">
          <a:xfrm>
            <a:off x="6009162" y="3521395"/>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9" name="直接连接符 188"/>
          <p:cNvCxnSpPr/>
          <p:nvPr/>
        </p:nvCxnSpPr>
        <p:spPr bwMode="auto">
          <a:xfrm>
            <a:off x="6009162" y="353409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0" name="直接连接符 189"/>
          <p:cNvCxnSpPr/>
          <p:nvPr/>
        </p:nvCxnSpPr>
        <p:spPr bwMode="auto">
          <a:xfrm>
            <a:off x="6236492" y="3524570"/>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1" name="直接连接符 190"/>
          <p:cNvCxnSpPr/>
          <p:nvPr/>
        </p:nvCxnSpPr>
        <p:spPr bwMode="auto">
          <a:xfrm>
            <a:off x="6236492" y="387191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6" name="直接连接符 195"/>
          <p:cNvCxnSpPr/>
          <p:nvPr/>
        </p:nvCxnSpPr>
        <p:spPr bwMode="auto">
          <a:xfrm>
            <a:off x="6463029" y="3521395"/>
            <a:ext cx="0" cy="360045"/>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7" name="直接连接符 196"/>
          <p:cNvCxnSpPr/>
          <p:nvPr/>
        </p:nvCxnSpPr>
        <p:spPr bwMode="auto">
          <a:xfrm>
            <a:off x="6463029" y="3534095"/>
            <a:ext cx="240030" cy="0"/>
          </a:xfrm>
          <a:prstGeom prst="line">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522507"/>
                                        </p:tgtEl>
                                        <p:attrNameLst>
                                          <p:attrName>style.visibility</p:attrName>
                                        </p:attrNameLst>
                                      </p:cBhvr>
                                      <p:to>
                                        <p:strVal val="visible"/>
                                      </p:to>
                                    </p:set>
                                    <p:anim calcmode="lin" valueType="num">
                                      <p:cBhvr>
                                        <p:cTn id="7" dur="500" fill="hold"/>
                                        <p:tgtEl>
                                          <p:spTgt spid="522507"/>
                                        </p:tgtEl>
                                        <p:attrNameLst>
                                          <p:attrName>ppt_x</p:attrName>
                                        </p:attrNameLst>
                                      </p:cBhvr>
                                      <p:tavLst>
                                        <p:tav tm="0">
                                          <p:val>
                                            <p:strVal val="#ppt_x"/>
                                          </p:val>
                                        </p:tav>
                                        <p:tav tm="100000">
                                          <p:val>
                                            <p:strVal val="#ppt_x"/>
                                          </p:val>
                                        </p:tav>
                                      </p:tavLst>
                                    </p:anim>
                                    <p:anim calcmode="lin" valueType="num">
                                      <p:cBhvr>
                                        <p:cTn id="8" dur="500" fill="hold"/>
                                        <p:tgtEl>
                                          <p:spTgt spid="522507"/>
                                        </p:tgtEl>
                                        <p:attrNameLst>
                                          <p:attrName>ppt_y</p:attrName>
                                        </p:attrNameLst>
                                      </p:cBhvr>
                                      <p:tavLst>
                                        <p:tav tm="0">
                                          <p:val>
                                            <p:strVal val="#ppt_y-#ppt_h/2"/>
                                          </p:val>
                                        </p:tav>
                                        <p:tav tm="100000">
                                          <p:val>
                                            <p:strVal val="#ppt_y"/>
                                          </p:val>
                                        </p:tav>
                                      </p:tavLst>
                                    </p:anim>
                                    <p:anim calcmode="lin" valueType="num">
                                      <p:cBhvr>
                                        <p:cTn id="9" dur="500" fill="hold"/>
                                        <p:tgtEl>
                                          <p:spTgt spid="522507"/>
                                        </p:tgtEl>
                                        <p:attrNameLst>
                                          <p:attrName>ppt_w</p:attrName>
                                        </p:attrNameLst>
                                      </p:cBhvr>
                                      <p:tavLst>
                                        <p:tav tm="0">
                                          <p:val>
                                            <p:strVal val="#ppt_w"/>
                                          </p:val>
                                        </p:tav>
                                        <p:tav tm="100000">
                                          <p:val>
                                            <p:strVal val="#ppt_w"/>
                                          </p:val>
                                        </p:tav>
                                      </p:tavLst>
                                    </p:anim>
                                    <p:anim calcmode="lin" valueType="num">
                                      <p:cBhvr>
                                        <p:cTn id="10" dur="500" fill="hold"/>
                                        <p:tgtEl>
                                          <p:spTgt spid="52250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grpId="0" nodeType="afterEffect">
                                  <p:stCondLst>
                                    <p:cond delay="0"/>
                                  </p:stCondLst>
                                  <p:iterate type="wd">
                                    <p:tmPct val="100000"/>
                                  </p:iterate>
                                  <p:childTnLst>
                                    <p:set>
                                      <p:cBhvr>
                                        <p:cTn id="13" dur="1" fill="hold">
                                          <p:stCondLst>
                                            <p:cond delay="0"/>
                                          </p:stCondLst>
                                        </p:cTn>
                                        <p:tgtEl>
                                          <p:spTgt spid="522634"/>
                                        </p:tgtEl>
                                        <p:attrNameLst>
                                          <p:attrName>style.visibility</p:attrName>
                                        </p:attrNameLst>
                                      </p:cBhvr>
                                      <p:to>
                                        <p:strVal val="visible"/>
                                      </p:to>
                                    </p:set>
                                    <p:anim calcmode="lin" valueType="num">
                                      <p:cBhvr>
                                        <p:cTn id="14" dur="150" fill="hold"/>
                                        <p:tgtEl>
                                          <p:spTgt spid="522634"/>
                                        </p:tgtEl>
                                        <p:attrNameLst>
                                          <p:attrName>ppt_x</p:attrName>
                                        </p:attrNameLst>
                                      </p:cBhvr>
                                      <p:tavLst>
                                        <p:tav tm="0">
                                          <p:val>
                                            <p:strVal val="#ppt_x"/>
                                          </p:val>
                                        </p:tav>
                                        <p:tav tm="100000">
                                          <p:val>
                                            <p:strVal val="#ppt_x"/>
                                          </p:val>
                                        </p:tav>
                                      </p:tavLst>
                                    </p:anim>
                                    <p:anim calcmode="lin" valueType="num">
                                      <p:cBhvr>
                                        <p:cTn id="15" dur="150" fill="hold"/>
                                        <p:tgtEl>
                                          <p:spTgt spid="522634"/>
                                        </p:tgtEl>
                                        <p:attrNameLst>
                                          <p:attrName>ppt_y</p:attrName>
                                        </p:attrNameLst>
                                      </p:cBhvr>
                                      <p:tavLst>
                                        <p:tav tm="0">
                                          <p:val>
                                            <p:strVal val="#ppt_y-#ppt_h/2"/>
                                          </p:val>
                                        </p:tav>
                                        <p:tav tm="100000">
                                          <p:val>
                                            <p:strVal val="#ppt_y"/>
                                          </p:val>
                                        </p:tav>
                                      </p:tavLst>
                                    </p:anim>
                                    <p:anim calcmode="lin" valueType="num">
                                      <p:cBhvr>
                                        <p:cTn id="16" dur="150" fill="hold"/>
                                        <p:tgtEl>
                                          <p:spTgt spid="522634"/>
                                        </p:tgtEl>
                                        <p:attrNameLst>
                                          <p:attrName>ppt_w</p:attrName>
                                        </p:attrNameLst>
                                      </p:cBhvr>
                                      <p:tavLst>
                                        <p:tav tm="0">
                                          <p:val>
                                            <p:strVal val="#ppt_w"/>
                                          </p:val>
                                        </p:tav>
                                        <p:tav tm="100000">
                                          <p:val>
                                            <p:strVal val="#ppt_w"/>
                                          </p:val>
                                        </p:tav>
                                      </p:tavLst>
                                    </p:anim>
                                    <p:anim calcmode="lin" valueType="num">
                                      <p:cBhvr>
                                        <p:cTn id="17" dur="150" fill="hold"/>
                                        <p:tgtEl>
                                          <p:spTgt spid="522634"/>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 fill="hold" nodeType="clickEffect">
                                  <p:stCondLst>
                                    <p:cond delay="0"/>
                                  </p:stCondLst>
                                  <p:childTnLst>
                                    <p:set>
                                      <p:cBhvr>
                                        <p:cTn id="21" dur="1" fill="hold">
                                          <p:stCondLst>
                                            <p:cond delay="0"/>
                                          </p:stCondLst>
                                        </p:cTn>
                                        <p:tgtEl>
                                          <p:spTgt spid="522510"/>
                                        </p:tgtEl>
                                        <p:attrNameLst>
                                          <p:attrName>style.visibility</p:attrName>
                                        </p:attrNameLst>
                                      </p:cBhvr>
                                      <p:to>
                                        <p:strVal val="visible"/>
                                      </p:to>
                                    </p:set>
                                    <p:anim calcmode="lin" valueType="num">
                                      <p:cBhvr>
                                        <p:cTn id="22" dur="500" fill="hold"/>
                                        <p:tgtEl>
                                          <p:spTgt spid="522510"/>
                                        </p:tgtEl>
                                        <p:attrNameLst>
                                          <p:attrName>ppt_x</p:attrName>
                                        </p:attrNameLst>
                                      </p:cBhvr>
                                      <p:tavLst>
                                        <p:tav tm="0">
                                          <p:val>
                                            <p:strVal val="#ppt_x"/>
                                          </p:val>
                                        </p:tav>
                                        <p:tav tm="100000">
                                          <p:val>
                                            <p:strVal val="#ppt_x"/>
                                          </p:val>
                                        </p:tav>
                                      </p:tavLst>
                                    </p:anim>
                                    <p:anim calcmode="lin" valueType="num">
                                      <p:cBhvr>
                                        <p:cTn id="23" dur="500" fill="hold"/>
                                        <p:tgtEl>
                                          <p:spTgt spid="522510"/>
                                        </p:tgtEl>
                                        <p:attrNameLst>
                                          <p:attrName>ppt_y</p:attrName>
                                        </p:attrNameLst>
                                      </p:cBhvr>
                                      <p:tavLst>
                                        <p:tav tm="0">
                                          <p:val>
                                            <p:strVal val="#ppt_y-#ppt_h/2"/>
                                          </p:val>
                                        </p:tav>
                                        <p:tav tm="100000">
                                          <p:val>
                                            <p:strVal val="#ppt_y"/>
                                          </p:val>
                                        </p:tav>
                                      </p:tavLst>
                                    </p:anim>
                                    <p:anim calcmode="lin" valueType="num">
                                      <p:cBhvr>
                                        <p:cTn id="24" dur="500" fill="hold"/>
                                        <p:tgtEl>
                                          <p:spTgt spid="522510"/>
                                        </p:tgtEl>
                                        <p:attrNameLst>
                                          <p:attrName>ppt_w</p:attrName>
                                        </p:attrNameLst>
                                      </p:cBhvr>
                                      <p:tavLst>
                                        <p:tav tm="0">
                                          <p:val>
                                            <p:strVal val="#ppt_w"/>
                                          </p:val>
                                        </p:tav>
                                        <p:tav tm="100000">
                                          <p:val>
                                            <p:strVal val="#ppt_w"/>
                                          </p:val>
                                        </p:tav>
                                      </p:tavLst>
                                    </p:anim>
                                    <p:anim calcmode="lin" valueType="num">
                                      <p:cBhvr>
                                        <p:cTn id="25" dur="500" fill="hold"/>
                                        <p:tgtEl>
                                          <p:spTgt spid="522510"/>
                                        </p:tgtEl>
                                        <p:attrNameLst>
                                          <p:attrName>ppt_h</p:attrName>
                                        </p:attrNameLst>
                                      </p:cBhvr>
                                      <p:tavLst>
                                        <p:tav tm="0">
                                          <p:val>
                                            <p:fltVal val="0"/>
                                          </p:val>
                                        </p:tav>
                                        <p:tav tm="100000">
                                          <p:val>
                                            <p:strVal val="#ppt_h"/>
                                          </p:val>
                                        </p:tav>
                                      </p:tavLst>
                                    </p:anim>
                                  </p:childTnLst>
                                </p:cTn>
                              </p:par>
                            </p:childTnLst>
                          </p:cTn>
                        </p:par>
                        <p:par>
                          <p:cTn id="26" fill="hold">
                            <p:stCondLst>
                              <p:cond delay="500"/>
                            </p:stCondLst>
                            <p:childTnLst>
                              <p:par>
                                <p:cTn id="27" presetID="17" presetClass="entr" presetSubtype="1" fill="hold" grpId="0" nodeType="afterEffect">
                                  <p:stCondLst>
                                    <p:cond delay="0"/>
                                  </p:stCondLst>
                                  <p:iterate type="wd">
                                    <p:tmPct val="100000"/>
                                  </p:iterate>
                                  <p:childTnLst>
                                    <p:set>
                                      <p:cBhvr>
                                        <p:cTn id="28" dur="1" fill="hold">
                                          <p:stCondLst>
                                            <p:cond delay="0"/>
                                          </p:stCondLst>
                                        </p:cTn>
                                        <p:tgtEl>
                                          <p:spTgt spid="522635"/>
                                        </p:tgtEl>
                                        <p:attrNameLst>
                                          <p:attrName>style.visibility</p:attrName>
                                        </p:attrNameLst>
                                      </p:cBhvr>
                                      <p:to>
                                        <p:strVal val="visible"/>
                                      </p:to>
                                    </p:set>
                                    <p:anim calcmode="lin" valueType="num">
                                      <p:cBhvr>
                                        <p:cTn id="29" dur="150" fill="hold"/>
                                        <p:tgtEl>
                                          <p:spTgt spid="522635"/>
                                        </p:tgtEl>
                                        <p:attrNameLst>
                                          <p:attrName>ppt_x</p:attrName>
                                        </p:attrNameLst>
                                      </p:cBhvr>
                                      <p:tavLst>
                                        <p:tav tm="0">
                                          <p:val>
                                            <p:strVal val="#ppt_x"/>
                                          </p:val>
                                        </p:tav>
                                        <p:tav tm="100000">
                                          <p:val>
                                            <p:strVal val="#ppt_x"/>
                                          </p:val>
                                        </p:tav>
                                      </p:tavLst>
                                    </p:anim>
                                    <p:anim calcmode="lin" valueType="num">
                                      <p:cBhvr>
                                        <p:cTn id="30" dur="150" fill="hold"/>
                                        <p:tgtEl>
                                          <p:spTgt spid="522635"/>
                                        </p:tgtEl>
                                        <p:attrNameLst>
                                          <p:attrName>ppt_y</p:attrName>
                                        </p:attrNameLst>
                                      </p:cBhvr>
                                      <p:tavLst>
                                        <p:tav tm="0">
                                          <p:val>
                                            <p:strVal val="#ppt_y-#ppt_h/2"/>
                                          </p:val>
                                        </p:tav>
                                        <p:tav tm="100000">
                                          <p:val>
                                            <p:strVal val="#ppt_y"/>
                                          </p:val>
                                        </p:tav>
                                      </p:tavLst>
                                    </p:anim>
                                    <p:anim calcmode="lin" valueType="num">
                                      <p:cBhvr>
                                        <p:cTn id="31" dur="150" fill="hold"/>
                                        <p:tgtEl>
                                          <p:spTgt spid="522635"/>
                                        </p:tgtEl>
                                        <p:attrNameLst>
                                          <p:attrName>ppt_w</p:attrName>
                                        </p:attrNameLst>
                                      </p:cBhvr>
                                      <p:tavLst>
                                        <p:tav tm="0">
                                          <p:val>
                                            <p:strVal val="#ppt_w"/>
                                          </p:val>
                                        </p:tav>
                                        <p:tav tm="100000">
                                          <p:val>
                                            <p:strVal val="#ppt_w"/>
                                          </p:val>
                                        </p:tav>
                                      </p:tavLst>
                                    </p:anim>
                                    <p:anim calcmode="lin" valueType="num">
                                      <p:cBhvr>
                                        <p:cTn id="32" dur="150" fill="hold"/>
                                        <p:tgtEl>
                                          <p:spTgt spid="522635"/>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 fill="hold" nodeType="clickEffect">
                                  <p:stCondLst>
                                    <p:cond delay="0"/>
                                  </p:stCondLst>
                                  <p:childTnLst>
                                    <p:set>
                                      <p:cBhvr>
                                        <p:cTn id="36" dur="1" fill="hold">
                                          <p:stCondLst>
                                            <p:cond delay="0"/>
                                          </p:stCondLst>
                                        </p:cTn>
                                        <p:tgtEl>
                                          <p:spTgt spid="522516"/>
                                        </p:tgtEl>
                                        <p:attrNameLst>
                                          <p:attrName>style.visibility</p:attrName>
                                        </p:attrNameLst>
                                      </p:cBhvr>
                                      <p:to>
                                        <p:strVal val="visible"/>
                                      </p:to>
                                    </p:set>
                                    <p:anim calcmode="lin" valueType="num">
                                      <p:cBhvr>
                                        <p:cTn id="37" dur="500" fill="hold"/>
                                        <p:tgtEl>
                                          <p:spTgt spid="522516"/>
                                        </p:tgtEl>
                                        <p:attrNameLst>
                                          <p:attrName>ppt_x</p:attrName>
                                        </p:attrNameLst>
                                      </p:cBhvr>
                                      <p:tavLst>
                                        <p:tav tm="0">
                                          <p:val>
                                            <p:strVal val="#ppt_x"/>
                                          </p:val>
                                        </p:tav>
                                        <p:tav tm="100000">
                                          <p:val>
                                            <p:strVal val="#ppt_x"/>
                                          </p:val>
                                        </p:tav>
                                      </p:tavLst>
                                    </p:anim>
                                    <p:anim calcmode="lin" valueType="num">
                                      <p:cBhvr>
                                        <p:cTn id="38" dur="500" fill="hold"/>
                                        <p:tgtEl>
                                          <p:spTgt spid="522516"/>
                                        </p:tgtEl>
                                        <p:attrNameLst>
                                          <p:attrName>ppt_y</p:attrName>
                                        </p:attrNameLst>
                                      </p:cBhvr>
                                      <p:tavLst>
                                        <p:tav tm="0">
                                          <p:val>
                                            <p:strVal val="#ppt_y-#ppt_h/2"/>
                                          </p:val>
                                        </p:tav>
                                        <p:tav tm="100000">
                                          <p:val>
                                            <p:strVal val="#ppt_y"/>
                                          </p:val>
                                        </p:tav>
                                      </p:tavLst>
                                    </p:anim>
                                    <p:anim calcmode="lin" valueType="num">
                                      <p:cBhvr>
                                        <p:cTn id="39" dur="500" fill="hold"/>
                                        <p:tgtEl>
                                          <p:spTgt spid="522516"/>
                                        </p:tgtEl>
                                        <p:attrNameLst>
                                          <p:attrName>ppt_w</p:attrName>
                                        </p:attrNameLst>
                                      </p:cBhvr>
                                      <p:tavLst>
                                        <p:tav tm="0">
                                          <p:val>
                                            <p:strVal val="#ppt_w"/>
                                          </p:val>
                                        </p:tav>
                                        <p:tav tm="100000">
                                          <p:val>
                                            <p:strVal val="#ppt_w"/>
                                          </p:val>
                                        </p:tav>
                                      </p:tavLst>
                                    </p:anim>
                                    <p:anim calcmode="lin" valueType="num">
                                      <p:cBhvr>
                                        <p:cTn id="40" dur="500" fill="hold"/>
                                        <p:tgtEl>
                                          <p:spTgt spid="522516"/>
                                        </p:tgtEl>
                                        <p:attrNameLst>
                                          <p:attrName>ppt_h</p:attrName>
                                        </p:attrNameLst>
                                      </p:cBhvr>
                                      <p:tavLst>
                                        <p:tav tm="0">
                                          <p:val>
                                            <p:fltVal val="0"/>
                                          </p:val>
                                        </p:tav>
                                        <p:tav tm="100000">
                                          <p:val>
                                            <p:strVal val="#ppt_h"/>
                                          </p:val>
                                        </p:tav>
                                      </p:tavLst>
                                    </p:anim>
                                  </p:childTnLst>
                                </p:cTn>
                              </p:par>
                            </p:childTnLst>
                          </p:cTn>
                        </p:par>
                        <p:par>
                          <p:cTn id="41" fill="hold">
                            <p:stCondLst>
                              <p:cond delay="500"/>
                            </p:stCondLst>
                            <p:childTnLst>
                              <p:par>
                                <p:cTn id="42" presetID="17" presetClass="entr" presetSubtype="1" fill="hold" grpId="0" nodeType="afterEffect">
                                  <p:stCondLst>
                                    <p:cond delay="0"/>
                                  </p:stCondLst>
                                  <p:iterate type="wd">
                                    <p:tmPct val="100000"/>
                                  </p:iterate>
                                  <p:childTnLst>
                                    <p:set>
                                      <p:cBhvr>
                                        <p:cTn id="43" dur="1" fill="hold">
                                          <p:stCondLst>
                                            <p:cond delay="0"/>
                                          </p:stCondLst>
                                        </p:cTn>
                                        <p:tgtEl>
                                          <p:spTgt spid="522636"/>
                                        </p:tgtEl>
                                        <p:attrNameLst>
                                          <p:attrName>style.visibility</p:attrName>
                                        </p:attrNameLst>
                                      </p:cBhvr>
                                      <p:to>
                                        <p:strVal val="visible"/>
                                      </p:to>
                                    </p:set>
                                    <p:anim calcmode="lin" valueType="num">
                                      <p:cBhvr>
                                        <p:cTn id="44" dur="150" fill="hold"/>
                                        <p:tgtEl>
                                          <p:spTgt spid="522636"/>
                                        </p:tgtEl>
                                        <p:attrNameLst>
                                          <p:attrName>ppt_x</p:attrName>
                                        </p:attrNameLst>
                                      </p:cBhvr>
                                      <p:tavLst>
                                        <p:tav tm="0">
                                          <p:val>
                                            <p:strVal val="#ppt_x"/>
                                          </p:val>
                                        </p:tav>
                                        <p:tav tm="100000">
                                          <p:val>
                                            <p:strVal val="#ppt_x"/>
                                          </p:val>
                                        </p:tav>
                                      </p:tavLst>
                                    </p:anim>
                                    <p:anim calcmode="lin" valueType="num">
                                      <p:cBhvr>
                                        <p:cTn id="45" dur="150" fill="hold"/>
                                        <p:tgtEl>
                                          <p:spTgt spid="522636"/>
                                        </p:tgtEl>
                                        <p:attrNameLst>
                                          <p:attrName>ppt_y</p:attrName>
                                        </p:attrNameLst>
                                      </p:cBhvr>
                                      <p:tavLst>
                                        <p:tav tm="0">
                                          <p:val>
                                            <p:strVal val="#ppt_y-#ppt_h/2"/>
                                          </p:val>
                                        </p:tav>
                                        <p:tav tm="100000">
                                          <p:val>
                                            <p:strVal val="#ppt_y"/>
                                          </p:val>
                                        </p:tav>
                                      </p:tavLst>
                                    </p:anim>
                                    <p:anim calcmode="lin" valueType="num">
                                      <p:cBhvr>
                                        <p:cTn id="46" dur="150" fill="hold"/>
                                        <p:tgtEl>
                                          <p:spTgt spid="522636"/>
                                        </p:tgtEl>
                                        <p:attrNameLst>
                                          <p:attrName>ppt_w</p:attrName>
                                        </p:attrNameLst>
                                      </p:cBhvr>
                                      <p:tavLst>
                                        <p:tav tm="0">
                                          <p:val>
                                            <p:strVal val="#ppt_w"/>
                                          </p:val>
                                        </p:tav>
                                        <p:tav tm="100000">
                                          <p:val>
                                            <p:strVal val="#ppt_w"/>
                                          </p:val>
                                        </p:tav>
                                      </p:tavLst>
                                    </p:anim>
                                    <p:anim calcmode="lin" valueType="num">
                                      <p:cBhvr>
                                        <p:cTn id="47" dur="150" fill="hold"/>
                                        <p:tgtEl>
                                          <p:spTgt spid="522636"/>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17" presetClass="entr" presetSubtype="1" fill="hold" nodeType="clickEffect">
                                  <p:stCondLst>
                                    <p:cond delay="0"/>
                                  </p:stCondLst>
                                  <p:childTnLst>
                                    <p:set>
                                      <p:cBhvr>
                                        <p:cTn id="51" dur="1" fill="hold">
                                          <p:stCondLst>
                                            <p:cond delay="0"/>
                                          </p:stCondLst>
                                        </p:cTn>
                                        <p:tgtEl>
                                          <p:spTgt spid="522513"/>
                                        </p:tgtEl>
                                        <p:attrNameLst>
                                          <p:attrName>style.visibility</p:attrName>
                                        </p:attrNameLst>
                                      </p:cBhvr>
                                      <p:to>
                                        <p:strVal val="visible"/>
                                      </p:to>
                                    </p:set>
                                    <p:anim calcmode="lin" valueType="num">
                                      <p:cBhvr>
                                        <p:cTn id="52" dur="500" fill="hold"/>
                                        <p:tgtEl>
                                          <p:spTgt spid="522513"/>
                                        </p:tgtEl>
                                        <p:attrNameLst>
                                          <p:attrName>ppt_x</p:attrName>
                                        </p:attrNameLst>
                                      </p:cBhvr>
                                      <p:tavLst>
                                        <p:tav tm="0">
                                          <p:val>
                                            <p:strVal val="#ppt_x"/>
                                          </p:val>
                                        </p:tav>
                                        <p:tav tm="100000">
                                          <p:val>
                                            <p:strVal val="#ppt_x"/>
                                          </p:val>
                                        </p:tav>
                                      </p:tavLst>
                                    </p:anim>
                                    <p:anim calcmode="lin" valueType="num">
                                      <p:cBhvr>
                                        <p:cTn id="53" dur="500" fill="hold"/>
                                        <p:tgtEl>
                                          <p:spTgt spid="522513"/>
                                        </p:tgtEl>
                                        <p:attrNameLst>
                                          <p:attrName>ppt_y</p:attrName>
                                        </p:attrNameLst>
                                      </p:cBhvr>
                                      <p:tavLst>
                                        <p:tav tm="0">
                                          <p:val>
                                            <p:strVal val="#ppt_y-#ppt_h/2"/>
                                          </p:val>
                                        </p:tav>
                                        <p:tav tm="100000">
                                          <p:val>
                                            <p:strVal val="#ppt_y"/>
                                          </p:val>
                                        </p:tav>
                                      </p:tavLst>
                                    </p:anim>
                                    <p:anim calcmode="lin" valueType="num">
                                      <p:cBhvr>
                                        <p:cTn id="54" dur="500" fill="hold"/>
                                        <p:tgtEl>
                                          <p:spTgt spid="522513"/>
                                        </p:tgtEl>
                                        <p:attrNameLst>
                                          <p:attrName>ppt_w</p:attrName>
                                        </p:attrNameLst>
                                      </p:cBhvr>
                                      <p:tavLst>
                                        <p:tav tm="0">
                                          <p:val>
                                            <p:strVal val="#ppt_w"/>
                                          </p:val>
                                        </p:tav>
                                        <p:tav tm="100000">
                                          <p:val>
                                            <p:strVal val="#ppt_w"/>
                                          </p:val>
                                        </p:tav>
                                      </p:tavLst>
                                    </p:anim>
                                    <p:anim calcmode="lin" valueType="num">
                                      <p:cBhvr>
                                        <p:cTn id="55" dur="500" fill="hold"/>
                                        <p:tgtEl>
                                          <p:spTgt spid="522513"/>
                                        </p:tgtEl>
                                        <p:attrNameLst>
                                          <p:attrName>ppt_h</p:attrName>
                                        </p:attrNameLst>
                                      </p:cBhvr>
                                      <p:tavLst>
                                        <p:tav tm="0">
                                          <p:val>
                                            <p:fltVal val="0"/>
                                          </p:val>
                                        </p:tav>
                                        <p:tav tm="100000">
                                          <p:val>
                                            <p:strVal val="#ppt_h"/>
                                          </p:val>
                                        </p:tav>
                                      </p:tavLst>
                                    </p:anim>
                                  </p:childTnLst>
                                </p:cTn>
                              </p:par>
                            </p:childTnLst>
                          </p:cTn>
                        </p:par>
                        <p:par>
                          <p:cTn id="56" fill="hold">
                            <p:stCondLst>
                              <p:cond delay="500"/>
                            </p:stCondLst>
                            <p:childTnLst>
                              <p:par>
                                <p:cTn id="57" presetID="17" presetClass="entr" presetSubtype="1" fill="hold" grpId="0" nodeType="afterEffect">
                                  <p:stCondLst>
                                    <p:cond delay="0"/>
                                  </p:stCondLst>
                                  <p:iterate type="wd">
                                    <p:tmPct val="100000"/>
                                  </p:iterate>
                                  <p:childTnLst>
                                    <p:set>
                                      <p:cBhvr>
                                        <p:cTn id="58" dur="1" fill="hold">
                                          <p:stCondLst>
                                            <p:cond delay="0"/>
                                          </p:stCondLst>
                                        </p:cTn>
                                        <p:tgtEl>
                                          <p:spTgt spid="522637"/>
                                        </p:tgtEl>
                                        <p:attrNameLst>
                                          <p:attrName>style.visibility</p:attrName>
                                        </p:attrNameLst>
                                      </p:cBhvr>
                                      <p:to>
                                        <p:strVal val="visible"/>
                                      </p:to>
                                    </p:set>
                                    <p:anim calcmode="lin" valueType="num">
                                      <p:cBhvr>
                                        <p:cTn id="59" dur="150" fill="hold"/>
                                        <p:tgtEl>
                                          <p:spTgt spid="522637"/>
                                        </p:tgtEl>
                                        <p:attrNameLst>
                                          <p:attrName>ppt_x</p:attrName>
                                        </p:attrNameLst>
                                      </p:cBhvr>
                                      <p:tavLst>
                                        <p:tav tm="0">
                                          <p:val>
                                            <p:strVal val="#ppt_x"/>
                                          </p:val>
                                        </p:tav>
                                        <p:tav tm="100000">
                                          <p:val>
                                            <p:strVal val="#ppt_x"/>
                                          </p:val>
                                        </p:tav>
                                      </p:tavLst>
                                    </p:anim>
                                    <p:anim calcmode="lin" valueType="num">
                                      <p:cBhvr>
                                        <p:cTn id="60" dur="150" fill="hold"/>
                                        <p:tgtEl>
                                          <p:spTgt spid="522637"/>
                                        </p:tgtEl>
                                        <p:attrNameLst>
                                          <p:attrName>ppt_y</p:attrName>
                                        </p:attrNameLst>
                                      </p:cBhvr>
                                      <p:tavLst>
                                        <p:tav tm="0">
                                          <p:val>
                                            <p:strVal val="#ppt_y-#ppt_h/2"/>
                                          </p:val>
                                        </p:tav>
                                        <p:tav tm="100000">
                                          <p:val>
                                            <p:strVal val="#ppt_y"/>
                                          </p:val>
                                        </p:tav>
                                      </p:tavLst>
                                    </p:anim>
                                    <p:anim calcmode="lin" valueType="num">
                                      <p:cBhvr>
                                        <p:cTn id="61" dur="150" fill="hold"/>
                                        <p:tgtEl>
                                          <p:spTgt spid="522637"/>
                                        </p:tgtEl>
                                        <p:attrNameLst>
                                          <p:attrName>ppt_w</p:attrName>
                                        </p:attrNameLst>
                                      </p:cBhvr>
                                      <p:tavLst>
                                        <p:tav tm="0">
                                          <p:val>
                                            <p:strVal val="#ppt_w"/>
                                          </p:val>
                                        </p:tav>
                                        <p:tav tm="100000">
                                          <p:val>
                                            <p:strVal val="#ppt_w"/>
                                          </p:val>
                                        </p:tav>
                                      </p:tavLst>
                                    </p:anim>
                                    <p:anim calcmode="lin" valueType="num">
                                      <p:cBhvr>
                                        <p:cTn id="62" dur="150" fill="hold"/>
                                        <p:tgtEl>
                                          <p:spTgt spid="522637"/>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 fill="hold" nodeType="clickEffect">
                                  <p:stCondLst>
                                    <p:cond delay="0"/>
                                  </p:stCondLst>
                                  <p:childTnLst>
                                    <p:set>
                                      <p:cBhvr>
                                        <p:cTn id="66" dur="1" fill="hold">
                                          <p:stCondLst>
                                            <p:cond delay="0"/>
                                          </p:stCondLst>
                                        </p:cTn>
                                        <p:tgtEl>
                                          <p:spTgt spid="522519"/>
                                        </p:tgtEl>
                                        <p:attrNameLst>
                                          <p:attrName>style.visibility</p:attrName>
                                        </p:attrNameLst>
                                      </p:cBhvr>
                                      <p:to>
                                        <p:strVal val="visible"/>
                                      </p:to>
                                    </p:set>
                                    <p:anim calcmode="lin" valueType="num">
                                      <p:cBhvr>
                                        <p:cTn id="67" dur="500" fill="hold"/>
                                        <p:tgtEl>
                                          <p:spTgt spid="522519"/>
                                        </p:tgtEl>
                                        <p:attrNameLst>
                                          <p:attrName>ppt_x</p:attrName>
                                        </p:attrNameLst>
                                      </p:cBhvr>
                                      <p:tavLst>
                                        <p:tav tm="0">
                                          <p:val>
                                            <p:strVal val="#ppt_x"/>
                                          </p:val>
                                        </p:tav>
                                        <p:tav tm="100000">
                                          <p:val>
                                            <p:strVal val="#ppt_x"/>
                                          </p:val>
                                        </p:tav>
                                      </p:tavLst>
                                    </p:anim>
                                    <p:anim calcmode="lin" valueType="num">
                                      <p:cBhvr>
                                        <p:cTn id="68" dur="500" fill="hold"/>
                                        <p:tgtEl>
                                          <p:spTgt spid="522519"/>
                                        </p:tgtEl>
                                        <p:attrNameLst>
                                          <p:attrName>ppt_y</p:attrName>
                                        </p:attrNameLst>
                                      </p:cBhvr>
                                      <p:tavLst>
                                        <p:tav tm="0">
                                          <p:val>
                                            <p:strVal val="#ppt_y-#ppt_h/2"/>
                                          </p:val>
                                        </p:tav>
                                        <p:tav tm="100000">
                                          <p:val>
                                            <p:strVal val="#ppt_y"/>
                                          </p:val>
                                        </p:tav>
                                      </p:tavLst>
                                    </p:anim>
                                    <p:anim calcmode="lin" valueType="num">
                                      <p:cBhvr>
                                        <p:cTn id="69" dur="500" fill="hold"/>
                                        <p:tgtEl>
                                          <p:spTgt spid="522519"/>
                                        </p:tgtEl>
                                        <p:attrNameLst>
                                          <p:attrName>ppt_w</p:attrName>
                                        </p:attrNameLst>
                                      </p:cBhvr>
                                      <p:tavLst>
                                        <p:tav tm="0">
                                          <p:val>
                                            <p:strVal val="#ppt_w"/>
                                          </p:val>
                                        </p:tav>
                                        <p:tav tm="100000">
                                          <p:val>
                                            <p:strVal val="#ppt_w"/>
                                          </p:val>
                                        </p:tav>
                                      </p:tavLst>
                                    </p:anim>
                                    <p:anim calcmode="lin" valueType="num">
                                      <p:cBhvr>
                                        <p:cTn id="70" dur="500" fill="hold"/>
                                        <p:tgtEl>
                                          <p:spTgt spid="522519"/>
                                        </p:tgtEl>
                                        <p:attrNameLst>
                                          <p:attrName>ppt_h</p:attrName>
                                        </p:attrNameLst>
                                      </p:cBhvr>
                                      <p:tavLst>
                                        <p:tav tm="0">
                                          <p:val>
                                            <p:fltVal val="0"/>
                                          </p:val>
                                        </p:tav>
                                        <p:tav tm="100000">
                                          <p:val>
                                            <p:strVal val="#ppt_h"/>
                                          </p:val>
                                        </p:tav>
                                      </p:tavLst>
                                    </p:anim>
                                  </p:childTnLst>
                                </p:cTn>
                              </p:par>
                            </p:childTnLst>
                          </p:cTn>
                        </p:par>
                        <p:par>
                          <p:cTn id="71" fill="hold">
                            <p:stCondLst>
                              <p:cond delay="500"/>
                            </p:stCondLst>
                            <p:childTnLst>
                              <p:par>
                                <p:cTn id="72" presetID="17" presetClass="entr" presetSubtype="1" fill="hold" grpId="0" nodeType="afterEffect">
                                  <p:stCondLst>
                                    <p:cond delay="0"/>
                                  </p:stCondLst>
                                  <p:iterate type="wd">
                                    <p:tmPct val="100000"/>
                                  </p:iterate>
                                  <p:childTnLst>
                                    <p:set>
                                      <p:cBhvr>
                                        <p:cTn id="73" dur="1" fill="hold">
                                          <p:stCondLst>
                                            <p:cond delay="0"/>
                                          </p:stCondLst>
                                        </p:cTn>
                                        <p:tgtEl>
                                          <p:spTgt spid="522638"/>
                                        </p:tgtEl>
                                        <p:attrNameLst>
                                          <p:attrName>style.visibility</p:attrName>
                                        </p:attrNameLst>
                                      </p:cBhvr>
                                      <p:to>
                                        <p:strVal val="visible"/>
                                      </p:to>
                                    </p:set>
                                    <p:anim calcmode="lin" valueType="num">
                                      <p:cBhvr>
                                        <p:cTn id="74" dur="150" fill="hold"/>
                                        <p:tgtEl>
                                          <p:spTgt spid="522638"/>
                                        </p:tgtEl>
                                        <p:attrNameLst>
                                          <p:attrName>ppt_x</p:attrName>
                                        </p:attrNameLst>
                                      </p:cBhvr>
                                      <p:tavLst>
                                        <p:tav tm="0">
                                          <p:val>
                                            <p:strVal val="#ppt_x"/>
                                          </p:val>
                                        </p:tav>
                                        <p:tav tm="100000">
                                          <p:val>
                                            <p:strVal val="#ppt_x"/>
                                          </p:val>
                                        </p:tav>
                                      </p:tavLst>
                                    </p:anim>
                                    <p:anim calcmode="lin" valueType="num">
                                      <p:cBhvr>
                                        <p:cTn id="75" dur="150" fill="hold"/>
                                        <p:tgtEl>
                                          <p:spTgt spid="522638"/>
                                        </p:tgtEl>
                                        <p:attrNameLst>
                                          <p:attrName>ppt_y</p:attrName>
                                        </p:attrNameLst>
                                      </p:cBhvr>
                                      <p:tavLst>
                                        <p:tav tm="0">
                                          <p:val>
                                            <p:strVal val="#ppt_y-#ppt_h/2"/>
                                          </p:val>
                                        </p:tav>
                                        <p:tav tm="100000">
                                          <p:val>
                                            <p:strVal val="#ppt_y"/>
                                          </p:val>
                                        </p:tav>
                                      </p:tavLst>
                                    </p:anim>
                                    <p:anim calcmode="lin" valueType="num">
                                      <p:cBhvr>
                                        <p:cTn id="76" dur="150" fill="hold"/>
                                        <p:tgtEl>
                                          <p:spTgt spid="522638"/>
                                        </p:tgtEl>
                                        <p:attrNameLst>
                                          <p:attrName>ppt_w</p:attrName>
                                        </p:attrNameLst>
                                      </p:cBhvr>
                                      <p:tavLst>
                                        <p:tav tm="0">
                                          <p:val>
                                            <p:strVal val="#ppt_w"/>
                                          </p:val>
                                        </p:tav>
                                        <p:tav tm="100000">
                                          <p:val>
                                            <p:strVal val="#ppt_w"/>
                                          </p:val>
                                        </p:tav>
                                      </p:tavLst>
                                    </p:anim>
                                    <p:anim calcmode="lin" valueType="num">
                                      <p:cBhvr>
                                        <p:cTn id="77" dur="150" fill="hold"/>
                                        <p:tgtEl>
                                          <p:spTgt spid="522638"/>
                                        </p:tgtEl>
                                        <p:attrNameLst>
                                          <p:attrName>ppt_h</p:attrName>
                                        </p:attrNameLst>
                                      </p:cBhvr>
                                      <p:tavLst>
                                        <p:tav tm="0">
                                          <p:val>
                                            <p:flt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38"/>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1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634" grpId="0" animBg="1" autoUpdateAnimBg="0"/>
      <p:bldP spid="522635" grpId="0" animBg="1" autoUpdateAnimBg="0"/>
      <p:bldP spid="522636" grpId="0" animBg="1" autoUpdateAnimBg="0"/>
      <p:bldP spid="522637" grpId="0" animBg="1" autoUpdateAnimBg="0"/>
      <p:bldP spid="522638" grpId="0" animBg="1" autoUpdateAnimBg="0"/>
      <p:bldP spid="138" grpId="0" animBg="1"/>
      <p:bldP spid="138"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457200" y="1157061"/>
            <a:ext cx="8229600" cy="5701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2.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1</a:t>
            </a:r>
            <a:r>
              <a:rPr lang="zh-CN" altLang="en-US" sz="2800" b="1" dirty="0">
                <a:solidFill>
                  <a:srgbClr val="C00000"/>
                </a:solidFill>
                <a:latin typeface="+mn-lt"/>
                <a:ea typeface="+mn-ea"/>
                <a:cs typeface="+mn-ea"/>
                <a:sym typeface="+mn-lt"/>
              </a:rPr>
              <a:t>：可编程单稳脉冲</a:t>
            </a:r>
            <a:endParaRPr lang="zh-CN" altLang="en-US" sz="2800" b="1" dirty="0">
              <a:solidFill>
                <a:srgbClr val="C00000"/>
              </a:solidFill>
              <a:latin typeface="+mn-lt"/>
              <a:ea typeface="+mn-ea"/>
              <a:cs typeface="+mn-ea"/>
              <a:sym typeface="+mn-lt"/>
            </a:endParaRPr>
          </a:p>
        </p:txBody>
      </p:sp>
      <p:pic>
        <p:nvPicPr>
          <p:cNvPr id="136"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04093" y="3171257"/>
            <a:ext cx="7135803" cy="334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356128" y="1857720"/>
            <a:ext cx="8431731" cy="1209562"/>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sz="2200" dirty="0">
                <a:latin typeface="+mn-lt"/>
                <a:ea typeface="+mn-ea"/>
                <a:cs typeface="+mn-ea"/>
                <a:sym typeface="+mn-lt"/>
              </a:rPr>
              <a:t>1</a:t>
            </a:r>
            <a:r>
              <a:rPr lang="zh-CN" altLang="en-US" sz="2200" dirty="0">
                <a:latin typeface="+mn-lt"/>
                <a:ea typeface="+mn-ea"/>
                <a:cs typeface="+mn-ea"/>
                <a:sym typeface="+mn-lt"/>
              </a:rPr>
              <a:t>方式是硬件可重触发单稳态方式（每次触发产生单次输出波形）。计数过程由硬件启动，</a:t>
            </a:r>
            <a:r>
              <a:rPr lang="en-US" altLang="zh-CN" sz="2200" dirty="0">
                <a:latin typeface="+mn-lt"/>
                <a:ea typeface="+mn-ea"/>
                <a:cs typeface="+mn-ea"/>
                <a:sym typeface="+mn-lt"/>
              </a:rPr>
              <a:t>GATE</a:t>
            </a:r>
            <a:r>
              <a:rPr lang="zh-CN" altLang="en-US" sz="2200" dirty="0">
                <a:latin typeface="+mn-lt"/>
                <a:ea typeface="+mn-ea"/>
                <a:cs typeface="+mn-ea"/>
                <a:sym typeface="+mn-lt"/>
              </a:rPr>
              <a:t>出现</a:t>
            </a:r>
            <a:r>
              <a:rPr lang="en-US" altLang="zh-CN" sz="2200" dirty="0">
                <a:latin typeface="+mn-lt"/>
                <a:ea typeface="+mn-ea"/>
                <a:cs typeface="+mn-ea"/>
                <a:sym typeface="+mn-lt"/>
              </a:rPr>
              <a:t>0</a:t>
            </a:r>
            <a:r>
              <a:rPr lang="zh-CN" altLang="en-US" sz="2200" dirty="0">
                <a:latin typeface="+mn-lt"/>
                <a:ea typeface="+mn-ea"/>
                <a:cs typeface="+mn-ea"/>
                <a:sym typeface="+mn-lt"/>
              </a:rPr>
              <a:t>→</a:t>
            </a:r>
            <a:r>
              <a:rPr lang="en-US" altLang="zh-CN" sz="2200" dirty="0">
                <a:latin typeface="+mn-lt"/>
                <a:ea typeface="+mn-ea"/>
                <a:cs typeface="+mn-ea"/>
                <a:sym typeface="+mn-lt"/>
              </a:rPr>
              <a:t>1</a:t>
            </a:r>
            <a:r>
              <a:rPr lang="zh-CN" altLang="en-US" sz="2200" dirty="0">
                <a:latin typeface="+mn-lt"/>
                <a:ea typeface="+mn-ea"/>
                <a:cs typeface="+mn-ea"/>
                <a:sym typeface="+mn-lt"/>
              </a:rPr>
              <a:t>的跃变后开始计数；门控信号</a:t>
            </a:r>
            <a:r>
              <a:rPr lang="en-US" altLang="zh-CN" sz="2200" dirty="0">
                <a:latin typeface="+mn-lt"/>
                <a:ea typeface="+mn-ea"/>
                <a:cs typeface="+mn-ea"/>
                <a:sym typeface="+mn-lt"/>
              </a:rPr>
              <a:t>GATE</a:t>
            </a:r>
            <a:r>
              <a:rPr lang="zh-CN" altLang="en-US" sz="2200" dirty="0">
                <a:latin typeface="+mn-lt"/>
                <a:ea typeface="+mn-ea"/>
                <a:cs typeface="+mn-ea"/>
                <a:sym typeface="+mn-lt"/>
              </a:rPr>
              <a:t>用于计数过程的启动。</a:t>
            </a:r>
            <a:endParaRPr lang="zh-CN" altLang="en-US" sz="2200" dirty="0">
              <a:latin typeface="+mn-lt"/>
              <a:ea typeface="+mn-ea"/>
              <a:cs typeface="+mn-ea"/>
              <a:sym typeface="+mn-lt"/>
            </a:endParaRPr>
          </a:p>
        </p:txBody>
      </p:sp>
      <p:sp>
        <p:nvSpPr>
          <p:cNvPr id="137" name="矩形: 圆角 136"/>
          <p:cNvSpPr/>
          <p:nvPr/>
        </p:nvSpPr>
        <p:spPr>
          <a:xfrm>
            <a:off x="0" y="99906"/>
            <a:ext cx="9144000" cy="2826306"/>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002060"/>
            </a:solidFill>
            <a:prstDash val="dash"/>
          </a:ln>
        </p:spPr>
        <p:txBody>
          <a:bodyPr wrap="square">
            <a:spAutoFit/>
          </a:bodyPr>
          <a:lstStyle/>
          <a:p>
            <a:pPr algn="just"/>
            <a:r>
              <a:rPr lang="zh-CN" altLang="en-US" sz="2000" dirty="0">
                <a:solidFill>
                  <a:srgbClr val="C00000"/>
                </a:solidFill>
                <a:latin typeface="+mn-lt"/>
                <a:ea typeface="+mn-ea"/>
                <a:cs typeface="+mn-ea"/>
                <a:sym typeface="+mn-lt"/>
              </a:rPr>
              <a:t>具体过程：</a:t>
            </a:r>
            <a:r>
              <a:rPr lang="zh-CN" altLang="en-US" sz="2000" dirty="0">
                <a:solidFill>
                  <a:srgbClr val="002060"/>
                </a:solidFill>
                <a:latin typeface="+mn-lt"/>
                <a:ea typeface="+mn-ea"/>
                <a:cs typeface="+mn-ea"/>
                <a:sym typeface="+mn-lt"/>
              </a:rPr>
              <a:t>当</a:t>
            </a:r>
            <a:r>
              <a:rPr lang="en-US" altLang="zh-CN" sz="2000" dirty="0">
                <a:solidFill>
                  <a:srgbClr val="002060"/>
                </a:solidFill>
                <a:latin typeface="+mn-lt"/>
                <a:ea typeface="+mn-ea"/>
                <a:cs typeface="+mn-ea"/>
                <a:sym typeface="+mn-lt"/>
              </a:rPr>
              <a:t>CPU</a:t>
            </a:r>
            <a:r>
              <a:rPr lang="zh-CN" altLang="en-US" sz="2000" dirty="0">
                <a:solidFill>
                  <a:srgbClr val="002060"/>
                </a:solidFill>
                <a:latin typeface="+mn-lt"/>
                <a:ea typeface="+mn-ea"/>
                <a:cs typeface="+mn-ea"/>
                <a:sym typeface="+mn-lt"/>
              </a:rPr>
              <a:t>输出控制字后随着</a:t>
            </a:r>
            <a:r>
              <a:rPr lang="en-US" altLang="zh-CN" sz="2000" dirty="0">
                <a:solidFill>
                  <a:srgbClr val="002060"/>
                </a:solidFill>
                <a:latin typeface="+mn-lt"/>
                <a:ea typeface="+mn-ea"/>
                <a:cs typeface="+mn-ea"/>
                <a:sym typeface="+mn-lt"/>
              </a:rPr>
              <a:t>WR</a:t>
            </a:r>
            <a:r>
              <a:rPr lang="zh-CN" altLang="en-US" sz="2000" dirty="0">
                <a:solidFill>
                  <a:srgbClr val="002060"/>
                </a:solidFill>
                <a:latin typeface="+mn-lt"/>
                <a:ea typeface="+mn-ea"/>
                <a:cs typeface="+mn-ea"/>
                <a:sym typeface="+mn-lt"/>
              </a:rPr>
              <a:t>的上升沿，</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输出变为高电平；在</a:t>
            </a:r>
            <a:r>
              <a:rPr lang="en-US" altLang="zh-CN" sz="2000" dirty="0">
                <a:solidFill>
                  <a:srgbClr val="002060"/>
                </a:solidFill>
                <a:latin typeface="+mn-lt"/>
                <a:ea typeface="+mn-ea"/>
                <a:cs typeface="+mn-ea"/>
                <a:sym typeface="+mn-lt"/>
              </a:rPr>
              <a:t>CPU</a:t>
            </a:r>
            <a:r>
              <a:rPr lang="zh-CN" altLang="en-US" sz="2000" dirty="0">
                <a:solidFill>
                  <a:srgbClr val="002060"/>
                </a:solidFill>
                <a:latin typeface="+mn-lt"/>
                <a:ea typeface="+mn-ea"/>
                <a:cs typeface="+mn-ea"/>
                <a:sym typeface="+mn-lt"/>
              </a:rPr>
              <a:t>写入计数初值后，计数器并不开始计数，直至门控信号</a:t>
            </a:r>
            <a:r>
              <a:rPr lang="en-US" altLang="zh-CN" sz="2000" dirty="0">
                <a:solidFill>
                  <a:srgbClr val="002060"/>
                </a:solidFill>
                <a:latin typeface="+mn-lt"/>
                <a:ea typeface="+mn-ea"/>
                <a:cs typeface="+mn-ea"/>
                <a:sym typeface="+mn-lt"/>
              </a:rPr>
              <a:t>GATE</a:t>
            </a:r>
            <a:r>
              <a:rPr lang="zh-CN" altLang="en-US" sz="2000" dirty="0">
                <a:solidFill>
                  <a:srgbClr val="002060"/>
                </a:solidFill>
                <a:latin typeface="+mn-lt"/>
                <a:ea typeface="+mn-ea"/>
                <a:cs typeface="+mn-ea"/>
                <a:sym typeface="+mn-lt"/>
              </a:rPr>
              <a:t>上升沿（即门控触发信号）出现，并且在下一个</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脉冲的下降沿，</a:t>
            </a:r>
            <a:r>
              <a:rPr lang="en-US" altLang="zh-CN" sz="2000" dirty="0">
                <a:solidFill>
                  <a:srgbClr val="002060"/>
                </a:solidFill>
                <a:latin typeface="+mn-lt"/>
                <a:ea typeface="+mn-ea"/>
                <a:cs typeface="+mn-ea"/>
                <a:sym typeface="+mn-lt"/>
              </a:rPr>
              <a:t>CR</a:t>
            </a:r>
            <a:r>
              <a:rPr lang="zh-CN" altLang="en-US" sz="2000" dirty="0">
                <a:solidFill>
                  <a:srgbClr val="002060"/>
                </a:solidFill>
                <a:latin typeface="+mn-lt"/>
                <a:ea typeface="+mn-ea"/>
                <a:cs typeface="+mn-ea"/>
                <a:sym typeface="+mn-lt"/>
              </a:rPr>
              <a:t>的内容送入</a:t>
            </a:r>
            <a:r>
              <a:rPr lang="en-US" altLang="zh-CN" sz="2000" dirty="0">
                <a:solidFill>
                  <a:srgbClr val="002060"/>
                </a:solidFill>
                <a:latin typeface="+mn-lt"/>
                <a:ea typeface="+mn-ea"/>
                <a:cs typeface="+mn-ea"/>
                <a:sym typeface="+mn-lt"/>
              </a:rPr>
              <a:t>CE</a:t>
            </a:r>
            <a:r>
              <a:rPr lang="zh-CN" altLang="en-US" sz="2000" dirty="0">
                <a:solidFill>
                  <a:srgbClr val="002060"/>
                </a:solidFill>
                <a:latin typeface="+mn-lt"/>
                <a:ea typeface="+mn-ea"/>
                <a:cs typeface="+mn-ea"/>
                <a:sym typeface="+mn-lt"/>
              </a:rPr>
              <a:t>，同时使</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输出变为低电平，然后对随后的</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脉冲进行减</a:t>
            </a:r>
            <a:r>
              <a:rPr lang="en-US" altLang="zh-CN" sz="2000" dirty="0">
                <a:solidFill>
                  <a:srgbClr val="002060"/>
                </a:solidFill>
                <a:latin typeface="+mn-lt"/>
                <a:ea typeface="+mn-ea"/>
                <a:cs typeface="+mn-ea"/>
                <a:sym typeface="+mn-lt"/>
              </a:rPr>
              <a:t>1</a:t>
            </a:r>
            <a:r>
              <a:rPr lang="zh-CN" altLang="en-US" sz="2000" dirty="0">
                <a:solidFill>
                  <a:srgbClr val="002060"/>
                </a:solidFill>
                <a:latin typeface="+mn-lt"/>
                <a:ea typeface="+mn-ea"/>
                <a:cs typeface="+mn-ea"/>
                <a:sym typeface="+mn-lt"/>
              </a:rPr>
              <a:t>计数。技术过程中，</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一直维持低电平，直至减</a:t>
            </a:r>
            <a:r>
              <a:rPr lang="en-US" altLang="zh-CN" sz="2000" dirty="0">
                <a:solidFill>
                  <a:srgbClr val="002060"/>
                </a:solidFill>
                <a:latin typeface="+mn-lt"/>
                <a:ea typeface="+mn-ea"/>
                <a:cs typeface="+mn-ea"/>
                <a:sym typeface="+mn-lt"/>
              </a:rPr>
              <a:t>1</a:t>
            </a:r>
            <a:r>
              <a:rPr lang="zh-CN" altLang="en-US" sz="2000" dirty="0">
                <a:solidFill>
                  <a:srgbClr val="002060"/>
                </a:solidFill>
                <a:latin typeface="+mn-lt"/>
                <a:ea typeface="+mn-ea"/>
                <a:cs typeface="+mn-ea"/>
                <a:sym typeface="+mn-lt"/>
              </a:rPr>
              <a:t>计数器减至</a:t>
            </a:r>
            <a:r>
              <a:rPr lang="en-US" altLang="zh-CN" sz="2000" dirty="0">
                <a:solidFill>
                  <a:srgbClr val="002060"/>
                </a:solidFill>
                <a:latin typeface="+mn-lt"/>
                <a:ea typeface="+mn-ea"/>
                <a:cs typeface="+mn-ea"/>
                <a:sym typeface="+mn-lt"/>
              </a:rPr>
              <a:t>0</a:t>
            </a:r>
            <a:r>
              <a:rPr lang="zh-CN" altLang="en-US" sz="2000" dirty="0">
                <a:solidFill>
                  <a:srgbClr val="002060"/>
                </a:solidFill>
                <a:latin typeface="+mn-lt"/>
                <a:ea typeface="+mn-ea"/>
                <a:cs typeface="+mn-ea"/>
                <a:sym typeface="+mn-lt"/>
              </a:rPr>
              <a:t>时，</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输出变成高电平。</a:t>
            </a:r>
            <a:endParaRPr lang="zh-CN" altLang="en-US" sz="2000" dirty="0">
              <a:solidFill>
                <a:srgbClr val="002060"/>
              </a:solidFill>
              <a:latin typeface="+mn-lt"/>
              <a:ea typeface="+mn-ea"/>
              <a:cs typeface="+mn-ea"/>
              <a:sym typeface="+mn-lt"/>
            </a:endParaRPr>
          </a:p>
          <a:p>
            <a:pPr algn="just"/>
            <a:r>
              <a:rPr lang="zh-CN" altLang="en-US" sz="2000" dirty="0">
                <a:solidFill>
                  <a:srgbClr val="006600"/>
                </a:solidFill>
                <a:latin typeface="+mn-lt"/>
                <a:ea typeface="+mn-ea"/>
                <a:cs typeface="+mn-ea"/>
                <a:sym typeface="+mn-lt"/>
              </a:rPr>
              <a:t>可见，由于</a:t>
            </a:r>
            <a:r>
              <a:rPr lang="en-US" altLang="zh-CN" sz="2000" dirty="0">
                <a:solidFill>
                  <a:srgbClr val="006600"/>
                </a:solidFill>
                <a:latin typeface="+mn-lt"/>
                <a:ea typeface="+mn-ea"/>
                <a:cs typeface="+mn-ea"/>
                <a:sym typeface="+mn-lt"/>
              </a:rPr>
              <a:t>GATE</a:t>
            </a:r>
            <a:r>
              <a:rPr lang="zh-CN" altLang="en-US" sz="2000" dirty="0">
                <a:solidFill>
                  <a:srgbClr val="006600"/>
                </a:solidFill>
                <a:latin typeface="+mn-lt"/>
                <a:ea typeface="+mn-ea"/>
                <a:cs typeface="+mn-ea"/>
                <a:sym typeface="+mn-lt"/>
              </a:rPr>
              <a:t>上升沿的触发，使得</a:t>
            </a:r>
            <a:r>
              <a:rPr lang="en-US" altLang="zh-CN" sz="2000" dirty="0">
                <a:solidFill>
                  <a:srgbClr val="006600"/>
                </a:solidFill>
                <a:latin typeface="+mn-lt"/>
                <a:ea typeface="+mn-ea"/>
                <a:cs typeface="+mn-ea"/>
                <a:sym typeface="+mn-lt"/>
              </a:rPr>
              <a:t>OUT</a:t>
            </a:r>
            <a:r>
              <a:rPr lang="zh-CN" altLang="en-US" sz="2000" dirty="0">
                <a:solidFill>
                  <a:srgbClr val="006600"/>
                </a:solidFill>
                <a:latin typeface="+mn-lt"/>
                <a:ea typeface="+mn-ea"/>
                <a:cs typeface="+mn-ea"/>
                <a:sym typeface="+mn-lt"/>
              </a:rPr>
              <a:t>输出端产生一个宽度为</a:t>
            </a:r>
            <a:r>
              <a:rPr lang="en-US" altLang="zh-CN" sz="2000" dirty="0">
                <a:solidFill>
                  <a:srgbClr val="006600"/>
                </a:solidFill>
                <a:latin typeface="+mn-lt"/>
                <a:ea typeface="+mn-ea"/>
                <a:cs typeface="+mn-ea"/>
                <a:sym typeface="+mn-lt"/>
              </a:rPr>
              <a:t>N</a:t>
            </a:r>
            <a:r>
              <a:rPr lang="zh-CN" altLang="en-US" sz="2000" dirty="0">
                <a:solidFill>
                  <a:srgbClr val="006600"/>
                </a:solidFill>
                <a:latin typeface="+mn-lt"/>
                <a:ea typeface="+mn-ea"/>
                <a:cs typeface="+mn-ea"/>
                <a:sym typeface="+mn-lt"/>
              </a:rPr>
              <a:t>个</a:t>
            </a:r>
            <a:r>
              <a:rPr lang="en-US" altLang="zh-CN" sz="2000" dirty="0">
                <a:solidFill>
                  <a:srgbClr val="006600"/>
                </a:solidFill>
                <a:latin typeface="+mn-lt"/>
                <a:ea typeface="+mn-ea"/>
                <a:cs typeface="+mn-ea"/>
                <a:sym typeface="+mn-lt"/>
              </a:rPr>
              <a:t>CLK</a:t>
            </a:r>
            <a:r>
              <a:rPr lang="zh-CN" altLang="en-US" sz="2000" dirty="0">
                <a:solidFill>
                  <a:srgbClr val="006600"/>
                </a:solidFill>
                <a:latin typeface="+mn-lt"/>
                <a:ea typeface="+mn-ea"/>
                <a:cs typeface="+mn-ea"/>
                <a:sym typeface="+mn-lt"/>
              </a:rPr>
              <a:t>周期的负脉冲。此后若再次由</a:t>
            </a:r>
            <a:r>
              <a:rPr lang="en-US" altLang="zh-CN" sz="2000" dirty="0">
                <a:solidFill>
                  <a:srgbClr val="006600"/>
                </a:solidFill>
                <a:latin typeface="+mn-lt"/>
                <a:ea typeface="+mn-ea"/>
                <a:cs typeface="+mn-ea"/>
                <a:sym typeface="+mn-lt"/>
              </a:rPr>
              <a:t>GATE</a:t>
            </a:r>
            <a:r>
              <a:rPr lang="zh-CN" altLang="en-US" sz="2000" dirty="0">
                <a:solidFill>
                  <a:srgbClr val="006600"/>
                </a:solidFill>
                <a:latin typeface="+mn-lt"/>
                <a:ea typeface="+mn-ea"/>
                <a:cs typeface="+mn-ea"/>
                <a:sym typeface="+mn-lt"/>
              </a:rPr>
              <a:t>上升沿触发，则输出再次产生一个同样宽度的负脉冲。</a:t>
            </a:r>
            <a:endParaRPr lang="zh-CN" altLang="en-US" sz="2000" dirty="0">
              <a:solidFill>
                <a:srgbClr val="006600"/>
              </a:solidFill>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406" name="Group 46"/>
          <p:cNvGraphicFramePr>
            <a:graphicFrameLocks noGrp="1"/>
          </p:cNvGraphicFramePr>
          <p:nvPr>
            <p:ph idx="1"/>
          </p:nvPr>
        </p:nvGraphicFramePr>
        <p:xfrm>
          <a:off x="250825" y="836613"/>
          <a:ext cx="8642350" cy="5470525"/>
        </p:xfrm>
        <a:graphic>
          <a:graphicData uri="http://schemas.openxmlformats.org/drawingml/2006/table">
            <a:tbl>
              <a:tblPr/>
              <a:tblGrid>
                <a:gridCol w="2449513"/>
                <a:gridCol w="6192837"/>
              </a:tblGrid>
              <a:tr h="593725">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控制特征</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和计数值的变化</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1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控制字写入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当控制字写入后，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2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3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启动方式</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上升沿可启动</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。在</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上升沿后的下一个时钟脉冲时</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4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5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计数为</a:t>
                      </a: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时</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，一直保持到有</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上升沿为止</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6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计数期间写入新的计数值</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不影响原计数过程，只有当下一个</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上升沿时才使用新计数值</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7 GATE</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的作用</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或</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期间，不影响计数器减</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动作；但若出现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上升沿，则按新计数值重启计数器，无论原计数过程如何。</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8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计数值有效期</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多次有效；未写入新计数值时，每次</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上升沿都自动重载原计数值</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70" name="Text Box 34"/>
          <p:cNvSpPr txBox="1"/>
          <p:nvPr/>
        </p:nvSpPr>
        <p:spPr>
          <a:xfrm>
            <a:off x="179388" y="188913"/>
            <a:ext cx="2808287" cy="457200"/>
          </a:xfrm>
          <a:prstGeom prst="rect">
            <a:avLst/>
          </a:prstGeom>
          <a:noFill/>
          <a:ln w="222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algn="ctr" eaLnBrk="1" hangingPunct="1">
              <a:spcBef>
                <a:spcPct val="50000"/>
              </a:spcBef>
              <a:buClrTx/>
              <a:buSzTx/>
              <a:buFontTx/>
              <a:buNone/>
            </a:pPr>
            <a:r>
              <a:rPr lang="zh-CN" altLang="en-US" sz="2400" b="1" dirty="0"/>
              <a:t>方式</a:t>
            </a:r>
            <a:r>
              <a:rPr lang="en-US" altLang="zh-CN" sz="2400" b="1" dirty="0"/>
              <a:t>1</a:t>
            </a:r>
            <a:r>
              <a:rPr lang="zh-CN" altLang="en-US" sz="2400" b="1" dirty="0"/>
              <a:t>过程特点：</a:t>
            </a:r>
            <a:endParaRPr lang="zh-CN" altLang="en-US" sz="2400" b="1" dirty="0"/>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14323" y="1893011"/>
            <a:ext cx="8115353" cy="4753865"/>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1</a:t>
            </a:r>
            <a:r>
              <a:rPr lang="zh-CN" altLang="en-US" dirty="0">
                <a:solidFill>
                  <a:srgbClr val="0000FF"/>
                </a:solidFill>
                <a:latin typeface="+mn-lt"/>
                <a:ea typeface="+mn-ea"/>
                <a:cs typeface="+mn-ea"/>
                <a:sym typeface="+mn-lt"/>
              </a:rPr>
              <a:t>方式特点：</a:t>
            </a:r>
            <a:endParaRPr lang="en-US" altLang="zh-CN" dirty="0">
              <a:solidFill>
                <a:srgbClr val="0000FF"/>
              </a:solidFill>
              <a:latin typeface="+mn-lt"/>
              <a:ea typeface="+mn-ea"/>
              <a:cs typeface="+mn-ea"/>
              <a:sym typeface="+mn-lt"/>
            </a:endParaRPr>
          </a:p>
          <a:p>
            <a:pPr marL="342900" indent="-342900" algn="just" eaLnBrk="1" hangingPunct="1">
              <a:lnSpc>
                <a:spcPct val="110000"/>
              </a:lnSpc>
              <a:spcBef>
                <a:spcPct val="20000"/>
              </a:spcBef>
              <a:buClr>
                <a:srgbClr val="FF5050"/>
              </a:buClr>
              <a:buSzPct val="80000"/>
              <a:buFont typeface="Wingdings" panose="05000000000000000000" pitchFamily="2" charset="2"/>
              <a:buChar char="l"/>
            </a:pPr>
            <a:r>
              <a:rPr lang="en-US" altLang="zh-CN" dirty="0">
                <a:solidFill>
                  <a:srgbClr val="006600"/>
                </a:solidFill>
                <a:latin typeface="+mn-lt"/>
                <a:ea typeface="+mn-ea"/>
                <a:cs typeface="+mn-ea"/>
                <a:sym typeface="+mn-lt"/>
              </a:rPr>
              <a:t>1</a:t>
            </a:r>
            <a:r>
              <a:rPr lang="zh-CN" altLang="en-US" dirty="0">
                <a:solidFill>
                  <a:srgbClr val="006600"/>
                </a:solidFill>
                <a:latin typeface="+mn-lt"/>
                <a:ea typeface="+mn-ea"/>
                <a:cs typeface="+mn-ea"/>
                <a:sym typeface="+mn-lt"/>
              </a:rPr>
              <a:t>方式的典型应用是作可编程单稳态触发器</a:t>
            </a:r>
            <a:r>
              <a:rPr lang="zh-CN" altLang="en-US" dirty="0">
                <a:latin typeface="+mn-lt"/>
                <a:ea typeface="+mn-ea"/>
                <a:cs typeface="+mn-ea"/>
                <a:sym typeface="+mn-lt"/>
              </a:rPr>
              <a:t>，</a:t>
            </a:r>
            <a:r>
              <a:rPr lang="zh-CN" altLang="en-US" dirty="0">
                <a:solidFill>
                  <a:srgbClr val="FF0000"/>
                </a:solidFill>
                <a:latin typeface="+mn-lt"/>
                <a:ea typeface="+mn-ea"/>
                <a:cs typeface="+mn-ea"/>
                <a:sym typeface="+mn-lt"/>
              </a:rPr>
              <a:t>单稳延迟时间</a:t>
            </a:r>
            <a:r>
              <a:rPr lang="en-US" altLang="zh-CN" dirty="0">
                <a:solidFill>
                  <a:srgbClr val="FF0000"/>
                </a:solidFill>
                <a:latin typeface="+mn-lt"/>
                <a:ea typeface="+mn-ea"/>
                <a:cs typeface="+mn-ea"/>
                <a:sym typeface="+mn-lt"/>
              </a:rPr>
              <a:t>=</a:t>
            </a:r>
            <a:r>
              <a:rPr lang="zh-CN" altLang="en-US" dirty="0">
                <a:solidFill>
                  <a:srgbClr val="FF0000"/>
                </a:solidFill>
                <a:latin typeface="+mn-lt"/>
                <a:ea typeface="+mn-ea"/>
                <a:cs typeface="+mn-ea"/>
                <a:sym typeface="+mn-lt"/>
              </a:rPr>
              <a:t>计数初值</a:t>
            </a:r>
            <a:r>
              <a:rPr lang="en-US" altLang="zh-CN" dirty="0">
                <a:solidFill>
                  <a:srgbClr val="FF0000"/>
                </a:solidFill>
                <a:latin typeface="+mn-lt"/>
                <a:ea typeface="+mn-ea"/>
                <a:cs typeface="+mn-ea"/>
                <a:sym typeface="+mn-lt"/>
              </a:rPr>
              <a:t>×</a:t>
            </a:r>
            <a:r>
              <a:rPr lang="zh-CN" altLang="en-US" dirty="0">
                <a:solidFill>
                  <a:srgbClr val="FF0000"/>
                </a:solidFill>
                <a:latin typeface="+mn-lt"/>
                <a:ea typeface="+mn-ea"/>
                <a:cs typeface="+mn-ea"/>
                <a:sym typeface="+mn-lt"/>
              </a:rPr>
              <a:t>时钟脉宽，</a:t>
            </a:r>
            <a:r>
              <a:rPr lang="zh-CN" altLang="en-US" dirty="0">
                <a:solidFill>
                  <a:srgbClr val="002060"/>
                </a:solidFill>
                <a:latin typeface="+mn-lt"/>
                <a:ea typeface="+mn-ea"/>
                <a:cs typeface="+mn-ea"/>
                <a:sym typeface="+mn-lt"/>
              </a:rPr>
              <a:t>延时期间输出的是低电平，低电平的宽度可以由程序控制，即改变计数初值就可以改变延时时间。      </a:t>
            </a:r>
            <a:endParaRPr lang="zh-CN" altLang="en-US" dirty="0">
              <a:solidFill>
                <a:srgbClr val="002060"/>
              </a:solidFill>
              <a:latin typeface="+mn-lt"/>
              <a:ea typeface="+mn-ea"/>
              <a:cs typeface="+mn-ea"/>
              <a:sym typeface="+mn-lt"/>
            </a:endParaRPr>
          </a:p>
          <a:p>
            <a:pPr marL="342900" indent="-342900" algn="just" eaLnBrk="1" hangingPunct="1">
              <a:lnSpc>
                <a:spcPct val="110000"/>
              </a:lnSpc>
              <a:spcBef>
                <a:spcPct val="20000"/>
              </a:spcBef>
              <a:buClr>
                <a:srgbClr val="FF5050"/>
              </a:buClr>
              <a:buSzPct val="80000"/>
              <a:buFont typeface="Wingdings" panose="05000000000000000000" pitchFamily="2" charset="2"/>
              <a:buChar char="l"/>
            </a:pPr>
            <a:r>
              <a:rPr lang="en-US" altLang="zh-CN" dirty="0">
                <a:solidFill>
                  <a:srgbClr val="006600"/>
                </a:solidFill>
                <a:latin typeface="+mn-lt"/>
                <a:ea typeface="+mn-ea"/>
                <a:cs typeface="+mn-ea"/>
                <a:sym typeface="+mn-lt"/>
              </a:rPr>
              <a:t>1</a:t>
            </a:r>
            <a:r>
              <a:rPr lang="zh-CN" altLang="en-US" dirty="0">
                <a:solidFill>
                  <a:srgbClr val="006600"/>
                </a:solidFill>
                <a:latin typeface="+mn-lt"/>
                <a:ea typeface="+mn-ea"/>
                <a:cs typeface="+mn-ea"/>
                <a:sym typeface="+mn-lt"/>
              </a:rPr>
              <a:t>方式在写入计数初值后，再由</a:t>
            </a:r>
            <a:r>
              <a:rPr lang="en-US" altLang="zh-CN" dirty="0">
                <a:solidFill>
                  <a:srgbClr val="006600"/>
                </a:solidFill>
                <a:latin typeface="+mn-lt"/>
                <a:ea typeface="+mn-ea"/>
                <a:cs typeface="+mn-ea"/>
                <a:sym typeface="+mn-lt"/>
              </a:rPr>
              <a:t>GATE</a:t>
            </a:r>
            <a:r>
              <a:rPr lang="zh-CN" altLang="en-US" dirty="0">
                <a:solidFill>
                  <a:srgbClr val="006600"/>
                </a:solidFill>
                <a:latin typeface="+mn-lt"/>
                <a:ea typeface="+mn-ea"/>
                <a:cs typeface="+mn-ea"/>
                <a:sym typeface="+mn-lt"/>
              </a:rPr>
              <a:t>门信号硬启动计数，</a:t>
            </a:r>
            <a:r>
              <a:rPr lang="en-US" altLang="zh-CN" dirty="0">
                <a:solidFill>
                  <a:srgbClr val="002060"/>
                </a:solidFill>
                <a:latin typeface="+mn-lt"/>
                <a:ea typeface="+mn-ea"/>
                <a:cs typeface="+mn-ea"/>
                <a:sym typeface="+mn-lt"/>
              </a:rPr>
              <a:t>OUT</a:t>
            </a:r>
            <a:r>
              <a:rPr lang="zh-CN" altLang="en-US" dirty="0">
                <a:solidFill>
                  <a:srgbClr val="002060"/>
                </a:solidFill>
                <a:latin typeface="+mn-lt"/>
                <a:ea typeface="+mn-ea"/>
                <a:cs typeface="+mn-ea"/>
                <a:sym typeface="+mn-lt"/>
              </a:rPr>
              <a:t>变为低电平，每来一个</a:t>
            </a:r>
            <a:r>
              <a:rPr lang="en-US" altLang="zh-CN" dirty="0">
                <a:solidFill>
                  <a:srgbClr val="002060"/>
                </a:solidFill>
                <a:latin typeface="+mn-lt"/>
                <a:ea typeface="+mn-ea"/>
                <a:cs typeface="+mn-ea"/>
                <a:sym typeface="+mn-lt"/>
              </a:rPr>
              <a:t>CLK</a:t>
            </a:r>
            <a:r>
              <a:rPr lang="zh-CN" altLang="en-US" dirty="0">
                <a:solidFill>
                  <a:srgbClr val="002060"/>
                </a:solidFill>
                <a:latin typeface="+mn-lt"/>
                <a:ea typeface="+mn-ea"/>
                <a:cs typeface="+mn-ea"/>
                <a:sym typeface="+mn-lt"/>
              </a:rPr>
              <a:t>，计数器减</a:t>
            </a:r>
            <a:r>
              <a:rPr lang="en-US" altLang="zh-CN" dirty="0">
                <a:solidFill>
                  <a:srgbClr val="002060"/>
                </a:solidFill>
                <a:latin typeface="+mn-lt"/>
                <a:ea typeface="+mn-ea"/>
                <a:cs typeface="+mn-ea"/>
                <a:sym typeface="+mn-lt"/>
              </a:rPr>
              <a:t>1</a:t>
            </a:r>
            <a:r>
              <a:rPr lang="zh-CN" altLang="en-US" dirty="0">
                <a:solidFill>
                  <a:srgbClr val="002060"/>
                </a:solidFill>
                <a:latin typeface="+mn-lt"/>
                <a:ea typeface="+mn-ea"/>
                <a:cs typeface="+mn-ea"/>
                <a:sym typeface="+mn-lt"/>
              </a:rPr>
              <a:t>直到计数值减到</a:t>
            </a:r>
            <a:r>
              <a:rPr lang="en-US" altLang="zh-CN" dirty="0">
                <a:solidFill>
                  <a:srgbClr val="002060"/>
                </a:solidFill>
                <a:latin typeface="+mn-lt"/>
                <a:ea typeface="+mn-ea"/>
                <a:cs typeface="+mn-ea"/>
                <a:sym typeface="+mn-lt"/>
              </a:rPr>
              <a:t>0</a:t>
            </a:r>
            <a:r>
              <a:rPr lang="zh-CN" altLang="en-US" dirty="0">
                <a:solidFill>
                  <a:srgbClr val="002060"/>
                </a:solidFill>
                <a:latin typeface="+mn-lt"/>
                <a:ea typeface="+mn-ea"/>
                <a:cs typeface="+mn-ea"/>
                <a:sym typeface="+mn-lt"/>
              </a:rPr>
              <a:t>时，停止工作，</a:t>
            </a:r>
            <a:r>
              <a:rPr lang="en-US" altLang="zh-CN" dirty="0">
                <a:solidFill>
                  <a:srgbClr val="002060"/>
                </a:solidFill>
                <a:latin typeface="+mn-lt"/>
                <a:ea typeface="+mn-ea"/>
                <a:cs typeface="+mn-ea"/>
                <a:sym typeface="+mn-lt"/>
              </a:rPr>
              <a:t>OUT</a:t>
            </a:r>
            <a:r>
              <a:rPr lang="zh-CN" altLang="en-US" dirty="0">
                <a:solidFill>
                  <a:srgbClr val="002060"/>
                </a:solidFill>
                <a:latin typeface="+mn-lt"/>
                <a:ea typeface="+mn-ea"/>
                <a:cs typeface="+mn-ea"/>
                <a:sym typeface="+mn-lt"/>
              </a:rPr>
              <a:t>输出高电平，并维持高电平到</a:t>
            </a:r>
            <a:r>
              <a:rPr lang="en-US" altLang="zh-CN" dirty="0">
                <a:solidFill>
                  <a:srgbClr val="002060"/>
                </a:solidFill>
                <a:latin typeface="+mn-lt"/>
                <a:ea typeface="+mn-ea"/>
                <a:cs typeface="+mn-ea"/>
                <a:sym typeface="+mn-lt"/>
              </a:rPr>
              <a:t>GATE</a:t>
            </a:r>
            <a:r>
              <a:rPr lang="zh-CN" altLang="en-US" dirty="0">
                <a:solidFill>
                  <a:srgbClr val="002060"/>
                </a:solidFill>
                <a:latin typeface="+mn-lt"/>
                <a:ea typeface="+mn-ea"/>
                <a:cs typeface="+mn-ea"/>
                <a:sym typeface="+mn-lt"/>
              </a:rPr>
              <a:t>门信号再次启动。</a:t>
            </a:r>
            <a:endParaRPr lang="zh-CN" altLang="en-US" dirty="0">
              <a:solidFill>
                <a:srgbClr val="002060"/>
              </a:solidFill>
              <a:latin typeface="+mn-lt"/>
              <a:ea typeface="+mn-ea"/>
              <a:cs typeface="+mn-ea"/>
              <a:sym typeface="+mn-lt"/>
            </a:endParaRPr>
          </a:p>
          <a:p>
            <a:pPr marL="342900" indent="-342900" algn="just" eaLnBrk="1" hangingPunct="1">
              <a:lnSpc>
                <a:spcPct val="110000"/>
              </a:lnSpc>
              <a:spcBef>
                <a:spcPct val="20000"/>
              </a:spcBef>
              <a:buClr>
                <a:srgbClr val="FF5050"/>
              </a:buClr>
              <a:buSzPct val="80000"/>
              <a:buFont typeface="Wingdings" panose="05000000000000000000" pitchFamily="2" charset="2"/>
              <a:buChar char="l"/>
            </a:pPr>
            <a:r>
              <a:rPr lang="en-US" altLang="zh-CN" dirty="0">
                <a:solidFill>
                  <a:srgbClr val="002060"/>
                </a:solidFill>
                <a:latin typeface="+mn-lt"/>
                <a:ea typeface="+mn-ea"/>
                <a:cs typeface="+mn-ea"/>
                <a:sym typeface="+mn-lt"/>
              </a:rPr>
              <a:t>1</a:t>
            </a:r>
            <a:r>
              <a:rPr lang="zh-CN" altLang="en-US" dirty="0">
                <a:solidFill>
                  <a:srgbClr val="002060"/>
                </a:solidFill>
                <a:latin typeface="+mn-lt"/>
                <a:ea typeface="+mn-ea"/>
                <a:cs typeface="+mn-ea"/>
                <a:sym typeface="+mn-lt"/>
              </a:rPr>
              <a:t>方式由</a:t>
            </a:r>
            <a:r>
              <a:rPr lang="en-US" altLang="zh-CN" dirty="0">
                <a:solidFill>
                  <a:srgbClr val="002060"/>
                </a:solidFill>
                <a:latin typeface="+mn-lt"/>
                <a:ea typeface="+mn-ea"/>
                <a:cs typeface="+mn-ea"/>
                <a:sym typeface="+mn-lt"/>
              </a:rPr>
              <a:t>GATE</a:t>
            </a:r>
            <a:r>
              <a:rPr lang="zh-CN" altLang="en-US" dirty="0">
                <a:solidFill>
                  <a:srgbClr val="002060"/>
                </a:solidFill>
                <a:latin typeface="+mn-lt"/>
                <a:ea typeface="+mn-ea"/>
                <a:cs typeface="+mn-ea"/>
                <a:sym typeface="+mn-lt"/>
              </a:rPr>
              <a:t>门信号每触发</a:t>
            </a:r>
            <a:r>
              <a:rPr lang="en-US" altLang="zh-CN" dirty="0">
                <a:solidFill>
                  <a:srgbClr val="002060"/>
                </a:solidFill>
                <a:latin typeface="+mn-lt"/>
                <a:ea typeface="+mn-ea"/>
                <a:cs typeface="+mn-ea"/>
                <a:sym typeface="+mn-lt"/>
              </a:rPr>
              <a:t>1</a:t>
            </a:r>
            <a:r>
              <a:rPr lang="zh-CN" altLang="en-US" dirty="0">
                <a:solidFill>
                  <a:srgbClr val="002060"/>
                </a:solidFill>
                <a:latin typeface="+mn-lt"/>
                <a:ea typeface="+mn-ea"/>
                <a:cs typeface="+mn-ea"/>
                <a:sym typeface="+mn-lt"/>
              </a:rPr>
              <a:t>次仅输出一个波形，故</a:t>
            </a:r>
            <a:r>
              <a:rPr lang="en-US" altLang="zh-CN" dirty="0">
                <a:solidFill>
                  <a:srgbClr val="006600"/>
                </a:solidFill>
                <a:latin typeface="+mn-lt"/>
                <a:ea typeface="+mn-ea"/>
                <a:cs typeface="+mn-ea"/>
                <a:sym typeface="+mn-lt"/>
              </a:rPr>
              <a:t>1</a:t>
            </a:r>
            <a:r>
              <a:rPr lang="zh-CN" altLang="en-US" dirty="0">
                <a:solidFill>
                  <a:srgbClr val="006600"/>
                </a:solidFill>
                <a:latin typeface="+mn-lt"/>
                <a:ea typeface="+mn-ea"/>
                <a:cs typeface="+mn-ea"/>
                <a:sym typeface="+mn-lt"/>
              </a:rPr>
              <a:t>方式也是输出单次波。</a:t>
            </a:r>
            <a:endParaRPr lang="zh-CN" altLang="en-US" dirty="0">
              <a:solidFill>
                <a:srgbClr val="006600"/>
              </a:solidFill>
              <a:latin typeface="+mn-lt"/>
              <a:ea typeface="+mn-ea"/>
              <a:cs typeface="+mn-ea"/>
              <a:sym typeface="+mn-lt"/>
            </a:endParaRPr>
          </a:p>
        </p:txBody>
      </p:sp>
      <p:sp>
        <p:nvSpPr>
          <p:cNvPr id="7" name="Rectangle 2"/>
          <p:cNvSpPr txBox="1">
            <a:spLocks noChangeArrowheads="1"/>
          </p:cNvSpPr>
          <p:nvPr/>
        </p:nvSpPr>
        <p:spPr bwMode="auto">
          <a:xfrm>
            <a:off x="457200" y="1157061"/>
            <a:ext cx="8229600" cy="570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en-US" altLang="zh-CN" sz="2800" b="1" kern="0">
                <a:solidFill>
                  <a:srgbClr val="C00000"/>
                </a:solidFill>
                <a:latin typeface="+mn-lt"/>
                <a:ea typeface="+mn-ea"/>
                <a:cs typeface="+mn-ea"/>
                <a:sym typeface="+mn-lt"/>
              </a:rPr>
              <a:t>2. </a:t>
            </a:r>
            <a:r>
              <a:rPr lang="zh-CN" altLang="en-US" sz="2800" b="1" kern="0">
                <a:solidFill>
                  <a:srgbClr val="C00000"/>
                </a:solidFill>
                <a:latin typeface="+mn-lt"/>
                <a:ea typeface="+mn-ea"/>
                <a:cs typeface="+mn-ea"/>
                <a:sym typeface="+mn-lt"/>
              </a:rPr>
              <a:t>定时器方式</a:t>
            </a:r>
            <a:r>
              <a:rPr lang="en-US" altLang="zh-CN" sz="2800" b="1" kern="0">
                <a:solidFill>
                  <a:srgbClr val="C00000"/>
                </a:solidFill>
                <a:latin typeface="+mn-lt"/>
                <a:ea typeface="+mn-ea"/>
                <a:cs typeface="+mn-ea"/>
                <a:sym typeface="+mn-lt"/>
              </a:rPr>
              <a:t>1</a:t>
            </a:r>
            <a:r>
              <a:rPr lang="zh-CN" altLang="en-US" sz="2800" b="1" kern="0">
                <a:solidFill>
                  <a:srgbClr val="C00000"/>
                </a:solidFill>
                <a:latin typeface="+mn-lt"/>
                <a:ea typeface="+mn-ea"/>
                <a:cs typeface="+mn-ea"/>
                <a:sym typeface="+mn-lt"/>
              </a:rPr>
              <a:t>：可编程单稳脉冲</a:t>
            </a:r>
            <a:endParaRPr lang="zh-CN" altLang="en-US" sz="2800" b="1" kern="0" dirty="0">
              <a:solidFill>
                <a:srgbClr val="C00000"/>
              </a:solidFill>
              <a:latin typeface="+mn-lt"/>
              <a:ea typeface="+mn-ea"/>
              <a:cs typeface="+mn-ea"/>
              <a:sym typeface="+mn-lt"/>
            </a:endParaRP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836613"/>
            <a:ext cx="6911975"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00113" y="981075"/>
            <a:ext cx="727233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457200" y="1157061"/>
            <a:ext cx="8229600" cy="570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en-US" altLang="zh-CN" sz="2800" b="1" kern="0">
                <a:solidFill>
                  <a:srgbClr val="C00000"/>
                </a:solidFill>
                <a:latin typeface="+mn-lt"/>
                <a:ea typeface="+mn-ea"/>
                <a:cs typeface="+mn-ea"/>
                <a:sym typeface="+mn-lt"/>
              </a:rPr>
              <a:t>2. </a:t>
            </a:r>
            <a:r>
              <a:rPr lang="zh-CN" altLang="en-US" sz="2800" b="1" kern="0">
                <a:solidFill>
                  <a:srgbClr val="C00000"/>
                </a:solidFill>
                <a:latin typeface="+mn-lt"/>
                <a:ea typeface="+mn-ea"/>
                <a:cs typeface="+mn-ea"/>
                <a:sym typeface="+mn-lt"/>
              </a:rPr>
              <a:t>定时器方式</a:t>
            </a:r>
            <a:r>
              <a:rPr lang="en-US" altLang="zh-CN" sz="2800" b="1" kern="0">
                <a:solidFill>
                  <a:srgbClr val="C00000"/>
                </a:solidFill>
                <a:latin typeface="+mn-lt"/>
                <a:ea typeface="+mn-ea"/>
                <a:cs typeface="+mn-ea"/>
                <a:sym typeface="+mn-lt"/>
              </a:rPr>
              <a:t>1</a:t>
            </a:r>
            <a:r>
              <a:rPr lang="zh-CN" altLang="en-US" sz="2800" b="1" kern="0">
                <a:solidFill>
                  <a:srgbClr val="C00000"/>
                </a:solidFill>
                <a:latin typeface="+mn-lt"/>
                <a:ea typeface="+mn-ea"/>
                <a:cs typeface="+mn-ea"/>
                <a:sym typeface="+mn-lt"/>
              </a:rPr>
              <a:t>：可编程单稳脉冲</a:t>
            </a:r>
            <a:endParaRPr lang="zh-CN" altLang="en-US" sz="2800" b="1" kern="0" dirty="0">
              <a:solidFill>
                <a:srgbClr val="C00000"/>
              </a:solidFill>
              <a:latin typeface="+mn-lt"/>
              <a:ea typeface="+mn-ea"/>
              <a:cs typeface="+mn-ea"/>
              <a:sym typeface="+mn-lt"/>
            </a:endParaRPr>
          </a:p>
        </p:txBody>
      </p:sp>
      <p:sp>
        <p:nvSpPr>
          <p:cNvPr id="5" name="Rectangle 7"/>
          <p:cNvSpPr txBox="1">
            <a:spLocks noChangeArrowheads="1"/>
          </p:cNvSpPr>
          <p:nvPr/>
        </p:nvSpPr>
        <p:spPr>
          <a:xfrm>
            <a:off x="743351" y="1833079"/>
            <a:ext cx="7657298" cy="4536480"/>
          </a:xfrm>
          <a:prstGeom prst="rect">
            <a:avLst/>
          </a:prstGeom>
          <a:noFill/>
        </p:spPr>
        <p:txBody>
          <a:bodyPr/>
          <a:lstStyle>
            <a:lvl1pPr marL="342900" indent="-342900" algn="just"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just" rtl="0" eaLnBrk="0" fontAlgn="base" hangingPunct="0">
              <a:spcBef>
                <a:spcPct val="20000"/>
              </a:spcBef>
              <a:spcAft>
                <a:spcPct val="0"/>
              </a:spcAft>
              <a:buChar char="–"/>
              <a:defRPr sz="2800">
                <a:solidFill>
                  <a:schemeClr val="tx1"/>
                </a:solidFill>
                <a:latin typeface="+mn-lt"/>
                <a:ea typeface="+mn-ea"/>
              </a:defRPr>
            </a:lvl2pPr>
            <a:lvl3pPr marL="1143000" indent="-228600" algn="just" rtl="0" eaLnBrk="0" fontAlgn="base" hangingPunct="0">
              <a:spcBef>
                <a:spcPct val="20000"/>
              </a:spcBef>
              <a:spcAft>
                <a:spcPct val="0"/>
              </a:spcAft>
              <a:buChar char="•"/>
              <a:defRPr sz="2400">
                <a:solidFill>
                  <a:schemeClr val="tx1"/>
                </a:solidFill>
                <a:latin typeface="+mn-lt"/>
                <a:ea typeface="+mn-ea"/>
              </a:defRPr>
            </a:lvl3pPr>
            <a:lvl4pPr marL="1600200" indent="-228600" algn="just" rtl="0" eaLnBrk="0" fontAlgn="base" hangingPunct="0">
              <a:spcBef>
                <a:spcPct val="20000"/>
              </a:spcBef>
              <a:spcAft>
                <a:spcPct val="0"/>
              </a:spcAft>
              <a:buChar char="–"/>
              <a:defRPr sz="2000">
                <a:solidFill>
                  <a:schemeClr val="tx1"/>
                </a:solidFill>
                <a:latin typeface="+mn-lt"/>
                <a:ea typeface="+mn-ea"/>
              </a:defRPr>
            </a:lvl4pPr>
            <a:lvl5pPr marL="2057400" indent="-228600" algn="just"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buNone/>
            </a:pPr>
            <a:r>
              <a:rPr lang="zh-CN" altLang="en-US" sz="2400" kern="0" dirty="0">
                <a:solidFill>
                  <a:srgbClr val="0000FF"/>
                </a:solidFill>
                <a:cs typeface="+mn-ea"/>
                <a:sym typeface="+mn-lt"/>
              </a:rPr>
              <a:t>情况一：</a:t>
            </a:r>
            <a:endParaRPr lang="zh-CN" altLang="en-US" sz="2400" kern="0" dirty="0">
              <a:solidFill>
                <a:srgbClr val="0000FF"/>
              </a:solidFill>
              <a:cs typeface="+mn-ea"/>
              <a:sym typeface="+mn-lt"/>
            </a:endParaRPr>
          </a:p>
          <a:p>
            <a:pPr marL="933450" lvl="1" indent="-533400" eaLnBrk="1" hangingPunct="1">
              <a:buFontTx/>
              <a:buAutoNum type="arabicPeriod"/>
            </a:pPr>
            <a:r>
              <a:rPr lang="zh-CN" altLang="en-US" sz="2200" kern="0" dirty="0">
                <a:cs typeface="+mn-ea"/>
                <a:sym typeface="+mn-lt"/>
              </a:rPr>
              <a:t>写入计数初值后，计数器并不立即开始工作；</a:t>
            </a:r>
            <a:endParaRPr lang="zh-CN" altLang="en-US" sz="2200" kern="0" dirty="0">
              <a:cs typeface="+mn-ea"/>
              <a:sym typeface="+mn-lt"/>
            </a:endParaRPr>
          </a:p>
          <a:p>
            <a:pPr marL="933450" lvl="1" indent="-533400" eaLnBrk="1" hangingPunct="1">
              <a:buFontTx/>
              <a:buAutoNum type="arabicPeriod"/>
            </a:pPr>
            <a:r>
              <a:rPr lang="zh-CN" altLang="en-US" sz="2200" kern="0" dirty="0">
                <a:cs typeface="+mn-ea"/>
                <a:sym typeface="+mn-lt"/>
              </a:rPr>
              <a:t>门控信号</a:t>
            </a:r>
            <a:r>
              <a:rPr lang="en-US" altLang="zh-CN" sz="2200" kern="0" dirty="0">
                <a:cs typeface="+mn-ea"/>
                <a:sym typeface="+mn-lt"/>
              </a:rPr>
              <a:t>GATE</a:t>
            </a:r>
            <a:r>
              <a:rPr lang="zh-CN" altLang="en-US" sz="2200" kern="0" dirty="0">
                <a:cs typeface="+mn-ea"/>
                <a:sym typeface="+mn-lt"/>
              </a:rPr>
              <a:t>有效，才开始工作，使输出</a:t>
            </a:r>
            <a:r>
              <a:rPr lang="en-US" altLang="zh-CN" sz="2200" kern="0" dirty="0">
                <a:cs typeface="+mn-ea"/>
                <a:sym typeface="+mn-lt"/>
              </a:rPr>
              <a:t>OUT</a:t>
            </a:r>
            <a:r>
              <a:rPr lang="zh-CN" altLang="en-US" sz="2200" kern="0" dirty="0">
                <a:cs typeface="+mn-ea"/>
                <a:sym typeface="+mn-lt"/>
              </a:rPr>
              <a:t>变成低电平；</a:t>
            </a:r>
            <a:endParaRPr lang="zh-CN" altLang="en-US" sz="2200" kern="0" dirty="0">
              <a:cs typeface="+mn-ea"/>
              <a:sym typeface="+mn-lt"/>
            </a:endParaRPr>
          </a:p>
          <a:p>
            <a:pPr marL="933450" lvl="1" indent="-533400" eaLnBrk="1" hangingPunct="1">
              <a:buFontTx/>
              <a:buAutoNum type="arabicPeriod"/>
            </a:pPr>
            <a:r>
              <a:rPr lang="zh-CN" altLang="en-US" sz="2200" kern="0" dirty="0">
                <a:cs typeface="+mn-ea"/>
                <a:sym typeface="+mn-lt"/>
              </a:rPr>
              <a:t>直到计数器值减到零后，输出才变高电平。</a:t>
            </a:r>
            <a:endParaRPr lang="zh-CN" altLang="en-US" sz="2200" kern="0" dirty="0">
              <a:cs typeface="+mn-ea"/>
              <a:sym typeface="+mn-lt"/>
            </a:endParaRPr>
          </a:p>
          <a:p>
            <a:pPr marL="533400" indent="-533400" eaLnBrk="1" hangingPunct="1">
              <a:spcBef>
                <a:spcPct val="0"/>
              </a:spcBef>
              <a:buFontTx/>
              <a:buAutoNum type="arabicPeriod"/>
            </a:pPr>
            <a:endParaRPr lang="zh-CN" altLang="en-US" sz="2400" kern="0" dirty="0">
              <a:cs typeface="+mn-ea"/>
              <a:sym typeface="+mn-lt"/>
            </a:endParaRPr>
          </a:p>
          <a:p>
            <a:pPr marL="0" indent="0" eaLnBrk="1" hangingPunct="1">
              <a:buNone/>
            </a:pPr>
            <a:r>
              <a:rPr lang="zh-CN" altLang="en-US" sz="2400" kern="0" dirty="0">
                <a:solidFill>
                  <a:srgbClr val="0000FF"/>
                </a:solidFill>
                <a:cs typeface="+mn-ea"/>
                <a:sym typeface="+mn-lt"/>
              </a:rPr>
              <a:t>情况二：</a:t>
            </a:r>
            <a:endParaRPr lang="zh-CN" altLang="en-US" sz="2400" kern="0" dirty="0">
              <a:solidFill>
                <a:srgbClr val="0000FF"/>
              </a:solidFill>
              <a:cs typeface="+mn-ea"/>
              <a:sym typeface="+mn-lt"/>
            </a:endParaRPr>
          </a:p>
          <a:p>
            <a:pPr marL="933450" lvl="1" indent="-533400" eaLnBrk="1" hangingPunct="1">
              <a:buFontTx/>
              <a:buAutoNum type="arabicPeriod"/>
            </a:pPr>
            <a:r>
              <a:rPr lang="zh-CN" altLang="en-US" sz="2200" kern="0" dirty="0">
                <a:cs typeface="+mn-ea"/>
                <a:sym typeface="+mn-lt"/>
              </a:rPr>
              <a:t>在计数器工作期间，当</a:t>
            </a:r>
            <a:r>
              <a:rPr lang="en-US" altLang="zh-CN" sz="2200" kern="0" dirty="0">
                <a:cs typeface="+mn-ea"/>
                <a:sym typeface="+mn-lt"/>
              </a:rPr>
              <a:t>GATE</a:t>
            </a:r>
            <a:r>
              <a:rPr lang="zh-CN" altLang="en-US" sz="2200" kern="0" dirty="0">
                <a:cs typeface="+mn-ea"/>
                <a:sym typeface="+mn-lt"/>
              </a:rPr>
              <a:t>又出现一个上升沿时，计数器重新装入原计数初值并重新开始计数。</a:t>
            </a:r>
            <a:endParaRPr lang="zh-CN" altLang="en-US" sz="2200" kern="0" dirty="0">
              <a:cs typeface="+mn-ea"/>
              <a:sym typeface="+mn-lt"/>
            </a:endParaRPr>
          </a:p>
          <a:p>
            <a:pPr marL="933450" lvl="1" indent="-533400" eaLnBrk="1" hangingPunct="1">
              <a:buFontTx/>
              <a:buAutoNum type="arabicPeriod"/>
            </a:pPr>
            <a:r>
              <a:rPr lang="zh-CN" altLang="en-US" sz="2200" kern="0" dirty="0">
                <a:cs typeface="+mn-ea"/>
                <a:sym typeface="+mn-lt"/>
              </a:rPr>
              <a:t>如果工作期间对计数器写入新的计数初值，则要等到门控信号再次出现上升沿后，才按新写入的计数初值开始工作。</a:t>
            </a:r>
            <a:endParaRPr lang="zh-CN" altLang="en-US" sz="2200" kern="0" dirty="0">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linds(horizontal)">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blinds(horizontal)">
                                      <p:cBhvr>
                                        <p:cTn id="21" dur="500"/>
                                        <p:tgtEl>
                                          <p:spTgt spid="5">
                                            <p:txEl>
                                              <p:pRg st="5" end="5"/>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blinds(horizontal)">
                                      <p:cBhvr>
                                        <p:cTn id="24" dur="500"/>
                                        <p:tgtEl>
                                          <p:spTgt spid="5">
                                            <p:txEl>
                                              <p:pRg st="6" end="6"/>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blinds(horizontal)">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p:cNvSpPr>
          <p:nvPr>
            <p:ph idx="1"/>
          </p:nvPr>
        </p:nvSpPr>
        <p:spPr>
          <a:xfrm>
            <a:off x="468313" y="549275"/>
            <a:ext cx="8064500" cy="5759450"/>
          </a:xfrm>
        </p:spPr>
        <p:txBody>
          <a:bodyPr vert="horz" wrap="square" lIns="91440" tIns="45720" rIns="91440" bIns="45720" anchor="t"/>
          <a:lstStyle/>
          <a:p>
            <a:pPr eaLnBrk="1" hangingPunct="1">
              <a:lnSpc>
                <a:spcPct val="90000"/>
              </a:lnSpc>
              <a:spcBef>
                <a:spcPct val="50000"/>
              </a:spcBef>
              <a:buClrTx/>
              <a:buSzTx/>
              <a:buFontTx/>
              <a:buChar char="•"/>
            </a:pPr>
            <a:r>
              <a:rPr lang="zh-CN" altLang="en-US" sz="2800" dirty="0">
                <a:latin typeface="楷体_GB2312" pitchFamily="49" charset="-122"/>
                <a:ea typeface="楷体_GB2312" pitchFamily="49" charset="-122"/>
              </a:rPr>
              <a:t>负脉冲宽度为</a:t>
            </a:r>
            <a:r>
              <a:rPr lang="zh-CN" altLang="en-US" sz="2800" b="1" dirty="0">
                <a:solidFill>
                  <a:srgbClr val="3333FF"/>
                </a:solidFill>
                <a:latin typeface="楷体_GB2312" pitchFamily="49" charset="-122"/>
                <a:ea typeface="楷体_GB2312" pitchFamily="49" charset="-122"/>
              </a:rPr>
              <a:t>计数初值</a:t>
            </a:r>
            <a:r>
              <a:rPr lang="en-US" altLang="zh-CN" sz="2800" b="1" dirty="0">
                <a:solidFill>
                  <a:srgbClr val="3333FF"/>
                </a:solidFill>
                <a:latin typeface="楷体_GB2312" pitchFamily="49" charset="-122"/>
                <a:ea typeface="楷体_GB2312" pitchFamily="49" charset="-122"/>
              </a:rPr>
              <a:t>N</a:t>
            </a:r>
            <a:r>
              <a:rPr lang="zh-CN" altLang="en-US" sz="2800" b="1" dirty="0">
                <a:solidFill>
                  <a:srgbClr val="3333FF"/>
                </a:solidFill>
                <a:latin typeface="楷体_GB2312" pitchFamily="49" charset="-122"/>
                <a:ea typeface="楷体_GB2312" pitchFamily="49" charset="-122"/>
              </a:rPr>
              <a:t>和</a:t>
            </a:r>
            <a:r>
              <a:rPr lang="en-US" altLang="zh-CN" sz="2800" b="1" dirty="0">
                <a:solidFill>
                  <a:srgbClr val="3333FF"/>
                </a:solidFill>
                <a:latin typeface="楷体_GB2312" pitchFamily="49" charset="-122"/>
                <a:ea typeface="楷体_GB2312" pitchFamily="49" charset="-122"/>
              </a:rPr>
              <a:t>GATE</a:t>
            </a:r>
            <a:r>
              <a:rPr lang="zh-CN" altLang="en-US" sz="2800" b="1" dirty="0">
                <a:solidFill>
                  <a:srgbClr val="3333FF"/>
                </a:solidFill>
                <a:latin typeface="楷体_GB2312" pitchFamily="49" charset="-122"/>
                <a:ea typeface="楷体_GB2312" pitchFamily="49" charset="-122"/>
              </a:rPr>
              <a:t>出现的时机共同</a:t>
            </a:r>
            <a:r>
              <a:rPr lang="zh-CN" altLang="en-US" sz="2800" dirty="0">
                <a:latin typeface="楷体_GB2312" pitchFamily="49" charset="-122"/>
                <a:ea typeface="楷体_GB2312" pitchFamily="49" charset="-122"/>
              </a:rPr>
              <a:t>决定。</a:t>
            </a:r>
            <a:endParaRPr lang="zh-CN" altLang="en-US" sz="2800" dirty="0">
              <a:latin typeface="楷体_GB2312" pitchFamily="49" charset="-122"/>
              <a:ea typeface="楷体_GB2312" pitchFamily="49" charset="-122"/>
            </a:endParaRPr>
          </a:p>
          <a:p>
            <a:pPr eaLnBrk="1" hangingPunct="1">
              <a:lnSpc>
                <a:spcPct val="90000"/>
              </a:lnSpc>
              <a:spcBef>
                <a:spcPct val="50000"/>
              </a:spcBef>
              <a:buClrTx/>
              <a:buSzTx/>
              <a:buFontTx/>
              <a:buChar char="•"/>
            </a:pPr>
            <a:r>
              <a:rPr lang="zh-CN" altLang="en-US" sz="2800" dirty="0">
                <a:latin typeface="楷体_GB2312" pitchFamily="49" charset="-122"/>
                <a:ea typeface="楷体_GB2312" pitchFamily="49" charset="-122"/>
              </a:rPr>
              <a:t>不必重写同样的计数初值，只要</a:t>
            </a:r>
            <a:r>
              <a:rPr lang="en-US" altLang="zh-CN" sz="2800" dirty="0">
                <a:latin typeface="楷体_GB2312" pitchFamily="49" charset="-122"/>
                <a:ea typeface="楷体_GB2312" pitchFamily="49" charset="-122"/>
              </a:rPr>
              <a:t>GATE</a:t>
            </a:r>
            <a:r>
              <a:rPr lang="zh-CN" altLang="en-US" sz="2800" dirty="0">
                <a:latin typeface="楷体_GB2312" pitchFamily="49" charset="-122"/>
                <a:ea typeface="楷体_GB2312" pitchFamily="49" charset="-122"/>
              </a:rPr>
              <a:t>重新触发即可按上一次的计数初值重计数。</a:t>
            </a:r>
            <a:endParaRPr lang="zh-CN" altLang="en-US" sz="2800" dirty="0">
              <a:latin typeface="楷体_GB2312" pitchFamily="49" charset="-122"/>
              <a:ea typeface="楷体_GB2312" pitchFamily="49" charset="-122"/>
            </a:endParaRPr>
          </a:p>
          <a:p>
            <a:pPr eaLnBrk="1" hangingPunct="1">
              <a:lnSpc>
                <a:spcPct val="90000"/>
              </a:lnSpc>
              <a:spcBef>
                <a:spcPct val="50000"/>
              </a:spcBef>
              <a:buClrTx/>
              <a:buSzTx/>
              <a:buFontTx/>
              <a:buChar char="•"/>
            </a:pPr>
            <a:r>
              <a:rPr lang="zh-CN" altLang="en-US" sz="2800" dirty="0">
                <a:latin typeface="楷体_GB2312" pitchFamily="49" charset="-122"/>
                <a:ea typeface="楷体_GB2312" pitchFamily="49" charset="-122"/>
              </a:rPr>
              <a:t>与方式</a:t>
            </a:r>
            <a:r>
              <a:rPr lang="en-US" altLang="zh-CN" sz="2800" dirty="0">
                <a:latin typeface="楷体_GB2312" pitchFamily="49" charset="-122"/>
                <a:ea typeface="楷体_GB2312" pitchFamily="49" charset="-122"/>
              </a:rPr>
              <a:t>0</a:t>
            </a:r>
            <a:r>
              <a:rPr lang="zh-CN" altLang="en-US" sz="2800" dirty="0">
                <a:latin typeface="楷体_GB2312" pitchFamily="49" charset="-122"/>
                <a:ea typeface="楷体_GB2312" pitchFamily="49" charset="-122"/>
              </a:rPr>
              <a:t>相比，方式</a:t>
            </a:r>
            <a:r>
              <a:rPr lang="en-US" altLang="zh-CN" sz="2800" dirty="0">
                <a:latin typeface="楷体_GB2312" pitchFamily="49" charset="-122"/>
                <a:ea typeface="楷体_GB2312" pitchFamily="49" charset="-122"/>
              </a:rPr>
              <a:t>1</a:t>
            </a:r>
            <a:r>
              <a:rPr lang="zh-CN" altLang="en-US" sz="2800" dirty="0">
                <a:latin typeface="楷体_GB2312" pitchFamily="49" charset="-122"/>
                <a:ea typeface="楷体_GB2312" pitchFamily="49" charset="-122"/>
              </a:rPr>
              <a:t>下的</a:t>
            </a:r>
            <a:r>
              <a:rPr lang="en-US" altLang="zh-CN" sz="2800" dirty="0">
                <a:latin typeface="楷体_GB2312" pitchFamily="49" charset="-122"/>
                <a:ea typeface="楷体_GB2312" pitchFamily="49" charset="-122"/>
              </a:rPr>
              <a:t>GATE</a:t>
            </a:r>
            <a:r>
              <a:rPr lang="zh-CN" altLang="en-US" sz="2800" dirty="0">
                <a:latin typeface="楷体_GB2312" pitchFamily="49" charset="-122"/>
                <a:ea typeface="楷体_GB2312" pitchFamily="49" charset="-122"/>
              </a:rPr>
              <a:t>不会暂停计数减</a:t>
            </a:r>
            <a:r>
              <a:rPr lang="en-US" altLang="zh-CN" sz="2800" dirty="0">
                <a:latin typeface="楷体_GB2312" pitchFamily="49" charset="-122"/>
                <a:ea typeface="楷体_GB2312" pitchFamily="49" charset="-122"/>
              </a:rPr>
              <a:t>1</a:t>
            </a:r>
            <a:r>
              <a:rPr lang="zh-CN" altLang="en-US" sz="2800" dirty="0">
                <a:latin typeface="楷体_GB2312" pitchFamily="49" charset="-122"/>
                <a:ea typeface="楷体_GB2312" pitchFamily="49" charset="-122"/>
              </a:rPr>
              <a:t>过程，只会重新启动计数过程</a:t>
            </a:r>
            <a:r>
              <a:rPr lang="en-US" altLang="zh-CN" sz="2800" b="1" dirty="0">
                <a:solidFill>
                  <a:srgbClr val="FF5050"/>
                </a:solidFill>
                <a:latin typeface="楷体_GB2312" pitchFamily="49" charset="-122"/>
                <a:ea typeface="楷体_GB2312" pitchFamily="49" charset="-122"/>
              </a:rPr>
              <a:t>【</a:t>
            </a:r>
            <a:r>
              <a:rPr lang="zh-CN" altLang="en-US" sz="2800" b="1" dirty="0">
                <a:solidFill>
                  <a:srgbClr val="FF5050"/>
                </a:solidFill>
                <a:latin typeface="楷体_GB2312" pitchFamily="49" charset="-122"/>
                <a:ea typeface="楷体_GB2312" pitchFamily="49" charset="-122"/>
              </a:rPr>
              <a:t>即硬件启动计数方式</a:t>
            </a:r>
            <a:r>
              <a:rPr lang="en-US" altLang="zh-CN" sz="2800" b="1" dirty="0">
                <a:solidFill>
                  <a:srgbClr val="FF5050"/>
                </a:solidFill>
                <a:latin typeface="楷体_GB2312" pitchFamily="49" charset="-122"/>
                <a:ea typeface="楷体_GB2312" pitchFamily="49" charset="-122"/>
              </a:rPr>
              <a:t>】</a:t>
            </a:r>
            <a:r>
              <a:rPr lang="zh-CN" altLang="en-US" sz="2800" dirty="0">
                <a:latin typeface="楷体_GB2312" pitchFamily="49" charset="-122"/>
                <a:ea typeface="楷体_GB2312" pitchFamily="49" charset="-122"/>
              </a:rPr>
              <a:t>，新启动的计数过程将按最新输入的计数初始值进行计数！</a:t>
            </a:r>
            <a:endParaRPr lang="zh-CN" altLang="en-US" sz="2800" dirty="0">
              <a:latin typeface="楷体_GB2312" pitchFamily="49" charset="-122"/>
              <a:ea typeface="楷体_GB2312" pitchFamily="49" charset="-122"/>
            </a:endParaRPr>
          </a:p>
          <a:p>
            <a:pPr eaLnBrk="1" hangingPunct="1">
              <a:lnSpc>
                <a:spcPct val="90000"/>
              </a:lnSpc>
              <a:spcBef>
                <a:spcPct val="50000"/>
              </a:spcBef>
              <a:buClrTx/>
              <a:buSzTx/>
              <a:buFontTx/>
              <a:buChar char="•"/>
            </a:pPr>
            <a:r>
              <a:rPr lang="zh-CN" altLang="en-US" sz="2800" dirty="0">
                <a:latin typeface="楷体_GB2312" pitchFamily="49" charset="-122"/>
                <a:ea typeface="楷体_GB2312" pitchFamily="49" charset="-122"/>
              </a:rPr>
              <a:t>方式</a:t>
            </a:r>
            <a:r>
              <a:rPr lang="en-US" altLang="zh-CN" sz="2800" dirty="0">
                <a:latin typeface="楷体_GB2312" pitchFamily="49" charset="-122"/>
                <a:ea typeface="楷体_GB2312" pitchFamily="49" charset="-122"/>
              </a:rPr>
              <a:t>0</a:t>
            </a:r>
            <a:r>
              <a:rPr lang="zh-CN" altLang="en-US" sz="2800" dirty="0">
                <a:latin typeface="楷体_GB2312" pitchFamily="49" charset="-122"/>
                <a:ea typeface="楷体_GB2312" pitchFamily="49" charset="-122"/>
              </a:rPr>
              <a:t>和方式</a:t>
            </a:r>
            <a:r>
              <a:rPr lang="en-US" altLang="zh-CN" sz="2800" dirty="0">
                <a:latin typeface="楷体_GB2312" pitchFamily="49" charset="-122"/>
                <a:ea typeface="楷体_GB2312" pitchFamily="49" charset="-122"/>
              </a:rPr>
              <a:t>1</a:t>
            </a:r>
            <a:r>
              <a:rPr lang="zh-CN" altLang="en-US" sz="2800" dirty="0">
                <a:latin typeface="楷体_GB2312" pitchFamily="49" charset="-122"/>
                <a:ea typeface="楷体_GB2312" pitchFamily="49" charset="-122"/>
              </a:rPr>
              <a:t>的作用都是产生</a:t>
            </a:r>
            <a:r>
              <a:rPr lang="zh-CN" altLang="en-US" sz="2800" b="1" dirty="0">
                <a:solidFill>
                  <a:srgbClr val="3333FF"/>
                </a:solidFill>
                <a:latin typeface="楷体_GB2312" pitchFamily="49" charset="-122"/>
                <a:ea typeface="楷体_GB2312" pitchFamily="49" charset="-122"/>
              </a:rPr>
              <a:t>单个负脉冲，负脉冲宽度可编程，但一个是软件启动计数且脉冲宽度为</a:t>
            </a:r>
            <a:r>
              <a:rPr lang="en-US" altLang="zh-CN" sz="2800" b="1" dirty="0">
                <a:solidFill>
                  <a:srgbClr val="3333FF"/>
                </a:solidFill>
                <a:latin typeface="楷体_GB2312" pitchFamily="49" charset="-122"/>
                <a:ea typeface="楷体_GB2312" pitchFamily="49" charset="-122"/>
              </a:rPr>
              <a:t>N+1</a:t>
            </a:r>
            <a:r>
              <a:rPr lang="zh-CN" altLang="en-US" sz="2800" b="1" dirty="0">
                <a:solidFill>
                  <a:srgbClr val="3333FF"/>
                </a:solidFill>
                <a:latin typeface="楷体_GB2312" pitchFamily="49" charset="-122"/>
                <a:ea typeface="楷体_GB2312" pitchFamily="49" charset="-122"/>
              </a:rPr>
              <a:t>，另一个是硬件启动计数且脉冲宽度为</a:t>
            </a:r>
            <a:r>
              <a:rPr lang="en-US" altLang="zh-CN" sz="2800" b="1" dirty="0">
                <a:solidFill>
                  <a:srgbClr val="3333FF"/>
                </a:solidFill>
                <a:latin typeface="楷体_GB2312" pitchFamily="49" charset="-122"/>
                <a:ea typeface="楷体_GB2312" pitchFamily="49" charset="-122"/>
              </a:rPr>
              <a:t>N</a:t>
            </a:r>
            <a:r>
              <a:rPr lang="zh-CN" altLang="en-US" sz="2800" dirty="0">
                <a:solidFill>
                  <a:srgbClr val="3333FF"/>
                </a:solidFill>
                <a:latin typeface="楷体_GB2312" pitchFamily="49" charset="-122"/>
                <a:ea typeface="楷体_GB2312" pitchFamily="49" charset="-122"/>
              </a:rPr>
              <a:t>。 </a:t>
            </a:r>
            <a:r>
              <a:rPr lang="zh-CN" altLang="en-US" sz="2800" b="1" dirty="0">
                <a:solidFill>
                  <a:srgbClr val="3333FF"/>
                </a:solidFill>
                <a:latin typeface="楷体_GB2312" pitchFamily="49" charset="-122"/>
                <a:ea typeface="楷体_GB2312" pitchFamily="49" charset="-122"/>
              </a:rPr>
              <a:t>两种方式下计数值都有为</a:t>
            </a:r>
            <a:r>
              <a:rPr lang="en-US" altLang="zh-CN" sz="2800" b="1" dirty="0">
                <a:solidFill>
                  <a:srgbClr val="3333FF"/>
                </a:solidFill>
                <a:latin typeface="楷体_GB2312" pitchFamily="49" charset="-122"/>
                <a:ea typeface="楷体_GB2312" pitchFamily="49" charset="-122"/>
              </a:rPr>
              <a:t>0</a:t>
            </a:r>
            <a:r>
              <a:rPr lang="zh-CN" altLang="en-US" sz="2800" b="1" dirty="0">
                <a:solidFill>
                  <a:srgbClr val="3333FF"/>
                </a:solidFill>
                <a:latin typeface="楷体_GB2312" pitchFamily="49" charset="-122"/>
                <a:ea typeface="楷体_GB2312" pitchFamily="49" charset="-122"/>
              </a:rPr>
              <a:t>的时候。</a:t>
            </a:r>
            <a:endParaRPr lang="zh-CN" altLang="en-US" sz="2800" b="1" dirty="0">
              <a:solidFill>
                <a:srgbClr val="3333FF"/>
              </a:solidFill>
              <a:latin typeface="楷体_GB2312" pitchFamily="49" charset="-122"/>
              <a:ea typeface="楷体_GB2312" pitchFamily="49" charset="-122"/>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561975" y="968375"/>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a:solidFill>
                  <a:srgbClr val="C00000"/>
                </a:solidFill>
                <a:ea typeface="楷体_GB2312" pitchFamily="49" charset="-122"/>
              </a:rPr>
              <a:t>2. </a:t>
            </a:r>
            <a:r>
              <a:rPr lang="zh-CN" altLang="en-US" sz="2800" b="1">
                <a:solidFill>
                  <a:srgbClr val="C00000"/>
                </a:solidFill>
                <a:ea typeface="楷体_GB2312" pitchFamily="49" charset="-122"/>
              </a:rPr>
              <a:t>定时器方式</a:t>
            </a:r>
            <a:r>
              <a:rPr lang="en-US" altLang="zh-CN" sz="2800" b="1">
                <a:solidFill>
                  <a:srgbClr val="C00000"/>
                </a:solidFill>
                <a:ea typeface="楷体_GB2312" pitchFamily="49" charset="-122"/>
              </a:rPr>
              <a:t>1</a:t>
            </a:r>
            <a:r>
              <a:rPr lang="zh-CN" altLang="en-US" sz="2800" b="1">
                <a:solidFill>
                  <a:srgbClr val="C00000"/>
                </a:solidFill>
                <a:ea typeface="楷体_GB2312" pitchFamily="49" charset="-122"/>
              </a:rPr>
              <a:t>：可编程单稳脉冲</a:t>
            </a:r>
            <a:endParaRPr lang="zh-CN" altLang="en-US" sz="2800" b="1">
              <a:solidFill>
                <a:srgbClr val="C00000"/>
              </a:solidFill>
              <a:ea typeface="楷体_GB2312" pitchFamily="49" charset="-122"/>
            </a:endParaRPr>
          </a:p>
        </p:txBody>
      </p:sp>
      <p:grpSp>
        <p:nvGrpSpPr>
          <p:cNvPr id="523267" name="Group 3"/>
          <p:cNvGrpSpPr/>
          <p:nvPr/>
        </p:nvGrpSpPr>
        <p:grpSpPr bwMode="auto">
          <a:xfrm>
            <a:off x="2090738" y="1676400"/>
            <a:ext cx="627062" cy="730250"/>
            <a:chOff x="2702" y="1478"/>
            <a:chExt cx="316" cy="466"/>
          </a:xfrm>
        </p:grpSpPr>
        <p:sp>
          <p:nvSpPr>
            <p:cNvPr id="48262" name="Rectangle 4"/>
            <p:cNvSpPr>
              <a:spLocks noChangeArrowheads="1"/>
            </p:cNvSpPr>
            <p:nvPr/>
          </p:nvSpPr>
          <p:spPr bwMode="auto">
            <a:xfrm>
              <a:off x="2702"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①</a:t>
              </a:r>
              <a:endParaRPr lang="en-US" altLang="zh-CN">
                <a:solidFill>
                  <a:srgbClr val="0000CC"/>
                </a:solidFill>
              </a:endParaRPr>
            </a:p>
          </p:txBody>
        </p:sp>
        <p:sp>
          <p:nvSpPr>
            <p:cNvPr id="48263" name="Line 5"/>
            <p:cNvSpPr>
              <a:spLocks noChangeShapeType="1"/>
            </p:cNvSpPr>
            <p:nvPr/>
          </p:nvSpPr>
          <p:spPr bwMode="auto">
            <a:xfrm>
              <a:off x="2856" y="1716"/>
              <a:ext cx="0" cy="228"/>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3270" name="Group 6"/>
          <p:cNvGrpSpPr/>
          <p:nvPr/>
        </p:nvGrpSpPr>
        <p:grpSpPr bwMode="auto">
          <a:xfrm>
            <a:off x="3189288" y="1676400"/>
            <a:ext cx="631825" cy="730250"/>
            <a:chOff x="2702" y="1478"/>
            <a:chExt cx="316" cy="466"/>
          </a:xfrm>
        </p:grpSpPr>
        <p:sp>
          <p:nvSpPr>
            <p:cNvPr id="48260" name="Rectangle 7"/>
            <p:cNvSpPr>
              <a:spLocks noChangeArrowheads="1"/>
            </p:cNvSpPr>
            <p:nvPr/>
          </p:nvSpPr>
          <p:spPr bwMode="auto">
            <a:xfrm>
              <a:off x="2702"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②</a:t>
              </a:r>
              <a:endParaRPr lang="en-US" altLang="zh-CN">
                <a:solidFill>
                  <a:srgbClr val="0000CC"/>
                </a:solidFill>
              </a:endParaRPr>
            </a:p>
          </p:txBody>
        </p:sp>
        <p:sp>
          <p:nvSpPr>
            <p:cNvPr id="48261" name="Line 8"/>
            <p:cNvSpPr>
              <a:spLocks noChangeShapeType="1"/>
            </p:cNvSpPr>
            <p:nvPr/>
          </p:nvSpPr>
          <p:spPr bwMode="auto">
            <a:xfrm>
              <a:off x="2856" y="1716"/>
              <a:ext cx="0" cy="228"/>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3273" name="Group 9"/>
          <p:cNvGrpSpPr/>
          <p:nvPr/>
        </p:nvGrpSpPr>
        <p:grpSpPr bwMode="auto">
          <a:xfrm>
            <a:off x="4648200" y="1676400"/>
            <a:ext cx="628650" cy="1597025"/>
            <a:chOff x="4034" y="1478"/>
            <a:chExt cx="316" cy="1018"/>
          </a:xfrm>
        </p:grpSpPr>
        <p:sp>
          <p:nvSpPr>
            <p:cNvPr id="48258" name="Rectangle 10"/>
            <p:cNvSpPr>
              <a:spLocks noChangeArrowheads="1"/>
            </p:cNvSpPr>
            <p:nvPr/>
          </p:nvSpPr>
          <p:spPr bwMode="auto">
            <a:xfrm>
              <a:off x="4034"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⑤</a:t>
              </a:r>
              <a:endParaRPr lang="en-US" altLang="zh-CN">
                <a:solidFill>
                  <a:srgbClr val="0000CC"/>
                </a:solidFill>
              </a:endParaRPr>
            </a:p>
          </p:txBody>
        </p:sp>
        <p:sp>
          <p:nvSpPr>
            <p:cNvPr id="48259" name="Line 11"/>
            <p:cNvSpPr>
              <a:spLocks noChangeShapeType="1"/>
            </p:cNvSpPr>
            <p:nvPr/>
          </p:nvSpPr>
          <p:spPr bwMode="auto">
            <a:xfrm>
              <a:off x="4188" y="1716"/>
              <a:ext cx="0" cy="780"/>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3276" name="Group 12"/>
          <p:cNvGrpSpPr/>
          <p:nvPr/>
        </p:nvGrpSpPr>
        <p:grpSpPr bwMode="auto">
          <a:xfrm>
            <a:off x="3881438" y="1676400"/>
            <a:ext cx="631825" cy="1597025"/>
            <a:chOff x="3638" y="1478"/>
            <a:chExt cx="316" cy="1018"/>
          </a:xfrm>
        </p:grpSpPr>
        <p:sp>
          <p:nvSpPr>
            <p:cNvPr id="48256" name="Rectangle 13"/>
            <p:cNvSpPr>
              <a:spLocks noChangeArrowheads="1"/>
            </p:cNvSpPr>
            <p:nvPr/>
          </p:nvSpPr>
          <p:spPr bwMode="auto">
            <a:xfrm>
              <a:off x="3638"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④</a:t>
              </a:r>
              <a:endParaRPr lang="en-US" altLang="zh-CN">
                <a:solidFill>
                  <a:srgbClr val="0000CC"/>
                </a:solidFill>
              </a:endParaRPr>
            </a:p>
          </p:txBody>
        </p:sp>
        <p:sp>
          <p:nvSpPr>
            <p:cNvPr id="48257" name="Line 14"/>
            <p:cNvSpPr>
              <a:spLocks noChangeShapeType="1"/>
            </p:cNvSpPr>
            <p:nvPr/>
          </p:nvSpPr>
          <p:spPr bwMode="auto">
            <a:xfrm>
              <a:off x="3792" y="1716"/>
              <a:ext cx="0" cy="780"/>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523279" name="Group 15"/>
          <p:cNvGrpSpPr/>
          <p:nvPr/>
        </p:nvGrpSpPr>
        <p:grpSpPr bwMode="auto">
          <a:xfrm>
            <a:off x="5697538" y="1676400"/>
            <a:ext cx="631825" cy="1577975"/>
            <a:chOff x="4490" y="1478"/>
            <a:chExt cx="316" cy="1006"/>
          </a:xfrm>
        </p:grpSpPr>
        <p:sp>
          <p:nvSpPr>
            <p:cNvPr id="48254" name="Rectangle 16"/>
            <p:cNvSpPr>
              <a:spLocks noChangeArrowheads="1"/>
            </p:cNvSpPr>
            <p:nvPr/>
          </p:nvSpPr>
          <p:spPr bwMode="auto">
            <a:xfrm>
              <a:off x="4490" y="1478"/>
              <a:ext cx="31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⑥</a:t>
              </a:r>
              <a:endParaRPr lang="en-US" altLang="zh-CN">
                <a:solidFill>
                  <a:srgbClr val="0000CC"/>
                </a:solidFill>
              </a:endParaRPr>
            </a:p>
          </p:txBody>
        </p:sp>
        <p:sp>
          <p:nvSpPr>
            <p:cNvPr id="48255" name="Line 17"/>
            <p:cNvSpPr>
              <a:spLocks noChangeShapeType="1"/>
            </p:cNvSpPr>
            <p:nvPr/>
          </p:nvSpPr>
          <p:spPr bwMode="auto">
            <a:xfrm>
              <a:off x="4644" y="1716"/>
              <a:ext cx="0" cy="768"/>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523282" name="AutoShape 18" descr="水滴"/>
          <p:cNvSpPr>
            <a:spLocks noChangeArrowheads="1"/>
          </p:cNvSpPr>
          <p:nvPr/>
        </p:nvSpPr>
        <p:spPr bwMode="auto">
          <a:xfrm flipH="1">
            <a:off x="7912100" y="2133600"/>
            <a:ext cx="1155700" cy="4521200"/>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Tahoma" panose="020B0604030504040204" pitchFamily="34" charset="0"/>
              </a:rPr>
              <a:t>①</a:t>
            </a:r>
            <a:endParaRPr kumimoji="1" lang="en-US" altLang="zh-CN" sz="2800">
              <a:solidFill>
                <a:srgbClr val="0000CC"/>
              </a:solidFill>
              <a:latin typeface="Tahoma" panose="020B0604030504040204" pitchFamily="34" charset="0"/>
            </a:endParaRPr>
          </a:p>
          <a:p>
            <a:pPr algn="ctr"/>
            <a:endParaRPr kumimoji="1" lang="en-US" altLang="zh-CN" sz="2800">
              <a:solidFill>
                <a:srgbClr val="0000CC"/>
              </a:solidFill>
            </a:endParaRPr>
          </a:p>
          <a:p>
            <a:pPr algn="ctr"/>
            <a:r>
              <a:rPr kumimoji="1" lang="zh-CN" altLang="en-US" sz="2800">
                <a:solidFill>
                  <a:srgbClr val="0000CC"/>
                </a:solidFill>
              </a:rPr>
              <a:t>设</a:t>
            </a:r>
            <a:endParaRPr kumimoji="1" lang="zh-CN" altLang="en-US" sz="2800">
              <a:solidFill>
                <a:srgbClr val="0000CC"/>
              </a:solidFill>
            </a:endParaRPr>
          </a:p>
          <a:p>
            <a:pPr algn="ctr"/>
            <a:r>
              <a:rPr kumimoji="1" lang="zh-CN" altLang="en-US" sz="2800">
                <a:solidFill>
                  <a:srgbClr val="0000CC"/>
                </a:solidFill>
              </a:rPr>
              <a:t>定</a:t>
            </a:r>
            <a:endParaRPr kumimoji="1" lang="zh-CN" altLang="en-US" sz="2800">
              <a:solidFill>
                <a:srgbClr val="0000CC"/>
              </a:solidFill>
            </a:endParaRPr>
          </a:p>
          <a:p>
            <a:pPr algn="ctr"/>
            <a:r>
              <a:rPr kumimoji="1" lang="zh-CN" altLang="en-US" sz="2800">
                <a:solidFill>
                  <a:srgbClr val="0000CC"/>
                </a:solidFill>
              </a:rPr>
              <a:t>工</a:t>
            </a:r>
            <a:endParaRPr kumimoji="1" lang="zh-CN" altLang="en-US" sz="2800">
              <a:solidFill>
                <a:srgbClr val="0000CC"/>
              </a:solidFill>
            </a:endParaRPr>
          </a:p>
          <a:p>
            <a:pPr algn="ctr"/>
            <a:r>
              <a:rPr kumimoji="1" lang="zh-CN" altLang="en-US" sz="2800">
                <a:solidFill>
                  <a:srgbClr val="0000CC"/>
                </a:solidFill>
              </a:rPr>
              <a:t>作</a:t>
            </a:r>
            <a:endParaRPr kumimoji="1" lang="zh-CN" altLang="en-US" sz="2800">
              <a:solidFill>
                <a:srgbClr val="0000CC"/>
              </a:solidFill>
            </a:endParaRPr>
          </a:p>
          <a:p>
            <a:pPr algn="ctr"/>
            <a:r>
              <a:rPr kumimoji="1" lang="zh-CN" altLang="en-US" sz="2800">
                <a:solidFill>
                  <a:srgbClr val="0000CC"/>
                </a:solidFill>
              </a:rPr>
              <a:t>方</a:t>
            </a:r>
            <a:endParaRPr kumimoji="1" lang="zh-CN" altLang="en-US" sz="2800">
              <a:solidFill>
                <a:srgbClr val="0000CC"/>
              </a:solidFill>
            </a:endParaRPr>
          </a:p>
          <a:p>
            <a:pPr algn="ctr"/>
            <a:r>
              <a:rPr kumimoji="1" lang="zh-CN" altLang="en-US" sz="2800">
                <a:solidFill>
                  <a:srgbClr val="0000CC"/>
                </a:solidFill>
              </a:rPr>
              <a:t>式</a:t>
            </a:r>
            <a:endParaRPr kumimoji="1" lang="zh-CN" altLang="en-US" sz="2800">
              <a:solidFill>
                <a:srgbClr val="0000CC"/>
              </a:solidFill>
              <a:latin typeface="Tahoma" panose="020B0604030504040204" pitchFamily="34" charset="0"/>
            </a:endParaRPr>
          </a:p>
        </p:txBody>
      </p:sp>
      <p:sp>
        <p:nvSpPr>
          <p:cNvPr id="523283" name="AutoShape 19" descr="水滴"/>
          <p:cNvSpPr>
            <a:spLocks noChangeArrowheads="1"/>
          </p:cNvSpPr>
          <p:nvPr/>
        </p:nvSpPr>
        <p:spPr bwMode="auto">
          <a:xfrm flipH="1">
            <a:off x="7766050" y="1989138"/>
            <a:ext cx="1155700" cy="4521200"/>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Tahoma" panose="020B0604030504040204" pitchFamily="34" charset="0"/>
              </a:rPr>
              <a:t>②</a:t>
            </a:r>
            <a:endParaRPr kumimoji="1" lang="en-US" altLang="zh-CN" sz="2800">
              <a:solidFill>
                <a:srgbClr val="0000CC"/>
              </a:solidFill>
              <a:latin typeface="Tahoma" panose="020B0604030504040204" pitchFamily="34" charset="0"/>
            </a:endParaRPr>
          </a:p>
          <a:p>
            <a:pPr algn="ctr"/>
            <a:endParaRPr kumimoji="1" lang="en-US" altLang="zh-CN" sz="2800">
              <a:solidFill>
                <a:srgbClr val="0000CC"/>
              </a:solidFill>
            </a:endParaRPr>
          </a:p>
          <a:p>
            <a:pPr algn="ctr"/>
            <a:r>
              <a:rPr kumimoji="1" lang="zh-CN" altLang="en-US" sz="2800">
                <a:solidFill>
                  <a:srgbClr val="0000CC"/>
                </a:solidFill>
              </a:rPr>
              <a:t>设</a:t>
            </a:r>
            <a:endParaRPr kumimoji="1" lang="zh-CN" altLang="en-US" sz="2800">
              <a:solidFill>
                <a:srgbClr val="0000CC"/>
              </a:solidFill>
            </a:endParaRPr>
          </a:p>
          <a:p>
            <a:pPr algn="ctr"/>
            <a:r>
              <a:rPr kumimoji="1" lang="zh-CN" altLang="en-US" sz="2800">
                <a:solidFill>
                  <a:srgbClr val="0000CC"/>
                </a:solidFill>
              </a:rPr>
              <a:t>定</a:t>
            </a:r>
            <a:endParaRPr kumimoji="1" lang="zh-CN" altLang="en-US" sz="2800">
              <a:solidFill>
                <a:srgbClr val="0000CC"/>
              </a:solidFill>
            </a:endParaRPr>
          </a:p>
          <a:p>
            <a:pPr algn="ctr"/>
            <a:r>
              <a:rPr kumimoji="1" lang="zh-CN" altLang="en-US" sz="2800">
                <a:solidFill>
                  <a:srgbClr val="0000CC"/>
                </a:solidFill>
              </a:rPr>
              <a:t>计</a:t>
            </a:r>
            <a:endParaRPr kumimoji="1" lang="zh-CN" altLang="en-US" sz="2800">
              <a:solidFill>
                <a:srgbClr val="0000CC"/>
              </a:solidFill>
            </a:endParaRPr>
          </a:p>
          <a:p>
            <a:pPr algn="ctr"/>
            <a:r>
              <a:rPr kumimoji="1" lang="zh-CN" altLang="en-US" sz="2800">
                <a:solidFill>
                  <a:srgbClr val="0000CC"/>
                </a:solidFill>
              </a:rPr>
              <a:t>数</a:t>
            </a:r>
            <a:endParaRPr kumimoji="1" lang="zh-CN" altLang="en-US" sz="2800">
              <a:solidFill>
                <a:srgbClr val="0000CC"/>
              </a:solidFill>
            </a:endParaRPr>
          </a:p>
          <a:p>
            <a:pPr algn="ctr"/>
            <a:r>
              <a:rPr kumimoji="1" lang="zh-CN" altLang="en-US" sz="2800">
                <a:solidFill>
                  <a:srgbClr val="0000CC"/>
                </a:solidFill>
                <a:latin typeface="Tahoma" panose="020B0604030504040204" pitchFamily="34" charset="0"/>
              </a:rPr>
              <a:t>初</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值</a:t>
            </a:r>
            <a:endParaRPr kumimoji="1" lang="zh-CN" altLang="en-US" sz="2800">
              <a:solidFill>
                <a:srgbClr val="0000CC"/>
              </a:solidFill>
              <a:latin typeface="Tahoma" panose="020B0604030504040204" pitchFamily="34" charset="0"/>
            </a:endParaRPr>
          </a:p>
        </p:txBody>
      </p:sp>
      <p:grpSp>
        <p:nvGrpSpPr>
          <p:cNvPr id="523284" name="Group 20"/>
          <p:cNvGrpSpPr/>
          <p:nvPr/>
        </p:nvGrpSpPr>
        <p:grpSpPr bwMode="auto">
          <a:xfrm>
            <a:off x="2101850" y="4584700"/>
            <a:ext cx="1501775" cy="393700"/>
            <a:chOff x="1207" y="2980"/>
            <a:chExt cx="946" cy="248"/>
          </a:xfrm>
        </p:grpSpPr>
        <p:sp>
          <p:nvSpPr>
            <p:cNvPr id="48252" name="Rectangle 21"/>
            <p:cNvSpPr>
              <a:spLocks noChangeArrowheads="1"/>
            </p:cNvSpPr>
            <p:nvPr/>
          </p:nvSpPr>
          <p:spPr bwMode="auto">
            <a:xfrm>
              <a:off x="1207" y="2980"/>
              <a:ext cx="409"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CC"/>
                  </a:solidFill>
                </a:rPr>
                <a:t>③</a:t>
              </a:r>
              <a:endParaRPr lang="en-US" altLang="zh-CN">
                <a:solidFill>
                  <a:srgbClr val="0000CC"/>
                </a:solidFill>
              </a:endParaRPr>
            </a:p>
          </p:txBody>
        </p:sp>
        <p:sp>
          <p:nvSpPr>
            <p:cNvPr id="48253" name="Line 22"/>
            <p:cNvSpPr>
              <a:spLocks noChangeShapeType="1"/>
            </p:cNvSpPr>
            <p:nvPr/>
          </p:nvSpPr>
          <p:spPr bwMode="auto">
            <a:xfrm flipV="1">
              <a:off x="1594" y="3003"/>
              <a:ext cx="559" cy="105"/>
            </a:xfrm>
            <a:prstGeom prst="line">
              <a:avLst/>
            </a:prstGeom>
            <a:noFill/>
            <a:ln w="28575">
              <a:solidFill>
                <a:srgbClr val="000000"/>
              </a:solidFill>
              <a:rou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523287" name="AutoShape 23" descr="水滴"/>
          <p:cNvSpPr>
            <a:spLocks noChangeArrowheads="1"/>
          </p:cNvSpPr>
          <p:nvPr/>
        </p:nvSpPr>
        <p:spPr bwMode="auto">
          <a:xfrm flipH="1">
            <a:off x="7620000" y="1893888"/>
            <a:ext cx="1155700" cy="4521200"/>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Tahoma" panose="020B0604030504040204" pitchFamily="34" charset="0"/>
              </a:rPr>
              <a:t>③</a:t>
            </a:r>
            <a:endParaRPr kumimoji="1" lang="en-US" altLang="zh-CN" sz="2800">
              <a:solidFill>
                <a:srgbClr val="0000CC"/>
              </a:solidFill>
              <a:latin typeface="Tahoma" panose="020B0604030504040204" pitchFamily="34" charset="0"/>
            </a:endParaRPr>
          </a:p>
          <a:p>
            <a:pPr algn="ctr"/>
            <a:endParaRPr kumimoji="1" lang="en-US" altLang="zh-CN" sz="2800">
              <a:solidFill>
                <a:srgbClr val="0000CC"/>
              </a:solidFill>
            </a:endParaRPr>
          </a:p>
          <a:p>
            <a:pPr algn="ctr"/>
            <a:r>
              <a:rPr kumimoji="1" lang="zh-CN" altLang="en-US" sz="2800">
                <a:solidFill>
                  <a:srgbClr val="0000CC"/>
                </a:solidFill>
              </a:rPr>
              <a:t>硬</a:t>
            </a:r>
            <a:endParaRPr kumimoji="1" lang="zh-CN" altLang="en-US" sz="2800">
              <a:solidFill>
                <a:srgbClr val="0000CC"/>
              </a:solidFill>
            </a:endParaRPr>
          </a:p>
          <a:p>
            <a:pPr algn="ctr"/>
            <a:r>
              <a:rPr kumimoji="1" lang="zh-CN" altLang="en-US" sz="2800">
                <a:solidFill>
                  <a:srgbClr val="0000CC"/>
                </a:solidFill>
              </a:rPr>
              <a:t>件</a:t>
            </a:r>
            <a:endParaRPr kumimoji="1" lang="zh-CN" altLang="en-US" sz="2800">
              <a:solidFill>
                <a:srgbClr val="0000CC"/>
              </a:solidFill>
            </a:endParaRPr>
          </a:p>
          <a:p>
            <a:pPr algn="ctr"/>
            <a:r>
              <a:rPr kumimoji="1" lang="zh-CN" altLang="en-US" sz="2800">
                <a:solidFill>
                  <a:srgbClr val="0000CC"/>
                </a:solidFill>
                <a:latin typeface="Tahoma" panose="020B0604030504040204" pitchFamily="34" charset="0"/>
              </a:rPr>
              <a:t>启</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动</a:t>
            </a:r>
            <a:endParaRPr kumimoji="1" lang="zh-CN" altLang="en-US" sz="2800">
              <a:solidFill>
                <a:srgbClr val="0000CC"/>
              </a:solidFill>
              <a:latin typeface="Tahoma" panose="020B0604030504040204" pitchFamily="34" charset="0"/>
            </a:endParaRPr>
          </a:p>
        </p:txBody>
      </p:sp>
      <p:sp>
        <p:nvSpPr>
          <p:cNvPr id="523288" name="AutoShape 24" descr="水滴"/>
          <p:cNvSpPr>
            <a:spLocks noChangeArrowheads="1"/>
          </p:cNvSpPr>
          <p:nvPr/>
        </p:nvSpPr>
        <p:spPr bwMode="auto">
          <a:xfrm flipH="1">
            <a:off x="7435850" y="1758950"/>
            <a:ext cx="1155700" cy="4521200"/>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Tahoma" panose="020B0604030504040204" pitchFamily="34" charset="0"/>
              </a:rPr>
              <a:t>④</a:t>
            </a:r>
            <a:endParaRPr kumimoji="1" lang="en-US" altLang="zh-CN" sz="2800">
              <a:solidFill>
                <a:srgbClr val="0000CC"/>
              </a:solidFill>
              <a:latin typeface="Tahoma" panose="020B0604030504040204" pitchFamily="34" charset="0"/>
            </a:endParaRPr>
          </a:p>
          <a:p>
            <a:pPr algn="ctr"/>
            <a:endParaRPr kumimoji="1" lang="en-US" altLang="zh-CN" sz="2800">
              <a:solidFill>
                <a:srgbClr val="0000CC"/>
              </a:solidFill>
            </a:endParaRPr>
          </a:p>
          <a:p>
            <a:pPr algn="ctr"/>
            <a:r>
              <a:rPr kumimoji="1" lang="zh-CN" altLang="en-US" sz="2800">
                <a:solidFill>
                  <a:srgbClr val="0000CC"/>
                </a:solidFill>
              </a:rPr>
              <a:t>计</a:t>
            </a:r>
            <a:endParaRPr kumimoji="1" lang="zh-CN" altLang="en-US" sz="2800">
              <a:solidFill>
                <a:srgbClr val="0000CC"/>
              </a:solidFill>
            </a:endParaRPr>
          </a:p>
          <a:p>
            <a:pPr algn="ctr"/>
            <a:r>
              <a:rPr kumimoji="1" lang="zh-CN" altLang="en-US" sz="2800">
                <a:solidFill>
                  <a:srgbClr val="0000CC"/>
                </a:solidFill>
              </a:rPr>
              <a:t>数</a:t>
            </a:r>
            <a:endParaRPr kumimoji="1" lang="zh-CN" altLang="en-US" sz="2800">
              <a:solidFill>
                <a:srgbClr val="0000CC"/>
              </a:solidFill>
            </a:endParaRPr>
          </a:p>
          <a:p>
            <a:pPr algn="ctr"/>
            <a:r>
              <a:rPr kumimoji="1" lang="zh-CN" altLang="en-US" sz="2800">
                <a:solidFill>
                  <a:srgbClr val="0000CC"/>
                </a:solidFill>
                <a:latin typeface="Tahoma" panose="020B0604030504040204" pitchFamily="34" charset="0"/>
              </a:rPr>
              <a:t>值</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送</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入</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计</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数</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器</a:t>
            </a:r>
            <a:endParaRPr kumimoji="1" lang="zh-CN" altLang="en-US" sz="2800">
              <a:solidFill>
                <a:srgbClr val="0000CC"/>
              </a:solidFill>
              <a:latin typeface="Tahoma" panose="020B0604030504040204" pitchFamily="34" charset="0"/>
            </a:endParaRPr>
          </a:p>
        </p:txBody>
      </p:sp>
      <p:sp>
        <p:nvSpPr>
          <p:cNvPr id="523289" name="AutoShape 25" descr="水滴"/>
          <p:cNvSpPr>
            <a:spLocks noChangeArrowheads="1"/>
          </p:cNvSpPr>
          <p:nvPr/>
        </p:nvSpPr>
        <p:spPr bwMode="auto">
          <a:xfrm flipH="1">
            <a:off x="7267575" y="1601788"/>
            <a:ext cx="1155700" cy="4521200"/>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Tahoma" panose="020B0604030504040204" pitchFamily="34" charset="0"/>
              </a:rPr>
              <a:t>⑤</a:t>
            </a:r>
            <a:endParaRPr kumimoji="1" lang="en-US" altLang="zh-CN" sz="2800">
              <a:solidFill>
                <a:srgbClr val="0000CC"/>
              </a:solidFill>
              <a:latin typeface="Tahoma" panose="020B0604030504040204" pitchFamily="34" charset="0"/>
            </a:endParaRPr>
          </a:p>
          <a:p>
            <a:pPr algn="ctr"/>
            <a:endParaRPr kumimoji="1" lang="en-US" altLang="zh-CN" sz="2800">
              <a:solidFill>
                <a:srgbClr val="0000CC"/>
              </a:solidFill>
            </a:endParaRPr>
          </a:p>
          <a:p>
            <a:pPr algn="ctr"/>
            <a:r>
              <a:rPr kumimoji="1" lang="zh-CN" altLang="en-US" sz="2800">
                <a:solidFill>
                  <a:srgbClr val="0000CC"/>
                </a:solidFill>
              </a:rPr>
              <a:t>计</a:t>
            </a:r>
            <a:endParaRPr kumimoji="1" lang="zh-CN" altLang="en-US" sz="2800">
              <a:solidFill>
                <a:srgbClr val="0000CC"/>
              </a:solidFill>
            </a:endParaRPr>
          </a:p>
          <a:p>
            <a:pPr algn="ctr"/>
            <a:r>
              <a:rPr kumimoji="1" lang="zh-CN" altLang="en-US" sz="2800">
                <a:solidFill>
                  <a:srgbClr val="0000CC"/>
                </a:solidFill>
              </a:rPr>
              <a:t>数</a:t>
            </a:r>
            <a:endParaRPr kumimoji="1" lang="zh-CN" altLang="en-US" sz="2800">
              <a:solidFill>
                <a:srgbClr val="0000CC"/>
              </a:solidFill>
            </a:endParaRPr>
          </a:p>
          <a:p>
            <a:pPr algn="ctr"/>
            <a:r>
              <a:rPr kumimoji="1" lang="zh-CN" altLang="en-US" sz="2800">
                <a:solidFill>
                  <a:srgbClr val="0000CC"/>
                </a:solidFill>
                <a:latin typeface="Tahoma" panose="020B0604030504040204" pitchFamily="34" charset="0"/>
              </a:rPr>
              <a:t>过</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程</a:t>
            </a:r>
            <a:endParaRPr kumimoji="1" lang="zh-CN" altLang="en-US" sz="2800">
              <a:solidFill>
                <a:srgbClr val="0000CC"/>
              </a:solidFill>
              <a:latin typeface="Tahoma" panose="020B0604030504040204" pitchFamily="34" charset="0"/>
            </a:endParaRPr>
          </a:p>
        </p:txBody>
      </p:sp>
      <p:sp>
        <p:nvSpPr>
          <p:cNvPr id="523290" name="AutoShape 26" descr="水滴"/>
          <p:cNvSpPr>
            <a:spLocks noChangeArrowheads="1"/>
          </p:cNvSpPr>
          <p:nvPr/>
        </p:nvSpPr>
        <p:spPr bwMode="auto">
          <a:xfrm flipH="1">
            <a:off x="7099300" y="1458913"/>
            <a:ext cx="1155700" cy="4521200"/>
          </a:xfrm>
          <a:prstGeom prst="verticalScroll">
            <a:avLst>
              <a:gd name="adj" fmla="val 8463"/>
            </a:avLst>
          </a:prstGeom>
          <a:blipFill dpi="0" rotWithShape="0">
            <a:blip r:embed="rId1"/>
            <a:srcRect/>
            <a:tile tx="0" ty="0" sx="100000" sy="100000" flip="none" algn="tl"/>
          </a:bli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kumimoji="1" lang="en-US" altLang="zh-CN" sz="2800">
                <a:solidFill>
                  <a:srgbClr val="0000CC"/>
                </a:solidFill>
                <a:latin typeface="Tahoma" panose="020B0604030504040204" pitchFamily="34" charset="0"/>
              </a:rPr>
              <a:t>⑥</a:t>
            </a:r>
            <a:endParaRPr kumimoji="1" lang="en-US" altLang="zh-CN" sz="2800">
              <a:solidFill>
                <a:srgbClr val="0000CC"/>
              </a:solidFill>
              <a:latin typeface="Tahoma" panose="020B0604030504040204" pitchFamily="34" charset="0"/>
            </a:endParaRPr>
          </a:p>
          <a:p>
            <a:pPr algn="ctr"/>
            <a:endParaRPr kumimoji="1" lang="en-US" altLang="zh-CN" sz="2800">
              <a:solidFill>
                <a:srgbClr val="0000CC"/>
              </a:solidFill>
            </a:endParaRPr>
          </a:p>
          <a:p>
            <a:pPr algn="ctr"/>
            <a:r>
              <a:rPr kumimoji="1" lang="zh-CN" altLang="en-US" sz="2800">
                <a:solidFill>
                  <a:srgbClr val="0000CC"/>
                </a:solidFill>
              </a:rPr>
              <a:t>计</a:t>
            </a:r>
            <a:endParaRPr kumimoji="1" lang="zh-CN" altLang="en-US" sz="2800">
              <a:solidFill>
                <a:srgbClr val="0000CC"/>
              </a:solidFill>
            </a:endParaRPr>
          </a:p>
          <a:p>
            <a:pPr algn="ctr"/>
            <a:r>
              <a:rPr kumimoji="1" lang="zh-CN" altLang="en-US" sz="2800">
                <a:solidFill>
                  <a:srgbClr val="0000CC"/>
                </a:solidFill>
              </a:rPr>
              <a:t>数</a:t>
            </a:r>
            <a:endParaRPr kumimoji="1" lang="zh-CN" altLang="en-US" sz="2800">
              <a:solidFill>
                <a:srgbClr val="0000CC"/>
              </a:solidFill>
            </a:endParaRPr>
          </a:p>
          <a:p>
            <a:pPr algn="ctr"/>
            <a:r>
              <a:rPr kumimoji="1" lang="zh-CN" altLang="en-US" sz="2800">
                <a:solidFill>
                  <a:srgbClr val="0000CC"/>
                </a:solidFill>
                <a:latin typeface="Tahoma" panose="020B0604030504040204" pitchFamily="34" charset="0"/>
              </a:rPr>
              <a:t>结</a:t>
            </a:r>
            <a:endParaRPr kumimoji="1" lang="zh-CN" altLang="en-US" sz="2800">
              <a:solidFill>
                <a:srgbClr val="0000CC"/>
              </a:solidFill>
              <a:latin typeface="Tahoma" panose="020B0604030504040204" pitchFamily="34" charset="0"/>
            </a:endParaRPr>
          </a:p>
          <a:p>
            <a:pPr algn="ctr"/>
            <a:r>
              <a:rPr kumimoji="1" lang="zh-CN" altLang="en-US" sz="2800">
                <a:solidFill>
                  <a:srgbClr val="0000CC"/>
                </a:solidFill>
                <a:latin typeface="Tahoma" panose="020B0604030504040204" pitchFamily="34" charset="0"/>
              </a:rPr>
              <a:t>束</a:t>
            </a:r>
            <a:endParaRPr kumimoji="1" lang="zh-CN" altLang="en-US" sz="2800">
              <a:solidFill>
                <a:srgbClr val="0000CC"/>
              </a:solidFill>
              <a:latin typeface="Tahoma" panose="020B0604030504040204" pitchFamily="34" charset="0"/>
            </a:endParaRPr>
          </a:p>
        </p:txBody>
      </p:sp>
      <p:grpSp>
        <p:nvGrpSpPr>
          <p:cNvPr id="48143" name="Group 27"/>
          <p:cNvGrpSpPr/>
          <p:nvPr/>
        </p:nvGrpSpPr>
        <p:grpSpPr bwMode="auto">
          <a:xfrm>
            <a:off x="257175" y="2366963"/>
            <a:ext cx="6677025" cy="3487737"/>
            <a:chOff x="45" y="1583"/>
            <a:chExt cx="4206" cy="2197"/>
          </a:xfrm>
        </p:grpSpPr>
        <p:grpSp>
          <p:nvGrpSpPr>
            <p:cNvPr id="48144" name="Group 28"/>
            <p:cNvGrpSpPr/>
            <p:nvPr/>
          </p:nvGrpSpPr>
          <p:grpSpPr bwMode="auto">
            <a:xfrm>
              <a:off x="1329" y="2247"/>
              <a:ext cx="2316" cy="241"/>
              <a:chOff x="2736" y="1260"/>
              <a:chExt cx="1788" cy="222"/>
            </a:xfrm>
          </p:grpSpPr>
          <p:grpSp>
            <p:nvGrpSpPr>
              <p:cNvPr id="48198" name="Group 29"/>
              <p:cNvGrpSpPr/>
              <p:nvPr/>
            </p:nvGrpSpPr>
            <p:grpSpPr bwMode="auto">
              <a:xfrm>
                <a:off x="2736" y="1260"/>
                <a:ext cx="900" cy="222"/>
                <a:chOff x="2736" y="1260"/>
                <a:chExt cx="900" cy="222"/>
              </a:xfrm>
            </p:grpSpPr>
            <p:grpSp>
              <p:nvGrpSpPr>
                <p:cNvPr id="48226" name="Group 30"/>
                <p:cNvGrpSpPr/>
                <p:nvPr/>
              </p:nvGrpSpPr>
              <p:grpSpPr bwMode="auto">
                <a:xfrm>
                  <a:off x="2736" y="1260"/>
                  <a:ext cx="456" cy="222"/>
                  <a:chOff x="2736" y="1260"/>
                  <a:chExt cx="456" cy="222"/>
                </a:xfrm>
              </p:grpSpPr>
              <p:grpSp>
                <p:nvGrpSpPr>
                  <p:cNvPr id="48240" name="Group 31"/>
                  <p:cNvGrpSpPr/>
                  <p:nvPr/>
                </p:nvGrpSpPr>
                <p:grpSpPr bwMode="auto">
                  <a:xfrm>
                    <a:off x="2736" y="1260"/>
                    <a:ext cx="228" cy="222"/>
                    <a:chOff x="4356" y="672"/>
                    <a:chExt cx="228" cy="222"/>
                  </a:xfrm>
                </p:grpSpPr>
                <p:sp>
                  <p:nvSpPr>
                    <p:cNvPr id="48247" name="Line 32"/>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48" name="Group 33"/>
                    <p:cNvGrpSpPr/>
                    <p:nvPr/>
                  </p:nvGrpSpPr>
                  <p:grpSpPr bwMode="auto">
                    <a:xfrm>
                      <a:off x="4356" y="677"/>
                      <a:ext cx="120" cy="217"/>
                      <a:chOff x="4152" y="1157"/>
                      <a:chExt cx="120" cy="217"/>
                    </a:xfrm>
                  </p:grpSpPr>
                  <p:sp>
                    <p:nvSpPr>
                      <p:cNvPr id="48250" name="Line 34"/>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51" name="Line 35"/>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49" name="Line 36"/>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48241" name="Group 37"/>
                  <p:cNvGrpSpPr/>
                  <p:nvPr/>
                </p:nvGrpSpPr>
                <p:grpSpPr bwMode="auto">
                  <a:xfrm>
                    <a:off x="2964" y="1260"/>
                    <a:ext cx="228" cy="222"/>
                    <a:chOff x="4356" y="672"/>
                    <a:chExt cx="228" cy="222"/>
                  </a:xfrm>
                </p:grpSpPr>
                <p:sp>
                  <p:nvSpPr>
                    <p:cNvPr id="48242" name="Line 38"/>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43" name="Group 39"/>
                    <p:cNvGrpSpPr/>
                    <p:nvPr/>
                  </p:nvGrpSpPr>
                  <p:grpSpPr bwMode="auto">
                    <a:xfrm>
                      <a:off x="4356" y="677"/>
                      <a:ext cx="120" cy="217"/>
                      <a:chOff x="4152" y="1157"/>
                      <a:chExt cx="120" cy="217"/>
                    </a:xfrm>
                  </p:grpSpPr>
                  <p:sp>
                    <p:nvSpPr>
                      <p:cNvPr id="48245" name="Line 40"/>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46" name="Line 41"/>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44" name="Line 42"/>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grpSp>
              <p:nvGrpSpPr>
                <p:cNvPr id="48227" name="Group 43"/>
                <p:cNvGrpSpPr/>
                <p:nvPr/>
              </p:nvGrpSpPr>
              <p:grpSpPr bwMode="auto">
                <a:xfrm>
                  <a:off x="3180" y="1260"/>
                  <a:ext cx="456" cy="222"/>
                  <a:chOff x="2736" y="1260"/>
                  <a:chExt cx="456" cy="222"/>
                </a:xfrm>
              </p:grpSpPr>
              <p:grpSp>
                <p:nvGrpSpPr>
                  <p:cNvPr id="48228" name="Group 44"/>
                  <p:cNvGrpSpPr/>
                  <p:nvPr/>
                </p:nvGrpSpPr>
                <p:grpSpPr bwMode="auto">
                  <a:xfrm>
                    <a:off x="2736" y="1260"/>
                    <a:ext cx="228" cy="222"/>
                    <a:chOff x="4356" y="672"/>
                    <a:chExt cx="228" cy="222"/>
                  </a:xfrm>
                </p:grpSpPr>
                <p:sp>
                  <p:nvSpPr>
                    <p:cNvPr id="48235" name="Line 45"/>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36" name="Group 46"/>
                    <p:cNvGrpSpPr/>
                    <p:nvPr/>
                  </p:nvGrpSpPr>
                  <p:grpSpPr bwMode="auto">
                    <a:xfrm>
                      <a:off x="4356" y="677"/>
                      <a:ext cx="120" cy="217"/>
                      <a:chOff x="4152" y="1157"/>
                      <a:chExt cx="120" cy="217"/>
                    </a:xfrm>
                  </p:grpSpPr>
                  <p:sp>
                    <p:nvSpPr>
                      <p:cNvPr id="48238" name="Line 47"/>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39" name="Line 48"/>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37" name="Line 49"/>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48229" name="Group 50"/>
                  <p:cNvGrpSpPr/>
                  <p:nvPr/>
                </p:nvGrpSpPr>
                <p:grpSpPr bwMode="auto">
                  <a:xfrm>
                    <a:off x="2964" y="1260"/>
                    <a:ext cx="228" cy="222"/>
                    <a:chOff x="4356" y="672"/>
                    <a:chExt cx="228" cy="222"/>
                  </a:xfrm>
                </p:grpSpPr>
                <p:sp>
                  <p:nvSpPr>
                    <p:cNvPr id="48230" name="Line 51"/>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31" name="Group 52"/>
                    <p:cNvGrpSpPr/>
                    <p:nvPr/>
                  </p:nvGrpSpPr>
                  <p:grpSpPr bwMode="auto">
                    <a:xfrm>
                      <a:off x="4356" y="677"/>
                      <a:ext cx="120" cy="217"/>
                      <a:chOff x="4152" y="1157"/>
                      <a:chExt cx="120" cy="217"/>
                    </a:xfrm>
                  </p:grpSpPr>
                  <p:sp>
                    <p:nvSpPr>
                      <p:cNvPr id="48233" name="Line 53"/>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34" name="Line 54"/>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32" name="Line 55"/>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grpSp>
          <p:grpSp>
            <p:nvGrpSpPr>
              <p:cNvPr id="48199" name="Group 56"/>
              <p:cNvGrpSpPr/>
              <p:nvPr/>
            </p:nvGrpSpPr>
            <p:grpSpPr bwMode="auto">
              <a:xfrm>
                <a:off x="3624" y="1260"/>
                <a:ext cx="900" cy="222"/>
                <a:chOff x="2736" y="1260"/>
                <a:chExt cx="900" cy="222"/>
              </a:xfrm>
            </p:grpSpPr>
            <p:grpSp>
              <p:nvGrpSpPr>
                <p:cNvPr id="48200" name="Group 57"/>
                <p:cNvGrpSpPr/>
                <p:nvPr/>
              </p:nvGrpSpPr>
              <p:grpSpPr bwMode="auto">
                <a:xfrm>
                  <a:off x="2736" y="1260"/>
                  <a:ext cx="456" cy="222"/>
                  <a:chOff x="2736" y="1260"/>
                  <a:chExt cx="456" cy="222"/>
                </a:xfrm>
              </p:grpSpPr>
              <p:grpSp>
                <p:nvGrpSpPr>
                  <p:cNvPr id="48214" name="Group 58"/>
                  <p:cNvGrpSpPr/>
                  <p:nvPr/>
                </p:nvGrpSpPr>
                <p:grpSpPr bwMode="auto">
                  <a:xfrm>
                    <a:off x="2736" y="1260"/>
                    <a:ext cx="228" cy="222"/>
                    <a:chOff x="4356" y="672"/>
                    <a:chExt cx="228" cy="222"/>
                  </a:xfrm>
                </p:grpSpPr>
                <p:sp>
                  <p:nvSpPr>
                    <p:cNvPr id="48221" name="Line 59"/>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22" name="Group 60"/>
                    <p:cNvGrpSpPr/>
                    <p:nvPr/>
                  </p:nvGrpSpPr>
                  <p:grpSpPr bwMode="auto">
                    <a:xfrm>
                      <a:off x="4356" y="677"/>
                      <a:ext cx="120" cy="217"/>
                      <a:chOff x="4152" y="1157"/>
                      <a:chExt cx="120" cy="217"/>
                    </a:xfrm>
                  </p:grpSpPr>
                  <p:sp>
                    <p:nvSpPr>
                      <p:cNvPr id="48224" name="Line 61"/>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25" name="Line 62"/>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23" name="Line 63"/>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48215" name="Group 64"/>
                  <p:cNvGrpSpPr/>
                  <p:nvPr/>
                </p:nvGrpSpPr>
                <p:grpSpPr bwMode="auto">
                  <a:xfrm>
                    <a:off x="2964" y="1260"/>
                    <a:ext cx="228" cy="222"/>
                    <a:chOff x="4356" y="672"/>
                    <a:chExt cx="228" cy="222"/>
                  </a:xfrm>
                </p:grpSpPr>
                <p:sp>
                  <p:nvSpPr>
                    <p:cNvPr id="48216" name="Line 65"/>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17" name="Group 66"/>
                    <p:cNvGrpSpPr/>
                    <p:nvPr/>
                  </p:nvGrpSpPr>
                  <p:grpSpPr bwMode="auto">
                    <a:xfrm>
                      <a:off x="4356" y="677"/>
                      <a:ext cx="120" cy="217"/>
                      <a:chOff x="4152" y="1157"/>
                      <a:chExt cx="120" cy="217"/>
                    </a:xfrm>
                  </p:grpSpPr>
                  <p:sp>
                    <p:nvSpPr>
                      <p:cNvPr id="48219" name="Line 67"/>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20" name="Line 68"/>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18" name="Line 69"/>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grpSp>
              <p:nvGrpSpPr>
                <p:cNvPr id="48201" name="Group 70"/>
                <p:cNvGrpSpPr/>
                <p:nvPr/>
              </p:nvGrpSpPr>
              <p:grpSpPr bwMode="auto">
                <a:xfrm>
                  <a:off x="3180" y="1260"/>
                  <a:ext cx="456" cy="222"/>
                  <a:chOff x="2736" y="1260"/>
                  <a:chExt cx="456" cy="222"/>
                </a:xfrm>
              </p:grpSpPr>
              <p:grpSp>
                <p:nvGrpSpPr>
                  <p:cNvPr id="48202" name="Group 71"/>
                  <p:cNvGrpSpPr/>
                  <p:nvPr/>
                </p:nvGrpSpPr>
                <p:grpSpPr bwMode="auto">
                  <a:xfrm>
                    <a:off x="2736" y="1260"/>
                    <a:ext cx="228" cy="222"/>
                    <a:chOff x="4356" y="672"/>
                    <a:chExt cx="228" cy="222"/>
                  </a:xfrm>
                </p:grpSpPr>
                <p:sp>
                  <p:nvSpPr>
                    <p:cNvPr id="48209" name="Line 72"/>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10" name="Group 73"/>
                    <p:cNvGrpSpPr/>
                    <p:nvPr/>
                  </p:nvGrpSpPr>
                  <p:grpSpPr bwMode="auto">
                    <a:xfrm>
                      <a:off x="4356" y="677"/>
                      <a:ext cx="120" cy="217"/>
                      <a:chOff x="4152" y="1157"/>
                      <a:chExt cx="120" cy="217"/>
                    </a:xfrm>
                  </p:grpSpPr>
                  <p:sp>
                    <p:nvSpPr>
                      <p:cNvPr id="48212" name="Line 74"/>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13" name="Line 75"/>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11" name="Line 76"/>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nvGrpSpPr>
                  <p:cNvPr id="48203" name="Group 77"/>
                  <p:cNvGrpSpPr/>
                  <p:nvPr/>
                </p:nvGrpSpPr>
                <p:grpSpPr bwMode="auto">
                  <a:xfrm>
                    <a:off x="2964" y="1260"/>
                    <a:ext cx="228" cy="222"/>
                    <a:chOff x="4356" y="672"/>
                    <a:chExt cx="228" cy="222"/>
                  </a:xfrm>
                </p:grpSpPr>
                <p:sp>
                  <p:nvSpPr>
                    <p:cNvPr id="48204" name="Line 78"/>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205" name="Group 79"/>
                    <p:cNvGrpSpPr/>
                    <p:nvPr/>
                  </p:nvGrpSpPr>
                  <p:grpSpPr bwMode="auto">
                    <a:xfrm>
                      <a:off x="4356" y="677"/>
                      <a:ext cx="120" cy="217"/>
                      <a:chOff x="4152" y="1157"/>
                      <a:chExt cx="120" cy="217"/>
                    </a:xfrm>
                  </p:grpSpPr>
                  <p:sp>
                    <p:nvSpPr>
                      <p:cNvPr id="48207" name="Line 80"/>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208" name="Line 81"/>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206" name="Line 82"/>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grpSp>
          </p:grpSp>
        </p:grpSp>
        <p:grpSp>
          <p:nvGrpSpPr>
            <p:cNvPr id="48145" name="Group 83"/>
            <p:cNvGrpSpPr/>
            <p:nvPr/>
          </p:nvGrpSpPr>
          <p:grpSpPr bwMode="auto">
            <a:xfrm>
              <a:off x="3645" y="2247"/>
              <a:ext cx="295" cy="241"/>
              <a:chOff x="4356" y="672"/>
              <a:chExt cx="228" cy="222"/>
            </a:xfrm>
          </p:grpSpPr>
          <p:sp>
            <p:nvSpPr>
              <p:cNvPr id="48193" name="Line 84"/>
              <p:cNvSpPr>
                <a:spLocks noChangeShapeType="1"/>
              </p:cNvSpPr>
              <p:nvPr/>
            </p:nvSpPr>
            <p:spPr bwMode="auto">
              <a:xfrm>
                <a:off x="4361" y="67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8194" name="Group 85"/>
              <p:cNvGrpSpPr/>
              <p:nvPr/>
            </p:nvGrpSpPr>
            <p:grpSpPr bwMode="auto">
              <a:xfrm>
                <a:off x="4356" y="677"/>
                <a:ext cx="120" cy="217"/>
                <a:chOff x="4152" y="1157"/>
                <a:chExt cx="120" cy="217"/>
              </a:xfrm>
            </p:grpSpPr>
            <p:sp>
              <p:nvSpPr>
                <p:cNvPr id="48196" name="Line 86"/>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97" name="Line 87"/>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195" name="Line 88"/>
              <p:cNvSpPr>
                <a:spLocks noChangeShapeType="1"/>
              </p:cNvSpPr>
              <p:nvPr/>
            </p:nvSpPr>
            <p:spPr bwMode="auto">
              <a:xfrm>
                <a:off x="4464" y="672"/>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146" name="Rectangle 89"/>
            <p:cNvSpPr>
              <a:spLocks noChangeArrowheads="1"/>
            </p:cNvSpPr>
            <p:nvPr/>
          </p:nvSpPr>
          <p:spPr bwMode="auto">
            <a:xfrm>
              <a:off x="45" y="2686"/>
              <a:ext cx="709"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GATE</a:t>
              </a:r>
              <a:endParaRPr lang="en-US" altLang="zh-CN">
                <a:solidFill>
                  <a:srgbClr val="000000"/>
                </a:solidFill>
              </a:endParaRPr>
            </a:p>
          </p:txBody>
        </p:sp>
        <p:sp>
          <p:nvSpPr>
            <p:cNvPr id="48147" name="Rectangle 90"/>
            <p:cNvSpPr>
              <a:spLocks noChangeArrowheads="1"/>
            </p:cNvSpPr>
            <p:nvPr/>
          </p:nvSpPr>
          <p:spPr bwMode="auto">
            <a:xfrm>
              <a:off x="48" y="3449"/>
              <a:ext cx="741"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OUT</a:t>
              </a:r>
              <a:endParaRPr lang="en-US" altLang="zh-CN">
                <a:solidFill>
                  <a:srgbClr val="000000"/>
                </a:solidFill>
              </a:endParaRPr>
            </a:p>
          </p:txBody>
        </p:sp>
        <p:sp>
          <p:nvSpPr>
            <p:cNvPr id="48148" name="Rectangle 91"/>
            <p:cNvSpPr>
              <a:spLocks noChangeArrowheads="1"/>
            </p:cNvSpPr>
            <p:nvPr/>
          </p:nvSpPr>
          <p:spPr bwMode="auto">
            <a:xfrm>
              <a:off x="201" y="2262"/>
              <a:ext cx="553" cy="2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CLK</a:t>
              </a:r>
              <a:endParaRPr lang="en-US" altLang="zh-CN">
                <a:solidFill>
                  <a:srgbClr val="000000"/>
                </a:solidFill>
              </a:endParaRPr>
            </a:p>
          </p:txBody>
        </p:sp>
        <p:sp>
          <p:nvSpPr>
            <p:cNvPr id="48149" name="Rectangle 92"/>
            <p:cNvSpPr>
              <a:spLocks noChangeArrowheads="1"/>
            </p:cNvSpPr>
            <p:nvPr/>
          </p:nvSpPr>
          <p:spPr bwMode="auto">
            <a:xfrm>
              <a:off x="64" y="1749"/>
              <a:ext cx="787" cy="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zh-CN" altLang="en-US">
                  <a:solidFill>
                    <a:srgbClr val="000000"/>
                  </a:solidFill>
                </a:rPr>
                <a:t> </a:t>
              </a:r>
              <a:endParaRPr lang="zh-CN" altLang="en-US">
                <a:solidFill>
                  <a:srgbClr val="000000"/>
                </a:solidFill>
              </a:endParaRPr>
            </a:p>
          </p:txBody>
        </p:sp>
        <p:sp>
          <p:nvSpPr>
            <p:cNvPr id="48150" name="Line 93"/>
            <p:cNvSpPr>
              <a:spLocks noChangeShapeType="1"/>
            </p:cNvSpPr>
            <p:nvPr/>
          </p:nvSpPr>
          <p:spPr bwMode="auto">
            <a:xfrm>
              <a:off x="901" y="2252"/>
              <a:ext cx="1" cy="236"/>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51" name="Line 94"/>
            <p:cNvSpPr>
              <a:spLocks noChangeShapeType="1"/>
            </p:cNvSpPr>
            <p:nvPr/>
          </p:nvSpPr>
          <p:spPr bwMode="auto">
            <a:xfrm>
              <a:off x="1056" y="2252"/>
              <a:ext cx="1" cy="236"/>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52" name="Line 95"/>
            <p:cNvSpPr>
              <a:spLocks noChangeShapeType="1"/>
            </p:cNvSpPr>
            <p:nvPr/>
          </p:nvSpPr>
          <p:spPr bwMode="auto">
            <a:xfrm>
              <a:off x="894" y="2247"/>
              <a:ext cx="155"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nvGrpSpPr>
            <p:cNvPr id="48153" name="Group 96"/>
            <p:cNvGrpSpPr/>
            <p:nvPr/>
          </p:nvGrpSpPr>
          <p:grpSpPr bwMode="auto">
            <a:xfrm>
              <a:off x="1049" y="2252"/>
              <a:ext cx="155" cy="236"/>
              <a:chOff x="4152" y="1157"/>
              <a:chExt cx="120" cy="217"/>
            </a:xfrm>
          </p:grpSpPr>
          <p:sp>
            <p:nvSpPr>
              <p:cNvPr id="48191" name="Line 97"/>
              <p:cNvSpPr>
                <a:spLocks noChangeShapeType="1"/>
              </p:cNvSpPr>
              <p:nvPr/>
            </p:nvSpPr>
            <p:spPr bwMode="auto">
              <a:xfrm>
                <a:off x="4265" y="1157"/>
                <a:ext cx="1" cy="217"/>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92" name="Line 98"/>
              <p:cNvSpPr>
                <a:spLocks noChangeShapeType="1"/>
              </p:cNvSpPr>
              <p:nvPr/>
            </p:nvSpPr>
            <p:spPr bwMode="auto">
              <a:xfrm>
                <a:off x="4152" y="1356"/>
                <a:ext cx="12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
          <p:nvSpPr>
            <p:cNvPr id="48154" name="Line 99"/>
            <p:cNvSpPr>
              <a:spLocks noChangeShapeType="1"/>
            </p:cNvSpPr>
            <p:nvPr/>
          </p:nvSpPr>
          <p:spPr bwMode="auto">
            <a:xfrm>
              <a:off x="1189" y="2247"/>
              <a:ext cx="155"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55" name="Line 100"/>
            <p:cNvSpPr>
              <a:spLocks noChangeShapeType="1"/>
            </p:cNvSpPr>
            <p:nvPr/>
          </p:nvSpPr>
          <p:spPr bwMode="auto">
            <a:xfrm>
              <a:off x="1232" y="1834"/>
              <a:ext cx="2" cy="22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56" name="Line 101"/>
            <p:cNvSpPr>
              <a:spLocks noChangeShapeType="1"/>
            </p:cNvSpPr>
            <p:nvPr/>
          </p:nvSpPr>
          <p:spPr bwMode="auto">
            <a:xfrm>
              <a:off x="1497" y="1834"/>
              <a:ext cx="3" cy="22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57" name="Line 102"/>
            <p:cNvSpPr>
              <a:spLocks noChangeShapeType="1"/>
            </p:cNvSpPr>
            <p:nvPr/>
          </p:nvSpPr>
          <p:spPr bwMode="auto">
            <a:xfrm>
              <a:off x="1235" y="2039"/>
              <a:ext cx="279"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58" name="Line 103"/>
            <p:cNvSpPr>
              <a:spLocks noChangeShapeType="1"/>
            </p:cNvSpPr>
            <p:nvPr/>
          </p:nvSpPr>
          <p:spPr bwMode="auto">
            <a:xfrm>
              <a:off x="1501" y="1829"/>
              <a:ext cx="480"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59" name="Line 104"/>
            <p:cNvSpPr>
              <a:spLocks noChangeShapeType="1"/>
            </p:cNvSpPr>
            <p:nvPr/>
          </p:nvSpPr>
          <p:spPr bwMode="auto">
            <a:xfrm>
              <a:off x="833" y="1829"/>
              <a:ext cx="418"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60" name="Line 105"/>
            <p:cNvSpPr>
              <a:spLocks noChangeShapeType="1"/>
            </p:cNvSpPr>
            <p:nvPr/>
          </p:nvSpPr>
          <p:spPr bwMode="auto">
            <a:xfrm>
              <a:off x="1978" y="1834"/>
              <a:ext cx="2" cy="22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61" name="Line 106"/>
            <p:cNvSpPr>
              <a:spLocks noChangeShapeType="1"/>
            </p:cNvSpPr>
            <p:nvPr/>
          </p:nvSpPr>
          <p:spPr bwMode="auto">
            <a:xfrm>
              <a:off x="2244" y="1834"/>
              <a:ext cx="2" cy="223"/>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62" name="Line 107"/>
            <p:cNvSpPr>
              <a:spLocks noChangeShapeType="1"/>
            </p:cNvSpPr>
            <p:nvPr/>
          </p:nvSpPr>
          <p:spPr bwMode="auto">
            <a:xfrm>
              <a:off x="1981" y="2039"/>
              <a:ext cx="279"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63" name="Line 108"/>
            <p:cNvSpPr>
              <a:spLocks noChangeShapeType="1"/>
            </p:cNvSpPr>
            <p:nvPr/>
          </p:nvSpPr>
          <p:spPr bwMode="auto">
            <a:xfrm>
              <a:off x="2247" y="1829"/>
              <a:ext cx="2004"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64" name="Line 109"/>
            <p:cNvSpPr>
              <a:spLocks noChangeShapeType="1"/>
            </p:cNvSpPr>
            <p:nvPr/>
          </p:nvSpPr>
          <p:spPr bwMode="auto">
            <a:xfrm>
              <a:off x="2341" y="2730"/>
              <a:ext cx="1726"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65" name="Line 110"/>
            <p:cNvSpPr>
              <a:spLocks noChangeShapeType="1"/>
            </p:cNvSpPr>
            <p:nvPr/>
          </p:nvSpPr>
          <p:spPr bwMode="auto">
            <a:xfrm>
              <a:off x="2485" y="2483"/>
              <a:ext cx="2" cy="1297"/>
            </a:xfrm>
            <a:prstGeom prst="line">
              <a:avLst/>
            </a:prstGeom>
            <a:noFill/>
            <a:ln w="28575">
              <a:solidFill>
                <a:srgbClr val="00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66" name="Line 111"/>
            <p:cNvSpPr>
              <a:spLocks noChangeShapeType="1"/>
            </p:cNvSpPr>
            <p:nvPr/>
          </p:nvSpPr>
          <p:spPr bwMode="auto">
            <a:xfrm>
              <a:off x="2777" y="2483"/>
              <a:ext cx="1" cy="1297"/>
            </a:xfrm>
            <a:prstGeom prst="line">
              <a:avLst/>
            </a:prstGeom>
            <a:noFill/>
            <a:ln w="28575">
              <a:solidFill>
                <a:srgbClr val="00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67" name="Line 112"/>
            <p:cNvSpPr>
              <a:spLocks noChangeShapeType="1"/>
            </p:cNvSpPr>
            <p:nvPr/>
          </p:nvSpPr>
          <p:spPr bwMode="auto">
            <a:xfrm>
              <a:off x="3053" y="2483"/>
              <a:ext cx="1" cy="1297"/>
            </a:xfrm>
            <a:prstGeom prst="line">
              <a:avLst/>
            </a:prstGeom>
            <a:noFill/>
            <a:ln w="28575">
              <a:solidFill>
                <a:srgbClr val="00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68" name="Line 113"/>
            <p:cNvSpPr>
              <a:spLocks noChangeShapeType="1"/>
            </p:cNvSpPr>
            <p:nvPr/>
          </p:nvSpPr>
          <p:spPr bwMode="auto">
            <a:xfrm>
              <a:off x="3344" y="2483"/>
              <a:ext cx="2" cy="1297"/>
            </a:xfrm>
            <a:prstGeom prst="line">
              <a:avLst/>
            </a:prstGeom>
            <a:noFill/>
            <a:ln w="28575">
              <a:solidFill>
                <a:srgbClr val="00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69" name="Line 114"/>
            <p:cNvSpPr>
              <a:spLocks noChangeShapeType="1"/>
            </p:cNvSpPr>
            <p:nvPr/>
          </p:nvSpPr>
          <p:spPr bwMode="auto">
            <a:xfrm>
              <a:off x="3652" y="2483"/>
              <a:ext cx="1" cy="1297"/>
            </a:xfrm>
            <a:prstGeom prst="line">
              <a:avLst/>
            </a:prstGeom>
            <a:noFill/>
            <a:ln w="28575">
              <a:solidFill>
                <a:srgbClr val="00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70" name="Line 115"/>
            <p:cNvSpPr>
              <a:spLocks noChangeShapeType="1"/>
            </p:cNvSpPr>
            <p:nvPr/>
          </p:nvSpPr>
          <p:spPr bwMode="auto">
            <a:xfrm>
              <a:off x="1543" y="3491"/>
              <a:ext cx="2" cy="224"/>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71" name="Line 116"/>
            <p:cNvSpPr>
              <a:spLocks noChangeShapeType="1"/>
            </p:cNvSpPr>
            <p:nvPr/>
          </p:nvSpPr>
          <p:spPr bwMode="auto">
            <a:xfrm>
              <a:off x="3660" y="3491"/>
              <a:ext cx="2" cy="224"/>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72" name="Line 117"/>
            <p:cNvSpPr>
              <a:spLocks noChangeShapeType="1"/>
            </p:cNvSpPr>
            <p:nvPr/>
          </p:nvSpPr>
          <p:spPr bwMode="auto">
            <a:xfrm>
              <a:off x="2498" y="3696"/>
              <a:ext cx="1164"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73" name="Line 118"/>
            <p:cNvSpPr>
              <a:spLocks noChangeShapeType="1"/>
            </p:cNvSpPr>
            <p:nvPr/>
          </p:nvSpPr>
          <p:spPr bwMode="auto">
            <a:xfrm>
              <a:off x="771" y="3487"/>
              <a:ext cx="791" cy="0"/>
            </a:xfrm>
            <a:prstGeom prst="line">
              <a:avLst/>
            </a:prstGeom>
            <a:noFill/>
            <a:ln w="28575"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74" name="Line 119"/>
            <p:cNvSpPr>
              <a:spLocks noChangeShapeType="1"/>
            </p:cNvSpPr>
            <p:nvPr/>
          </p:nvSpPr>
          <p:spPr bwMode="auto">
            <a:xfrm>
              <a:off x="739" y="3695"/>
              <a:ext cx="792" cy="0"/>
            </a:xfrm>
            <a:prstGeom prst="line">
              <a:avLst/>
            </a:prstGeom>
            <a:noFill/>
            <a:ln w="28575"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75" name="Rectangle 120"/>
            <p:cNvSpPr>
              <a:spLocks noChangeArrowheads="1"/>
            </p:cNvSpPr>
            <p:nvPr/>
          </p:nvSpPr>
          <p:spPr bwMode="auto">
            <a:xfrm>
              <a:off x="3617" y="3149"/>
              <a:ext cx="409"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0</a:t>
              </a:r>
              <a:endParaRPr lang="en-US" altLang="zh-CN">
                <a:solidFill>
                  <a:srgbClr val="000000"/>
                </a:solidFill>
              </a:endParaRPr>
            </a:p>
          </p:txBody>
        </p:sp>
        <p:sp>
          <p:nvSpPr>
            <p:cNvPr id="48176" name="Rectangle 121"/>
            <p:cNvSpPr>
              <a:spLocks noChangeArrowheads="1"/>
            </p:cNvSpPr>
            <p:nvPr/>
          </p:nvSpPr>
          <p:spPr bwMode="auto">
            <a:xfrm>
              <a:off x="2715" y="3149"/>
              <a:ext cx="409"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3</a:t>
              </a:r>
              <a:endParaRPr lang="en-US" altLang="zh-CN">
                <a:solidFill>
                  <a:srgbClr val="000000"/>
                </a:solidFill>
              </a:endParaRPr>
            </a:p>
          </p:txBody>
        </p:sp>
        <p:sp>
          <p:nvSpPr>
            <p:cNvPr id="48177" name="Rectangle 122"/>
            <p:cNvSpPr>
              <a:spLocks noChangeArrowheads="1"/>
            </p:cNvSpPr>
            <p:nvPr/>
          </p:nvSpPr>
          <p:spPr bwMode="auto">
            <a:xfrm>
              <a:off x="3306" y="3149"/>
              <a:ext cx="409"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1</a:t>
              </a:r>
              <a:endParaRPr lang="en-US" altLang="zh-CN">
                <a:solidFill>
                  <a:srgbClr val="000000"/>
                </a:solidFill>
              </a:endParaRPr>
            </a:p>
          </p:txBody>
        </p:sp>
        <p:sp>
          <p:nvSpPr>
            <p:cNvPr id="48178" name="Rectangle 123"/>
            <p:cNvSpPr>
              <a:spLocks noChangeArrowheads="1"/>
            </p:cNvSpPr>
            <p:nvPr/>
          </p:nvSpPr>
          <p:spPr bwMode="auto">
            <a:xfrm>
              <a:off x="3010" y="3149"/>
              <a:ext cx="409"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2</a:t>
              </a:r>
              <a:endParaRPr lang="en-US" altLang="zh-CN">
                <a:solidFill>
                  <a:srgbClr val="000000"/>
                </a:solidFill>
              </a:endParaRPr>
            </a:p>
          </p:txBody>
        </p:sp>
        <p:sp>
          <p:nvSpPr>
            <p:cNvPr id="48179" name="Rectangle 124"/>
            <p:cNvSpPr>
              <a:spLocks noChangeArrowheads="1"/>
            </p:cNvSpPr>
            <p:nvPr/>
          </p:nvSpPr>
          <p:spPr bwMode="auto">
            <a:xfrm>
              <a:off x="2420" y="3149"/>
              <a:ext cx="409"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4</a:t>
              </a:r>
              <a:endParaRPr lang="en-US" altLang="zh-CN">
                <a:solidFill>
                  <a:srgbClr val="000000"/>
                </a:solidFill>
              </a:endParaRPr>
            </a:p>
          </p:txBody>
        </p:sp>
        <p:sp>
          <p:nvSpPr>
            <p:cNvPr id="48180" name="Rectangle 125"/>
            <p:cNvSpPr>
              <a:spLocks noChangeArrowheads="1"/>
            </p:cNvSpPr>
            <p:nvPr/>
          </p:nvSpPr>
          <p:spPr bwMode="auto">
            <a:xfrm>
              <a:off x="1922" y="1609"/>
              <a:ext cx="41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4</a:t>
              </a:r>
              <a:endParaRPr lang="en-US" altLang="zh-CN">
                <a:solidFill>
                  <a:srgbClr val="000000"/>
                </a:solidFill>
              </a:endParaRPr>
            </a:p>
          </p:txBody>
        </p:sp>
        <p:sp>
          <p:nvSpPr>
            <p:cNvPr id="48181" name="Rectangle 126"/>
            <p:cNvSpPr>
              <a:spLocks noChangeArrowheads="1"/>
            </p:cNvSpPr>
            <p:nvPr/>
          </p:nvSpPr>
          <p:spPr bwMode="auto">
            <a:xfrm>
              <a:off x="1020" y="1583"/>
              <a:ext cx="79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000000"/>
                  </a:solidFill>
                </a:rPr>
                <a:t>方式</a:t>
              </a:r>
              <a:r>
                <a:rPr lang="en-US" altLang="zh-CN">
                  <a:solidFill>
                    <a:srgbClr val="000000"/>
                  </a:solidFill>
                </a:rPr>
                <a:t>1</a:t>
              </a:r>
              <a:endParaRPr lang="en-US" altLang="zh-CN">
                <a:solidFill>
                  <a:srgbClr val="000000"/>
                </a:solidFill>
              </a:endParaRPr>
            </a:p>
          </p:txBody>
        </p:sp>
        <p:sp>
          <p:nvSpPr>
            <p:cNvPr id="48182" name="Line 127"/>
            <p:cNvSpPr>
              <a:spLocks noChangeShapeType="1"/>
            </p:cNvSpPr>
            <p:nvPr/>
          </p:nvSpPr>
          <p:spPr bwMode="auto">
            <a:xfrm>
              <a:off x="2071" y="2735"/>
              <a:ext cx="3" cy="222"/>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83" name="Line 128"/>
            <p:cNvSpPr>
              <a:spLocks noChangeShapeType="1"/>
            </p:cNvSpPr>
            <p:nvPr/>
          </p:nvSpPr>
          <p:spPr bwMode="auto">
            <a:xfrm>
              <a:off x="2336" y="2735"/>
              <a:ext cx="4" cy="222"/>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84" name="Line 129"/>
            <p:cNvSpPr>
              <a:spLocks noChangeShapeType="1"/>
            </p:cNvSpPr>
            <p:nvPr/>
          </p:nvSpPr>
          <p:spPr bwMode="auto">
            <a:xfrm>
              <a:off x="2075" y="2940"/>
              <a:ext cx="278"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85" name="Line 130"/>
            <p:cNvSpPr>
              <a:spLocks noChangeShapeType="1"/>
            </p:cNvSpPr>
            <p:nvPr/>
          </p:nvSpPr>
          <p:spPr bwMode="auto">
            <a:xfrm>
              <a:off x="895" y="2730"/>
              <a:ext cx="1196"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86" name="Line 131"/>
            <p:cNvSpPr>
              <a:spLocks noChangeShapeType="1"/>
            </p:cNvSpPr>
            <p:nvPr/>
          </p:nvSpPr>
          <p:spPr bwMode="auto">
            <a:xfrm>
              <a:off x="1546" y="3488"/>
              <a:ext cx="931"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87" name="Line 132"/>
            <p:cNvSpPr>
              <a:spLocks noChangeShapeType="1"/>
            </p:cNvSpPr>
            <p:nvPr/>
          </p:nvSpPr>
          <p:spPr bwMode="auto">
            <a:xfrm>
              <a:off x="2476" y="3491"/>
              <a:ext cx="3" cy="224"/>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188" name="Line 133"/>
            <p:cNvSpPr>
              <a:spLocks noChangeShapeType="1"/>
            </p:cNvSpPr>
            <p:nvPr/>
          </p:nvSpPr>
          <p:spPr bwMode="auto">
            <a:xfrm>
              <a:off x="3654" y="3488"/>
              <a:ext cx="366"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sp>
          <p:nvSpPr>
            <p:cNvPr id="48189" name="Rectangle 134"/>
            <p:cNvSpPr>
              <a:spLocks noChangeArrowheads="1"/>
            </p:cNvSpPr>
            <p:nvPr/>
          </p:nvSpPr>
          <p:spPr bwMode="auto">
            <a:xfrm>
              <a:off x="182" y="1823"/>
              <a:ext cx="536"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00"/>
                  </a:solidFill>
                </a:rPr>
                <a:t>WR</a:t>
              </a:r>
              <a:endParaRPr lang="en-US" altLang="zh-CN">
                <a:solidFill>
                  <a:srgbClr val="000000"/>
                </a:solidFill>
              </a:endParaRPr>
            </a:p>
          </p:txBody>
        </p:sp>
        <p:sp>
          <p:nvSpPr>
            <p:cNvPr id="48190" name="Line 135"/>
            <p:cNvSpPr>
              <a:spLocks noChangeShapeType="1"/>
            </p:cNvSpPr>
            <p:nvPr/>
          </p:nvSpPr>
          <p:spPr bwMode="auto">
            <a:xfrm>
              <a:off x="273" y="1832"/>
              <a:ext cx="329" cy="0"/>
            </a:xfrm>
            <a:prstGeom prst="line">
              <a:avLst/>
            </a:prstGeom>
            <a:noFill/>
            <a:ln w="285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523267"/>
                                        </p:tgtEl>
                                        <p:attrNameLst>
                                          <p:attrName>style.visibility</p:attrName>
                                        </p:attrNameLst>
                                      </p:cBhvr>
                                      <p:to>
                                        <p:strVal val="visible"/>
                                      </p:to>
                                    </p:set>
                                    <p:anim calcmode="lin" valueType="num">
                                      <p:cBhvr>
                                        <p:cTn id="7" dur="500" fill="hold"/>
                                        <p:tgtEl>
                                          <p:spTgt spid="523267"/>
                                        </p:tgtEl>
                                        <p:attrNameLst>
                                          <p:attrName>ppt_x</p:attrName>
                                        </p:attrNameLst>
                                      </p:cBhvr>
                                      <p:tavLst>
                                        <p:tav tm="0">
                                          <p:val>
                                            <p:strVal val="#ppt_x"/>
                                          </p:val>
                                        </p:tav>
                                        <p:tav tm="100000">
                                          <p:val>
                                            <p:strVal val="#ppt_x"/>
                                          </p:val>
                                        </p:tav>
                                      </p:tavLst>
                                    </p:anim>
                                    <p:anim calcmode="lin" valueType="num">
                                      <p:cBhvr>
                                        <p:cTn id="8" dur="500" fill="hold"/>
                                        <p:tgtEl>
                                          <p:spTgt spid="523267"/>
                                        </p:tgtEl>
                                        <p:attrNameLst>
                                          <p:attrName>ppt_y</p:attrName>
                                        </p:attrNameLst>
                                      </p:cBhvr>
                                      <p:tavLst>
                                        <p:tav tm="0">
                                          <p:val>
                                            <p:strVal val="#ppt_y-#ppt_h/2"/>
                                          </p:val>
                                        </p:tav>
                                        <p:tav tm="100000">
                                          <p:val>
                                            <p:strVal val="#ppt_y"/>
                                          </p:val>
                                        </p:tav>
                                      </p:tavLst>
                                    </p:anim>
                                    <p:anim calcmode="lin" valueType="num">
                                      <p:cBhvr>
                                        <p:cTn id="9" dur="500" fill="hold"/>
                                        <p:tgtEl>
                                          <p:spTgt spid="523267"/>
                                        </p:tgtEl>
                                        <p:attrNameLst>
                                          <p:attrName>ppt_w</p:attrName>
                                        </p:attrNameLst>
                                      </p:cBhvr>
                                      <p:tavLst>
                                        <p:tav tm="0">
                                          <p:val>
                                            <p:strVal val="#ppt_w"/>
                                          </p:val>
                                        </p:tav>
                                        <p:tav tm="100000">
                                          <p:val>
                                            <p:strVal val="#ppt_w"/>
                                          </p:val>
                                        </p:tav>
                                      </p:tavLst>
                                    </p:anim>
                                    <p:anim calcmode="lin" valueType="num">
                                      <p:cBhvr>
                                        <p:cTn id="10" dur="500" fill="hold"/>
                                        <p:tgtEl>
                                          <p:spTgt spid="52326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grpId="0" nodeType="afterEffect">
                                  <p:stCondLst>
                                    <p:cond delay="0"/>
                                  </p:stCondLst>
                                  <p:iterate type="wd">
                                    <p:tmPct val="100000"/>
                                  </p:iterate>
                                  <p:childTnLst>
                                    <p:set>
                                      <p:cBhvr>
                                        <p:cTn id="13" dur="1" fill="hold">
                                          <p:stCondLst>
                                            <p:cond delay="0"/>
                                          </p:stCondLst>
                                        </p:cTn>
                                        <p:tgtEl>
                                          <p:spTgt spid="523282"/>
                                        </p:tgtEl>
                                        <p:attrNameLst>
                                          <p:attrName>style.visibility</p:attrName>
                                        </p:attrNameLst>
                                      </p:cBhvr>
                                      <p:to>
                                        <p:strVal val="visible"/>
                                      </p:to>
                                    </p:set>
                                    <p:anim calcmode="lin" valueType="num">
                                      <p:cBhvr>
                                        <p:cTn id="14" dur="300" fill="hold"/>
                                        <p:tgtEl>
                                          <p:spTgt spid="523282"/>
                                        </p:tgtEl>
                                        <p:attrNameLst>
                                          <p:attrName>ppt_x</p:attrName>
                                        </p:attrNameLst>
                                      </p:cBhvr>
                                      <p:tavLst>
                                        <p:tav tm="0">
                                          <p:val>
                                            <p:strVal val="#ppt_x"/>
                                          </p:val>
                                        </p:tav>
                                        <p:tav tm="100000">
                                          <p:val>
                                            <p:strVal val="#ppt_x"/>
                                          </p:val>
                                        </p:tav>
                                      </p:tavLst>
                                    </p:anim>
                                    <p:anim calcmode="lin" valueType="num">
                                      <p:cBhvr>
                                        <p:cTn id="15" dur="300" fill="hold"/>
                                        <p:tgtEl>
                                          <p:spTgt spid="523282"/>
                                        </p:tgtEl>
                                        <p:attrNameLst>
                                          <p:attrName>ppt_y</p:attrName>
                                        </p:attrNameLst>
                                      </p:cBhvr>
                                      <p:tavLst>
                                        <p:tav tm="0">
                                          <p:val>
                                            <p:strVal val="#ppt_y-#ppt_h/2"/>
                                          </p:val>
                                        </p:tav>
                                        <p:tav tm="100000">
                                          <p:val>
                                            <p:strVal val="#ppt_y"/>
                                          </p:val>
                                        </p:tav>
                                      </p:tavLst>
                                    </p:anim>
                                    <p:anim calcmode="lin" valueType="num">
                                      <p:cBhvr>
                                        <p:cTn id="16" dur="300" fill="hold"/>
                                        <p:tgtEl>
                                          <p:spTgt spid="523282"/>
                                        </p:tgtEl>
                                        <p:attrNameLst>
                                          <p:attrName>ppt_w</p:attrName>
                                        </p:attrNameLst>
                                      </p:cBhvr>
                                      <p:tavLst>
                                        <p:tav tm="0">
                                          <p:val>
                                            <p:strVal val="#ppt_w"/>
                                          </p:val>
                                        </p:tav>
                                        <p:tav tm="100000">
                                          <p:val>
                                            <p:strVal val="#ppt_w"/>
                                          </p:val>
                                        </p:tav>
                                      </p:tavLst>
                                    </p:anim>
                                    <p:anim calcmode="lin" valueType="num">
                                      <p:cBhvr>
                                        <p:cTn id="17" dur="300" fill="hold"/>
                                        <p:tgtEl>
                                          <p:spTgt spid="52328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 fill="hold" nodeType="clickEffect">
                                  <p:stCondLst>
                                    <p:cond delay="0"/>
                                  </p:stCondLst>
                                  <p:childTnLst>
                                    <p:set>
                                      <p:cBhvr>
                                        <p:cTn id="21" dur="1" fill="hold">
                                          <p:stCondLst>
                                            <p:cond delay="0"/>
                                          </p:stCondLst>
                                        </p:cTn>
                                        <p:tgtEl>
                                          <p:spTgt spid="523270"/>
                                        </p:tgtEl>
                                        <p:attrNameLst>
                                          <p:attrName>style.visibility</p:attrName>
                                        </p:attrNameLst>
                                      </p:cBhvr>
                                      <p:to>
                                        <p:strVal val="visible"/>
                                      </p:to>
                                    </p:set>
                                    <p:anim calcmode="lin" valueType="num">
                                      <p:cBhvr>
                                        <p:cTn id="22" dur="500" fill="hold"/>
                                        <p:tgtEl>
                                          <p:spTgt spid="523270"/>
                                        </p:tgtEl>
                                        <p:attrNameLst>
                                          <p:attrName>ppt_x</p:attrName>
                                        </p:attrNameLst>
                                      </p:cBhvr>
                                      <p:tavLst>
                                        <p:tav tm="0">
                                          <p:val>
                                            <p:strVal val="#ppt_x"/>
                                          </p:val>
                                        </p:tav>
                                        <p:tav tm="100000">
                                          <p:val>
                                            <p:strVal val="#ppt_x"/>
                                          </p:val>
                                        </p:tav>
                                      </p:tavLst>
                                    </p:anim>
                                    <p:anim calcmode="lin" valueType="num">
                                      <p:cBhvr>
                                        <p:cTn id="23" dur="500" fill="hold"/>
                                        <p:tgtEl>
                                          <p:spTgt spid="523270"/>
                                        </p:tgtEl>
                                        <p:attrNameLst>
                                          <p:attrName>ppt_y</p:attrName>
                                        </p:attrNameLst>
                                      </p:cBhvr>
                                      <p:tavLst>
                                        <p:tav tm="0">
                                          <p:val>
                                            <p:strVal val="#ppt_y-#ppt_h/2"/>
                                          </p:val>
                                        </p:tav>
                                        <p:tav tm="100000">
                                          <p:val>
                                            <p:strVal val="#ppt_y"/>
                                          </p:val>
                                        </p:tav>
                                      </p:tavLst>
                                    </p:anim>
                                    <p:anim calcmode="lin" valueType="num">
                                      <p:cBhvr>
                                        <p:cTn id="24" dur="500" fill="hold"/>
                                        <p:tgtEl>
                                          <p:spTgt spid="523270"/>
                                        </p:tgtEl>
                                        <p:attrNameLst>
                                          <p:attrName>ppt_w</p:attrName>
                                        </p:attrNameLst>
                                      </p:cBhvr>
                                      <p:tavLst>
                                        <p:tav tm="0">
                                          <p:val>
                                            <p:strVal val="#ppt_w"/>
                                          </p:val>
                                        </p:tav>
                                        <p:tav tm="100000">
                                          <p:val>
                                            <p:strVal val="#ppt_w"/>
                                          </p:val>
                                        </p:tav>
                                      </p:tavLst>
                                    </p:anim>
                                    <p:anim calcmode="lin" valueType="num">
                                      <p:cBhvr>
                                        <p:cTn id="25" dur="500" fill="hold"/>
                                        <p:tgtEl>
                                          <p:spTgt spid="523270"/>
                                        </p:tgtEl>
                                        <p:attrNameLst>
                                          <p:attrName>ppt_h</p:attrName>
                                        </p:attrNameLst>
                                      </p:cBhvr>
                                      <p:tavLst>
                                        <p:tav tm="0">
                                          <p:val>
                                            <p:fltVal val="0"/>
                                          </p:val>
                                        </p:tav>
                                        <p:tav tm="100000">
                                          <p:val>
                                            <p:strVal val="#ppt_h"/>
                                          </p:val>
                                        </p:tav>
                                      </p:tavLst>
                                    </p:anim>
                                  </p:childTnLst>
                                </p:cTn>
                              </p:par>
                            </p:childTnLst>
                          </p:cTn>
                        </p:par>
                        <p:par>
                          <p:cTn id="26" fill="hold">
                            <p:stCondLst>
                              <p:cond delay="500"/>
                            </p:stCondLst>
                            <p:childTnLst>
                              <p:par>
                                <p:cTn id="27" presetID="17" presetClass="entr" presetSubtype="1" fill="hold" grpId="0" nodeType="afterEffect">
                                  <p:stCondLst>
                                    <p:cond delay="0"/>
                                  </p:stCondLst>
                                  <p:iterate type="wd">
                                    <p:tmPct val="100000"/>
                                  </p:iterate>
                                  <p:childTnLst>
                                    <p:set>
                                      <p:cBhvr>
                                        <p:cTn id="28" dur="1" fill="hold">
                                          <p:stCondLst>
                                            <p:cond delay="0"/>
                                          </p:stCondLst>
                                        </p:cTn>
                                        <p:tgtEl>
                                          <p:spTgt spid="523283"/>
                                        </p:tgtEl>
                                        <p:attrNameLst>
                                          <p:attrName>style.visibility</p:attrName>
                                        </p:attrNameLst>
                                      </p:cBhvr>
                                      <p:to>
                                        <p:strVal val="visible"/>
                                      </p:to>
                                    </p:set>
                                    <p:anim calcmode="lin" valueType="num">
                                      <p:cBhvr>
                                        <p:cTn id="29" dur="300" fill="hold"/>
                                        <p:tgtEl>
                                          <p:spTgt spid="523283"/>
                                        </p:tgtEl>
                                        <p:attrNameLst>
                                          <p:attrName>ppt_x</p:attrName>
                                        </p:attrNameLst>
                                      </p:cBhvr>
                                      <p:tavLst>
                                        <p:tav tm="0">
                                          <p:val>
                                            <p:strVal val="#ppt_x"/>
                                          </p:val>
                                        </p:tav>
                                        <p:tav tm="100000">
                                          <p:val>
                                            <p:strVal val="#ppt_x"/>
                                          </p:val>
                                        </p:tav>
                                      </p:tavLst>
                                    </p:anim>
                                    <p:anim calcmode="lin" valueType="num">
                                      <p:cBhvr>
                                        <p:cTn id="30" dur="300" fill="hold"/>
                                        <p:tgtEl>
                                          <p:spTgt spid="523283"/>
                                        </p:tgtEl>
                                        <p:attrNameLst>
                                          <p:attrName>ppt_y</p:attrName>
                                        </p:attrNameLst>
                                      </p:cBhvr>
                                      <p:tavLst>
                                        <p:tav tm="0">
                                          <p:val>
                                            <p:strVal val="#ppt_y-#ppt_h/2"/>
                                          </p:val>
                                        </p:tav>
                                        <p:tav tm="100000">
                                          <p:val>
                                            <p:strVal val="#ppt_y"/>
                                          </p:val>
                                        </p:tav>
                                      </p:tavLst>
                                    </p:anim>
                                    <p:anim calcmode="lin" valueType="num">
                                      <p:cBhvr>
                                        <p:cTn id="31" dur="300" fill="hold"/>
                                        <p:tgtEl>
                                          <p:spTgt spid="523283"/>
                                        </p:tgtEl>
                                        <p:attrNameLst>
                                          <p:attrName>ppt_w</p:attrName>
                                        </p:attrNameLst>
                                      </p:cBhvr>
                                      <p:tavLst>
                                        <p:tav tm="0">
                                          <p:val>
                                            <p:strVal val="#ppt_w"/>
                                          </p:val>
                                        </p:tav>
                                        <p:tav tm="100000">
                                          <p:val>
                                            <p:strVal val="#ppt_w"/>
                                          </p:val>
                                        </p:tav>
                                      </p:tavLst>
                                    </p:anim>
                                    <p:anim calcmode="lin" valueType="num">
                                      <p:cBhvr>
                                        <p:cTn id="32" dur="300" fill="hold"/>
                                        <p:tgtEl>
                                          <p:spTgt spid="523283"/>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nodeType="clickEffect">
                                  <p:stCondLst>
                                    <p:cond delay="0"/>
                                  </p:stCondLst>
                                  <p:childTnLst>
                                    <p:set>
                                      <p:cBhvr>
                                        <p:cTn id="36" dur="1" fill="hold">
                                          <p:stCondLst>
                                            <p:cond delay="0"/>
                                          </p:stCondLst>
                                        </p:cTn>
                                        <p:tgtEl>
                                          <p:spTgt spid="523284"/>
                                        </p:tgtEl>
                                        <p:attrNameLst>
                                          <p:attrName>style.visibility</p:attrName>
                                        </p:attrNameLst>
                                      </p:cBhvr>
                                      <p:to>
                                        <p:strVal val="visible"/>
                                      </p:to>
                                    </p:set>
                                    <p:anim calcmode="lin" valueType="num">
                                      <p:cBhvr>
                                        <p:cTn id="37" dur="500" fill="hold"/>
                                        <p:tgtEl>
                                          <p:spTgt spid="523284"/>
                                        </p:tgtEl>
                                        <p:attrNameLst>
                                          <p:attrName>ppt_x</p:attrName>
                                        </p:attrNameLst>
                                      </p:cBhvr>
                                      <p:tavLst>
                                        <p:tav tm="0">
                                          <p:val>
                                            <p:strVal val="#ppt_x-#ppt_w/2"/>
                                          </p:val>
                                        </p:tav>
                                        <p:tav tm="100000">
                                          <p:val>
                                            <p:strVal val="#ppt_x"/>
                                          </p:val>
                                        </p:tav>
                                      </p:tavLst>
                                    </p:anim>
                                    <p:anim calcmode="lin" valueType="num">
                                      <p:cBhvr>
                                        <p:cTn id="38" dur="500" fill="hold"/>
                                        <p:tgtEl>
                                          <p:spTgt spid="523284"/>
                                        </p:tgtEl>
                                        <p:attrNameLst>
                                          <p:attrName>ppt_y</p:attrName>
                                        </p:attrNameLst>
                                      </p:cBhvr>
                                      <p:tavLst>
                                        <p:tav tm="0">
                                          <p:val>
                                            <p:strVal val="#ppt_y"/>
                                          </p:val>
                                        </p:tav>
                                        <p:tav tm="100000">
                                          <p:val>
                                            <p:strVal val="#ppt_y"/>
                                          </p:val>
                                        </p:tav>
                                      </p:tavLst>
                                    </p:anim>
                                    <p:anim calcmode="lin" valueType="num">
                                      <p:cBhvr>
                                        <p:cTn id="39" dur="500" fill="hold"/>
                                        <p:tgtEl>
                                          <p:spTgt spid="523284"/>
                                        </p:tgtEl>
                                        <p:attrNameLst>
                                          <p:attrName>ppt_w</p:attrName>
                                        </p:attrNameLst>
                                      </p:cBhvr>
                                      <p:tavLst>
                                        <p:tav tm="0">
                                          <p:val>
                                            <p:fltVal val="0"/>
                                          </p:val>
                                        </p:tav>
                                        <p:tav tm="100000">
                                          <p:val>
                                            <p:strVal val="#ppt_w"/>
                                          </p:val>
                                        </p:tav>
                                      </p:tavLst>
                                    </p:anim>
                                    <p:anim calcmode="lin" valueType="num">
                                      <p:cBhvr>
                                        <p:cTn id="40" dur="500" fill="hold"/>
                                        <p:tgtEl>
                                          <p:spTgt spid="523284"/>
                                        </p:tgtEl>
                                        <p:attrNameLst>
                                          <p:attrName>ppt_h</p:attrName>
                                        </p:attrNameLst>
                                      </p:cBhvr>
                                      <p:tavLst>
                                        <p:tav tm="0">
                                          <p:val>
                                            <p:strVal val="#ppt_h"/>
                                          </p:val>
                                        </p:tav>
                                        <p:tav tm="100000">
                                          <p:val>
                                            <p:strVal val="#ppt_h"/>
                                          </p:val>
                                        </p:tav>
                                      </p:tavLst>
                                    </p:anim>
                                  </p:childTnLst>
                                </p:cTn>
                              </p:par>
                            </p:childTnLst>
                          </p:cTn>
                        </p:par>
                        <p:par>
                          <p:cTn id="41" fill="hold">
                            <p:stCondLst>
                              <p:cond delay="500"/>
                            </p:stCondLst>
                            <p:childTnLst>
                              <p:par>
                                <p:cTn id="42" presetID="17" presetClass="entr" presetSubtype="1" fill="hold" grpId="0" nodeType="afterEffect">
                                  <p:stCondLst>
                                    <p:cond delay="0"/>
                                  </p:stCondLst>
                                  <p:iterate type="wd">
                                    <p:tmPct val="100000"/>
                                  </p:iterate>
                                  <p:childTnLst>
                                    <p:set>
                                      <p:cBhvr>
                                        <p:cTn id="43" dur="1" fill="hold">
                                          <p:stCondLst>
                                            <p:cond delay="0"/>
                                          </p:stCondLst>
                                        </p:cTn>
                                        <p:tgtEl>
                                          <p:spTgt spid="523287"/>
                                        </p:tgtEl>
                                        <p:attrNameLst>
                                          <p:attrName>style.visibility</p:attrName>
                                        </p:attrNameLst>
                                      </p:cBhvr>
                                      <p:to>
                                        <p:strVal val="visible"/>
                                      </p:to>
                                    </p:set>
                                    <p:anim calcmode="lin" valueType="num">
                                      <p:cBhvr>
                                        <p:cTn id="44" dur="300" fill="hold"/>
                                        <p:tgtEl>
                                          <p:spTgt spid="523287"/>
                                        </p:tgtEl>
                                        <p:attrNameLst>
                                          <p:attrName>ppt_x</p:attrName>
                                        </p:attrNameLst>
                                      </p:cBhvr>
                                      <p:tavLst>
                                        <p:tav tm="0">
                                          <p:val>
                                            <p:strVal val="#ppt_x"/>
                                          </p:val>
                                        </p:tav>
                                        <p:tav tm="100000">
                                          <p:val>
                                            <p:strVal val="#ppt_x"/>
                                          </p:val>
                                        </p:tav>
                                      </p:tavLst>
                                    </p:anim>
                                    <p:anim calcmode="lin" valueType="num">
                                      <p:cBhvr>
                                        <p:cTn id="45" dur="300" fill="hold"/>
                                        <p:tgtEl>
                                          <p:spTgt spid="523287"/>
                                        </p:tgtEl>
                                        <p:attrNameLst>
                                          <p:attrName>ppt_y</p:attrName>
                                        </p:attrNameLst>
                                      </p:cBhvr>
                                      <p:tavLst>
                                        <p:tav tm="0">
                                          <p:val>
                                            <p:strVal val="#ppt_y-#ppt_h/2"/>
                                          </p:val>
                                        </p:tav>
                                        <p:tav tm="100000">
                                          <p:val>
                                            <p:strVal val="#ppt_y"/>
                                          </p:val>
                                        </p:tav>
                                      </p:tavLst>
                                    </p:anim>
                                    <p:anim calcmode="lin" valueType="num">
                                      <p:cBhvr>
                                        <p:cTn id="46" dur="300" fill="hold"/>
                                        <p:tgtEl>
                                          <p:spTgt spid="523287"/>
                                        </p:tgtEl>
                                        <p:attrNameLst>
                                          <p:attrName>ppt_w</p:attrName>
                                        </p:attrNameLst>
                                      </p:cBhvr>
                                      <p:tavLst>
                                        <p:tav tm="0">
                                          <p:val>
                                            <p:strVal val="#ppt_w"/>
                                          </p:val>
                                        </p:tav>
                                        <p:tav tm="100000">
                                          <p:val>
                                            <p:strVal val="#ppt_w"/>
                                          </p:val>
                                        </p:tav>
                                      </p:tavLst>
                                    </p:anim>
                                    <p:anim calcmode="lin" valueType="num">
                                      <p:cBhvr>
                                        <p:cTn id="47" dur="300" fill="hold"/>
                                        <p:tgtEl>
                                          <p:spTgt spid="523287"/>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17" presetClass="entr" presetSubtype="1" fill="hold" nodeType="clickEffect">
                                  <p:stCondLst>
                                    <p:cond delay="0"/>
                                  </p:stCondLst>
                                  <p:childTnLst>
                                    <p:set>
                                      <p:cBhvr>
                                        <p:cTn id="51" dur="1" fill="hold">
                                          <p:stCondLst>
                                            <p:cond delay="0"/>
                                          </p:stCondLst>
                                        </p:cTn>
                                        <p:tgtEl>
                                          <p:spTgt spid="523276"/>
                                        </p:tgtEl>
                                        <p:attrNameLst>
                                          <p:attrName>style.visibility</p:attrName>
                                        </p:attrNameLst>
                                      </p:cBhvr>
                                      <p:to>
                                        <p:strVal val="visible"/>
                                      </p:to>
                                    </p:set>
                                    <p:anim calcmode="lin" valueType="num">
                                      <p:cBhvr>
                                        <p:cTn id="52" dur="500" fill="hold"/>
                                        <p:tgtEl>
                                          <p:spTgt spid="523276"/>
                                        </p:tgtEl>
                                        <p:attrNameLst>
                                          <p:attrName>ppt_x</p:attrName>
                                        </p:attrNameLst>
                                      </p:cBhvr>
                                      <p:tavLst>
                                        <p:tav tm="0">
                                          <p:val>
                                            <p:strVal val="#ppt_x"/>
                                          </p:val>
                                        </p:tav>
                                        <p:tav tm="100000">
                                          <p:val>
                                            <p:strVal val="#ppt_x"/>
                                          </p:val>
                                        </p:tav>
                                      </p:tavLst>
                                    </p:anim>
                                    <p:anim calcmode="lin" valueType="num">
                                      <p:cBhvr>
                                        <p:cTn id="53" dur="500" fill="hold"/>
                                        <p:tgtEl>
                                          <p:spTgt spid="523276"/>
                                        </p:tgtEl>
                                        <p:attrNameLst>
                                          <p:attrName>ppt_y</p:attrName>
                                        </p:attrNameLst>
                                      </p:cBhvr>
                                      <p:tavLst>
                                        <p:tav tm="0">
                                          <p:val>
                                            <p:strVal val="#ppt_y-#ppt_h/2"/>
                                          </p:val>
                                        </p:tav>
                                        <p:tav tm="100000">
                                          <p:val>
                                            <p:strVal val="#ppt_y"/>
                                          </p:val>
                                        </p:tav>
                                      </p:tavLst>
                                    </p:anim>
                                    <p:anim calcmode="lin" valueType="num">
                                      <p:cBhvr>
                                        <p:cTn id="54" dur="500" fill="hold"/>
                                        <p:tgtEl>
                                          <p:spTgt spid="523276"/>
                                        </p:tgtEl>
                                        <p:attrNameLst>
                                          <p:attrName>ppt_w</p:attrName>
                                        </p:attrNameLst>
                                      </p:cBhvr>
                                      <p:tavLst>
                                        <p:tav tm="0">
                                          <p:val>
                                            <p:strVal val="#ppt_w"/>
                                          </p:val>
                                        </p:tav>
                                        <p:tav tm="100000">
                                          <p:val>
                                            <p:strVal val="#ppt_w"/>
                                          </p:val>
                                        </p:tav>
                                      </p:tavLst>
                                    </p:anim>
                                    <p:anim calcmode="lin" valueType="num">
                                      <p:cBhvr>
                                        <p:cTn id="55" dur="500" fill="hold"/>
                                        <p:tgtEl>
                                          <p:spTgt spid="523276"/>
                                        </p:tgtEl>
                                        <p:attrNameLst>
                                          <p:attrName>ppt_h</p:attrName>
                                        </p:attrNameLst>
                                      </p:cBhvr>
                                      <p:tavLst>
                                        <p:tav tm="0">
                                          <p:val>
                                            <p:fltVal val="0"/>
                                          </p:val>
                                        </p:tav>
                                        <p:tav tm="100000">
                                          <p:val>
                                            <p:strVal val="#ppt_h"/>
                                          </p:val>
                                        </p:tav>
                                      </p:tavLst>
                                    </p:anim>
                                  </p:childTnLst>
                                </p:cTn>
                              </p:par>
                            </p:childTnLst>
                          </p:cTn>
                        </p:par>
                        <p:par>
                          <p:cTn id="56" fill="hold">
                            <p:stCondLst>
                              <p:cond delay="500"/>
                            </p:stCondLst>
                            <p:childTnLst>
                              <p:par>
                                <p:cTn id="57" presetID="17" presetClass="entr" presetSubtype="1" fill="hold" grpId="0" nodeType="afterEffect">
                                  <p:stCondLst>
                                    <p:cond delay="0"/>
                                  </p:stCondLst>
                                  <p:iterate type="wd">
                                    <p:tmPct val="100000"/>
                                  </p:iterate>
                                  <p:childTnLst>
                                    <p:set>
                                      <p:cBhvr>
                                        <p:cTn id="58" dur="1" fill="hold">
                                          <p:stCondLst>
                                            <p:cond delay="0"/>
                                          </p:stCondLst>
                                        </p:cTn>
                                        <p:tgtEl>
                                          <p:spTgt spid="523288"/>
                                        </p:tgtEl>
                                        <p:attrNameLst>
                                          <p:attrName>style.visibility</p:attrName>
                                        </p:attrNameLst>
                                      </p:cBhvr>
                                      <p:to>
                                        <p:strVal val="visible"/>
                                      </p:to>
                                    </p:set>
                                    <p:anim calcmode="lin" valueType="num">
                                      <p:cBhvr>
                                        <p:cTn id="59" dur="300" fill="hold"/>
                                        <p:tgtEl>
                                          <p:spTgt spid="523288"/>
                                        </p:tgtEl>
                                        <p:attrNameLst>
                                          <p:attrName>ppt_x</p:attrName>
                                        </p:attrNameLst>
                                      </p:cBhvr>
                                      <p:tavLst>
                                        <p:tav tm="0">
                                          <p:val>
                                            <p:strVal val="#ppt_x"/>
                                          </p:val>
                                        </p:tav>
                                        <p:tav tm="100000">
                                          <p:val>
                                            <p:strVal val="#ppt_x"/>
                                          </p:val>
                                        </p:tav>
                                      </p:tavLst>
                                    </p:anim>
                                    <p:anim calcmode="lin" valueType="num">
                                      <p:cBhvr>
                                        <p:cTn id="60" dur="300" fill="hold"/>
                                        <p:tgtEl>
                                          <p:spTgt spid="523288"/>
                                        </p:tgtEl>
                                        <p:attrNameLst>
                                          <p:attrName>ppt_y</p:attrName>
                                        </p:attrNameLst>
                                      </p:cBhvr>
                                      <p:tavLst>
                                        <p:tav tm="0">
                                          <p:val>
                                            <p:strVal val="#ppt_y-#ppt_h/2"/>
                                          </p:val>
                                        </p:tav>
                                        <p:tav tm="100000">
                                          <p:val>
                                            <p:strVal val="#ppt_y"/>
                                          </p:val>
                                        </p:tav>
                                      </p:tavLst>
                                    </p:anim>
                                    <p:anim calcmode="lin" valueType="num">
                                      <p:cBhvr>
                                        <p:cTn id="61" dur="300" fill="hold"/>
                                        <p:tgtEl>
                                          <p:spTgt spid="523288"/>
                                        </p:tgtEl>
                                        <p:attrNameLst>
                                          <p:attrName>ppt_w</p:attrName>
                                        </p:attrNameLst>
                                      </p:cBhvr>
                                      <p:tavLst>
                                        <p:tav tm="0">
                                          <p:val>
                                            <p:strVal val="#ppt_w"/>
                                          </p:val>
                                        </p:tav>
                                        <p:tav tm="100000">
                                          <p:val>
                                            <p:strVal val="#ppt_w"/>
                                          </p:val>
                                        </p:tav>
                                      </p:tavLst>
                                    </p:anim>
                                    <p:anim calcmode="lin" valueType="num">
                                      <p:cBhvr>
                                        <p:cTn id="62" dur="300" fill="hold"/>
                                        <p:tgtEl>
                                          <p:spTgt spid="523288"/>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 fill="hold" nodeType="clickEffect">
                                  <p:stCondLst>
                                    <p:cond delay="0"/>
                                  </p:stCondLst>
                                  <p:childTnLst>
                                    <p:set>
                                      <p:cBhvr>
                                        <p:cTn id="66" dur="1" fill="hold">
                                          <p:stCondLst>
                                            <p:cond delay="0"/>
                                          </p:stCondLst>
                                        </p:cTn>
                                        <p:tgtEl>
                                          <p:spTgt spid="523273"/>
                                        </p:tgtEl>
                                        <p:attrNameLst>
                                          <p:attrName>style.visibility</p:attrName>
                                        </p:attrNameLst>
                                      </p:cBhvr>
                                      <p:to>
                                        <p:strVal val="visible"/>
                                      </p:to>
                                    </p:set>
                                    <p:anim calcmode="lin" valueType="num">
                                      <p:cBhvr>
                                        <p:cTn id="67" dur="500" fill="hold"/>
                                        <p:tgtEl>
                                          <p:spTgt spid="523273"/>
                                        </p:tgtEl>
                                        <p:attrNameLst>
                                          <p:attrName>ppt_x</p:attrName>
                                        </p:attrNameLst>
                                      </p:cBhvr>
                                      <p:tavLst>
                                        <p:tav tm="0">
                                          <p:val>
                                            <p:strVal val="#ppt_x"/>
                                          </p:val>
                                        </p:tav>
                                        <p:tav tm="100000">
                                          <p:val>
                                            <p:strVal val="#ppt_x"/>
                                          </p:val>
                                        </p:tav>
                                      </p:tavLst>
                                    </p:anim>
                                    <p:anim calcmode="lin" valueType="num">
                                      <p:cBhvr>
                                        <p:cTn id="68" dur="500" fill="hold"/>
                                        <p:tgtEl>
                                          <p:spTgt spid="523273"/>
                                        </p:tgtEl>
                                        <p:attrNameLst>
                                          <p:attrName>ppt_y</p:attrName>
                                        </p:attrNameLst>
                                      </p:cBhvr>
                                      <p:tavLst>
                                        <p:tav tm="0">
                                          <p:val>
                                            <p:strVal val="#ppt_y-#ppt_h/2"/>
                                          </p:val>
                                        </p:tav>
                                        <p:tav tm="100000">
                                          <p:val>
                                            <p:strVal val="#ppt_y"/>
                                          </p:val>
                                        </p:tav>
                                      </p:tavLst>
                                    </p:anim>
                                    <p:anim calcmode="lin" valueType="num">
                                      <p:cBhvr>
                                        <p:cTn id="69" dur="500" fill="hold"/>
                                        <p:tgtEl>
                                          <p:spTgt spid="523273"/>
                                        </p:tgtEl>
                                        <p:attrNameLst>
                                          <p:attrName>ppt_w</p:attrName>
                                        </p:attrNameLst>
                                      </p:cBhvr>
                                      <p:tavLst>
                                        <p:tav tm="0">
                                          <p:val>
                                            <p:strVal val="#ppt_w"/>
                                          </p:val>
                                        </p:tav>
                                        <p:tav tm="100000">
                                          <p:val>
                                            <p:strVal val="#ppt_w"/>
                                          </p:val>
                                        </p:tav>
                                      </p:tavLst>
                                    </p:anim>
                                    <p:anim calcmode="lin" valueType="num">
                                      <p:cBhvr>
                                        <p:cTn id="70" dur="500" fill="hold"/>
                                        <p:tgtEl>
                                          <p:spTgt spid="523273"/>
                                        </p:tgtEl>
                                        <p:attrNameLst>
                                          <p:attrName>ppt_h</p:attrName>
                                        </p:attrNameLst>
                                      </p:cBhvr>
                                      <p:tavLst>
                                        <p:tav tm="0">
                                          <p:val>
                                            <p:fltVal val="0"/>
                                          </p:val>
                                        </p:tav>
                                        <p:tav tm="100000">
                                          <p:val>
                                            <p:strVal val="#ppt_h"/>
                                          </p:val>
                                        </p:tav>
                                      </p:tavLst>
                                    </p:anim>
                                  </p:childTnLst>
                                </p:cTn>
                              </p:par>
                            </p:childTnLst>
                          </p:cTn>
                        </p:par>
                        <p:par>
                          <p:cTn id="71" fill="hold">
                            <p:stCondLst>
                              <p:cond delay="500"/>
                            </p:stCondLst>
                            <p:childTnLst>
                              <p:par>
                                <p:cTn id="72" presetID="17" presetClass="entr" presetSubtype="1" fill="hold" grpId="0" nodeType="afterEffect">
                                  <p:stCondLst>
                                    <p:cond delay="0"/>
                                  </p:stCondLst>
                                  <p:iterate type="wd">
                                    <p:tmPct val="100000"/>
                                  </p:iterate>
                                  <p:childTnLst>
                                    <p:set>
                                      <p:cBhvr>
                                        <p:cTn id="73" dur="1" fill="hold">
                                          <p:stCondLst>
                                            <p:cond delay="0"/>
                                          </p:stCondLst>
                                        </p:cTn>
                                        <p:tgtEl>
                                          <p:spTgt spid="523289"/>
                                        </p:tgtEl>
                                        <p:attrNameLst>
                                          <p:attrName>style.visibility</p:attrName>
                                        </p:attrNameLst>
                                      </p:cBhvr>
                                      <p:to>
                                        <p:strVal val="visible"/>
                                      </p:to>
                                    </p:set>
                                    <p:anim calcmode="lin" valueType="num">
                                      <p:cBhvr>
                                        <p:cTn id="74" dur="300" fill="hold"/>
                                        <p:tgtEl>
                                          <p:spTgt spid="523289"/>
                                        </p:tgtEl>
                                        <p:attrNameLst>
                                          <p:attrName>ppt_x</p:attrName>
                                        </p:attrNameLst>
                                      </p:cBhvr>
                                      <p:tavLst>
                                        <p:tav tm="0">
                                          <p:val>
                                            <p:strVal val="#ppt_x"/>
                                          </p:val>
                                        </p:tav>
                                        <p:tav tm="100000">
                                          <p:val>
                                            <p:strVal val="#ppt_x"/>
                                          </p:val>
                                        </p:tav>
                                      </p:tavLst>
                                    </p:anim>
                                    <p:anim calcmode="lin" valueType="num">
                                      <p:cBhvr>
                                        <p:cTn id="75" dur="300" fill="hold"/>
                                        <p:tgtEl>
                                          <p:spTgt spid="523289"/>
                                        </p:tgtEl>
                                        <p:attrNameLst>
                                          <p:attrName>ppt_y</p:attrName>
                                        </p:attrNameLst>
                                      </p:cBhvr>
                                      <p:tavLst>
                                        <p:tav tm="0">
                                          <p:val>
                                            <p:strVal val="#ppt_y-#ppt_h/2"/>
                                          </p:val>
                                        </p:tav>
                                        <p:tav tm="100000">
                                          <p:val>
                                            <p:strVal val="#ppt_y"/>
                                          </p:val>
                                        </p:tav>
                                      </p:tavLst>
                                    </p:anim>
                                    <p:anim calcmode="lin" valueType="num">
                                      <p:cBhvr>
                                        <p:cTn id="76" dur="300" fill="hold"/>
                                        <p:tgtEl>
                                          <p:spTgt spid="523289"/>
                                        </p:tgtEl>
                                        <p:attrNameLst>
                                          <p:attrName>ppt_w</p:attrName>
                                        </p:attrNameLst>
                                      </p:cBhvr>
                                      <p:tavLst>
                                        <p:tav tm="0">
                                          <p:val>
                                            <p:strVal val="#ppt_w"/>
                                          </p:val>
                                        </p:tav>
                                        <p:tav tm="100000">
                                          <p:val>
                                            <p:strVal val="#ppt_w"/>
                                          </p:val>
                                        </p:tav>
                                      </p:tavLst>
                                    </p:anim>
                                    <p:anim calcmode="lin" valueType="num">
                                      <p:cBhvr>
                                        <p:cTn id="77" dur="300" fill="hold"/>
                                        <p:tgtEl>
                                          <p:spTgt spid="523289"/>
                                        </p:tgtEl>
                                        <p:attrNameLst>
                                          <p:attrName>ppt_h</p:attrName>
                                        </p:attrNameLst>
                                      </p:cBhvr>
                                      <p:tavLst>
                                        <p:tav tm="0">
                                          <p:val>
                                            <p:flt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17" presetClass="entr" presetSubtype="1" fill="hold" nodeType="clickEffect">
                                  <p:stCondLst>
                                    <p:cond delay="0"/>
                                  </p:stCondLst>
                                  <p:childTnLst>
                                    <p:set>
                                      <p:cBhvr>
                                        <p:cTn id="81" dur="1" fill="hold">
                                          <p:stCondLst>
                                            <p:cond delay="0"/>
                                          </p:stCondLst>
                                        </p:cTn>
                                        <p:tgtEl>
                                          <p:spTgt spid="523279"/>
                                        </p:tgtEl>
                                        <p:attrNameLst>
                                          <p:attrName>style.visibility</p:attrName>
                                        </p:attrNameLst>
                                      </p:cBhvr>
                                      <p:to>
                                        <p:strVal val="visible"/>
                                      </p:to>
                                    </p:set>
                                    <p:anim calcmode="lin" valueType="num">
                                      <p:cBhvr>
                                        <p:cTn id="82" dur="500" fill="hold"/>
                                        <p:tgtEl>
                                          <p:spTgt spid="523279"/>
                                        </p:tgtEl>
                                        <p:attrNameLst>
                                          <p:attrName>ppt_x</p:attrName>
                                        </p:attrNameLst>
                                      </p:cBhvr>
                                      <p:tavLst>
                                        <p:tav tm="0">
                                          <p:val>
                                            <p:strVal val="#ppt_x"/>
                                          </p:val>
                                        </p:tav>
                                        <p:tav tm="100000">
                                          <p:val>
                                            <p:strVal val="#ppt_x"/>
                                          </p:val>
                                        </p:tav>
                                      </p:tavLst>
                                    </p:anim>
                                    <p:anim calcmode="lin" valueType="num">
                                      <p:cBhvr>
                                        <p:cTn id="83" dur="500" fill="hold"/>
                                        <p:tgtEl>
                                          <p:spTgt spid="523279"/>
                                        </p:tgtEl>
                                        <p:attrNameLst>
                                          <p:attrName>ppt_y</p:attrName>
                                        </p:attrNameLst>
                                      </p:cBhvr>
                                      <p:tavLst>
                                        <p:tav tm="0">
                                          <p:val>
                                            <p:strVal val="#ppt_y-#ppt_h/2"/>
                                          </p:val>
                                        </p:tav>
                                        <p:tav tm="100000">
                                          <p:val>
                                            <p:strVal val="#ppt_y"/>
                                          </p:val>
                                        </p:tav>
                                      </p:tavLst>
                                    </p:anim>
                                    <p:anim calcmode="lin" valueType="num">
                                      <p:cBhvr>
                                        <p:cTn id="84" dur="500" fill="hold"/>
                                        <p:tgtEl>
                                          <p:spTgt spid="523279"/>
                                        </p:tgtEl>
                                        <p:attrNameLst>
                                          <p:attrName>ppt_w</p:attrName>
                                        </p:attrNameLst>
                                      </p:cBhvr>
                                      <p:tavLst>
                                        <p:tav tm="0">
                                          <p:val>
                                            <p:strVal val="#ppt_w"/>
                                          </p:val>
                                        </p:tav>
                                        <p:tav tm="100000">
                                          <p:val>
                                            <p:strVal val="#ppt_w"/>
                                          </p:val>
                                        </p:tav>
                                      </p:tavLst>
                                    </p:anim>
                                    <p:anim calcmode="lin" valueType="num">
                                      <p:cBhvr>
                                        <p:cTn id="85" dur="500" fill="hold"/>
                                        <p:tgtEl>
                                          <p:spTgt spid="523279"/>
                                        </p:tgtEl>
                                        <p:attrNameLst>
                                          <p:attrName>ppt_h</p:attrName>
                                        </p:attrNameLst>
                                      </p:cBhvr>
                                      <p:tavLst>
                                        <p:tav tm="0">
                                          <p:val>
                                            <p:fltVal val="0"/>
                                          </p:val>
                                        </p:tav>
                                        <p:tav tm="100000">
                                          <p:val>
                                            <p:strVal val="#ppt_h"/>
                                          </p:val>
                                        </p:tav>
                                      </p:tavLst>
                                    </p:anim>
                                  </p:childTnLst>
                                </p:cTn>
                              </p:par>
                            </p:childTnLst>
                          </p:cTn>
                        </p:par>
                        <p:par>
                          <p:cTn id="86" fill="hold">
                            <p:stCondLst>
                              <p:cond delay="500"/>
                            </p:stCondLst>
                            <p:childTnLst>
                              <p:par>
                                <p:cTn id="87" presetID="17" presetClass="entr" presetSubtype="1" fill="hold" grpId="0" nodeType="afterEffect">
                                  <p:stCondLst>
                                    <p:cond delay="0"/>
                                  </p:stCondLst>
                                  <p:iterate type="wd">
                                    <p:tmPct val="100000"/>
                                  </p:iterate>
                                  <p:childTnLst>
                                    <p:set>
                                      <p:cBhvr>
                                        <p:cTn id="88" dur="1" fill="hold">
                                          <p:stCondLst>
                                            <p:cond delay="0"/>
                                          </p:stCondLst>
                                        </p:cTn>
                                        <p:tgtEl>
                                          <p:spTgt spid="523290"/>
                                        </p:tgtEl>
                                        <p:attrNameLst>
                                          <p:attrName>style.visibility</p:attrName>
                                        </p:attrNameLst>
                                      </p:cBhvr>
                                      <p:to>
                                        <p:strVal val="visible"/>
                                      </p:to>
                                    </p:set>
                                    <p:anim calcmode="lin" valueType="num">
                                      <p:cBhvr>
                                        <p:cTn id="89" dur="300" fill="hold"/>
                                        <p:tgtEl>
                                          <p:spTgt spid="523290"/>
                                        </p:tgtEl>
                                        <p:attrNameLst>
                                          <p:attrName>ppt_x</p:attrName>
                                        </p:attrNameLst>
                                      </p:cBhvr>
                                      <p:tavLst>
                                        <p:tav tm="0">
                                          <p:val>
                                            <p:strVal val="#ppt_x"/>
                                          </p:val>
                                        </p:tav>
                                        <p:tav tm="100000">
                                          <p:val>
                                            <p:strVal val="#ppt_x"/>
                                          </p:val>
                                        </p:tav>
                                      </p:tavLst>
                                    </p:anim>
                                    <p:anim calcmode="lin" valueType="num">
                                      <p:cBhvr>
                                        <p:cTn id="90" dur="300" fill="hold"/>
                                        <p:tgtEl>
                                          <p:spTgt spid="523290"/>
                                        </p:tgtEl>
                                        <p:attrNameLst>
                                          <p:attrName>ppt_y</p:attrName>
                                        </p:attrNameLst>
                                      </p:cBhvr>
                                      <p:tavLst>
                                        <p:tav tm="0">
                                          <p:val>
                                            <p:strVal val="#ppt_y-#ppt_h/2"/>
                                          </p:val>
                                        </p:tav>
                                        <p:tav tm="100000">
                                          <p:val>
                                            <p:strVal val="#ppt_y"/>
                                          </p:val>
                                        </p:tav>
                                      </p:tavLst>
                                    </p:anim>
                                    <p:anim calcmode="lin" valueType="num">
                                      <p:cBhvr>
                                        <p:cTn id="91" dur="300" fill="hold"/>
                                        <p:tgtEl>
                                          <p:spTgt spid="523290"/>
                                        </p:tgtEl>
                                        <p:attrNameLst>
                                          <p:attrName>ppt_w</p:attrName>
                                        </p:attrNameLst>
                                      </p:cBhvr>
                                      <p:tavLst>
                                        <p:tav tm="0">
                                          <p:val>
                                            <p:strVal val="#ppt_w"/>
                                          </p:val>
                                        </p:tav>
                                        <p:tav tm="100000">
                                          <p:val>
                                            <p:strVal val="#ppt_w"/>
                                          </p:val>
                                        </p:tav>
                                      </p:tavLst>
                                    </p:anim>
                                    <p:anim calcmode="lin" valueType="num">
                                      <p:cBhvr>
                                        <p:cTn id="92" dur="300" fill="hold"/>
                                        <p:tgtEl>
                                          <p:spTgt spid="5232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82" grpId="0" animBg="1" autoUpdateAnimBg="0"/>
      <p:bldP spid="523283" grpId="0" animBg="1" autoUpdateAnimBg="0"/>
      <p:bldP spid="523287" grpId="0" animBg="1" autoUpdateAnimBg="0"/>
      <p:bldP spid="523288" grpId="0" animBg="1" autoUpdateAnimBg="0"/>
      <p:bldP spid="523289" grpId="0" animBg="1" autoUpdateAnimBg="0"/>
      <p:bldP spid="523290"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1324610" y="1165744"/>
            <a:ext cx="6494780" cy="5764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3.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2</a:t>
            </a:r>
            <a:r>
              <a:rPr lang="zh-CN" altLang="en-US" sz="2800" b="1" dirty="0">
                <a:solidFill>
                  <a:srgbClr val="C00000"/>
                </a:solidFill>
                <a:latin typeface="+mn-lt"/>
                <a:ea typeface="+mn-ea"/>
                <a:cs typeface="+mn-ea"/>
                <a:sym typeface="+mn-lt"/>
              </a:rPr>
              <a:t>：频率发生器（分频器）</a:t>
            </a:r>
            <a:endParaRPr lang="zh-CN" altLang="en-US" sz="2800" b="1" dirty="0">
              <a:solidFill>
                <a:srgbClr val="C00000"/>
              </a:solidFill>
              <a:latin typeface="+mn-lt"/>
              <a:ea typeface="+mn-ea"/>
              <a:cs typeface="+mn-ea"/>
              <a:sym typeface="+mn-lt"/>
            </a:endParaRPr>
          </a:p>
        </p:txBody>
      </p:sp>
      <p:sp>
        <p:nvSpPr>
          <p:cNvPr id="2" name="矩形 1"/>
          <p:cNvSpPr/>
          <p:nvPr/>
        </p:nvSpPr>
        <p:spPr>
          <a:xfrm>
            <a:off x="637673" y="1901239"/>
            <a:ext cx="7868653" cy="1200329"/>
          </a:xfrm>
          <a:prstGeom prst="rect">
            <a:avLst/>
          </a:prstGeom>
        </p:spPr>
        <p:txBody>
          <a:bodyPr wrap="square">
            <a:spAutoFit/>
          </a:bodyPr>
          <a:lstStyle/>
          <a:p>
            <a:pPr algn="just"/>
            <a:r>
              <a:rPr lang="zh-CN" altLang="en-US" dirty="0">
                <a:latin typeface="+mn-lt"/>
                <a:ea typeface="+mn-ea"/>
                <a:cs typeface="+mn-ea"/>
                <a:sym typeface="+mn-lt"/>
              </a:rPr>
              <a:t>该方式是</a:t>
            </a:r>
            <a:r>
              <a:rPr lang="en-US" altLang="zh-CN" dirty="0">
                <a:latin typeface="+mn-lt"/>
                <a:ea typeface="+mn-ea"/>
                <a:cs typeface="+mn-ea"/>
                <a:sym typeface="+mn-lt"/>
              </a:rPr>
              <a:t>N</a:t>
            </a:r>
            <a:r>
              <a:rPr lang="zh-CN" altLang="en-US" dirty="0">
                <a:latin typeface="+mn-lt"/>
                <a:ea typeface="+mn-ea"/>
                <a:cs typeface="+mn-ea"/>
                <a:sym typeface="+mn-lt"/>
              </a:rPr>
              <a:t>分频器方式或速率波发生器方式。分频系数就是计数初值，可产生连续的负脉冲，且负脉冲的宽度固定（周期输出波形） 。</a:t>
            </a:r>
            <a:endParaRPr lang="zh-CN" altLang="en-US" dirty="0">
              <a:latin typeface="+mn-lt"/>
              <a:ea typeface="+mn-ea"/>
              <a:cs typeface="+mn-ea"/>
              <a:sym typeface="+mn-lt"/>
            </a:endParaRPr>
          </a:p>
        </p:txBody>
      </p:sp>
      <p:pic>
        <p:nvPicPr>
          <p:cNvPr id="22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01666" y="3534878"/>
            <a:ext cx="6740668" cy="2894798"/>
          </a:xfrm>
          <a:prstGeom prst="rect">
            <a:avLst/>
          </a:prstGeom>
          <a:noFill/>
          <a:extLst>
            <a:ext uri="{909E8E84-426E-40DD-AFC4-6F175D3DCCD1}">
              <a14:hiddenFill xmlns:a14="http://schemas.microsoft.com/office/drawing/2010/main">
                <a:solidFill>
                  <a:srgbClr val="FFFFFF"/>
                </a:solidFill>
              </a14:hiddenFill>
            </a:ext>
          </a:extLst>
        </p:spPr>
      </p:pic>
      <p:sp>
        <p:nvSpPr>
          <p:cNvPr id="228" name="矩形: 圆角 227"/>
          <p:cNvSpPr/>
          <p:nvPr/>
        </p:nvSpPr>
        <p:spPr>
          <a:xfrm>
            <a:off x="-1" y="1901239"/>
            <a:ext cx="9144000" cy="1123712"/>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002060"/>
            </a:solidFill>
            <a:prstDash val="dash"/>
          </a:ln>
        </p:spPr>
        <p:txBody>
          <a:bodyPr wrap="square">
            <a:spAutoFit/>
          </a:bodyPr>
          <a:lstStyle/>
          <a:p>
            <a:pPr algn="just"/>
            <a:r>
              <a:rPr lang="zh-CN" altLang="en-US" sz="2000" dirty="0">
                <a:solidFill>
                  <a:srgbClr val="C00000"/>
                </a:solidFill>
                <a:latin typeface="+mn-lt"/>
                <a:ea typeface="+mn-ea"/>
                <a:cs typeface="+mn-ea"/>
                <a:sym typeface="+mn-lt"/>
              </a:rPr>
              <a:t>具体过程：</a:t>
            </a:r>
            <a:r>
              <a:rPr lang="zh-CN" altLang="en-US" sz="2000" dirty="0">
                <a:solidFill>
                  <a:srgbClr val="002060"/>
                </a:solidFill>
                <a:latin typeface="+mn-lt"/>
                <a:ea typeface="+mn-ea"/>
                <a:cs typeface="+mn-ea"/>
                <a:sym typeface="+mn-lt"/>
              </a:rPr>
              <a:t>当写入计数初值后，启动计数器开始减</a:t>
            </a:r>
            <a:r>
              <a:rPr lang="en-US" altLang="zh-CN" sz="2000" dirty="0">
                <a:solidFill>
                  <a:srgbClr val="002060"/>
                </a:solidFill>
                <a:latin typeface="+mn-lt"/>
                <a:ea typeface="+mn-ea"/>
                <a:cs typeface="+mn-ea"/>
                <a:sym typeface="+mn-lt"/>
              </a:rPr>
              <a:t>1</a:t>
            </a:r>
            <a:r>
              <a:rPr lang="zh-CN" altLang="en-US" sz="2000" dirty="0">
                <a:solidFill>
                  <a:srgbClr val="002060"/>
                </a:solidFill>
                <a:latin typeface="+mn-lt"/>
                <a:ea typeface="+mn-ea"/>
                <a:cs typeface="+mn-ea"/>
                <a:sym typeface="+mn-lt"/>
              </a:rPr>
              <a:t>计数，直到减到</a:t>
            </a:r>
            <a:r>
              <a:rPr lang="en-US" altLang="zh-CN" sz="2000" dirty="0">
                <a:solidFill>
                  <a:srgbClr val="002060"/>
                </a:solidFill>
                <a:latin typeface="+mn-lt"/>
                <a:ea typeface="+mn-ea"/>
                <a:cs typeface="+mn-ea"/>
                <a:sym typeface="+mn-lt"/>
              </a:rPr>
              <a:t>1</a:t>
            </a:r>
            <a:r>
              <a:rPr lang="zh-CN" altLang="en-US" sz="2000" dirty="0">
                <a:solidFill>
                  <a:srgbClr val="002060"/>
                </a:solidFill>
                <a:latin typeface="+mn-lt"/>
                <a:ea typeface="+mn-ea"/>
                <a:cs typeface="+mn-ea"/>
                <a:sym typeface="+mn-lt"/>
              </a:rPr>
              <a:t>时，</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输出一个宽度为时钟</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周期的低电平，接着又变回高电平，且计数初值自动重装，开始下一轮计数，如此往复，不停地输出连续的负脉冲。</a:t>
            </a:r>
            <a:endParaRPr lang="zh-CN" altLang="en-US" sz="2000" dirty="0">
              <a:solidFill>
                <a:srgbClr val="002060"/>
              </a:solidFill>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8523" name="Group 43"/>
          <p:cNvGraphicFramePr>
            <a:graphicFrameLocks noGrp="1"/>
          </p:cNvGraphicFramePr>
          <p:nvPr>
            <p:ph idx="1"/>
          </p:nvPr>
        </p:nvGraphicFramePr>
        <p:xfrm>
          <a:off x="0" y="836613"/>
          <a:ext cx="8964613" cy="5913058"/>
        </p:xfrm>
        <a:graphic>
          <a:graphicData uri="http://schemas.openxmlformats.org/drawingml/2006/table">
            <a:tbl>
              <a:tblPr/>
              <a:tblGrid>
                <a:gridCol w="2541588"/>
                <a:gridCol w="6423025"/>
              </a:tblGrid>
              <a:tr h="593792">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控制特征</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和计数值的变化</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6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1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控制字写入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当控制字写入后，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6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2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6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3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启动方式</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上升沿可启动，或者</a:t>
                      </a: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GATE=1</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时写入计数值也可以启动</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6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4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a:t>
                      </a:r>
                      <a:r>
                        <a:rPr kumimoji="1" lang="zh-CN" altLang="en-US" sz="1800" b="1" i="0" u="none" strike="noStrike" cap="none" normalizeH="0" baseline="0">
                          <a:ln>
                            <a:noFill/>
                          </a:ln>
                          <a:solidFill>
                            <a:srgbClr val="FF0000"/>
                          </a:solidFill>
                          <a:effectLst/>
                          <a:latin typeface="楷体_GB2312" pitchFamily="49" charset="-122"/>
                          <a:ea typeface="楷体_GB2312" pitchFamily="49" charset="-122"/>
                        </a:rPr>
                        <a:t>但计数值为</a:t>
                      </a:r>
                      <a:r>
                        <a:rPr kumimoji="1" lang="en-US" altLang="zh-CN" sz="1800" b="1" i="0" u="none" strike="noStrike" cap="none" normalizeH="0" baseline="0">
                          <a:ln>
                            <a:noFill/>
                          </a:ln>
                          <a:solidFill>
                            <a:srgbClr val="FF0000"/>
                          </a:solidFill>
                          <a:effectLst/>
                          <a:latin typeface="楷体_GB2312" pitchFamily="49" charset="-122"/>
                          <a:ea typeface="楷体_GB2312" pitchFamily="49" charset="-122"/>
                        </a:rPr>
                        <a:t>1</a:t>
                      </a:r>
                      <a:r>
                        <a:rPr kumimoji="1" lang="zh-CN" altLang="en-US" sz="1800" b="1" i="0" u="none" strike="noStrike" cap="none" normalizeH="0" baseline="0">
                          <a:ln>
                            <a:noFill/>
                          </a:ln>
                          <a:solidFill>
                            <a:srgbClr val="FF0000"/>
                          </a:solidFill>
                          <a:effectLst/>
                          <a:latin typeface="楷体_GB2312" pitchFamily="49" charset="-122"/>
                          <a:ea typeface="楷体_GB2312" pitchFamily="49" charset="-122"/>
                        </a:rPr>
                        <a:t>时，</a:t>
                      </a:r>
                      <a:r>
                        <a:rPr kumimoji="1" lang="en-US" altLang="zh-CN" sz="1800" b="1" i="0" u="none" strike="noStrike" cap="none" normalizeH="0" baseline="0">
                          <a:ln>
                            <a:noFill/>
                          </a:ln>
                          <a:solidFill>
                            <a:srgbClr val="FF0000"/>
                          </a:solidFill>
                          <a:effectLst/>
                          <a:latin typeface="楷体_GB2312" pitchFamily="49" charset="-122"/>
                          <a:ea typeface="楷体_GB2312" pitchFamily="49" charset="-122"/>
                        </a:rPr>
                        <a:t>OUT</a:t>
                      </a:r>
                      <a:r>
                        <a:rPr kumimoji="1" lang="zh-CN" altLang="en-US" sz="1800" b="1" i="0" u="none" strike="noStrike" cap="none" normalizeH="0" baseline="0">
                          <a:ln>
                            <a:noFill/>
                          </a:ln>
                          <a:solidFill>
                            <a:srgbClr val="FF0000"/>
                          </a:solidFill>
                          <a:effectLst/>
                          <a:latin typeface="楷体_GB2312" pitchFamily="49" charset="-122"/>
                          <a:ea typeface="楷体_GB2312" pitchFamily="49" charset="-122"/>
                        </a:rPr>
                        <a:t>输出一个时钟周期的负脉冲</a:t>
                      </a:r>
                      <a:endParaRPr kumimoji="1" lang="zh-CN" altLang="en-US" sz="1800" b="1" i="0" u="none" strike="noStrike" cap="none" normalizeH="0" baseline="0">
                        <a:ln>
                          <a:noFill/>
                        </a:ln>
                        <a:solidFill>
                          <a:srgbClr val="FF0000"/>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6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5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计数为</a:t>
                      </a: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时</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，开始下一个周期的计数</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053">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6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计数期间写入新的计数值</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影响随后的脉冲周期</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52">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7 GATE</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的作用</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GATE=0</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时，</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，停止计数；</a:t>
                      </a:r>
                      <a:r>
                        <a:rPr kumimoji="1" lang="en-US" altLang="zh-CN" sz="1800" b="1" i="0" u="none" strike="noStrike" cap="none" normalizeH="0" baseline="0">
                          <a:ln>
                            <a:noFill/>
                          </a:ln>
                          <a:solidFill>
                            <a:srgbClr val="FF0000"/>
                          </a:solidFill>
                          <a:effectLst/>
                          <a:latin typeface="楷体_GB2312" pitchFamily="49" charset="-122"/>
                          <a:ea typeface="楷体_GB2312" pitchFamily="49" charset="-122"/>
                        </a:rPr>
                        <a:t>GATE</a:t>
                      </a:r>
                      <a:r>
                        <a:rPr kumimoji="1" lang="zh-CN" altLang="en-US" sz="1800" b="1" i="0" u="none" strike="noStrike" cap="none" normalizeH="0" baseline="0">
                          <a:ln>
                            <a:noFill/>
                          </a:ln>
                          <a:solidFill>
                            <a:srgbClr val="FF0000"/>
                          </a:solidFill>
                          <a:effectLst/>
                          <a:latin typeface="楷体_GB2312" pitchFamily="49" charset="-122"/>
                          <a:ea typeface="楷体_GB2312" pitchFamily="49" charset="-122"/>
                        </a:rPr>
                        <a:t>上升沿时</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，按新计数值重启计数器，无论原计数过程如何；</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时不影响计数过程；</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503">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8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计数值有效期</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计数值重复有效；当值减到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时，计数初值自动重载</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N(N</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可以在值变为</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之前被更新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，此时</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就被看做是</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N</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，实现循环计数。</a:t>
                      </a:r>
                      <a:r>
                        <a:rPr kumimoji="1" lang="zh-CN" altLang="en-US" sz="1800" b="1" i="0" u="none" strike="noStrike" cap="none" normalizeH="0" baseline="0" dirty="0">
                          <a:ln>
                            <a:noFill/>
                          </a:ln>
                          <a:solidFill>
                            <a:srgbClr val="FF0000"/>
                          </a:solidFill>
                          <a:effectLst/>
                          <a:latin typeface="楷体_GB2312" pitchFamily="49" charset="-122"/>
                          <a:ea typeface="楷体_GB2312" pitchFamily="49" charset="-122"/>
                        </a:rPr>
                        <a:t>也可以认为计数值没有</a:t>
                      </a:r>
                      <a:r>
                        <a:rPr kumimoji="1" lang="en-US" altLang="zh-CN" sz="1800" b="1" i="0" u="none" strike="noStrike" cap="none" normalizeH="0" baseline="0" dirty="0">
                          <a:ln>
                            <a:noFill/>
                          </a:ln>
                          <a:solidFill>
                            <a:srgbClr val="FF0000"/>
                          </a:solidFill>
                          <a:effectLst/>
                          <a:latin typeface="楷体_GB2312" pitchFamily="49" charset="-122"/>
                          <a:ea typeface="楷体_GB2312" pitchFamily="49" charset="-122"/>
                        </a:rPr>
                        <a:t>0</a:t>
                      </a:r>
                      <a:r>
                        <a:rPr kumimoji="1" lang="zh-CN" altLang="en-US" sz="1800" b="1" i="0" u="none" strike="noStrike" cap="none" normalizeH="0" baseline="0" dirty="0">
                          <a:ln>
                            <a:noFill/>
                          </a:ln>
                          <a:solidFill>
                            <a:srgbClr val="FF0000"/>
                          </a:solidFill>
                          <a:effectLst/>
                          <a:latin typeface="楷体_GB2312" pitchFamily="49" charset="-122"/>
                          <a:ea typeface="楷体_GB2312" pitchFamily="49" charset="-122"/>
                        </a:rPr>
                        <a:t>！</a:t>
                      </a:r>
                      <a:endParaRPr kumimoji="1" lang="zh-CN" altLang="en-US" sz="1800" b="1" i="0" u="none" strike="noStrike" cap="none" normalizeH="0" baseline="0" dirty="0">
                        <a:ln>
                          <a:noFill/>
                        </a:ln>
                        <a:solidFill>
                          <a:srgbClr val="FF0000"/>
                        </a:solidFill>
                        <a:effectLst/>
                        <a:latin typeface="楷体_GB2312" pitchFamily="49" charset="-122"/>
                        <a:ea typeface="楷体_GB2312" pitchFamily="49" charset="-122"/>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62" name="Text Box 34"/>
          <p:cNvSpPr txBox="1"/>
          <p:nvPr/>
        </p:nvSpPr>
        <p:spPr>
          <a:xfrm>
            <a:off x="179388" y="188913"/>
            <a:ext cx="2952750" cy="457200"/>
          </a:xfrm>
          <a:prstGeom prst="rect">
            <a:avLst/>
          </a:prstGeom>
          <a:noFill/>
          <a:ln w="222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algn="ctr" eaLnBrk="1" hangingPunct="1">
              <a:spcBef>
                <a:spcPct val="50000"/>
              </a:spcBef>
              <a:buClrTx/>
              <a:buSzTx/>
              <a:buFontTx/>
              <a:buNone/>
            </a:pPr>
            <a:r>
              <a:rPr lang="zh-CN" altLang="en-US" sz="2400" b="1" dirty="0"/>
              <a:t>方式</a:t>
            </a:r>
            <a:r>
              <a:rPr lang="en-US" altLang="zh-CN" sz="2400" b="1" dirty="0"/>
              <a:t>2</a:t>
            </a:r>
            <a:r>
              <a:rPr lang="zh-CN" altLang="en-US" sz="2400" b="1" dirty="0"/>
              <a:t>过程特点：</a:t>
            </a:r>
            <a:endParaRPr lang="zh-CN" altLang="en-US" sz="2400" b="1" dirty="0"/>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p:cNvPicPr>
          <p:nvPr/>
        </p:nvPicPr>
        <p:blipFill>
          <a:blip r:embed="rId1"/>
          <a:stretch>
            <a:fillRect/>
          </a:stretch>
        </p:blipFill>
        <p:spPr>
          <a:xfrm>
            <a:off x="684213" y="981075"/>
            <a:ext cx="7991475" cy="4895850"/>
          </a:xfrm>
          <a:prstGeom prst="rect">
            <a:avLst/>
          </a:prstGeom>
          <a:noFill/>
          <a:ln w="9525">
            <a:noFill/>
          </a:ln>
        </p:spPr>
      </p:pic>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1281113"/>
            <a:ext cx="7343775" cy="481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550" y="836613"/>
            <a:ext cx="7272338" cy="54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1324610" y="1165744"/>
            <a:ext cx="6494780" cy="5764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3.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2</a:t>
            </a:r>
            <a:r>
              <a:rPr lang="zh-CN" altLang="en-US" sz="2800" b="1" dirty="0">
                <a:solidFill>
                  <a:srgbClr val="C00000"/>
                </a:solidFill>
                <a:latin typeface="+mn-lt"/>
                <a:ea typeface="+mn-ea"/>
                <a:cs typeface="+mn-ea"/>
                <a:sym typeface="+mn-lt"/>
              </a:rPr>
              <a:t>：频率发生器（分频器）</a:t>
            </a:r>
            <a:endParaRPr lang="zh-CN" altLang="en-US" sz="2800" b="1" dirty="0">
              <a:solidFill>
                <a:srgbClr val="C00000"/>
              </a:solidFill>
              <a:latin typeface="+mn-lt"/>
              <a:ea typeface="+mn-ea"/>
              <a:cs typeface="+mn-ea"/>
              <a:sym typeface="+mn-lt"/>
            </a:endParaRPr>
          </a:p>
        </p:txBody>
      </p:sp>
      <p:sp>
        <p:nvSpPr>
          <p:cNvPr id="6" name="矩形 5"/>
          <p:cNvSpPr/>
          <p:nvPr/>
        </p:nvSpPr>
        <p:spPr>
          <a:xfrm>
            <a:off x="514323" y="1893011"/>
            <a:ext cx="8115353" cy="4081117"/>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2</a:t>
            </a:r>
            <a:r>
              <a:rPr lang="zh-CN" altLang="en-US" dirty="0">
                <a:solidFill>
                  <a:srgbClr val="0000FF"/>
                </a:solidFill>
                <a:latin typeface="+mn-lt"/>
                <a:ea typeface="+mn-ea"/>
                <a:cs typeface="+mn-ea"/>
                <a:sym typeface="+mn-lt"/>
              </a:rPr>
              <a:t>方式特点：</a:t>
            </a:r>
            <a:endParaRPr lang="en-US" altLang="zh-CN" dirty="0">
              <a:solidFill>
                <a:srgbClr val="0000FF"/>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dirty="0">
                <a:solidFill>
                  <a:srgbClr val="006600"/>
                </a:solidFill>
                <a:latin typeface="+mn-lt"/>
                <a:ea typeface="+mn-ea"/>
                <a:cs typeface="+mn-ea"/>
                <a:sym typeface="+mn-lt"/>
              </a:rPr>
              <a:t>不用重新设置计数值，能够连续工作</a:t>
            </a:r>
            <a:r>
              <a:rPr lang="zh-CN" altLang="en-US" dirty="0">
                <a:solidFill>
                  <a:srgbClr val="002060"/>
                </a:solidFill>
                <a:latin typeface="+mn-lt"/>
                <a:ea typeface="+mn-ea"/>
                <a:cs typeface="+mn-ea"/>
                <a:sym typeface="+mn-lt"/>
              </a:rPr>
              <a:t>，输出固定频率的负脉冲；</a:t>
            </a:r>
            <a:endParaRPr lang="zh-CN" altLang="en-US"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dirty="0">
                <a:solidFill>
                  <a:srgbClr val="006600"/>
                </a:solidFill>
                <a:latin typeface="+mn-lt"/>
                <a:ea typeface="+mn-ea"/>
                <a:cs typeface="+mn-ea"/>
                <a:sym typeface="+mn-lt"/>
              </a:rPr>
              <a:t>计数过程可以由</a:t>
            </a:r>
            <a:r>
              <a:rPr lang="en-US" altLang="zh-CN" dirty="0">
                <a:solidFill>
                  <a:srgbClr val="006600"/>
                </a:solidFill>
                <a:latin typeface="+mn-lt"/>
                <a:ea typeface="+mn-ea"/>
                <a:cs typeface="+mn-ea"/>
                <a:sym typeface="+mn-lt"/>
              </a:rPr>
              <a:t>GATE</a:t>
            </a:r>
            <a:r>
              <a:rPr lang="zh-CN" altLang="en-US" dirty="0">
                <a:solidFill>
                  <a:srgbClr val="006600"/>
                </a:solidFill>
                <a:latin typeface="+mn-lt"/>
                <a:ea typeface="+mn-ea"/>
                <a:cs typeface="+mn-ea"/>
                <a:sym typeface="+mn-lt"/>
              </a:rPr>
              <a:t>信号控制</a:t>
            </a:r>
            <a:r>
              <a:rPr lang="zh-CN" altLang="en-US" dirty="0">
                <a:solidFill>
                  <a:srgbClr val="002060"/>
                </a:solidFill>
                <a:latin typeface="+mn-lt"/>
                <a:ea typeface="+mn-ea"/>
                <a:cs typeface="+mn-ea"/>
                <a:sym typeface="+mn-lt"/>
              </a:rPr>
              <a:t>，</a:t>
            </a:r>
            <a:r>
              <a:rPr lang="en-US" altLang="zh-CN" dirty="0">
                <a:solidFill>
                  <a:srgbClr val="002060"/>
                </a:solidFill>
                <a:latin typeface="+mn-lt"/>
                <a:ea typeface="+mn-ea"/>
                <a:cs typeface="+mn-ea"/>
                <a:sym typeface="+mn-lt"/>
              </a:rPr>
              <a:t>GATE</a:t>
            </a:r>
            <a:r>
              <a:rPr lang="zh-CN" altLang="en-US" dirty="0">
                <a:solidFill>
                  <a:srgbClr val="002060"/>
                </a:solidFill>
                <a:latin typeface="+mn-lt"/>
                <a:ea typeface="+mn-ea"/>
                <a:cs typeface="+mn-ea"/>
                <a:sym typeface="+mn-lt"/>
              </a:rPr>
              <a:t>变低时立即暂停现行计数，变高后从计数初值开始重新计数；</a:t>
            </a:r>
            <a:endParaRPr lang="zh-CN" altLang="en-US"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dirty="0">
                <a:solidFill>
                  <a:srgbClr val="002060"/>
                </a:solidFill>
                <a:latin typeface="+mn-lt"/>
                <a:ea typeface="+mn-ea"/>
                <a:cs typeface="+mn-ea"/>
                <a:sym typeface="+mn-lt"/>
              </a:rPr>
              <a:t>如果在计数过程中，</a:t>
            </a:r>
            <a:r>
              <a:rPr lang="en-US" altLang="zh-CN" dirty="0">
                <a:solidFill>
                  <a:srgbClr val="002060"/>
                </a:solidFill>
                <a:latin typeface="+mn-lt"/>
                <a:ea typeface="+mn-ea"/>
                <a:cs typeface="+mn-ea"/>
                <a:sym typeface="+mn-lt"/>
              </a:rPr>
              <a:t>CPU</a:t>
            </a:r>
            <a:r>
              <a:rPr lang="zh-CN" altLang="en-US" dirty="0">
                <a:solidFill>
                  <a:srgbClr val="002060"/>
                </a:solidFill>
                <a:latin typeface="+mn-lt"/>
                <a:ea typeface="+mn-ea"/>
                <a:cs typeface="+mn-ea"/>
                <a:sym typeface="+mn-lt"/>
              </a:rPr>
              <a:t>重新写入计数初值，则对现在正在进行的计数过程无影响，而是从下一个操作周期开始按新的计数值改变输出脉冲的频率。</a:t>
            </a:r>
            <a:endParaRPr lang="zh-CN" altLang="en-US" dirty="0">
              <a:solidFill>
                <a:srgbClr val="002060"/>
              </a:solidFill>
              <a:latin typeface="+mn-lt"/>
              <a:ea typeface="+mn-ea"/>
              <a:cs typeface="+mn-ea"/>
              <a:sym typeface="+mn-lt"/>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2120440" y="1197895"/>
            <a:ext cx="4903119" cy="6020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4.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3</a:t>
            </a:r>
            <a:r>
              <a:rPr lang="zh-CN" altLang="en-US" sz="2800" b="1" dirty="0">
                <a:solidFill>
                  <a:srgbClr val="C00000"/>
                </a:solidFill>
                <a:latin typeface="+mn-lt"/>
                <a:ea typeface="+mn-ea"/>
                <a:cs typeface="+mn-ea"/>
                <a:sym typeface="+mn-lt"/>
              </a:rPr>
              <a:t>：方波发生器</a:t>
            </a:r>
            <a:endParaRPr lang="zh-CN" altLang="en-US" sz="2800" b="1" dirty="0">
              <a:solidFill>
                <a:srgbClr val="C00000"/>
              </a:solidFill>
              <a:latin typeface="+mn-lt"/>
              <a:ea typeface="+mn-ea"/>
              <a:cs typeface="+mn-ea"/>
              <a:sym typeface="+mn-lt"/>
            </a:endParaRPr>
          </a:p>
        </p:txBody>
      </p:sp>
      <p:pic>
        <p:nvPicPr>
          <p:cNvPr id="5" name="Picture 3"/>
          <p:cNvPicPr>
            <a:picLocks noChangeAspect="1" noChangeArrowheads="1"/>
          </p:cNvPicPr>
          <p:nvPr/>
        </p:nvPicPr>
        <p:blipFill rotWithShape="1">
          <a:blip r:embed="rId1">
            <a:extLst>
              <a:ext uri="{28A0092B-C50C-407E-A947-70E740481C1C}">
                <a14:useLocalDpi xmlns:a14="http://schemas.microsoft.com/office/drawing/2010/main" val="0"/>
              </a:ext>
            </a:extLst>
          </a:blip>
          <a:srcRect t="50736" b="3897"/>
          <a:stretch>
            <a:fillRect/>
          </a:stretch>
        </p:blipFill>
        <p:spPr bwMode="auto">
          <a:xfrm>
            <a:off x="4713889" y="4392371"/>
            <a:ext cx="4345977" cy="210065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293527" y="1943574"/>
            <a:ext cx="8556943" cy="1107996"/>
          </a:xfrm>
          <a:prstGeom prst="rect">
            <a:avLst/>
          </a:prstGeom>
        </p:spPr>
        <p:txBody>
          <a:bodyPr wrap="square">
            <a:spAutoFit/>
          </a:bodyPr>
          <a:lstStyle/>
          <a:p>
            <a:pPr algn="just">
              <a:buClr>
                <a:srgbClr val="002060"/>
              </a:buClr>
            </a:pPr>
            <a:r>
              <a:rPr lang="zh-CN" altLang="en-US" sz="2200" dirty="0">
                <a:latin typeface="+mn-lt"/>
                <a:ea typeface="+mn-ea"/>
                <a:cs typeface="+mn-ea"/>
                <a:sym typeface="+mn-lt"/>
              </a:rPr>
              <a:t>该方式产生占空比为</a:t>
            </a:r>
            <a:r>
              <a:rPr lang="en-US" altLang="zh-CN" sz="2200" dirty="0">
                <a:latin typeface="+mn-lt"/>
                <a:ea typeface="+mn-ea"/>
                <a:cs typeface="+mn-ea"/>
                <a:sym typeface="+mn-lt"/>
              </a:rPr>
              <a:t>1:1</a:t>
            </a:r>
            <a:r>
              <a:rPr lang="zh-CN" altLang="en-US" sz="2200" dirty="0">
                <a:latin typeface="+mn-lt"/>
                <a:ea typeface="+mn-ea"/>
                <a:cs typeface="+mn-ea"/>
                <a:sym typeface="+mn-lt"/>
              </a:rPr>
              <a:t>（</a:t>
            </a:r>
            <a:r>
              <a:rPr lang="en-US" altLang="zh-CN" sz="2200" dirty="0">
                <a:latin typeface="+mn-lt"/>
                <a:ea typeface="+mn-ea"/>
                <a:cs typeface="+mn-ea"/>
                <a:sym typeface="+mn-lt"/>
              </a:rPr>
              <a:t>N</a:t>
            </a:r>
            <a:r>
              <a:rPr lang="zh-CN" altLang="en-US" sz="2200" dirty="0">
                <a:latin typeface="+mn-lt"/>
                <a:ea typeface="+mn-ea"/>
                <a:cs typeface="+mn-ea"/>
                <a:sym typeface="+mn-lt"/>
              </a:rPr>
              <a:t>为偶数）或接近</a:t>
            </a:r>
            <a:r>
              <a:rPr lang="en-US" altLang="zh-CN" sz="2200" dirty="0">
                <a:latin typeface="+mn-lt"/>
                <a:ea typeface="+mn-ea"/>
                <a:cs typeface="+mn-ea"/>
                <a:sym typeface="+mn-lt"/>
              </a:rPr>
              <a:t>1:1</a:t>
            </a:r>
            <a:r>
              <a:rPr lang="zh-CN" altLang="en-US" sz="2200" dirty="0">
                <a:latin typeface="+mn-lt"/>
                <a:ea typeface="+mn-ea"/>
                <a:cs typeface="+mn-ea"/>
                <a:sym typeface="+mn-lt"/>
              </a:rPr>
              <a:t>（</a:t>
            </a:r>
            <a:r>
              <a:rPr lang="en-US" altLang="zh-CN" sz="2200" dirty="0">
                <a:latin typeface="+mn-lt"/>
                <a:ea typeface="+mn-ea"/>
                <a:cs typeface="+mn-ea"/>
                <a:sym typeface="+mn-lt"/>
              </a:rPr>
              <a:t>N</a:t>
            </a:r>
            <a:r>
              <a:rPr lang="zh-CN" altLang="en-US" sz="2200" dirty="0">
                <a:latin typeface="+mn-lt"/>
                <a:ea typeface="+mn-ea"/>
                <a:cs typeface="+mn-ea"/>
                <a:sym typeface="+mn-lt"/>
              </a:rPr>
              <a:t>为奇数）的连续方波。方波的周期</a:t>
            </a:r>
            <a:r>
              <a:rPr lang="en-US" altLang="zh-CN" sz="2200" dirty="0">
                <a:latin typeface="+mn-lt"/>
                <a:ea typeface="+mn-ea"/>
                <a:cs typeface="+mn-ea"/>
                <a:sym typeface="+mn-lt"/>
              </a:rPr>
              <a:t>=</a:t>
            </a:r>
            <a:r>
              <a:rPr lang="zh-CN" altLang="en-US" sz="2200" dirty="0">
                <a:latin typeface="+mn-lt"/>
                <a:ea typeface="+mn-ea"/>
                <a:cs typeface="+mn-ea"/>
                <a:sym typeface="+mn-lt"/>
              </a:rPr>
              <a:t>计数初值</a:t>
            </a:r>
            <a:r>
              <a:rPr lang="en-US" altLang="zh-CN" sz="2200" dirty="0">
                <a:latin typeface="+mn-lt"/>
                <a:ea typeface="+mn-ea"/>
                <a:cs typeface="+mn-ea"/>
                <a:sym typeface="+mn-lt"/>
              </a:rPr>
              <a:t>×</a:t>
            </a:r>
            <a:r>
              <a:rPr lang="zh-CN" altLang="en-US" sz="2200" dirty="0">
                <a:latin typeface="+mn-lt"/>
                <a:ea typeface="+mn-ea"/>
                <a:cs typeface="+mn-ea"/>
                <a:sym typeface="+mn-lt"/>
              </a:rPr>
              <a:t>时钟脉冲的周期。改变计数初值就可以改变输出方波的频率。</a:t>
            </a:r>
            <a:endParaRPr lang="zh-CN" altLang="en-US" sz="2200" dirty="0">
              <a:latin typeface="+mn-lt"/>
              <a:ea typeface="+mn-ea"/>
              <a:cs typeface="+mn-ea"/>
              <a:sym typeface="+mn-lt"/>
            </a:endParaRPr>
          </a:p>
        </p:txBody>
      </p:sp>
      <p:pic>
        <p:nvPicPr>
          <p:cNvPr id="8" name="Picture 3"/>
          <p:cNvPicPr>
            <a:picLocks noChangeAspect="1" noChangeArrowheads="1"/>
          </p:cNvPicPr>
          <p:nvPr/>
        </p:nvPicPr>
        <p:blipFill rotWithShape="1">
          <a:blip r:embed="rId1">
            <a:extLst>
              <a:ext uri="{28A0092B-C50C-407E-A947-70E740481C1C}">
                <a14:useLocalDpi xmlns:a14="http://schemas.microsoft.com/office/drawing/2010/main" val="0"/>
              </a:ext>
            </a:extLst>
          </a:blip>
          <a:srcRect b="56070"/>
          <a:stretch>
            <a:fillRect/>
          </a:stretch>
        </p:blipFill>
        <p:spPr bwMode="auto">
          <a:xfrm>
            <a:off x="141886" y="4469371"/>
            <a:ext cx="4345977" cy="2034084"/>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圆角 8"/>
          <p:cNvSpPr/>
          <p:nvPr/>
        </p:nvSpPr>
        <p:spPr>
          <a:xfrm>
            <a:off x="-2" y="3140726"/>
            <a:ext cx="9144000" cy="1464231"/>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002060"/>
            </a:solidFill>
            <a:prstDash val="dash"/>
          </a:ln>
        </p:spPr>
        <p:txBody>
          <a:bodyPr wrap="square">
            <a:spAutoFit/>
          </a:bodyPr>
          <a:lstStyle/>
          <a:p>
            <a:pPr algn="just"/>
            <a:r>
              <a:rPr lang="zh-CN" altLang="en-US" sz="2000" dirty="0">
                <a:solidFill>
                  <a:srgbClr val="C00000"/>
                </a:solidFill>
                <a:latin typeface="+mn-lt"/>
                <a:ea typeface="+mn-ea"/>
                <a:cs typeface="+mn-ea"/>
                <a:sym typeface="+mn-lt"/>
              </a:rPr>
              <a:t>具体过程：</a:t>
            </a:r>
            <a:r>
              <a:rPr lang="zh-CN" altLang="en-US" sz="2000" dirty="0">
                <a:solidFill>
                  <a:srgbClr val="002060"/>
                </a:solidFill>
                <a:latin typeface="+mn-lt"/>
                <a:ea typeface="+mn-ea"/>
                <a:cs typeface="+mn-ea"/>
                <a:sym typeface="+mn-lt"/>
              </a:rPr>
              <a:t>当写入计数初值后，计数器自动开始计数，保持</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为高，当计数到</a:t>
            </a:r>
            <a:r>
              <a:rPr lang="en-US" altLang="zh-CN" sz="2000" dirty="0">
                <a:solidFill>
                  <a:srgbClr val="002060"/>
                </a:solidFill>
                <a:latin typeface="+mn-lt"/>
                <a:ea typeface="+mn-ea"/>
                <a:cs typeface="+mn-ea"/>
                <a:sym typeface="+mn-lt"/>
              </a:rPr>
              <a:t>N/2</a:t>
            </a:r>
            <a:r>
              <a:rPr lang="zh-CN" altLang="en-US" sz="2000" dirty="0">
                <a:solidFill>
                  <a:srgbClr val="002060"/>
                </a:solidFill>
                <a:latin typeface="+mn-lt"/>
                <a:ea typeface="+mn-ea"/>
                <a:cs typeface="+mn-ea"/>
                <a:sym typeface="+mn-lt"/>
              </a:rPr>
              <a:t>或者（</a:t>
            </a:r>
            <a:r>
              <a:rPr lang="en-US" altLang="zh-CN" sz="2000" dirty="0">
                <a:solidFill>
                  <a:srgbClr val="002060"/>
                </a:solidFill>
                <a:latin typeface="+mn-lt"/>
                <a:ea typeface="+mn-ea"/>
                <a:cs typeface="+mn-ea"/>
                <a:sym typeface="+mn-lt"/>
              </a:rPr>
              <a:t>N+1</a:t>
            </a:r>
            <a:r>
              <a:rPr lang="zh-CN" altLang="en-US" sz="2000" dirty="0">
                <a:solidFill>
                  <a:srgbClr val="002060"/>
                </a:solidFill>
                <a:latin typeface="+mn-lt"/>
                <a:ea typeface="+mn-ea"/>
                <a:cs typeface="+mn-ea"/>
                <a:sym typeface="+mn-lt"/>
              </a:rPr>
              <a:t>）</a:t>
            </a:r>
            <a:r>
              <a:rPr lang="en-US" altLang="zh-CN" sz="2000" dirty="0">
                <a:solidFill>
                  <a:srgbClr val="002060"/>
                </a:solidFill>
                <a:latin typeface="+mn-lt"/>
                <a:ea typeface="+mn-ea"/>
                <a:cs typeface="+mn-ea"/>
                <a:sym typeface="+mn-lt"/>
              </a:rPr>
              <a:t>/2</a:t>
            </a:r>
            <a:r>
              <a:rPr lang="zh-CN" altLang="en-US" sz="2000" dirty="0">
                <a:solidFill>
                  <a:srgbClr val="002060"/>
                </a:solidFill>
                <a:latin typeface="+mn-lt"/>
                <a:ea typeface="+mn-ea"/>
                <a:cs typeface="+mn-ea"/>
                <a:sym typeface="+mn-lt"/>
              </a:rPr>
              <a:t>时，输出变低，直至计数到</a:t>
            </a:r>
            <a:r>
              <a:rPr lang="en-US" altLang="zh-CN" sz="2000" dirty="0">
                <a:solidFill>
                  <a:srgbClr val="002060"/>
                </a:solidFill>
                <a:latin typeface="+mn-lt"/>
                <a:ea typeface="+mn-ea"/>
                <a:cs typeface="+mn-ea"/>
                <a:sym typeface="+mn-lt"/>
              </a:rPr>
              <a:t>0</a:t>
            </a:r>
            <a:r>
              <a:rPr lang="zh-CN" altLang="en-US" sz="2000" dirty="0">
                <a:solidFill>
                  <a:srgbClr val="002060"/>
                </a:solidFill>
                <a:latin typeface="+mn-lt"/>
                <a:ea typeface="+mn-ea"/>
                <a:cs typeface="+mn-ea"/>
                <a:sym typeface="+mn-lt"/>
              </a:rPr>
              <a:t>。计数结束后，计数初值自动重装，开始下一轮计数，如此往复，不停的工作，因此，</a:t>
            </a:r>
            <a:r>
              <a:rPr lang="en-US" altLang="zh-CN" sz="2000" dirty="0">
                <a:solidFill>
                  <a:srgbClr val="002060"/>
                </a:solidFill>
                <a:latin typeface="+mn-lt"/>
                <a:ea typeface="+mn-ea"/>
                <a:cs typeface="+mn-ea"/>
                <a:sym typeface="+mn-lt"/>
              </a:rPr>
              <a:t>3</a:t>
            </a:r>
            <a:r>
              <a:rPr lang="zh-CN" altLang="en-US" sz="2000" dirty="0">
                <a:solidFill>
                  <a:srgbClr val="002060"/>
                </a:solidFill>
                <a:latin typeface="+mn-lt"/>
                <a:ea typeface="+mn-ea"/>
                <a:cs typeface="+mn-ea"/>
                <a:sym typeface="+mn-lt"/>
              </a:rPr>
              <a:t>方式连续输出方波。</a:t>
            </a:r>
            <a:endParaRPr lang="zh-CN" altLang="en-US" sz="2000" dirty="0">
              <a:solidFill>
                <a:srgbClr val="002060"/>
              </a:solidFill>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4665" name="Group 41"/>
          <p:cNvGraphicFramePr>
            <a:graphicFrameLocks noGrp="1"/>
          </p:cNvGraphicFramePr>
          <p:nvPr>
            <p:ph idx="1"/>
          </p:nvPr>
        </p:nvGraphicFramePr>
        <p:xfrm>
          <a:off x="0" y="836613"/>
          <a:ext cx="8964613" cy="5775325"/>
        </p:xfrm>
        <a:graphic>
          <a:graphicData uri="http://schemas.openxmlformats.org/drawingml/2006/table">
            <a:tbl>
              <a:tblPr/>
              <a:tblGrid>
                <a:gridCol w="2541588"/>
                <a:gridCol w="6423025"/>
              </a:tblGrid>
              <a:tr h="593725">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控制特征</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和计数值的变化</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1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控制字写入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当控制字写入后，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2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3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启动方式</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上升沿可启动，或者</a:t>
                      </a: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GATE=1</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时写入计数值也可以启动</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。在启动后的下一个时钟脉冲时</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4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若计数值</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为偶数，则在前</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N/2</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计数期间，</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N/2</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计数期间</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OUT=0</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；如为奇数，则前</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(N+1)/2</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期间，</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(N-1)/2</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期间，</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OUT=0</a:t>
                      </a:r>
                      <a:endParaRPr kumimoji="1" lang="en-US" altLang="zh-CN" sz="1800" b="1" i="0" u="none" strike="noStrike" cap="none" normalizeH="0" baseline="0">
                        <a:ln>
                          <a:noFill/>
                        </a:ln>
                        <a:solidFill>
                          <a:srgbClr val="FF0000"/>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5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计数为</a:t>
                      </a: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时</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，完成一个周期；然后计数值自动装入减</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计数器，开始下一周期</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6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计数期间写入新的计数值</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不影响当前输出周期；当计数值为</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或者</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有上升沿后，在当前输出周期结束以后时钟下降沿以新计数周期输出方波</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7 GATE</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的作用</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GATE=0</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时，</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，停止计数；</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上升沿时，下一周期按新计数值重启计数器；</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时不影响计数过程；</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8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计数值有效期</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计数值重复有效；计数值可以看做没有</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dirty="0">
                        <a:ln>
                          <a:noFill/>
                        </a:ln>
                        <a:solidFill>
                          <a:srgbClr val="FF0000"/>
                        </a:solidFill>
                        <a:effectLst/>
                        <a:latin typeface="楷体_GB2312" pitchFamily="49" charset="-122"/>
                        <a:ea typeface="楷体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4306" name="Text Box 34"/>
          <p:cNvSpPr txBox="1"/>
          <p:nvPr/>
        </p:nvSpPr>
        <p:spPr>
          <a:xfrm>
            <a:off x="179388" y="188913"/>
            <a:ext cx="2736850" cy="457200"/>
          </a:xfrm>
          <a:prstGeom prst="rect">
            <a:avLst/>
          </a:prstGeom>
          <a:noFill/>
          <a:ln w="222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algn="ctr" eaLnBrk="1" hangingPunct="1">
              <a:spcBef>
                <a:spcPct val="50000"/>
              </a:spcBef>
              <a:buClrTx/>
              <a:buSzTx/>
              <a:buFontTx/>
              <a:buNone/>
            </a:pPr>
            <a:r>
              <a:rPr lang="zh-CN" altLang="en-US" sz="2400" b="1" dirty="0"/>
              <a:t>方式</a:t>
            </a:r>
            <a:r>
              <a:rPr lang="en-US" altLang="zh-CN" sz="2400" b="1" dirty="0"/>
              <a:t>3</a:t>
            </a:r>
            <a:r>
              <a:rPr lang="zh-CN" altLang="en-US" sz="2400" b="1" dirty="0"/>
              <a:t>过程特点：</a:t>
            </a:r>
            <a:endParaRPr lang="zh-CN" altLang="en-US" sz="2400" b="1" dirty="0"/>
          </a:p>
        </p:txBody>
      </p:sp>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p:cNvPicPr>
            <a:picLocks noChangeAspect="1"/>
          </p:cNvPicPr>
          <p:nvPr/>
        </p:nvPicPr>
        <p:blipFill>
          <a:blip r:embed="rId1"/>
          <a:stretch>
            <a:fillRect/>
          </a:stretch>
        </p:blipFill>
        <p:spPr>
          <a:xfrm>
            <a:off x="1290638" y="1196975"/>
            <a:ext cx="7097712" cy="4032250"/>
          </a:xfrm>
          <a:prstGeom prst="rect">
            <a:avLst/>
          </a:prstGeom>
          <a:noFill/>
          <a:ln w="9525">
            <a:noFill/>
          </a:ln>
        </p:spPr>
      </p:pic>
    </p:spTree>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4213" y="765175"/>
            <a:ext cx="792003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5650" y="765175"/>
            <a:ext cx="7848600" cy="531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2120440" y="1197895"/>
            <a:ext cx="4903119" cy="6020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4.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3</a:t>
            </a:r>
            <a:r>
              <a:rPr lang="zh-CN" altLang="en-US" sz="2800" b="1" dirty="0">
                <a:solidFill>
                  <a:srgbClr val="C00000"/>
                </a:solidFill>
                <a:latin typeface="+mn-lt"/>
                <a:ea typeface="+mn-ea"/>
                <a:cs typeface="+mn-ea"/>
                <a:sym typeface="+mn-lt"/>
              </a:rPr>
              <a:t>：方波发生器</a:t>
            </a:r>
            <a:endParaRPr lang="zh-CN" altLang="en-US" sz="2800" b="1" dirty="0">
              <a:solidFill>
                <a:srgbClr val="C00000"/>
              </a:solidFill>
              <a:latin typeface="+mn-lt"/>
              <a:ea typeface="+mn-ea"/>
              <a:cs typeface="+mn-ea"/>
              <a:sym typeface="+mn-lt"/>
            </a:endParaRPr>
          </a:p>
        </p:txBody>
      </p:sp>
      <p:sp>
        <p:nvSpPr>
          <p:cNvPr id="7" name="矩形 6"/>
          <p:cNvSpPr/>
          <p:nvPr/>
        </p:nvSpPr>
        <p:spPr>
          <a:xfrm>
            <a:off x="514323" y="1893011"/>
            <a:ext cx="8115353" cy="4993931"/>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3</a:t>
            </a:r>
            <a:r>
              <a:rPr lang="zh-CN" altLang="en-US" dirty="0">
                <a:solidFill>
                  <a:srgbClr val="0000FF"/>
                </a:solidFill>
                <a:latin typeface="+mn-lt"/>
                <a:ea typeface="+mn-ea"/>
                <a:cs typeface="+mn-ea"/>
                <a:sym typeface="+mn-lt"/>
              </a:rPr>
              <a:t>方式特点：</a:t>
            </a:r>
            <a:endParaRPr lang="en-US" altLang="zh-CN" dirty="0">
              <a:solidFill>
                <a:srgbClr val="0000FF"/>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2300" dirty="0">
                <a:solidFill>
                  <a:srgbClr val="006600"/>
                </a:solidFill>
                <a:latin typeface="+mn-lt"/>
                <a:ea typeface="+mn-ea"/>
                <a:cs typeface="+mn-ea"/>
                <a:sym typeface="+mn-lt"/>
              </a:rPr>
              <a:t>若计数初值</a:t>
            </a:r>
            <a:r>
              <a:rPr lang="en-US" altLang="zh-CN" sz="2300" dirty="0">
                <a:solidFill>
                  <a:srgbClr val="006600"/>
                </a:solidFill>
                <a:latin typeface="+mn-lt"/>
                <a:ea typeface="+mn-ea"/>
                <a:cs typeface="+mn-ea"/>
                <a:sym typeface="+mn-lt"/>
              </a:rPr>
              <a:t>N</a:t>
            </a:r>
            <a:r>
              <a:rPr lang="zh-CN" altLang="en-US" sz="2300" dirty="0">
                <a:solidFill>
                  <a:srgbClr val="006600"/>
                </a:solidFill>
                <a:latin typeface="+mn-lt"/>
                <a:ea typeface="+mn-ea"/>
                <a:cs typeface="+mn-ea"/>
                <a:sym typeface="+mn-lt"/>
              </a:rPr>
              <a:t>为偶数</a:t>
            </a:r>
            <a:r>
              <a:rPr lang="zh-CN" altLang="en-US" sz="2300" dirty="0">
                <a:latin typeface="+mn-lt"/>
                <a:ea typeface="+mn-ea"/>
                <a:cs typeface="+mn-ea"/>
                <a:sym typeface="+mn-lt"/>
              </a:rPr>
              <a:t>，</a:t>
            </a:r>
            <a:r>
              <a:rPr lang="zh-CN" altLang="en-US" sz="2300" dirty="0">
                <a:solidFill>
                  <a:srgbClr val="002060"/>
                </a:solidFill>
                <a:latin typeface="+mn-lt"/>
                <a:ea typeface="+mn-ea"/>
                <a:cs typeface="+mn-ea"/>
                <a:sym typeface="+mn-lt"/>
              </a:rPr>
              <a:t>则输出波形是周期为</a:t>
            </a:r>
            <a:r>
              <a:rPr lang="en-US" altLang="zh-CN" sz="2300" dirty="0">
                <a:solidFill>
                  <a:srgbClr val="002060"/>
                </a:solidFill>
                <a:latin typeface="+mn-lt"/>
                <a:ea typeface="+mn-ea"/>
                <a:cs typeface="+mn-ea"/>
                <a:sym typeface="+mn-lt"/>
              </a:rPr>
              <a:t>N</a:t>
            </a:r>
            <a:r>
              <a:rPr lang="zh-CN" altLang="en-US" sz="2300" dirty="0">
                <a:solidFill>
                  <a:srgbClr val="002060"/>
                </a:solidFill>
                <a:latin typeface="+mn-lt"/>
                <a:ea typeface="+mn-ea"/>
                <a:cs typeface="+mn-ea"/>
                <a:sym typeface="+mn-lt"/>
              </a:rPr>
              <a:t>个</a:t>
            </a:r>
            <a:r>
              <a:rPr lang="en-US" altLang="zh-CN" sz="2300" dirty="0">
                <a:solidFill>
                  <a:srgbClr val="002060"/>
                </a:solidFill>
                <a:latin typeface="+mn-lt"/>
                <a:ea typeface="+mn-ea"/>
                <a:cs typeface="+mn-ea"/>
                <a:sym typeface="+mn-lt"/>
              </a:rPr>
              <a:t>CLK</a:t>
            </a:r>
            <a:r>
              <a:rPr lang="zh-CN" altLang="en-US" sz="2300" dirty="0">
                <a:solidFill>
                  <a:srgbClr val="002060"/>
                </a:solidFill>
                <a:latin typeface="+mn-lt"/>
                <a:ea typeface="+mn-ea"/>
                <a:cs typeface="+mn-ea"/>
                <a:sym typeface="+mn-lt"/>
              </a:rPr>
              <a:t>周期的对称方波；</a:t>
            </a:r>
            <a:r>
              <a:rPr lang="zh-CN" altLang="en-US" sz="2300" dirty="0">
                <a:solidFill>
                  <a:srgbClr val="006600"/>
                </a:solidFill>
                <a:latin typeface="+mn-lt"/>
                <a:ea typeface="+mn-ea"/>
                <a:cs typeface="+mn-ea"/>
                <a:sym typeface="+mn-lt"/>
              </a:rPr>
              <a:t>若计数初值</a:t>
            </a:r>
            <a:r>
              <a:rPr lang="en-US" altLang="zh-CN" sz="2300" dirty="0">
                <a:solidFill>
                  <a:srgbClr val="006600"/>
                </a:solidFill>
                <a:latin typeface="+mn-lt"/>
                <a:ea typeface="+mn-ea"/>
                <a:cs typeface="+mn-ea"/>
                <a:sym typeface="+mn-lt"/>
              </a:rPr>
              <a:t>N</a:t>
            </a:r>
            <a:r>
              <a:rPr lang="zh-CN" altLang="en-US" sz="2300" dirty="0">
                <a:solidFill>
                  <a:srgbClr val="006600"/>
                </a:solidFill>
                <a:latin typeface="+mn-lt"/>
                <a:ea typeface="+mn-ea"/>
                <a:cs typeface="+mn-ea"/>
                <a:sym typeface="+mn-lt"/>
              </a:rPr>
              <a:t>为奇数</a:t>
            </a:r>
            <a:r>
              <a:rPr lang="zh-CN" altLang="en-US" sz="2300" dirty="0">
                <a:solidFill>
                  <a:srgbClr val="002060"/>
                </a:solidFill>
                <a:latin typeface="+mn-lt"/>
                <a:ea typeface="+mn-ea"/>
                <a:cs typeface="+mn-ea"/>
                <a:sym typeface="+mn-lt"/>
              </a:rPr>
              <a:t>，则输出波形是周期为</a:t>
            </a:r>
            <a:r>
              <a:rPr lang="en-US" altLang="zh-CN" sz="2300" dirty="0">
                <a:solidFill>
                  <a:srgbClr val="002060"/>
                </a:solidFill>
                <a:latin typeface="+mn-lt"/>
                <a:ea typeface="+mn-ea"/>
                <a:cs typeface="+mn-ea"/>
                <a:sym typeface="+mn-lt"/>
              </a:rPr>
              <a:t>N</a:t>
            </a:r>
            <a:r>
              <a:rPr lang="zh-CN" altLang="en-US" sz="2300" dirty="0">
                <a:solidFill>
                  <a:srgbClr val="002060"/>
                </a:solidFill>
                <a:latin typeface="+mn-lt"/>
                <a:ea typeface="+mn-ea"/>
                <a:cs typeface="+mn-ea"/>
                <a:sym typeface="+mn-lt"/>
              </a:rPr>
              <a:t>个</a:t>
            </a:r>
            <a:r>
              <a:rPr lang="en-US" altLang="zh-CN" sz="2300" dirty="0">
                <a:solidFill>
                  <a:srgbClr val="002060"/>
                </a:solidFill>
                <a:latin typeface="+mn-lt"/>
                <a:ea typeface="+mn-ea"/>
                <a:cs typeface="+mn-ea"/>
                <a:sym typeface="+mn-lt"/>
              </a:rPr>
              <a:t>CLK</a:t>
            </a:r>
            <a:r>
              <a:rPr lang="zh-CN" altLang="en-US" sz="2300" dirty="0">
                <a:solidFill>
                  <a:srgbClr val="002060"/>
                </a:solidFill>
                <a:latin typeface="+mn-lt"/>
                <a:ea typeface="+mn-ea"/>
                <a:cs typeface="+mn-ea"/>
                <a:sym typeface="+mn-lt"/>
              </a:rPr>
              <a:t>周期的基本对称波形，其高电平持续时间比低电平持续时间多一个</a:t>
            </a:r>
            <a:r>
              <a:rPr lang="en-US" altLang="zh-CN" sz="2300" dirty="0">
                <a:solidFill>
                  <a:srgbClr val="002060"/>
                </a:solidFill>
                <a:latin typeface="+mn-lt"/>
                <a:ea typeface="+mn-ea"/>
                <a:cs typeface="+mn-ea"/>
                <a:sym typeface="+mn-lt"/>
              </a:rPr>
              <a:t>CLK</a:t>
            </a:r>
            <a:r>
              <a:rPr lang="zh-CN" altLang="en-US" sz="2300" dirty="0">
                <a:solidFill>
                  <a:srgbClr val="002060"/>
                </a:solidFill>
                <a:latin typeface="+mn-lt"/>
                <a:ea typeface="+mn-ea"/>
                <a:cs typeface="+mn-ea"/>
                <a:sym typeface="+mn-lt"/>
              </a:rPr>
              <a:t>周期；</a:t>
            </a:r>
            <a:endParaRPr lang="zh-CN" altLang="en-US" sz="23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2300" dirty="0">
                <a:solidFill>
                  <a:srgbClr val="002060"/>
                </a:solidFill>
                <a:latin typeface="+mn-lt"/>
                <a:ea typeface="+mn-ea"/>
                <a:cs typeface="+mn-ea"/>
                <a:sym typeface="+mn-lt"/>
              </a:rPr>
              <a:t>如果在计数过程中，</a:t>
            </a:r>
            <a:r>
              <a:rPr lang="en-US" altLang="zh-CN" sz="2300" dirty="0">
                <a:solidFill>
                  <a:srgbClr val="006600"/>
                </a:solidFill>
                <a:latin typeface="+mn-lt"/>
                <a:ea typeface="+mn-ea"/>
                <a:cs typeface="+mn-ea"/>
                <a:sym typeface="+mn-lt"/>
              </a:rPr>
              <a:t>GATE</a:t>
            </a:r>
            <a:r>
              <a:rPr lang="zh-CN" altLang="en-US" sz="2300" dirty="0">
                <a:solidFill>
                  <a:srgbClr val="006600"/>
                </a:solidFill>
                <a:latin typeface="+mn-lt"/>
                <a:ea typeface="+mn-ea"/>
                <a:cs typeface="+mn-ea"/>
                <a:sym typeface="+mn-lt"/>
              </a:rPr>
              <a:t>信号变低，则暂停现行计数过程</a:t>
            </a:r>
            <a:r>
              <a:rPr lang="zh-CN" altLang="en-US" sz="2300" dirty="0">
                <a:latin typeface="+mn-lt"/>
                <a:ea typeface="+mn-ea"/>
                <a:cs typeface="+mn-ea"/>
                <a:sym typeface="+mn-lt"/>
              </a:rPr>
              <a:t>，</a:t>
            </a:r>
            <a:r>
              <a:rPr lang="zh-CN" altLang="en-US" sz="2300" dirty="0">
                <a:solidFill>
                  <a:srgbClr val="002060"/>
                </a:solidFill>
                <a:latin typeface="+mn-lt"/>
                <a:ea typeface="+mn-ea"/>
                <a:cs typeface="+mn-ea"/>
                <a:sym typeface="+mn-lt"/>
              </a:rPr>
              <a:t>直到</a:t>
            </a:r>
            <a:r>
              <a:rPr lang="en-US" altLang="zh-CN" sz="2300" dirty="0">
                <a:solidFill>
                  <a:srgbClr val="002060"/>
                </a:solidFill>
                <a:latin typeface="+mn-lt"/>
                <a:ea typeface="+mn-ea"/>
                <a:cs typeface="+mn-ea"/>
                <a:sym typeface="+mn-lt"/>
              </a:rPr>
              <a:t>GATE</a:t>
            </a:r>
            <a:r>
              <a:rPr lang="zh-CN" altLang="en-US" sz="2300" dirty="0">
                <a:solidFill>
                  <a:srgbClr val="002060"/>
                </a:solidFill>
                <a:latin typeface="+mn-lt"/>
                <a:ea typeface="+mn-ea"/>
                <a:cs typeface="+mn-ea"/>
                <a:sym typeface="+mn-lt"/>
              </a:rPr>
              <a:t>再次有效，将从计数初值开始重新计数；</a:t>
            </a:r>
            <a:endParaRPr lang="zh-CN" altLang="en-US" sz="23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2300" dirty="0">
                <a:solidFill>
                  <a:srgbClr val="002060"/>
                </a:solidFill>
                <a:latin typeface="+mn-lt"/>
                <a:ea typeface="+mn-ea"/>
                <a:cs typeface="+mn-ea"/>
                <a:sym typeface="+mn-lt"/>
              </a:rPr>
              <a:t>如果要求改变输出方波的频率，则</a:t>
            </a:r>
            <a:r>
              <a:rPr lang="en-US" altLang="zh-CN" sz="2300" dirty="0">
                <a:solidFill>
                  <a:srgbClr val="002060"/>
                </a:solidFill>
                <a:latin typeface="+mn-lt"/>
                <a:ea typeface="+mn-ea"/>
                <a:cs typeface="+mn-ea"/>
                <a:sym typeface="+mn-lt"/>
              </a:rPr>
              <a:t>CPU</a:t>
            </a:r>
            <a:r>
              <a:rPr lang="zh-CN" altLang="en-US" sz="2300" dirty="0">
                <a:solidFill>
                  <a:srgbClr val="002060"/>
                </a:solidFill>
                <a:latin typeface="+mn-lt"/>
                <a:ea typeface="+mn-ea"/>
                <a:cs typeface="+mn-ea"/>
                <a:sym typeface="+mn-lt"/>
              </a:rPr>
              <a:t>可在任何时候重新写入新的计数初值，并从</a:t>
            </a:r>
            <a:r>
              <a:rPr lang="zh-CN" altLang="en-US" sz="2300" dirty="0">
                <a:solidFill>
                  <a:srgbClr val="006600"/>
                </a:solidFill>
                <a:latin typeface="+mn-lt"/>
                <a:ea typeface="+mn-ea"/>
                <a:cs typeface="+mn-ea"/>
                <a:sym typeface="+mn-lt"/>
              </a:rPr>
              <a:t>下一个计数操作周期</a:t>
            </a:r>
            <a:r>
              <a:rPr lang="zh-CN" altLang="en-US" sz="2300" dirty="0">
                <a:solidFill>
                  <a:srgbClr val="002060"/>
                </a:solidFill>
                <a:latin typeface="+mn-lt"/>
                <a:ea typeface="+mn-ea"/>
                <a:cs typeface="+mn-ea"/>
                <a:sym typeface="+mn-lt"/>
              </a:rPr>
              <a:t>开始改变输出方波的频率。</a:t>
            </a:r>
            <a:endParaRPr lang="zh-CN" altLang="en-US" sz="2300" dirty="0">
              <a:solidFill>
                <a:srgbClr val="002060"/>
              </a:solidFill>
              <a:latin typeface="+mn-lt"/>
              <a:ea typeface="+mn-ea"/>
              <a:cs typeface="+mn-ea"/>
              <a:sym typeface="+mn-lt"/>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457200" y="1131988"/>
            <a:ext cx="8229600" cy="6005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5.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4</a:t>
            </a:r>
            <a:r>
              <a:rPr lang="zh-CN" altLang="en-US" sz="2800" b="1" dirty="0">
                <a:solidFill>
                  <a:srgbClr val="C00000"/>
                </a:solidFill>
                <a:latin typeface="+mn-lt"/>
                <a:ea typeface="+mn-ea"/>
                <a:cs typeface="+mn-ea"/>
                <a:sym typeface="+mn-lt"/>
              </a:rPr>
              <a:t>：软件触发选通信号</a:t>
            </a:r>
            <a:endParaRPr lang="zh-CN" altLang="en-US" sz="2800" b="1" dirty="0">
              <a:solidFill>
                <a:srgbClr val="C00000"/>
              </a:solidFill>
              <a:latin typeface="+mn-lt"/>
              <a:ea typeface="+mn-ea"/>
              <a:cs typeface="+mn-ea"/>
              <a:sym typeface="+mn-lt"/>
            </a:endParaRPr>
          </a:p>
        </p:txBody>
      </p:sp>
      <p:sp>
        <p:nvSpPr>
          <p:cNvPr id="5" name="矩形 4"/>
          <p:cNvSpPr/>
          <p:nvPr/>
        </p:nvSpPr>
        <p:spPr>
          <a:xfrm>
            <a:off x="293526" y="1816047"/>
            <a:ext cx="8556943" cy="1061829"/>
          </a:xfrm>
          <a:prstGeom prst="rect">
            <a:avLst/>
          </a:prstGeom>
        </p:spPr>
        <p:txBody>
          <a:bodyPr wrap="square">
            <a:spAutoFit/>
          </a:bodyPr>
          <a:lstStyle/>
          <a:p>
            <a:pPr algn="just">
              <a:buClr>
                <a:srgbClr val="002060"/>
              </a:buClr>
            </a:pPr>
            <a:r>
              <a:rPr lang="zh-CN" altLang="en-US" sz="2100" dirty="0">
                <a:latin typeface="+mn-lt"/>
                <a:ea typeface="+mn-ea"/>
                <a:cs typeface="+mn-ea"/>
                <a:sym typeface="+mn-lt"/>
              </a:rPr>
              <a:t>该方式是一种由软件启动的闸门式计数方式，当写入计数初值后计数器即开始计数（即软件触发），当计数到</a:t>
            </a:r>
            <a:r>
              <a:rPr lang="en-US" altLang="zh-CN" sz="2100" dirty="0">
                <a:latin typeface="+mn-lt"/>
                <a:ea typeface="+mn-ea"/>
                <a:cs typeface="+mn-ea"/>
                <a:sym typeface="+mn-lt"/>
              </a:rPr>
              <a:t>0</a:t>
            </a:r>
            <a:r>
              <a:rPr lang="zh-CN" altLang="en-US" sz="2100" dirty="0">
                <a:latin typeface="+mn-lt"/>
                <a:ea typeface="+mn-ea"/>
                <a:cs typeface="+mn-ea"/>
                <a:sym typeface="+mn-lt"/>
              </a:rPr>
              <a:t>时，输出变低，经过一个</a:t>
            </a:r>
            <a:r>
              <a:rPr lang="en-US" altLang="zh-CN" sz="2100" dirty="0">
                <a:latin typeface="+mn-lt"/>
                <a:ea typeface="+mn-ea"/>
                <a:cs typeface="+mn-ea"/>
                <a:sym typeface="+mn-lt"/>
              </a:rPr>
              <a:t>CLK</a:t>
            </a:r>
            <a:r>
              <a:rPr lang="zh-CN" altLang="en-US" sz="2100" dirty="0">
                <a:latin typeface="+mn-lt"/>
                <a:ea typeface="+mn-ea"/>
                <a:cs typeface="+mn-ea"/>
                <a:sym typeface="+mn-lt"/>
              </a:rPr>
              <a:t>周期，输出又变高。门控信号</a:t>
            </a:r>
            <a:r>
              <a:rPr lang="en-US" altLang="zh-CN" sz="2100" dirty="0">
                <a:latin typeface="+mn-lt"/>
                <a:ea typeface="+mn-ea"/>
                <a:cs typeface="+mn-ea"/>
                <a:sym typeface="+mn-lt"/>
              </a:rPr>
              <a:t>GATE</a:t>
            </a:r>
            <a:r>
              <a:rPr lang="zh-CN" altLang="en-US" sz="2100" dirty="0">
                <a:latin typeface="+mn-lt"/>
                <a:ea typeface="+mn-ea"/>
                <a:cs typeface="+mn-ea"/>
                <a:sym typeface="+mn-lt"/>
              </a:rPr>
              <a:t>为高电平时，允许计数器工作。 </a:t>
            </a:r>
            <a:endParaRPr lang="zh-CN" altLang="en-US" sz="2100" dirty="0">
              <a:latin typeface="+mn-lt"/>
              <a:ea typeface="+mn-ea"/>
              <a:cs typeface="+mn-ea"/>
              <a:sym typeface="+mn-lt"/>
            </a:endParaRPr>
          </a:p>
        </p:txBody>
      </p:sp>
      <p:sp>
        <p:nvSpPr>
          <p:cNvPr id="6" name="矩形: 圆角 5"/>
          <p:cNvSpPr/>
          <p:nvPr/>
        </p:nvSpPr>
        <p:spPr>
          <a:xfrm>
            <a:off x="0" y="1785105"/>
            <a:ext cx="9144000" cy="1123712"/>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002060"/>
            </a:solidFill>
            <a:prstDash val="dash"/>
          </a:ln>
        </p:spPr>
        <p:txBody>
          <a:bodyPr wrap="square">
            <a:spAutoFit/>
          </a:bodyPr>
          <a:lstStyle/>
          <a:p>
            <a:pPr algn="just"/>
            <a:r>
              <a:rPr lang="zh-CN" altLang="en-US" sz="2000" dirty="0">
                <a:solidFill>
                  <a:srgbClr val="C00000"/>
                </a:solidFill>
                <a:latin typeface="+mn-lt"/>
                <a:ea typeface="+mn-ea"/>
                <a:cs typeface="+mn-ea"/>
                <a:sym typeface="+mn-lt"/>
              </a:rPr>
              <a:t>具体过程：</a:t>
            </a:r>
            <a:r>
              <a:rPr lang="zh-CN" altLang="en-US" sz="2000" dirty="0">
                <a:solidFill>
                  <a:srgbClr val="002060"/>
                </a:solidFill>
                <a:latin typeface="+mn-lt"/>
                <a:ea typeface="+mn-ea"/>
                <a:cs typeface="+mn-ea"/>
                <a:sym typeface="+mn-lt"/>
              </a:rPr>
              <a:t>当写入计数初值后，计数器自动开始计数，保持</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为高，当计数值减到</a:t>
            </a:r>
            <a:r>
              <a:rPr lang="en-US" altLang="zh-CN" sz="2000" dirty="0">
                <a:solidFill>
                  <a:srgbClr val="002060"/>
                </a:solidFill>
                <a:latin typeface="+mn-lt"/>
                <a:ea typeface="+mn-ea"/>
                <a:cs typeface="+mn-ea"/>
                <a:sym typeface="+mn-lt"/>
              </a:rPr>
              <a:t>0</a:t>
            </a:r>
            <a:r>
              <a:rPr lang="zh-CN" altLang="en-US" sz="2000" dirty="0">
                <a:solidFill>
                  <a:srgbClr val="002060"/>
                </a:solidFill>
                <a:latin typeface="+mn-lt"/>
                <a:ea typeface="+mn-ea"/>
                <a:cs typeface="+mn-ea"/>
                <a:sym typeface="+mn-lt"/>
              </a:rPr>
              <a:t>时，在</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端输出一个宽度等于时钟</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脉冲周期的负脉冲，并停止工作。然后</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信号变为高电平，并维持到再次写入新的计数值。</a:t>
            </a:r>
            <a:endParaRPr lang="zh-CN" altLang="en-US" sz="2000" dirty="0">
              <a:solidFill>
                <a:srgbClr val="002060"/>
              </a:solidFill>
              <a:latin typeface="+mn-lt"/>
              <a:ea typeface="+mn-ea"/>
              <a:cs typeface="+mn-ea"/>
              <a:sym typeface="+mn-lt"/>
            </a:endParaRPr>
          </a:p>
        </p:txBody>
      </p:sp>
      <p:pic>
        <p:nvPicPr>
          <p:cNvPr id="8" name="Picture 11" descr="0711"/>
          <p:cNvPicPr>
            <a:picLocks noChangeAspect="1"/>
          </p:cNvPicPr>
          <p:nvPr/>
        </p:nvPicPr>
        <p:blipFill>
          <a:blip r:embed="rId1"/>
          <a:srcRect/>
          <a:stretch>
            <a:fillRect/>
          </a:stretch>
        </p:blipFill>
        <p:spPr>
          <a:xfrm>
            <a:off x="1871343" y="3262597"/>
            <a:ext cx="5401310" cy="3188335"/>
          </a:xfrm>
          <a:prstGeom prst="rect">
            <a:avLst/>
          </a:prstGeom>
          <a:noFill/>
          <a:ln w="9525">
            <a:noFill/>
            <a:miter/>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8765" name="Group 45"/>
          <p:cNvGraphicFramePr>
            <a:graphicFrameLocks noGrp="1"/>
          </p:cNvGraphicFramePr>
          <p:nvPr>
            <p:ph idx="1"/>
            <p:custDataLst>
              <p:tags r:id="rId1"/>
            </p:custDataLst>
          </p:nvPr>
        </p:nvGraphicFramePr>
        <p:xfrm>
          <a:off x="0" y="836613"/>
          <a:ext cx="8964613" cy="5653089"/>
        </p:xfrm>
        <a:graphic>
          <a:graphicData uri="http://schemas.openxmlformats.org/drawingml/2006/table">
            <a:tbl>
              <a:tblPr/>
              <a:tblGrid>
                <a:gridCol w="2541588"/>
                <a:gridCol w="6423025"/>
              </a:tblGrid>
              <a:tr h="593665">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控制特征</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和计数值的变化</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4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1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控制字写入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当控制字写入后，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4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2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4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3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启动方式</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写入计数值后再过一个时钟周期开始根据计数初值减</a:t>
                      </a: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1</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计数</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4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4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rgbClr val="FF0000"/>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7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5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计数为</a:t>
                      </a: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时</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输出一个负脉冲，其宽度为</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个时钟周期，然后自动变为高电平并保持下去。</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71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6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计数期间写入新的计数值</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立即有效。在写入新计数值之后，在下一个时钟周期时以新计数值计数减</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。如果写入的计数值是</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2</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个字节，在写入第一个字节时，计数不受影响；在写入第二个字节时，下一个时钟周期以新计数值计数减</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7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7 GATE</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的作用</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GATE=0</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时，</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，停止计数；</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GATE=1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时开始计数；</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9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8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计数值有效期</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计数值一次有效；</a:t>
                      </a:r>
                      <a:endParaRPr kumimoji="1" lang="zh-CN" altLang="en-US" sz="1800" b="1" i="0" u="none" strike="noStrike" cap="none" normalizeH="0" baseline="0">
                        <a:ln>
                          <a:noFill/>
                        </a:ln>
                        <a:solidFill>
                          <a:srgbClr val="FF0000"/>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0450" name="Text Box 34"/>
          <p:cNvSpPr txBox="1"/>
          <p:nvPr/>
        </p:nvSpPr>
        <p:spPr>
          <a:xfrm>
            <a:off x="179388" y="188913"/>
            <a:ext cx="2736850" cy="457200"/>
          </a:xfrm>
          <a:prstGeom prst="rect">
            <a:avLst/>
          </a:prstGeom>
          <a:noFill/>
          <a:ln w="222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algn="ctr" eaLnBrk="1" hangingPunct="1">
              <a:spcBef>
                <a:spcPct val="50000"/>
              </a:spcBef>
              <a:buClrTx/>
              <a:buSzTx/>
              <a:buFontTx/>
              <a:buNone/>
            </a:pPr>
            <a:r>
              <a:rPr lang="zh-CN" altLang="en-US" sz="2400" b="1" dirty="0"/>
              <a:t>方式</a:t>
            </a:r>
            <a:r>
              <a:rPr lang="en-US" altLang="zh-CN" sz="2400" b="1" dirty="0"/>
              <a:t>4</a:t>
            </a:r>
            <a:r>
              <a:rPr lang="zh-CN" altLang="en-US" sz="2400" b="1" dirty="0"/>
              <a:t>过程特点：</a:t>
            </a:r>
            <a:endParaRPr lang="zh-CN" altLang="en-US" sz="2400" b="1" dirty="0"/>
          </a:p>
        </p:txBody>
      </p:sp>
    </p:spTree>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550" y="1352550"/>
            <a:ext cx="7272338" cy="466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Gate </a:t>
            </a:r>
            <a:r>
              <a:rPr lang="zh-CN" altLang="en-US"/>
              <a:t>作用</a:t>
            </a:r>
            <a:endParaRPr lang="zh-CN" altLang="en-US"/>
          </a:p>
        </p:txBody>
      </p:sp>
      <p:pic>
        <p:nvPicPr>
          <p:cNvPr id="5" name="图片 4"/>
          <p:cNvPicPr>
            <a:picLocks noChangeAspect="1"/>
          </p:cNvPicPr>
          <p:nvPr>
            <p:custDataLst>
              <p:tags r:id="rId1"/>
            </p:custDataLst>
          </p:nvPr>
        </p:nvPicPr>
        <p:blipFill>
          <a:blip r:embed="rId2"/>
          <a:stretch>
            <a:fillRect/>
          </a:stretch>
        </p:blipFill>
        <p:spPr>
          <a:xfrm>
            <a:off x="600075" y="1833245"/>
            <a:ext cx="7943850" cy="3190875"/>
          </a:xfrm>
          <a:prstGeom prst="rect">
            <a:avLst/>
          </a:prstGeom>
        </p:spPr>
      </p:pic>
    </p:spTree>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457200" y="1131988"/>
            <a:ext cx="8229600" cy="6005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5.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4</a:t>
            </a:r>
            <a:r>
              <a:rPr lang="zh-CN" altLang="en-US" sz="2800" b="1" dirty="0">
                <a:solidFill>
                  <a:srgbClr val="C00000"/>
                </a:solidFill>
                <a:latin typeface="+mn-lt"/>
                <a:ea typeface="+mn-ea"/>
                <a:cs typeface="+mn-ea"/>
                <a:sym typeface="+mn-lt"/>
              </a:rPr>
              <a:t>：软件触发选通信号</a:t>
            </a:r>
            <a:endParaRPr lang="zh-CN" altLang="en-US" sz="2800" b="1" dirty="0">
              <a:solidFill>
                <a:srgbClr val="C00000"/>
              </a:solidFill>
              <a:latin typeface="+mn-lt"/>
              <a:ea typeface="+mn-ea"/>
              <a:cs typeface="+mn-ea"/>
              <a:sym typeface="+mn-lt"/>
            </a:endParaRPr>
          </a:p>
        </p:txBody>
      </p:sp>
      <p:sp>
        <p:nvSpPr>
          <p:cNvPr id="7" name="矩形 6"/>
          <p:cNvSpPr/>
          <p:nvPr/>
        </p:nvSpPr>
        <p:spPr>
          <a:xfrm>
            <a:off x="514323" y="1893011"/>
            <a:ext cx="8115353" cy="3497111"/>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4</a:t>
            </a:r>
            <a:r>
              <a:rPr lang="zh-CN" altLang="en-US" dirty="0">
                <a:solidFill>
                  <a:srgbClr val="0000FF"/>
                </a:solidFill>
                <a:latin typeface="+mn-lt"/>
                <a:ea typeface="+mn-ea"/>
                <a:cs typeface="+mn-ea"/>
                <a:sym typeface="+mn-lt"/>
              </a:rPr>
              <a:t>方式特点：</a:t>
            </a:r>
            <a:endParaRPr lang="en-US" altLang="zh-CN" dirty="0">
              <a:solidFill>
                <a:srgbClr val="0000FF"/>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2300" dirty="0">
                <a:solidFill>
                  <a:srgbClr val="002060"/>
                </a:solidFill>
                <a:latin typeface="+mn-lt"/>
                <a:ea typeface="+mn-ea"/>
                <a:cs typeface="+mn-ea"/>
                <a:sym typeface="+mn-lt"/>
              </a:rPr>
              <a:t>若设置计数初值为</a:t>
            </a:r>
            <a:r>
              <a:rPr lang="en-US" altLang="zh-CN" sz="2300" dirty="0">
                <a:solidFill>
                  <a:srgbClr val="002060"/>
                </a:solidFill>
                <a:latin typeface="+mn-lt"/>
                <a:ea typeface="+mn-ea"/>
                <a:cs typeface="+mn-ea"/>
                <a:sym typeface="+mn-lt"/>
              </a:rPr>
              <a:t>N</a:t>
            </a:r>
            <a:r>
              <a:rPr lang="zh-CN" altLang="en-US" sz="2300" dirty="0">
                <a:solidFill>
                  <a:srgbClr val="002060"/>
                </a:solidFill>
                <a:latin typeface="+mn-lt"/>
                <a:ea typeface="+mn-ea"/>
                <a:cs typeface="+mn-ea"/>
                <a:sym typeface="+mn-lt"/>
              </a:rPr>
              <a:t>，则</a:t>
            </a:r>
            <a:r>
              <a:rPr lang="zh-CN" altLang="en-US" sz="2300" dirty="0">
                <a:solidFill>
                  <a:srgbClr val="006600"/>
                </a:solidFill>
                <a:latin typeface="+mn-lt"/>
                <a:ea typeface="+mn-ea"/>
                <a:cs typeface="+mn-ea"/>
                <a:sym typeface="+mn-lt"/>
              </a:rPr>
              <a:t>在写入计数初值后的</a:t>
            </a:r>
            <a:r>
              <a:rPr lang="en-US" altLang="zh-CN" sz="2300" dirty="0">
                <a:solidFill>
                  <a:srgbClr val="006600"/>
                </a:solidFill>
                <a:latin typeface="+mn-lt"/>
                <a:ea typeface="+mn-ea"/>
                <a:cs typeface="+mn-ea"/>
                <a:sym typeface="+mn-lt"/>
              </a:rPr>
              <a:t>N</a:t>
            </a:r>
            <a:r>
              <a:rPr lang="zh-CN" altLang="en-US" sz="2300" dirty="0">
                <a:solidFill>
                  <a:srgbClr val="006600"/>
                </a:solidFill>
                <a:latin typeface="+mn-lt"/>
                <a:ea typeface="+mn-ea"/>
                <a:cs typeface="+mn-ea"/>
                <a:sym typeface="+mn-lt"/>
              </a:rPr>
              <a:t>个</a:t>
            </a:r>
            <a:r>
              <a:rPr lang="en-US" altLang="zh-CN" sz="2300" dirty="0">
                <a:solidFill>
                  <a:srgbClr val="006600"/>
                </a:solidFill>
                <a:latin typeface="+mn-lt"/>
                <a:ea typeface="+mn-ea"/>
                <a:cs typeface="+mn-ea"/>
                <a:sym typeface="+mn-lt"/>
              </a:rPr>
              <a:t>CLK</a:t>
            </a:r>
            <a:r>
              <a:rPr lang="zh-CN" altLang="en-US" sz="2300" dirty="0">
                <a:solidFill>
                  <a:srgbClr val="006600"/>
                </a:solidFill>
                <a:latin typeface="+mn-lt"/>
                <a:ea typeface="+mn-ea"/>
                <a:cs typeface="+mn-ea"/>
                <a:sym typeface="+mn-lt"/>
              </a:rPr>
              <a:t>脉冲，才输出一个负脉冲，负脉冲宽度为</a:t>
            </a:r>
            <a:r>
              <a:rPr lang="en-US" altLang="zh-CN" sz="2300" dirty="0">
                <a:solidFill>
                  <a:srgbClr val="006600"/>
                </a:solidFill>
                <a:latin typeface="+mn-lt"/>
                <a:ea typeface="+mn-ea"/>
                <a:cs typeface="+mn-ea"/>
                <a:sym typeface="+mn-lt"/>
              </a:rPr>
              <a:t>1</a:t>
            </a:r>
            <a:r>
              <a:rPr lang="zh-CN" altLang="en-US" sz="2300" dirty="0">
                <a:solidFill>
                  <a:srgbClr val="006600"/>
                </a:solidFill>
                <a:latin typeface="+mn-lt"/>
                <a:ea typeface="+mn-ea"/>
                <a:cs typeface="+mn-ea"/>
                <a:sym typeface="+mn-lt"/>
              </a:rPr>
              <a:t>个</a:t>
            </a:r>
            <a:r>
              <a:rPr lang="en-US" altLang="zh-CN" sz="2300" dirty="0">
                <a:solidFill>
                  <a:srgbClr val="006600"/>
                </a:solidFill>
                <a:latin typeface="+mn-lt"/>
                <a:ea typeface="+mn-ea"/>
                <a:cs typeface="+mn-ea"/>
                <a:sym typeface="+mn-lt"/>
              </a:rPr>
              <a:t>CLK</a:t>
            </a:r>
            <a:r>
              <a:rPr lang="zh-CN" altLang="en-US" sz="2300" dirty="0">
                <a:solidFill>
                  <a:srgbClr val="006600"/>
                </a:solidFill>
                <a:latin typeface="+mn-lt"/>
                <a:ea typeface="+mn-ea"/>
                <a:cs typeface="+mn-ea"/>
                <a:sym typeface="+mn-lt"/>
              </a:rPr>
              <a:t>周期</a:t>
            </a:r>
            <a:r>
              <a:rPr lang="zh-CN" altLang="en-US" sz="2300" dirty="0">
                <a:solidFill>
                  <a:srgbClr val="002060"/>
                </a:solidFill>
                <a:latin typeface="+mn-lt"/>
                <a:ea typeface="+mn-ea"/>
                <a:cs typeface="+mn-ea"/>
                <a:sym typeface="+mn-lt"/>
              </a:rPr>
              <a:t>；</a:t>
            </a:r>
            <a:endParaRPr lang="zh-CN" altLang="en-US" sz="23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en-US" altLang="zh-CN" sz="2300" dirty="0">
                <a:solidFill>
                  <a:srgbClr val="002060"/>
                </a:solidFill>
                <a:latin typeface="+mn-lt"/>
                <a:ea typeface="+mn-ea"/>
                <a:cs typeface="+mn-ea"/>
                <a:sym typeface="+mn-lt"/>
              </a:rPr>
              <a:t>GATE</a:t>
            </a:r>
            <a:r>
              <a:rPr lang="zh-CN" altLang="en-US" sz="2300" dirty="0">
                <a:solidFill>
                  <a:srgbClr val="002060"/>
                </a:solidFill>
                <a:latin typeface="+mn-lt"/>
                <a:ea typeface="+mn-ea"/>
                <a:cs typeface="+mn-ea"/>
                <a:sym typeface="+mn-lt"/>
              </a:rPr>
              <a:t>为高时，允许计数，</a:t>
            </a:r>
            <a:r>
              <a:rPr lang="en-US" altLang="zh-CN" sz="2300" dirty="0">
                <a:solidFill>
                  <a:srgbClr val="002060"/>
                </a:solidFill>
                <a:latin typeface="+mn-lt"/>
                <a:ea typeface="+mn-ea"/>
                <a:cs typeface="+mn-ea"/>
                <a:sym typeface="+mn-lt"/>
              </a:rPr>
              <a:t>GATE</a:t>
            </a:r>
            <a:r>
              <a:rPr lang="zh-CN" altLang="en-US" sz="2300" dirty="0">
                <a:solidFill>
                  <a:srgbClr val="002060"/>
                </a:solidFill>
                <a:latin typeface="+mn-lt"/>
                <a:ea typeface="+mn-ea"/>
                <a:cs typeface="+mn-ea"/>
                <a:sym typeface="+mn-lt"/>
              </a:rPr>
              <a:t>为低时，禁止计数；</a:t>
            </a:r>
            <a:endParaRPr lang="zh-CN" altLang="en-US" sz="23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2300" dirty="0">
                <a:solidFill>
                  <a:srgbClr val="002060"/>
                </a:solidFill>
                <a:latin typeface="+mn-lt"/>
                <a:ea typeface="+mn-ea"/>
                <a:cs typeface="+mn-ea"/>
                <a:sym typeface="+mn-lt"/>
              </a:rPr>
              <a:t>若在计数过程中改变计数值，则按新的计数值重新开始计数，即</a:t>
            </a:r>
            <a:r>
              <a:rPr lang="zh-CN" altLang="en-US" sz="2300" dirty="0">
                <a:solidFill>
                  <a:srgbClr val="006600"/>
                </a:solidFill>
                <a:latin typeface="+mn-lt"/>
                <a:ea typeface="+mn-ea"/>
                <a:cs typeface="+mn-ea"/>
                <a:sym typeface="+mn-lt"/>
              </a:rPr>
              <a:t>改变计数值是立即有效的</a:t>
            </a:r>
            <a:r>
              <a:rPr lang="zh-CN" altLang="en-US" sz="2300" dirty="0">
                <a:solidFill>
                  <a:srgbClr val="002060"/>
                </a:solidFill>
                <a:latin typeface="+mn-lt"/>
                <a:ea typeface="+mn-ea"/>
                <a:cs typeface="+mn-ea"/>
                <a:sym typeface="+mn-lt"/>
              </a:rPr>
              <a:t>。</a:t>
            </a:r>
            <a:endParaRPr lang="en-US" altLang="zh-CN" sz="23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en-US" altLang="zh-CN" sz="2300" dirty="0">
                <a:solidFill>
                  <a:srgbClr val="002060"/>
                </a:solidFill>
                <a:latin typeface="+mn-lt"/>
                <a:ea typeface="+mn-ea"/>
                <a:cs typeface="+mn-ea"/>
                <a:sym typeface="+mn-lt"/>
              </a:rPr>
              <a:t>4</a:t>
            </a:r>
            <a:r>
              <a:rPr lang="zh-CN" altLang="en-US" sz="2300" dirty="0">
                <a:solidFill>
                  <a:srgbClr val="002060"/>
                </a:solidFill>
                <a:latin typeface="+mn-lt"/>
                <a:ea typeface="+mn-ea"/>
                <a:cs typeface="+mn-ea"/>
                <a:sym typeface="+mn-lt"/>
              </a:rPr>
              <a:t>方式不具备计数初值重装能力，故</a:t>
            </a:r>
            <a:r>
              <a:rPr lang="zh-CN" altLang="en-US" sz="2300" dirty="0">
                <a:solidFill>
                  <a:srgbClr val="006600"/>
                </a:solidFill>
                <a:latin typeface="+mn-lt"/>
                <a:ea typeface="+mn-ea"/>
                <a:cs typeface="+mn-ea"/>
                <a:sym typeface="+mn-lt"/>
              </a:rPr>
              <a:t>输出单次波形</a:t>
            </a:r>
            <a:r>
              <a:rPr lang="zh-CN" altLang="en-US" sz="2300" dirty="0">
                <a:solidFill>
                  <a:srgbClr val="002060"/>
                </a:solidFill>
                <a:latin typeface="+mn-lt"/>
                <a:ea typeface="+mn-ea"/>
                <a:cs typeface="+mn-ea"/>
                <a:sym typeface="+mn-lt"/>
              </a:rPr>
              <a:t>。</a:t>
            </a:r>
            <a:endParaRPr lang="zh-CN" altLang="en-US" sz="2300" dirty="0">
              <a:solidFill>
                <a:srgbClr val="002060"/>
              </a:solidFill>
              <a:latin typeface="+mn-lt"/>
              <a:ea typeface="+mn-ea"/>
              <a:cs typeface="+mn-ea"/>
              <a:sym typeface="+mn-lt"/>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457200" y="1151640"/>
            <a:ext cx="8229600" cy="552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6.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5</a:t>
            </a:r>
            <a:r>
              <a:rPr lang="zh-CN" altLang="en-US" sz="2800" b="1" dirty="0">
                <a:solidFill>
                  <a:srgbClr val="C00000"/>
                </a:solidFill>
                <a:latin typeface="+mn-lt"/>
                <a:ea typeface="+mn-ea"/>
                <a:cs typeface="+mn-ea"/>
                <a:sym typeface="+mn-lt"/>
              </a:rPr>
              <a:t>：硬件触发选通信号</a:t>
            </a:r>
            <a:endParaRPr lang="zh-CN" altLang="en-US" sz="2800" b="1" dirty="0">
              <a:solidFill>
                <a:srgbClr val="C00000"/>
              </a:solidFill>
              <a:latin typeface="+mn-lt"/>
              <a:ea typeface="+mn-ea"/>
              <a:cs typeface="+mn-ea"/>
              <a:sym typeface="+mn-lt"/>
            </a:endParaRPr>
          </a:p>
        </p:txBody>
      </p:sp>
      <p:pic>
        <p:nvPicPr>
          <p:cNvPr id="5" name="Picture 12" descr="0712"/>
          <p:cNvPicPr>
            <a:picLocks noChangeAspect="1"/>
          </p:cNvPicPr>
          <p:nvPr/>
        </p:nvPicPr>
        <p:blipFill>
          <a:blip r:embed="rId1"/>
          <a:srcRect/>
          <a:stretch>
            <a:fillRect/>
          </a:stretch>
        </p:blipFill>
        <p:spPr>
          <a:xfrm>
            <a:off x="1453016" y="3593154"/>
            <a:ext cx="6237967" cy="2807646"/>
          </a:xfrm>
          <a:prstGeom prst="rect">
            <a:avLst/>
          </a:prstGeom>
          <a:noFill/>
          <a:ln w="9525">
            <a:noFill/>
            <a:miter/>
          </a:ln>
        </p:spPr>
      </p:pic>
      <p:sp>
        <p:nvSpPr>
          <p:cNvPr id="6" name="矩形 5"/>
          <p:cNvSpPr/>
          <p:nvPr/>
        </p:nvSpPr>
        <p:spPr>
          <a:xfrm>
            <a:off x="293525" y="2095180"/>
            <a:ext cx="8556943" cy="1015663"/>
          </a:xfrm>
          <a:prstGeom prst="rect">
            <a:avLst/>
          </a:prstGeom>
        </p:spPr>
        <p:txBody>
          <a:bodyPr wrap="square">
            <a:spAutoFit/>
          </a:bodyPr>
          <a:lstStyle/>
          <a:p>
            <a:pPr algn="just">
              <a:buClr>
                <a:srgbClr val="002060"/>
              </a:buClr>
            </a:pPr>
            <a:r>
              <a:rPr lang="en-US" altLang="zh-CN" sz="2000" dirty="0">
                <a:latin typeface="+mn-lt"/>
                <a:ea typeface="+mn-ea"/>
                <a:cs typeface="+mn-ea"/>
                <a:sym typeface="+mn-lt"/>
              </a:rPr>
              <a:t>5</a:t>
            </a:r>
            <a:r>
              <a:rPr lang="zh-CN" altLang="en-US" sz="2000" dirty="0">
                <a:latin typeface="+mn-lt"/>
                <a:ea typeface="+mn-ea"/>
                <a:cs typeface="+mn-ea"/>
                <a:sym typeface="+mn-lt"/>
              </a:rPr>
              <a:t>方式在设置了控制字后，输出为高。在设置了计数初值之后，计数器并不立即开始计数，而是由门控信号</a:t>
            </a:r>
            <a:r>
              <a:rPr lang="en-US" altLang="zh-CN" sz="2000" dirty="0">
                <a:latin typeface="+mn-lt"/>
                <a:ea typeface="+mn-ea"/>
                <a:cs typeface="+mn-ea"/>
                <a:sym typeface="+mn-lt"/>
              </a:rPr>
              <a:t>GATE</a:t>
            </a:r>
            <a:r>
              <a:rPr lang="zh-CN" altLang="en-US" sz="2000" dirty="0">
                <a:latin typeface="+mn-lt"/>
                <a:ea typeface="+mn-ea"/>
                <a:cs typeface="+mn-ea"/>
                <a:sym typeface="+mn-lt"/>
              </a:rPr>
              <a:t>的上升沿触发启动（即硬件触发）。当计数到</a:t>
            </a:r>
            <a:r>
              <a:rPr lang="en-US" altLang="zh-CN" sz="2000" dirty="0">
                <a:latin typeface="+mn-lt"/>
                <a:ea typeface="+mn-ea"/>
                <a:cs typeface="+mn-ea"/>
                <a:sym typeface="+mn-lt"/>
              </a:rPr>
              <a:t>0</a:t>
            </a:r>
            <a:r>
              <a:rPr lang="zh-CN" altLang="en-US" sz="2000" dirty="0">
                <a:latin typeface="+mn-lt"/>
                <a:ea typeface="+mn-ea"/>
                <a:cs typeface="+mn-ea"/>
                <a:sym typeface="+mn-lt"/>
              </a:rPr>
              <a:t>时，经过一个</a:t>
            </a:r>
            <a:r>
              <a:rPr lang="en-US" altLang="zh-CN" sz="2000" dirty="0">
                <a:latin typeface="+mn-lt"/>
                <a:ea typeface="+mn-ea"/>
                <a:cs typeface="+mn-ea"/>
                <a:sym typeface="+mn-lt"/>
              </a:rPr>
              <a:t>CLK</a:t>
            </a:r>
            <a:r>
              <a:rPr lang="zh-CN" altLang="en-US" sz="2000" dirty="0">
                <a:latin typeface="+mn-lt"/>
                <a:ea typeface="+mn-ea"/>
                <a:cs typeface="+mn-ea"/>
                <a:sym typeface="+mn-lt"/>
              </a:rPr>
              <a:t>周期后，输出恢复为高，停止计数。</a:t>
            </a:r>
            <a:endParaRPr lang="zh-CN" altLang="en-US" sz="2000" dirty="0">
              <a:latin typeface="+mn-lt"/>
              <a:ea typeface="+mn-ea"/>
              <a:cs typeface="+mn-ea"/>
              <a:sym typeface="+mn-lt"/>
            </a:endParaRPr>
          </a:p>
        </p:txBody>
      </p:sp>
      <p:sp>
        <p:nvSpPr>
          <p:cNvPr id="8" name="矩形: 圆角 7"/>
          <p:cNvSpPr/>
          <p:nvPr/>
        </p:nvSpPr>
        <p:spPr>
          <a:xfrm>
            <a:off x="0" y="1999511"/>
            <a:ext cx="9144000" cy="1123712"/>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002060"/>
            </a:solidFill>
            <a:prstDash val="dash"/>
          </a:ln>
        </p:spPr>
        <p:txBody>
          <a:bodyPr wrap="square">
            <a:spAutoFit/>
          </a:bodyPr>
          <a:lstStyle/>
          <a:p>
            <a:pPr algn="just"/>
            <a:r>
              <a:rPr lang="zh-CN" altLang="en-US" sz="2000" dirty="0">
                <a:solidFill>
                  <a:srgbClr val="C00000"/>
                </a:solidFill>
                <a:latin typeface="+mn-lt"/>
                <a:ea typeface="+mn-ea"/>
                <a:cs typeface="+mn-ea"/>
                <a:sym typeface="+mn-lt"/>
              </a:rPr>
              <a:t>具体过程：</a:t>
            </a:r>
            <a:r>
              <a:rPr lang="zh-CN" altLang="en-US" sz="2000" dirty="0">
                <a:solidFill>
                  <a:srgbClr val="002060"/>
                </a:solidFill>
                <a:latin typeface="+mn-lt"/>
                <a:ea typeface="+mn-ea"/>
                <a:cs typeface="+mn-ea"/>
                <a:sym typeface="+mn-lt"/>
              </a:rPr>
              <a:t>当写入计数初值后，由</a:t>
            </a:r>
            <a:r>
              <a:rPr lang="en-US" altLang="zh-CN" sz="2000" dirty="0">
                <a:solidFill>
                  <a:srgbClr val="002060"/>
                </a:solidFill>
                <a:latin typeface="+mn-lt"/>
                <a:ea typeface="+mn-ea"/>
                <a:cs typeface="+mn-ea"/>
                <a:sym typeface="+mn-lt"/>
              </a:rPr>
              <a:t>GATE</a:t>
            </a:r>
            <a:r>
              <a:rPr lang="zh-CN" altLang="en-US" sz="2000" dirty="0">
                <a:solidFill>
                  <a:srgbClr val="002060"/>
                </a:solidFill>
                <a:latin typeface="+mn-lt"/>
                <a:ea typeface="+mn-ea"/>
                <a:cs typeface="+mn-ea"/>
                <a:sym typeface="+mn-lt"/>
              </a:rPr>
              <a:t>门信号启动计数，</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输出高电平，当计数值减到</a:t>
            </a:r>
            <a:r>
              <a:rPr lang="en-US" altLang="zh-CN" sz="2000" dirty="0">
                <a:solidFill>
                  <a:srgbClr val="002060"/>
                </a:solidFill>
                <a:latin typeface="+mn-lt"/>
                <a:ea typeface="+mn-ea"/>
                <a:cs typeface="+mn-ea"/>
                <a:sym typeface="+mn-lt"/>
              </a:rPr>
              <a:t>0</a:t>
            </a:r>
            <a:r>
              <a:rPr lang="zh-CN" altLang="en-US" sz="2000" dirty="0">
                <a:solidFill>
                  <a:srgbClr val="002060"/>
                </a:solidFill>
                <a:latin typeface="+mn-lt"/>
                <a:ea typeface="+mn-ea"/>
                <a:cs typeface="+mn-ea"/>
                <a:sym typeface="+mn-lt"/>
              </a:rPr>
              <a:t>时，在</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端输出一个宽度等于时钟</a:t>
            </a:r>
            <a:r>
              <a:rPr lang="en-US" altLang="zh-CN" sz="2000" dirty="0">
                <a:solidFill>
                  <a:srgbClr val="002060"/>
                </a:solidFill>
                <a:latin typeface="+mn-lt"/>
                <a:ea typeface="+mn-ea"/>
                <a:cs typeface="+mn-ea"/>
                <a:sym typeface="+mn-lt"/>
              </a:rPr>
              <a:t>CLK</a:t>
            </a:r>
            <a:r>
              <a:rPr lang="zh-CN" altLang="en-US" sz="2000" dirty="0">
                <a:solidFill>
                  <a:srgbClr val="002060"/>
                </a:solidFill>
                <a:latin typeface="+mn-lt"/>
                <a:ea typeface="+mn-ea"/>
                <a:cs typeface="+mn-ea"/>
                <a:sym typeface="+mn-lt"/>
              </a:rPr>
              <a:t>脉冲周期的负脉冲，并停止工作。然后</a:t>
            </a:r>
            <a:r>
              <a:rPr lang="en-US" altLang="zh-CN" sz="2000" dirty="0">
                <a:solidFill>
                  <a:srgbClr val="002060"/>
                </a:solidFill>
                <a:latin typeface="+mn-lt"/>
                <a:ea typeface="+mn-ea"/>
                <a:cs typeface="+mn-ea"/>
                <a:sym typeface="+mn-lt"/>
              </a:rPr>
              <a:t>OUT</a:t>
            </a:r>
            <a:r>
              <a:rPr lang="zh-CN" altLang="en-US" sz="2000" dirty="0">
                <a:solidFill>
                  <a:srgbClr val="002060"/>
                </a:solidFill>
                <a:latin typeface="+mn-lt"/>
                <a:ea typeface="+mn-ea"/>
                <a:cs typeface="+mn-ea"/>
                <a:sym typeface="+mn-lt"/>
              </a:rPr>
              <a:t>信号变为高电平，并维持到再次写入新的计数值。</a:t>
            </a:r>
            <a:endParaRPr lang="zh-CN" altLang="en-US" sz="2000" dirty="0">
              <a:solidFill>
                <a:srgbClr val="002060"/>
              </a:solidFill>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1831" name="Group 39"/>
          <p:cNvGraphicFramePr>
            <a:graphicFrameLocks noGrp="1"/>
          </p:cNvGraphicFramePr>
          <p:nvPr>
            <p:ph idx="1"/>
          </p:nvPr>
        </p:nvGraphicFramePr>
        <p:xfrm>
          <a:off x="0" y="836613"/>
          <a:ext cx="8964613" cy="5576891"/>
        </p:xfrm>
        <a:graphic>
          <a:graphicData uri="http://schemas.openxmlformats.org/drawingml/2006/table">
            <a:tbl>
              <a:tblPr/>
              <a:tblGrid>
                <a:gridCol w="2541588"/>
                <a:gridCol w="6423025"/>
              </a:tblGrid>
              <a:tr h="593653">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控制特征</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和计数值的变化</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3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1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控制字写入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当控制字写入后，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3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2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计数值写入</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7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3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启动方式</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上升沿。</a:t>
                      </a: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GATE</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上升沿之后的下一个时钟周期开始对计数初值减</a:t>
                      </a:r>
                      <a:r>
                        <a:rPr kumimoji="1" lang="en-US" altLang="zh-CN" sz="1800" b="1" i="0" u="none" strike="noStrike" cap="none" normalizeH="0" baseline="0">
                          <a:ln>
                            <a:noFill/>
                          </a:ln>
                          <a:solidFill>
                            <a:srgbClr val="0000FF"/>
                          </a:solidFill>
                          <a:effectLst/>
                          <a:latin typeface="楷体_GB2312" pitchFamily="49" charset="-122"/>
                          <a:ea typeface="楷体_GB2312" pitchFamily="49" charset="-122"/>
                        </a:rPr>
                        <a:t>1</a:t>
                      </a:r>
                      <a:r>
                        <a:rPr kumimoji="1" lang="zh-CN" altLang="en-US" sz="1800" b="1" i="0" u="none" strike="noStrike" cap="none" normalizeH="0" baseline="0">
                          <a:ln>
                            <a:noFill/>
                          </a:ln>
                          <a:solidFill>
                            <a:srgbClr val="0000FF"/>
                          </a:solidFill>
                          <a:effectLst/>
                          <a:latin typeface="楷体_GB2312" pitchFamily="49" charset="-122"/>
                          <a:ea typeface="楷体_GB2312" pitchFamily="49" charset="-122"/>
                        </a:rPr>
                        <a:t>计数。</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336">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4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OUT=1</a:t>
                      </a:r>
                      <a:endParaRPr kumimoji="1" lang="en-US" altLang="zh-CN" sz="1800" b="1" i="0" u="none" strike="noStrike" cap="none" normalizeH="0" baseline="0">
                        <a:ln>
                          <a:noFill/>
                        </a:ln>
                        <a:solidFill>
                          <a:srgbClr val="FF0000"/>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7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5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计数为</a:t>
                      </a: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0</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时</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输出一个负脉冲，其宽度为</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个时钟周期，然后</a:t>
                      </a: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OUT</a:t>
                      </a:r>
                      <a:r>
                        <a:rPr kumimoji="1" lang="zh-CN" altLang="en-US" sz="1800" b="1" i="0" u="none" strike="noStrike" cap="none" normalizeH="0" baseline="0">
                          <a:ln>
                            <a:noFill/>
                          </a:ln>
                          <a:solidFill>
                            <a:schemeClr val="tx1"/>
                          </a:solidFill>
                          <a:effectLst/>
                          <a:latin typeface="楷体_GB2312" pitchFamily="49" charset="-122"/>
                          <a:ea typeface="楷体_GB2312" pitchFamily="49" charset="-122"/>
                        </a:rPr>
                        <a:t>自动变为高电平并保持下去。</a:t>
                      </a:r>
                      <a:endParaRPr kumimoji="1" lang="zh-CN" altLang="en-US" sz="18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949">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6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计数期间写入新的计数值</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不影响本次计数。当</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重新启动后，将按新的计数值计数。</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7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7 GATE</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的作用</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或</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期间，不影响计数器减</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1</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动作；但若出现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上升沿，则按新计数值重启计数器，无论原计数过程如何。</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70">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en-US" altLang="zh-CN" sz="2400" b="1" i="0" u="none" strike="noStrike" cap="none" normalizeH="0" baseline="0">
                          <a:ln>
                            <a:noFill/>
                          </a:ln>
                          <a:solidFill>
                            <a:schemeClr val="tx1"/>
                          </a:solidFill>
                          <a:effectLst/>
                          <a:latin typeface="楷体_GB2312" pitchFamily="49" charset="-122"/>
                          <a:ea typeface="楷体_GB2312" pitchFamily="49" charset="-122"/>
                        </a:rPr>
                        <a:t>8 </a:t>
                      </a:r>
                      <a:r>
                        <a:rPr kumimoji="1" lang="zh-CN" altLang="en-US" sz="2400" b="1" i="0" u="none" strike="noStrike" cap="none" normalizeH="0" baseline="0">
                          <a:ln>
                            <a:noFill/>
                          </a:ln>
                          <a:solidFill>
                            <a:schemeClr val="tx1"/>
                          </a:solidFill>
                          <a:effectLst/>
                          <a:latin typeface="楷体_GB2312" pitchFamily="49" charset="-122"/>
                          <a:ea typeface="楷体_GB2312" pitchFamily="49" charset="-122"/>
                        </a:rPr>
                        <a:t>计数值有效期</a:t>
                      </a:r>
                      <a:endParaRPr kumimoji="1" lang="zh-CN" altLang="en-US" sz="2400" b="1" i="0" u="none" strike="noStrike" cap="none" normalizeH="0" baseline="0">
                        <a:ln>
                          <a:noFill/>
                        </a:ln>
                        <a:solidFill>
                          <a:schemeClr val="tx1"/>
                        </a:solidFill>
                        <a:effectLst/>
                        <a:latin typeface="楷体_GB2312" pitchFamily="49" charset="-122"/>
                        <a:ea typeface="楷体_GB2312" pitchFamily="49" charset="-122"/>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5050"/>
                        </a:buClr>
                        <a:buSzPct val="80000"/>
                        <a:buFont typeface="Wingdings" panose="05000000000000000000" pitchFamily="2" charset="2"/>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buClr>
                          <a:schemeClr val="tx1"/>
                        </a:buClr>
                        <a:buSzPct val="90000"/>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buClr>
                          <a:schemeClr val="tx1"/>
                        </a:buClr>
                        <a:defRPr kumimoji="1">
                          <a:solidFill>
                            <a:schemeClr val="tx1"/>
                          </a:solidFill>
                          <a:latin typeface="Times New Roman" panose="02020603050405020304" pitchFamily="18" charset="0"/>
                          <a:ea typeface="宋体" panose="02010600030101010101" pitchFamily="2" charset="-122"/>
                        </a:defRPr>
                      </a:lvl4pPr>
                      <a:lvl5pPr algn="l">
                        <a:spcBef>
                          <a:spcPct val="20000"/>
                        </a:spcBef>
                        <a:buClr>
                          <a:schemeClr val="accent1"/>
                        </a:buClr>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buClr>
                          <a:schemeClr val="accent1"/>
                        </a:buClr>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5050"/>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计数值多次有效；当计数值减到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0</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后，将重新装入计数值，但不计数，直到出现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GATE</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上升沿。</a:t>
                      </a:r>
                      <a:endParaRPr kumimoji="1" lang="zh-CN" altLang="en-US" sz="1800" b="1" i="0" u="none" strike="noStrike" cap="none" normalizeH="0" baseline="0" dirty="0">
                        <a:ln>
                          <a:noFill/>
                        </a:ln>
                        <a:solidFill>
                          <a:srgbClr val="FF0000"/>
                        </a:solidFill>
                        <a:effectLst/>
                        <a:latin typeface="楷体_GB2312" pitchFamily="49" charset="-122"/>
                        <a:ea typeface="楷体_GB2312" pitchFamily="49" charset="-122"/>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498" name="Text Box 34"/>
          <p:cNvSpPr txBox="1"/>
          <p:nvPr/>
        </p:nvSpPr>
        <p:spPr>
          <a:xfrm>
            <a:off x="179388" y="188913"/>
            <a:ext cx="2736850" cy="457200"/>
          </a:xfrm>
          <a:prstGeom prst="rect">
            <a:avLst/>
          </a:prstGeom>
          <a:noFill/>
          <a:ln w="222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algn="ctr" eaLnBrk="1" hangingPunct="1">
              <a:spcBef>
                <a:spcPct val="50000"/>
              </a:spcBef>
              <a:buClrTx/>
              <a:buSzTx/>
              <a:buFontTx/>
              <a:buNone/>
            </a:pPr>
            <a:r>
              <a:rPr lang="zh-CN" altLang="en-US" sz="2400" b="1" dirty="0"/>
              <a:t>方式</a:t>
            </a:r>
            <a:r>
              <a:rPr lang="en-US" altLang="zh-CN" sz="2400" b="1" dirty="0"/>
              <a:t>5</a:t>
            </a:r>
            <a:r>
              <a:rPr lang="zh-CN" altLang="en-US" sz="2400" b="1" dirty="0"/>
              <a:t>过程特点：</a:t>
            </a:r>
            <a:endParaRPr lang="zh-CN" altLang="en-US" sz="2400" b="1" dirty="0"/>
          </a:p>
        </p:txBody>
      </p:sp>
    </p:spTree>
  </p:cSld>
  <p:clrMapOvr>
    <a:masterClrMapping/>
  </p:clrMapOvr>
  <p:transition>
    <p:rand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1188" y="836613"/>
            <a:ext cx="7705725"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550" y="981075"/>
            <a:ext cx="72009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457200" y="1151640"/>
            <a:ext cx="8229600" cy="552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b="1" dirty="0">
                <a:solidFill>
                  <a:srgbClr val="C00000"/>
                </a:solidFill>
                <a:latin typeface="+mn-lt"/>
                <a:ea typeface="+mn-ea"/>
                <a:cs typeface="+mn-ea"/>
                <a:sym typeface="+mn-lt"/>
              </a:rPr>
              <a:t>6. </a:t>
            </a:r>
            <a:r>
              <a:rPr lang="zh-CN" altLang="en-US" sz="2800" b="1" dirty="0">
                <a:solidFill>
                  <a:srgbClr val="C00000"/>
                </a:solidFill>
                <a:latin typeface="+mn-lt"/>
                <a:ea typeface="+mn-ea"/>
                <a:cs typeface="+mn-ea"/>
                <a:sym typeface="+mn-lt"/>
              </a:rPr>
              <a:t>定时器方式</a:t>
            </a:r>
            <a:r>
              <a:rPr lang="en-US" altLang="zh-CN" sz="2800" b="1" dirty="0">
                <a:solidFill>
                  <a:srgbClr val="C00000"/>
                </a:solidFill>
                <a:latin typeface="+mn-lt"/>
                <a:ea typeface="+mn-ea"/>
                <a:cs typeface="+mn-ea"/>
                <a:sym typeface="+mn-lt"/>
              </a:rPr>
              <a:t>5</a:t>
            </a:r>
            <a:r>
              <a:rPr lang="zh-CN" altLang="en-US" sz="2800" b="1" dirty="0">
                <a:solidFill>
                  <a:srgbClr val="C00000"/>
                </a:solidFill>
                <a:latin typeface="+mn-lt"/>
                <a:ea typeface="+mn-ea"/>
                <a:cs typeface="+mn-ea"/>
                <a:sym typeface="+mn-lt"/>
              </a:rPr>
              <a:t>：硬件触发选通信号</a:t>
            </a:r>
            <a:endParaRPr lang="zh-CN" altLang="en-US" sz="2800" b="1" dirty="0">
              <a:solidFill>
                <a:srgbClr val="C00000"/>
              </a:solidFill>
              <a:latin typeface="+mn-lt"/>
              <a:ea typeface="+mn-ea"/>
              <a:cs typeface="+mn-ea"/>
              <a:sym typeface="+mn-lt"/>
            </a:endParaRPr>
          </a:p>
        </p:txBody>
      </p:sp>
      <p:sp>
        <p:nvSpPr>
          <p:cNvPr id="7" name="矩形 6"/>
          <p:cNvSpPr/>
          <p:nvPr/>
        </p:nvSpPr>
        <p:spPr>
          <a:xfrm>
            <a:off x="514323" y="1893011"/>
            <a:ext cx="8115353" cy="4699235"/>
          </a:xfrm>
          <a:prstGeom prst="rect">
            <a:avLst/>
          </a:prstGeom>
        </p:spPr>
        <p:txBody>
          <a:bodyPr wrap="square">
            <a:spAutoFit/>
          </a:bodyPr>
          <a:lstStyle/>
          <a:p>
            <a:pPr algn="just" eaLnBrk="1" hangingPunct="1">
              <a:lnSpc>
                <a:spcPct val="11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5</a:t>
            </a:r>
            <a:r>
              <a:rPr lang="zh-CN" altLang="en-US" dirty="0">
                <a:solidFill>
                  <a:srgbClr val="0000FF"/>
                </a:solidFill>
                <a:latin typeface="+mn-lt"/>
                <a:ea typeface="+mn-ea"/>
                <a:cs typeface="+mn-ea"/>
                <a:sym typeface="+mn-lt"/>
              </a:rPr>
              <a:t>方式特点：</a:t>
            </a:r>
            <a:endParaRPr lang="en-US" altLang="zh-CN" dirty="0">
              <a:solidFill>
                <a:srgbClr val="0000FF"/>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1800" dirty="0">
                <a:solidFill>
                  <a:srgbClr val="002060"/>
                </a:solidFill>
                <a:latin typeface="+mn-lt"/>
                <a:ea typeface="+mn-ea"/>
                <a:cs typeface="+mn-ea"/>
                <a:sym typeface="+mn-lt"/>
              </a:rPr>
              <a:t>若设置计数初值为</a:t>
            </a:r>
            <a:r>
              <a:rPr lang="en-US" altLang="zh-CN" sz="1800" dirty="0">
                <a:solidFill>
                  <a:srgbClr val="002060"/>
                </a:solidFill>
                <a:latin typeface="+mn-lt"/>
                <a:ea typeface="+mn-ea"/>
                <a:cs typeface="+mn-ea"/>
                <a:sym typeface="+mn-lt"/>
              </a:rPr>
              <a:t>N</a:t>
            </a:r>
            <a:r>
              <a:rPr lang="zh-CN" altLang="en-US" sz="1800" dirty="0">
                <a:solidFill>
                  <a:srgbClr val="002060"/>
                </a:solidFill>
                <a:latin typeface="+mn-lt"/>
                <a:ea typeface="+mn-ea"/>
                <a:cs typeface="+mn-ea"/>
                <a:sym typeface="+mn-lt"/>
              </a:rPr>
              <a:t>，则在门控信号</a:t>
            </a:r>
            <a:r>
              <a:rPr lang="en-US" altLang="zh-CN" sz="1800" dirty="0">
                <a:solidFill>
                  <a:srgbClr val="FF0000"/>
                </a:solidFill>
                <a:latin typeface="+mn-lt"/>
                <a:ea typeface="+mn-ea"/>
                <a:cs typeface="+mn-ea"/>
                <a:sym typeface="+mn-lt"/>
              </a:rPr>
              <a:t>GATE</a:t>
            </a:r>
            <a:r>
              <a:rPr lang="zh-CN" altLang="en-US" sz="1800" dirty="0">
                <a:solidFill>
                  <a:srgbClr val="FF0000"/>
                </a:solidFill>
                <a:latin typeface="+mn-lt"/>
                <a:ea typeface="+mn-ea"/>
                <a:cs typeface="+mn-ea"/>
                <a:sym typeface="+mn-lt"/>
              </a:rPr>
              <a:t>上升沿触发后</a:t>
            </a:r>
            <a:r>
              <a:rPr lang="zh-CN" altLang="en-US" sz="1800" dirty="0">
                <a:solidFill>
                  <a:srgbClr val="002060"/>
                </a:solidFill>
                <a:latin typeface="+mn-lt"/>
                <a:ea typeface="+mn-ea"/>
                <a:cs typeface="+mn-ea"/>
                <a:sym typeface="+mn-lt"/>
              </a:rPr>
              <a:t>，</a:t>
            </a:r>
            <a:r>
              <a:rPr lang="zh-CN" altLang="en-US" sz="1800" dirty="0">
                <a:solidFill>
                  <a:srgbClr val="006600"/>
                </a:solidFill>
                <a:latin typeface="+mn-lt"/>
                <a:ea typeface="+mn-ea"/>
                <a:cs typeface="+mn-ea"/>
                <a:sym typeface="+mn-lt"/>
              </a:rPr>
              <a:t>经过</a:t>
            </a:r>
            <a:r>
              <a:rPr lang="en-US" altLang="zh-CN" sz="1800" dirty="0">
                <a:solidFill>
                  <a:srgbClr val="006600"/>
                </a:solidFill>
                <a:latin typeface="+mn-lt"/>
                <a:ea typeface="+mn-ea"/>
                <a:cs typeface="+mn-ea"/>
                <a:sym typeface="+mn-lt"/>
              </a:rPr>
              <a:t>N</a:t>
            </a:r>
            <a:r>
              <a:rPr lang="zh-CN" altLang="en-US" sz="1800" dirty="0">
                <a:solidFill>
                  <a:srgbClr val="006600"/>
                </a:solidFill>
                <a:latin typeface="+mn-lt"/>
                <a:ea typeface="+mn-ea"/>
                <a:cs typeface="+mn-ea"/>
                <a:sym typeface="+mn-lt"/>
              </a:rPr>
              <a:t>个</a:t>
            </a:r>
            <a:r>
              <a:rPr lang="en-US" altLang="zh-CN" sz="1800" dirty="0">
                <a:solidFill>
                  <a:srgbClr val="006600"/>
                </a:solidFill>
                <a:latin typeface="+mn-lt"/>
                <a:ea typeface="+mn-ea"/>
                <a:cs typeface="+mn-ea"/>
                <a:sym typeface="+mn-lt"/>
              </a:rPr>
              <a:t>CLK</a:t>
            </a:r>
            <a:r>
              <a:rPr lang="zh-CN" altLang="en-US" sz="1800" dirty="0">
                <a:solidFill>
                  <a:srgbClr val="006600"/>
                </a:solidFill>
                <a:latin typeface="+mn-lt"/>
                <a:ea typeface="+mn-ea"/>
                <a:cs typeface="+mn-ea"/>
                <a:sym typeface="+mn-lt"/>
              </a:rPr>
              <a:t>脉冲，才输出一个负脉冲，负脉冲宽度为</a:t>
            </a:r>
            <a:r>
              <a:rPr lang="en-US" altLang="zh-CN" sz="1800" dirty="0">
                <a:solidFill>
                  <a:srgbClr val="006600"/>
                </a:solidFill>
                <a:latin typeface="+mn-lt"/>
                <a:ea typeface="+mn-ea"/>
                <a:cs typeface="+mn-ea"/>
                <a:sym typeface="+mn-lt"/>
              </a:rPr>
              <a:t>1</a:t>
            </a:r>
            <a:r>
              <a:rPr lang="zh-CN" altLang="en-US" sz="1800" dirty="0">
                <a:solidFill>
                  <a:srgbClr val="006600"/>
                </a:solidFill>
                <a:latin typeface="+mn-lt"/>
                <a:ea typeface="+mn-ea"/>
                <a:cs typeface="+mn-ea"/>
                <a:sym typeface="+mn-lt"/>
              </a:rPr>
              <a:t>个</a:t>
            </a:r>
            <a:r>
              <a:rPr lang="en-US" altLang="zh-CN" sz="1800" dirty="0">
                <a:solidFill>
                  <a:srgbClr val="006600"/>
                </a:solidFill>
                <a:latin typeface="+mn-lt"/>
                <a:ea typeface="+mn-ea"/>
                <a:cs typeface="+mn-ea"/>
                <a:sym typeface="+mn-lt"/>
              </a:rPr>
              <a:t>CLK</a:t>
            </a:r>
            <a:r>
              <a:rPr lang="zh-CN" altLang="en-US" sz="1800" dirty="0">
                <a:solidFill>
                  <a:srgbClr val="006600"/>
                </a:solidFill>
                <a:latin typeface="+mn-lt"/>
                <a:ea typeface="+mn-ea"/>
                <a:cs typeface="+mn-ea"/>
                <a:sym typeface="+mn-lt"/>
              </a:rPr>
              <a:t>周期</a:t>
            </a:r>
            <a:r>
              <a:rPr lang="zh-CN" altLang="en-US" sz="1800" dirty="0">
                <a:solidFill>
                  <a:srgbClr val="002060"/>
                </a:solidFill>
                <a:latin typeface="+mn-lt"/>
                <a:ea typeface="+mn-ea"/>
                <a:cs typeface="+mn-ea"/>
                <a:sym typeface="+mn-lt"/>
              </a:rPr>
              <a:t>。选通脉冲宽度等于时钟脉冲的周期。改变计数初值就可以改变选通脉冲产生的时间。</a:t>
            </a:r>
            <a:endParaRPr lang="zh-CN" altLang="en-US" sz="18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1800" dirty="0">
                <a:solidFill>
                  <a:srgbClr val="006600"/>
                </a:solidFill>
                <a:latin typeface="+mn-lt"/>
                <a:ea typeface="+mn-ea"/>
                <a:cs typeface="+mn-ea"/>
                <a:sym typeface="+mn-lt"/>
              </a:rPr>
              <a:t>若在计数过程中再次出现门控</a:t>
            </a:r>
            <a:r>
              <a:rPr lang="en-US" altLang="zh-CN" sz="1800" dirty="0">
                <a:solidFill>
                  <a:srgbClr val="006600"/>
                </a:solidFill>
                <a:latin typeface="+mn-lt"/>
                <a:ea typeface="+mn-ea"/>
                <a:cs typeface="+mn-ea"/>
                <a:sym typeface="+mn-lt"/>
              </a:rPr>
              <a:t>GATE</a:t>
            </a:r>
            <a:r>
              <a:rPr lang="zh-CN" altLang="en-US" sz="1800" dirty="0">
                <a:solidFill>
                  <a:srgbClr val="006600"/>
                </a:solidFill>
                <a:latin typeface="+mn-lt"/>
                <a:ea typeface="+mn-ea"/>
                <a:cs typeface="+mn-ea"/>
                <a:sym typeface="+mn-lt"/>
              </a:rPr>
              <a:t>触发信号，</a:t>
            </a:r>
            <a:r>
              <a:rPr lang="zh-CN" altLang="en-US" sz="1800" dirty="0">
                <a:solidFill>
                  <a:srgbClr val="FF0000"/>
                </a:solidFill>
                <a:latin typeface="+mn-lt"/>
                <a:ea typeface="+mn-ea"/>
                <a:cs typeface="+mn-ea"/>
                <a:sym typeface="+mn-lt"/>
              </a:rPr>
              <a:t>则将使计数器从计数初值开始重新计数，但</a:t>
            </a:r>
            <a:r>
              <a:rPr lang="en-US" altLang="zh-CN" sz="1800" dirty="0">
                <a:solidFill>
                  <a:srgbClr val="FF0000"/>
                </a:solidFill>
                <a:latin typeface="+mn-lt"/>
                <a:ea typeface="+mn-ea"/>
                <a:cs typeface="+mn-ea"/>
                <a:sym typeface="+mn-lt"/>
              </a:rPr>
              <a:t>OUT</a:t>
            </a:r>
            <a:r>
              <a:rPr lang="zh-CN" altLang="en-US" sz="1800" dirty="0">
                <a:solidFill>
                  <a:srgbClr val="FF0000"/>
                </a:solidFill>
                <a:latin typeface="+mn-lt"/>
                <a:ea typeface="+mn-ea"/>
                <a:cs typeface="+mn-ea"/>
                <a:sym typeface="+mn-lt"/>
              </a:rPr>
              <a:t>输出的高电平不受影响</a:t>
            </a:r>
            <a:r>
              <a:rPr lang="zh-CN" altLang="en-US" sz="1800" dirty="0">
                <a:solidFill>
                  <a:srgbClr val="002060"/>
                </a:solidFill>
                <a:latin typeface="+mn-lt"/>
                <a:ea typeface="+mn-ea"/>
                <a:cs typeface="+mn-ea"/>
                <a:sym typeface="+mn-lt"/>
              </a:rPr>
              <a:t>；</a:t>
            </a:r>
            <a:endParaRPr lang="zh-CN" altLang="en-US" sz="18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zh-CN" altLang="en-US" sz="1800" dirty="0">
                <a:solidFill>
                  <a:srgbClr val="002060"/>
                </a:solidFill>
                <a:latin typeface="+mn-lt"/>
                <a:ea typeface="+mn-ea"/>
                <a:cs typeface="+mn-ea"/>
                <a:sym typeface="+mn-lt"/>
              </a:rPr>
              <a:t>若在计数过程中改变计数值，只要在计数到</a:t>
            </a:r>
            <a:r>
              <a:rPr lang="en-US" altLang="zh-CN" sz="1800" dirty="0">
                <a:solidFill>
                  <a:srgbClr val="002060"/>
                </a:solidFill>
                <a:latin typeface="+mn-lt"/>
                <a:ea typeface="+mn-ea"/>
                <a:cs typeface="+mn-ea"/>
                <a:sym typeface="+mn-lt"/>
              </a:rPr>
              <a:t>0</a:t>
            </a:r>
            <a:r>
              <a:rPr lang="zh-CN" altLang="en-US" sz="1800" dirty="0">
                <a:solidFill>
                  <a:srgbClr val="002060"/>
                </a:solidFill>
                <a:latin typeface="+mn-lt"/>
                <a:ea typeface="+mn-ea"/>
                <a:cs typeface="+mn-ea"/>
                <a:sym typeface="+mn-lt"/>
              </a:rPr>
              <a:t>之前不出现新的门控触发信号，则原计数过程不受影响，等计数到</a:t>
            </a:r>
            <a:r>
              <a:rPr lang="en-US" altLang="zh-CN" sz="1800" dirty="0">
                <a:solidFill>
                  <a:srgbClr val="002060"/>
                </a:solidFill>
                <a:latin typeface="+mn-lt"/>
                <a:ea typeface="+mn-ea"/>
                <a:cs typeface="+mn-ea"/>
                <a:sym typeface="+mn-lt"/>
              </a:rPr>
              <a:t>0</a:t>
            </a:r>
            <a:r>
              <a:rPr lang="zh-CN" altLang="en-US" sz="1800" dirty="0">
                <a:solidFill>
                  <a:srgbClr val="002060"/>
                </a:solidFill>
                <a:latin typeface="+mn-lt"/>
                <a:ea typeface="+mn-ea"/>
                <a:cs typeface="+mn-ea"/>
                <a:sym typeface="+mn-lt"/>
              </a:rPr>
              <a:t>并出现新的门控触发信号后，再按照新的计数值计数；若在写入了新的计数值后，在未计到</a:t>
            </a:r>
            <a:r>
              <a:rPr lang="en-US" altLang="zh-CN" sz="1800" dirty="0">
                <a:solidFill>
                  <a:srgbClr val="002060"/>
                </a:solidFill>
                <a:latin typeface="+mn-lt"/>
                <a:ea typeface="+mn-ea"/>
                <a:cs typeface="+mn-ea"/>
                <a:sym typeface="+mn-lt"/>
              </a:rPr>
              <a:t>0</a:t>
            </a:r>
            <a:r>
              <a:rPr lang="zh-CN" altLang="en-US" sz="1800" dirty="0">
                <a:solidFill>
                  <a:srgbClr val="002060"/>
                </a:solidFill>
                <a:latin typeface="+mn-lt"/>
                <a:ea typeface="+mn-ea"/>
                <a:cs typeface="+mn-ea"/>
                <a:sym typeface="+mn-lt"/>
              </a:rPr>
              <a:t>之前有门控触发信号出现，则立即按照新的计数值重新开始计数。</a:t>
            </a:r>
            <a:endParaRPr lang="en-US" altLang="zh-CN" sz="18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r>
              <a:rPr lang="en-US" altLang="zh-CN" sz="1800" dirty="0">
                <a:solidFill>
                  <a:srgbClr val="002060"/>
                </a:solidFill>
                <a:latin typeface="+mn-lt"/>
                <a:ea typeface="+mn-ea"/>
                <a:cs typeface="+mn-ea"/>
                <a:sym typeface="+mn-lt"/>
              </a:rPr>
              <a:t>5</a:t>
            </a:r>
            <a:r>
              <a:rPr lang="zh-CN" altLang="en-US" sz="1800" dirty="0">
                <a:solidFill>
                  <a:srgbClr val="002060"/>
                </a:solidFill>
                <a:latin typeface="+mn-lt"/>
                <a:ea typeface="+mn-ea"/>
                <a:cs typeface="+mn-ea"/>
                <a:sym typeface="+mn-lt"/>
              </a:rPr>
              <a:t>方式不具备计数初值重装能力，也是</a:t>
            </a:r>
            <a:r>
              <a:rPr lang="zh-CN" altLang="en-US" sz="1800" dirty="0">
                <a:solidFill>
                  <a:srgbClr val="006600"/>
                </a:solidFill>
                <a:latin typeface="+mn-lt"/>
                <a:ea typeface="+mn-ea"/>
                <a:cs typeface="+mn-ea"/>
                <a:sym typeface="+mn-lt"/>
              </a:rPr>
              <a:t>输出单次波形</a:t>
            </a:r>
            <a:r>
              <a:rPr lang="zh-CN" altLang="en-US" sz="1800" dirty="0">
                <a:solidFill>
                  <a:srgbClr val="002060"/>
                </a:solidFill>
                <a:latin typeface="+mn-lt"/>
                <a:ea typeface="+mn-ea"/>
                <a:cs typeface="+mn-ea"/>
                <a:sym typeface="+mn-lt"/>
              </a:rPr>
              <a:t>。</a:t>
            </a:r>
            <a:endParaRPr lang="zh-CN" altLang="en-US" sz="1800" dirty="0">
              <a:solidFill>
                <a:srgbClr val="002060"/>
              </a:solidFill>
              <a:latin typeface="+mn-lt"/>
              <a:ea typeface="+mn-ea"/>
              <a:cs typeface="+mn-ea"/>
              <a:sym typeface="+mn-lt"/>
            </a:endParaRPr>
          </a:p>
          <a:p>
            <a:pPr marL="342900" indent="-342900" algn="just" eaLnBrk="1" hangingPunct="1">
              <a:lnSpc>
                <a:spcPct val="130000"/>
              </a:lnSpc>
              <a:spcBef>
                <a:spcPct val="20000"/>
              </a:spcBef>
              <a:buClr>
                <a:srgbClr val="FF5050"/>
              </a:buClr>
              <a:buSzPct val="80000"/>
              <a:buFont typeface="Wingdings" panose="05000000000000000000" pitchFamily="2" charset="2"/>
              <a:buChar char="l"/>
            </a:pPr>
            <a:endParaRPr lang="zh-CN" altLang="en-US" sz="1800" dirty="0">
              <a:solidFill>
                <a:srgbClr val="002060"/>
              </a:solidFill>
              <a:latin typeface="+mn-lt"/>
              <a:ea typeface="+mn-ea"/>
              <a:cs typeface="+mn-ea"/>
              <a:sym typeface="+mn-lt"/>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1"/>
          </p:nvPr>
        </p:nvSpPr>
        <p:spPr bwMode="auto">
          <a:xfrm>
            <a:off x="569762" y="1419727"/>
            <a:ext cx="4656756" cy="4860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10000"/>
              </a:lnSpc>
              <a:buFont typeface="Wingdings" panose="05000000000000000000" pitchFamily="2" charset="2"/>
              <a:buNone/>
            </a:pPr>
            <a:r>
              <a:rPr lang="zh-CN" altLang="en-US" sz="2800" b="1" dirty="0">
                <a:solidFill>
                  <a:srgbClr val="C00000"/>
                </a:solidFill>
                <a:cs typeface="+mn-ea"/>
                <a:sym typeface="+mn-lt"/>
              </a:rPr>
              <a:t>小结：</a:t>
            </a:r>
            <a:r>
              <a:rPr lang="en-US" altLang="zh-CN" sz="2800" b="1" dirty="0">
                <a:solidFill>
                  <a:srgbClr val="C00000"/>
                </a:solidFill>
                <a:cs typeface="+mn-ea"/>
                <a:sym typeface="+mn-lt"/>
              </a:rPr>
              <a:t>6 </a:t>
            </a:r>
            <a:r>
              <a:rPr lang="zh-CN" altLang="en-US" sz="2800" b="1" dirty="0">
                <a:solidFill>
                  <a:srgbClr val="C00000"/>
                </a:solidFill>
                <a:cs typeface="+mn-ea"/>
                <a:sym typeface="+mn-lt"/>
              </a:rPr>
              <a:t>种工作方式的比较</a:t>
            </a:r>
            <a:r>
              <a:rPr lang="zh-CN" altLang="en-US" sz="2800" b="1" dirty="0">
                <a:cs typeface="+mn-ea"/>
                <a:sym typeface="+mn-lt"/>
              </a:rPr>
              <a:t> </a:t>
            </a:r>
            <a:endParaRPr lang="zh-CN" altLang="en-US" sz="2800" b="1" dirty="0">
              <a:cs typeface="+mn-ea"/>
              <a:sym typeface="+mn-lt"/>
            </a:endParaRPr>
          </a:p>
        </p:txBody>
      </p:sp>
      <p:sp>
        <p:nvSpPr>
          <p:cNvPr id="2" name="矩形 1"/>
          <p:cNvSpPr/>
          <p:nvPr/>
        </p:nvSpPr>
        <p:spPr>
          <a:xfrm>
            <a:off x="569762" y="2359912"/>
            <a:ext cx="8106878" cy="4192430"/>
          </a:xfrm>
          <a:prstGeom prst="rect">
            <a:avLst/>
          </a:prstGeom>
        </p:spPr>
        <p:txBody>
          <a:bodyPr wrap="square">
            <a:spAutoFit/>
          </a:bodyPr>
          <a:lstStyle/>
          <a:p>
            <a:pPr marL="342900" indent="-342900" algn="just">
              <a:lnSpc>
                <a:spcPct val="150000"/>
              </a:lnSpc>
              <a:buFont typeface="Wingdings" panose="05000000000000000000" pitchFamily="2" charset="2"/>
              <a:buChar char="n"/>
            </a:pPr>
            <a:r>
              <a:rPr lang="en-US" altLang="zh-CN" sz="2000" dirty="0">
                <a:solidFill>
                  <a:srgbClr val="006600"/>
                </a:solidFill>
                <a:latin typeface="+mn-lt"/>
                <a:ea typeface="+mn-ea"/>
                <a:cs typeface="+mn-ea"/>
                <a:sym typeface="+mn-lt"/>
              </a:rPr>
              <a:t>0</a:t>
            </a:r>
            <a:r>
              <a:rPr lang="zh-CN" altLang="en-US" sz="2000" dirty="0">
                <a:solidFill>
                  <a:srgbClr val="006600"/>
                </a:solidFill>
                <a:latin typeface="+mn-lt"/>
                <a:ea typeface="+mn-ea"/>
                <a:cs typeface="+mn-ea"/>
                <a:sym typeface="+mn-lt"/>
              </a:rPr>
              <a:t>方式和</a:t>
            </a:r>
            <a:r>
              <a:rPr lang="en-US" altLang="zh-CN" sz="2000" dirty="0">
                <a:solidFill>
                  <a:srgbClr val="006600"/>
                </a:solidFill>
                <a:latin typeface="+mn-lt"/>
                <a:ea typeface="+mn-ea"/>
                <a:cs typeface="+mn-ea"/>
                <a:sym typeface="+mn-lt"/>
              </a:rPr>
              <a:t>1</a:t>
            </a:r>
            <a:r>
              <a:rPr lang="zh-CN" altLang="en-US" sz="2000" dirty="0">
                <a:solidFill>
                  <a:srgbClr val="006600"/>
                </a:solidFill>
                <a:latin typeface="+mn-lt"/>
                <a:ea typeface="+mn-ea"/>
                <a:cs typeface="+mn-ea"/>
                <a:sym typeface="+mn-lt"/>
              </a:rPr>
              <a:t>方式</a:t>
            </a:r>
            <a:r>
              <a:rPr lang="zh-CN" altLang="en-US" sz="2000" dirty="0">
                <a:latin typeface="+mn-lt"/>
                <a:ea typeface="+mn-ea"/>
                <a:cs typeface="+mn-ea"/>
                <a:sym typeface="+mn-lt"/>
              </a:rPr>
              <a:t>，这两种方式的</a:t>
            </a:r>
            <a:r>
              <a:rPr lang="zh-CN" altLang="en-US" sz="2000" dirty="0">
                <a:solidFill>
                  <a:srgbClr val="0000FF"/>
                </a:solidFill>
                <a:latin typeface="+mn-lt"/>
                <a:ea typeface="+mn-ea"/>
                <a:cs typeface="+mn-ea"/>
                <a:sym typeface="+mn-lt"/>
              </a:rPr>
              <a:t>输出波形类似，均为单次波</a:t>
            </a:r>
            <a:r>
              <a:rPr lang="zh-CN" altLang="en-US" sz="2000" dirty="0">
                <a:latin typeface="+mn-lt"/>
                <a:ea typeface="+mn-ea"/>
                <a:cs typeface="+mn-ea"/>
                <a:sym typeface="+mn-lt"/>
              </a:rPr>
              <a:t>。区别在于</a:t>
            </a:r>
            <a:r>
              <a:rPr lang="zh-CN" altLang="en-US" sz="2000" dirty="0">
                <a:solidFill>
                  <a:srgbClr val="C00000"/>
                </a:solidFill>
                <a:latin typeface="+mn-lt"/>
                <a:ea typeface="+mn-ea"/>
                <a:cs typeface="+mn-ea"/>
                <a:sym typeface="+mn-lt"/>
              </a:rPr>
              <a:t>计数启动方式不同</a:t>
            </a:r>
            <a:r>
              <a:rPr lang="zh-CN" altLang="en-US" sz="2000" dirty="0">
                <a:latin typeface="+mn-lt"/>
                <a:ea typeface="+mn-ea"/>
                <a:cs typeface="+mn-ea"/>
                <a:sym typeface="+mn-lt"/>
              </a:rPr>
              <a:t>，前者为软启动，后者是硬启动。   </a:t>
            </a:r>
            <a:endParaRPr lang="zh-CN" altLang="en-US" sz="2000" dirty="0">
              <a:latin typeface="+mn-lt"/>
              <a:ea typeface="+mn-ea"/>
              <a:cs typeface="+mn-ea"/>
              <a:sym typeface="+mn-lt"/>
            </a:endParaRPr>
          </a:p>
          <a:p>
            <a:pPr marL="342900" indent="-342900" algn="just">
              <a:lnSpc>
                <a:spcPct val="150000"/>
              </a:lnSpc>
              <a:buFont typeface="Wingdings" panose="05000000000000000000" pitchFamily="2" charset="2"/>
              <a:buChar char="n"/>
            </a:pPr>
            <a:r>
              <a:rPr lang="en-US" altLang="zh-CN" sz="2000" dirty="0">
                <a:solidFill>
                  <a:srgbClr val="006600"/>
                </a:solidFill>
                <a:latin typeface="+mn-lt"/>
                <a:ea typeface="+mn-ea"/>
                <a:cs typeface="+mn-ea"/>
                <a:sym typeface="+mn-lt"/>
              </a:rPr>
              <a:t>2</a:t>
            </a:r>
            <a:r>
              <a:rPr lang="zh-CN" altLang="en-US" sz="2000" dirty="0">
                <a:solidFill>
                  <a:srgbClr val="006600"/>
                </a:solidFill>
                <a:latin typeface="+mn-lt"/>
                <a:ea typeface="+mn-ea"/>
                <a:cs typeface="+mn-ea"/>
                <a:sym typeface="+mn-lt"/>
              </a:rPr>
              <a:t>方式和</a:t>
            </a:r>
            <a:r>
              <a:rPr lang="en-US" altLang="zh-CN" sz="2000" dirty="0">
                <a:solidFill>
                  <a:srgbClr val="006600"/>
                </a:solidFill>
                <a:latin typeface="+mn-lt"/>
                <a:ea typeface="+mn-ea"/>
                <a:cs typeface="+mn-ea"/>
                <a:sym typeface="+mn-lt"/>
              </a:rPr>
              <a:t>3</a:t>
            </a:r>
            <a:r>
              <a:rPr lang="zh-CN" altLang="en-US" sz="2000" dirty="0">
                <a:solidFill>
                  <a:srgbClr val="006600"/>
                </a:solidFill>
                <a:latin typeface="+mn-lt"/>
                <a:ea typeface="+mn-ea"/>
                <a:cs typeface="+mn-ea"/>
                <a:sym typeface="+mn-lt"/>
              </a:rPr>
              <a:t>方式</a:t>
            </a:r>
            <a:r>
              <a:rPr lang="zh-CN" altLang="en-US" sz="2000" dirty="0">
                <a:latin typeface="+mn-lt"/>
                <a:ea typeface="+mn-ea"/>
                <a:cs typeface="+mn-ea"/>
                <a:sym typeface="+mn-lt"/>
              </a:rPr>
              <a:t>，这两种方式共同的特点是</a:t>
            </a:r>
            <a:r>
              <a:rPr lang="zh-CN" altLang="en-US" sz="2000" dirty="0">
                <a:solidFill>
                  <a:srgbClr val="0000FF"/>
                </a:solidFill>
                <a:latin typeface="+mn-lt"/>
                <a:ea typeface="+mn-ea"/>
                <a:cs typeface="+mn-ea"/>
                <a:sym typeface="+mn-lt"/>
              </a:rPr>
              <a:t>具有自动再加载（装入）功能能力</a:t>
            </a:r>
            <a:r>
              <a:rPr lang="zh-CN" altLang="en-US" sz="2000" dirty="0">
                <a:latin typeface="+mn-lt"/>
                <a:ea typeface="+mn-ea"/>
                <a:cs typeface="+mn-ea"/>
                <a:sym typeface="+mn-lt"/>
              </a:rPr>
              <a:t>。二者的区别在于：</a:t>
            </a:r>
            <a:r>
              <a:rPr lang="en-US" altLang="zh-CN" sz="2000" dirty="0">
                <a:solidFill>
                  <a:srgbClr val="C00000"/>
                </a:solidFill>
                <a:latin typeface="+mn-lt"/>
                <a:ea typeface="+mn-ea"/>
                <a:cs typeface="+mn-ea"/>
                <a:sym typeface="+mn-lt"/>
              </a:rPr>
              <a:t>2</a:t>
            </a:r>
            <a:r>
              <a:rPr lang="zh-CN" altLang="en-US" sz="2000" dirty="0">
                <a:solidFill>
                  <a:srgbClr val="C00000"/>
                </a:solidFill>
                <a:latin typeface="+mn-lt"/>
                <a:ea typeface="+mn-ea"/>
                <a:cs typeface="+mn-ea"/>
                <a:sym typeface="+mn-lt"/>
              </a:rPr>
              <a:t>方式连续输出</a:t>
            </a:r>
            <a:r>
              <a:rPr lang="zh-CN" altLang="en-US" sz="2000" dirty="0">
                <a:latin typeface="+mn-lt"/>
                <a:ea typeface="+mn-ea"/>
                <a:cs typeface="+mn-ea"/>
                <a:sym typeface="+mn-lt"/>
              </a:rPr>
              <a:t>宽度为</a:t>
            </a:r>
            <a:r>
              <a:rPr lang="en-US" altLang="zh-CN" sz="2000" dirty="0">
                <a:latin typeface="+mn-lt"/>
                <a:ea typeface="+mn-ea"/>
                <a:cs typeface="+mn-ea"/>
                <a:sym typeface="+mn-lt"/>
              </a:rPr>
              <a:t>1</a:t>
            </a:r>
            <a:r>
              <a:rPr lang="zh-CN" altLang="en-US" sz="2000" dirty="0">
                <a:latin typeface="+mn-lt"/>
                <a:ea typeface="+mn-ea"/>
                <a:cs typeface="+mn-ea"/>
                <a:sym typeface="+mn-lt"/>
              </a:rPr>
              <a:t>个</a:t>
            </a:r>
            <a:r>
              <a:rPr lang="en-US" altLang="zh-CN" sz="2000" dirty="0">
                <a:latin typeface="+mn-lt"/>
                <a:ea typeface="+mn-ea"/>
                <a:cs typeface="+mn-ea"/>
                <a:sym typeface="+mn-lt"/>
              </a:rPr>
              <a:t>CLK</a:t>
            </a:r>
            <a:r>
              <a:rPr lang="zh-CN" altLang="en-US" sz="2000" dirty="0">
                <a:latin typeface="+mn-lt"/>
                <a:ea typeface="+mn-ea"/>
                <a:cs typeface="+mn-ea"/>
                <a:sym typeface="+mn-lt"/>
              </a:rPr>
              <a:t>的</a:t>
            </a:r>
            <a:r>
              <a:rPr lang="zh-CN" altLang="en-US" sz="2000" dirty="0">
                <a:solidFill>
                  <a:srgbClr val="C00000"/>
                </a:solidFill>
                <a:latin typeface="+mn-lt"/>
                <a:ea typeface="+mn-ea"/>
                <a:cs typeface="+mn-ea"/>
                <a:sym typeface="+mn-lt"/>
              </a:rPr>
              <a:t>负脉冲（</a:t>
            </a:r>
            <a:r>
              <a:rPr lang="en-US" altLang="zh-CN" sz="2000" b="1" dirty="0">
                <a:solidFill>
                  <a:srgbClr val="FF5050"/>
                </a:solidFill>
                <a:latin typeface="楷体_GB2312" pitchFamily="49" charset="-122"/>
                <a:ea typeface="楷体_GB2312" pitchFamily="49" charset="-122"/>
              </a:rPr>
              <a:t>(</a:t>
            </a:r>
            <a:r>
              <a:rPr lang="zh-CN" altLang="en-US" sz="2000" b="1" dirty="0">
                <a:solidFill>
                  <a:srgbClr val="FF5050"/>
                </a:solidFill>
                <a:latin typeface="楷体_GB2312" pitchFamily="49" charset="-122"/>
                <a:ea typeface="楷体_GB2312" pitchFamily="49" charset="-122"/>
              </a:rPr>
              <a:t>或占空比为</a:t>
            </a:r>
            <a:r>
              <a:rPr lang="en-US" altLang="zh-CN" sz="2000" b="1" dirty="0">
                <a:solidFill>
                  <a:srgbClr val="FF5050"/>
                </a:solidFill>
                <a:latin typeface="楷体_GB2312" pitchFamily="49" charset="-122"/>
                <a:ea typeface="楷体_GB2312" pitchFamily="49" charset="-122"/>
              </a:rPr>
              <a:t>N-1:1</a:t>
            </a:r>
            <a:r>
              <a:rPr lang="zh-CN" altLang="en-US" sz="2000" b="1" dirty="0">
                <a:solidFill>
                  <a:srgbClr val="FF5050"/>
                </a:solidFill>
                <a:latin typeface="楷体_GB2312" pitchFamily="49" charset="-122"/>
                <a:ea typeface="楷体_GB2312" pitchFamily="49" charset="-122"/>
              </a:rPr>
              <a:t>的方波</a:t>
            </a:r>
            <a:r>
              <a:rPr lang="en-US" altLang="zh-CN" sz="2000" b="1" dirty="0">
                <a:solidFill>
                  <a:srgbClr val="FF5050"/>
                </a:solidFill>
                <a:latin typeface="楷体_GB2312" pitchFamily="49" charset="-122"/>
                <a:ea typeface="楷体_GB2312" pitchFamily="49" charset="-122"/>
              </a:rPr>
              <a:t>)</a:t>
            </a:r>
            <a:r>
              <a:rPr lang="zh-CN" altLang="en-US" sz="2000" dirty="0">
                <a:solidFill>
                  <a:srgbClr val="C00000"/>
                </a:solidFill>
                <a:latin typeface="+mn-lt"/>
                <a:ea typeface="+mn-ea"/>
                <a:cs typeface="+mn-ea"/>
                <a:sym typeface="+mn-lt"/>
              </a:rPr>
              <a:t>）</a:t>
            </a:r>
            <a:r>
              <a:rPr lang="zh-CN" altLang="en-US" sz="2000" dirty="0">
                <a:latin typeface="+mn-lt"/>
                <a:ea typeface="+mn-ea"/>
                <a:cs typeface="+mn-ea"/>
                <a:sym typeface="+mn-lt"/>
              </a:rPr>
              <a:t>，</a:t>
            </a:r>
            <a:r>
              <a:rPr lang="en-US" altLang="zh-CN" sz="2000" dirty="0">
                <a:solidFill>
                  <a:srgbClr val="C00000"/>
                </a:solidFill>
                <a:latin typeface="+mn-lt"/>
                <a:ea typeface="+mn-ea"/>
                <a:cs typeface="+mn-ea"/>
                <a:sym typeface="+mn-lt"/>
              </a:rPr>
              <a:t>3</a:t>
            </a:r>
            <a:r>
              <a:rPr lang="zh-CN" altLang="en-US" sz="2000" dirty="0">
                <a:solidFill>
                  <a:srgbClr val="C00000"/>
                </a:solidFill>
                <a:latin typeface="+mn-lt"/>
                <a:ea typeface="+mn-ea"/>
                <a:cs typeface="+mn-ea"/>
                <a:sym typeface="+mn-lt"/>
              </a:rPr>
              <a:t>方式连续输出</a:t>
            </a:r>
            <a:r>
              <a:rPr lang="zh-CN" altLang="en-US" sz="2000" dirty="0">
                <a:latin typeface="+mn-lt"/>
                <a:ea typeface="+mn-ea"/>
                <a:cs typeface="+mn-ea"/>
                <a:sym typeface="+mn-lt"/>
              </a:rPr>
              <a:t>占空比为</a:t>
            </a:r>
            <a:r>
              <a:rPr lang="en-US" altLang="zh-CN" sz="2000" dirty="0">
                <a:latin typeface="+mn-lt"/>
                <a:ea typeface="+mn-ea"/>
                <a:cs typeface="+mn-ea"/>
                <a:sym typeface="+mn-lt"/>
              </a:rPr>
              <a:t>1:1</a:t>
            </a:r>
            <a:r>
              <a:rPr lang="zh-CN" altLang="en-US" sz="2000" dirty="0">
                <a:latin typeface="+mn-lt"/>
                <a:ea typeface="+mn-ea"/>
                <a:cs typeface="+mn-ea"/>
                <a:sym typeface="+mn-lt"/>
              </a:rPr>
              <a:t>的</a:t>
            </a:r>
            <a:r>
              <a:rPr lang="zh-CN" altLang="en-US" sz="2000" dirty="0">
                <a:solidFill>
                  <a:srgbClr val="C00000"/>
                </a:solidFill>
                <a:latin typeface="+mn-lt"/>
                <a:ea typeface="+mn-ea"/>
                <a:cs typeface="+mn-ea"/>
                <a:sym typeface="+mn-lt"/>
              </a:rPr>
              <a:t>方波</a:t>
            </a:r>
            <a:r>
              <a:rPr lang="zh-CN" altLang="en-US" sz="2000" dirty="0">
                <a:latin typeface="+mn-lt"/>
                <a:ea typeface="+mn-ea"/>
                <a:cs typeface="+mn-ea"/>
                <a:sym typeface="+mn-lt"/>
              </a:rPr>
              <a:t>或近似方波。  </a:t>
            </a:r>
            <a:endParaRPr lang="zh-CN" altLang="en-US" sz="2000" dirty="0">
              <a:latin typeface="+mn-lt"/>
              <a:ea typeface="+mn-ea"/>
              <a:cs typeface="+mn-ea"/>
              <a:sym typeface="+mn-lt"/>
            </a:endParaRPr>
          </a:p>
          <a:p>
            <a:pPr marL="342900" indent="-342900" algn="just">
              <a:lnSpc>
                <a:spcPct val="150000"/>
              </a:lnSpc>
              <a:buFont typeface="Wingdings" panose="05000000000000000000" pitchFamily="2" charset="2"/>
              <a:buChar char="n"/>
            </a:pPr>
            <a:r>
              <a:rPr lang="en-US" altLang="zh-CN" sz="2000" dirty="0">
                <a:solidFill>
                  <a:srgbClr val="006600"/>
                </a:solidFill>
                <a:latin typeface="+mn-lt"/>
                <a:ea typeface="+mn-ea"/>
                <a:cs typeface="+mn-ea"/>
                <a:sym typeface="+mn-lt"/>
              </a:rPr>
              <a:t>4</a:t>
            </a:r>
            <a:r>
              <a:rPr lang="zh-CN" altLang="en-US" sz="2000" dirty="0">
                <a:solidFill>
                  <a:srgbClr val="006600"/>
                </a:solidFill>
                <a:latin typeface="+mn-lt"/>
                <a:ea typeface="+mn-ea"/>
                <a:cs typeface="+mn-ea"/>
                <a:sym typeface="+mn-lt"/>
              </a:rPr>
              <a:t>方式和</a:t>
            </a:r>
            <a:r>
              <a:rPr lang="en-US" altLang="zh-CN" sz="2000" dirty="0">
                <a:solidFill>
                  <a:srgbClr val="006600"/>
                </a:solidFill>
                <a:latin typeface="+mn-lt"/>
                <a:ea typeface="+mn-ea"/>
                <a:cs typeface="+mn-ea"/>
                <a:sym typeface="+mn-lt"/>
              </a:rPr>
              <a:t>5</a:t>
            </a:r>
            <a:r>
              <a:rPr lang="zh-CN" altLang="en-US" sz="2000" dirty="0">
                <a:solidFill>
                  <a:srgbClr val="006600"/>
                </a:solidFill>
                <a:latin typeface="+mn-lt"/>
                <a:ea typeface="+mn-ea"/>
                <a:cs typeface="+mn-ea"/>
                <a:sym typeface="+mn-lt"/>
              </a:rPr>
              <a:t>方式</a:t>
            </a:r>
            <a:r>
              <a:rPr lang="zh-CN" altLang="en-US" sz="2000" dirty="0">
                <a:latin typeface="+mn-lt"/>
                <a:ea typeface="+mn-ea"/>
                <a:cs typeface="+mn-ea"/>
                <a:sym typeface="+mn-lt"/>
              </a:rPr>
              <a:t>。这两种方式的</a:t>
            </a:r>
            <a:r>
              <a:rPr lang="en-US" altLang="zh-CN" sz="2000" dirty="0">
                <a:solidFill>
                  <a:srgbClr val="0000FF"/>
                </a:solidFill>
                <a:latin typeface="+mn-lt"/>
                <a:ea typeface="+mn-ea"/>
                <a:cs typeface="+mn-ea"/>
                <a:sym typeface="+mn-lt"/>
              </a:rPr>
              <a:t>OUT</a:t>
            </a:r>
            <a:r>
              <a:rPr lang="zh-CN" altLang="en-US" sz="2000" dirty="0">
                <a:solidFill>
                  <a:srgbClr val="0000FF"/>
                </a:solidFill>
                <a:latin typeface="+mn-lt"/>
                <a:ea typeface="+mn-ea"/>
                <a:cs typeface="+mn-ea"/>
                <a:sym typeface="+mn-lt"/>
              </a:rPr>
              <a:t>输出波形相同</a:t>
            </a:r>
            <a:r>
              <a:rPr lang="zh-CN" altLang="en-US" sz="2000" dirty="0">
                <a:latin typeface="+mn-lt"/>
                <a:ea typeface="+mn-ea"/>
                <a:cs typeface="+mn-ea"/>
                <a:sym typeface="+mn-lt"/>
              </a:rPr>
              <a:t>，两者的区别是</a:t>
            </a:r>
            <a:r>
              <a:rPr lang="zh-CN" altLang="en-US" sz="2000" dirty="0">
                <a:solidFill>
                  <a:srgbClr val="C00000"/>
                </a:solidFill>
                <a:latin typeface="+mn-lt"/>
                <a:ea typeface="+mn-ea"/>
                <a:cs typeface="+mn-ea"/>
                <a:sym typeface="+mn-lt"/>
              </a:rPr>
              <a:t>计数启动的触发信号不同</a:t>
            </a:r>
            <a:r>
              <a:rPr lang="zh-CN" altLang="en-US" sz="2000" dirty="0">
                <a:latin typeface="+mn-lt"/>
                <a:ea typeface="+mn-ea"/>
                <a:cs typeface="+mn-ea"/>
                <a:sym typeface="+mn-lt"/>
              </a:rPr>
              <a:t>，前者由写信号软启动计数，后者由</a:t>
            </a:r>
            <a:r>
              <a:rPr lang="en-US" altLang="zh-CN" sz="2000" dirty="0">
                <a:latin typeface="+mn-lt"/>
                <a:ea typeface="+mn-ea"/>
                <a:cs typeface="+mn-ea"/>
                <a:sym typeface="+mn-lt"/>
              </a:rPr>
              <a:t>GATE</a:t>
            </a:r>
            <a:r>
              <a:rPr lang="zh-CN" altLang="en-US" sz="2000" dirty="0">
                <a:latin typeface="+mn-lt"/>
                <a:ea typeface="+mn-ea"/>
                <a:cs typeface="+mn-ea"/>
                <a:sym typeface="+mn-lt"/>
              </a:rPr>
              <a:t>信号硬启动计数。 </a:t>
            </a:r>
            <a:endParaRPr lang="zh-CN" altLang="en-US" sz="2000" dirty="0">
              <a:latin typeface="+mn-lt"/>
              <a:ea typeface="+mn-ea"/>
              <a:cs typeface="+mn-ea"/>
              <a:sym typeface="+mn-lt"/>
            </a:endParaRPr>
          </a:p>
        </p:txBody>
      </p:sp>
    </p:spTree>
  </p:cSld>
  <p:clrMapOvr>
    <a:masterClrMapping/>
  </p:clrMapOvr>
  <p:transition>
    <p:rand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Text Box 2"/>
          <p:cNvSpPr txBox="1"/>
          <p:nvPr/>
        </p:nvSpPr>
        <p:spPr>
          <a:xfrm>
            <a:off x="812800" y="476250"/>
            <a:ext cx="6854825" cy="607695"/>
          </a:xfrm>
          <a:prstGeom prst="rect">
            <a:avLst/>
          </a:prstGeom>
          <a:noFill/>
          <a:ln w="95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eaLnBrk="1" hangingPunct="1">
              <a:lnSpc>
                <a:spcPct val="120000"/>
              </a:lnSpc>
              <a:buNone/>
            </a:pPr>
            <a:r>
              <a:rPr lang="en-US" altLang="zh-CN" sz="2800" b="1" dirty="0">
                <a:latin typeface="楷体_GB2312" pitchFamily="49" charset="-122"/>
                <a:ea typeface="楷体_GB2312" pitchFamily="49" charset="-122"/>
                <a:sym typeface="Wingdings" panose="05000000000000000000" pitchFamily="2" charset="2"/>
              </a:rPr>
              <a:t>82C54</a:t>
            </a:r>
            <a:r>
              <a:rPr lang="zh-CN" altLang="en-US" sz="2800" b="1" dirty="0">
                <a:latin typeface="楷体_GB2312" pitchFamily="49" charset="-122"/>
                <a:ea typeface="楷体_GB2312" pitchFamily="49" charset="-122"/>
                <a:sym typeface="Wingdings" panose="05000000000000000000" pitchFamily="2" charset="2"/>
              </a:rPr>
              <a:t>的输出基本波形</a:t>
            </a:r>
            <a:endParaRPr lang="zh-CN" altLang="en-US" sz="2800" b="1" dirty="0">
              <a:latin typeface="楷体_GB2312" pitchFamily="49" charset="-122"/>
              <a:ea typeface="楷体_GB2312" pitchFamily="49" charset="-122"/>
            </a:endParaRPr>
          </a:p>
        </p:txBody>
      </p:sp>
      <p:pic>
        <p:nvPicPr>
          <p:cNvPr id="66563" name="Picture 4" descr="p118"/>
          <p:cNvPicPr>
            <a:picLocks noChangeAspect="1"/>
          </p:cNvPicPr>
          <p:nvPr/>
        </p:nvPicPr>
        <p:blipFill>
          <a:blip r:embed="rId1"/>
          <a:stretch>
            <a:fillRect/>
          </a:stretch>
        </p:blipFill>
        <p:spPr>
          <a:xfrm>
            <a:off x="900113" y="1268413"/>
            <a:ext cx="7416800" cy="4019550"/>
          </a:xfrm>
          <a:prstGeom prst="rect">
            <a:avLst/>
          </a:prstGeom>
          <a:noFill/>
          <a:ln w="9525">
            <a:noFill/>
          </a:ln>
        </p:spPr>
      </p:pic>
      <p:sp>
        <p:nvSpPr>
          <p:cNvPr id="66564" name="Text Box 5"/>
          <p:cNvSpPr txBox="1"/>
          <p:nvPr/>
        </p:nvSpPr>
        <p:spPr>
          <a:xfrm>
            <a:off x="900113" y="5345113"/>
            <a:ext cx="6854825" cy="530225"/>
          </a:xfrm>
          <a:prstGeom prst="rect">
            <a:avLst/>
          </a:prstGeom>
          <a:noFill/>
          <a:ln w="9525">
            <a:noFill/>
          </a:ln>
        </p:spPr>
        <p:txBody>
          <a:bodyPr>
            <a:spAutoFit/>
          </a:bodyPr>
          <a:lstStyle>
            <a:lvl1pPr marL="342900" indent="-342900" algn="l" rtl="0" eaLnBrk="0" fontAlgn="base" hangingPunct="0">
              <a:spcBef>
                <a:spcPct val="20000"/>
              </a:spcBef>
              <a:spcAft>
                <a:spcPct val="0"/>
              </a:spcAft>
              <a:buClr>
                <a:srgbClr val="FF5050"/>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stStyle>
          <a:p>
            <a:pPr marL="0" lvl="0" indent="0" eaLnBrk="1" hangingPunct="1">
              <a:lnSpc>
                <a:spcPct val="120000"/>
              </a:lnSpc>
              <a:buNone/>
            </a:pPr>
            <a:r>
              <a:rPr lang="en-US" altLang="zh-CN" sz="2400" b="1" dirty="0">
                <a:latin typeface="楷体_GB2312" pitchFamily="49" charset="-122"/>
                <a:ea typeface="楷体_GB2312" pitchFamily="49" charset="-122"/>
                <a:sym typeface="Wingdings" panose="05000000000000000000" pitchFamily="2" charset="2"/>
              </a:rPr>
              <a:t>CLK</a:t>
            </a:r>
            <a:r>
              <a:rPr lang="zh-CN" altLang="en-US" sz="2400" b="1" dirty="0">
                <a:latin typeface="楷体_GB2312" pitchFamily="49" charset="-122"/>
                <a:ea typeface="楷体_GB2312" pitchFamily="49" charset="-122"/>
                <a:sym typeface="Wingdings" panose="05000000000000000000" pitchFamily="2" charset="2"/>
              </a:rPr>
              <a:t>表示时钟频率，</a:t>
            </a:r>
            <a:r>
              <a:rPr lang="en-US" altLang="zh-CN" sz="2400" b="1" dirty="0">
                <a:latin typeface="楷体_GB2312" pitchFamily="49" charset="-122"/>
                <a:ea typeface="楷体_GB2312" pitchFamily="49" charset="-122"/>
                <a:sym typeface="Wingdings" panose="05000000000000000000" pitchFamily="2" charset="2"/>
              </a:rPr>
              <a:t>NCLK</a:t>
            </a:r>
            <a:r>
              <a:rPr lang="zh-CN" altLang="en-US" sz="2400" b="1" dirty="0">
                <a:latin typeface="楷体_GB2312" pitchFamily="49" charset="-122"/>
                <a:ea typeface="楷体_GB2312" pitchFamily="49" charset="-122"/>
                <a:sym typeface="Wingdings" panose="05000000000000000000" pitchFamily="2" charset="2"/>
              </a:rPr>
              <a:t>表示</a:t>
            </a:r>
            <a:r>
              <a:rPr lang="en-US" altLang="zh-CN" sz="2400" b="1" dirty="0">
                <a:latin typeface="楷体_GB2312" pitchFamily="49" charset="-122"/>
                <a:ea typeface="楷体_GB2312" pitchFamily="49" charset="-122"/>
                <a:sym typeface="Wingdings" panose="05000000000000000000" pitchFamily="2" charset="2"/>
              </a:rPr>
              <a:t>N</a:t>
            </a:r>
            <a:r>
              <a:rPr lang="zh-CN" altLang="en-US" sz="2400" b="1" dirty="0">
                <a:latin typeface="楷体_GB2312" pitchFamily="49" charset="-122"/>
                <a:ea typeface="楷体_GB2312" pitchFamily="49" charset="-122"/>
                <a:sym typeface="Wingdings" panose="05000000000000000000" pitchFamily="2" charset="2"/>
              </a:rPr>
              <a:t>个时钟频率</a:t>
            </a:r>
            <a:endParaRPr lang="zh-CN" altLang="en-US" sz="2400" b="1" dirty="0">
              <a:latin typeface="楷体_GB2312" pitchFamily="49" charset="-122"/>
              <a:ea typeface="楷体_GB2312" pitchFamily="49" charset="-122"/>
            </a:endParaRPr>
          </a:p>
        </p:txBody>
      </p:sp>
    </p:spTree>
  </p:cSld>
  <p:clrMapOvr>
    <a:masterClrMapping/>
  </p:clrMapOvr>
  <p:transition spd="slow">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70"/>
          <p:cNvGraphicFramePr>
            <a:graphicFrameLocks noGrp="1"/>
          </p:cNvGraphicFramePr>
          <p:nvPr>
            <p:custDataLst>
              <p:tags r:id="rId1"/>
            </p:custDataLst>
          </p:nvPr>
        </p:nvGraphicFramePr>
        <p:xfrm>
          <a:off x="67377" y="67377"/>
          <a:ext cx="8999620" cy="6718434"/>
        </p:xfrm>
        <a:graphic>
          <a:graphicData uri="http://schemas.openxmlformats.org/drawingml/2006/table">
            <a:tbl>
              <a:tblPr/>
              <a:tblGrid>
                <a:gridCol w="543080"/>
                <a:gridCol w="930995"/>
                <a:gridCol w="1086161"/>
                <a:gridCol w="1241327"/>
                <a:gridCol w="1241327"/>
                <a:gridCol w="1396493"/>
                <a:gridCol w="1318910"/>
                <a:gridCol w="1241327"/>
              </a:tblGrid>
              <a:tr h="445276">
                <a:tc gridSpan="2">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800" b="1" i="0" u="none" strike="noStrike" cap="none" normalizeH="0" baseline="0" dirty="0">
                          <a:ln>
                            <a:noFill/>
                          </a:ln>
                          <a:solidFill>
                            <a:srgbClr val="C00000"/>
                          </a:solidFill>
                          <a:effectLst/>
                          <a:latin typeface="+mn-lt"/>
                          <a:ea typeface="+mn-ea"/>
                          <a:cs typeface="+mn-ea"/>
                          <a:sym typeface="+mn-lt"/>
                        </a:rPr>
                        <a:t> </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h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方式</a:t>
                      </a:r>
                      <a:r>
                        <a:rPr kumimoji="1" lang="en-US" altLang="zh-CN" sz="1800" b="1" i="0" u="none" strike="noStrike" cap="none" normalizeH="0" baseline="0" dirty="0">
                          <a:ln>
                            <a:noFill/>
                          </a:ln>
                          <a:solidFill>
                            <a:srgbClr val="C00000"/>
                          </a:solidFill>
                          <a:effectLst/>
                          <a:latin typeface="+mn-lt"/>
                          <a:ea typeface="+mn-ea"/>
                          <a:cs typeface="+mn-ea"/>
                          <a:sym typeface="+mn-lt"/>
                        </a:rPr>
                        <a:t>0</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方式</a:t>
                      </a:r>
                      <a:r>
                        <a:rPr kumimoji="1" lang="en-US" altLang="zh-CN" sz="1800" b="1" i="0" u="none" strike="noStrike" cap="none" normalizeH="0" baseline="0" dirty="0">
                          <a:ln>
                            <a:noFill/>
                          </a:ln>
                          <a:solidFill>
                            <a:srgbClr val="C00000"/>
                          </a:solidFill>
                          <a:effectLst/>
                          <a:latin typeface="+mn-lt"/>
                          <a:ea typeface="+mn-ea"/>
                          <a:cs typeface="+mn-ea"/>
                          <a:sym typeface="+mn-lt"/>
                        </a:rPr>
                        <a:t>1</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方式</a:t>
                      </a:r>
                      <a:r>
                        <a:rPr kumimoji="1" lang="en-US" altLang="zh-CN" sz="1800" b="1" i="0" u="none" strike="noStrike" cap="none" normalizeH="0" baseline="0" dirty="0">
                          <a:ln>
                            <a:noFill/>
                          </a:ln>
                          <a:solidFill>
                            <a:srgbClr val="C00000"/>
                          </a:solidFill>
                          <a:effectLst/>
                          <a:latin typeface="+mn-lt"/>
                          <a:ea typeface="+mn-ea"/>
                          <a:cs typeface="+mn-ea"/>
                          <a:sym typeface="+mn-lt"/>
                        </a:rPr>
                        <a:t>2</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方式</a:t>
                      </a:r>
                      <a:r>
                        <a:rPr kumimoji="1" lang="en-US" altLang="zh-CN" sz="1800" b="1" i="0" u="none" strike="noStrike" cap="none" normalizeH="0" baseline="0" dirty="0">
                          <a:ln>
                            <a:noFill/>
                          </a:ln>
                          <a:solidFill>
                            <a:srgbClr val="C00000"/>
                          </a:solidFill>
                          <a:effectLst/>
                          <a:latin typeface="+mn-lt"/>
                          <a:ea typeface="+mn-ea"/>
                          <a:cs typeface="+mn-ea"/>
                          <a:sym typeface="+mn-lt"/>
                        </a:rPr>
                        <a:t>3</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方式</a:t>
                      </a:r>
                      <a:r>
                        <a:rPr kumimoji="1" lang="en-US" altLang="zh-CN" sz="1800" b="1" i="0" u="none" strike="noStrike" cap="none" normalizeH="0" baseline="0" dirty="0">
                          <a:ln>
                            <a:noFill/>
                          </a:ln>
                          <a:solidFill>
                            <a:srgbClr val="C00000"/>
                          </a:solidFill>
                          <a:effectLst/>
                          <a:latin typeface="+mn-lt"/>
                          <a:ea typeface="+mn-ea"/>
                          <a:cs typeface="+mn-ea"/>
                          <a:sym typeface="+mn-lt"/>
                        </a:rPr>
                        <a:t>4</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方式</a:t>
                      </a:r>
                      <a:r>
                        <a:rPr kumimoji="1" lang="en-US" altLang="zh-CN" sz="1800" b="1" i="0" u="none" strike="noStrike" cap="none" normalizeH="0" baseline="0" dirty="0">
                          <a:ln>
                            <a:noFill/>
                          </a:ln>
                          <a:solidFill>
                            <a:srgbClr val="C00000"/>
                          </a:solidFill>
                          <a:effectLst/>
                          <a:latin typeface="+mn-lt"/>
                          <a:ea typeface="+mn-ea"/>
                          <a:cs typeface="+mn-ea"/>
                          <a:sym typeface="+mn-lt"/>
                        </a:rPr>
                        <a:t>5</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2538191">
                <a:tc gridSpan="2">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800" b="1" i="0" u="none" strike="noStrike" cap="none" normalizeH="0" baseline="0" dirty="0">
                          <a:ln>
                            <a:noFill/>
                          </a:ln>
                          <a:solidFill>
                            <a:srgbClr val="C00000"/>
                          </a:solidFill>
                          <a:effectLst/>
                          <a:latin typeface="+mn-lt"/>
                          <a:ea typeface="+mn-ea"/>
                          <a:cs typeface="+mn-ea"/>
                          <a:sym typeface="+mn-lt"/>
                        </a:rPr>
                        <a:t>OUT</a:t>
                      </a:r>
                      <a:r>
                        <a:rPr kumimoji="1" lang="zh-CN" altLang="en-US" sz="1800" b="1" i="0" u="none" strike="noStrike" cap="none" normalizeH="0" baseline="0" dirty="0">
                          <a:ln>
                            <a:noFill/>
                          </a:ln>
                          <a:solidFill>
                            <a:srgbClr val="C00000"/>
                          </a:solidFill>
                          <a:effectLst/>
                          <a:latin typeface="+mn-lt"/>
                          <a:ea typeface="+mn-ea"/>
                          <a:cs typeface="+mn-ea"/>
                          <a:sym typeface="+mn-lt"/>
                        </a:rPr>
                        <a:t>输出</a:t>
                      </a:r>
                      <a:endParaRPr kumimoji="1" lang="en-US" altLang="zh-CN" sz="1800" b="1" i="0" u="none" strike="noStrike" cap="none" normalizeH="0" baseline="0" dirty="0">
                        <a:ln>
                          <a:noFill/>
                        </a:ln>
                        <a:solidFill>
                          <a:srgbClr val="C00000"/>
                        </a:solidFill>
                        <a:effectLst/>
                        <a:latin typeface="+mn-lt"/>
                        <a:ea typeface="+mn-ea"/>
                        <a:cs typeface="+mn-ea"/>
                        <a:sym typeface="+mn-lt"/>
                      </a:endParaRPr>
                    </a:p>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状态</a:t>
                      </a:r>
                      <a:endParaRPr kumimoji="1" lang="zh-CN" altLang="en-US" sz="1800" b="1" i="0" u="none" strike="noStrike" cap="none" normalizeH="0" baseline="0" dirty="0">
                        <a:ln>
                          <a:noFill/>
                        </a:ln>
                        <a:solidFill>
                          <a:srgbClr val="C0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h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写入控制字后变</a:t>
                      </a:r>
                      <a:r>
                        <a:rPr kumimoji="1" lang="en-US" altLang="zh-CN" sz="1600" b="1" i="0" u="none" strike="noStrike" cap="none" normalizeH="0" baseline="0" dirty="0">
                          <a:ln>
                            <a:noFill/>
                          </a:ln>
                          <a:solidFill>
                            <a:schemeClr val="tx1"/>
                          </a:solidFill>
                          <a:effectLst/>
                          <a:latin typeface="+mn-lt"/>
                          <a:ea typeface="+mn-ea"/>
                          <a:cs typeface="+mn-ea"/>
                          <a:sym typeface="+mn-lt"/>
                        </a:rPr>
                        <a:t>0</a:t>
                      </a:r>
                      <a:r>
                        <a:rPr kumimoji="1" lang="zh-CN" altLang="en-US" sz="1600" b="1" i="0" u="none" strike="noStrike" cap="none" normalizeH="0" baseline="0" dirty="0">
                          <a:ln>
                            <a:noFill/>
                          </a:ln>
                          <a:solidFill>
                            <a:schemeClr val="tx1"/>
                          </a:solidFill>
                          <a:effectLst/>
                          <a:latin typeface="+mn-lt"/>
                          <a:ea typeface="+mn-ea"/>
                          <a:cs typeface="+mn-ea"/>
                          <a:sym typeface="+mn-lt"/>
                        </a:rPr>
                        <a:t>，计数结束变</a:t>
                      </a:r>
                      <a:r>
                        <a:rPr kumimoji="1" lang="en-US" altLang="zh-CN" sz="1600" b="1" i="0" u="none" strike="noStrike" cap="none" normalizeH="0" baseline="0" dirty="0">
                          <a:ln>
                            <a:noFill/>
                          </a:ln>
                          <a:solidFill>
                            <a:schemeClr val="tx1"/>
                          </a:solidFill>
                          <a:effectLst/>
                          <a:latin typeface="+mn-lt"/>
                          <a:ea typeface="+mn-ea"/>
                          <a:cs typeface="+mn-ea"/>
                          <a:sym typeface="+mn-lt"/>
                        </a:rPr>
                        <a:t>1</a:t>
                      </a:r>
                      <a:r>
                        <a:rPr kumimoji="1" lang="zh-CN" altLang="en-US" sz="1600" b="1" i="0" u="none" strike="noStrike" cap="none" normalizeH="0" baseline="0" dirty="0">
                          <a:ln>
                            <a:noFill/>
                          </a:ln>
                          <a:solidFill>
                            <a:schemeClr val="tx1"/>
                          </a:solidFill>
                          <a:effectLst/>
                          <a:latin typeface="+mn-lt"/>
                          <a:ea typeface="+mn-ea"/>
                          <a:cs typeface="+mn-ea"/>
                          <a:sym typeface="+mn-lt"/>
                        </a:rPr>
                        <a:t>，并维持至重写控制字或计数初值</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写入控制字后变</a:t>
                      </a:r>
                      <a:r>
                        <a:rPr kumimoji="1" lang="en-US" altLang="zh-CN" sz="1600" b="1" i="0" u="none" strike="noStrike" cap="none" normalizeH="0" baseline="0">
                          <a:ln>
                            <a:noFill/>
                          </a:ln>
                          <a:solidFill>
                            <a:schemeClr val="tx1"/>
                          </a:solidFill>
                          <a:effectLst/>
                          <a:latin typeface="+mn-lt"/>
                          <a:ea typeface="+mn-ea"/>
                          <a:cs typeface="+mn-ea"/>
                          <a:sym typeface="+mn-lt"/>
                        </a:rPr>
                        <a:t>1</a:t>
                      </a:r>
                      <a:r>
                        <a:rPr kumimoji="1" lang="zh-CN" altLang="en-US" sz="1600" b="1" i="0" u="none" strike="noStrike" cap="none" normalizeH="0" baseline="0">
                          <a:ln>
                            <a:noFill/>
                          </a:ln>
                          <a:solidFill>
                            <a:schemeClr val="tx1"/>
                          </a:solidFill>
                          <a:effectLst/>
                          <a:latin typeface="+mn-lt"/>
                          <a:ea typeface="+mn-ea"/>
                          <a:cs typeface="+mn-ea"/>
                          <a:sym typeface="+mn-lt"/>
                        </a:rPr>
                        <a:t>，</a:t>
                      </a:r>
                      <a:r>
                        <a:rPr kumimoji="1" lang="en-US" altLang="zh-CN" sz="1600" b="1" i="0" u="none" strike="noStrike" cap="none" normalizeH="0" baseline="0">
                          <a:ln>
                            <a:noFill/>
                          </a:ln>
                          <a:solidFill>
                            <a:schemeClr val="tx1"/>
                          </a:solidFill>
                          <a:effectLst/>
                          <a:latin typeface="+mn-lt"/>
                          <a:ea typeface="+mn-ea"/>
                          <a:cs typeface="+mn-ea"/>
                          <a:sym typeface="+mn-lt"/>
                        </a:rPr>
                        <a:t>GATE</a:t>
                      </a:r>
                      <a:r>
                        <a:rPr kumimoji="1" lang="zh-CN" altLang="en-US" sz="1600" b="1" i="0" u="none" strike="noStrike" cap="none" normalizeH="0" baseline="0">
                          <a:ln>
                            <a:noFill/>
                          </a:ln>
                          <a:solidFill>
                            <a:schemeClr val="tx1"/>
                          </a:solidFill>
                          <a:effectLst/>
                          <a:latin typeface="+mn-lt"/>
                          <a:ea typeface="+mn-ea"/>
                          <a:cs typeface="+mn-ea"/>
                          <a:sym typeface="+mn-lt"/>
                        </a:rPr>
                        <a:t>上升沿触发变</a:t>
                      </a:r>
                      <a:r>
                        <a:rPr kumimoji="1" lang="en-US" altLang="zh-CN" sz="1600" b="1" i="0" u="none" strike="noStrike" cap="none" normalizeH="0" baseline="0">
                          <a:ln>
                            <a:noFill/>
                          </a:ln>
                          <a:solidFill>
                            <a:schemeClr val="tx1"/>
                          </a:solidFill>
                          <a:effectLst/>
                          <a:latin typeface="+mn-lt"/>
                          <a:ea typeface="+mn-ea"/>
                          <a:cs typeface="+mn-ea"/>
                          <a:sym typeface="+mn-lt"/>
                        </a:rPr>
                        <a:t>0</a:t>
                      </a:r>
                      <a:r>
                        <a:rPr kumimoji="1" lang="zh-CN" altLang="en-US" sz="1600" b="1" i="0" u="none" strike="noStrike" cap="none" normalizeH="0" baseline="0">
                          <a:ln>
                            <a:noFill/>
                          </a:ln>
                          <a:solidFill>
                            <a:schemeClr val="tx1"/>
                          </a:solidFill>
                          <a:effectLst/>
                          <a:latin typeface="+mn-lt"/>
                          <a:ea typeface="+mn-ea"/>
                          <a:cs typeface="+mn-ea"/>
                          <a:sym typeface="+mn-lt"/>
                        </a:rPr>
                        <a:t>，开始计数，计数结束变</a:t>
                      </a:r>
                      <a:r>
                        <a:rPr kumimoji="1" lang="en-US" altLang="zh-CN" sz="1600" b="1" i="0" u="none" strike="noStrike" cap="none" normalizeH="0" baseline="0">
                          <a:ln>
                            <a:noFill/>
                          </a:ln>
                          <a:solidFill>
                            <a:schemeClr val="tx1"/>
                          </a:solidFill>
                          <a:effectLst/>
                          <a:latin typeface="+mn-lt"/>
                          <a:ea typeface="+mn-ea"/>
                          <a:cs typeface="+mn-ea"/>
                          <a:sym typeface="+mn-lt"/>
                        </a:rPr>
                        <a:t>1</a:t>
                      </a:r>
                      <a:endParaRPr kumimoji="1" lang="en-US" altLang="zh-CN"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kern="1200" cap="none" normalizeH="0" baseline="0" dirty="0">
                          <a:ln>
                            <a:noFill/>
                          </a:ln>
                          <a:solidFill>
                            <a:schemeClr val="tx1"/>
                          </a:solidFill>
                          <a:effectLst/>
                          <a:latin typeface="+mn-lt"/>
                          <a:ea typeface="+mn-ea"/>
                          <a:cs typeface="+mn-ea"/>
                          <a:sym typeface="+mn-lt"/>
                        </a:rPr>
                        <a:t>写入控制字后变</a:t>
                      </a:r>
                      <a:r>
                        <a:rPr kumimoji="1" lang="en-US" altLang="zh-CN" sz="1600" b="1" i="0" u="none" strike="noStrike" kern="1200" cap="none" normalizeH="0" baseline="0" dirty="0">
                          <a:ln>
                            <a:noFill/>
                          </a:ln>
                          <a:solidFill>
                            <a:schemeClr val="tx1"/>
                          </a:solidFill>
                          <a:effectLst/>
                          <a:latin typeface="+mn-lt"/>
                          <a:ea typeface="+mn-ea"/>
                          <a:cs typeface="+mn-ea"/>
                          <a:sym typeface="+mn-lt"/>
                        </a:rPr>
                        <a:t>1</a:t>
                      </a:r>
                      <a:r>
                        <a:rPr kumimoji="1" lang="zh-CN" altLang="en-US" sz="1600" b="1" i="0" u="none" strike="noStrike" kern="1200" cap="none" normalizeH="0" baseline="0" dirty="0">
                          <a:ln>
                            <a:noFill/>
                          </a:ln>
                          <a:solidFill>
                            <a:schemeClr val="tx1"/>
                          </a:solidFill>
                          <a:effectLst/>
                          <a:latin typeface="+mn-lt"/>
                          <a:ea typeface="+mn-ea"/>
                          <a:cs typeface="+mn-ea"/>
                          <a:sym typeface="+mn-lt"/>
                        </a:rPr>
                        <a:t>，计数到</a:t>
                      </a:r>
                      <a:r>
                        <a:rPr kumimoji="1" lang="en-US" altLang="zh-CN" sz="1600" b="1" i="0" u="none" strike="noStrike" kern="1200" cap="none" normalizeH="0" baseline="0" dirty="0">
                          <a:ln>
                            <a:noFill/>
                          </a:ln>
                          <a:solidFill>
                            <a:schemeClr val="tx1"/>
                          </a:solidFill>
                          <a:effectLst/>
                          <a:latin typeface="+mn-lt"/>
                          <a:ea typeface="+mn-ea"/>
                          <a:cs typeface="+mn-ea"/>
                          <a:sym typeface="+mn-lt"/>
                        </a:rPr>
                        <a:t>1</a:t>
                      </a:r>
                      <a:r>
                        <a:rPr kumimoji="1" lang="zh-CN" altLang="en-US" sz="1600" b="1" i="0" u="none" strike="noStrike" kern="1200" cap="none" normalizeH="0" baseline="0" dirty="0">
                          <a:ln>
                            <a:noFill/>
                          </a:ln>
                          <a:solidFill>
                            <a:schemeClr val="tx1"/>
                          </a:solidFill>
                          <a:effectLst/>
                          <a:latin typeface="+mn-lt"/>
                          <a:ea typeface="+mn-ea"/>
                          <a:cs typeface="+mn-ea"/>
                          <a:sym typeface="+mn-lt"/>
                        </a:rPr>
                        <a:t>变</a:t>
                      </a:r>
                      <a:r>
                        <a:rPr kumimoji="1" lang="en-US" altLang="zh-CN" sz="1600" b="1" i="0" u="none" strike="noStrike" kern="1200" cap="none" normalizeH="0" baseline="0" dirty="0">
                          <a:ln>
                            <a:noFill/>
                          </a:ln>
                          <a:solidFill>
                            <a:schemeClr val="tx1"/>
                          </a:solidFill>
                          <a:effectLst/>
                          <a:latin typeface="+mn-lt"/>
                          <a:ea typeface="+mn-ea"/>
                          <a:cs typeface="+mn-ea"/>
                          <a:sym typeface="+mn-lt"/>
                        </a:rPr>
                        <a:t>0</a:t>
                      </a:r>
                      <a:r>
                        <a:rPr kumimoji="1" lang="zh-CN" altLang="en-US" sz="1600" b="1" i="0" u="none" strike="noStrike" kern="1200" cap="none" normalizeH="0" baseline="0" dirty="0">
                          <a:ln>
                            <a:noFill/>
                          </a:ln>
                          <a:solidFill>
                            <a:schemeClr val="tx1"/>
                          </a:solidFill>
                          <a:effectLst/>
                          <a:latin typeface="+mn-lt"/>
                          <a:ea typeface="+mn-ea"/>
                          <a:cs typeface="+mn-ea"/>
                          <a:sym typeface="+mn-lt"/>
                        </a:rPr>
                        <a:t>，维持一个</a:t>
                      </a:r>
                      <a:r>
                        <a:rPr kumimoji="1" lang="en-US" altLang="zh-CN" sz="1600" b="1" i="0" u="none" strike="noStrike" kern="1200" cap="none" normalizeH="0" baseline="0" dirty="0">
                          <a:ln>
                            <a:noFill/>
                          </a:ln>
                          <a:solidFill>
                            <a:schemeClr val="tx1"/>
                          </a:solidFill>
                          <a:effectLst/>
                          <a:latin typeface="+mn-lt"/>
                          <a:ea typeface="+mn-ea"/>
                          <a:cs typeface="+mn-ea"/>
                          <a:sym typeface="+mn-lt"/>
                        </a:rPr>
                        <a:t>CLK</a:t>
                      </a:r>
                      <a:r>
                        <a:rPr kumimoji="1" lang="zh-CN" altLang="en-US" sz="1600" b="1" i="0" u="none" strike="noStrike" kern="1200" cap="none" normalizeH="0" baseline="0" dirty="0">
                          <a:ln>
                            <a:noFill/>
                          </a:ln>
                          <a:solidFill>
                            <a:schemeClr val="tx1"/>
                          </a:solidFill>
                          <a:effectLst/>
                          <a:latin typeface="+mn-lt"/>
                          <a:ea typeface="+mn-ea"/>
                          <a:cs typeface="+mn-ea"/>
                          <a:sym typeface="+mn-lt"/>
                        </a:rPr>
                        <a:t>变</a:t>
                      </a:r>
                      <a:r>
                        <a:rPr kumimoji="1" lang="en-US" altLang="zh-CN" sz="1600" b="1" i="0" u="none" strike="noStrike" kern="1200" cap="none" normalizeH="0" baseline="0" dirty="0">
                          <a:ln>
                            <a:noFill/>
                          </a:ln>
                          <a:solidFill>
                            <a:schemeClr val="tx1"/>
                          </a:solidFill>
                          <a:effectLst/>
                          <a:latin typeface="+mn-lt"/>
                          <a:ea typeface="+mn-ea"/>
                          <a:cs typeface="+mn-ea"/>
                          <a:sym typeface="+mn-lt"/>
                        </a:rPr>
                        <a:t>1</a:t>
                      </a:r>
                      <a:r>
                        <a:rPr kumimoji="1" lang="zh-CN" altLang="en-US" sz="1600" b="1" i="0" u="none" strike="noStrike" kern="1200" cap="none" normalizeH="0" baseline="0" dirty="0">
                          <a:ln>
                            <a:noFill/>
                          </a:ln>
                          <a:solidFill>
                            <a:schemeClr val="tx1"/>
                          </a:solidFill>
                          <a:effectLst/>
                          <a:latin typeface="+mn-lt"/>
                          <a:ea typeface="+mn-ea"/>
                          <a:cs typeface="+mn-ea"/>
                          <a:sym typeface="+mn-lt"/>
                        </a:rPr>
                        <a:t>，重装初值继续计数</a:t>
                      </a:r>
                      <a:endParaRPr kumimoji="1" lang="en-US" altLang="zh-CN" sz="1600" b="1" i="0" u="none" strike="noStrike" kern="1200"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写入控制字后变</a:t>
                      </a:r>
                      <a:r>
                        <a:rPr kumimoji="1" lang="en-US" altLang="zh-CN" sz="1600" b="1" i="0" u="none" strike="noStrike" cap="none" normalizeH="0" baseline="0" dirty="0">
                          <a:ln>
                            <a:noFill/>
                          </a:ln>
                          <a:solidFill>
                            <a:schemeClr val="tx1"/>
                          </a:solidFill>
                          <a:effectLst/>
                          <a:latin typeface="+mn-lt"/>
                          <a:ea typeface="+mn-ea"/>
                          <a:cs typeface="+mn-ea"/>
                          <a:sym typeface="+mn-lt"/>
                        </a:rPr>
                        <a:t>1</a:t>
                      </a:r>
                      <a:r>
                        <a:rPr kumimoji="1" lang="zh-CN" altLang="en-US" sz="1600" b="1" i="0" u="none" strike="noStrike" cap="none" normalizeH="0" baseline="0" dirty="0">
                          <a:ln>
                            <a:noFill/>
                          </a:ln>
                          <a:solidFill>
                            <a:schemeClr val="tx1"/>
                          </a:solidFill>
                          <a:effectLst/>
                          <a:latin typeface="+mn-lt"/>
                          <a:ea typeface="+mn-ea"/>
                          <a:cs typeface="+mn-ea"/>
                          <a:sym typeface="+mn-lt"/>
                        </a:rPr>
                        <a:t>，装入初值且</a:t>
                      </a:r>
                      <a:r>
                        <a:rPr kumimoji="1" lang="en-US" altLang="zh-CN" sz="1600" b="1" i="0" u="none" strike="noStrike" cap="none" normalizeH="0" baseline="0" dirty="0">
                          <a:ln>
                            <a:noFill/>
                          </a:ln>
                          <a:solidFill>
                            <a:schemeClr val="tx1"/>
                          </a:solidFill>
                          <a:effectLst/>
                          <a:latin typeface="+mn-lt"/>
                          <a:ea typeface="+mn-ea"/>
                          <a:cs typeface="+mn-ea"/>
                          <a:sym typeface="+mn-lt"/>
                        </a:rPr>
                        <a:t>GATE=1</a:t>
                      </a:r>
                      <a:r>
                        <a:rPr kumimoji="1" lang="zh-CN" altLang="en-US" sz="1600" b="1" i="0" u="none" strike="noStrike" cap="none" normalizeH="0" baseline="0" dirty="0">
                          <a:ln>
                            <a:noFill/>
                          </a:ln>
                          <a:solidFill>
                            <a:schemeClr val="tx1"/>
                          </a:solidFill>
                          <a:effectLst/>
                          <a:latin typeface="+mn-lt"/>
                          <a:ea typeface="+mn-ea"/>
                          <a:cs typeface="+mn-ea"/>
                          <a:sym typeface="+mn-lt"/>
                        </a:rPr>
                        <a:t>则</a:t>
                      </a:r>
                      <a:r>
                        <a:rPr kumimoji="1" lang="en-US" altLang="zh-CN" sz="1600" b="1" i="0" u="none" strike="noStrike" cap="none" normalizeH="0" baseline="0" dirty="0">
                          <a:ln>
                            <a:noFill/>
                          </a:ln>
                          <a:solidFill>
                            <a:schemeClr val="tx1"/>
                          </a:solidFill>
                          <a:effectLst/>
                          <a:latin typeface="+mn-lt"/>
                          <a:ea typeface="+mn-ea"/>
                          <a:cs typeface="+mn-ea"/>
                          <a:sym typeface="+mn-lt"/>
                        </a:rPr>
                        <a:t>OUT</a:t>
                      </a:r>
                      <a:r>
                        <a:rPr kumimoji="1" lang="zh-CN" altLang="en-US" sz="1600" b="1" i="0" u="none" strike="noStrike" cap="none" normalizeH="0" baseline="0" dirty="0">
                          <a:ln>
                            <a:noFill/>
                          </a:ln>
                          <a:solidFill>
                            <a:schemeClr val="tx1"/>
                          </a:solidFill>
                          <a:effectLst/>
                          <a:latin typeface="+mn-lt"/>
                          <a:ea typeface="+mn-ea"/>
                          <a:cs typeface="+mn-ea"/>
                          <a:sym typeface="+mn-lt"/>
                        </a:rPr>
                        <a:t>变</a:t>
                      </a:r>
                      <a:r>
                        <a:rPr kumimoji="1" lang="en-US" altLang="zh-CN" sz="1600" b="1" i="0" u="none" strike="noStrike" cap="none" normalizeH="0" baseline="0" dirty="0">
                          <a:ln>
                            <a:noFill/>
                          </a:ln>
                          <a:solidFill>
                            <a:schemeClr val="tx1"/>
                          </a:solidFill>
                          <a:effectLst/>
                          <a:latin typeface="+mn-lt"/>
                          <a:ea typeface="+mn-ea"/>
                          <a:cs typeface="+mn-ea"/>
                          <a:sym typeface="+mn-lt"/>
                        </a:rPr>
                        <a:t>1</a:t>
                      </a:r>
                      <a:r>
                        <a:rPr kumimoji="1" lang="zh-CN" altLang="en-US" sz="1600" b="1" i="0" u="none" strike="noStrike" cap="none" normalizeH="0" baseline="0" dirty="0">
                          <a:ln>
                            <a:noFill/>
                          </a:ln>
                          <a:solidFill>
                            <a:schemeClr val="tx1"/>
                          </a:solidFill>
                          <a:effectLst/>
                          <a:latin typeface="+mn-lt"/>
                          <a:ea typeface="+mn-ea"/>
                          <a:cs typeface="+mn-ea"/>
                          <a:sym typeface="+mn-lt"/>
                        </a:rPr>
                        <a:t>，计数到变</a:t>
                      </a:r>
                      <a:r>
                        <a:rPr kumimoji="1" lang="en-US" altLang="zh-CN" sz="1600" b="1" i="0" u="none" strike="noStrike" cap="none" normalizeH="0" baseline="0" dirty="0">
                          <a:ln>
                            <a:noFill/>
                          </a:ln>
                          <a:solidFill>
                            <a:schemeClr val="tx1"/>
                          </a:solidFill>
                          <a:effectLst/>
                          <a:latin typeface="+mn-lt"/>
                          <a:ea typeface="+mn-ea"/>
                          <a:cs typeface="+mn-ea"/>
                          <a:sym typeface="+mn-lt"/>
                        </a:rPr>
                        <a:t>0</a:t>
                      </a:r>
                      <a:r>
                        <a:rPr kumimoji="1" lang="zh-CN" altLang="en-US" sz="1600" b="1" i="0" u="none" strike="noStrike" cap="none" normalizeH="0" baseline="0" dirty="0">
                          <a:ln>
                            <a:noFill/>
                          </a:ln>
                          <a:solidFill>
                            <a:schemeClr val="tx1"/>
                          </a:solidFill>
                          <a:effectLst/>
                          <a:latin typeface="+mn-lt"/>
                          <a:ea typeface="+mn-ea"/>
                          <a:cs typeface="+mn-ea"/>
                          <a:sym typeface="+mn-lt"/>
                        </a:rPr>
                        <a:t>，重装初值继续计数，计数到则反向</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写入控制字后变</a:t>
                      </a:r>
                      <a:r>
                        <a:rPr kumimoji="1" lang="en-US" altLang="zh-CN" sz="1600" b="1" i="0" u="none" strike="noStrike" cap="none" normalizeH="0" baseline="0" dirty="0">
                          <a:ln>
                            <a:noFill/>
                          </a:ln>
                          <a:solidFill>
                            <a:schemeClr val="tx1"/>
                          </a:solidFill>
                          <a:effectLst/>
                          <a:latin typeface="+mn-lt"/>
                          <a:ea typeface="+mn-ea"/>
                          <a:cs typeface="+mn-ea"/>
                          <a:sym typeface="+mn-lt"/>
                        </a:rPr>
                        <a:t>1</a:t>
                      </a:r>
                      <a:r>
                        <a:rPr kumimoji="1" lang="zh-CN" altLang="en-US" sz="1600" b="1" i="0" u="none" strike="noStrike" cap="none" normalizeH="0" baseline="0" dirty="0">
                          <a:ln>
                            <a:noFill/>
                          </a:ln>
                          <a:solidFill>
                            <a:schemeClr val="tx1"/>
                          </a:solidFill>
                          <a:effectLst/>
                          <a:latin typeface="+mn-lt"/>
                          <a:ea typeface="+mn-ea"/>
                          <a:cs typeface="+mn-ea"/>
                          <a:sym typeface="+mn-lt"/>
                        </a:rPr>
                        <a:t>，计数结束变</a:t>
                      </a:r>
                      <a:r>
                        <a:rPr kumimoji="1" lang="en-US" altLang="zh-CN" sz="1600" b="1" i="0" u="none" strike="noStrike" cap="none" normalizeH="0" baseline="0" dirty="0">
                          <a:ln>
                            <a:noFill/>
                          </a:ln>
                          <a:solidFill>
                            <a:schemeClr val="tx1"/>
                          </a:solidFill>
                          <a:effectLst/>
                          <a:latin typeface="+mn-lt"/>
                          <a:ea typeface="+mn-ea"/>
                          <a:cs typeface="+mn-ea"/>
                          <a:sym typeface="+mn-lt"/>
                        </a:rPr>
                        <a:t>0</a:t>
                      </a:r>
                      <a:r>
                        <a:rPr kumimoji="1" lang="zh-CN" altLang="en-US" sz="1600" b="1" i="0" u="none" strike="noStrike" cap="none" normalizeH="0" baseline="0" dirty="0">
                          <a:ln>
                            <a:noFill/>
                          </a:ln>
                          <a:solidFill>
                            <a:schemeClr val="tx1"/>
                          </a:solidFill>
                          <a:effectLst/>
                          <a:latin typeface="+mn-lt"/>
                          <a:ea typeface="+mn-ea"/>
                          <a:cs typeface="+mn-ea"/>
                          <a:sym typeface="+mn-lt"/>
                        </a:rPr>
                        <a:t>，维持一个</a:t>
                      </a:r>
                      <a:r>
                        <a:rPr kumimoji="1" lang="en-US" altLang="zh-CN" sz="1600" b="1" i="0" u="none" strike="noStrike" cap="none" normalizeH="0" baseline="0" dirty="0">
                          <a:ln>
                            <a:noFill/>
                          </a:ln>
                          <a:solidFill>
                            <a:schemeClr val="tx1"/>
                          </a:solidFill>
                          <a:effectLst/>
                          <a:latin typeface="+mn-lt"/>
                          <a:ea typeface="+mn-ea"/>
                          <a:cs typeface="+mn-ea"/>
                          <a:sym typeface="+mn-lt"/>
                        </a:rPr>
                        <a:t>CLK</a:t>
                      </a:r>
                      <a:r>
                        <a:rPr kumimoji="1" lang="zh-CN" altLang="en-US" sz="1600" b="1" i="0" u="none" strike="noStrike" cap="none" normalizeH="0" baseline="0" dirty="0">
                          <a:ln>
                            <a:noFill/>
                          </a:ln>
                          <a:solidFill>
                            <a:schemeClr val="tx1"/>
                          </a:solidFill>
                          <a:effectLst/>
                          <a:latin typeface="+mn-lt"/>
                          <a:ea typeface="+mn-ea"/>
                          <a:cs typeface="+mn-ea"/>
                          <a:sym typeface="+mn-lt"/>
                        </a:rPr>
                        <a:t>变</a:t>
                      </a:r>
                      <a:r>
                        <a:rPr kumimoji="1" lang="en-US" altLang="zh-CN" sz="1600" b="1" i="0" u="none" strike="noStrike" cap="none" normalizeH="0" baseline="0" dirty="0">
                          <a:ln>
                            <a:noFill/>
                          </a:ln>
                          <a:solidFill>
                            <a:schemeClr val="tx1"/>
                          </a:solidFill>
                          <a:effectLst/>
                          <a:latin typeface="+mn-lt"/>
                          <a:ea typeface="+mn-ea"/>
                          <a:cs typeface="+mn-ea"/>
                          <a:sym typeface="+mn-lt"/>
                        </a:rPr>
                        <a:t>1</a:t>
                      </a:r>
                      <a:endParaRPr kumimoji="1" lang="en-US" altLang="zh-CN"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写入控制字后变</a:t>
                      </a:r>
                      <a:r>
                        <a:rPr kumimoji="1" lang="en-US" altLang="zh-CN" sz="1600" b="1" i="0" u="none" strike="noStrike" cap="none" normalizeH="0" baseline="0">
                          <a:ln>
                            <a:noFill/>
                          </a:ln>
                          <a:solidFill>
                            <a:schemeClr val="tx1"/>
                          </a:solidFill>
                          <a:effectLst/>
                          <a:latin typeface="+mn-lt"/>
                          <a:ea typeface="+mn-ea"/>
                          <a:cs typeface="+mn-ea"/>
                          <a:sym typeface="+mn-lt"/>
                        </a:rPr>
                        <a:t>1</a:t>
                      </a:r>
                      <a:r>
                        <a:rPr kumimoji="1" lang="zh-CN" altLang="en-US" sz="1600" b="1" i="0" u="none" strike="noStrike" cap="none" normalizeH="0" baseline="0">
                          <a:ln>
                            <a:noFill/>
                          </a:ln>
                          <a:solidFill>
                            <a:schemeClr val="tx1"/>
                          </a:solidFill>
                          <a:effectLst/>
                          <a:latin typeface="+mn-lt"/>
                          <a:ea typeface="+mn-ea"/>
                          <a:cs typeface="+mn-ea"/>
                          <a:sym typeface="+mn-lt"/>
                        </a:rPr>
                        <a:t>，</a:t>
                      </a:r>
                      <a:r>
                        <a:rPr kumimoji="1" lang="en-US" altLang="zh-CN" sz="1600" b="1" i="0" u="none" strike="noStrike" cap="none" normalizeH="0" baseline="0">
                          <a:ln>
                            <a:noFill/>
                          </a:ln>
                          <a:solidFill>
                            <a:schemeClr val="tx1"/>
                          </a:solidFill>
                          <a:effectLst/>
                          <a:latin typeface="+mn-lt"/>
                          <a:ea typeface="+mn-ea"/>
                          <a:cs typeface="+mn-ea"/>
                          <a:sym typeface="+mn-lt"/>
                        </a:rPr>
                        <a:t>GATE</a:t>
                      </a:r>
                      <a:r>
                        <a:rPr kumimoji="1" lang="zh-CN" altLang="en-US" sz="1600" b="1" i="0" u="none" strike="noStrike" cap="none" normalizeH="0" baseline="0">
                          <a:ln>
                            <a:noFill/>
                          </a:ln>
                          <a:solidFill>
                            <a:schemeClr val="tx1"/>
                          </a:solidFill>
                          <a:effectLst/>
                          <a:latin typeface="+mn-lt"/>
                          <a:ea typeface="+mn-ea"/>
                          <a:cs typeface="+mn-ea"/>
                          <a:sym typeface="+mn-lt"/>
                        </a:rPr>
                        <a:t>上升沿触发开始计数，计数结束输出一个</a:t>
                      </a:r>
                      <a:r>
                        <a:rPr kumimoji="1" lang="en-US" altLang="zh-CN" sz="1600" b="1" i="0" u="none" strike="noStrike" cap="none" normalizeH="0" baseline="0">
                          <a:ln>
                            <a:noFill/>
                          </a:ln>
                          <a:solidFill>
                            <a:schemeClr val="tx1"/>
                          </a:solidFill>
                          <a:effectLst/>
                          <a:latin typeface="+mn-lt"/>
                          <a:ea typeface="+mn-ea"/>
                          <a:cs typeface="+mn-ea"/>
                          <a:sym typeface="+mn-lt"/>
                        </a:rPr>
                        <a:t>CLK</a:t>
                      </a:r>
                      <a:r>
                        <a:rPr kumimoji="1" lang="zh-CN" altLang="en-US" sz="1600" b="1" i="0" u="none" strike="noStrike" cap="none" normalizeH="0" baseline="0">
                          <a:ln>
                            <a:noFill/>
                          </a:ln>
                          <a:solidFill>
                            <a:schemeClr val="tx1"/>
                          </a:solidFill>
                          <a:effectLst/>
                          <a:latin typeface="+mn-lt"/>
                          <a:ea typeface="+mn-ea"/>
                          <a:cs typeface="+mn-ea"/>
                          <a:sym typeface="+mn-lt"/>
                        </a:rPr>
                        <a:t>的负脉冲</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708574">
                <a:tc gridSpan="2">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初值</a:t>
                      </a:r>
                      <a:endParaRPr kumimoji="1" lang="en-US" altLang="zh-CN" sz="1800" b="1" i="0" u="none" strike="noStrike" cap="none" normalizeH="0" baseline="0" dirty="0">
                        <a:ln>
                          <a:noFill/>
                        </a:ln>
                        <a:solidFill>
                          <a:srgbClr val="C00000"/>
                        </a:solidFill>
                        <a:effectLst/>
                        <a:latin typeface="+mn-lt"/>
                        <a:ea typeface="+mn-ea"/>
                        <a:cs typeface="+mn-ea"/>
                        <a:sym typeface="+mn-lt"/>
                      </a:endParaRPr>
                    </a:p>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自动重装</a:t>
                      </a:r>
                      <a:endParaRPr kumimoji="1" lang="zh-CN" altLang="en-US" sz="1800" b="1" i="0" u="none" strike="noStrike" cap="none" normalizeH="0" baseline="0" dirty="0">
                        <a:ln>
                          <a:noFill/>
                        </a:ln>
                        <a:solidFill>
                          <a:srgbClr val="C0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h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无</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计数到</a:t>
                      </a:r>
                      <a:r>
                        <a:rPr kumimoji="1" lang="en-US" altLang="zh-CN" sz="1600" b="1" i="0" u="none" strike="noStrike" cap="none" normalizeH="0" baseline="0" dirty="0">
                          <a:ln>
                            <a:noFill/>
                          </a:ln>
                          <a:solidFill>
                            <a:schemeClr val="tx1"/>
                          </a:solidFill>
                          <a:effectLst/>
                          <a:latin typeface="+mn-lt"/>
                          <a:ea typeface="+mn-ea"/>
                          <a:cs typeface="+mn-ea"/>
                          <a:sym typeface="+mn-lt"/>
                        </a:rPr>
                        <a:t>0</a:t>
                      </a:r>
                      <a:r>
                        <a:rPr kumimoji="1" lang="zh-CN" altLang="en-US" sz="1600" b="1" i="0" u="none" strike="noStrike" cap="none" normalizeH="0" baseline="0" dirty="0">
                          <a:ln>
                            <a:noFill/>
                          </a:ln>
                          <a:solidFill>
                            <a:schemeClr val="tx1"/>
                          </a:solidFill>
                          <a:effectLst/>
                          <a:latin typeface="+mn-lt"/>
                          <a:ea typeface="+mn-ea"/>
                          <a:cs typeface="+mn-ea"/>
                          <a:sym typeface="+mn-lt"/>
                        </a:rPr>
                        <a:t>重装</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根据初值奇偶分别重装</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961796">
                <a:tc gridSpan="2">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计数过程中改变初值</a:t>
                      </a:r>
                      <a:endParaRPr kumimoji="1" lang="zh-CN" altLang="en-US" sz="1800" b="1" i="0" u="none" strike="noStrike" cap="none" normalizeH="0" baseline="0" dirty="0">
                        <a:ln>
                          <a:noFill/>
                        </a:ln>
                        <a:solidFill>
                          <a:srgbClr val="C0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h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立即有效</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600" b="1" i="0" u="none" strike="noStrike" cap="none" normalizeH="0" baseline="0">
                          <a:ln>
                            <a:noFill/>
                          </a:ln>
                          <a:solidFill>
                            <a:schemeClr val="tx1"/>
                          </a:solidFill>
                          <a:effectLst/>
                          <a:latin typeface="+mn-lt"/>
                          <a:ea typeface="+mn-ea"/>
                          <a:cs typeface="+mn-ea"/>
                          <a:sym typeface="+mn-lt"/>
                        </a:rPr>
                        <a:t>GATE</a:t>
                      </a:r>
                      <a:r>
                        <a:rPr kumimoji="1" lang="zh-CN" altLang="en-US" sz="1600" b="1" i="0" u="none" strike="noStrike" cap="none" normalizeH="0" baseline="0">
                          <a:ln>
                            <a:noFill/>
                          </a:ln>
                          <a:solidFill>
                            <a:schemeClr val="tx1"/>
                          </a:solidFill>
                          <a:effectLst/>
                          <a:latin typeface="+mn-lt"/>
                          <a:ea typeface="+mn-ea"/>
                          <a:cs typeface="+mn-ea"/>
                          <a:sym typeface="+mn-lt"/>
                        </a:rPr>
                        <a:t>触发后有效</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计数到</a:t>
                      </a:r>
                      <a:r>
                        <a:rPr kumimoji="1" lang="en-US" altLang="zh-CN" sz="1600" b="1" i="0" u="none" strike="noStrike" cap="none" normalizeH="0" baseline="0">
                          <a:ln>
                            <a:noFill/>
                          </a:ln>
                          <a:solidFill>
                            <a:schemeClr val="tx1"/>
                          </a:solidFill>
                          <a:effectLst/>
                          <a:latin typeface="+mn-lt"/>
                          <a:ea typeface="+mn-ea"/>
                          <a:cs typeface="+mn-ea"/>
                          <a:sym typeface="+mn-lt"/>
                        </a:rPr>
                        <a:t>1</a:t>
                      </a:r>
                      <a:r>
                        <a:rPr kumimoji="1" lang="zh-CN" altLang="en-US" sz="1600" b="1" i="0" u="none" strike="noStrike" cap="none" normalizeH="0" baseline="0">
                          <a:ln>
                            <a:noFill/>
                          </a:ln>
                          <a:solidFill>
                            <a:schemeClr val="tx1"/>
                          </a:solidFill>
                          <a:effectLst/>
                          <a:latin typeface="+mn-lt"/>
                          <a:ea typeface="+mn-ea"/>
                          <a:cs typeface="+mn-ea"/>
                          <a:sym typeface="+mn-lt"/>
                        </a:rPr>
                        <a:t>或</a:t>
                      </a:r>
                      <a:r>
                        <a:rPr kumimoji="1" lang="en-US" altLang="zh-CN" sz="1600" b="1" i="0" u="none" strike="noStrike" cap="none" normalizeH="0" baseline="0">
                          <a:ln>
                            <a:noFill/>
                          </a:ln>
                          <a:solidFill>
                            <a:schemeClr val="tx1"/>
                          </a:solidFill>
                          <a:effectLst/>
                          <a:latin typeface="+mn-lt"/>
                          <a:ea typeface="+mn-ea"/>
                          <a:cs typeface="+mn-ea"/>
                          <a:sym typeface="+mn-lt"/>
                        </a:rPr>
                        <a:t>GATE</a:t>
                      </a:r>
                      <a:r>
                        <a:rPr kumimoji="1" lang="zh-CN" altLang="en-US" sz="1600" b="1" i="0" u="none" strike="noStrike" cap="none" normalizeH="0" baseline="0">
                          <a:ln>
                            <a:noFill/>
                          </a:ln>
                          <a:solidFill>
                            <a:schemeClr val="tx1"/>
                          </a:solidFill>
                          <a:effectLst/>
                          <a:latin typeface="+mn-lt"/>
                          <a:ea typeface="+mn-ea"/>
                          <a:cs typeface="+mn-ea"/>
                          <a:sym typeface="+mn-lt"/>
                        </a:rPr>
                        <a:t>触发后有效</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计数结束或</a:t>
                      </a:r>
                      <a:r>
                        <a:rPr kumimoji="1" lang="en-US" altLang="zh-CN" sz="1600" b="1" i="0" u="none" strike="noStrike" cap="none" normalizeH="0" baseline="0">
                          <a:ln>
                            <a:noFill/>
                          </a:ln>
                          <a:solidFill>
                            <a:schemeClr val="tx1"/>
                          </a:solidFill>
                          <a:effectLst/>
                          <a:latin typeface="+mn-lt"/>
                          <a:ea typeface="+mn-ea"/>
                          <a:cs typeface="+mn-ea"/>
                          <a:sym typeface="+mn-lt"/>
                        </a:rPr>
                        <a:t>GATE</a:t>
                      </a:r>
                      <a:r>
                        <a:rPr kumimoji="1" lang="zh-CN" altLang="en-US" sz="1600" b="1" i="0" u="none" strike="noStrike" cap="none" normalizeH="0" baseline="0">
                          <a:ln>
                            <a:noFill/>
                          </a:ln>
                          <a:solidFill>
                            <a:schemeClr val="tx1"/>
                          </a:solidFill>
                          <a:effectLst/>
                          <a:latin typeface="+mn-lt"/>
                          <a:ea typeface="+mn-ea"/>
                          <a:cs typeface="+mn-ea"/>
                          <a:sym typeface="+mn-lt"/>
                        </a:rPr>
                        <a:t>触发后有效</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立即有效</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600" b="1" i="0" u="none" strike="noStrike" cap="none" normalizeH="0" baseline="0">
                          <a:ln>
                            <a:noFill/>
                          </a:ln>
                          <a:solidFill>
                            <a:schemeClr val="tx1"/>
                          </a:solidFill>
                          <a:effectLst/>
                          <a:latin typeface="+mn-lt"/>
                          <a:ea typeface="+mn-ea"/>
                          <a:cs typeface="+mn-ea"/>
                          <a:sym typeface="+mn-lt"/>
                        </a:rPr>
                        <a:t>GATE</a:t>
                      </a:r>
                      <a:r>
                        <a:rPr kumimoji="1" lang="zh-CN" altLang="en-US" sz="1600" b="1" i="0" u="none" strike="noStrike" cap="none" normalizeH="0" baseline="0">
                          <a:ln>
                            <a:noFill/>
                          </a:ln>
                          <a:solidFill>
                            <a:schemeClr val="tx1"/>
                          </a:solidFill>
                          <a:effectLst/>
                          <a:latin typeface="+mn-lt"/>
                          <a:ea typeface="+mn-ea"/>
                          <a:cs typeface="+mn-ea"/>
                          <a:sym typeface="+mn-lt"/>
                        </a:rPr>
                        <a:t>触发后有效</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36000">
                <a:tc rowSpan="4">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800" b="1" i="0" u="none" strike="noStrike" cap="none" normalizeH="0" baseline="0" dirty="0">
                          <a:ln>
                            <a:noFill/>
                          </a:ln>
                          <a:solidFill>
                            <a:srgbClr val="C00000"/>
                          </a:solidFill>
                          <a:effectLst/>
                          <a:latin typeface="+mn-lt"/>
                          <a:ea typeface="+mn-ea"/>
                          <a:cs typeface="+mn-ea"/>
                          <a:sym typeface="+mn-lt"/>
                        </a:rPr>
                        <a:t>GATE</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800" b="1" i="0" u="none" strike="noStrike" cap="none" normalizeH="0" baseline="0" dirty="0">
                          <a:ln>
                            <a:noFill/>
                          </a:ln>
                          <a:solidFill>
                            <a:srgbClr val="C00000"/>
                          </a:solidFill>
                          <a:effectLst/>
                          <a:latin typeface="+mn-lt"/>
                          <a:ea typeface="+mn-ea"/>
                          <a:cs typeface="+mn-ea"/>
                          <a:sym typeface="+mn-lt"/>
                        </a:rPr>
                        <a:t>0</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禁止计数</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无影响</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禁止计数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禁止计数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禁止计数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无影响</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543607">
                <a:tc v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下降沿</a:t>
                      </a:r>
                      <a:endParaRPr kumimoji="1" lang="zh-CN" altLang="en-US"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暂停计数</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无影响</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停止计数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停止计数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停止计数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无影响</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676820">
                <a:tc v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800" b="1" i="0" u="none" strike="noStrike" cap="none" normalizeH="0" baseline="0" dirty="0">
                          <a:ln>
                            <a:noFill/>
                          </a:ln>
                          <a:solidFill>
                            <a:srgbClr val="C00000"/>
                          </a:solidFill>
                          <a:effectLst/>
                          <a:latin typeface="+mn-lt"/>
                          <a:ea typeface="+mn-ea"/>
                          <a:cs typeface="+mn-ea"/>
                          <a:sym typeface="+mn-lt"/>
                        </a:rPr>
                        <a:t>上升沿</a:t>
                      </a:r>
                      <a:endParaRPr kumimoji="1" lang="zh-CN" altLang="en-US"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继续计数</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从初值开始重新计数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从初值开始重新计数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从初值开始重新计数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从初值开始重新计数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从初值开始重新计数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08170">
                <a:tc vMerge="1">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en-US" altLang="zh-CN" sz="1800" b="1" i="0" u="none" strike="noStrike" cap="none" normalizeH="0" baseline="0" dirty="0">
                          <a:ln>
                            <a:noFill/>
                          </a:ln>
                          <a:solidFill>
                            <a:srgbClr val="C00000"/>
                          </a:solidFill>
                          <a:effectLst/>
                          <a:latin typeface="+mn-lt"/>
                          <a:ea typeface="+mn-ea"/>
                          <a:cs typeface="+mn-ea"/>
                          <a:sym typeface="+mn-lt"/>
                        </a:rPr>
                        <a:t>1</a:t>
                      </a:r>
                      <a:endParaRPr kumimoji="1" lang="en-US" altLang="zh-CN" sz="1800" b="1" i="0" u="none" strike="noStrike" cap="none" normalizeH="0" baseline="0" dirty="0">
                        <a:ln>
                          <a:noFill/>
                        </a:ln>
                        <a:solidFill>
                          <a:srgbClr val="C00000"/>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允许计数</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无影响</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允许计数</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允许计数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a:ln>
                            <a:noFill/>
                          </a:ln>
                          <a:solidFill>
                            <a:schemeClr val="tx1"/>
                          </a:solidFill>
                          <a:effectLst/>
                          <a:latin typeface="+mn-lt"/>
                          <a:ea typeface="+mn-ea"/>
                          <a:cs typeface="+mn-ea"/>
                          <a:sym typeface="+mn-lt"/>
                        </a:rPr>
                        <a:t>允许计数</a:t>
                      </a:r>
                      <a:endParaRPr kumimoji="1" lang="zh-CN" altLang="en-US" sz="16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lvl1pPr>
                        <a:spcBef>
                          <a:spcPct val="20000"/>
                        </a:spcBef>
                        <a:buClr>
                          <a:schemeClr val="hlink"/>
                        </a:buClr>
                        <a:buSzPct val="50000"/>
                        <a:buFont typeface="Monotype Sorts" charset="2"/>
                        <a:defRPr kumimoji="1" sz="24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75000"/>
                        <a:buFont typeface="Monotype Sorts" charset="2"/>
                        <a:defRPr kumimoji="1" sz="22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65000"/>
                        <a:buFont typeface="Monotype Sorts" charset="2"/>
                        <a:defRPr kumimoji="1" sz="20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100000"/>
                        <a:defRPr kumimoji="1">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1000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100000"/>
                        <a:defRPr kumimoji="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hlink"/>
                        </a:buClr>
                        <a:buSzPct val="50000"/>
                        <a:buFont typeface="Monotype Sorts" charset="2"/>
                        <a:buNone/>
                      </a:pPr>
                      <a:r>
                        <a:rPr kumimoji="1" lang="zh-CN" altLang="en-US" sz="1600" b="1" i="0" u="none" strike="noStrike" cap="none" normalizeH="0" baseline="0" dirty="0">
                          <a:ln>
                            <a:noFill/>
                          </a:ln>
                          <a:solidFill>
                            <a:schemeClr val="tx1"/>
                          </a:solidFill>
                          <a:effectLst/>
                          <a:latin typeface="+mn-lt"/>
                          <a:ea typeface="+mn-ea"/>
                          <a:cs typeface="+mn-ea"/>
                          <a:sym typeface="+mn-lt"/>
                        </a:rPr>
                        <a:t>无影响</a:t>
                      </a:r>
                      <a:endParaRPr kumimoji="1" lang="zh-CN" altLang="en-US" sz="16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Tree>
  </p:cSld>
  <p:clrMapOvr>
    <a:masterClrMapping/>
  </p:clrMapOvr>
  <p:transition>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4274" name="Text Box 2"/>
              <p:cNvSpPr txBox="1">
                <a:spLocks noChangeArrowheads="1"/>
              </p:cNvSpPr>
              <p:nvPr/>
            </p:nvSpPr>
            <p:spPr bwMode="auto">
              <a:xfrm>
                <a:off x="735278" y="1947334"/>
                <a:ext cx="7673442" cy="3658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20000"/>
                  </a:spcBef>
                  <a:buClr>
                    <a:srgbClr val="FF5050"/>
                  </a:buClr>
                  <a:buSzPct val="80000"/>
                  <a:buFont typeface="Wingdings" panose="05000000000000000000" pitchFamily="2" charset="2"/>
                  <a:buNone/>
                </a:pPr>
                <a:r>
                  <a:rPr lang="en-US" altLang="zh-CN" sz="2600" dirty="0">
                    <a:solidFill>
                      <a:srgbClr val="000099"/>
                    </a:solidFill>
                    <a:latin typeface="+mn-lt"/>
                    <a:ea typeface="+mn-ea"/>
                    <a:cs typeface="+mn-ea"/>
                    <a:sym typeface="+mn-lt"/>
                  </a:rPr>
                  <a:t>1</a:t>
                </a:r>
                <a:r>
                  <a:rPr lang="zh-CN" altLang="en-US" sz="2600" dirty="0">
                    <a:solidFill>
                      <a:srgbClr val="000099"/>
                    </a:solidFill>
                    <a:latin typeface="+mn-lt"/>
                    <a:ea typeface="+mn-ea"/>
                    <a:cs typeface="+mn-ea"/>
                    <a:sym typeface="+mn-lt"/>
                  </a:rPr>
                  <a:t>、计数初值的计算</a:t>
                </a:r>
                <a:endParaRPr lang="zh-CN" altLang="en-US" sz="2600" dirty="0">
                  <a:solidFill>
                    <a:srgbClr val="000099"/>
                  </a:solidFill>
                  <a:latin typeface="+mn-lt"/>
                  <a:ea typeface="+mn-ea"/>
                  <a:cs typeface="+mn-ea"/>
                  <a:sym typeface="+mn-lt"/>
                </a:endParaRPr>
              </a:p>
              <a:p>
                <a:pPr marL="467995" lvl="1" indent="0" algn="just">
                  <a:lnSpc>
                    <a:spcPct val="110000"/>
                  </a:lnSpc>
                  <a:spcBef>
                    <a:spcPct val="20000"/>
                  </a:spcBef>
                  <a:buClr>
                    <a:srgbClr val="FF5050"/>
                  </a:buClr>
                  <a:buSzPct val="80000"/>
                </a:pPr>
                <a:r>
                  <a:rPr lang="zh-CN" altLang="en-US" dirty="0">
                    <a:latin typeface="+mn-lt"/>
                    <a:ea typeface="+mn-ea"/>
                    <a:cs typeface="+mn-ea"/>
                    <a:sym typeface="+mn-lt"/>
                  </a:rPr>
                  <a:t>计数初值分两种情况：若作</a:t>
                </a:r>
                <a:r>
                  <a:rPr lang="zh-CN" altLang="en-US" dirty="0">
                    <a:solidFill>
                      <a:srgbClr val="006600"/>
                    </a:solidFill>
                    <a:latin typeface="+mn-lt"/>
                    <a:ea typeface="+mn-ea"/>
                    <a:cs typeface="+mn-ea"/>
                    <a:sym typeface="+mn-lt"/>
                  </a:rPr>
                  <a:t>计数器</a:t>
                </a:r>
                <a:r>
                  <a:rPr lang="zh-CN" altLang="en-US" dirty="0">
                    <a:latin typeface="+mn-lt"/>
                    <a:ea typeface="+mn-ea"/>
                    <a:cs typeface="+mn-ea"/>
                    <a:sym typeface="+mn-lt"/>
                  </a:rPr>
                  <a:t>用时，则无须计算，将计数的次数直接装入；若作</a:t>
                </a:r>
                <a:r>
                  <a:rPr lang="zh-CN" altLang="en-US" dirty="0">
                    <a:solidFill>
                      <a:srgbClr val="006600"/>
                    </a:solidFill>
                    <a:latin typeface="+mn-lt"/>
                    <a:ea typeface="+mn-ea"/>
                    <a:cs typeface="+mn-ea"/>
                    <a:sym typeface="+mn-lt"/>
                  </a:rPr>
                  <a:t>定时器</a:t>
                </a:r>
                <a:r>
                  <a:rPr lang="zh-CN" altLang="en-US" dirty="0">
                    <a:latin typeface="+mn-lt"/>
                    <a:ea typeface="+mn-ea"/>
                    <a:cs typeface="+mn-ea"/>
                    <a:sym typeface="+mn-lt"/>
                  </a:rPr>
                  <a:t>用时，则计数初值需要经过换算才能得到。其换算方法如下。</a:t>
                </a:r>
                <a:endParaRPr lang="zh-CN" altLang="en-US" dirty="0">
                  <a:latin typeface="+mn-lt"/>
                  <a:ea typeface="+mn-ea"/>
                  <a:cs typeface="+mn-ea"/>
                  <a:sym typeface="+mn-lt"/>
                </a:endParaRPr>
              </a:p>
              <a:p>
                <a:pPr lvl="1">
                  <a:lnSpc>
                    <a:spcPct val="110000"/>
                  </a:lnSpc>
                  <a:spcBef>
                    <a:spcPct val="20000"/>
                  </a:spcBef>
                  <a:buClr>
                    <a:srgbClr val="FF5050"/>
                  </a:buClr>
                  <a:buSzPct val="80000"/>
                </a:pPr>
                <a:r>
                  <a:rPr lang="zh-CN" altLang="en-US" sz="2600" dirty="0">
                    <a:latin typeface="+mn-lt"/>
                    <a:ea typeface="+mn-ea"/>
                    <a:cs typeface="+mn-ea"/>
                    <a:sym typeface="+mn-lt"/>
                  </a:rPr>
                  <a:t>① 产生时间间隔</a:t>
                </a:r>
                <a14:m>
                  <m:oMath xmlns:m="http://schemas.openxmlformats.org/officeDocument/2006/math">
                    <m:r>
                      <a:rPr lang="el-GR" altLang="zh-CN" sz="2600" i="1" dirty="0" smtClean="0">
                        <a:latin typeface="Cambria Math" panose="02040503050406030204" pitchFamily="18" charset="0"/>
                        <a:ea typeface="+mn-ea"/>
                        <a:cs typeface="+mn-ea"/>
                        <a:sym typeface="+mn-lt"/>
                      </a:rPr>
                      <m:t>𝜏</m:t>
                    </m:r>
                  </m:oMath>
                </a14:m>
                <a:r>
                  <a:rPr lang="zh-CN" altLang="en-US" sz="2600" dirty="0">
                    <a:latin typeface="+mn-lt"/>
                    <a:ea typeface="+mn-ea"/>
                    <a:cs typeface="+mn-ea"/>
                    <a:sym typeface="+mn-lt"/>
                  </a:rPr>
                  <a:t>的时间常数</a:t>
                </a:r>
                <a14:m>
                  <m:oMath xmlns:m="http://schemas.openxmlformats.org/officeDocument/2006/math">
                    <m:sSub>
                      <m:sSubPr>
                        <m:ctrlPr>
                          <a:rPr lang="en-US" altLang="zh-CN" sz="2600" b="0" i="1" dirty="0" smtClean="0">
                            <a:latin typeface="Cambria Math" panose="02040503050406030204" pitchFamily="18" charset="0"/>
                            <a:ea typeface="+mn-ea"/>
                            <a:cs typeface="+mn-ea"/>
                            <a:sym typeface="+mn-lt"/>
                          </a:rPr>
                        </m:ctrlPr>
                      </m:sSubPr>
                      <m:e>
                        <m:r>
                          <a:rPr lang="en-US" altLang="zh-CN" sz="2600" b="0" i="1" dirty="0" smtClean="0">
                            <a:latin typeface="Cambria Math" panose="02040503050406030204" pitchFamily="18" charset="0"/>
                            <a:ea typeface="+mn-ea"/>
                            <a:cs typeface="+mn-ea"/>
                            <a:sym typeface="+mn-lt"/>
                          </a:rPr>
                          <m:t>𝑇</m:t>
                        </m:r>
                      </m:e>
                      <m:sub>
                        <m:r>
                          <m:rPr>
                            <m:sty m:val="p"/>
                          </m:rPr>
                          <a:rPr lang="en-US" altLang="zh-CN" sz="2600" b="0" i="0" dirty="0">
                            <a:latin typeface="Cambria Math" panose="02040503050406030204" pitchFamily="18" charset="0"/>
                            <a:ea typeface="+mn-ea"/>
                            <a:cs typeface="+mn-ea"/>
                            <a:sym typeface="+mn-lt"/>
                          </a:rPr>
                          <m:t>c</m:t>
                        </m:r>
                      </m:sub>
                    </m:sSub>
                  </m:oMath>
                </a14:m>
                <a:endParaRPr lang="zh-CN" altLang="en-US" sz="2600" b="0" dirty="0">
                  <a:latin typeface="+mn-lt"/>
                  <a:ea typeface="+mn-ea"/>
                  <a:cs typeface="+mn-ea"/>
                  <a:sym typeface="+mn-lt"/>
                </a:endParaRPr>
              </a:p>
              <a:p>
                <a:pPr lvl="1">
                  <a:lnSpc>
                    <a:spcPct val="110000"/>
                  </a:lnSpc>
                  <a:spcBef>
                    <a:spcPct val="20000"/>
                  </a:spcBef>
                  <a:buClr>
                    <a:srgbClr val="FF5050"/>
                  </a:buClr>
                  <a:buSzPct val="80000"/>
                </a:pPr>
                <a:endParaRPr lang="en-US" altLang="zh-CN" sz="2600" dirty="0">
                  <a:latin typeface="+mn-lt"/>
                  <a:ea typeface="+mn-ea"/>
                  <a:cs typeface="+mn-ea"/>
                  <a:sym typeface="+mn-lt"/>
                </a:endParaRPr>
              </a:p>
              <a:p>
                <a:pPr lvl="1">
                  <a:lnSpc>
                    <a:spcPct val="110000"/>
                  </a:lnSpc>
                  <a:spcBef>
                    <a:spcPts val="3000"/>
                  </a:spcBef>
                  <a:buClr>
                    <a:srgbClr val="FF5050"/>
                  </a:buClr>
                  <a:buSzPct val="80000"/>
                </a:pPr>
                <a:r>
                  <a:rPr lang="en-US" altLang="zh-CN" sz="2600" dirty="0">
                    <a:latin typeface="+mn-lt"/>
                    <a:ea typeface="+mn-ea"/>
                    <a:cs typeface="+mn-ea"/>
                    <a:sym typeface="+mn-lt"/>
                  </a:rPr>
                  <a:t>② </a:t>
                </a:r>
                <a:r>
                  <a:rPr lang="zh-CN" altLang="en-US" sz="2600" dirty="0">
                    <a:latin typeface="+mn-lt"/>
                    <a:ea typeface="+mn-ea"/>
                    <a:cs typeface="+mn-ea"/>
                    <a:sym typeface="+mn-lt"/>
                  </a:rPr>
                  <a:t>产生频率为</a:t>
                </a:r>
                <a14:m>
                  <m:oMath xmlns:m="http://schemas.openxmlformats.org/officeDocument/2006/math">
                    <m:r>
                      <a:rPr lang="en-US" altLang="zh-CN" sz="2600" i="1" dirty="0" smtClean="0">
                        <a:latin typeface="Cambria Math" panose="02040503050406030204" pitchFamily="18" charset="0"/>
                        <a:ea typeface="+mn-ea"/>
                        <a:cs typeface="+mn-ea"/>
                        <a:sym typeface="+mn-lt"/>
                      </a:rPr>
                      <m:t>𝑓</m:t>
                    </m:r>
                  </m:oMath>
                </a14:m>
                <a:r>
                  <a:rPr lang="zh-CN" altLang="en-US" sz="2600" dirty="0">
                    <a:latin typeface="+mn-lt"/>
                    <a:ea typeface="+mn-ea"/>
                    <a:cs typeface="+mn-ea"/>
                    <a:sym typeface="+mn-lt"/>
                  </a:rPr>
                  <a:t>的信号波形的时间常数</a:t>
                </a:r>
                <a14:m>
                  <m:oMath xmlns:m="http://schemas.openxmlformats.org/officeDocument/2006/math">
                    <m:sSub>
                      <m:sSubPr>
                        <m:ctrlPr>
                          <a:rPr lang="en-US" altLang="zh-CN" sz="2600" b="0" i="1" dirty="0">
                            <a:latin typeface="Cambria Math" panose="02040503050406030204" pitchFamily="18" charset="0"/>
                            <a:ea typeface="+mn-ea"/>
                            <a:cs typeface="+mn-ea"/>
                            <a:sym typeface="+mn-lt"/>
                          </a:rPr>
                        </m:ctrlPr>
                      </m:sSubPr>
                      <m:e>
                        <m:r>
                          <a:rPr lang="en-US" altLang="zh-CN" sz="2600" b="0" i="1" dirty="0">
                            <a:latin typeface="Cambria Math" panose="02040503050406030204" pitchFamily="18" charset="0"/>
                            <a:ea typeface="+mn-ea"/>
                            <a:cs typeface="+mn-ea"/>
                            <a:sym typeface="+mn-lt"/>
                          </a:rPr>
                          <m:t>𝑇</m:t>
                        </m:r>
                      </m:e>
                      <m:sub>
                        <m:r>
                          <m:rPr>
                            <m:sty m:val="p"/>
                          </m:rPr>
                          <a:rPr lang="en-US" altLang="zh-CN" sz="2600" b="0" dirty="0">
                            <a:latin typeface="Cambria Math" panose="02040503050406030204" pitchFamily="18" charset="0"/>
                            <a:ea typeface="+mn-ea"/>
                            <a:cs typeface="+mn-ea"/>
                            <a:sym typeface="+mn-lt"/>
                          </a:rPr>
                          <m:t>c</m:t>
                        </m:r>
                      </m:sub>
                    </m:sSub>
                  </m:oMath>
                </a14:m>
                <a:endParaRPr lang="zh-CN" altLang="en-US" sz="2600" dirty="0">
                  <a:latin typeface="+mn-lt"/>
                  <a:ea typeface="+mn-ea"/>
                  <a:cs typeface="+mn-ea"/>
                  <a:sym typeface="+mn-lt"/>
                </a:endParaRPr>
              </a:p>
            </p:txBody>
          </p:sp>
        </mc:Choice>
        <mc:Fallback>
          <p:sp>
            <p:nvSpPr>
              <p:cNvPr id="54274" name="Text Box 2"/>
              <p:cNvSpPr txBox="1">
                <a:spLocks noRot="1" noChangeAspect="1" noMove="1" noResize="1" noEditPoints="1" noAdjustHandles="1" noChangeArrowheads="1" noChangeShapeType="1" noTextEdit="1"/>
              </p:cNvSpPr>
              <p:nvPr/>
            </p:nvSpPr>
            <p:spPr bwMode="auto">
              <a:xfrm>
                <a:off x="735278" y="1947334"/>
                <a:ext cx="7673442" cy="3658887"/>
              </a:xfrm>
              <a:prstGeom prst="rect">
                <a:avLst/>
              </a:prstGeom>
              <a:blipFill rotWithShape="1">
                <a:blip r:embed="rId1"/>
                <a:stretch>
                  <a:fillRect l="-8" t="-12" r="1" b="1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2" name="矩形 1"/>
          <p:cNvSpPr/>
          <p:nvPr/>
        </p:nvSpPr>
        <p:spPr>
          <a:xfrm>
            <a:off x="1692576" y="1162942"/>
            <a:ext cx="6018864" cy="564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spcBef>
                <a:spcPct val="20000"/>
              </a:spcBef>
              <a:buClr>
                <a:srgbClr val="FF5050"/>
              </a:buClr>
              <a:buSzPct val="80000"/>
            </a:pPr>
            <a:r>
              <a:rPr lang="en-US" altLang="zh-CN" sz="2800" dirty="0">
                <a:solidFill>
                  <a:srgbClr val="FF0000"/>
                </a:solidFill>
                <a:latin typeface="+mn-lt"/>
                <a:ea typeface="+mn-ea"/>
                <a:cs typeface="+mn-ea"/>
                <a:sym typeface="+mn-lt"/>
              </a:rPr>
              <a:t>10.4.4 82C54</a:t>
            </a:r>
            <a:r>
              <a:rPr lang="zh-CN" altLang="en-US" sz="2800" dirty="0">
                <a:solidFill>
                  <a:srgbClr val="FF0000"/>
                </a:solidFill>
                <a:latin typeface="+mn-lt"/>
                <a:ea typeface="+mn-ea"/>
                <a:cs typeface="+mn-ea"/>
                <a:sym typeface="+mn-lt"/>
              </a:rPr>
              <a:t>的计数初值计算及装入</a:t>
            </a:r>
            <a:endParaRPr lang="zh-CN" altLang="en-US" sz="2800" dirty="0">
              <a:solidFill>
                <a:srgbClr val="FF0000"/>
              </a:solidFill>
              <a:latin typeface="+mn-lt"/>
              <a:ea typeface="+mn-ea"/>
              <a:cs typeface="+mn-ea"/>
              <a:sym typeface="+mn-lt"/>
            </a:endParaRPr>
          </a:p>
        </p:txBody>
      </p:sp>
      <p:graphicFrame>
        <p:nvGraphicFramePr>
          <p:cNvPr id="4" name="Picture 1"/>
          <p:cNvGraphicFramePr>
            <a:graphicFrameLocks noChangeAspect="1"/>
          </p:cNvGraphicFramePr>
          <p:nvPr/>
        </p:nvGraphicFramePr>
        <p:xfrm>
          <a:off x="1692576" y="4311066"/>
          <a:ext cx="4452938" cy="706438"/>
        </p:xfrm>
        <a:graphic>
          <a:graphicData uri="http://schemas.openxmlformats.org/presentationml/2006/ole">
            <mc:AlternateContent xmlns:mc="http://schemas.openxmlformats.org/markup-compatibility/2006">
              <mc:Choice xmlns:v="urn:schemas-microsoft-com:vml" Requires="v">
                <p:oleObj spid="_x0000_s2131" name="Visio" r:id="rId2" imgW="2654300" imgH="419100" progId="Visio.Drawing.11">
                  <p:embed/>
                </p:oleObj>
              </mc:Choice>
              <mc:Fallback>
                <p:oleObj name="Visio" r:id="rId2" imgW="2654300" imgH="419100" progId="Visio.Drawing.11">
                  <p:embed/>
                  <p:pic>
                    <p:nvPicPr>
                      <p:cNvPr id="0" name="Picture 1"/>
                      <p:cNvPicPr/>
                      <p:nvPr/>
                    </p:nvPicPr>
                    <p:blipFill>
                      <a:blip r:embed="rId3"/>
                      <a:srcRect/>
                      <a:stretch>
                        <a:fillRect/>
                      </a:stretch>
                    </p:blipFill>
                    <p:spPr>
                      <a:xfrm>
                        <a:off x="1692576" y="4311066"/>
                        <a:ext cx="4452938" cy="706438"/>
                      </a:xfrm>
                      <a:prstGeom prst="rect">
                        <a:avLst/>
                      </a:prstGeom>
                      <a:noFill/>
                      <a:ln w="38100">
                        <a:noFill/>
                        <a:miter/>
                      </a:ln>
                    </p:spPr>
                  </p:pic>
                </p:oleObj>
              </mc:Fallback>
            </mc:AlternateContent>
          </a:graphicData>
        </a:graphic>
      </p:graphicFrame>
      <p:graphicFrame>
        <p:nvGraphicFramePr>
          <p:cNvPr id="5" name="Picture 2"/>
          <p:cNvGraphicFramePr>
            <a:graphicFrameLocks noChangeAspect="1"/>
          </p:cNvGraphicFramePr>
          <p:nvPr/>
        </p:nvGraphicFramePr>
        <p:xfrm>
          <a:off x="1692576" y="5695058"/>
          <a:ext cx="3376930" cy="768985"/>
        </p:xfrm>
        <a:graphic>
          <a:graphicData uri="http://schemas.openxmlformats.org/presentationml/2006/ole">
            <mc:AlternateContent xmlns:mc="http://schemas.openxmlformats.org/markup-compatibility/2006">
              <mc:Choice xmlns:v="urn:schemas-microsoft-com:vml" Requires="v">
                <p:oleObj spid="_x0000_s2132" name="" r:id="rId4" imgW="1904365" imgH="431800" progId="Equation.3">
                  <p:embed/>
                </p:oleObj>
              </mc:Choice>
              <mc:Fallback>
                <p:oleObj name="" r:id="rId4" imgW="1904365" imgH="431800" progId="Equation.3">
                  <p:embed/>
                  <p:pic>
                    <p:nvPicPr>
                      <p:cNvPr id="0" name="Picture 2"/>
                      <p:cNvPicPr/>
                      <p:nvPr/>
                    </p:nvPicPr>
                    <p:blipFill>
                      <a:blip r:embed="rId5"/>
                      <a:srcRect/>
                      <a:stretch>
                        <a:fillRect/>
                      </a:stretch>
                    </p:blipFill>
                    <p:spPr>
                      <a:xfrm>
                        <a:off x="1692576" y="5695058"/>
                        <a:ext cx="3376930" cy="768985"/>
                      </a:xfrm>
                      <a:prstGeom prst="rect">
                        <a:avLst/>
                      </a:prstGeom>
                      <a:noFill/>
                      <a:ln w="38100">
                        <a:noFill/>
                        <a:miter/>
                      </a:ln>
                    </p:spPr>
                  </p:pic>
                </p:oleObj>
              </mc:Fallback>
            </mc:AlternateContent>
          </a:graphicData>
        </a:graphic>
      </p:graphicFrame>
    </p:spTree>
  </p:cSld>
  <p:clrMapOvr>
    <a:masterClrMapping/>
  </p:clrMapOvr>
  <p:transition>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549726" y="1324493"/>
            <a:ext cx="8044548" cy="5049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20000"/>
              </a:spcBef>
              <a:buClr>
                <a:srgbClr val="FF5050"/>
              </a:buClr>
              <a:buSzPct val="80000"/>
              <a:buFont typeface="Wingdings" panose="05000000000000000000" pitchFamily="2" charset="2"/>
              <a:buNone/>
            </a:pPr>
            <a:r>
              <a:rPr lang="en-US" altLang="zh-CN" sz="2600" dirty="0">
                <a:solidFill>
                  <a:srgbClr val="000099"/>
                </a:solidFill>
                <a:latin typeface="+mn-lt"/>
                <a:ea typeface="+mn-ea"/>
                <a:cs typeface="+mn-ea"/>
                <a:sym typeface="+mn-lt"/>
              </a:rPr>
              <a:t>2</a:t>
            </a:r>
            <a:r>
              <a:rPr lang="zh-CN" altLang="en-US" sz="2600" dirty="0">
                <a:solidFill>
                  <a:srgbClr val="000099"/>
                </a:solidFill>
                <a:latin typeface="+mn-lt"/>
                <a:ea typeface="+mn-ea"/>
                <a:cs typeface="+mn-ea"/>
                <a:sym typeface="+mn-lt"/>
              </a:rPr>
              <a:t>、计数初值的范围</a:t>
            </a:r>
            <a:endParaRPr lang="zh-CN" altLang="en-US" sz="2600" dirty="0">
              <a:solidFill>
                <a:srgbClr val="000099"/>
              </a:solidFill>
              <a:latin typeface="+mn-lt"/>
              <a:ea typeface="+mn-ea"/>
              <a:cs typeface="+mn-ea"/>
              <a:sym typeface="+mn-lt"/>
            </a:endParaRPr>
          </a:p>
          <a:p>
            <a:pPr algn="just">
              <a:lnSpc>
                <a:spcPct val="110000"/>
              </a:lnSpc>
              <a:spcBef>
                <a:spcPct val="20000"/>
              </a:spcBef>
              <a:buClr>
                <a:srgbClr val="FF5050"/>
              </a:buClr>
              <a:buSzPct val="80000"/>
              <a:buFont typeface="Wingdings" panose="05000000000000000000" pitchFamily="2" charset="2"/>
              <a:buNone/>
            </a:pPr>
            <a:r>
              <a:rPr lang="zh-CN" altLang="en-US" dirty="0">
                <a:latin typeface="+mn-lt"/>
                <a:ea typeface="+mn-ea"/>
                <a:cs typeface="+mn-ea"/>
                <a:sym typeface="+mn-lt"/>
              </a:rPr>
              <a:t>计数初值寄存器和减法计数器是</a:t>
            </a:r>
            <a:r>
              <a:rPr lang="en-US" altLang="zh-CN" dirty="0">
                <a:latin typeface="+mn-lt"/>
                <a:ea typeface="+mn-ea"/>
                <a:cs typeface="+mn-ea"/>
                <a:sym typeface="+mn-lt"/>
              </a:rPr>
              <a:t>16</a:t>
            </a:r>
            <a:r>
              <a:rPr lang="zh-CN" altLang="en-US" dirty="0">
                <a:latin typeface="+mn-lt"/>
                <a:ea typeface="+mn-ea"/>
                <a:cs typeface="+mn-ea"/>
                <a:sym typeface="+mn-lt"/>
              </a:rPr>
              <a:t>位，故计数初值的范围</a:t>
            </a:r>
            <a:endParaRPr lang="en-US" altLang="zh-CN" dirty="0">
              <a:latin typeface="+mn-lt"/>
              <a:ea typeface="+mn-ea"/>
              <a:cs typeface="+mn-ea"/>
              <a:sym typeface="+mn-lt"/>
            </a:endParaRPr>
          </a:p>
          <a:p>
            <a:pPr algn="just">
              <a:lnSpc>
                <a:spcPct val="110000"/>
              </a:lnSpc>
              <a:spcBef>
                <a:spcPct val="20000"/>
              </a:spcBef>
              <a:buClr>
                <a:srgbClr val="FF5050"/>
              </a:buClr>
              <a:buSzPct val="80000"/>
              <a:buFont typeface="Wingdings" panose="05000000000000000000" pitchFamily="2" charset="2"/>
              <a:buNone/>
            </a:pPr>
            <a:r>
              <a:rPr lang="zh-CN" altLang="en-US" dirty="0">
                <a:latin typeface="+mn-lt"/>
                <a:ea typeface="+mn-ea"/>
                <a:cs typeface="+mn-ea"/>
                <a:sym typeface="+mn-lt"/>
              </a:rPr>
              <a:t>以二进制数表示为</a:t>
            </a:r>
            <a:r>
              <a:rPr lang="en-US" altLang="zh-CN" dirty="0">
                <a:solidFill>
                  <a:srgbClr val="C00000"/>
                </a:solidFill>
                <a:latin typeface="+mn-lt"/>
                <a:ea typeface="+mn-ea"/>
                <a:cs typeface="+mn-ea"/>
                <a:sym typeface="+mn-lt"/>
              </a:rPr>
              <a:t>0000H</a:t>
            </a:r>
            <a:r>
              <a:rPr lang="zh-CN" altLang="en-US" dirty="0">
                <a:solidFill>
                  <a:srgbClr val="C00000"/>
                </a:solidFill>
                <a:latin typeface="+mn-lt"/>
                <a:ea typeface="+mn-ea"/>
                <a:cs typeface="+mn-ea"/>
                <a:sym typeface="+mn-lt"/>
              </a:rPr>
              <a:t>～</a:t>
            </a:r>
            <a:r>
              <a:rPr lang="en-US" altLang="zh-CN" dirty="0">
                <a:solidFill>
                  <a:srgbClr val="C00000"/>
                </a:solidFill>
                <a:latin typeface="+mn-lt"/>
                <a:ea typeface="+mn-ea"/>
                <a:cs typeface="+mn-ea"/>
                <a:sym typeface="+mn-lt"/>
              </a:rPr>
              <a:t>FFFFH</a:t>
            </a:r>
            <a:r>
              <a:rPr lang="zh-CN" altLang="en-US" dirty="0">
                <a:latin typeface="+mn-lt"/>
                <a:ea typeface="+mn-ea"/>
                <a:cs typeface="+mn-ea"/>
                <a:sym typeface="+mn-lt"/>
              </a:rPr>
              <a:t>；</a:t>
            </a:r>
            <a:endParaRPr lang="en-US" altLang="zh-CN" dirty="0">
              <a:latin typeface="+mn-lt"/>
              <a:ea typeface="+mn-ea"/>
              <a:cs typeface="+mn-ea"/>
              <a:sym typeface="+mn-lt"/>
            </a:endParaRPr>
          </a:p>
          <a:p>
            <a:pPr algn="just">
              <a:lnSpc>
                <a:spcPct val="110000"/>
              </a:lnSpc>
              <a:spcBef>
                <a:spcPct val="20000"/>
              </a:spcBef>
              <a:buClr>
                <a:srgbClr val="FF5050"/>
              </a:buClr>
              <a:buSzPct val="80000"/>
              <a:buFont typeface="Wingdings" panose="05000000000000000000" pitchFamily="2" charset="2"/>
              <a:buNone/>
            </a:pPr>
            <a:r>
              <a:rPr lang="zh-CN" altLang="en-US" dirty="0">
                <a:latin typeface="+mn-lt"/>
                <a:ea typeface="+mn-ea"/>
                <a:cs typeface="+mn-ea"/>
                <a:sym typeface="+mn-lt"/>
              </a:rPr>
              <a:t>以十进制数（</a:t>
            </a:r>
            <a:r>
              <a:rPr lang="en-US" altLang="zh-CN" dirty="0">
                <a:latin typeface="+mn-lt"/>
                <a:ea typeface="+mn-ea"/>
                <a:cs typeface="+mn-ea"/>
                <a:sym typeface="+mn-lt"/>
              </a:rPr>
              <a:t>BCD</a:t>
            </a:r>
            <a:r>
              <a:rPr lang="zh-CN" altLang="en-US" dirty="0">
                <a:latin typeface="+mn-lt"/>
                <a:ea typeface="+mn-ea"/>
                <a:cs typeface="+mn-ea"/>
                <a:sym typeface="+mn-lt"/>
              </a:rPr>
              <a:t>）表示为</a:t>
            </a:r>
            <a:r>
              <a:rPr lang="en-US" altLang="zh-CN" dirty="0">
                <a:solidFill>
                  <a:srgbClr val="C00000"/>
                </a:solidFill>
                <a:latin typeface="+mn-lt"/>
                <a:ea typeface="+mn-ea"/>
                <a:cs typeface="+mn-ea"/>
                <a:sym typeface="+mn-lt"/>
              </a:rPr>
              <a:t>0000</a:t>
            </a:r>
            <a:r>
              <a:rPr lang="zh-CN" altLang="en-US" dirty="0">
                <a:solidFill>
                  <a:srgbClr val="C00000"/>
                </a:solidFill>
                <a:latin typeface="+mn-lt"/>
                <a:ea typeface="+mn-ea"/>
                <a:cs typeface="+mn-ea"/>
                <a:sym typeface="+mn-lt"/>
              </a:rPr>
              <a:t>～</a:t>
            </a:r>
            <a:r>
              <a:rPr lang="en-US" altLang="zh-CN" dirty="0">
                <a:solidFill>
                  <a:srgbClr val="C00000"/>
                </a:solidFill>
                <a:latin typeface="+mn-lt"/>
                <a:ea typeface="+mn-ea"/>
                <a:cs typeface="+mn-ea"/>
                <a:sym typeface="+mn-lt"/>
              </a:rPr>
              <a:t>9999</a:t>
            </a:r>
            <a:r>
              <a:rPr lang="zh-CN" altLang="en-US" dirty="0">
                <a:latin typeface="+mn-lt"/>
                <a:ea typeface="+mn-ea"/>
                <a:cs typeface="+mn-ea"/>
                <a:sym typeface="+mn-lt"/>
              </a:rPr>
              <a:t>。</a:t>
            </a:r>
            <a:endParaRPr lang="zh-CN" altLang="en-US" dirty="0">
              <a:latin typeface="+mn-lt"/>
              <a:ea typeface="+mn-ea"/>
              <a:cs typeface="+mn-ea"/>
              <a:sym typeface="+mn-lt"/>
            </a:endParaRPr>
          </a:p>
          <a:p>
            <a:pPr algn="just">
              <a:lnSpc>
                <a:spcPct val="110000"/>
              </a:lnSpc>
              <a:spcBef>
                <a:spcPct val="20000"/>
              </a:spcBef>
              <a:buClr>
                <a:srgbClr val="FF5050"/>
              </a:buClr>
              <a:buSzPct val="80000"/>
              <a:buFont typeface="Wingdings" panose="05000000000000000000" pitchFamily="2" charset="2"/>
              <a:buNone/>
            </a:pPr>
            <a:r>
              <a:rPr lang="en-US" altLang="zh-CN" sz="2600" dirty="0">
                <a:solidFill>
                  <a:srgbClr val="000099"/>
                </a:solidFill>
                <a:latin typeface="+mn-lt"/>
                <a:ea typeface="+mn-ea"/>
                <a:cs typeface="+mn-ea"/>
                <a:sym typeface="+mn-lt"/>
              </a:rPr>
              <a:t>3</a:t>
            </a:r>
            <a:r>
              <a:rPr lang="zh-CN" altLang="en-US" sz="2600" dirty="0">
                <a:solidFill>
                  <a:srgbClr val="000099"/>
                </a:solidFill>
                <a:latin typeface="+mn-lt"/>
                <a:ea typeface="+mn-ea"/>
                <a:cs typeface="+mn-ea"/>
                <a:sym typeface="+mn-lt"/>
              </a:rPr>
              <a:t>、计数初值的装入</a:t>
            </a:r>
            <a:endParaRPr lang="zh-CN" altLang="en-US" sz="2600" dirty="0">
              <a:solidFill>
                <a:srgbClr val="000099"/>
              </a:solidFill>
              <a:latin typeface="+mn-lt"/>
              <a:ea typeface="+mn-ea"/>
              <a:cs typeface="+mn-ea"/>
              <a:sym typeface="+mn-lt"/>
            </a:endParaRPr>
          </a:p>
          <a:p>
            <a:pPr marL="342900" indent="-342900" algn="just">
              <a:lnSpc>
                <a:spcPct val="110000"/>
              </a:lnSpc>
              <a:spcBef>
                <a:spcPct val="20000"/>
              </a:spcBef>
              <a:buClr>
                <a:srgbClr val="000099"/>
              </a:buClr>
              <a:buSzPct val="80000"/>
              <a:buFont typeface="Wingdings" panose="05000000000000000000" pitchFamily="2" charset="2"/>
              <a:buChar char="l"/>
            </a:pPr>
            <a:r>
              <a:rPr lang="zh-CN" altLang="en-US" dirty="0">
                <a:latin typeface="+mn-lt"/>
                <a:ea typeface="+mn-ea"/>
                <a:cs typeface="+mn-ea"/>
                <a:sym typeface="+mn-lt"/>
              </a:rPr>
              <a:t>由于</a:t>
            </a:r>
            <a:r>
              <a:rPr lang="en-US" altLang="zh-CN" dirty="0">
                <a:latin typeface="+mn-lt"/>
                <a:ea typeface="+mn-ea"/>
                <a:cs typeface="+mn-ea"/>
                <a:sym typeface="+mn-lt"/>
              </a:rPr>
              <a:t>82C54A</a:t>
            </a:r>
            <a:r>
              <a:rPr lang="zh-CN" altLang="en-US" dirty="0">
                <a:latin typeface="+mn-lt"/>
                <a:ea typeface="+mn-ea"/>
                <a:cs typeface="+mn-ea"/>
                <a:sym typeface="+mn-lt"/>
              </a:rPr>
              <a:t>内部的减法计数器和计数初值寄存器是</a:t>
            </a:r>
            <a:r>
              <a:rPr lang="en-US" altLang="zh-CN" dirty="0">
                <a:latin typeface="+mn-lt"/>
                <a:ea typeface="+mn-ea"/>
                <a:cs typeface="+mn-ea"/>
                <a:sym typeface="+mn-lt"/>
              </a:rPr>
              <a:t>16</a:t>
            </a:r>
            <a:r>
              <a:rPr lang="zh-CN" altLang="en-US" dirty="0">
                <a:latin typeface="+mn-lt"/>
                <a:ea typeface="+mn-ea"/>
                <a:cs typeface="+mn-ea"/>
                <a:sym typeface="+mn-lt"/>
              </a:rPr>
              <a:t>位，而</a:t>
            </a:r>
            <a:r>
              <a:rPr lang="en-US" altLang="zh-CN" dirty="0">
                <a:latin typeface="+mn-lt"/>
                <a:ea typeface="+mn-ea"/>
                <a:cs typeface="+mn-ea"/>
                <a:sym typeface="+mn-lt"/>
              </a:rPr>
              <a:t>82C54A</a:t>
            </a:r>
            <a:r>
              <a:rPr lang="zh-CN" altLang="en-US" dirty="0">
                <a:latin typeface="+mn-lt"/>
                <a:ea typeface="+mn-ea"/>
                <a:cs typeface="+mn-ea"/>
                <a:sym typeface="+mn-lt"/>
              </a:rPr>
              <a:t>外部引脚数据信号线只有</a:t>
            </a:r>
            <a:r>
              <a:rPr lang="en-US" altLang="zh-CN" dirty="0">
                <a:latin typeface="+mn-lt"/>
                <a:ea typeface="+mn-ea"/>
                <a:cs typeface="+mn-ea"/>
                <a:sym typeface="+mn-lt"/>
              </a:rPr>
              <a:t>8</a:t>
            </a:r>
            <a:r>
              <a:rPr lang="zh-CN" altLang="en-US" dirty="0">
                <a:latin typeface="+mn-lt"/>
                <a:ea typeface="+mn-ea"/>
                <a:cs typeface="+mn-ea"/>
                <a:sym typeface="+mn-lt"/>
              </a:rPr>
              <a:t>位，故</a:t>
            </a:r>
            <a:r>
              <a:rPr lang="en-US" altLang="zh-CN" dirty="0">
                <a:solidFill>
                  <a:srgbClr val="C00000"/>
                </a:solidFill>
                <a:latin typeface="+mn-lt"/>
                <a:ea typeface="+mn-ea"/>
                <a:cs typeface="+mn-ea"/>
                <a:sym typeface="+mn-lt"/>
              </a:rPr>
              <a:t>16</a:t>
            </a:r>
            <a:r>
              <a:rPr lang="zh-CN" altLang="en-US" dirty="0">
                <a:solidFill>
                  <a:srgbClr val="C00000"/>
                </a:solidFill>
                <a:latin typeface="+mn-lt"/>
                <a:ea typeface="+mn-ea"/>
                <a:cs typeface="+mn-ea"/>
                <a:sym typeface="+mn-lt"/>
              </a:rPr>
              <a:t>位计数初值要分两次装入，并且按先装低</a:t>
            </a:r>
            <a:r>
              <a:rPr lang="en-US" altLang="zh-CN" dirty="0">
                <a:solidFill>
                  <a:srgbClr val="C00000"/>
                </a:solidFill>
                <a:latin typeface="+mn-lt"/>
                <a:ea typeface="+mn-ea"/>
                <a:cs typeface="+mn-ea"/>
                <a:sym typeface="+mn-lt"/>
              </a:rPr>
              <a:t>8</a:t>
            </a:r>
            <a:r>
              <a:rPr lang="zh-CN" altLang="en-US" dirty="0">
                <a:solidFill>
                  <a:srgbClr val="C00000"/>
                </a:solidFill>
                <a:latin typeface="+mn-lt"/>
                <a:ea typeface="+mn-ea"/>
                <a:cs typeface="+mn-ea"/>
                <a:sym typeface="+mn-lt"/>
              </a:rPr>
              <a:t>位、后装高</a:t>
            </a:r>
            <a:r>
              <a:rPr lang="en-US" altLang="zh-CN" dirty="0">
                <a:solidFill>
                  <a:srgbClr val="C00000"/>
                </a:solidFill>
                <a:latin typeface="+mn-lt"/>
                <a:ea typeface="+mn-ea"/>
                <a:cs typeface="+mn-ea"/>
                <a:sym typeface="+mn-lt"/>
              </a:rPr>
              <a:t>8</a:t>
            </a:r>
            <a:r>
              <a:rPr lang="zh-CN" altLang="en-US" dirty="0">
                <a:solidFill>
                  <a:srgbClr val="C00000"/>
                </a:solidFill>
                <a:latin typeface="+mn-lt"/>
                <a:ea typeface="+mn-ea"/>
                <a:cs typeface="+mn-ea"/>
                <a:sym typeface="+mn-lt"/>
              </a:rPr>
              <a:t>位的顺序写入计数器的数据口</a:t>
            </a:r>
            <a:r>
              <a:rPr lang="zh-CN" altLang="en-US" dirty="0">
                <a:latin typeface="+mn-lt"/>
                <a:ea typeface="+mn-ea"/>
                <a:cs typeface="+mn-ea"/>
                <a:sym typeface="+mn-lt"/>
              </a:rPr>
              <a:t>。</a:t>
            </a:r>
            <a:endParaRPr lang="zh-CN" altLang="en-US" dirty="0">
              <a:latin typeface="+mn-lt"/>
              <a:ea typeface="+mn-ea"/>
              <a:cs typeface="+mn-ea"/>
              <a:sym typeface="+mn-lt"/>
            </a:endParaRPr>
          </a:p>
          <a:p>
            <a:pPr marL="342900" indent="-342900" algn="just">
              <a:lnSpc>
                <a:spcPct val="110000"/>
              </a:lnSpc>
              <a:spcBef>
                <a:spcPct val="20000"/>
              </a:spcBef>
              <a:buClr>
                <a:srgbClr val="000099"/>
              </a:buClr>
              <a:buSzPct val="80000"/>
              <a:buFont typeface="Wingdings" panose="05000000000000000000" pitchFamily="2" charset="2"/>
              <a:buChar char="l"/>
            </a:pPr>
            <a:r>
              <a:rPr lang="zh-CN" altLang="en-US" dirty="0">
                <a:latin typeface="+mn-lt"/>
                <a:ea typeface="+mn-ea"/>
                <a:cs typeface="+mn-ea"/>
                <a:sym typeface="+mn-lt"/>
              </a:rPr>
              <a:t>只有</a:t>
            </a:r>
            <a:r>
              <a:rPr lang="en-US" altLang="zh-CN" dirty="0">
                <a:solidFill>
                  <a:srgbClr val="C00000"/>
                </a:solidFill>
                <a:latin typeface="+mn-lt"/>
                <a:ea typeface="+mn-ea"/>
                <a:cs typeface="+mn-ea"/>
                <a:sym typeface="+mn-lt"/>
              </a:rPr>
              <a:t>2</a:t>
            </a:r>
            <a:r>
              <a:rPr lang="zh-CN" altLang="en-US" dirty="0">
                <a:solidFill>
                  <a:srgbClr val="C00000"/>
                </a:solidFill>
                <a:latin typeface="+mn-lt"/>
                <a:ea typeface="+mn-ea"/>
                <a:cs typeface="+mn-ea"/>
                <a:sym typeface="+mn-lt"/>
              </a:rPr>
              <a:t>方式和</a:t>
            </a:r>
            <a:r>
              <a:rPr lang="en-US" altLang="zh-CN" dirty="0">
                <a:solidFill>
                  <a:srgbClr val="C00000"/>
                </a:solidFill>
                <a:latin typeface="+mn-lt"/>
                <a:ea typeface="+mn-ea"/>
                <a:cs typeface="+mn-ea"/>
                <a:sym typeface="+mn-lt"/>
              </a:rPr>
              <a:t>3</a:t>
            </a:r>
            <a:r>
              <a:rPr lang="zh-CN" altLang="en-US" dirty="0">
                <a:solidFill>
                  <a:srgbClr val="C00000"/>
                </a:solidFill>
                <a:latin typeface="+mn-lt"/>
                <a:ea typeface="+mn-ea"/>
                <a:cs typeface="+mn-ea"/>
                <a:sym typeface="+mn-lt"/>
              </a:rPr>
              <a:t>方式具有自动重装计数初值的功能</a:t>
            </a:r>
            <a:r>
              <a:rPr lang="zh-CN" altLang="en-US" dirty="0">
                <a:latin typeface="+mn-lt"/>
                <a:ea typeface="+mn-ea"/>
                <a:cs typeface="+mn-ea"/>
                <a:sym typeface="+mn-lt"/>
              </a:rPr>
              <a:t>，</a:t>
            </a:r>
            <a:r>
              <a:rPr lang="zh-CN" altLang="en-US" dirty="0">
                <a:solidFill>
                  <a:srgbClr val="006600"/>
                </a:solidFill>
                <a:latin typeface="+mn-lt"/>
                <a:ea typeface="+mn-ea"/>
                <a:cs typeface="+mn-ea"/>
                <a:sym typeface="+mn-lt"/>
              </a:rPr>
              <a:t>其他方式都需要用户通过程序人工重装计数初值</a:t>
            </a:r>
            <a:r>
              <a:rPr lang="zh-CN" altLang="en-US" dirty="0">
                <a:latin typeface="+mn-lt"/>
                <a:ea typeface="+mn-ea"/>
                <a:cs typeface="+mn-ea"/>
                <a:sym typeface="+mn-lt"/>
              </a:rPr>
              <a:t>。</a:t>
            </a:r>
            <a:endParaRPr lang="zh-CN" altLang="en-US" dirty="0">
              <a:latin typeface="+mn-lt"/>
              <a:ea typeface="+mn-ea"/>
              <a:cs typeface="+mn-ea"/>
              <a:sym typeface="+mn-lt"/>
            </a:endParaRPr>
          </a:p>
        </p:txBody>
      </p:sp>
    </p:spTree>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395288" y="523875"/>
            <a:ext cx="8382000" cy="5784850"/>
          </a:xfrm>
        </p:spPr>
        <p:txBody>
          <a:bodyPr/>
          <a:lstStyle/>
          <a:p>
            <a:pPr eaLnBrk="1" hangingPunct="1">
              <a:buFont typeface="Wingdings" panose="05000000000000000000" pitchFamily="2" charset="2"/>
              <a:buNone/>
            </a:pPr>
            <a:r>
              <a:rPr lang="en-US" altLang="zh-CN" sz="2800" b="1" dirty="0">
                <a:latin typeface="楷体_GB2312" pitchFamily="49" charset="-122"/>
                <a:ea typeface="楷体_GB2312" pitchFamily="49" charset="-122"/>
              </a:rPr>
              <a:t>82C54</a:t>
            </a:r>
            <a:r>
              <a:rPr lang="zh-CN" altLang="en-US" sz="2800" b="1" dirty="0">
                <a:latin typeface="楷体_GB2312" pitchFamily="49" charset="-122"/>
                <a:ea typeface="楷体_GB2312" pitchFamily="49" charset="-122"/>
              </a:rPr>
              <a:t>的启动方式与中止方式</a:t>
            </a:r>
            <a:endParaRPr lang="zh-CN" altLang="en-US" sz="2800" b="1" dirty="0">
              <a:latin typeface="楷体_GB2312" pitchFamily="49" charset="-122"/>
              <a:ea typeface="楷体_GB2312" pitchFamily="49" charset="-122"/>
            </a:endParaRPr>
          </a:p>
          <a:p>
            <a:pPr eaLnBrk="1" hangingPunct="1">
              <a:buFont typeface="Wingdings" panose="05000000000000000000" pitchFamily="2" charset="2"/>
              <a:buNone/>
            </a:pPr>
            <a:r>
              <a:rPr lang="en-US" altLang="zh-CN" sz="2800" b="1" dirty="0">
                <a:latin typeface="楷体_GB2312" pitchFamily="49" charset="-122"/>
                <a:ea typeface="楷体_GB2312" pitchFamily="49" charset="-122"/>
              </a:rPr>
              <a:t>1</a:t>
            </a:r>
            <a:r>
              <a:rPr lang="zh-CN" altLang="en-US" sz="2800" b="1" dirty="0">
                <a:latin typeface="楷体_GB2312" pitchFamily="49" charset="-122"/>
                <a:ea typeface="楷体_GB2312" pitchFamily="49" charset="-122"/>
              </a:rPr>
              <a:t>、</a:t>
            </a:r>
            <a:r>
              <a:rPr lang="zh-CN" altLang="en-US" sz="2800" b="1" dirty="0">
                <a:solidFill>
                  <a:srgbClr val="000099"/>
                </a:solidFill>
                <a:latin typeface="楷体_GB2312" pitchFamily="49" charset="-122"/>
                <a:ea typeface="楷体_GB2312" pitchFamily="49" charset="-122"/>
              </a:rPr>
              <a:t>启动方式</a:t>
            </a:r>
            <a:endParaRPr lang="zh-CN" altLang="en-US" sz="2800" b="1" dirty="0">
              <a:solidFill>
                <a:srgbClr val="000099"/>
              </a:solidFill>
              <a:latin typeface="楷体_GB2312" pitchFamily="49" charset="-122"/>
              <a:ea typeface="楷体_GB2312" pitchFamily="49" charset="-122"/>
            </a:endParaRPr>
          </a:p>
          <a:p>
            <a:pPr eaLnBrk="1" hangingPunct="1">
              <a:buFont typeface="Wingdings" panose="05000000000000000000" pitchFamily="2" charset="2"/>
              <a:buNone/>
            </a:pPr>
            <a:r>
              <a:rPr lang="zh-CN" altLang="en-US" sz="2800" b="1" dirty="0">
                <a:latin typeface="楷体_GB2312" pitchFamily="49" charset="-122"/>
                <a:ea typeface="楷体_GB2312" pitchFamily="49" charset="-122"/>
              </a:rPr>
              <a:t>（</a:t>
            </a:r>
            <a:r>
              <a:rPr lang="en-US" altLang="zh-CN" sz="2800" b="1" dirty="0">
                <a:latin typeface="楷体_GB2312" pitchFamily="49" charset="-122"/>
                <a:ea typeface="楷体_GB2312" pitchFamily="49" charset="-122"/>
              </a:rPr>
              <a:t>1</a:t>
            </a:r>
            <a:r>
              <a:rPr lang="zh-CN" altLang="en-US" sz="2800" b="1" dirty="0">
                <a:latin typeface="楷体_GB2312" pitchFamily="49" charset="-122"/>
                <a:ea typeface="楷体_GB2312" pitchFamily="49" charset="-122"/>
              </a:rPr>
              <a:t>）软件启动</a:t>
            </a:r>
            <a:endParaRPr lang="zh-CN" altLang="en-US" sz="2800" b="1" dirty="0">
              <a:latin typeface="楷体_GB2312" pitchFamily="49" charset="-122"/>
              <a:ea typeface="楷体_GB2312" pitchFamily="49" charset="-122"/>
            </a:endParaRPr>
          </a:p>
          <a:p>
            <a:pPr eaLnBrk="1" hangingPunct="1">
              <a:buFont typeface="Wingdings" panose="05000000000000000000" pitchFamily="2" charset="2"/>
              <a:buNone/>
            </a:pPr>
            <a:r>
              <a:rPr lang="zh-CN" altLang="en-US" sz="2800" b="1" dirty="0">
                <a:latin typeface="楷体_GB2312" pitchFamily="49" charset="-122"/>
                <a:ea typeface="楷体_GB2312" pitchFamily="49" charset="-122"/>
              </a:rPr>
              <a:t>  在</a:t>
            </a:r>
            <a:r>
              <a:rPr lang="en-US" altLang="zh-CN" sz="2800" b="1" dirty="0">
                <a:latin typeface="楷体_GB2312" pitchFamily="49" charset="-122"/>
                <a:ea typeface="楷体_GB2312" pitchFamily="49" charset="-122"/>
              </a:rPr>
              <a:t>GATE=1</a:t>
            </a:r>
            <a:r>
              <a:rPr lang="zh-CN" altLang="en-US" sz="2800" b="1" dirty="0">
                <a:latin typeface="楷体_GB2312" pitchFamily="49" charset="-122"/>
                <a:ea typeface="楷体_GB2312" pitchFamily="49" charset="-122"/>
              </a:rPr>
              <a:t>时（固定为</a:t>
            </a:r>
            <a:r>
              <a:rPr lang="en-US" altLang="zh-CN" sz="2800" b="1" dirty="0">
                <a:latin typeface="楷体_GB2312" pitchFamily="49" charset="-122"/>
                <a:ea typeface="楷体_GB2312" pitchFamily="49" charset="-122"/>
              </a:rPr>
              <a:t>1</a:t>
            </a:r>
            <a:r>
              <a:rPr lang="zh-CN" altLang="en-US" sz="2800" b="1" dirty="0">
                <a:latin typeface="楷体_GB2312" pitchFamily="49" charset="-122"/>
                <a:ea typeface="楷体_GB2312" pitchFamily="49" charset="-122"/>
              </a:rPr>
              <a:t>），计数初值一旦写入减</a:t>
            </a:r>
            <a:r>
              <a:rPr lang="en-US" altLang="zh-CN" sz="2800" b="1" dirty="0">
                <a:latin typeface="楷体_GB2312" pitchFamily="49" charset="-122"/>
                <a:ea typeface="楷体_GB2312" pitchFamily="49" charset="-122"/>
              </a:rPr>
              <a:t>1</a:t>
            </a:r>
            <a:r>
              <a:rPr lang="zh-CN" altLang="en-US" sz="2800" b="1" dirty="0">
                <a:latin typeface="楷体_GB2312" pitchFamily="49" charset="-122"/>
                <a:ea typeface="楷体_GB2312" pitchFamily="49" charset="-122"/>
              </a:rPr>
              <a:t>计数器，就开始计数。</a:t>
            </a:r>
            <a:endParaRPr lang="zh-CN" altLang="en-US" sz="2800" b="1" dirty="0">
              <a:latin typeface="楷体_GB2312" pitchFamily="49" charset="-122"/>
              <a:ea typeface="楷体_GB2312" pitchFamily="49" charset="-122"/>
            </a:endParaRPr>
          </a:p>
          <a:p>
            <a:pPr eaLnBrk="1" hangingPunct="1">
              <a:buFont typeface="Wingdings" panose="05000000000000000000" pitchFamily="2" charset="2"/>
              <a:buNone/>
            </a:pPr>
            <a:r>
              <a:rPr lang="zh-CN" altLang="en-US" sz="2800" b="1" dirty="0">
                <a:latin typeface="楷体_GB2312" pitchFamily="49" charset="-122"/>
                <a:ea typeface="楷体_GB2312" pitchFamily="49" charset="-122"/>
              </a:rPr>
              <a:t>（</a:t>
            </a:r>
            <a:r>
              <a:rPr lang="en-US" altLang="zh-CN" sz="2800" b="1" dirty="0">
                <a:latin typeface="楷体_GB2312" pitchFamily="49" charset="-122"/>
                <a:ea typeface="楷体_GB2312" pitchFamily="49" charset="-122"/>
              </a:rPr>
              <a:t>2</a:t>
            </a:r>
            <a:r>
              <a:rPr lang="zh-CN" altLang="en-US" sz="2800" b="1" dirty="0">
                <a:latin typeface="楷体_GB2312" pitchFamily="49" charset="-122"/>
                <a:ea typeface="楷体_GB2312" pitchFamily="49" charset="-122"/>
              </a:rPr>
              <a:t>）硬件启动</a:t>
            </a:r>
            <a:endParaRPr lang="zh-CN" altLang="en-US" sz="2800" b="1" dirty="0">
              <a:latin typeface="楷体_GB2312" pitchFamily="49" charset="-122"/>
              <a:ea typeface="楷体_GB2312" pitchFamily="49" charset="-122"/>
            </a:endParaRPr>
          </a:p>
          <a:p>
            <a:pPr eaLnBrk="1" hangingPunct="1">
              <a:buFont typeface="Wingdings" panose="05000000000000000000" pitchFamily="2" charset="2"/>
              <a:buNone/>
            </a:pPr>
            <a:r>
              <a:rPr lang="zh-CN" altLang="en-US" sz="2800" b="1" dirty="0">
                <a:latin typeface="楷体_GB2312" pitchFamily="49" charset="-122"/>
                <a:ea typeface="楷体_GB2312" pitchFamily="49" charset="-122"/>
              </a:rPr>
              <a:t>  计数初值已经写到减</a:t>
            </a:r>
            <a:r>
              <a:rPr lang="en-US" altLang="zh-CN" sz="2800" b="1" dirty="0">
                <a:latin typeface="楷体_GB2312" pitchFamily="49" charset="-122"/>
                <a:ea typeface="楷体_GB2312" pitchFamily="49" charset="-122"/>
              </a:rPr>
              <a:t>1</a:t>
            </a:r>
            <a:r>
              <a:rPr lang="zh-CN" altLang="en-US" sz="2800" b="1" dirty="0">
                <a:latin typeface="楷体_GB2312" pitchFamily="49" charset="-122"/>
                <a:ea typeface="楷体_GB2312" pitchFamily="49" charset="-122"/>
              </a:rPr>
              <a:t>计数器中，</a:t>
            </a:r>
            <a:r>
              <a:rPr lang="en-US" altLang="zh-CN" sz="2800" b="1" dirty="0">
                <a:latin typeface="楷体_GB2312" pitchFamily="49" charset="-122"/>
                <a:ea typeface="楷体_GB2312" pitchFamily="49" charset="-122"/>
              </a:rPr>
              <a:t>GATE</a:t>
            </a:r>
            <a:r>
              <a:rPr lang="zh-CN" altLang="en-US" sz="2800" b="1" dirty="0">
                <a:latin typeface="楷体_GB2312" pitchFamily="49" charset="-122"/>
                <a:ea typeface="楷体_GB2312" pitchFamily="49" charset="-122"/>
              </a:rPr>
              <a:t>信号由</a:t>
            </a:r>
            <a:r>
              <a:rPr lang="en-US" altLang="zh-CN" sz="2800" b="1" dirty="0">
                <a:latin typeface="楷体_GB2312" pitchFamily="49" charset="-122"/>
                <a:ea typeface="楷体_GB2312" pitchFamily="49" charset="-122"/>
              </a:rPr>
              <a:t>0→1</a:t>
            </a:r>
            <a:r>
              <a:rPr lang="zh-CN" altLang="en-US" sz="2800" b="1" dirty="0">
                <a:latin typeface="楷体_GB2312" pitchFamily="49" charset="-122"/>
                <a:ea typeface="楷体_GB2312" pitchFamily="49" charset="-122"/>
              </a:rPr>
              <a:t>（外部可控）的上升沿开始计数</a:t>
            </a:r>
            <a:endParaRPr lang="zh-CN" altLang="en-US" sz="2800" b="1" dirty="0">
              <a:latin typeface="楷体_GB2312" pitchFamily="49" charset="-122"/>
              <a:ea typeface="楷体_GB2312" pitchFamily="49" charset="-122"/>
            </a:endParaRPr>
          </a:p>
          <a:p>
            <a:pPr eaLnBrk="1" hangingPunct="1">
              <a:buFont typeface="Wingdings" panose="05000000000000000000" pitchFamily="2" charset="2"/>
              <a:buNone/>
            </a:pPr>
            <a:r>
              <a:rPr lang="en-US" altLang="zh-CN" sz="2800" b="1" dirty="0">
                <a:latin typeface="楷体_GB2312" pitchFamily="49" charset="-122"/>
                <a:ea typeface="楷体_GB2312" pitchFamily="49" charset="-122"/>
              </a:rPr>
              <a:t>2</a:t>
            </a:r>
            <a:r>
              <a:rPr lang="zh-CN" altLang="en-US" sz="2800" b="1" dirty="0">
                <a:latin typeface="楷体_GB2312" pitchFamily="49" charset="-122"/>
                <a:ea typeface="楷体_GB2312" pitchFamily="49" charset="-122"/>
              </a:rPr>
              <a:t>、</a:t>
            </a:r>
            <a:r>
              <a:rPr lang="zh-CN" altLang="en-US" sz="2800" b="1" dirty="0">
                <a:solidFill>
                  <a:srgbClr val="000099"/>
                </a:solidFill>
                <a:latin typeface="楷体_GB2312" pitchFamily="49" charset="-122"/>
                <a:ea typeface="楷体_GB2312" pitchFamily="49" charset="-122"/>
              </a:rPr>
              <a:t>计数过程的中止</a:t>
            </a:r>
            <a:endParaRPr lang="zh-CN" altLang="en-US" sz="2800" b="1" dirty="0">
              <a:solidFill>
                <a:srgbClr val="000099"/>
              </a:solidFill>
              <a:latin typeface="楷体_GB2312" pitchFamily="49" charset="-122"/>
              <a:ea typeface="楷体_GB2312" pitchFamily="49" charset="-122"/>
            </a:endParaRPr>
          </a:p>
          <a:p>
            <a:pPr eaLnBrk="1" hangingPunct="1">
              <a:buFont typeface="Wingdings" panose="05000000000000000000" pitchFamily="2" charset="2"/>
              <a:buNone/>
            </a:pPr>
            <a:r>
              <a:rPr lang="zh-CN" altLang="en-US" sz="2800" b="1" dirty="0">
                <a:latin typeface="楷体_GB2312" pitchFamily="49" charset="-122"/>
                <a:ea typeface="楷体_GB2312" pitchFamily="49" charset="-122"/>
              </a:rPr>
              <a:t>  对于周期定时，通过</a:t>
            </a:r>
            <a:r>
              <a:rPr lang="en-US" altLang="zh-CN" sz="2800" b="1" dirty="0">
                <a:latin typeface="楷体_GB2312" pitchFamily="49" charset="-122"/>
                <a:ea typeface="楷体_GB2312" pitchFamily="49" charset="-122"/>
              </a:rPr>
              <a:t>GATE=0</a:t>
            </a:r>
            <a:r>
              <a:rPr lang="zh-CN" altLang="en-US" sz="2800" b="1" dirty="0">
                <a:latin typeface="楷体_GB2312" pitchFamily="49" charset="-122"/>
                <a:ea typeface="楷体_GB2312" pitchFamily="49" charset="-122"/>
              </a:rPr>
              <a:t>来中止计数；</a:t>
            </a:r>
            <a:endParaRPr lang="zh-CN" altLang="en-US" sz="2800" b="1" dirty="0">
              <a:latin typeface="楷体_GB2312" pitchFamily="49" charset="-122"/>
              <a:ea typeface="楷体_GB2312" pitchFamily="49" charset="-122"/>
            </a:endParaRPr>
          </a:p>
          <a:p>
            <a:pPr eaLnBrk="1" hangingPunct="1">
              <a:buFont typeface="Wingdings" panose="05000000000000000000" pitchFamily="2" charset="2"/>
              <a:buNone/>
            </a:pPr>
            <a:r>
              <a:rPr lang="zh-CN" altLang="en-US" sz="2800" b="1" dirty="0">
                <a:latin typeface="楷体_GB2312" pitchFamily="49" charset="-122"/>
                <a:ea typeface="楷体_GB2312" pitchFamily="49" charset="-122"/>
              </a:rPr>
              <a:t>  对于脉冲定时，要等到单次定时结束为止。</a:t>
            </a:r>
            <a:endParaRPr lang="zh-CN" altLang="en-US" sz="2800" b="1" dirty="0">
              <a:latin typeface="楷体_GB2312" pitchFamily="49" charset="-122"/>
              <a:ea typeface="楷体_GB2312" pitchFamily="49" charset="-122"/>
            </a:endParaRPr>
          </a:p>
        </p:txBody>
      </p:sp>
    </p:spTree>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691764" y="2110747"/>
            <a:ext cx="7760469" cy="4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1</a:t>
            </a:r>
            <a:r>
              <a:rPr lang="zh-CN" altLang="en-US" dirty="0">
                <a:solidFill>
                  <a:srgbClr val="0000FF"/>
                </a:solidFill>
                <a:latin typeface="+mn-lt"/>
                <a:ea typeface="+mn-ea"/>
                <a:cs typeface="+mn-ea"/>
                <a:sym typeface="+mn-lt"/>
              </a:rPr>
              <a:t>、向命令寄存器写入方式命令字</a:t>
            </a:r>
            <a:r>
              <a:rPr lang="zh-CN" altLang="en-US" dirty="0">
                <a:latin typeface="+mn-lt"/>
                <a:ea typeface="+mn-ea"/>
                <a:cs typeface="+mn-ea"/>
                <a:sym typeface="+mn-lt"/>
              </a:rPr>
              <a:t>，包括选择计数器（</a:t>
            </a:r>
            <a:r>
              <a:rPr lang="en-US" altLang="zh-CN" dirty="0">
                <a:latin typeface="+mn-lt"/>
                <a:ea typeface="+mn-ea"/>
                <a:cs typeface="+mn-ea"/>
                <a:sym typeface="+mn-lt"/>
              </a:rPr>
              <a:t>3</a:t>
            </a:r>
            <a:r>
              <a:rPr lang="zh-CN" altLang="en-US" dirty="0">
                <a:latin typeface="+mn-lt"/>
                <a:ea typeface="+mn-ea"/>
                <a:cs typeface="+mn-ea"/>
                <a:sym typeface="+mn-lt"/>
              </a:rPr>
              <a:t>个计数器之一）、确定工作方式（</a:t>
            </a:r>
            <a:r>
              <a:rPr lang="en-US" altLang="zh-CN" dirty="0">
                <a:latin typeface="+mn-lt"/>
                <a:ea typeface="+mn-ea"/>
                <a:cs typeface="+mn-ea"/>
                <a:sym typeface="+mn-lt"/>
              </a:rPr>
              <a:t>6</a:t>
            </a:r>
            <a:r>
              <a:rPr lang="zh-CN" altLang="en-US" dirty="0">
                <a:latin typeface="+mn-lt"/>
                <a:ea typeface="+mn-ea"/>
                <a:cs typeface="+mn-ea"/>
                <a:sym typeface="+mn-lt"/>
              </a:rPr>
              <a:t>种方式之一）、指定计数器计数初值的长度、装入顺序、计数值的码制（</a:t>
            </a:r>
            <a:r>
              <a:rPr lang="en-US" altLang="zh-CN" dirty="0">
                <a:latin typeface="+mn-lt"/>
                <a:ea typeface="+mn-ea"/>
                <a:cs typeface="+mn-ea"/>
                <a:sym typeface="+mn-lt"/>
              </a:rPr>
              <a:t>BCD</a:t>
            </a:r>
            <a:r>
              <a:rPr lang="zh-CN" altLang="en-US" dirty="0">
                <a:latin typeface="+mn-lt"/>
                <a:ea typeface="+mn-ea"/>
                <a:cs typeface="+mn-ea"/>
                <a:sym typeface="+mn-lt"/>
              </a:rPr>
              <a:t>或二进制码）。</a:t>
            </a:r>
            <a:endParaRPr lang="en-US" altLang="zh-CN" dirty="0">
              <a:latin typeface="+mn-lt"/>
              <a:ea typeface="+mn-ea"/>
              <a:cs typeface="+mn-ea"/>
              <a:sym typeface="+mn-lt"/>
            </a:endParaRPr>
          </a:p>
          <a:p>
            <a:pPr algn="just">
              <a:lnSpc>
                <a:spcPct val="130000"/>
              </a:lnSpc>
              <a:spcBef>
                <a:spcPct val="20000"/>
              </a:spcBef>
              <a:buClr>
                <a:srgbClr val="FF5050"/>
              </a:buClr>
              <a:buSzPct val="80000"/>
              <a:buFont typeface="Wingdings" panose="05000000000000000000" pitchFamily="2" charset="2"/>
              <a:buNone/>
            </a:pPr>
            <a:r>
              <a:rPr lang="en-US" altLang="zh-CN" dirty="0">
                <a:solidFill>
                  <a:srgbClr val="0000FF"/>
                </a:solidFill>
                <a:latin typeface="+mn-lt"/>
                <a:ea typeface="+mn-ea"/>
                <a:cs typeface="+mn-ea"/>
                <a:sym typeface="+mn-lt"/>
              </a:rPr>
              <a:t>2</a:t>
            </a:r>
            <a:r>
              <a:rPr lang="zh-CN" altLang="en-US" dirty="0">
                <a:solidFill>
                  <a:srgbClr val="0000FF"/>
                </a:solidFill>
                <a:latin typeface="+mn-lt"/>
                <a:ea typeface="+mn-ea"/>
                <a:cs typeface="+mn-ea"/>
                <a:sym typeface="+mn-lt"/>
              </a:rPr>
              <a:t>、向已选定的计数器按方式命令的要求写入计数初值</a:t>
            </a:r>
            <a:endParaRPr lang="zh-CN" altLang="en-US" dirty="0">
              <a:solidFill>
                <a:srgbClr val="0000FF"/>
              </a:solidFill>
              <a:latin typeface="+mn-lt"/>
              <a:ea typeface="+mn-ea"/>
              <a:cs typeface="+mn-ea"/>
              <a:sym typeface="+mn-lt"/>
            </a:endParaRPr>
          </a:p>
          <a:p>
            <a:pPr algn="just">
              <a:lnSpc>
                <a:spcPct val="130000"/>
              </a:lnSpc>
              <a:spcBef>
                <a:spcPct val="20000"/>
              </a:spcBef>
              <a:buClr>
                <a:srgbClr val="FF5050"/>
              </a:buClr>
              <a:buSzPct val="80000"/>
              <a:buFont typeface="Wingdings" panose="05000000000000000000" pitchFamily="2" charset="2"/>
              <a:buNone/>
            </a:pPr>
            <a:r>
              <a:rPr lang="en-US" altLang="zh-CN" dirty="0">
                <a:latin typeface="+mn-lt"/>
                <a:ea typeface="+mn-ea"/>
                <a:cs typeface="+mn-ea"/>
                <a:sym typeface="+mn-lt"/>
              </a:rPr>
              <a:t>   RW</a:t>
            </a:r>
            <a:r>
              <a:rPr lang="en-US" altLang="zh-CN" baseline="-25000" dirty="0">
                <a:latin typeface="+mn-lt"/>
                <a:ea typeface="+mn-ea"/>
                <a:cs typeface="+mn-ea"/>
                <a:sym typeface="+mn-lt"/>
              </a:rPr>
              <a:t>1</a:t>
            </a:r>
            <a:r>
              <a:rPr lang="en-US" altLang="zh-CN" dirty="0">
                <a:latin typeface="+mn-lt"/>
                <a:ea typeface="+mn-ea"/>
                <a:cs typeface="+mn-ea"/>
                <a:sym typeface="+mn-lt"/>
              </a:rPr>
              <a:t>RW</a:t>
            </a:r>
            <a:r>
              <a:rPr lang="en-US" altLang="zh-CN" baseline="-25000" dirty="0">
                <a:latin typeface="+mn-lt"/>
                <a:ea typeface="+mn-ea"/>
                <a:cs typeface="+mn-ea"/>
                <a:sym typeface="+mn-lt"/>
              </a:rPr>
              <a:t>0</a:t>
            </a:r>
            <a:r>
              <a:rPr lang="en-US" altLang="zh-CN" dirty="0">
                <a:latin typeface="+mn-lt"/>
                <a:ea typeface="+mn-ea"/>
                <a:cs typeface="+mn-ea"/>
                <a:sym typeface="+mn-lt"/>
              </a:rPr>
              <a:t>=01</a:t>
            </a:r>
            <a:r>
              <a:rPr lang="zh-CN" altLang="en-US" dirty="0">
                <a:latin typeface="+mn-lt"/>
                <a:ea typeface="+mn-ea"/>
                <a:cs typeface="+mn-ea"/>
                <a:sym typeface="+mn-lt"/>
              </a:rPr>
              <a:t>：只写入低</a:t>
            </a:r>
            <a:r>
              <a:rPr lang="en-US" altLang="zh-CN" dirty="0">
                <a:latin typeface="+mn-lt"/>
                <a:ea typeface="+mn-ea"/>
                <a:cs typeface="+mn-ea"/>
                <a:sym typeface="+mn-lt"/>
              </a:rPr>
              <a:t>8</a:t>
            </a:r>
            <a:r>
              <a:rPr lang="zh-CN" altLang="en-US" dirty="0">
                <a:latin typeface="+mn-lt"/>
                <a:ea typeface="+mn-ea"/>
                <a:cs typeface="+mn-ea"/>
                <a:sym typeface="+mn-lt"/>
              </a:rPr>
              <a:t>位，高位自动置</a:t>
            </a:r>
            <a:r>
              <a:rPr lang="en-US" altLang="zh-CN" dirty="0">
                <a:latin typeface="+mn-lt"/>
                <a:ea typeface="+mn-ea"/>
                <a:cs typeface="+mn-ea"/>
                <a:sym typeface="+mn-lt"/>
              </a:rPr>
              <a:t>0</a:t>
            </a:r>
            <a:endParaRPr lang="en-US" altLang="zh-CN" dirty="0">
              <a:latin typeface="+mn-lt"/>
              <a:ea typeface="+mn-ea"/>
              <a:cs typeface="+mn-ea"/>
              <a:sym typeface="+mn-lt"/>
            </a:endParaRPr>
          </a:p>
          <a:p>
            <a:pPr algn="just">
              <a:lnSpc>
                <a:spcPct val="130000"/>
              </a:lnSpc>
              <a:spcBef>
                <a:spcPct val="20000"/>
              </a:spcBef>
              <a:buClr>
                <a:srgbClr val="FF5050"/>
              </a:buClr>
              <a:buSzPct val="80000"/>
            </a:pPr>
            <a:r>
              <a:rPr lang="en-US" altLang="zh-CN" dirty="0">
                <a:latin typeface="+mn-lt"/>
                <a:ea typeface="+mn-ea"/>
                <a:cs typeface="+mn-ea"/>
                <a:sym typeface="+mn-lt"/>
              </a:rPr>
              <a:t>   RW</a:t>
            </a:r>
            <a:r>
              <a:rPr lang="en-US" altLang="zh-CN" baseline="-25000" dirty="0">
                <a:latin typeface="+mn-lt"/>
                <a:ea typeface="+mn-ea"/>
                <a:cs typeface="+mn-ea"/>
                <a:sym typeface="+mn-lt"/>
              </a:rPr>
              <a:t>1</a:t>
            </a:r>
            <a:r>
              <a:rPr lang="en-US" altLang="zh-CN" dirty="0">
                <a:latin typeface="+mn-lt"/>
                <a:ea typeface="+mn-ea"/>
                <a:cs typeface="+mn-ea"/>
                <a:sym typeface="+mn-lt"/>
              </a:rPr>
              <a:t>RW</a:t>
            </a:r>
            <a:r>
              <a:rPr lang="en-US" altLang="zh-CN" baseline="-25000" dirty="0">
                <a:latin typeface="+mn-lt"/>
                <a:ea typeface="+mn-ea"/>
                <a:cs typeface="+mn-ea"/>
                <a:sym typeface="+mn-lt"/>
              </a:rPr>
              <a:t>0</a:t>
            </a:r>
            <a:r>
              <a:rPr lang="en-US" altLang="zh-CN" dirty="0">
                <a:latin typeface="+mn-lt"/>
                <a:ea typeface="+mn-ea"/>
                <a:cs typeface="+mn-ea"/>
                <a:sym typeface="+mn-lt"/>
              </a:rPr>
              <a:t>=10</a:t>
            </a:r>
            <a:r>
              <a:rPr lang="zh-CN" altLang="en-US" dirty="0">
                <a:latin typeface="+mn-lt"/>
                <a:ea typeface="+mn-ea"/>
                <a:cs typeface="+mn-ea"/>
                <a:sym typeface="+mn-lt"/>
              </a:rPr>
              <a:t>：只写入高</a:t>
            </a:r>
            <a:r>
              <a:rPr lang="en-US" altLang="zh-CN" dirty="0">
                <a:latin typeface="+mn-lt"/>
                <a:ea typeface="+mn-ea"/>
                <a:cs typeface="+mn-ea"/>
                <a:sym typeface="+mn-lt"/>
              </a:rPr>
              <a:t>8</a:t>
            </a:r>
            <a:r>
              <a:rPr lang="zh-CN" altLang="en-US" dirty="0">
                <a:latin typeface="+mn-lt"/>
                <a:ea typeface="+mn-ea"/>
                <a:cs typeface="+mn-ea"/>
                <a:sym typeface="+mn-lt"/>
              </a:rPr>
              <a:t>位，低位自动置</a:t>
            </a:r>
            <a:r>
              <a:rPr lang="en-US" altLang="zh-CN" dirty="0">
                <a:latin typeface="+mn-lt"/>
                <a:ea typeface="+mn-ea"/>
                <a:cs typeface="+mn-ea"/>
                <a:sym typeface="+mn-lt"/>
              </a:rPr>
              <a:t>0</a:t>
            </a:r>
            <a:endParaRPr lang="en-US" altLang="zh-CN" dirty="0">
              <a:latin typeface="+mn-lt"/>
              <a:ea typeface="+mn-ea"/>
              <a:cs typeface="+mn-ea"/>
              <a:sym typeface="+mn-lt"/>
            </a:endParaRPr>
          </a:p>
          <a:p>
            <a:pPr algn="just">
              <a:lnSpc>
                <a:spcPct val="130000"/>
              </a:lnSpc>
              <a:spcBef>
                <a:spcPct val="20000"/>
              </a:spcBef>
              <a:buClr>
                <a:srgbClr val="FF5050"/>
              </a:buClr>
              <a:buSzPct val="80000"/>
            </a:pPr>
            <a:r>
              <a:rPr lang="en-US" altLang="zh-CN" dirty="0">
                <a:latin typeface="+mn-lt"/>
                <a:ea typeface="+mn-ea"/>
                <a:cs typeface="+mn-ea"/>
                <a:sym typeface="+mn-lt"/>
              </a:rPr>
              <a:t>   RW</a:t>
            </a:r>
            <a:r>
              <a:rPr lang="en-US" altLang="zh-CN" baseline="-25000" dirty="0">
                <a:latin typeface="+mn-lt"/>
                <a:ea typeface="+mn-ea"/>
                <a:cs typeface="+mn-ea"/>
                <a:sym typeface="+mn-lt"/>
              </a:rPr>
              <a:t>1</a:t>
            </a:r>
            <a:r>
              <a:rPr lang="en-US" altLang="zh-CN" dirty="0">
                <a:latin typeface="+mn-lt"/>
                <a:ea typeface="+mn-ea"/>
                <a:cs typeface="+mn-ea"/>
                <a:sym typeface="+mn-lt"/>
              </a:rPr>
              <a:t>RW</a:t>
            </a:r>
            <a:r>
              <a:rPr lang="en-US" altLang="zh-CN" baseline="-25000" dirty="0">
                <a:latin typeface="+mn-lt"/>
                <a:ea typeface="+mn-ea"/>
                <a:cs typeface="+mn-ea"/>
                <a:sym typeface="+mn-lt"/>
              </a:rPr>
              <a:t>0</a:t>
            </a:r>
            <a:r>
              <a:rPr lang="en-US" altLang="zh-CN" dirty="0">
                <a:latin typeface="+mn-lt"/>
                <a:ea typeface="+mn-ea"/>
                <a:cs typeface="+mn-ea"/>
                <a:sym typeface="+mn-lt"/>
              </a:rPr>
              <a:t>=11</a:t>
            </a:r>
            <a:r>
              <a:rPr lang="zh-CN" altLang="en-US" dirty="0">
                <a:latin typeface="+mn-lt"/>
                <a:ea typeface="+mn-ea"/>
                <a:cs typeface="+mn-ea"/>
                <a:sym typeface="+mn-lt"/>
              </a:rPr>
              <a:t>：先写低</a:t>
            </a:r>
            <a:r>
              <a:rPr lang="en-US" altLang="zh-CN" dirty="0">
                <a:latin typeface="+mn-lt"/>
                <a:ea typeface="+mn-ea"/>
                <a:cs typeface="+mn-ea"/>
                <a:sym typeface="+mn-lt"/>
              </a:rPr>
              <a:t>8</a:t>
            </a:r>
            <a:r>
              <a:rPr lang="zh-CN" altLang="en-US" dirty="0">
                <a:latin typeface="+mn-lt"/>
                <a:ea typeface="+mn-ea"/>
                <a:cs typeface="+mn-ea"/>
                <a:sym typeface="+mn-lt"/>
              </a:rPr>
              <a:t>位后写高</a:t>
            </a:r>
            <a:r>
              <a:rPr lang="en-US" altLang="zh-CN" dirty="0">
                <a:latin typeface="+mn-lt"/>
                <a:ea typeface="+mn-ea"/>
                <a:cs typeface="+mn-ea"/>
                <a:sym typeface="+mn-lt"/>
              </a:rPr>
              <a:t>8</a:t>
            </a:r>
            <a:r>
              <a:rPr lang="zh-CN" altLang="en-US" dirty="0">
                <a:latin typeface="+mn-lt"/>
                <a:ea typeface="+mn-ea"/>
                <a:cs typeface="+mn-ea"/>
                <a:sym typeface="+mn-lt"/>
              </a:rPr>
              <a:t>位</a:t>
            </a:r>
            <a:endParaRPr lang="en-US" altLang="zh-CN" dirty="0">
              <a:latin typeface="+mn-lt"/>
              <a:ea typeface="+mn-ea"/>
              <a:cs typeface="+mn-ea"/>
              <a:sym typeface="+mn-lt"/>
            </a:endParaRPr>
          </a:p>
        </p:txBody>
      </p:sp>
      <p:sp>
        <p:nvSpPr>
          <p:cNvPr id="2" name="矩形 1"/>
          <p:cNvSpPr/>
          <p:nvPr/>
        </p:nvSpPr>
        <p:spPr>
          <a:xfrm>
            <a:off x="2617860" y="1278445"/>
            <a:ext cx="4108059" cy="564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spcBef>
                <a:spcPct val="20000"/>
              </a:spcBef>
              <a:buClr>
                <a:srgbClr val="FF5050"/>
              </a:buClr>
              <a:buSzPct val="80000"/>
            </a:pPr>
            <a:r>
              <a:rPr lang="en-US" altLang="zh-CN" sz="2800" dirty="0">
                <a:solidFill>
                  <a:srgbClr val="FF0000"/>
                </a:solidFill>
                <a:latin typeface="+mn-lt"/>
                <a:ea typeface="+mn-ea"/>
                <a:cs typeface="+mn-ea"/>
                <a:sym typeface="+mn-lt"/>
              </a:rPr>
              <a:t>10.4.5 82C54A</a:t>
            </a:r>
            <a:r>
              <a:rPr lang="zh-CN" altLang="en-US" sz="2800" dirty="0">
                <a:solidFill>
                  <a:srgbClr val="FF0000"/>
                </a:solidFill>
                <a:latin typeface="+mn-lt"/>
                <a:ea typeface="+mn-ea"/>
                <a:cs typeface="+mn-ea"/>
                <a:sym typeface="+mn-lt"/>
              </a:rPr>
              <a:t>的初始化</a:t>
            </a:r>
            <a:endParaRPr lang="zh-CN" altLang="en-US" sz="2800" dirty="0">
              <a:solidFill>
                <a:srgbClr val="FF0000"/>
              </a:solidFill>
              <a:latin typeface="+mn-lt"/>
              <a:ea typeface="+mn-ea"/>
              <a:cs typeface="+mn-ea"/>
              <a:sym typeface="+mn-lt"/>
            </a:endParaRPr>
          </a:p>
        </p:txBody>
      </p:sp>
    </p:spTree>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3"/>
          <p:cNvSpPr txBox="1"/>
          <p:nvPr/>
        </p:nvSpPr>
        <p:spPr bwMode="auto">
          <a:xfrm>
            <a:off x="483552" y="1270935"/>
            <a:ext cx="8176895" cy="1717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nSpc>
                <a:spcPct val="110000"/>
              </a:lnSpc>
              <a:spcBef>
                <a:spcPct val="20000"/>
              </a:spcBef>
              <a:buClr>
                <a:srgbClr val="FF5050"/>
              </a:buClr>
              <a:buSzPct val="80000"/>
              <a:buFont typeface="Wingdings" panose="05000000000000000000" pitchFamily="2" charset="2"/>
              <a:buNone/>
              <a:defRPr sz="2800">
                <a:latin typeface="楷体_GB2312" pitchFamily="49" charset="-122"/>
                <a:ea typeface="楷体_GB2312" pitchFamily="49" charset="-122"/>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spcBef>
                <a:spcPts val="1800"/>
              </a:spcBef>
              <a:spcAft>
                <a:spcPts val="0"/>
              </a:spcAft>
            </a:pPr>
            <a:r>
              <a:rPr lang="zh-CN" altLang="en-US" sz="2400" dirty="0">
                <a:solidFill>
                  <a:srgbClr val="C00000"/>
                </a:solidFill>
                <a:latin typeface="+mn-lt"/>
                <a:ea typeface="+mn-ea"/>
                <a:cs typeface="+mn-ea"/>
                <a:sym typeface="+mn-lt"/>
              </a:rPr>
              <a:t>例如，</a:t>
            </a:r>
            <a:r>
              <a:rPr lang="zh-CN" altLang="zh-CN" sz="2400" dirty="0">
                <a:solidFill>
                  <a:srgbClr val="C00000"/>
                </a:solidFill>
                <a:latin typeface="+mn-lt"/>
                <a:ea typeface="+mn-ea"/>
                <a:cs typeface="+mn-ea"/>
                <a:sym typeface="+mn-lt"/>
              </a:rPr>
              <a:t>选择</a:t>
            </a:r>
            <a:r>
              <a:rPr lang="en-US" altLang="zh-CN" sz="2400" dirty="0">
                <a:solidFill>
                  <a:srgbClr val="C00000"/>
                </a:solidFill>
                <a:latin typeface="+mn-lt"/>
                <a:ea typeface="+mn-ea"/>
                <a:cs typeface="+mn-ea"/>
                <a:sym typeface="+mn-lt"/>
              </a:rPr>
              <a:t>2</a:t>
            </a:r>
            <a:r>
              <a:rPr lang="zh-CN" altLang="zh-CN" sz="2400" dirty="0">
                <a:solidFill>
                  <a:srgbClr val="C00000"/>
                </a:solidFill>
                <a:latin typeface="+mn-lt"/>
                <a:ea typeface="+mn-ea"/>
                <a:cs typeface="+mn-ea"/>
                <a:sym typeface="+mn-lt"/>
              </a:rPr>
              <a:t>号计数器，工作在</a:t>
            </a:r>
            <a:r>
              <a:rPr lang="en-US" altLang="zh-CN" sz="2400" dirty="0">
                <a:solidFill>
                  <a:srgbClr val="C00000"/>
                </a:solidFill>
                <a:latin typeface="+mn-lt"/>
                <a:ea typeface="+mn-ea"/>
                <a:cs typeface="+mn-ea"/>
                <a:sym typeface="+mn-lt"/>
              </a:rPr>
              <a:t>3</a:t>
            </a:r>
            <a:r>
              <a:rPr lang="zh-CN" altLang="zh-CN" sz="2400" dirty="0">
                <a:solidFill>
                  <a:srgbClr val="C00000"/>
                </a:solidFill>
                <a:latin typeface="+mn-lt"/>
                <a:ea typeface="+mn-ea"/>
                <a:cs typeface="+mn-ea"/>
                <a:sym typeface="+mn-lt"/>
              </a:rPr>
              <a:t>方式，计数初值为</a:t>
            </a:r>
            <a:r>
              <a:rPr lang="en-US" altLang="zh-CN" sz="2400" dirty="0">
                <a:solidFill>
                  <a:srgbClr val="C00000"/>
                </a:solidFill>
                <a:latin typeface="+mn-lt"/>
                <a:ea typeface="+mn-ea"/>
                <a:cs typeface="+mn-ea"/>
                <a:sym typeface="+mn-lt"/>
              </a:rPr>
              <a:t>533H</a:t>
            </a:r>
            <a:r>
              <a:rPr lang="zh-CN" altLang="zh-CN" sz="2400" dirty="0">
                <a:solidFill>
                  <a:srgbClr val="C00000"/>
                </a:solidFill>
                <a:latin typeface="+mn-lt"/>
                <a:ea typeface="+mn-ea"/>
                <a:cs typeface="+mn-ea"/>
                <a:sym typeface="+mn-lt"/>
              </a:rPr>
              <a:t>（</a:t>
            </a:r>
            <a:r>
              <a:rPr lang="en-US" altLang="zh-CN" sz="2400" dirty="0">
                <a:solidFill>
                  <a:srgbClr val="C00000"/>
                </a:solidFill>
                <a:latin typeface="+mn-lt"/>
                <a:ea typeface="+mn-ea"/>
                <a:cs typeface="+mn-ea"/>
                <a:sym typeface="+mn-lt"/>
              </a:rPr>
              <a:t>2</a:t>
            </a:r>
            <a:r>
              <a:rPr lang="zh-CN" altLang="zh-CN" sz="2400" dirty="0">
                <a:solidFill>
                  <a:srgbClr val="C00000"/>
                </a:solidFill>
                <a:latin typeface="+mn-lt"/>
                <a:ea typeface="+mn-ea"/>
                <a:cs typeface="+mn-ea"/>
                <a:sym typeface="+mn-lt"/>
              </a:rPr>
              <a:t>个字节），采用二进制计数。</a:t>
            </a:r>
            <a:br>
              <a:rPr lang="en-US" altLang="zh-CN" sz="2400" dirty="0">
                <a:latin typeface="+mn-lt"/>
                <a:ea typeface="+mn-ea"/>
                <a:cs typeface="+mn-ea"/>
                <a:sym typeface="+mn-lt"/>
              </a:rPr>
            </a:br>
            <a:br>
              <a:rPr lang="en-US" altLang="zh-CN" sz="2400" dirty="0">
                <a:latin typeface="+mn-lt"/>
                <a:ea typeface="+mn-ea"/>
                <a:cs typeface="+mn-ea"/>
                <a:sym typeface="+mn-lt"/>
              </a:rPr>
            </a:br>
            <a:r>
              <a:rPr lang="en-US" altLang="zh-CN" sz="2400" dirty="0">
                <a:latin typeface="+mn-lt"/>
                <a:ea typeface="+mn-ea"/>
                <a:cs typeface="+mn-ea"/>
                <a:sym typeface="+mn-lt"/>
              </a:rPr>
              <a:t>    </a:t>
            </a:r>
            <a:r>
              <a:rPr lang="zh-CN" altLang="en-US" sz="2400" dirty="0">
                <a:latin typeface="+mn-lt"/>
                <a:ea typeface="+mn-ea"/>
                <a:cs typeface="+mn-ea"/>
                <a:sym typeface="+mn-lt"/>
              </a:rPr>
              <a:t>汇编语言初始化程序段如下。</a:t>
            </a:r>
            <a:endParaRPr lang="zh-CN" altLang="en-US" sz="2400" dirty="0">
              <a:latin typeface="+mn-lt"/>
              <a:ea typeface="+mn-ea"/>
              <a:cs typeface="+mn-ea"/>
              <a:sym typeface="+mn-lt"/>
            </a:endParaRPr>
          </a:p>
        </p:txBody>
      </p:sp>
      <p:sp>
        <p:nvSpPr>
          <p:cNvPr id="6" name="矩形 5"/>
          <p:cNvSpPr/>
          <p:nvPr/>
        </p:nvSpPr>
        <p:spPr>
          <a:xfrm>
            <a:off x="708600" y="3117199"/>
            <a:ext cx="7726797" cy="3313471"/>
          </a:xfrm>
          <a:prstGeom prst="rect">
            <a:avLst/>
          </a:prstGeom>
        </p:spPr>
        <p:txBody>
          <a:bodyPr wrap="square">
            <a:spAutoFit/>
          </a:bodyPr>
          <a:lstStyle/>
          <a:p>
            <a:pPr>
              <a:lnSpc>
                <a:spcPct val="110000"/>
              </a:lnSpc>
            </a:pPr>
            <a:r>
              <a:rPr lang="en-US" altLang="zh-CN" b="0" dirty="0">
                <a:solidFill>
                  <a:srgbClr val="000000"/>
                </a:solidFill>
                <a:latin typeface="+mn-lt"/>
                <a:ea typeface="+mn-ea"/>
                <a:cs typeface="+mn-ea"/>
                <a:sym typeface="+mn-lt"/>
              </a:rPr>
              <a:t>      MOV DX,307H                 ;</a:t>
            </a:r>
            <a:r>
              <a:rPr lang="zh-CN" altLang="en-US" b="0" dirty="0">
                <a:solidFill>
                  <a:srgbClr val="000000"/>
                </a:solidFill>
                <a:latin typeface="+mn-lt"/>
                <a:ea typeface="+mn-ea"/>
                <a:cs typeface="+mn-ea"/>
                <a:sym typeface="+mn-lt"/>
              </a:rPr>
              <a:t>命令口</a:t>
            </a:r>
            <a:br>
              <a:rPr lang="zh-CN" altLang="en-US" b="0" dirty="0">
                <a:solidFill>
                  <a:srgbClr val="000000"/>
                </a:solidFill>
                <a:latin typeface="+mn-lt"/>
                <a:ea typeface="+mn-ea"/>
                <a:cs typeface="+mn-ea"/>
                <a:sym typeface="+mn-lt"/>
              </a:rPr>
            </a:br>
            <a:r>
              <a:rPr lang="zh-CN" altLang="en-US" b="0" dirty="0">
                <a:solidFill>
                  <a:srgbClr val="000000"/>
                </a:solidFill>
                <a:latin typeface="+mn-lt"/>
                <a:ea typeface="+mn-ea"/>
                <a:cs typeface="+mn-ea"/>
                <a:sym typeface="+mn-lt"/>
              </a:rPr>
              <a:t>      </a:t>
            </a:r>
            <a:r>
              <a:rPr lang="en-US" altLang="zh-CN" b="0" dirty="0">
                <a:solidFill>
                  <a:srgbClr val="000000"/>
                </a:solidFill>
                <a:latin typeface="+mn-lt"/>
                <a:ea typeface="+mn-ea"/>
                <a:cs typeface="+mn-ea"/>
                <a:sym typeface="+mn-lt"/>
              </a:rPr>
              <a:t>MOV AL,</a:t>
            </a:r>
            <a:r>
              <a:rPr lang="en-US" altLang="zh-CN" b="0" u="sng" dirty="0">
                <a:solidFill>
                  <a:srgbClr val="C00000"/>
                </a:solidFill>
                <a:latin typeface="+mn-lt"/>
                <a:ea typeface="+mn-ea"/>
                <a:cs typeface="+mn-ea"/>
                <a:sym typeface="+mn-lt"/>
              </a:rPr>
              <a:t>                </a:t>
            </a:r>
            <a:r>
              <a:rPr lang="en-US" altLang="zh-CN" b="0" dirty="0">
                <a:solidFill>
                  <a:srgbClr val="0000FF"/>
                </a:solidFill>
                <a:latin typeface="+mn-lt"/>
                <a:ea typeface="+mn-ea"/>
                <a:cs typeface="+mn-ea"/>
                <a:sym typeface="+mn-lt"/>
              </a:rPr>
              <a:t>  </a:t>
            </a:r>
            <a:r>
              <a:rPr lang="en-US" altLang="zh-CN" b="0" dirty="0">
                <a:solidFill>
                  <a:srgbClr val="000000"/>
                </a:solidFill>
                <a:latin typeface="+mn-lt"/>
                <a:ea typeface="+mn-ea"/>
                <a:cs typeface="+mn-ea"/>
                <a:sym typeface="+mn-lt"/>
              </a:rPr>
              <a:t>        ;2</a:t>
            </a:r>
            <a:r>
              <a:rPr lang="zh-CN" altLang="en-US" b="0" dirty="0">
                <a:solidFill>
                  <a:srgbClr val="000000"/>
                </a:solidFill>
                <a:latin typeface="+mn-lt"/>
                <a:ea typeface="+mn-ea"/>
                <a:cs typeface="+mn-ea"/>
                <a:sym typeface="+mn-lt"/>
              </a:rPr>
              <a:t>号计数器的方式命令字</a:t>
            </a:r>
            <a:br>
              <a:rPr lang="zh-CN" altLang="en-US" b="0" dirty="0">
                <a:solidFill>
                  <a:srgbClr val="000000"/>
                </a:solidFill>
                <a:latin typeface="+mn-lt"/>
                <a:ea typeface="+mn-ea"/>
                <a:cs typeface="+mn-ea"/>
                <a:sym typeface="+mn-lt"/>
              </a:rPr>
            </a:br>
            <a:r>
              <a:rPr lang="zh-CN" altLang="en-US" b="0" dirty="0">
                <a:solidFill>
                  <a:srgbClr val="000000"/>
                </a:solidFill>
                <a:latin typeface="+mn-lt"/>
                <a:ea typeface="+mn-ea"/>
                <a:cs typeface="+mn-ea"/>
                <a:sym typeface="+mn-lt"/>
              </a:rPr>
              <a:t>      </a:t>
            </a:r>
            <a:r>
              <a:rPr lang="en-US" altLang="zh-CN" b="0" dirty="0">
                <a:solidFill>
                  <a:srgbClr val="000000"/>
                </a:solidFill>
                <a:latin typeface="+mn-lt"/>
                <a:ea typeface="+mn-ea"/>
                <a:cs typeface="+mn-ea"/>
                <a:sym typeface="+mn-lt"/>
              </a:rPr>
              <a:t>OUT DX,AL</a:t>
            </a:r>
            <a:br>
              <a:rPr lang="en-US" altLang="zh-CN" b="0" dirty="0">
                <a:solidFill>
                  <a:srgbClr val="000000"/>
                </a:solidFill>
                <a:latin typeface="+mn-lt"/>
                <a:ea typeface="+mn-ea"/>
                <a:cs typeface="+mn-ea"/>
                <a:sym typeface="+mn-lt"/>
              </a:rPr>
            </a:br>
            <a:r>
              <a:rPr lang="en-US" altLang="zh-CN" b="0" dirty="0">
                <a:solidFill>
                  <a:srgbClr val="000000"/>
                </a:solidFill>
                <a:latin typeface="+mn-lt"/>
                <a:ea typeface="+mn-ea"/>
                <a:cs typeface="+mn-ea"/>
                <a:sym typeface="+mn-lt"/>
              </a:rPr>
              <a:t>      MOV DX,306H                  ;2</a:t>
            </a:r>
            <a:r>
              <a:rPr lang="zh-CN" altLang="en-US" b="0" dirty="0">
                <a:solidFill>
                  <a:srgbClr val="000000"/>
                </a:solidFill>
                <a:latin typeface="+mn-lt"/>
                <a:ea typeface="+mn-ea"/>
                <a:cs typeface="+mn-ea"/>
                <a:sym typeface="+mn-lt"/>
              </a:rPr>
              <a:t>号计数器数据口</a:t>
            </a:r>
            <a:br>
              <a:rPr lang="zh-CN" altLang="en-US" b="0" dirty="0">
                <a:solidFill>
                  <a:srgbClr val="000000"/>
                </a:solidFill>
                <a:latin typeface="+mn-lt"/>
                <a:ea typeface="+mn-ea"/>
                <a:cs typeface="+mn-ea"/>
                <a:sym typeface="+mn-lt"/>
              </a:rPr>
            </a:br>
            <a:r>
              <a:rPr lang="zh-CN" altLang="en-US" b="0" dirty="0">
                <a:solidFill>
                  <a:srgbClr val="000000"/>
                </a:solidFill>
                <a:latin typeface="+mn-lt"/>
                <a:ea typeface="+mn-ea"/>
                <a:cs typeface="+mn-ea"/>
                <a:sym typeface="+mn-lt"/>
              </a:rPr>
              <a:t>      </a:t>
            </a:r>
            <a:r>
              <a:rPr lang="en-US" altLang="zh-CN" b="0" dirty="0">
                <a:solidFill>
                  <a:srgbClr val="000000"/>
                </a:solidFill>
                <a:latin typeface="+mn-lt"/>
                <a:ea typeface="+mn-ea"/>
                <a:cs typeface="+mn-ea"/>
                <a:sym typeface="+mn-lt"/>
              </a:rPr>
              <a:t>MOV AX,533H                   ;</a:t>
            </a:r>
            <a:r>
              <a:rPr lang="zh-CN" altLang="en-US" b="0" dirty="0">
                <a:solidFill>
                  <a:srgbClr val="000000"/>
                </a:solidFill>
                <a:latin typeface="+mn-lt"/>
                <a:ea typeface="+mn-ea"/>
                <a:cs typeface="+mn-ea"/>
                <a:sym typeface="+mn-lt"/>
              </a:rPr>
              <a:t>计数初值</a:t>
            </a:r>
            <a:br>
              <a:rPr lang="zh-CN" altLang="en-US" b="0" dirty="0">
                <a:solidFill>
                  <a:srgbClr val="000000"/>
                </a:solidFill>
                <a:latin typeface="+mn-lt"/>
                <a:ea typeface="+mn-ea"/>
                <a:cs typeface="+mn-ea"/>
                <a:sym typeface="+mn-lt"/>
              </a:rPr>
            </a:br>
            <a:r>
              <a:rPr lang="zh-CN" altLang="en-US" b="0" dirty="0">
                <a:solidFill>
                  <a:srgbClr val="000000"/>
                </a:solidFill>
                <a:latin typeface="+mn-lt"/>
                <a:ea typeface="+mn-ea"/>
                <a:cs typeface="+mn-ea"/>
                <a:sym typeface="+mn-lt"/>
              </a:rPr>
              <a:t>      </a:t>
            </a:r>
            <a:r>
              <a:rPr lang="en-US" altLang="zh-CN" b="0" dirty="0">
                <a:solidFill>
                  <a:srgbClr val="000000"/>
                </a:solidFill>
                <a:latin typeface="+mn-lt"/>
                <a:ea typeface="+mn-ea"/>
                <a:cs typeface="+mn-ea"/>
                <a:sym typeface="+mn-lt"/>
              </a:rPr>
              <a:t>OUT DX,AL            	     ;</a:t>
            </a:r>
            <a:r>
              <a:rPr lang="zh-CN" altLang="en-US" b="0" dirty="0">
                <a:solidFill>
                  <a:srgbClr val="000000"/>
                </a:solidFill>
                <a:latin typeface="+mn-lt"/>
                <a:ea typeface="+mn-ea"/>
                <a:cs typeface="+mn-ea"/>
                <a:sym typeface="+mn-lt"/>
              </a:rPr>
              <a:t>先送低字节到</a:t>
            </a:r>
            <a:r>
              <a:rPr lang="en-US" altLang="zh-CN" b="0" dirty="0">
                <a:solidFill>
                  <a:srgbClr val="000000"/>
                </a:solidFill>
                <a:latin typeface="+mn-lt"/>
                <a:ea typeface="+mn-ea"/>
                <a:cs typeface="+mn-ea"/>
                <a:sym typeface="+mn-lt"/>
              </a:rPr>
              <a:t>2</a:t>
            </a:r>
            <a:r>
              <a:rPr lang="zh-CN" altLang="en-US" b="0" dirty="0">
                <a:solidFill>
                  <a:srgbClr val="000000"/>
                </a:solidFill>
                <a:latin typeface="+mn-lt"/>
                <a:ea typeface="+mn-ea"/>
                <a:cs typeface="+mn-ea"/>
                <a:sym typeface="+mn-lt"/>
              </a:rPr>
              <a:t>号计数器</a:t>
            </a:r>
            <a:br>
              <a:rPr lang="zh-CN" altLang="en-US" b="0" dirty="0">
                <a:solidFill>
                  <a:srgbClr val="000000"/>
                </a:solidFill>
                <a:latin typeface="+mn-lt"/>
                <a:ea typeface="+mn-ea"/>
                <a:cs typeface="+mn-ea"/>
                <a:sym typeface="+mn-lt"/>
              </a:rPr>
            </a:br>
            <a:r>
              <a:rPr lang="zh-CN" altLang="en-US" b="0" dirty="0">
                <a:solidFill>
                  <a:srgbClr val="000000"/>
                </a:solidFill>
                <a:latin typeface="+mn-lt"/>
                <a:ea typeface="+mn-ea"/>
                <a:cs typeface="+mn-ea"/>
                <a:sym typeface="+mn-lt"/>
              </a:rPr>
              <a:t>      </a:t>
            </a:r>
            <a:r>
              <a:rPr lang="en-US" altLang="zh-CN" b="0" dirty="0">
                <a:solidFill>
                  <a:srgbClr val="000000"/>
                </a:solidFill>
                <a:latin typeface="+mn-lt"/>
                <a:ea typeface="+mn-ea"/>
                <a:cs typeface="+mn-ea"/>
                <a:sym typeface="+mn-lt"/>
              </a:rPr>
              <a:t>MOV AL,AH            	     ;</a:t>
            </a:r>
            <a:r>
              <a:rPr lang="zh-CN" altLang="en-US" b="0" dirty="0">
                <a:solidFill>
                  <a:srgbClr val="000000"/>
                </a:solidFill>
                <a:latin typeface="+mn-lt"/>
                <a:ea typeface="+mn-ea"/>
                <a:cs typeface="+mn-ea"/>
                <a:sym typeface="+mn-lt"/>
              </a:rPr>
              <a:t>取高字节送</a:t>
            </a:r>
            <a:r>
              <a:rPr lang="en-US" altLang="zh-CN" b="0" dirty="0">
                <a:solidFill>
                  <a:srgbClr val="000000"/>
                </a:solidFill>
                <a:latin typeface="+mn-lt"/>
                <a:ea typeface="+mn-ea"/>
                <a:cs typeface="+mn-ea"/>
                <a:sym typeface="+mn-lt"/>
              </a:rPr>
              <a:t>AL</a:t>
            </a:r>
            <a:br>
              <a:rPr lang="en-US" altLang="zh-CN" b="0" dirty="0">
                <a:solidFill>
                  <a:srgbClr val="000000"/>
                </a:solidFill>
                <a:latin typeface="+mn-lt"/>
                <a:ea typeface="+mn-ea"/>
                <a:cs typeface="+mn-ea"/>
                <a:sym typeface="+mn-lt"/>
              </a:rPr>
            </a:br>
            <a:r>
              <a:rPr lang="en-US" altLang="zh-CN" b="0" dirty="0">
                <a:solidFill>
                  <a:srgbClr val="000000"/>
                </a:solidFill>
                <a:latin typeface="+mn-lt"/>
                <a:ea typeface="+mn-ea"/>
                <a:cs typeface="+mn-ea"/>
                <a:sym typeface="+mn-lt"/>
              </a:rPr>
              <a:t>      OUT DX,AL            	     ;</a:t>
            </a:r>
            <a:r>
              <a:rPr lang="zh-CN" altLang="en-US" b="0" dirty="0">
                <a:solidFill>
                  <a:srgbClr val="000000"/>
                </a:solidFill>
                <a:latin typeface="+mn-lt"/>
                <a:ea typeface="+mn-ea"/>
                <a:cs typeface="+mn-ea"/>
                <a:sym typeface="+mn-lt"/>
              </a:rPr>
              <a:t>后送高字节到</a:t>
            </a:r>
            <a:r>
              <a:rPr lang="en-US" altLang="zh-CN" b="0" dirty="0">
                <a:solidFill>
                  <a:srgbClr val="000000"/>
                </a:solidFill>
                <a:latin typeface="+mn-lt"/>
                <a:ea typeface="+mn-ea"/>
                <a:cs typeface="+mn-ea"/>
                <a:sym typeface="+mn-lt"/>
              </a:rPr>
              <a:t>2</a:t>
            </a:r>
            <a:r>
              <a:rPr lang="zh-CN" altLang="en-US" b="0" dirty="0">
                <a:solidFill>
                  <a:srgbClr val="000000"/>
                </a:solidFill>
                <a:latin typeface="+mn-lt"/>
                <a:ea typeface="+mn-ea"/>
                <a:cs typeface="+mn-ea"/>
                <a:sym typeface="+mn-lt"/>
              </a:rPr>
              <a:t>号计数器</a:t>
            </a:r>
            <a:endParaRPr lang="zh-CN" altLang="en-US" b="0" dirty="0">
              <a:latin typeface="+mn-lt"/>
              <a:ea typeface="+mn-ea"/>
              <a:cs typeface="+mn-ea"/>
              <a:sym typeface="+mn-lt"/>
            </a:endParaRPr>
          </a:p>
        </p:txBody>
      </p:sp>
      <p:pic>
        <p:nvPicPr>
          <p:cNvPr id="10" name="Picture 6" descr="J404"/>
          <p:cNvPicPr>
            <a:picLocks noChangeAspect="1"/>
          </p:cNvPicPr>
          <p:nvPr/>
        </p:nvPicPr>
        <p:blipFill>
          <a:blip r:embed="rId1"/>
          <a:srcRect/>
          <a:stretch>
            <a:fillRect/>
          </a:stretch>
        </p:blipFill>
        <p:spPr>
          <a:xfrm>
            <a:off x="4708020" y="2115123"/>
            <a:ext cx="4091392" cy="2004152"/>
          </a:xfrm>
          <a:prstGeom prst="rect">
            <a:avLst/>
          </a:prstGeom>
          <a:noFill/>
          <a:ln w="9525">
            <a:noFill/>
            <a:miter/>
          </a:ln>
        </p:spPr>
      </p:pic>
      <p:sp>
        <p:nvSpPr>
          <p:cNvPr id="9" name="矩形 8"/>
          <p:cNvSpPr/>
          <p:nvPr/>
        </p:nvSpPr>
        <p:spPr>
          <a:xfrm>
            <a:off x="2479102" y="3510787"/>
            <a:ext cx="1745671" cy="461665"/>
          </a:xfrm>
          <a:prstGeom prst="rect">
            <a:avLst/>
          </a:prstGeom>
        </p:spPr>
        <p:txBody>
          <a:bodyPr wrap="none">
            <a:spAutoFit/>
          </a:bodyPr>
          <a:lstStyle/>
          <a:p>
            <a:r>
              <a:rPr lang="en-US" altLang="zh-CN" dirty="0">
                <a:solidFill>
                  <a:srgbClr val="0000FF"/>
                </a:solidFill>
                <a:latin typeface="+mn-lt"/>
                <a:ea typeface="+mn-ea"/>
                <a:cs typeface="+mn-ea"/>
                <a:sym typeface="+mn-lt"/>
              </a:rPr>
              <a:t>10</a:t>
            </a:r>
            <a:r>
              <a:rPr lang="en-US" altLang="zh-CN" dirty="0">
                <a:solidFill>
                  <a:srgbClr val="C00000"/>
                </a:solidFill>
                <a:latin typeface="+mn-lt"/>
                <a:ea typeface="+mn-ea"/>
                <a:cs typeface="+mn-ea"/>
                <a:sym typeface="+mn-lt"/>
              </a:rPr>
              <a:t>11</a:t>
            </a:r>
            <a:r>
              <a:rPr lang="en-US" altLang="zh-CN" dirty="0">
                <a:solidFill>
                  <a:srgbClr val="006600"/>
                </a:solidFill>
                <a:latin typeface="+mn-lt"/>
                <a:ea typeface="+mn-ea"/>
                <a:cs typeface="+mn-ea"/>
                <a:sym typeface="+mn-lt"/>
              </a:rPr>
              <a:t>011</a:t>
            </a:r>
            <a:r>
              <a:rPr lang="en-US" altLang="zh-CN" dirty="0">
                <a:solidFill>
                  <a:srgbClr val="FF6699"/>
                </a:solidFill>
                <a:latin typeface="+mn-lt"/>
                <a:ea typeface="+mn-ea"/>
                <a:cs typeface="+mn-ea"/>
                <a:sym typeface="+mn-lt"/>
              </a:rPr>
              <a:t>0</a:t>
            </a:r>
            <a:r>
              <a:rPr lang="en-US" altLang="zh-CN" dirty="0">
                <a:solidFill>
                  <a:srgbClr val="000000"/>
                </a:solidFill>
                <a:latin typeface="+mn-lt"/>
                <a:ea typeface="+mn-ea"/>
                <a:cs typeface="+mn-ea"/>
                <a:sym typeface="+mn-lt"/>
              </a:rPr>
              <a:t>B</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nodeType="clickEffect">
                                  <p:stCondLst>
                                    <p:cond delay="0"/>
                                  </p:stCondLst>
                                  <p:childTnLst>
                                    <p:animEffect transition="out" filter="wipe(down)">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sz="half" idx="1"/>
          </p:nvPr>
        </p:nvSpPr>
        <p:spPr bwMode="auto">
          <a:xfrm>
            <a:off x="645612" y="1961939"/>
            <a:ext cx="6409706" cy="6093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indent="0" algn="just">
              <a:lnSpc>
                <a:spcPct val="120000"/>
              </a:lnSpc>
              <a:buClr>
                <a:srgbClr val="FF5050"/>
              </a:buClr>
              <a:buSzPct val="80000"/>
              <a:buNone/>
            </a:pPr>
            <a:r>
              <a:rPr lang="en-US" altLang="zh-CN" sz="2800" b="1" kern="1200" dirty="0">
                <a:solidFill>
                  <a:srgbClr val="FF0000"/>
                </a:solidFill>
                <a:cs typeface="+mn-ea"/>
                <a:sym typeface="+mn-lt"/>
              </a:rPr>
              <a:t>10.5.1 82C54A</a:t>
            </a:r>
            <a:r>
              <a:rPr lang="zh-CN" altLang="en-US" sz="2800" b="1" kern="1200" dirty="0">
                <a:solidFill>
                  <a:srgbClr val="FF0000"/>
                </a:solidFill>
                <a:cs typeface="+mn-ea"/>
                <a:sym typeface="+mn-lt"/>
              </a:rPr>
              <a:t>微机系统中的应用设置</a:t>
            </a:r>
            <a:endParaRPr lang="zh-CN" altLang="en-US" sz="2800" b="1" kern="1200" dirty="0">
              <a:solidFill>
                <a:srgbClr val="FF0000"/>
              </a:solidFill>
              <a:cs typeface="+mn-ea"/>
              <a:sym typeface="+mn-lt"/>
            </a:endParaRPr>
          </a:p>
        </p:txBody>
      </p:sp>
      <p:sp>
        <p:nvSpPr>
          <p:cNvPr id="57349" name="矩形 2"/>
          <p:cNvSpPr>
            <a:spLocks noChangeArrowheads="1"/>
          </p:cNvSpPr>
          <p:nvPr/>
        </p:nvSpPr>
        <p:spPr bwMode="auto">
          <a:xfrm>
            <a:off x="2439845" y="1170690"/>
            <a:ext cx="4491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sz="3200" dirty="0">
                <a:solidFill>
                  <a:srgbClr val="000099"/>
                </a:solidFill>
                <a:latin typeface="+mn-lt"/>
                <a:ea typeface="+mn-ea"/>
                <a:cs typeface="+mn-ea"/>
                <a:sym typeface="+mn-lt"/>
              </a:rPr>
              <a:t>10.5 </a:t>
            </a:r>
            <a:r>
              <a:rPr lang="zh-CN" altLang="en-US" sz="3200" dirty="0">
                <a:solidFill>
                  <a:srgbClr val="000099"/>
                </a:solidFill>
                <a:latin typeface="+mn-lt"/>
                <a:ea typeface="+mn-ea"/>
                <a:cs typeface="+mn-ea"/>
                <a:sym typeface="+mn-lt"/>
              </a:rPr>
              <a:t>定时</a:t>
            </a:r>
            <a:r>
              <a:rPr lang="en-US" altLang="zh-CN" sz="3200" dirty="0">
                <a:solidFill>
                  <a:srgbClr val="000099"/>
                </a:solidFill>
                <a:latin typeface="+mn-lt"/>
                <a:ea typeface="+mn-ea"/>
                <a:cs typeface="+mn-ea"/>
                <a:sym typeface="+mn-lt"/>
              </a:rPr>
              <a:t>/</a:t>
            </a:r>
            <a:r>
              <a:rPr lang="zh-CN" altLang="en-US" sz="3200" dirty="0">
                <a:solidFill>
                  <a:srgbClr val="000099"/>
                </a:solidFill>
                <a:latin typeface="+mn-lt"/>
                <a:ea typeface="+mn-ea"/>
                <a:cs typeface="+mn-ea"/>
                <a:sym typeface="+mn-lt"/>
              </a:rPr>
              <a:t>计数器的应用</a:t>
            </a:r>
            <a:endParaRPr lang="zh-CN" altLang="en-US" sz="3200" dirty="0">
              <a:solidFill>
                <a:srgbClr val="000099"/>
              </a:solidFill>
              <a:latin typeface="+mn-lt"/>
              <a:ea typeface="+mn-ea"/>
              <a:cs typeface="+mn-ea"/>
              <a:sym typeface="+mn-lt"/>
            </a:endParaRPr>
          </a:p>
        </p:txBody>
      </p:sp>
      <p:pic>
        <p:nvPicPr>
          <p:cNvPr id="7" name="Picture 14" descr="J413"/>
          <p:cNvPicPr>
            <a:picLocks noChangeAspect="1"/>
          </p:cNvPicPr>
          <p:nvPr/>
        </p:nvPicPr>
        <p:blipFill>
          <a:blip r:embed="rId1"/>
          <a:srcRect/>
          <a:stretch>
            <a:fillRect/>
          </a:stretch>
        </p:blipFill>
        <p:spPr>
          <a:xfrm>
            <a:off x="4682427" y="2768554"/>
            <a:ext cx="4326820" cy="3705659"/>
          </a:xfrm>
          <a:prstGeom prst="rect">
            <a:avLst/>
          </a:prstGeom>
          <a:noFill/>
          <a:ln w="9525">
            <a:noFill/>
            <a:miter/>
          </a:ln>
        </p:spPr>
      </p:pic>
      <p:sp>
        <p:nvSpPr>
          <p:cNvPr id="2" name="矩形 1"/>
          <p:cNvSpPr/>
          <p:nvPr/>
        </p:nvSpPr>
        <p:spPr>
          <a:xfrm>
            <a:off x="379696" y="2720365"/>
            <a:ext cx="4192303" cy="3753848"/>
          </a:xfrm>
          <a:prstGeom prst="rect">
            <a:avLst/>
          </a:prstGeom>
        </p:spPr>
        <p:txBody>
          <a:bodyPr wrap="square">
            <a:spAutoFit/>
          </a:bodyPr>
          <a:lstStyle/>
          <a:p>
            <a:pPr algn="just" eaLnBrk="1" hangingPunct="1">
              <a:lnSpc>
                <a:spcPct val="120000"/>
              </a:lnSpc>
              <a:buNone/>
            </a:pPr>
            <a:r>
              <a:rPr lang="en-US" altLang="zh-CN" sz="2000" dirty="0">
                <a:solidFill>
                  <a:srgbClr val="C00000"/>
                </a:solidFill>
                <a:latin typeface="+mn-lt"/>
                <a:ea typeface="+mn-ea"/>
                <a:cs typeface="+mn-ea"/>
                <a:sym typeface="+mn-lt"/>
              </a:rPr>
              <a:t>OUT</a:t>
            </a:r>
            <a:r>
              <a:rPr lang="en-US" altLang="zh-CN" sz="2000" baseline="-25000" dirty="0">
                <a:solidFill>
                  <a:srgbClr val="C00000"/>
                </a:solidFill>
                <a:latin typeface="+mn-lt"/>
                <a:ea typeface="+mn-ea"/>
                <a:cs typeface="+mn-ea"/>
                <a:sym typeface="+mn-lt"/>
              </a:rPr>
              <a:t>0</a:t>
            </a:r>
            <a:r>
              <a:rPr lang="zh-CN" altLang="en-US" sz="2000" dirty="0">
                <a:latin typeface="+mn-lt"/>
                <a:ea typeface="+mn-ea"/>
                <a:cs typeface="+mn-ea"/>
                <a:sym typeface="+mn-lt"/>
              </a:rPr>
              <a:t>用用作系统</a:t>
            </a:r>
            <a:r>
              <a:rPr lang="zh-CN" altLang="en-US" sz="2000" dirty="0">
                <a:solidFill>
                  <a:srgbClr val="0000FF"/>
                </a:solidFill>
                <a:latin typeface="+mn-lt"/>
                <a:ea typeface="+mn-ea"/>
                <a:cs typeface="+mn-ea"/>
                <a:sym typeface="+mn-lt"/>
              </a:rPr>
              <a:t>时钟中断</a:t>
            </a:r>
            <a:endParaRPr lang="zh-CN" altLang="en-US" sz="2000" dirty="0">
              <a:solidFill>
                <a:srgbClr val="0000FF"/>
              </a:solidFill>
              <a:latin typeface="+mn-lt"/>
              <a:ea typeface="+mn-ea"/>
              <a:cs typeface="+mn-ea"/>
              <a:sym typeface="+mn-lt"/>
            </a:endParaRPr>
          </a:p>
          <a:p>
            <a:pPr algn="just" eaLnBrk="1" hangingPunct="1">
              <a:lnSpc>
                <a:spcPct val="120000"/>
              </a:lnSpc>
              <a:buNone/>
            </a:pPr>
            <a:r>
              <a:rPr lang="en-US" altLang="zh-CN" sz="2000" dirty="0">
                <a:solidFill>
                  <a:srgbClr val="C00000"/>
                </a:solidFill>
                <a:latin typeface="+mn-lt"/>
                <a:ea typeface="+mn-ea"/>
                <a:cs typeface="+mn-ea"/>
                <a:sym typeface="+mn-lt"/>
              </a:rPr>
              <a:t>OUT</a:t>
            </a:r>
            <a:r>
              <a:rPr lang="en-US" altLang="zh-CN" sz="2000" baseline="-25000" dirty="0">
                <a:solidFill>
                  <a:srgbClr val="C00000"/>
                </a:solidFill>
                <a:latin typeface="+mn-lt"/>
                <a:ea typeface="+mn-ea"/>
                <a:cs typeface="+mn-ea"/>
                <a:sym typeface="+mn-lt"/>
              </a:rPr>
              <a:t>1</a:t>
            </a:r>
            <a:r>
              <a:rPr lang="zh-CN" altLang="en-US" sz="2000" dirty="0">
                <a:latin typeface="+mn-lt"/>
                <a:ea typeface="+mn-ea"/>
                <a:cs typeface="+mn-ea"/>
                <a:sym typeface="+mn-lt"/>
              </a:rPr>
              <a:t>用要用做</a:t>
            </a:r>
            <a:r>
              <a:rPr lang="zh-CN" altLang="en-US" sz="2000" dirty="0">
                <a:solidFill>
                  <a:srgbClr val="0000FF"/>
                </a:solidFill>
                <a:latin typeface="+mn-lt"/>
                <a:ea typeface="+mn-ea"/>
                <a:cs typeface="+mn-ea"/>
                <a:sym typeface="+mn-lt"/>
              </a:rPr>
              <a:t>动态存储器定时刷新</a:t>
            </a:r>
            <a:endParaRPr lang="zh-CN" altLang="en-US" sz="2000" dirty="0">
              <a:solidFill>
                <a:srgbClr val="0000FF"/>
              </a:solidFill>
              <a:latin typeface="+mn-lt"/>
              <a:ea typeface="+mn-ea"/>
              <a:cs typeface="+mn-ea"/>
              <a:sym typeface="+mn-lt"/>
            </a:endParaRPr>
          </a:p>
          <a:p>
            <a:pPr algn="just" eaLnBrk="1" hangingPunct="1">
              <a:lnSpc>
                <a:spcPct val="120000"/>
              </a:lnSpc>
              <a:buNone/>
            </a:pPr>
            <a:r>
              <a:rPr lang="en-US" altLang="zh-CN" sz="2000" dirty="0">
                <a:solidFill>
                  <a:srgbClr val="C00000"/>
                </a:solidFill>
                <a:latin typeface="+mn-lt"/>
                <a:ea typeface="+mn-ea"/>
                <a:cs typeface="+mn-ea"/>
                <a:sym typeface="+mn-lt"/>
              </a:rPr>
              <a:t>OUT</a:t>
            </a:r>
            <a:r>
              <a:rPr lang="en-US" altLang="zh-CN" sz="2000" baseline="-25000" dirty="0">
                <a:solidFill>
                  <a:srgbClr val="C00000"/>
                </a:solidFill>
                <a:latin typeface="+mn-lt"/>
                <a:ea typeface="+mn-ea"/>
                <a:cs typeface="+mn-ea"/>
                <a:sym typeface="+mn-lt"/>
              </a:rPr>
              <a:t>2</a:t>
            </a:r>
            <a:r>
              <a:rPr lang="zh-CN" altLang="en-US" sz="2000" dirty="0">
                <a:latin typeface="+mn-lt"/>
                <a:ea typeface="+mn-ea"/>
                <a:cs typeface="+mn-ea"/>
                <a:sym typeface="+mn-lt"/>
              </a:rPr>
              <a:t>用用作扬声器</a:t>
            </a:r>
            <a:r>
              <a:rPr lang="zh-CN" altLang="en-US" sz="2000" dirty="0">
                <a:solidFill>
                  <a:srgbClr val="0000FF"/>
                </a:solidFill>
                <a:latin typeface="+mn-lt"/>
                <a:ea typeface="+mn-ea"/>
                <a:cs typeface="+mn-ea"/>
                <a:sym typeface="+mn-lt"/>
              </a:rPr>
              <a:t>发声控制</a:t>
            </a:r>
            <a:endParaRPr lang="zh-CN" altLang="en-US" sz="2000" dirty="0">
              <a:solidFill>
                <a:srgbClr val="0000FF"/>
              </a:solidFill>
              <a:latin typeface="+mn-lt"/>
              <a:ea typeface="+mn-ea"/>
              <a:cs typeface="+mn-ea"/>
              <a:sym typeface="+mn-lt"/>
            </a:endParaRPr>
          </a:p>
          <a:p>
            <a:pPr algn="just" eaLnBrk="1" hangingPunct="1">
              <a:lnSpc>
                <a:spcPct val="120000"/>
              </a:lnSpc>
              <a:buNone/>
            </a:pPr>
            <a:r>
              <a:rPr lang="en-US" altLang="zh-CN" sz="2000" dirty="0">
                <a:latin typeface="+mn-lt"/>
                <a:ea typeface="+mn-ea"/>
                <a:cs typeface="+mn-ea"/>
                <a:sym typeface="+mn-lt"/>
              </a:rPr>
              <a:t>0</a:t>
            </a:r>
            <a:r>
              <a:rPr lang="zh-CN" altLang="en-US" sz="2000" dirty="0">
                <a:latin typeface="+mn-lt"/>
                <a:ea typeface="+mn-ea"/>
                <a:cs typeface="+mn-ea"/>
                <a:sym typeface="+mn-lt"/>
              </a:rPr>
              <a:t>号计数器</a:t>
            </a:r>
            <a:r>
              <a:rPr lang="en-US" altLang="zh-CN" sz="2000" dirty="0">
                <a:latin typeface="+mn-lt"/>
                <a:ea typeface="+mn-ea"/>
                <a:cs typeface="+mn-ea"/>
                <a:sym typeface="+mn-lt"/>
              </a:rPr>
              <a:t>=</a:t>
            </a:r>
            <a:r>
              <a:rPr lang="en-US" altLang="zh-CN" sz="2000" dirty="0">
                <a:solidFill>
                  <a:srgbClr val="C00000"/>
                </a:solidFill>
                <a:latin typeface="+mn-lt"/>
                <a:ea typeface="+mn-ea"/>
                <a:cs typeface="+mn-ea"/>
                <a:sym typeface="+mn-lt"/>
              </a:rPr>
              <a:t>40H</a:t>
            </a:r>
            <a:r>
              <a:rPr lang="zh-CN" altLang="en-US" sz="2000" dirty="0">
                <a:latin typeface="+mn-lt"/>
                <a:ea typeface="+mn-ea"/>
                <a:cs typeface="+mn-ea"/>
                <a:sym typeface="+mn-lt"/>
              </a:rPr>
              <a:t>（端口地址）</a:t>
            </a:r>
            <a:endParaRPr lang="zh-CN" altLang="en-US" sz="2000" dirty="0">
              <a:latin typeface="+mn-lt"/>
              <a:ea typeface="+mn-ea"/>
              <a:cs typeface="+mn-ea"/>
              <a:sym typeface="+mn-lt"/>
            </a:endParaRPr>
          </a:p>
          <a:p>
            <a:pPr algn="just" eaLnBrk="1" hangingPunct="1">
              <a:lnSpc>
                <a:spcPct val="120000"/>
              </a:lnSpc>
              <a:buNone/>
            </a:pPr>
            <a:r>
              <a:rPr lang="en-US" altLang="zh-CN" sz="2000" dirty="0">
                <a:latin typeface="+mn-lt"/>
                <a:ea typeface="+mn-ea"/>
                <a:cs typeface="+mn-ea"/>
                <a:sym typeface="+mn-lt"/>
              </a:rPr>
              <a:t>1</a:t>
            </a:r>
            <a:r>
              <a:rPr lang="zh-CN" altLang="en-US" sz="2000" dirty="0">
                <a:latin typeface="+mn-lt"/>
                <a:ea typeface="+mn-ea"/>
                <a:cs typeface="+mn-ea"/>
                <a:sym typeface="+mn-lt"/>
              </a:rPr>
              <a:t>号计数器</a:t>
            </a:r>
            <a:r>
              <a:rPr lang="en-US" altLang="zh-CN" sz="2000" dirty="0">
                <a:latin typeface="+mn-lt"/>
                <a:ea typeface="+mn-ea"/>
                <a:cs typeface="+mn-ea"/>
                <a:sym typeface="+mn-lt"/>
              </a:rPr>
              <a:t>=</a:t>
            </a:r>
            <a:r>
              <a:rPr lang="en-US" altLang="zh-CN" sz="2000" dirty="0">
                <a:solidFill>
                  <a:srgbClr val="C00000"/>
                </a:solidFill>
                <a:latin typeface="+mn-lt"/>
                <a:ea typeface="+mn-ea"/>
                <a:cs typeface="+mn-ea"/>
                <a:sym typeface="+mn-lt"/>
              </a:rPr>
              <a:t>41H</a:t>
            </a:r>
            <a:r>
              <a:rPr lang="zh-CN" altLang="en-US" sz="2000" dirty="0">
                <a:latin typeface="+mn-lt"/>
                <a:ea typeface="+mn-ea"/>
                <a:cs typeface="+mn-ea"/>
                <a:sym typeface="+mn-lt"/>
              </a:rPr>
              <a:t>（端口地址）</a:t>
            </a:r>
            <a:endParaRPr lang="en-US" altLang="zh-CN" sz="2000" dirty="0">
              <a:latin typeface="+mn-lt"/>
              <a:ea typeface="+mn-ea"/>
              <a:cs typeface="+mn-ea"/>
              <a:sym typeface="+mn-lt"/>
            </a:endParaRPr>
          </a:p>
          <a:p>
            <a:pPr algn="just" eaLnBrk="1" hangingPunct="1">
              <a:lnSpc>
                <a:spcPct val="120000"/>
              </a:lnSpc>
              <a:buNone/>
            </a:pPr>
            <a:r>
              <a:rPr lang="en-US" altLang="zh-CN" sz="2000" dirty="0">
                <a:latin typeface="+mn-lt"/>
                <a:ea typeface="+mn-ea"/>
                <a:cs typeface="+mn-ea"/>
                <a:sym typeface="+mn-lt"/>
              </a:rPr>
              <a:t>2</a:t>
            </a:r>
            <a:r>
              <a:rPr lang="zh-CN" altLang="en-US" sz="2000" dirty="0">
                <a:latin typeface="+mn-lt"/>
                <a:ea typeface="+mn-ea"/>
                <a:cs typeface="+mn-ea"/>
                <a:sym typeface="+mn-lt"/>
              </a:rPr>
              <a:t>号计数器</a:t>
            </a:r>
            <a:r>
              <a:rPr lang="en-US" altLang="zh-CN" sz="2000" dirty="0">
                <a:latin typeface="+mn-lt"/>
                <a:ea typeface="+mn-ea"/>
                <a:cs typeface="+mn-ea"/>
                <a:sym typeface="+mn-lt"/>
              </a:rPr>
              <a:t>=</a:t>
            </a:r>
            <a:r>
              <a:rPr lang="en-US" altLang="zh-CN" sz="2000" dirty="0">
                <a:solidFill>
                  <a:srgbClr val="C00000"/>
                </a:solidFill>
                <a:latin typeface="+mn-lt"/>
                <a:ea typeface="+mn-ea"/>
                <a:cs typeface="+mn-ea"/>
                <a:sym typeface="+mn-lt"/>
              </a:rPr>
              <a:t>42H</a:t>
            </a:r>
            <a:r>
              <a:rPr lang="zh-CN" altLang="en-US" sz="2000" dirty="0">
                <a:latin typeface="+mn-lt"/>
                <a:ea typeface="+mn-ea"/>
                <a:cs typeface="+mn-ea"/>
                <a:sym typeface="+mn-lt"/>
              </a:rPr>
              <a:t>（端口地址）</a:t>
            </a:r>
            <a:endParaRPr lang="en-US" altLang="zh-CN" sz="2000" dirty="0">
              <a:latin typeface="+mn-lt"/>
              <a:ea typeface="+mn-ea"/>
              <a:cs typeface="+mn-ea"/>
              <a:sym typeface="+mn-lt"/>
            </a:endParaRPr>
          </a:p>
          <a:p>
            <a:pPr algn="just" eaLnBrk="1" hangingPunct="1">
              <a:lnSpc>
                <a:spcPct val="120000"/>
              </a:lnSpc>
              <a:buNone/>
            </a:pPr>
            <a:r>
              <a:rPr lang="zh-CN" altLang="en-US" sz="2000" dirty="0">
                <a:latin typeface="+mn-lt"/>
                <a:ea typeface="+mn-ea"/>
                <a:cs typeface="+mn-ea"/>
                <a:sym typeface="+mn-lt"/>
              </a:rPr>
              <a:t>方式命令寄存器</a:t>
            </a:r>
            <a:r>
              <a:rPr lang="en-US" altLang="zh-CN" sz="2000" dirty="0">
                <a:latin typeface="+mn-lt"/>
                <a:ea typeface="+mn-ea"/>
                <a:cs typeface="+mn-ea"/>
                <a:sym typeface="+mn-lt"/>
              </a:rPr>
              <a:t>=</a:t>
            </a:r>
            <a:r>
              <a:rPr lang="en-US" altLang="zh-CN" sz="2000" dirty="0">
                <a:solidFill>
                  <a:srgbClr val="C00000"/>
                </a:solidFill>
                <a:latin typeface="+mn-lt"/>
                <a:ea typeface="+mn-ea"/>
                <a:cs typeface="+mn-ea"/>
                <a:sym typeface="+mn-lt"/>
              </a:rPr>
              <a:t>43H</a:t>
            </a:r>
            <a:r>
              <a:rPr lang="zh-CN" altLang="en-US" sz="2000" dirty="0">
                <a:latin typeface="+mn-lt"/>
                <a:ea typeface="+mn-ea"/>
                <a:cs typeface="+mn-ea"/>
                <a:sym typeface="+mn-lt"/>
              </a:rPr>
              <a:t>（端口地址）</a:t>
            </a:r>
            <a:endParaRPr lang="en-US" altLang="zh-CN" sz="2000" dirty="0">
              <a:latin typeface="+mn-lt"/>
              <a:ea typeface="+mn-ea"/>
              <a:cs typeface="+mn-ea"/>
              <a:sym typeface="+mn-lt"/>
            </a:endParaRPr>
          </a:p>
          <a:p>
            <a:pPr algn="just" eaLnBrk="1" hangingPunct="1">
              <a:lnSpc>
                <a:spcPct val="120000"/>
              </a:lnSpc>
              <a:buNone/>
            </a:pPr>
            <a:r>
              <a:rPr lang="zh-CN" altLang="en-US" sz="2000" dirty="0">
                <a:latin typeface="+mn-lt"/>
                <a:ea typeface="+mn-ea"/>
                <a:cs typeface="+mn-ea"/>
                <a:sym typeface="+mn-lt"/>
              </a:rPr>
              <a:t>以上用途设置及地址的分配用户不能更改。系统提供的时钟脉冲频率为</a:t>
            </a:r>
            <a:r>
              <a:rPr lang="en-US" altLang="zh-CN" sz="2000" dirty="0">
                <a:latin typeface="+mn-lt"/>
                <a:ea typeface="+mn-ea"/>
                <a:cs typeface="+mn-ea"/>
                <a:sym typeface="+mn-lt"/>
              </a:rPr>
              <a:t>1.19318MHz</a:t>
            </a:r>
            <a:r>
              <a:rPr lang="zh-CN" altLang="en-US" sz="2000" dirty="0">
                <a:latin typeface="+mn-lt"/>
                <a:ea typeface="+mn-ea"/>
                <a:cs typeface="+mn-ea"/>
                <a:sym typeface="+mn-lt"/>
              </a:rPr>
              <a:t>。</a:t>
            </a:r>
            <a:endParaRPr lang="zh-CN" altLang="en-US" sz="2000" dirty="0">
              <a:latin typeface="+mn-lt"/>
              <a:ea typeface="+mn-ea"/>
              <a:cs typeface="+mn-ea"/>
              <a:sym typeface="+mn-lt"/>
            </a:endParaRPr>
          </a:p>
        </p:txBody>
      </p:sp>
    </p:spTree>
  </p:cSld>
  <p:clrMapOvr>
    <a:masterClrMapping/>
  </p:clrMapOvr>
  <p:transition spd="slow">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5"/>
          <p:cNvSpPr>
            <a:spLocks noGrp="1" noChangeArrowheads="1"/>
          </p:cNvSpPr>
          <p:nvPr>
            <p:ph type="body" sz="half" idx="1"/>
          </p:nvPr>
        </p:nvSpPr>
        <p:spPr bwMode="auto">
          <a:xfrm>
            <a:off x="442762" y="1201002"/>
            <a:ext cx="8258476" cy="14602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120000"/>
              </a:lnSpc>
              <a:buFont typeface="Wingdings" panose="05000000000000000000" pitchFamily="2" charset="2"/>
              <a:buNone/>
            </a:pPr>
            <a:r>
              <a:rPr lang="en-US" altLang="zh-CN" sz="2300" b="1" dirty="0">
                <a:cs typeface="+mn-ea"/>
                <a:sym typeface="+mn-lt"/>
              </a:rPr>
              <a:t>82C54A</a:t>
            </a:r>
            <a:r>
              <a:rPr lang="zh-CN" altLang="en-US" sz="2300" b="1" dirty="0">
                <a:cs typeface="+mn-ea"/>
                <a:sym typeface="+mn-lt"/>
              </a:rPr>
              <a:t>在微机系统中：通道</a:t>
            </a:r>
            <a:r>
              <a:rPr lang="en-US" altLang="zh-CN" sz="2300" b="1" dirty="0">
                <a:cs typeface="+mn-ea"/>
                <a:sym typeface="+mn-lt"/>
              </a:rPr>
              <a:t>0</a:t>
            </a:r>
            <a:r>
              <a:rPr lang="zh-CN" altLang="en-US" sz="2300" b="1" dirty="0">
                <a:cs typeface="+mn-ea"/>
                <a:sym typeface="+mn-lt"/>
              </a:rPr>
              <a:t>用于日时钟的中断请求，通道</a:t>
            </a:r>
            <a:r>
              <a:rPr lang="en-US" altLang="zh-CN" sz="2300" b="1" dirty="0">
                <a:cs typeface="+mn-ea"/>
                <a:sym typeface="+mn-lt"/>
              </a:rPr>
              <a:t>1</a:t>
            </a:r>
            <a:r>
              <a:rPr lang="zh-CN" altLang="en-US" sz="2300" b="1" dirty="0">
                <a:cs typeface="+mn-ea"/>
                <a:sym typeface="+mn-lt"/>
              </a:rPr>
              <a:t>用于</a:t>
            </a:r>
            <a:r>
              <a:rPr lang="en-US" altLang="zh-CN" sz="2300" b="1" dirty="0">
                <a:cs typeface="+mn-ea"/>
                <a:sym typeface="+mn-lt"/>
              </a:rPr>
              <a:t>DRAM</a:t>
            </a:r>
            <a:r>
              <a:rPr lang="zh-CN" altLang="en-US" sz="2300" b="1" dirty="0">
                <a:cs typeface="+mn-ea"/>
                <a:sym typeface="+mn-lt"/>
              </a:rPr>
              <a:t>的刷新请求，通道</a:t>
            </a:r>
            <a:r>
              <a:rPr lang="en-US" altLang="zh-CN" sz="2300" b="1" dirty="0">
                <a:cs typeface="+mn-ea"/>
                <a:sym typeface="+mn-lt"/>
              </a:rPr>
              <a:t>2</a:t>
            </a:r>
            <a:r>
              <a:rPr lang="zh-CN" altLang="en-US" sz="2300" b="1" dirty="0">
                <a:cs typeface="+mn-ea"/>
                <a:sym typeface="+mn-lt"/>
              </a:rPr>
              <a:t>用于扬声器的发声设置</a:t>
            </a:r>
            <a:r>
              <a:rPr lang="zh-CN" altLang="en-US" sz="2300" b="1" dirty="0">
                <a:solidFill>
                  <a:srgbClr val="006600"/>
                </a:solidFill>
                <a:cs typeface="+mn-ea"/>
                <a:sym typeface="+mn-lt"/>
              </a:rPr>
              <a:t>（扬声器的启动</a:t>
            </a:r>
            <a:r>
              <a:rPr lang="en-US" altLang="zh-CN" sz="2300" b="1" dirty="0">
                <a:solidFill>
                  <a:srgbClr val="006600"/>
                </a:solidFill>
                <a:cs typeface="+mn-ea"/>
                <a:sym typeface="+mn-lt"/>
              </a:rPr>
              <a:t>/</a:t>
            </a:r>
            <a:r>
              <a:rPr lang="zh-CN" altLang="en-US" sz="2300" b="1" dirty="0">
                <a:solidFill>
                  <a:srgbClr val="006600"/>
                </a:solidFill>
                <a:cs typeface="+mn-ea"/>
                <a:sym typeface="+mn-lt"/>
              </a:rPr>
              <a:t>关闭信号</a:t>
            </a:r>
            <a:r>
              <a:rPr lang="en-US" altLang="zh-CN" sz="2300" b="1" dirty="0">
                <a:solidFill>
                  <a:srgbClr val="006600"/>
                </a:solidFill>
                <a:cs typeface="+mn-ea"/>
                <a:sym typeface="+mn-lt"/>
              </a:rPr>
              <a:t>GATE</a:t>
            </a:r>
            <a:r>
              <a:rPr lang="zh-CN" altLang="en-US" sz="2300" b="1" dirty="0">
                <a:solidFill>
                  <a:srgbClr val="006600"/>
                </a:solidFill>
                <a:cs typeface="+mn-ea"/>
                <a:sym typeface="+mn-lt"/>
              </a:rPr>
              <a:t>由并口电路控制）</a:t>
            </a:r>
            <a:endParaRPr lang="zh-CN" altLang="en-US" sz="2300" b="1" dirty="0">
              <a:solidFill>
                <a:srgbClr val="006600"/>
              </a:solidFill>
              <a:cs typeface="+mn-ea"/>
              <a:sym typeface="+mn-lt"/>
            </a:endParaRPr>
          </a:p>
        </p:txBody>
      </p:sp>
      <p:sp>
        <p:nvSpPr>
          <p:cNvPr id="58373" name="矩形 2"/>
          <p:cNvSpPr>
            <a:spLocks noChangeArrowheads="1"/>
          </p:cNvSpPr>
          <p:nvPr/>
        </p:nvSpPr>
        <p:spPr bwMode="auto">
          <a:xfrm>
            <a:off x="442762" y="2717073"/>
            <a:ext cx="521970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buFont typeface="Wingdings" panose="05000000000000000000" pitchFamily="2" charset="2"/>
              <a:buNone/>
            </a:pPr>
            <a:r>
              <a:rPr lang="zh-CN" altLang="en-US" dirty="0">
                <a:latin typeface="+mn-lt"/>
                <a:ea typeface="+mn-ea"/>
                <a:cs typeface="+mn-ea"/>
                <a:sym typeface="+mn-lt"/>
              </a:rPr>
              <a:t>系统的应用配置如下：</a:t>
            </a:r>
            <a:endParaRPr lang="zh-CN" altLang="en-US" dirty="0">
              <a:latin typeface="+mn-lt"/>
              <a:ea typeface="+mn-ea"/>
              <a:cs typeface="+mn-ea"/>
              <a:sym typeface="+mn-lt"/>
            </a:endParaRPr>
          </a:p>
        </p:txBody>
      </p:sp>
      <p:graphicFrame>
        <p:nvGraphicFramePr>
          <p:cNvPr id="6" name="Group 279"/>
          <p:cNvGraphicFramePr/>
          <p:nvPr/>
        </p:nvGraphicFramePr>
        <p:xfrm>
          <a:off x="180000" y="3307866"/>
          <a:ext cx="8783999" cy="2719387"/>
        </p:xfrm>
        <a:graphic>
          <a:graphicData uri="http://schemas.openxmlformats.org/drawingml/2006/table">
            <a:tbl>
              <a:tblPr/>
              <a:tblGrid>
                <a:gridCol w="589812"/>
                <a:gridCol w="790003"/>
                <a:gridCol w="591348"/>
                <a:gridCol w="793089"/>
                <a:gridCol w="756125"/>
                <a:gridCol w="837747"/>
                <a:gridCol w="754585"/>
                <a:gridCol w="948621"/>
                <a:gridCol w="813988"/>
                <a:gridCol w="916940"/>
                <a:gridCol w="991741"/>
              </a:tblGrid>
              <a:tr h="396267">
                <a:tc gridSpan="11">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dirty="0">
                          <a:ln>
                            <a:noFill/>
                          </a:ln>
                          <a:solidFill>
                            <a:schemeClr val="tx1"/>
                          </a:solidFill>
                          <a:effectLst/>
                          <a:latin typeface="+mn-lt"/>
                          <a:ea typeface="+mn-ea"/>
                          <a:cs typeface="+mn-ea"/>
                          <a:sym typeface="+mn-lt"/>
                        </a:rPr>
                        <a:t>82C54A</a:t>
                      </a:r>
                      <a:r>
                        <a:rPr kumimoji="0" lang="zh-CN" altLang="en-US" sz="2000" b="1" i="0" u="none" strike="noStrike" cap="none" normalizeH="0" baseline="0" dirty="0">
                          <a:ln>
                            <a:noFill/>
                          </a:ln>
                          <a:solidFill>
                            <a:schemeClr val="tx1"/>
                          </a:solidFill>
                          <a:effectLst/>
                          <a:latin typeface="+mn-lt"/>
                          <a:ea typeface="+mn-ea"/>
                          <a:cs typeface="+mn-ea"/>
                          <a:sym typeface="+mn-lt"/>
                        </a:rPr>
                        <a:t>在系统中的应用设置</a:t>
                      </a:r>
                      <a:endParaRPr kumimoji="0" lang="zh-CN" altLang="en-US" sz="2000" b="1" i="0" u="none" strike="noStrike" cap="none" normalizeH="0" baseline="0" dirty="0">
                        <a:ln>
                          <a:noFill/>
                        </a:ln>
                        <a:solidFill>
                          <a:schemeClr val="tx1"/>
                        </a:solidFill>
                        <a:effectLst/>
                        <a:latin typeface="+mn-lt"/>
                        <a:ea typeface="+mn-ea"/>
                        <a:cs typeface="+mn-ea"/>
                        <a:sym typeface="+mn-lt"/>
                      </a:endParaRPr>
                    </a:p>
                  </a:txBody>
                  <a:tcPr marT="45723" marB="45723" horzOverflow="overflow">
                    <a:lnL cap="flat">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c hMerge="1">
                  <a:tcPr/>
                </a:tc>
                <a:tc hMerge="1">
                  <a:tcPr/>
                </a:tc>
                <a:tc hMerge="1">
                  <a:tcPr/>
                </a:tc>
                <a:tc hMerge="1">
                  <a:tcPr/>
                </a:tc>
                <a:tc hMerge="1">
                  <a:tcPr/>
                </a:tc>
              </a:tr>
              <a:tr h="579160">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b="1" i="0" u="none" strike="noStrike" cap="none" normalizeH="0" baseline="0" dirty="0">
                          <a:ln>
                            <a:noFill/>
                          </a:ln>
                          <a:solidFill>
                            <a:schemeClr val="tx1"/>
                          </a:solidFill>
                          <a:effectLst/>
                          <a:latin typeface="+mn-lt"/>
                          <a:ea typeface="+mn-ea"/>
                          <a:cs typeface="+mn-ea"/>
                          <a:sym typeface="+mn-lt"/>
                        </a:rPr>
                        <a:t>计数通道</a:t>
                      </a:r>
                      <a:endParaRPr kumimoji="0" lang="zh-CN" altLang="en-US" sz="1600" b="1" i="0" u="none" strike="noStrike" cap="none" normalizeH="0" baseline="0" dirty="0">
                        <a:ln>
                          <a:noFill/>
                        </a:ln>
                        <a:solidFill>
                          <a:schemeClr val="tx1"/>
                        </a:solidFill>
                        <a:effectLst/>
                        <a:latin typeface="+mn-lt"/>
                        <a:ea typeface="+mn-ea"/>
                        <a:cs typeface="+mn-ea"/>
                        <a:sym typeface="+mn-lt"/>
                      </a:endParaRPr>
                    </a:p>
                  </a:txBody>
                  <a:tcPr marT="45723" marB="45723"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b="1" i="0" u="none" strike="noStrike" cap="none" normalizeH="0" baseline="0" dirty="0">
                          <a:ln>
                            <a:noFill/>
                          </a:ln>
                          <a:solidFill>
                            <a:schemeClr val="tx1"/>
                          </a:solidFill>
                          <a:effectLst/>
                          <a:latin typeface="+mn-lt"/>
                          <a:ea typeface="+mn-ea"/>
                          <a:cs typeface="+mn-ea"/>
                          <a:sym typeface="+mn-lt"/>
                        </a:rPr>
                        <a:t>读</a:t>
                      </a:r>
                      <a:r>
                        <a:rPr kumimoji="0" lang="en-US" altLang="zh-CN" sz="1600" b="1" i="0" u="none" strike="noStrike" cap="none" normalizeH="0" baseline="0" dirty="0">
                          <a:ln>
                            <a:noFill/>
                          </a:ln>
                          <a:solidFill>
                            <a:schemeClr val="tx1"/>
                          </a:solidFill>
                          <a:effectLst/>
                          <a:latin typeface="+mn-lt"/>
                          <a:ea typeface="+mn-ea"/>
                          <a:cs typeface="+mn-ea"/>
                          <a:sym typeface="+mn-lt"/>
                        </a:rPr>
                        <a:t>/</a:t>
                      </a:r>
                      <a:r>
                        <a:rPr kumimoji="0" lang="zh-CN" altLang="en-US" sz="1600" b="1" i="0" u="none" strike="noStrike" cap="none" normalizeH="0" baseline="0" dirty="0">
                          <a:ln>
                            <a:noFill/>
                          </a:ln>
                          <a:solidFill>
                            <a:schemeClr val="tx1"/>
                          </a:solidFill>
                          <a:effectLst/>
                          <a:latin typeface="+mn-lt"/>
                          <a:ea typeface="+mn-ea"/>
                          <a:cs typeface="+mn-ea"/>
                          <a:sym typeface="+mn-lt"/>
                        </a:rPr>
                        <a:t>写方式</a:t>
                      </a:r>
                      <a:endParaRPr kumimoji="0" lang="zh-CN" altLang="en-US" sz="1600" b="1" i="0" u="none" strike="noStrike" cap="none" normalizeH="0" baseline="0" dirty="0">
                        <a:ln>
                          <a:noFill/>
                        </a:ln>
                        <a:solidFill>
                          <a:schemeClr val="tx1"/>
                        </a:solidFill>
                        <a:effectLst/>
                        <a:latin typeface="+mn-lt"/>
                        <a:ea typeface="+mn-ea"/>
                        <a:cs typeface="+mn-ea"/>
                        <a:sym typeface="+mn-lt"/>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b="1" i="0" u="none" strike="noStrike" cap="none" normalizeH="0" baseline="0" dirty="0">
                          <a:ln>
                            <a:noFill/>
                          </a:ln>
                          <a:solidFill>
                            <a:schemeClr val="tx1"/>
                          </a:solidFill>
                          <a:effectLst/>
                          <a:latin typeface="+mn-lt"/>
                          <a:ea typeface="+mn-ea"/>
                          <a:cs typeface="+mn-ea"/>
                          <a:sym typeface="+mn-lt"/>
                        </a:rPr>
                        <a:t>工作方式</a:t>
                      </a:r>
                      <a:endParaRPr kumimoji="0" lang="zh-CN" altLang="en-US" sz="1600" b="1" i="0" u="none" strike="noStrike" cap="none" normalizeH="0" baseline="0" dirty="0">
                        <a:ln>
                          <a:noFill/>
                        </a:ln>
                        <a:solidFill>
                          <a:schemeClr val="tx1"/>
                        </a:solidFill>
                        <a:effectLst/>
                        <a:latin typeface="+mn-lt"/>
                        <a:ea typeface="+mn-ea"/>
                        <a:cs typeface="+mn-ea"/>
                        <a:sym typeface="+mn-lt"/>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b="1" i="0" u="none" strike="noStrike" cap="none" normalizeH="0" baseline="0">
                          <a:ln>
                            <a:noFill/>
                          </a:ln>
                          <a:solidFill>
                            <a:schemeClr val="tx1"/>
                          </a:solidFill>
                          <a:effectLst/>
                          <a:latin typeface="+mn-lt"/>
                          <a:ea typeface="+mn-ea"/>
                          <a:cs typeface="+mn-ea"/>
                          <a:sym typeface="+mn-lt"/>
                        </a:rPr>
                        <a:t>计数 码制</a:t>
                      </a:r>
                      <a:endParaRPr kumimoji="0" lang="zh-CN" altLang="en-US" sz="1600" b="1" i="0" u="none" strike="noStrike" cap="none" normalizeH="0" baseline="0">
                        <a:ln>
                          <a:noFill/>
                        </a:ln>
                        <a:solidFill>
                          <a:schemeClr val="tx1"/>
                        </a:solidFill>
                        <a:effectLst/>
                        <a:latin typeface="+mn-lt"/>
                        <a:ea typeface="+mn-ea"/>
                        <a:cs typeface="+mn-ea"/>
                        <a:sym typeface="+mn-lt"/>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b="1" i="0" u="none" strike="noStrike" cap="none" normalizeH="0" baseline="0">
                          <a:ln>
                            <a:noFill/>
                          </a:ln>
                          <a:solidFill>
                            <a:schemeClr val="tx1"/>
                          </a:solidFill>
                          <a:effectLst/>
                          <a:latin typeface="+mn-lt"/>
                          <a:ea typeface="+mn-ea"/>
                          <a:cs typeface="+mn-ea"/>
                          <a:sym typeface="+mn-lt"/>
                        </a:rPr>
                        <a:t>计数初值</a:t>
                      </a:r>
                      <a:endParaRPr kumimoji="0" lang="zh-CN" altLang="en-US" sz="1600" b="1" i="0" u="none" strike="noStrike" cap="none" normalizeH="0" baseline="0">
                        <a:ln>
                          <a:noFill/>
                        </a:ln>
                        <a:solidFill>
                          <a:schemeClr val="tx1"/>
                        </a:solidFill>
                        <a:effectLst/>
                        <a:latin typeface="+mn-lt"/>
                        <a:ea typeface="+mn-ea"/>
                        <a:cs typeface="+mn-ea"/>
                        <a:sym typeface="+mn-lt"/>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600" b="1" i="0" u="none" strike="noStrike" cap="none" normalizeH="0" baseline="0">
                          <a:ln>
                            <a:noFill/>
                          </a:ln>
                          <a:solidFill>
                            <a:schemeClr val="tx1"/>
                          </a:solidFill>
                          <a:effectLst/>
                          <a:latin typeface="+mn-lt"/>
                          <a:ea typeface="+mn-ea"/>
                          <a:cs typeface="+mn-ea"/>
                          <a:sym typeface="+mn-lt"/>
                        </a:rPr>
                        <a:t>CLK/ MHz</a:t>
                      </a:r>
                      <a:endParaRPr kumimoji="0" lang="en-US" altLang="zh-CN" sz="1600" b="1" i="0" u="none" strike="noStrike" cap="none" normalizeH="0" baseline="0">
                        <a:ln>
                          <a:noFill/>
                        </a:ln>
                        <a:solidFill>
                          <a:schemeClr val="tx1"/>
                        </a:solidFill>
                        <a:effectLst/>
                        <a:latin typeface="+mn-lt"/>
                        <a:ea typeface="+mn-ea"/>
                        <a:cs typeface="+mn-ea"/>
                        <a:sym typeface="+mn-lt"/>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600" b="1" i="0" u="none" strike="noStrike" cap="none" normalizeH="0" baseline="0">
                          <a:ln>
                            <a:noFill/>
                          </a:ln>
                          <a:solidFill>
                            <a:schemeClr val="tx1"/>
                          </a:solidFill>
                          <a:effectLst/>
                          <a:latin typeface="+mn-lt"/>
                          <a:ea typeface="+mn-ea"/>
                          <a:cs typeface="+mn-ea"/>
                          <a:sym typeface="+mn-lt"/>
                        </a:rPr>
                        <a:t>GATE</a:t>
                      </a:r>
                      <a:endParaRPr kumimoji="0" lang="en-US" altLang="zh-CN" sz="1600" b="1"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600" b="1" i="0" u="none" strike="noStrike" cap="none" normalizeH="0" baseline="0">
                          <a:ln>
                            <a:noFill/>
                          </a:ln>
                          <a:solidFill>
                            <a:schemeClr val="tx1"/>
                          </a:solidFill>
                          <a:effectLst/>
                          <a:latin typeface="+mn-lt"/>
                          <a:ea typeface="+mn-ea"/>
                          <a:cs typeface="+mn-ea"/>
                          <a:sym typeface="+mn-lt"/>
                        </a:rPr>
                        <a:t>T</a:t>
                      </a:r>
                      <a:r>
                        <a:rPr kumimoji="0" lang="en-US" altLang="zh-CN" sz="1600" b="1" i="0" u="none" strike="noStrike" cap="none" normalizeH="0" baseline="-25000">
                          <a:ln>
                            <a:noFill/>
                          </a:ln>
                          <a:solidFill>
                            <a:schemeClr val="tx1"/>
                          </a:solidFill>
                          <a:effectLst/>
                          <a:latin typeface="+mn-lt"/>
                          <a:ea typeface="+mn-ea"/>
                          <a:cs typeface="+mn-ea"/>
                          <a:sym typeface="+mn-lt"/>
                        </a:rPr>
                        <a:t>out</a:t>
                      </a:r>
                      <a:endParaRPr kumimoji="0" lang="en-US" altLang="zh-CN" sz="1600" b="1" i="0" u="none" strike="noStrike" cap="none" normalizeH="0" baseline="-2500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600" b="1" i="0" u="none" strike="noStrike" cap="none" normalizeH="0" baseline="0" dirty="0" err="1">
                          <a:ln>
                            <a:noFill/>
                          </a:ln>
                          <a:solidFill>
                            <a:schemeClr val="tx1"/>
                          </a:solidFill>
                          <a:effectLst/>
                          <a:latin typeface="+mn-lt"/>
                          <a:ea typeface="+mn-ea"/>
                          <a:cs typeface="+mn-ea"/>
                          <a:sym typeface="+mn-lt"/>
                        </a:rPr>
                        <a:t>F</a:t>
                      </a:r>
                      <a:r>
                        <a:rPr kumimoji="0" lang="en-US" altLang="zh-CN" sz="1600" b="1" i="0" u="none" strike="noStrike" cap="none" normalizeH="0" baseline="-25000" dirty="0" err="1">
                          <a:ln>
                            <a:noFill/>
                          </a:ln>
                          <a:solidFill>
                            <a:schemeClr val="tx1"/>
                          </a:solidFill>
                          <a:effectLst/>
                          <a:latin typeface="+mn-lt"/>
                          <a:ea typeface="+mn-ea"/>
                          <a:cs typeface="+mn-ea"/>
                          <a:sym typeface="+mn-lt"/>
                        </a:rPr>
                        <a:t>out</a:t>
                      </a:r>
                      <a:endParaRPr kumimoji="0" lang="en-US" altLang="zh-CN" sz="1600" b="1" i="0" u="none" strike="noStrike" cap="none" normalizeH="0" baseline="-2500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600" b="1" i="0" u="none" strike="noStrike" cap="none" normalizeH="0" baseline="0">
                          <a:ln>
                            <a:noFill/>
                          </a:ln>
                          <a:solidFill>
                            <a:schemeClr val="tx1"/>
                          </a:solidFill>
                          <a:effectLst/>
                          <a:latin typeface="+mn-lt"/>
                          <a:ea typeface="+mn-ea"/>
                          <a:cs typeface="+mn-ea"/>
                          <a:sym typeface="+mn-lt"/>
                        </a:rPr>
                        <a:t>OUT</a:t>
                      </a:r>
                      <a:endParaRPr kumimoji="0" lang="en-US" altLang="zh-CN" sz="1600" b="1"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600" b="1" i="0" u="none" strike="noStrike" cap="none" normalizeH="0" baseline="0">
                          <a:ln>
                            <a:noFill/>
                          </a:ln>
                          <a:solidFill>
                            <a:schemeClr val="tx1"/>
                          </a:solidFill>
                          <a:effectLst/>
                          <a:latin typeface="+mn-lt"/>
                          <a:ea typeface="+mn-ea"/>
                          <a:cs typeface="+mn-ea"/>
                          <a:sym typeface="+mn-lt"/>
                        </a:rPr>
                        <a:t>用途</a:t>
                      </a:r>
                      <a:endParaRPr kumimoji="0" lang="zh-CN" altLang="en-US" sz="1600" b="1"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320">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0</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高</a:t>
                      </a:r>
                      <a:r>
                        <a:rPr kumimoji="0" lang="en-US" altLang="zh-CN" sz="1400" b="0" i="0" u="none" strike="noStrike" cap="none" normalizeH="0" baseline="0" dirty="0">
                          <a:ln>
                            <a:noFill/>
                          </a:ln>
                          <a:solidFill>
                            <a:schemeClr val="tx1"/>
                          </a:solidFill>
                          <a:effectLst/>
                          <a:latin typeface="+mn-lt"/>
                          <a:ea typeface="+mn-ea"/>
                          <a:cs typeface="+mn-ea"/>
                          <a:sym typeface="+mn-lt"/>
                        </a:rPr>
                        <a:t>/</a:t>
                      </a:r>
                      <a:r>
                        <a:rPr kumimoji="0" lang="zh-CN" altLang="en-US" sz="1400" b="0" i="0" u="none" strike="noStrike" cap="none" normalizeH="0" baseline="0" dirty="0">
                          <a:ln>
                            <a:noFill/>
                          </a:ln>
                          <a:solidFill>
                            <a:schemeClr val="tx1"/>
                          </a:solidFill>
                          <a:effectLst/>
                          <a:latin typeface="+mn-lt"/>
                          <a:ea typeface="+mn-ea"/>
                          <a:cs typeface="+mn-ea"/>
                          <a:sym typeface="+mn-lt"/>
                        </a:rPr>
                        <a:t>低</a:t>
                      </a:r>
                      <a:endParaRPr kumimoji="0" lang="en-US" altLang="zh-CN" sz="1400" b="0" i="0" u="none" strike="noStrike" cap="none" normalizeH="0" baseline="0" dirty="0">
                        <a:ln>
                          <a:noFill/>
                        </a:ln>
                        <a:solidFill>
                          <a:schemeClr val="tx1"/>
                        </a:solidFill>
                        <a:effectLst/>
                        <a:latin typeface="+mn-lt"/>
                        <a:ea typeface="+mn-ea"/>
                        <a:cs typeface="+mn-ea"/>
                        <a:sym typeface="+mn-lt"/>
                      </a:endParaRPr>
                    </a:p>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字节</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3</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二进制</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0000H</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1.19318</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+5V</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55ms</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18.2Hz</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IRQ</a:t>
                      </a:r>
                      <a:r>
                        <a:rPr kumimoji="0" lang="en-US" altLang="zh-CN" sz="1400" b="0" i="0" u="none" strike="noStrike" cap="none" normalizeH="0" baseline="-25000" dirty="0">
                          <a:ln>
                            <a:noFill/>
                          </a:ln>
                          <a:solidFill>
                            <a:schemeClr val="tx1"/>
                          </a:solidFill>
                          <a:effectLst/>
                          <a:latin typeface="+mn-lt"/>
                          <a:ea typeface="+mn-ea"/>
                          <a:cs typeface="+mn-ea"/>
                          <a:sym typeface="+mn-lt"/>
                        </a:rPr>
                        <a:t>0</a:t>
                      </a:r>
                      <a:endParaRPr kumimoji="0" lang="en-US" altLang="zh-CN" sz="1400" b="0" i="0" u="none" strike="noStrike" cap="none" normalizeH="0" baseline="-2500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日时钟中断请求</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320">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1</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a:ln>
                            <a:noFill/>
                          </a:ln>
                          <a:solidFill>
                            <a:schemeClr val="tx1"/>
                          </a:solidFill>
                          <a:effectLst/>
                          <a:latin typeface="+mn-lt"/>
                          <a:ea typeface="+mn-ea"/>
                          <a:cs typeface="+mn-ea"/>
                          <a:sym typeface="+mn-lt"/>
                        </a:rPr>
                        <a:t>只写低字节</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2</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a:ln>
                            <a:noFill/>
                          </a:ln>
                          <a:solidFill>
                            <a:schemeClr val="tx1"/>
                          </a:solidFill>
                          <a:effectLst/>
                          <a:latin typeface="+mn-lt"/>
                          <a:ea typeface="+mn-ea"/>
                          <a:cs typeface="+mn-ea"/>
                          <a:sym typeface="+mn-lt"/>
                        </a:rPr>
                        <a:t>二进制</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12H</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1.19318</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+5V</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15s</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66.3kHz</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DREQ</a:t>
                      </a:r>
                      <a:r>
                        <a:rPr kumimoji="0" lang="en-US" altLang="zh-CN" sz="1400" b="0" i="0" u="none" strike="noStrike" cap="none" normalizeH="0" baseline="-25000" dirty="0">
                          <a:ln>
                            <a:noFill/>
                          </a:ln>
                          <a:solidFill>
                            <a:schemeClr val="tx1"/>
                          </a:solidFill>
                          <a:effectLst/>
                          <a:latin typeface="+mn-lt"/>
                          <a:ea typeface="+mn-ea"/>
                          <a:cs typeface="+mn-ea"/>
                          <a:sym typeface="+mn-lt"/>
                        </a:rPr>
                        <a:t>0</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DRAM</a:t>
                      </a:r>
                      <a:r>
                        <a:rPr kumimoji="0" lang="zh-CN" altLang="en-US" sz="1400" b="0" i="0" u="none" strike="noStrike" cap="none" normalizeH="0" baseline="0" dirty="0">
                          <a:ln>
                            <a:noFill/>
                          </a:ln>
                          <a:solidFill>
                            <a:schemeClr val="tx1"/>
                          </a:solidFill>
                          <a:effectLst/>
                          <a:latin typeface="+mn-lt"/>
                          <a:ea typeface="+mn-ea"/>
                          <a:cs typeface="+mn-ea"/>
                          <a:sym typeface="+mn-lt"/>
                        </a:rPr>
                        <a:t>刷新请求</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320">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2</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高</a:t>
                      </a:r>
                      <a:r>
                        <a:rPr kumimoji="0" lang="en-US" altLang="zh-CN" sz="1400" b="0" i="0" u="none" strike="noStrike" cap="none" normalizeH="0" baseline="0" dirty="0">
                          <a:ln>
                            <a:noFill/>
                          </a:ln>
                          <a:solidFill>
                            <a:schemeClr val="tx1"/>
                          </a:solidFill>
                          <a:effectLst/>
                          <a:latin typeface="+mn-lt"/>
                          <a:ea typeface="+mn-ea"/>
                          <a:cs typeface="+mn-ea"/>
                          <a:sym typeface="+mn-lt"/>
                        </a:rPr>
                        <a:t>/</a:t>
                      </a:r>
                      <a:r>
                        <a:rPr kumimoji="0" lang="zh-CN" altLang="en-US" sz="1400" b="0" i="0" u="none" strike="noStrike" cap="none" normalizeH="0" baseline="0" dirty="0">
                          <a:ln>
                            <a:noFill/>
                          </a:ln>
                          <a:solidFill>
                            <a:schemeClr val="tx1"/>
                          </a:solidFill>
                          <a:effectLst/>
                          <a:latin typeface="+mn-lt"/>
                          <a:ea typeface="+mn-ea"/>
                          <a:cs typeface="+mn-ea"/>
                          <a:sym typeface="+mn-lt"/>
                        </a:rPr>
                        <a:t>低</a:t>
                      </a:r>
                      <a:endParaRPr kumimoji="0" lang="en-US" altLang="zh-CN" sz="1400" b="0" i="0" u="none" strike="noStrike" cap="none" normalizeH="0" baseline="0" dirty="0">
                        <a:ln>
                          <a:noFill/>
                        </a:ln>
                        <a:solidFill>
                          <a:schemeClr val="tx1"/>
                        </a:solidFill>
                        <a:effectLst/>
                        <a:latin typeface="+mn-lt"/>
                        <a:ea typeface="+mn-ea"/>
                        <a:cs typeface="+mn-ea"/>
                        <a:sym typeface="+mn-lt"/>
                      </a:endParaRPr>
                    </a:p>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字节</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3</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a:ln>
                            <a:noFill/>
                          </a:ln>
                          <a:solidFill>
                            <a:schemeClr val="tx1"/>
                          </a:solidFill>
                          <a:effectLst/>
                          <a:latin typeface="+mn-lt"/>
                          <a:ea typeface="+mn-ea"/>
                          <a:cs typeface="+mn-ea"/>
                          <a:sym typeface="+mn-lt"/>
                        </a:rPr>
                        <a:t>二进制</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533H</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1.19318</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PB</a:t>
                      </a:r>
                      <a:r>
                        <a:rPr kumimoji="0" lang="en-US" altLang="zh-CN" sz="1400" b="0" i="0" u="none" strike="noStrike" cap="none" normalizeH="0" baseline="-25000" dirty="0">
                          <a:ln>
                            <a:noFill/>
                          </a:ln>
                          <a:solidFill>
                            <a:schemeClr val="tx1"/>
                          </a:solidFill>
                          <a:effectLst/>
                          <a:latin typeface="+mn-lt"/>
                          <a:ea typeface="+mn-ea"/>
                          <a:cs typeface="+mn-ea"/>
                          <a:sym typeface="+mn-lt"/>
                        </a:rPr>
                        <a:t>0</a:t>
                      </a:r>
                      <a:r>
                        <a:rPr kumimoji="0" lang="en-US" altLang="zh-CN" sz="1400" b="0" i="0" u="none" strike="noStrike" cap="none" normalizeH="0" baseline="0" dirty="0">
                          <a:ln>
                            <a:noFill/>
                          </a:ln>
                          <a:solidFill>
                            <a:schemeClr val="tx1"/>
                          </a:solidFill>
                          <a:effectLst/>
                          <a:latin typeface="+mn-lt"/>
                          <a:ea typeface="+mn-ea"/>
                          <a:cs typeface="+mn-ea"/>
                          <a:sym typeface="+mn-lt"/>
                        </a:rPr>
                        <a:t>  </a:t>
                      </a:r>
                      <a:endParaRPr kumimoji="0" lang="en-US" altLang="zh-CN" sz="1400" b="0" i="0" u="none" strike="noStrike" cap="none" normalizeH="0" baseline="0" dirty="0">
                        <a:ln>
                          <a:noFill/>
                        </a:ln>
                        <a:solidFill>
                          <a:schemeClr val="tx1"/>
                        </a:solidFill>
                        <a:effectLst/>
                        <a:latin typeface="+mn-lt"/>
                        <a:ea typeface="+mn-ea"/>
                        <a:cs typeface="+mn-ea"/>
                        <a:sym typeface="+mn-lt"/>
                      </a:endParaRPr>
                    </a:p>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控制</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a:ln>
                            <a:noFill/>
                          </a:ln>
                          <a:solidFill>
                            <a:schemeClr val="tx1"/>
                          </a:solidFill>
                          <a:effectLst/>
                          <a:latin typeface="+mn-lt"/>
                          <a:ea typeface="+mn-ea"/>
                          <a:cs typeface="+mn-ea"/>
                          <a:sym typeface="+mn-lt"/>
                        </a:rPr>
                        <a:t>1.1155ms</a:t>
                      </a: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896Hz</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en-US" altLang="zh-CN" sz="1400" b="0" i="0" u="none" strike="noStrike" cap="none" normalizeH="0" baseline="0" dirty="0">
                          <a:ln>
                            <a:noFill/>
                          </a:ln>
                          <a:solidFill>
                            <a:schemeClr val="tx1"/>
                          </a:solidFill>
                          <a:effectLst/>
                          <a:latin typeface="+mn-lt"/>
                          <a:ea typeface="+mn-ea"/>
                          <a:cs typeface="+mn-ea"/>
                          <a:sym typeface="+mn-lt"/>
                        </a:rPr>
                        <a:t>SPK</a:t>
                      </a: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60000"/>
                        <a:buFont typeface="Wingdings" panose="05000000000000000000" pitchFamily="2" charset="2"/>
                        <a:defRPr sz="2800">
                          <a:solidFill>
                            <a:schemeClr val="tx1"/>
                          </a:solidFill>
                          <a:latin typeface="Tahoma" panose="020B0604030504040204" pitchFamily="34" charset="0"/>
                          <a:ea typeface="宋体" panose="02010600030101010101" pitchFamily="2" charset="-122"/>
                        </a:defRPr>
                      </a:lvl1pPr>
                      <a:lvl2pPr eaLnBrk="0" hangingPunct="0">
                        <a:spcBef>
                          <a:spcPct val="20000"/>
                        </a:spcBef>
                        <a:buClr>
                          <a:schemeClr val="hlink"/>
                        </a:buClr>
                        <a:buSzPct val="55000"/>
                        <a:buFont typeface="Wingdings" panose="05000000000000000000" pitchFamily="2" charset="2"/>
                        <a:defRPr sz="2400">
                          <a:solidFill>
                            <a:schemeClr val="tx1"/>
                          </a:solidFill>
                          <a:latin typeface="Tahoma" panose="020B0604030504040204" pitchFamily="34" charset="0"/>
                          <a:ea typeface="宋体" panose="02010600030101010101" pitchFamily="2" charset="-122"/>
                        </a:defRPr>
                      </a:lvl2pPr>
                      <a:lvl3pPr eaLnBrk="0" hangingPunct="0">
                        <a:spcBef>
                          <a:spcPct val="20000"/>
                        </a:spcBef>
                        <a:buClr>
                          <a:schemeClr val="folHlink"/>
                        </a:buClr>
                        <a:buSzPct val="50000"/>
                        <a:buFont typeface="Wingdings" panose="05000000000000000000" pitchFamily="2" charset="2"/>
                        <a:defRPr sz="2000">
                          <a:solidFill>
                            <a:schemeClr val="tx1"/>
                          </a:solidFill>
                          <a:latin typeface="Tahoma" panose="020B0604030504040204" pitchFamily="34" charset="0"/>
                          <a:ea typeface="宋体" panose="02010600030101010101" pitchFamily="2" charset="-122"/>
                        </a:defRPr>
                      </a:lvl3pPr>
                      <a:lvl4pPr eaLnBrk="0" hangingPunct="0">
                        <a:spcBef>
                          <a:spcPct val="20000"/>
                        </a:spcBef>
                        <a:buClr>
                          <a:schemeClr val="accent2"/>
                        </a:buClr>
                        <a:buSzPct val="55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4pPr>
                      <a:lvl5pPr eaLnBrk="0" hangingPunct="0">
                        <a:spcBef>
                          <a:spcPct val="20000"/>
                        </a:spcBef>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5pPr>
                      <a:lvl6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6pPr>
                      <a:lvl7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7pPr>
                      <a:lvl8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8pPr>
                      <a:lvl9pPr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mn-lt"/>
                          <a:ea typeface="+mn-ea"/>
                          <a:cs typeface="+mn-ea"/>
                          <a:sym typeface="+mn-lt"/>
                        </a:rPr>
                        <a:t>扬声器发声</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3" marB="46803"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sz="half" idx="1"/>
          </p:nvPr>
        </p:nvSpPr>
        <p:spPr bwMode="auto">
          <a:xfrm>
            <a:off x="1567261" y="1367464"/>
            <a:ext cx="6009467" cy="4909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90000"/>
              </a:lnSpc>
              <a:buFont typeface="Wingdings" panose="05000000000000000000" pitchFamily="2" charset="2"/>
              <a:buNone/>
            </a:pPr>
            <a:r>
              <a:rPr lang="zh-CN" altLang="en-US" sz="2400" b="1" dirty="0">
                <a:solidFill>
                  <a:srgbClr val="C00000"/>
                </a:solidFill>
                <a:cs typeface="+mn-ea"/>
                <a:sym typeface="+mn-lt"/>
              </a:rPr>
              <a:t>例</a:t>
            </a:r>
            <a:r>
              <a:rPr lang="en-US" altLang="zh-CN" sz="2400" b="1" dirty="0">
                <a:solidFill>
                  <a:srgbClr val="C00000"/>
                </a:solidFill>
                <a:cs typeface="+mn-ea"/>
                <a:sym typeface="+mn-lt"/>
              </a:rPr>
              <a:t>1</a:t>
            </a:r>
            <a:r>
              <a:rPr lang="zh-CN" altLang="en-US" sz="2400" b="1" dirty="0">
                <a:solidFill>
                  <a:srgbClr val="C00000"/>
                </a:solidFill>
                <a:cs typeface="+mn-ea"/>
                <a:sym typeface="+mn-lt"/>
              </a:rPr>
              <a:t>：计数通道</a:t>
            </a:r>
            <a:r>
              <a:rPr lang="en-US" altLang="zh-CN" sz="2400" b="1" dirty="0">
                <a:solidFill>
                  <a:srgbClr val="C00000"/>
                </a:solidFill>
                <a:cs typeface="+mn-ea"/>
                <a:sym typeface="+mn-lt"/>
              </a:rPr>
              <a:t>0</a:t>
            </a:r>
            <a:r>
              <a:rPr lang="zh-CN" altLang="en-US" sz="2400" b="1" dirty="0">
                <a:solidFill>
                  <a:srgbClr val="C00000"/>
                </a:solidFill>
                <a:cs typeface="+mn-ea"/>
                <a:sym typeface="+mn-lt"/>
              </a:rPr>
              <a:t>每</a:t>
            </a:r>
            <a:r>
              <a:rPr lang="en-US" altLang="zh-CN" sz="2400" b="1" dirty="0">
                <a:solidFill>
                  <a:srgbClr val="C00000"/>
                </a:solidFill>
                <a:cs typeface="+mn-ea"/>
                <a:sym typeface="+mn-lt"/>
              </a:rPr>
              <a:t>55ms</a:t>
            </a:r>
            <a:r>
              <a:rPr lang="zh-CN" altLang="en-US" sz="2400" b="1" dirty="0">
                <a:solidFill>
                  <a:srgbClr val="C00000"/>
                </a:solidFill>
                <a:cs typeface="+mn-ea"/>
                <a:sym typeface="+mn-lt"/>
              </a:rPr>
              <a:t>产生一次中断请求</a:t>
            </a:r>
            <a:endParaRPr lang="en-US" altLang="zh-CN" sz="2400" b="1" dirty="0">
              <a:solidFill>
                <a:srgbClr val="C00000"/>
              </a:solidFill>
              <a:cs typeface="+mn-ea"/>
              <a:sym typeface="+mn-lt"/>
            </a:endParaRPr>
          </a:p>
          <a:p>
            <a:pPr>
              <a:lnSpc>
                <a:spcPct val="90000"/>
              </a:lnSpc>
              <a:buFont typeface="Wingdings" panose="05000000000000000000" pitchFamily="2" charset="2"/>
              <a:buNone/>
            </a:pPr>
            <a:endParaRPr lang="en-US" altLang="zh-CN" sz="2400" b="1" dirty="0">
              <a:solidFill>
                <a:srgbClr val="C00000"/>
              </a:solidFill>
              <a:cs typeface="+mn-ea"/>
              <a:sym typeface="+mn-lt"/>
            </a:endParaRPr>
          </a:p>
          <a:p>
            <a:pPr>
              <a:lnSpc>
                <a:spcPct val="90000"/>
              </a:lnSpc>
              <a:buFont typeface="Wingdings" panose="05000000000000000000" pitchFamily="2" charset="2"/>
              <a:buNone/>
            </a:pPr>
            <a:endParaRPr lang="en-US" altLang="zh-CN" sz="2400" b="1" dirty="0">
              <a:solidFill>
                <a:srgbClr val="C00000"/>
              </a:solidFill>
              <a:cs typeface="+mn-ea"/>
              <a:sym typeface="+mn-lt"/>
            </a:endParaRPr>
          </a:p>
          <a:p>
            <a:pPr>
              <a:lnSpc>
                <a:spcPct val="90000"/>
              </a:lnSpc>
              <a:buFont typeface="Wingdings" panose="05000000000000000000" pitchFamily="2" charset="2"/>
              <a:buNone/>
            </a:pPr>
            <a:endParaRPr lang="en-US" altLang="zh-CN" sz="2400" b="1" dirty="0">
              <a:solidFill>
                <a:srgbClr val="C00000"/>
              </a:solidFill>
              <a:cs typeface="+mn-ea"/>
              <a:sym typeface="+mn-lt"/>
            </a:endParaRPr>
          </a:p>
          <a:p>
            <a:pPr>
              <a:lnSpc>
                <a:spcPct val="90000"/>
              </a:lnSpc>
              <a:buFont typeface="Wingdings" panose="05000000000000000000" pitchFamily="2" charset="2"/>
              <a:buNone/>
            </a:pPr>
            <a:endParaRPr lang="en-US" altLang="zh-CN" sz="2400" b="1" dirty="0">
              <a:solidFill>
                <a:srgbClr val="C00000"/>
              </a:solidFill>
              <a:cs typeface="+mn-ea"/>
              <a:sym typeface="+mn-lt"/>
            </a:endParaRPr>
          </a:p>
          <a:p>
            <a:pPr>
              <a:lnSpc>
                <a:spcPct val="90000"/>
              </a:lnSpc>
              <a:buFont typeface="Wingdings" panose="05000000000000000000" pitchFamily="2" charset="2"/>
              <a:buNone/>
            </a:pPr>
            <a:endParaRPr lang="en-US" altLang="zh-CN" sz="2400" b="1" dirty="0">
              <a:solidFill>
                <a:srgbClr val="C00000"/>
              </a:solidFill>
              <a:cs typeface="+mn-ea"/>
              <a:sym typeface="+mn-lt"/>
            </a:endParaRPr>
          </a:p>
          <a:p>
            <a:pPr>
              <a:lnSpc>
                <a:spcPct val="90000"/>
              </a:lnSpc>
              <a:buFont typeface="Wingdings" panose="05000000000000000000" pitchFamily="2" charset="2"/>
              <a:buNone/>
            </a:pPr>
            <a:endParaRPr lang="en-US" altLang="zh-CN" sz="2400" b="1" dirty="0">
              <a:solidFill>
                <a:srgbClr val="C00000"/>
              </a:solidFill>
              <a:cs typeface="+mn-ea"/>
              <a:sym typeface="+mn-lt"/>
            </a:endParaRPr>
          </a:p>
        </p:txBody>
      </p:sp>
      <p:sp>
        <p:nvSpPr>
          <p:cNvPr id="7" name="矩形: 圆角 6"/>
          <p:cNvSpPr/>
          <p:nvPr/>
        </p:nvSpPr>
        <p:spPr>
          <a:xfrm>
            <a:off x="599168" y="2224564"/>
            <a:ext cx="7945655" cy="1535656"/>
          </a:xfrm>
          <a:prstGeom prst="roundRect">
            <a:avLst>
              <a:gd name="adj" fmla="val 14029"/>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8575">
            <a:solidFill>
              <a:srgbClr val="0070C0"/>
            </a:solidFill>
          </a:ln>
        </p:spPr>
        <p:txBody>
          <a:bodyPr wrap="square">
            <a:spAutoFit/>
          </a:bodyPr>
          <a:lstStyle/>
          <a:p>
            <a:pPr algn="just" defTabSz="561975" eaLnBrk="1" hangingPunct="1">
              <a:lnSpc>
                <a:spcPct val="130000"/>
              </a:lnSpc>
              <a:defRPr/>
            </a:pPr>
            <a:r>
              <a:rPr kumimoji="1" lang="zh-CN" altLang="en-US" sz="2200" kern="0" dirty="0">
                <a:latin typeface="+mn-lt"/>
                <a:ea typeface="+mn-ea"/>
                <a:cs typeface="+mn-ea"/>
                <a:sym typeface="+mn-lt"/>
              </a:rPr>
              <a:t>分析：</a:t>
            </a:r>
            <a:r>
              <a:rPr kumimoji="1" lang="en-US" altLang="zh-CN" sz="2200" kern="0" dirty="0">
                <a:latin typeface="+mn-lt"/>
                <a:ea typeface="+mn-ea"/>
                <a:cs typeface="+mn-ea"/>
                <a:sym typeface="+mn-lt"/>
              </a:rPr>
              <a:t>T0</a:t>
            </a:r>
            <a:r>
              <a:rPr kumimoji="1" lang="zh-CN" altLang="en-US" sz="2200" kern="0" dirty="0">
                <a:latin typeface="+mn-lt"/>
                <a:ea typeface="+mn-ea"/>
                <a:cs typeface="+mn-ea"/>
                <a:sym typeface="+mn-lt"/>
              </a:rPr>
              <a:t>作定时中断，选用方式</a:t>
            </a:r>
            <a:r>
              <a:rPr kumimoji="1" lang="en-US" altLang="zh-CN" sz="2200" kern="0" dirty="0">
                <a:latin typeface="+mn-lt"/>
                <a:ea typeface="+mn-ea"/>
                <a:cs typeface="+mn-ea"/>
                <a:sym typeface="+mn-lt"/>
              </a:rPr>
              <a:t>3</a:t>
            </a:r>
            <a:r>
              <a:rPr kumimoji="1" lang="zh-CN" altLang="en-US" sz="2200" kern="0" dirty="0">
                <a:latin typeface="+mn-lt"/>
                <a:ea typeface="+mn-ea"/>
                <a:cs typeface="+mn-ea"/>
                <a:sym typeface="+mn-lt"/>
              </a:rPr>
              <a:t>，控制字为</a:t>
            </a:r>
            <a:r>
              <a:rPr kumimoji="1" lang="en-US" altLang="zh-CN" sz="2200" kern="0" dirty="0">
                <a:latin typeface="+mn-lt"/>
                <a:ea typeface="+mn-ea"/>
                <a:cs typeface="+mn-ea"/>
                <a:sym typeface="+mn-lt"/>
              </a:rPr>
              <a:t>36H</a:t>
            </a:r>
            <a:r>
              <a:rPr kumimoji="1" lang="zh-CN" altLang="en-US" sz="2200" kern="0" dirty="0">
                <a:latin typeface="+mn-lt"/>
                <a:ea typeface="+mn-ea"/>
                <a:cs typeface="+mn-ea"/>
                <a:sym typeface="+mn-lt"/>
              </a:rPr>
              <a:t>（</a:t>
            </a:r>
            <a:r>
              <a:rPr lang="en-US" altLang="zh-CN" sz="2200" b="0" dirty="0">
                <a:solidFill>
                  <a:srgbClr val="C00000"/>
                </a:solidFill>
                <a:latin typeface="+mn-lt"/>
                <a:ea typeface="+mn-ea"/>
                <a:cs typeface="+mn-ea"/>
                <a:sym typeface="+mn-lt"/>
              </a:rPr>
              <a:t> </a:t>
            </a:r>
            <a:r>
              <a:rPr lang="en-US" altLang="zh-CN" sz="2200" dirty="0">
                <a:solidFill>
                  <a:srgbClr val="C00000"/>
                </a:solidFill>
                <a:latin typeface="+mn-lt"/>
                <a:ea typeface="+mn-ea"/>
                <a:cs typeface="+mn-ea"/>
                <a:sym typeface="+mn-lt"/>
              </a:rPr>
              <a:t>00</a:t>
            </a:r>
            <a:r>
              <a:rPr lang="en-US" altLang="zh-CN" sz="2200" dirty="0">
                <a:solidFill>
                  <a:srgbClr val="006600"/>
                </a:solidFill>
                <a:latin typeface="+mn-lt"/>
                <a:ea typeface="+mn-ea"/>
                <a:cs typeface="+mn-ea"/>
                <a:sym typeface="+mn-lt"/>
              </a:rPr>
              <a:t>11</a:t>
            </a:r>
            <a:r>
              <a:rPr lang="en-US" altLang="zh-CN" sz="2200" dirty="0">
                <a:solidFill>
                  <a:srgbClr val="0000FF"/>
                </a:solidFill>
                <a:latin typeface="+mn-lt"/>
                <a:ea typeface="+mn-ea"/>
                <a:cs typeface="+mn-ea"/>
                <a:sym typeface="+mn-lt"/>
              </a:rPr>
              <a:t>011</a:t>
            </a:r>
            <a:r>
              <a:rPr lang="en-US" altLang="zh-CN" sz="2200" dirty="0">
                <a:latin typeface="+mn-lt"/>
                <a:ea typeface="+mn-ea"/>
                <a:cs typeface="+mn-ea"/>
                <a:sym typeface="+mn-lt"/>
              </a:rPr>
              <a:t>0B</a:t>
            </a:r>
            <a:r>
              <a:rPr lang="en-US" altLang="zh-CN" sz="2200" b="0" dirty="0">
                <a:latin typeface="+mn-lt"/>
                <a:ea typeface="+mn-ea"/>
                <a:cs typeface="+mn-ea"/>
                <a:sym typeface="+mn-lt"/>
              </a:rPr>
              <a:t> </a:t>
            </a:r>
            <a:r>
              <a:rPr kumimoji="1" lang="zh-CN" altLang="en-US" sz="2200" kern="0" dirty="0">
                <a:latin typeface="+mn-lt"/>
                <a:ea typeface="+mn-ea"/>
                <a:cs typeface="+mn-ea"/>
                <a:sym typeface="+mn-lt"/>
              </a:rPr>
              <a:t>），初值为</a:t>
            </a:r>
            <a:r>
              <a:rPr kumimoji="1" lang="en-US" altLang="zh-CN" sz="2200" kern="0" dirty="0">
                <a:latin typeface="+mn-lt"/>
                <a:ea typeface="+mn-ea"/>
                <a:cs typeface="+mn-ea"/>
                <a:sym typeface="+mn-lt"/>
              </a:rPr>
              <a:t>0000H</a:t>
            </a:r>
            <a:r>
              <a:rPr kumimoji="1" lang="zh-CN" altLang="en-US" sz="2200" kern="0" dirty="0">
                <a:latin typeface="+mn-lt"/>
                <a:ea typeface="+mn-ea"/>
                <a:cs typeface="+mn-ea"/>
                <a:sym typeface="+mn-lt"/>
              </a:rPr>
              <a:t>（即</a:t>
            </a:r>
            <a:r>
              <a:rPr kumimoji="1" lang="en-US" altLang="zh-CN" sz="2200" kern="0" dirty="0">
                <a:latin typeface="+mn-lt"/>
                <a:ea typeface="+mn-ea"/>
                <a:cs typeface="+mn-ea"/>
                <a:sym typeface="+mn-lt"/>
              </a:rPr>
              <a:t>65536</a:t>
            </a:r>
            <a:r>
              <a:rPr kumimoji="1" lang="zh-CN" altLang="en-US" sz="2200" kern="0" dirty="0">
                <a:latin typeface="+mn-lt"/>
                <a:ea typeface="+mn-ea"/>
                <a:cs typeface="+mn-ea"/>
                <a:sym typeface="+mn-lt"/>
              </a:rPr>
              <a:t>）。</a:t>
            </a:r>
            <a:endParaRPr kumimoji="1" lang="en-US" altLang="zh-CN" sz="2200" kern="0" dirty="0">
              <a:latin typeface="+mn-lt"/>
              <a:ea typeface="+mn-ea"/>
              <a:cs typeface="+mn-ea"/>
              <a:sym typeface="+mn-lt"/>
            </a:endParaRPr>
          </a:p>
          <a:p>
            <a:pPr algn="just" defTabSz="561975" eaLnBrk="1" hangingPunct="1">
              <a:lnSpc>
                <a:spcPct val="130000"/>
              </a:lnSpc>
              <a:defRPr/>
            </a:pPr>
            <a:r>
              <a:rPr lang="zh-CN" altLang="en-US" sz="2200" dirty="0">
                <a:solidFill>
                  <a:srgbClr val="C00000"/>
                </a:solidFill>
                <a:latin typeface="+mn-lt"/>
                <a:ea typeface="+mn-ea"/>
                <a:cs typeface="+mn-ea"/>
                <a:sym typeface="+mn-lt"/>
              </a:rPr>
              <a:t>初值：</a:t>
            </a:r>
            <a:r>
              <a:rPr lang="en-US" altLang="zh-CN" sz="2200" dirty="0">
                <a:solidFill>
                  <a:srgbClr val="C00000"/>
                </a:solidFill>
                <a:latin typeface="+mn-lt"/>
                <a:ea typeface="+mn-ea"/>
                <a:cs typeface="+mn-ea"/>
                <a:sym typeface="+mn-lt"/>
              </a:rPr>
              <a:t>T=1.19318MHZ/</a:t>
            </a:r>
            <a:r>
              <a:rPr lang="zh-CN" altLang="en-US" sz="2200" dirty="0">
                <a:solidFill>
                  <a:srgbClr val="C00000"/>
                </a:solidFill>
                <a:latin typeface="+mn-lt"/>
                <a:ea typeface="+mn-ea"/>
                <a:cs typeface="+mn-ea"/>
                <a:sym typeface="+mn-lt"/>
              </a:rPr>
              <a:t>（</a:t>
            </a:r>
            <a:r>
              <a:rPr lang="en-US" altLang="zh-CN" sz="2200" dirty="0">
                <a:solidFill>
                  <a:srgbClr val="C00000"/>
                </a:solidFill>
                <a:latin typeface="+mn-lt"/>
                <a:ea typeface="+mn-ea"/>
                <a:cs typeface="+mn-ea"/>
                <a:sym typeface="+mn-lt"/>
              </a:rPr>
              <a:t>1/55ms</a:t>
            </a:r>
            <a:r>
              <a:rPr lang="zh-CN" altLang="en-US" sz="2200" dirty="0">
                <a:solidFill>
                  <a:srgbClr val="C00000"/>
                </a:solidFill>
                <a:latin typeface="+mn-lt"/>
                <a:ea typeface="+mn-ea"/>
                <a:cs typeface="+mn-ea"/>
                <a:sym typeface="+mn-lt"/>
              </a:rPr>
              <a:t>）≈</a:t>
            </a:r>
            <a:r>
              <a:rPr lang="en-US" altLang="zh-CN" sz="2200" dirty="0">
                <a:solidFill>
                  <a:srgbClr val="C00000"/>
                </a:solidFill>
                <a:latin typeface="+mn-lt"/>
                <a:ea typeface="+mn-ea"/>
                <a:cs typeface="+mn-ea"/>
                <a:sym typeface="+mn-lt"/>
              </a:rPr>
              <a:t>65536</a:t>
            </a:r>
            <a:endParaRPr lang="zh-CN" altLang="en-US" sz="2200" dirty="0">
              <a:solidFill>
                <a:srgbClr val="C00000"/>
              </a:solidFill>
              <a:latin typeface="+mn-lt"/>
              <a:ea typeface="+mn-ea"/>
              <a:cs typeface="+mn-ea"/>
              <a:sym typeface="+mn-lt"/>
            </a:endParaRPr>
          </a:p>
        </p:txBody>
      </p:sp>
      <p:sp>
        <p:nvSpPr>
          <p:cNvPr id="8" name="矩形 7"/>
          <p:cNvSpPr/>
          <p:nvPr/>
        </p:nvSpPr>
        <p:spPr>
          <a:xfrm>
            <a:off x="718655" y="4103220"/>
            <a:ext cx="7706678" cy="2123658"/>
          </a:xfrm>
          <a:prstGeom prst="rect">
            <a:avLst/>
          </a:prstGeom>
          <a:ln w="28575">
            <a:solidFill>
              <a:srgbClr val="C00000"/>
            </a:solidFill>
            <a:prstDash val="sysDash"/>
          </a:ln>
        </p:spPr>
        <p:txBody>
          <a:bodyPr wrap="square">
            <a:spAutoFit/>
          </a:bodyPr>
          <a:lstStyle/>
          <a:p>
            <a:pPr marL="360045"/>
            <a:r>
              <a:rPr lang="en-US" altLang="zh-CN" sz="2200" b="0" dirty="0">
                <a:latin typeface="+mn-lt"/>
                <a:ea typeface="+mn-ea"/>
                <a:cs typeface="+mn-ea"/>
                <a:sym typeface="+mn-lt"/>
              </a:rPr>
              <a:t>MOV AL,</a:t>
            </a:r>
            <a:r>
              <a:rPr lang="en-US" altLang="zh-CN" sz="2200" b="0" dirty="0">
                <a:solidFill>
                  <a:srgbClr val="C00000"/>
                </a:solidFill>
                <a:latin typeface="+mn-lt"/>
                <a:ea typeface="+mn-ea"/>
                <a:cs typeface="+mn-ea"/>
                <a:sym typeface="+mn-lt"/>
              </a:rPr>
              <a:t>00</a:t>
            </a:r>
            <a:r>
              <a:rPr lang="en-US" altLang="zh-CN" sz="2200" b="0" dirty="0">
                <a:solidFill>
                  <a:srgbClr val="006600"/>
                </a:solidFill>
                <a:latin typeface="+mn-lt"/>
                <a:ea typeface="+mn-ea"/>
                <a:cs typeface="+mn-ea"/>
                <a:sym typeface="+mn-lt"/>
              </a:rPr>
              <a:t>11</a:t>
            </a:r>
            <a:r>
              <a:rPr lang="en-US" altLang="zh-CN" sz="2200" b="0" dirty="0">
                <a:solidFill>
                  <a:srgbClr val="0000FF"/>
                </a:solidFill>
                <a:latin typeface="+mn-lt"/>
                <a:ea typeface="+mn-ea"/>
                <a:cs typeface="+mn-ea"/>
                <a:sym typeface="+mn-lt"/>
              </a:rPr>
              <a:t>011</a:t>
            </a:r>
            <a:r>
              <a:rPr lang="en-US" altLang="zh-CN" sz="2200" b="0" dirty="0">
                <a:latin typeface="+mn-lt"/>
                <a:ea typeface="+mn-ea"/>
                <a:cs typeface="+mn-ea"/>
                <a:sym typeface="+mn-lt"/>
              </a:rPr>
              <a:t>0B          ;</a:t>
            </a:r>
            <a:r>
              <a:rPr lang="zh-CN" altLang="en-US" sz="2200" b="0" dirty="0">
                <a:latin typeface="+mn-lt"/>
                <a:ea typeface="+mn-ea"/>
                <a:cs typeface="+mn-ea"/>
                <a:sym typeface="+mn-lt"/>
              </a:rPr>
              <a:t>初始化</a:t>
            </a:r>
            <a:r>
              <a:rPr lang="zh-CN" altLang="en-US" sz="2200" b="0" dirty="0">
                <a:solidFill>
                  <a:srgbClr val="00B050"/>
                </a:solidFill>
                <a:latin typeface="+mn-lt"/>
                <a:ea typeface="+mn-ea"/>
                <a:cs typeface="+mn-ea"/>
                <a:sym typeface="+mn-lt"/>
              </a:rPr>
              <a:t>方式命令</a:t>
            </a:r>
            <a:endParaRPr lang="zh-CN" altLang="en-US" sz="2200" b="0" dirty="0">
              <a:solidFill>
                <a:srgbClr val="00B050"/>
              </a:solidFill>
              <a:latin typeface="+mn-lt"/>
              <a:ea typeface="+mn-ea"/>
              <a:cs typeface="+mn-ea"/>
              <a:sym typeface="+mn-lt"/>
            </a:endParaRPr>
          </a:p>
          <a:p>
            <a:pPr marL="360045"/>
            <a:r>
              <a:rPr lang="en-US" altLang="zh-CN" sz="2200" b="0" dirty="0">
                <a:latin typeface="+mn-lt"/>
                <a:ea typeface="+mn-ea"/>
                <a:cs typeface="+mn-ea"/>
                <a:sym typeface="+mn-lt"/>
              </a:rPr>
              <a:t>OUT 43H,AL</a:t>
            </a:r>
            <a:endParaRPr lang="en-US" altLang="zh-CN" sz="2200" b="0" dirty="0">
              <a:latin typeface="+mn-lt"/>
              <a:ea typeface="+mn-ea"/>
              <a:cs typeface="+mn-ea"/>
              <a:sym typeface="+mn-lt"/>
            </a:endParaRPr>
          </a:p>
          <a:p>
            <a:pPr marL="360045"/>
            <a:r>
              <a:rPr lang="en-US" altLang="zh-CN" sz="2200" b="0" dirty="0">
                <a:latin typeface="+mn-lt"/>
                <a:ea typeface="+mn-ea"/>
                <a:cs typeface="+mn-ea"/>
                <a:sym typeface="+mn-lt"/>
              </a:rPr>
              <a:t>MOV AX,</a:t>
            </a:r>
            <a:r>
              <a:rPr lang="en-US" altLang="zh-CN" sz="2200" b="0" dirty="0">
                <a:solidFill>
                  <a:srgbClr val="00B050"/>
                </a:solidFill>
                <a:latin typeface="+mn-lt"/>
                <a:ea typeface="+mn-ea"/>
                <a:cs typeface="+mn-ea"/>
                <a:sym typeface="+mn-lt"/>
              </a:rPr>
              <a:t>00H</a:t>
            </a:r>
            <a:r>
              <a:rPr lang="en-US" altLang="zh-CN" sz="2200" b="0" dirty="0">
                <a:latin typeface="+mn-lt"/>
                <a:ea typeface="+mn-ea"/>
                <a:cs typeface="+mn-ea"/>
                <a:sym typeface="+mn-lt"/>
              </a:rPr>
              <a:t>                 	;</a:t>
            </a:r>
            <a:r>
              <a:rPr lang="zh-CN" altLang="en-US" sz="2200" b="0" dirty="0">
                <a:solidFill>
                  <a:srgbClr val="00B050"/>
                </a:solidFill>
                <a:latin typeface="+mn-lt"/>
                <a:ea typeface="+mn-ea"/>
                <a:cs typeface="+mn-ea"/>
                <a:sym typeface="+mn-lt"/>
              </a:rPr>
              <a:t>初值</a:t>
            </a:r>
            <a:r>
              <a:rPr lang="zh-CN" altLang="en-US" sz="2200" b="0" dirty="0">
                <a:latin typeface="+mn-lt"/>
                <a:ea typeface="+mn-ea"/>
                <a:cs typeface="+mn-ea"/>
                <a:sym typeface="+mn-lt"/>
              </a:rPr>
              <a:t>为</a:t>
            </a:r>
            <a:r>
              <a:rPr lang="en-US" altLang="zh-CN" sz="2200" b="0" dirty="0">
                <a:latin typeface="+mn-lt"/>
                <a:ea typeface="+mn-ea"/>
                <a:cs typeface="+mn-ea"/>
                <a:sym typeface="+mn-lt"/>
              </a:rPr>
              <a:t>0000H</a:t>
            </a:r>
            <a:r>
              <a:rPr lang="zh-CN" altLang="en-US" sz="2200" b="0" dirty="0">
                <a:latin typeface="+mn-lt"/>
                <a:ea typeface="+mn-ea"/>
                <a:cs typeface="+mn-ea"/>
                <a:sym typeface="+mn-lt"/>
              </a:rPr>
              <a:t>（最大值）</a:t>
            </a:r>
            <a:endParaRPr lang="zh-CN" altLang="en-US" sz="2200" b="0" dirty="0">
              <a:latin typeface="+mn-lt"/>
              <a:ea typeface="+mn-ea"/>
              <a:cs typeface="+mn-ea"/>
              <a:sym typeface="+mn-lt"/>
            </a:endParaRPr>
          </a:p>
          <a:p>
            <a:pPr marL="360045"/>
            <a:r>
              <a:rPr lang="en-US" altLang="zh-CN" sz="2200" b="0" dirty="0">
                <a:latin typeface="+mn-lt"/>
                <a:ea typeface="+mn-ea"/>
                <a:cs typeface="+mn-ea"/>
                <a:sym typeface="+mn-lt"/>
              </a:rPr>
              <a:t>OUT 40H,AL                 	;</a:t>
            </a:r>
            <a:r>
              <a:rPr lang="zh-CN" altLang="en-US" sz="2200" b="0" dirty="0">
                <a:latin typeface="+mn-lt"/>
                <a:ea typeface="+mn-ea"/>
                <a:cs typeface="+mn-ea"/>
                <a:sym typeface="+mn-lt"/>
              </a:rPr>
              <a:t>先写低字节</a:t>
            </a:r>
            <a:endParaRPr lang="zh-CN" altLang="en-US" sz="2200" b="0" dirty="0">
              <a:latin typeface="+mn-lt"/>
              <a:ea typeface="+mn-ea"/>
              <a:cs typeface="+mn-ea"/>
              <a:sym typeface="+mn-lt"/>
            </a:endParaRPr>
          </a:p>
          <a:p>
            <a:pPr marL="360045"/>
            <a:r>
              <a:rPr lang="en-US" altLang="zh-CN" sz="2200" b="0" dirty="0">
                <a:latin typeface="+mn-lt"/>
                <a:ea typeface="+mn-ea"/>
                <a:cs typeface="+mn-ea"/>
                <a:sym typeface="+mn-lt"/>
              </a:rPr>
              <a:t>MOV AL,AH</a:t>
            </a:r>
            <a:endParaRPr lang="en-US" altLang="zh-CN" sz="2200" b="0" dirty="0">
              <a:latin typeface="+mn-lt"/>
              <a:ea typeface="+mn-ea"/>
              <a:cs typeface="+mn-ea"/>
              <a:sym typeface="+mn-lt"/>
            </a:endParaRPr>
          </a:p>
          <a:p>
            <a:pPr marL="360045"/>
            <a:r>
              <a:rPr lang="en-US" altLang="zh-CN" sz="2200" b="0" dirty="0">
                <a:latin typeface="+mn-lt"/>
                <a:ea typeface="+mn-ea"/>
                <a:cs typeface="+mn-ea"/>
                <a:sym typeface="+mn-lt"/>
              </a:rPr>
              <a:t>OUT 40H,AL                 	;</a:t>
            </a:r>
            <a:r>
              <a:rPr lang="zh-CN" altLang="en-US" sz="2200" b="0" dirty="0">
                <a:latin typeface="+mn-lt"/>
                <a:ea typeface="+mn-ea"/>
                <a:cs typeface="+mn-ea"/>
                <a:sym typeface="+mn-lt"/>
              </a:rPr>
              <a:t>再写高字节 </a:t>
            </a:r>
            <a:endParaRPr lang="zh-CN" altLang="en-US" sz="2200" b="0" dirty="0">
              <a:latin typeface="+mn-lt"/>
              <a:ea typeface="+mn-ea"/>
              <a:cs typeface="+mn-ea"/>
              <a:sym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P spid="7" grpId="0" animBg="1"/>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sz="half" idx="1"/>
          </p:nvPr>
        </p:nvSpPr>
        <p:spPr bwMode="auto">
          <a:xfrm>
            <a:off x="1515759" y="1335004"/>
            <a:ext cx="6112477" cy="4456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90000"/>
              </a:lnSpc>
              <a:buNone/>
            </a:pPr>
            <a:r>
              <a:rPr lang="zh-CN" altLang="en-US" sz="2400" b="1" dirty="0">
                <a:solidFill>
                  <a:srgbClr val="C00000"/>
                </a:solidFill>
                <a:cs typeface="+mn-ea"/>
                <a:sym typeface="+mn-lt"/>
              </a:rPr>
              <a:t>例</a:t>
            </a:r>
            <a:r>
              <a:rPr lang="en-US" altLang="zh-CN" sz="2400" b="1" dirty="0">
                <a:solidFill>
                  <a:srgbClr val="C00000"/>
                </a:solidFill>
                <a:cs typeface="+mn-ea"/>
                <a:sym typeface="+mn-lt"/>
              </a:rPr>
              <a:t>2</a:t>
            </a:r>
            <a:r>
              <a:rPr lang="zh-CN" altLang="en-US" sz="2400" b="1" dirty="0">
                <a:solidFill>
                  <a:srgbClr val="C00000"/>
                </a:solidFill>
                <a:cs typeface="+mn-ea"/>
                <a:sym typeface="+mn-lt"/>
              </a:rPr>
              <a:t>：计数通道</a:t>
            </a:r>
            <a:r>
              <a:rPr lang="en-US" altLang="zh-CN" sz="2400" b="1" dirty="0">
                <a:solidFill>
                  <a:srgbClr val="C00000"/>
                </a:solidFill>
                <a:cs typeface="+mn-ea"/>
                <a:sym typeface="+mn-lt"/>
              </a:rPr>
              <a:t>1</a:t>
            </a:r>
            <a:r>
              <a:rPr lang="zh-CN" altLang="en-US" sz="2400" b="1" dirty="0">
                <a:solidFill>
                  <a:srgbClr val="C00000"/>
                </a:solidFill>
                <a:cs typeface="+mn-ea"/>
                <a:sym typeface="+mn-lt"/>
              </a:rPr>
              <a:t>每</a:t>
            </a:r>
            <a:r>
              <a:rPr lang="en-US" altLang="zh-CN" sz="2400" b="1" dirty="0">
                <a:solidFill>
                  <a:srgbClr val="C00000"/>
                </a:solidFill>
                <a:cs typeface="+mn-ea"/>
                <a:sym typeface="+mn-lt"/>
              </a:rPr>
              <a:t>15µs</a:t>
            </a:r>
            <a:r>
              <a:rPr lang="zh-CN" altLang="en-US" sz="2400" b="1" dirty="0">
                <a:solidFill>
                  <a:srgbClr val="C00000"/>
                </a:solidFill>
                <a:cs typeface="+mn-ea"/>
                <a:sym typeface="+mn-lt"/>
              </a:rPr>
              <a:t>请求一次</a:t>
            </a:r>
            <a:r>
              <a:rPr lang="en-US" altLang="zh-CN" sz="2400" b="1" dirty="0">
                <a:solidFill>
                  <a:srgbClr val="C00000"/>
                </a:solidFill>
                <a:cs typeface="+mn-ea"/>
                <a:sym typeface="+mn-lt"/>
              </a:rPr>
              <a:t>DMA</a:t>
            </a:r>
            <a:r>
              <a:rPr lang="zh-CN" altLang="en-US" sz="2400" b="1" dirty="0">
                <a:solidFill>
                  <a:srgbClr val="C00000"/>
                </a:solidFill>
                <a:cs typeface="+mn-ea"/>
                <a:sym typeface="+mn-lt"/>
              </a:rPr>
              <a:t>传输</a:t>
            </a:r>
            <a:endParaRPr lang="en-US" altLang="zh-CN" sz="2400" b="1" dirty="0">
              <a:solidFill>
                <a:srgbClr val="C00000"/>
              </a:solidFill>
              <a:cs typeface="+mn-ea"/>
              <a:sym typeface="+mn-lt"/>
            </a:endParaRPr>
          </a:p>
        </p:txBody>
      </p:sp>
      <p:sp>
        <p:nvSpPr>
          <p:cNvPr id="5" name="矩形: 圆角 4"/>
          <p:cNvSpPr/>
          <p:nvPr/>
        </p:nvSpPr>
        <p:spPr>
          <a:xfrm>
            <a:off x="599171" y="2224564"/>
            <a:ext cx="7945655" cy="1967456"/>
          </a:xfrm>
          <a:prstGeom prst="roundRect">
            <a:avLst>
              <a:gd name="adj" fmla="val 14029"/>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8575">
            <a:solidFill>
              <a:srgbClr val="0070C0"/>
            </a:solidFill>
          </a:ln>
        </p:spPr>
        <p:txBody>
          <a:bodyPr wrap="square">
            <a:spAutoFit/>
          </a:bodyPr>
          <a:lstStyle/>
          <a:p>
            <a:pPr algn="just" defTabSz="561975" eaLnBrk="1" hangingPunct="1">
              <a:lnSpc>
                <a:spcPct val="130000"/>
              </a:lnSpc>
              <a:defRPr/>
            </a:pPr>
            <a:r>
              <a:rPr kumimoji="1" lang="zh-CN" altLang="en-US" sz="2200" kern="0" dirty="0">
                <a:latin typeface="+mn-lt"/>
                <a:ea typeface="+mn-ea"/>
                <a:cs typeface="+mn-ea"/>
                <a:sym typeface="+mn-lt"/>
              </a:rPr>
              <a:t>分析：</a:t>
            </a:r>
            <a:r>
              <a:rPr kumimoji="1" lang="en-US" altLang="zh-CN" sz="2200" kern="0" dirty="0">
                <a:latin typeface="+mn-lt"/>
                <a:ea typeface="+mn-ea"/>
                <a:cs typeface="+mn-ea"/>
                <a:sym typeface="+mn-lt"/>
              </a:rPr>
              <a:t>T1</a:t>
            </a:r>
            <a:r>
              <a:rPr kumimoji="1" lang="zh-CN" altLang="en-US" sz="2200" kern="0" dirty="0">
                <a:latin typeface="+mn-lt"/>
                <a:ea typeface="+mn-ea"/>
                <a:cs typeface="+mn-ea"/>
                <a:sym typeface="+mn-lt"/>
              </a:rPr>
              <a:t>向</a:t>
            </a:r>
            <a:r>
              <a:rPr kumimoji="1" lang="en-US" altLang="zh-CN" sz="2200" kern="0" dirty="0">
                <a:latin typeface="+mn-lt"/>
                <a:ea typeface="+mn-ea"/>
                <a:cs typeface="+mn-ea"/>
                <a:sym typeface="+mn-lt"/>
              </a:rPr>
              <a:t>DMA</a:t>
            </a:r>
            <a:r>
              <a:rPr kumimoji="1" lang="zh-CN" altLang="en-US" sz="2200" kern="0" dirty="0">
                <a:latin typeface="+mn-lt"/>
                <a:ea typeface="+mn-ea"/>
                <a:cs typeface="+mn-ea"/>
                <a:sym typeface="+mn-lt"/>
              </a:rPr>
              <a:t>控制器定时发出动态存储器刷新请求，选用方式</a:t>
            </a:r>
            <a:r>
              <a:rPr kumimoji="1" lang="en-US" altLang="zh-CN" sz="2200" kern="0" dirty="0">
                <a:latin typeface="+mn-lt"/>
                <a:ea typeface="+mn-ea"/>
                <a:cs typeface="+mn-ea"/>
                <a:sym typeface="+mn-lt"/>
              </a:rPr>
              <a:t>2</a:t>
            </a:r>
            <a:r>
              <a:rPr kumimoji="1" lang="zh-CN" altLang="en-US" sz="2200" kern="0" dirty="0">
                <a:latin typeface="+mn-lt"/>
                <a:ea typeface="+mn-ea"/>
                <a:cs typeface="+mn-ea"/>
                <a:sym typeface="+mn-lt"/>
              </a:rPr>
              <a:t>，控制字为</a:t>
            </a:r>
            <a:r>
              <a:rPr kumimoji="1" lang="en-US" altLang="zh-CN" sz="2200" kern="0" dirty="0">
                <a:latin typeface="+mn-lt"/>
                <a:ea typeface="+mn-ea"/>
                <a:cs typeface="+mn-ea"/>
                <a:sym typeface="+mn-lt"/>
              </a:rPr>
              <a:t>54H</a:t>
            </a:r>
            <a:r>
              <a:rPr kumimoji="1" lang="zh-CN" altLang="en-US" sz="2200" kern="0" dirty="0">
                <a:latin typeface="+mn-lt"/>
                <a:ea typeface="+mn-ea"/>
                <a:cs typeface="+mn-ea"/>
                <a:sym typeface="+mn-lt"/>
              </a:rPr>
              <a:t>（</a:t>
            </a:r>
            <a:r>
              <a:rPr lang="en-US" altLang="zh-CN" sz="2000" b="0" dirty="0">
                <a:solidFill>
                  <a:srgbClr val="C00000"/>
                </a:solidFill>
                <a:latin typeface="+mn-lt"/>
                <a:ea typeface="+mn-ea"/>
                <a:cs typeface="+mn-ea"/>
                <a:sym typeface="+mn-lt"/>
              </a:rPr>
              <a:t> </a:t>
            </a:r>
            <a:r>
              <a:rPr lang="en-US" altLang="zh-CN" sz="2200" dirty="0">
                <a:solidFill>
                  <a:srgbClr val="C00000"/>
                </a:solidFill>
                <a:latin typeface="+mn-lt"/>
                <a:ea typeface="+mn-ea"/>
                <a:cs typeface="+mn-ea"/>
                <a:sym typeface="+mn-lt"/>
              </a:rPr>
              <a:t>01</a:t>
            </a:r>
            <a:r>
              <a:rPr lang="en-US" altLang="zh-CN" sz="2200" dirty="0">
                <a:solidFill>
                  <a:srgbClr val="006600"/>
                </a:solidFill>
                <a:latin typeface="+mn-lt"/>
                <a:ea typeface="+mn-ea"/>
                <a:cs typeface="+mn-ea"/>
                <a:sym typeface="+mn-lt"/>
              </a:rPr>
              <a:t>01</a:t>
            </a:r>
            <a:r>
              <a:rPr lang="en-US" altLang="zh-CN" sz="2200" dirty="0">
                <a:solidFill>
                  <a:srgbClr val="0000FF"/>
                </a:solidFill>
                <a:latin typeface="+mn-lt"/>
                <a:ea typeface="+mn-ea"/>
                <a:cs typeface="+mn-ea"/>
                <a:sym typeface="+mn-lt"/>
              </a:rPr>
              <a:t>010</a:t>
            </a:r>
            <a:r>
              <a:rPr lang="en-US" altLang="zh-CN" sz="2200" dirty="0">
                <a:latin typeface="+mn-lt"/>
                <a:ea typeface="+mn-ea"/>
                <a:cs typeface="+mn-ea"/>
                <a:sym typeface="+mn-lt"/>
              </a:rPr>
              <a:t>0B</a:t>
            </a:r>
            <a:r>
              <a:rPr lang="en-US" altLang="zh-CN" sz="2000" b="0" dirty="0">
                <a:latin typeface="+mn-lt"/>
                <a:ea typeface="+mn-ea"/>
                <a:cs typeface="+mn-ea"/>
                <a:sym typeface="+mn-lt"/>
              </a:rPr>
              <a:t> </a:t>
            </a:r>
            <a:r>
              <a:rPr kumimoji="1" lang="zh-CN" altLang="en-US" sz="2200" kern="0" dirty="0">
                <a:latin typeface="+mn-lt"/>
                <a:ea typeface="+mn-ea"/>
                <a:cs typeface="+mn-ea"/>
                <a:sym typeface="+mn-lt"/>
              </a:rPr>
              <a:t>），计数初值为</a:t>
            </a:r>
            <a:r>
              <a:rPr kumimoji="1" lang="en-US" altLang="zh-CN" sz="2200" kern="0" dirty="0">
                <a:latin typeface="+mn-lt"/>
                <a:ea typeface="+mn-ea"/>
                <a:cs typeface="+mn-ea"/>
                <a:sym typeface="+mn-lt"/>
              </a:rPr>
              <a:t>18</a:t>
            </a:r>
            <a:r>
              <a:rPr kumimoji="1" lang="zh-CN" altLang="en-US" sz="2200" kern="0" dirty="0">
                <a:latin typeface="+mn-lt"/>
                <a:ea typeface="+mn-ea"/>
                <a:cs typeface="+mn-ea"/>
                <a:sym typeface="+mn-lt"/>
              </a:rPr>
              <a:t>（</a:t>
            </a:r>
            <a:r>
              <a:rPr kumimoji="1" lang="en-US" altLang="zh-CN" sz="2200" kern="0" dirty="0">
                <a:latin typeface="+mn-lt"/>
                <a:ea typeface="+mn-ea"/>
                <a:cs typeface="+mn-ea"/>
                <a:sym typeface="+mn-lt"/>
              </a:rPr>
              <a:t>12H</a:t>
            </a:r>
            <a:r>
              <a:rPr kumimoji="1" lang="zh-CN" altLang="en-US" sz="2200" kern="0" dirty="0">
                <a:latin typeface="+mn-lt"/>
                <a:ea typeface="+mn-ea"/>
                <a:cs typeface="+mn-ea"/>
                <a:sym typeface="+mn-lt"/>
              </a:rPr>
              <a:t>）。</a:t>
            </a:r>
            <a:endParaRPr kumimoji="1" lang="en-US" altLang="zh-CN" sz="2200" kern="0" dirty="0">
              <a:latin typeface="+mn-lt"/>
              <a:ea typeface="+mn-ea"/>
              <a:cs typeface="+mn-ea"/>
              <a:sym typeface="+mn-lt"/>
            </a:endParaRPr>
          </a:p>
          <a:p>
            <a:pPr algn="just" defTabSz="561975" eaLnBrk="1" hangingPunct="1">
              <a:lnSpc>
                <a:spcPct val="130000"/>
              </a:lnSpc>
              <a:defRPr/>
            </a:pPr>
            <a:r>
              <a:rPr lang="zh-CN" altLang="pt-BR" sz="2200" dirty="0">
                <a:solidFill>
                  <a:srgbClr val="C00000"/>
                </a:solidFill>
                <a:latin typeface="+mn-lt"/>
                <a:ea typeface="+mn-ea"/>
                <a:cs typeface="+mn-ea"/>
                <a:sym typeface="+mn-lt"/>
              </a:rPr>
              <a:t>初值：</a:t>
            </a:r>
            <a:r>
              <a:rPr lang="pt-BR" altLang="zh-CN" sz="2200" dirty="0">
                <a:solidFill>
                  <a:srgbClr val="C00000"/>
                </a:solidFill>
                <a:latin typeface="+mn-lt"/>
                <a:ea typeface="+mn-ea"/>
                <a:cs typeface="+mn-ea"/>
                <a:sym typeface="+mn-lt"/>
              </a:rPr>
              <a:t>T=1.19318MHZ/</a:t>
            </a:r>
            <a:r>
              <a:rPr lang="zh-CN" altLang="pt-BR" sz="2200" dirty="0">
                <a:solidFill>
                  <a:srgbClr val="C00000"/>
                </a:solidFill>
                <a:latin typeface="+mn-lt"/>
                <a:ea typeface="+mn-ea"/>
                <a:cs typeface="+mn-ea"/>
                <a:sym typeface="+mn-lt"/>
              </a:rPr>
              <a:t>（</a:t>
            </a:r>
            <a:r>
              <a:rPr lang="pt-BR" altLang="zh-CN" sz="2200" dirty="0">
                <a:solidFill>
                  <a:srgbClr val="C00000"/>
                </a:solidFill>
                <a:latin typeface="+mn-lt"/>
                <a:ea typeface="+mn-ea"/>
                <a:cs typeface="+mn-ea"/>
                <a:sym typeface="+mn-lt"/>
              </a:rPr>
              <a:t>1/15µs </a:t>
            </a:r>
            <a:r>
              <a:rPr lang="zh-CN" altLang="pt-BR" sz="2200" dirty="0">
                <a:solidFill>
                  <a:srgbClr val="C00000"/>
                </a:solidFill>
                <a:latin typeface="+mn-lt"/>
                <a:ea typeface="+mn-ea"/>
                <a:cs typeface="+mn-ea"/>
                <a:sym typeface="+mn-lt"/>
              </a:rPr>
              <a:t>）≈</a:t>
            </a:r>
            <a:r>
              <a:rPr lang="pt-BR" altLang="zh-CN" sz="2200" dirty="0">
                <a:solidFill>
                  <a:srgbClr val="C00000"/>
                </a:solidFill>
                <a:latin typeface="+mn-lt"/>
                <a:ea typeface="+mn-ea"/>
                <a:cs typeface="+mn-ea"/>
                <a:sym typeface="+mn-lt"/>
              </a:rPr>
              <a:t>12H</a:t>
            </a:r>
            <a:endParaRPr lang="pt-BR" altLang="zh-CN" sz="2200" dirty="0">
              <a:solidFill>
                <a:srgbClr val="C00000"/>
              </a:solidFill>
              <a:latin typeface="+mn-lt"/>
              <a:ea typeface="+mn-ea"/>
              <a:cs typeface="+mn-ea"/>
              <a:sym typeface="+mn-lt"/>
            </a:endParaRPr>
          </a:p>
        </p:txBody>
      </p:sp>
      <p:sp>
        <p:nvSpPr>
          <p:cNvPr id="6" name="矩形 5"/>
          <p:cNvSpPr/>
          <p:nvPr/>
        </p:nvSpPr>
        <p:spPr>
          <a:xfrm>
            <a:off x="1369979" y="4387569"/>
            <a:ext cx="6404036" cy="1569660"/>
          </a:xfrm>
          <a:prstGeom prst="rect">
            <a:avLst/>
          </a:prstGeom>
          <a:ln w="28575">
            <a:solidFill>
              <a:srgbClr val="C00000"/>
            </a:solidFill>
            <a:prstDash val="sysDash"/>
          </a:ln>
        </p:spPr>
        <p:txBody>
          <a:bodyPr wrap="square">
            <a:spAutoFit/>
          </a:bodyPr>
          <a:lstStyle/>
          <a:p>
            <a:pPr marL="360045"/>
            <a:r>
              <a:rPr lang="en-US" altLang="zh-CN" b="0" dirty="0">
                <a:latin typeface="+mn-lt"/>
                <a:ea typeface="+mn-ea"/>
                <a:cs typeface="+mn-ea"/>
                <a:sym typeface="+mn-lt"/>
              </a:rPr>
              <a:t>MOV AL,</a:t>
            </a:r>
            <a:r>
              <a:rPr lang="en-US" altLang="zh-CN" b="0" dirty="0">
                <a:solidFill>
                  <a:srgbClr val="C00000"/>
                </a:solidFill>
                <a:latin typeface="+mn-lt"/>
                <a:ea typeface="+mn-ea"/>
                <a:cs typeface="+mn-ea"/>
                <a:sym typeface="+mn-lt"/>
              </a:rPr>
              <a:t>01</a:t>
            </a:r>
            <a:r>
              <a:rPr lang="en-US" altLang="zh-CN" b="0" dirty="0">
                <a:solidFill>
                  <a:srgbClr val="006600"/>
                </a:solidFill>
                <a:latin typeface="+mn-lt"/>
                <a:ea typeface="+mn-ea"/>
                <a:cs typeface="+mn-ea"/>
                <a:sym typeface="+mn-lt"/>
              </a:rPr>
              <a:t>01</a:t>
            </a:r>
            <a:r>
              <a:rPr lang="en-US" altLang="zh-CN" b="0" dirty="0">
                <a:solidFill>
                  <a:srgbClr val="0000FF"/>
                </a:solidFill>
                <a:latin typeface="+mn-lt"/>
                <a:ea typeface="+mn-ea"/>
                <a:cs typeface="+mn-ea"/>
                <a:sym typeface="+mn-lt"/>
              </a:rPr>
              <a:t>010</a:t>
            </a:r>
            <a:r>
              <a:rPr lang="en-US" altLang="zh-CN" b="0" dirty="0">
                <a:latin typeface="+mn-lt"/>
                <a:ea typeface="+mn-ea"/>
                <a:cs typeface="+mn-ea"/>
                <a:sym typeface="+mn-lt"/>
              </a:rPr>
              <a:t>0B</a:t>
            </a:r>
            <a:r>
              <a:rPr lang="en-US" altLang="zh-CN" b="0" dirty="0">
                <a:solidFill>
                  <a:srgbClr val="00B050"/>
                </a:solidFill>
                <a:latin typeface="+mn-lt"/>
                <a:ea typeface="+mn-ea"/>
                <a:cs typeface="+mn-ea"/>
                <a:sym typeface="+mn-lt"/>
              </a:rPr>
              <a:t>      </a:t>
            </a:r>
            <a:r>
              <a:rPr lang="en-US" altLang="zh-CN" b="0" dirty="0">
                <a:latin typeface="+mn-lt"/>
                <a:ea typeface="+mn-ea"/>
                <a:cs typeface="+mn-ea"/>
                <a:sym typeface="+mn-lt"/>
              </a:rPr>
              <a:t>;</a:t>
            </a:r>
            <a:r>
              <a:rPr lang="zh-CN" altLang="en-US" b="0" dirty="0">
                <a:latin typeface="+mn-lt"/>
                <a:ea typeface="+mn-ea"/>
                <a:cs typeface="+mn-ea"/>
                <a:sym typeface="+mn-lt"/>
              </a:rPr>
              <a:t>初始化</a:t>
            </a:r>
            <a:r>
              <a:rPr lang="zh-CN" altLang="en-US" b="0" dirty="0">
                <a:solidFill>
                  <a:srgbClr val="00B050"/>
                </a:solidFill>
                <a:latin typeface="+mn-lt"/>
                <a:ea typeface="+mn-ea"/>
                <a:cs typeface="+mn-ea"/>
                <a:sym typeface="+mn-lt"/>
              </a:rPr>
              <a:t>方式命令</a:t>
            </a:r>
            <a:endParaRPr lang="zh-CN" altLang="en-US" b="0" dirty="0">
              <a:solidFill>
                <a:srgbClr val="00B050"/>
              </a:solidFill>
              <a:latin typeface="+mn-lt"/>
              <a:ea typeface="+mn-ea"/>
              <a:cs typeface="+mn-ea"/>
              <a:sym typeface="+mn-lt"/>
            </a:endParaRPr>
          </a:p>
          <a:p>
            <a:pPr marL="360045"/>
            <a:r>
              <a:rPr lang="en-US" altLang="zh-CN" b="0" dirty="0">
                <a:latin typeface="+mn-lt"/>
                <a:ea typeface="+mn-ea"/>
                <a:cs typeface="+mn-ea"/>
                <a:sym typeface="+mn-lt"/>
              </a:rPr>
              <a:t>OUT 43H,AL</a:t>
            </a:r>
            <a:endParaRPr lang="en-US" altLang="zh-CN" b="0" dirty="0">
              <a:latin typeface="+mn-lt"/>
              <a:ea typeface="+mn-ea"/>
              <a:cs typeface="+mn-ea"/>
              <a:sym typeface="+mn-lt"/>
            </a:endParaRPr>
          </a:p>
          <a:p>
            <a:pPr marL="360045"/>
            <a:r>
              <a:rPr lang="en-US" altLang="zh-CN" b="0" dirty="0">
                <a:latin typeface="+mn-lt"/>
                <a:ea typeface="+mn-ea"/>
                <a:cs typeface="+mn-ea"/>
                <a:sym typeface="+mn-lt"/>
              </a:rPr>
              <a:t>MOV AL,</a:t>
            </a:r>
            <a:r>
              <a:rPr lang="en-US" altLang="zh-CN" b="0" dirty="0">
                <a:solidFill>
                  <a:srgbClr val="00B050"/>
                </a:solidFill>
                <a:latin typeface="+mn-lt"/>
                <a:ea typeface="+mn-ea"/>
                <a:cs typeface="+mn-ea"/>
                <a:sym typeface="+mn-lt"/>
              </a:rPr>
              <a:t>12H </a:t>
            </a:r>
            <a:r>
              <a:rPr lang="en-US" altLang="zh-CN" b="0" dirty="0">
                <a:latin typeface="+mn-lt"/>
                <a:ea typeface="+mn-ea"/>
                <a:cs typeface="+mn-ea"/>
                <a:sym typeface="+mn-lt"/>
              </a:rPr>
              <a:t>                	;</a:t>
            </a:r>
            <a:r>
              <a:rPr lang="zh-CN" altLang="en-US" b="0" dirty="0">
                <a:solidFill>
                  <a:srgbClr val="00B050"/>
                </a:solidFill>
                <a:latin typeface="+mn-lt"/>
                <a:ea typeface="+mn-ea"/>
                <a:cs typeface="+mn-ea"/>
                <a:sym typeface="+mn-lt"/>
              </a:rPr>
              <a:t>初值</a:t>
            </a:r>
            <a:r>
              <a:rPr lang="zh-CN" altLang="en-US" b="0" dirty="0">
                <a:latin typeface="+mn-lt"/>
                <a:ea typeface="+mn-ea"/>
                <a:cs typeface="+mn-ea"/>
                <a:sym typeface="+mn-lt"/>
              </a:rPr>
              <a:t>为</a:t>
            </a:r>
            <a:r>
              <a:rPr lang="en-US" altLang="zh-CN" b="0" dirty="0">
                <a:latin typeface="+mn-lt"/>
                <a:ea typeface="+mn-ea"/>
                <a:cs typeface="+mn-ea"/>
                <a:sym typeface="+mn-lt"/>
              </a:rPr>
              <a:t>12H</a:t>
            </a:r>
            <a:endParaRPr lang="en-US" altLang="zh-CN" b="0" dirty="0">
              <a:latin typeface="+mn-lt"/>
              <a:ea typeface="+mn-ea"/>
              <a:cs typeface="+mn-ea"/>
              <a:sym typeface="+mn-lt"/>
            </a:endParaRPr>
          </a:p>
          <a:p>
            <a:pPr marL="360045"/>
            <a:r>
              <a:rPr lang="en-US" altLang="zh-CN" b="0" dirty="0">
                <a:latin typeface="+mn-lt"/>
                <a:ea typeface="+mn-ea"/>
                <a:cs typeface="+mn-ea"/>
                <a:sym typeface="+mn-lt"/>
              </a:rPr>
              <a:t>OUT 41H,AL                 	;</a:t>
            </a:r>
            <a:r>
              <a:rPr lang="zh-CN" altLang="en-US" b="0" dirty="0">
                <a:latin typeface="+mn-lt"/>
                <a:ea typeface="+mn-ea"/>
                <a:cs typeface="+mn-ea"/>
                <a:sym typeface="+mn-lt"/>
              </a:rPr>
              <a:t>只写低字节</a:t>
            </a:r>
            <a:endParaRPr lang="zh-CN" altLang="en-US" b="0" dirty="0">
              <a:latin typeface="+mn-lt"/>
              <a:ea typeface="+mn-ea"/>
              <a:cs typeface="+mn-ea"/>
              <a:sym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uiExpand="1" build="p"/>
      <p:bldP spid="5" grpId="0" animBg="1"/>
      <p:bldP spid="6"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AutoShape 46"/>
          <p:cNvSpPr>
            <a:spLocks noChangeArrowheads="1"/>
          </p:cNvSpPr>
          <p:nvPr/>
        </p:nvSpPr>
        <p:spPr bwMode="gray">
          <a:xfrm>
            <a:off x="715599" y="1546559"/>
            <a:ext cx="7712801" cy="4565484"/>
          </a:xfrm>
          <a:prstGeom prst="roundRect">
            <a:avLst>
              <a:gd name="adj" fmla="val 85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rgbClr val="C00000"/>
            </a:solidFill>
            <a:round/>
          </a:ln>
          <a:effectLst>
            <a:outerShdw dist="53882" dir="2700000" algn="ctr" rotWithShape="0">
              <a:srgbClr val="292929">
                <a:alpha val="50000"/>
              </a:srgbClr>
            </a:outerShdw>
          </a:effectLst>
        </p:spPr>
        <p:txBody>
          <a:bodyPr/>
          <a:lstStyle>
            <a:lvl1pPr marL="342900" indent="-342900"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lnSpc>
                <a:spcPct val="110000"/>
              </a:lnSpc>
              <a:spcBef>
                <a:spcPct val="50000"/>
              </a:spcBef>
              <a:buClr>
                <a:srgbClr val="FF5050"/>
              </a:buClr>
              <a:buSzPct val="80000"/>
              <a:buFont typeface="Wingdings" panose="05000000000000000000" pitchFamily="2" charset="2"/>
              <a:buNone/>
            </a:pPr>
            <a:r>
              <a:rPr kumimoji="1" lang="zh-CN" altLang="en-US" sz="3200" dirty="0">
                <a:solidFill>
                  <a:srgbClr val="C00000"/>
                </a:solidFill>
                <a:latin typeface="楷体_GB2312" pitchFamily="49" charset="-122"/>
                <a:ea typeface="楷体_GB2312" pitchFamily="49" charset="-122"/>
              </a:rPr>
              <a:t>发  声  器</a:t>
            </a:r>
            <a:endParaRPr kumimoji="1" lang="en-US" altLang="zh-CN" sz="3200" dirty="0">
              <a:solidFill>
                <a:srgbClr val="C00000"/>
              </a:solidFill>
              <a:latin typeface="楷体_GB2312" pitchFamily="49" charset="-122"/>
              <a:ea typeface="楷体_GB2312" pitchFamily="49" charset="-122"/>
            </a:endParaRPr>
          </a:p>
          <a:p>
            <a:pPr marL="0" indent="0" algn="just">
              <a:lnSpc>
                <a:spcPct val="130000"/>
              </a:lnSpc>
              <a:spcBef>
                <a:spcPct val="50000"/>
              </a:spcBef>
              <a:buClr>
                <a:srgbClr val="FF5050"/>
              </a:buClr>
              <a:buSzPct val="80000"/>
              <a:buFont typeface="Wingdings" panose="05000000000000000000" pitchFamily="2" charset="2"/>
              <a:buNone/>
            </a:pPr>
            <a:r>
              <a:rPr kumimoji="1" lang="zh-CN" altLang="en-US" dirty="0">
                <a:solidFill>
                  <a:srgbClr val="002060"/>
                </a:solidFill>
                <a:latin typeface="楷体_GB2312" pitchFamily="49" charset="-122"/>
                <a:ea typeface="楷体_GB2312" pitchFamily="49" charset="-122"/>
              </a:rPr>
              <a:t>计数器</a:t>
            </a:r>
            <a:r>
              <a:rPr kumimoji="1" lang="en-US" altLang="zh-CN" dirty="0">
                <a:solidFill>
                  <a:srgbClr val="002060"/>
                </a:solidFill>
                <a:latin typeface="楷体_GB2312" pitchFamily="49" charset="-122"/>
                <a:ea typeface="楷体_GB2312" pitchFamily="49" charset="-122"/>
              </a:rPr>
              <a:t>2</a:t>
            </a:r>
            <a:r>
              <a:rPr kumimoji="1" lang="zh-CN" altLang="en-US" dirty="0">
                <a:solidFill>
                  <a:srgbClr val="002060"/>
                </a:solidFill>
                <a:latin typeface="楷体_GB2312" pitchFamily="49" charset="-122"/>
                <a:ea typeface="楷体_GB2312" pitchFamily="49" charset="-122"/>
              </a:rPr>
              <a:t>控制喇叭发声，选用方式</a:t>
            </a:r>
            <a:r>
              <a:rPr kumimoji="1" lang="en-US" altLang="zh-CN" dirty="0">
                <a:solidFill>
                  <a:srgbClr val="002060"/>
                </a:solidFill>
                <a:latin typeface="楷体_GB2312" pitchFamily="49" charset="-122"/>
                <a:ea typeface="楷体_GB2312" pitchFamily="49" charset="-122"/>
              </a:rPr>
              <a:t>3</a:t>
            </a:r>
            <a:r>
              <a:rPr kumimoji="1" lang="zh-CN" altLang="en-US" dirty="0">
                <a:solidFill>
                  <a:srgbClr val="002060"/>
                </a:solidFill>
                <a:latin typeface="楷体_GB2312" pitchFamily="49" charset="-122"/>
                <a:ea typeface="楷体_GB2312" pitchFamily="49" charset="-122"/>
              </a:rPr>
              <a:t>，控制字为</a:t>
            </a:r>
            <a:r>
              <a:rPr kumimoji="1" lang="en-US" altLang="zh-CN" dirty="0">
                <a:solidFill>
                  <a:srgbClr val="002060"/>
                </a:solidFill>
                <a:latin typeface="楷体_GB2312" pitchFamily="49" charset="-122"/>
                <a:ea typeface="楷体_GB2312" pitchFamily="49" charset="-122"/>
              </a:rPr>
              <a:t>B6H</a:t>
            </a:r>
            <a:r>
              <a:rPr kumimoji="1" lang="zh-CN" altLang="en-US" dirty="0">
                <a:solidFill>
                  <a:srgbClr val="002060"/>
                </a:solidFill>
                <a:latin typeface="楷体_GB2312" pitchFamily="49" charset="-122"/>
                <a:ea typeface="楷体_GB2312" pitchFamily="49" charset="-122"/>
              </a:rPr>
              <a:t>，</a:t>
            </a:r>
            <a:r>
              <a:rPr kumimoji="1" lang="en-US" altLang="zh-CN" dirty="0">
                <a:solidFill>
                  <a:srgbClr val="002060"/>
                </a:solidFill>
                <a:latin typeface="楷体_GB2312" pitchFamily="49" charset="-122"/>
                <a:ea typeface="楷体_GB2312" pitchFamily="49" charset="-122"/>
              </a:rPr>
              <a:t>OUT1</a:t>
            </a:r>
            <a:r>
              <a:rPr kumimoji="1" lang="zh-CN" altLang="en-US" dirty="0">
                <a:solidFill>
                  <a:srgbClr val="002060"/>
                </a:solidFill>
                <a:latin typeface="楷体_GB2312" pitchFamily="49" charset="-122"/>
                <a:ea typeface="楷体_GB2312" pitchFamily="49" charset="-122"/>
              </a:rPr>
              <a:t>输出方波的频率为</a:t>
            </a:r>
            <a:r>
              <a:rPr kumimoji="1" lang="en-US" altLang="zh-CN" dirty="0">
                <a:solidFill>
                  <a:srgbClr val="002060"/>
                </a:solidFill>
                <a:latin typeface="楷体_GB2312" pitchFamily="49" charset="-122"/>
                <a:ea typeface="楷体_GB2312" pitchFamily="49" charset="-122"/>
              </a:rPr>
              <a:t>1.19MHz/</a:t>
            </a:r>
            <a:r>
              <a:rPr kumimoji="1" lang="zh-CN" altLang="en-US" dirty="0">
                <a:solidFill>
                  <a:srgbClr val="002060"/>
                </a:solidFill>
                <a:latin typeface="楷体_GB2312" pitchFamily="49" charset="-122"/>
                <a:ea typeface="楷体_GB2312" pitchFamily="49" charset="-122"/>
              </a:rPr>
              <a:t>计数初值。</a:t>
            </a:r>
            <a:endParaRPr kumimoji="1" lang="en-US" altLang="zh-CN" dirty="0">
              <a:solidFill>
                <a:srgbClr val="002060"/>
              </a:solidFill>
              <a:latin typeface="楷体_GB2312" pitchFamily="49" charset="-122"/>
              <a:ea typeface="楷体_GB2312" pitchFamily="49" charset="-122"/>
            </a:endParaRPr>
          </a:p>
          <a:p>
            <a:pPr marL="0" indent="0" algn="just">
              <a:lnSpc>
                <a:spcPct val="130000"/>
              </a:lnSpc>
              <a:spcBef>
                <a:spcPct val="50000"/>
              </a:spcBef>
              <a:buClr>
                <a:srgbClr val="FF5050"/>
              </a:buClr>
              <a:buSzPct val="80000"/>
              <a:buFont typeface="Wingdings" panose="05000000000000000000" pitchFamily="2" charset="2"/>
              <a:buNone/>
            </a:pPr>
            <a:r>
              <a:rPr kumimoji="1" lang="zh-CN" altLang="en-US" dirty="0">
                <a:solidFill>
                  <a:srgbClr val="002060"/>
                </a:solidFill>
                <a:latin typeface="楷体_GB2312" pitchFamily="49" charset="-122"/>
                <a:ea typeface="楷体_GB2312" pitchFamily="49" charset="-122"/>
              </a:rPr>
              <a:t>该计数器的工作由主板上的</a:t>
            </a:r>
            <a:r>
              <a:rPr kumimoji="1" lang="en-US" altLang="zh-CN" dirty="0">
                <a:solidFill>
                  <a:srgbClr val="002060"/>
                </a:solidFill>
                <a:latin typeface="楷体_GB2312" pitchFamily="49" charset="-122"/>
                <a:ea typeface="楷体_GB2312" pitchFamily="49" charset="-122"/>
              </a:rPr>
              <a:t>8255</a:t>
            </a:r>
            <a:r>
              <a:rPr kumimoji="1" lang="zh-CN" altLang="en-US" dirty="0">
                <a:solidFill>
                  <a:srgbClr val="002060"/>
                </a:solidFill>
                <a:latin typeface="楷体_GB2312" pitchFamily="49" charset="-122"/>
                <a:ea typeface="楷体_GB2312" pitchFamily="49" charset="-122"/>
              </a:rPr>
              <a:t>的</a:t>
            </a:r>
            <a:r>
              <a:rPr kumimoji="1" lang="en-US" altLang="zh-CN" dirty="0">
                <a:solidFill>
                  <a:srgbClr val="002060"/>
                </a:solidFill>
                <a:latin typeface="楷体_GB2312" pitchFamily="49" charset="-122"/>
                <a:ea typeface="楷体_GB2312" pitchFamily="49" charset="-122"/>
              </a:rPr>
              <a:t>PB0</a:t>
            </a:r>
            <a:r>
              <a:rPr kumimoji="1" lang="zh-CN" altLang="en-US" dirty="0">
                <a:solidFill>
                  <a:srgbClr val="002060"/>
                </a:solidFill>
                <a:latin typeface="楷体_GB2312" pitchFamily="49" charset="-122"/>
                <a:ea typeface="楷体_GB2312" pitchFamily="49" charset="-122"/>
              </a:rPr>
              <a:t>端控制。当</a:t>
            </a:r>
            <a:r>
              <a:rPr kumimoji="1" lang="en-US" altLang="zh-CN" dirty="0">
                <a:solidFill>
                  <a:srgbClr val="002060"/>
                </a:solidFill>
                <a:latin typeface="楷体_GB2312" pitchFamily="49" charset="-122"/>
                <a:ea typeface="楷体_GB2312" pitchFamily="49" charset="-122"/>
              </a:rPr>
              <a:t>PB0</a:t>
            </a:r>
            <a:r>
              <a:rPr kumimoji="1" lang="zh-CN" altLang="en-US" dirty="0">
                <a:solidFill>
                  <a:srgbClr val="002060"/>
                </a:solidFill>
                <a:latin typeface="楷体_GB2312" pitchFamily="49" charset="-122"/>
                <a:ea typeface="楷体_GB2312" pitchFamily="49" charset="-122"/>
              </a:rPr>
              <a:t>输出的</a:t>
            </a:r>
            <a:r>
              <a:rPr kumimoji="1" lang="en-US" altLang="zh-CN" dirty="0">
                <a:solidFill>
                  <a:srgbClr val="002060"/>
                </a:solidFill>
                <a:latin typeface="楷体_GB2312" pitchFamily="49" charset="-122"/>
                <a:ea typeface="楷体_GB2312" pitchFamily="49" charset="-122"/>
              </a:rPr>
              <a:t>TIME2 GATESPK</a:t>
            </a:r>
            <a:r>
              <a:rPr kumimoji="1" lang="zh-CN" altLang="en-US" dirty="0">
                <a:solidFill>
                  <a:srgbClr val="002060"/>
                </a:solidFill>
                <a:latin typeface="楷体_GB2312" pitchFamily="49" charset="-122"/>
                <a:ea typeface="楷体_GB2312" pitchFamily="49" charset="-122"/>
              </a:rPr>
              <a:t>为高电平时，计数器方能工作。</a:t>
            </a:r>
            <a:r>
              <a:rPr kumimoji="1" lang="en-US" altLang="zh-CN" dirty="0">
                <a:solidFill>
                  <a:srgbClr val="002060"/>
                </a:solidFill>
                <a:latin typeface="楷体_GB2312" pitchFamily="49" charset="-122"/>
                <a:ea typeface="楷体_GB2312" pitchFamily="49" charset="-122"/>
              </a:rPr>
              <a:t>OUT2</a:t>
            </a:r>
            <a:r>
              <a:rPr kumimoji="1" lang="zh-CN" altLang="en-US" dirty="0">
                <a:solidFill>
                  <a:srgbClr val="002060"/>
                </a:solidFill>
                <a:latin typeface="楷体_GB2312" pitchFamily="49" charset="-122"/>
                <a:ea typeface="楷体_GB2312" pitchFamily="49" charset="-122"/>
              </a:rPr>
              <a:t>的输出与</a:t>
            </a:r>
            <a:r>
              <a:rPr kumimoji="1" lang="en-US" altLang="zh-CN" dirty="0">
                <a:solidFill>
                  <a:srgbClr val="002060"/>
                </a:solidFill>
                <a:latin typeface="楷体_GB2312" pitchFamily="49" charset="-122"/>
                <a:ea typeface="楷体_GB2312" pitchFamily="49" charset="-122"/>
              </a:rPr>
              <a:t>8255A</a:t>
            </a:r>
            <a:r>
              <a:rPr kumimoji="1" lang="zh-CN" altLang="en-US" dirty="0">
                <a:solidFill>
                  <a:srgbClr val="002060"/>
                </a:solidFill>
                <a:latin typeface="楷体_GB2312" pitchFamily="49" charset="-122"/>
                <a:ea typeface="楷体_GB2312" pitchFamily="49" charset="-122"/>
              </a:rPr>
              <a:t>的</a:t>
            </a:r>
            <a:r>
              <a:rPr kumimoji="1" lang="en-US" altLang="zh-CN" dirty="0">
                <a:solidFill>
                  <a:srgbClr val="002060"/>
                </a:solidFill>
                <a:latin typeface="楷体_GB2312" pitchFamily="49" charset="-122"/>
                <a:ea typeface="楷体_GB2312" pitchFamily="49" charset="-122"/>
              </a:rPr>
              <a:t>PB1</a:t>
            </a:r>
            <a:r>
              <a:rPr kumimoji="1" lang="zh-CN" altLang="en-US" dirty="0">
                <a:solidFill>
                  <a:srgbClr val="002060"/>
                </a:solidFill>
                <a:latin typeface="楷体_GB2312" pitchFamily="49" charset="-122"/>
                <a:ea typeface="楷体_GB2312" pitchFamily="49" charset="-122"/>
              </a:rPr>
              <a:t>产生喇叭音响信号</a:t>
            </a:r>
            <a:r>
              <a:rPr kumimoji="1" lang="en-US" altLang="zh-CN" dirty="0">
                <a:solidFill>
                  <a:srgbClr val="002060"/>
                </a:solidFill>
                <a:latin typeface="楷体_GB2312" pitchFamily="49" charset="-122"/>
                <a:ea typeface="楷体_GB2312" pitchFamily="49" charset="-122"/>
              </a:rPr>
              <a:t>SPKRDATA</a:t>
            </a:r>
            <a:r>
              <a:rPr kumimoji="1" lang="zh-CN" altLang="en-US" dirty="0">
                <a:solidFill>
                  <a:srgbClr val="002060"/>
                </a:solidFill>
                <a:latin typeface="楷体_GB2312" pitchFamily="49" charset="-122"/>
                <a:ea typeface="楷体_GB2312" pitchFamily="49" charset="-122"/>
              </a:rPr>
              <a:t>在相与后送到功放驱动芯片</a:t>
            </a:r>
            <a:r>
              <a:rPr kumimoji="1" lang="en-US" altLang="zh-CN" dirty="0">
                <a:solidFill>
                  <a:srgbClr val="002060"/>
                </a:solidFill>
                <a:latin typeface="楷体_GB2312" pitchFamily="49" charset="-122"/>
                <a:ea typeface="楷体_GB2312" pitchFamily="49" charset="-122"/>
              </a:rPr>
              <a:t>75477</a:t>
            </a:r>
            <a:r>
              <a:rPr kumimoji="1" lang="zh-CN" altLang="en-US" dirty="0">
                <a:solidFill>
                  <a:srgbClr val="002060"/>
                </a:solidFill>
                <a:latin typeface="楷体_GB2312" pitchFamily="49" charset="-122"/>
                <a:ea typeface="楷体_GB2312" pitchFamily="49" charset="-122"/>
              </a:rPr>
              <a:t>的输入端</a:t>
            </a:r>
            <a:r>
              <a:rPr kumimoji="1" lang="en-US" altLang="zh-CN" dirty="0">
                <a:solidFill>
                  <a:srgbClr val="002060"/>
                </a:solidFill>
                <a:latin typeface="楷体_GB2312" pitchFamily="49" charset="-122"/>
                <a:ea typeface="楷体_GB2312" pitchFamily="49" charset="-122"/>
              </a:rPr>
              <a:t>A</a:t>
            </a:r>
            <a:r>
              <a:rPr kumimoji="1" lang="zh-CN" altLang="en-US" dirty="0">
                <a:solidFill>
                  <a:srgbClr val="002060"/>
                </a:solidFill>
                <a:latin typeface="楷体_GB2312" pitchFamily="49" charset="-122"/>
                <a:ea typeface="楷体_GB2312" pitchFamily="49" charset="-122"/>
              </a:rPr>
              <a:t>，输出推动喇叭发出声音。</a:t>
            </a:r>
            <a:endParaRPr kumimoji="1" lang="zh-CN" altLang="en-US" dirty="0">
              <a:solidFill>
                <a:srgbClr val="002060"/>
              </a:solidFill>
              <a:latin typeface="楷体_GB2312" pitchFamily="49" charset="-122"/>
              <a:ea typeface="楷体_GB2312" pitchFamily="49" charset="-122"/>
            </a:endParaRPr>
          </a:p>
          <a:p>
            <a:pPr algn="just">
              <a:spcBef>
                <a:spcPct val="20000"/>
              </a:spcBef>
              <a:buFontTx/>
              <a:buChar char="•"/>
            </a:pPr>
            <a:endParaRPr lang="zh-CN" altLang="en-US" dirty="0">
              <a:solidFill>
                <a:srgbClr val="000000"/>
              </a:solidFill>
              <a:latin typeface="楷体_GB2312" pitchFamily="49" charset="-122"/>
              <a:ea typeface="楷体_GB2312" pitchFamily="49" charset="-122"/>
            </a:endParaRPr>
          </a:p>
          <a:p>
            <a:pPr algn="just">
              <a:spcBef>
                <a:spcPct val="20000"/>
              </a:spcBef>
              <a:buFontTx/>
              <a:buChar char="•"/>
            </a:pPr>
            <a:endParaRPr kumimoji="1" lang="zh-CN" altLang="en-US" dirty="0">
              <a:solidFill>
                <a:srgbClr val="000000"/>
              </a:solidFill>
              <a:latin typeface="楷体_GB2312" pitchFamily="49" charset="-122"/>
              <a:ea typeface="楷体_GB2312" pitchFamily="49" charset="-122"/>
            </a:endParaRPr>
          </a:p>
        </p:txBody>
      </p:sp>
    </p:spTree>
  </p:cSld>
  <p:clrMapOvr>
    <a:masterClrMapping/>
  </p:clrMapOvr>
  <p:transition spd="slow">
    <p:rand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矩形 1"/>
          <p:cNvSpPr>
            <a:spLocks noChangeArrowheads="1"/>
          </p:cNvSpPr>
          <p:nvPr/>
        </p:nvSpPr>
        <p:spPr bwMode="auto">
          <a:xfrm>
            <a:off x="922290" y="1302937"/>
            <a:ext cx="7299409" cy="48375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pPr>
            <a:r>
              <a:rPr lang="zh-CN" altLang="en-US" dirty="0">
                <a:solidFill>
                  <a:srgbClr val="C00000"/>
                </a:solidFill>
                <a:latin typeface="+mn-lt"/>
                <a:ea typeface="+mn-ea"/>
                <a:cs typeface="+mn-ea"/>
                <a:sym typeface="+mn-lt"/>
              </a:rPr>
              <a:t>例</a:t>
            </a:r>
            <a:r>
              <a:rPr lang="en-US" altLang="zh-CN" dirty="0">
                <a:solidFill>
                  <a:srgbClr val="C00000"/>
                </a:solidFill>
                <a:latin typeface="+mn-lt"/>
                <a:ea typeface="+mn-ea"/>
                <a:cs typeface="+mn-ea"/>
                <a:sym typeface="+mn-lt"/>
              </a:rPr>
              <a:t>3</a:t>
            </a:r>
            <a:r>
              <a:rPr lang="zh-CN" altLang="en-US" dirty="0">
                <a:solidFill>
                  <a:srgbClr val="C00000"/>
                </a:solidFill>
                <a:latin typeface="+mn-lt"/>
                <a:ea typeface="+mn-ea"/>
                <a:cs typeface="+mn-ea"/>
                <a:sym typeface="+mn-lt"/>
              </a:rPr>
              <a:t>：利用计数通道</a:t>
            </a:r>
            <a:r>
              <a:rPr lang="en-US" altLang="zh-CN" dirty="0">
                <a:solidFill>
                  <a:srgbClr val="C00000"/>
                </a:solidFill>
                <a:latin typeface="+mn-lt"/>
                <a:ea typeface="+mn-ea"/>
                <a:cs typeface="+mn-ea"/>
                <a:sym typeface="+mn-lt"/>
              </a:rPr>
              <a:t>2</a:t>
            </a:r>
            <a:r>
              <a:rPr lang="zh-CN" altLang="en-US" dirty="0">
                <a:solidFill>
                  <a:srgbClr val="C00000"/>
                </a:solidFill>
                <a:latin typeface="+mn-lt"/>
                <a:ea typeface="+mn-ea"/>
                <a:cs typeface="+mn-ea"/>
                <a:sym typeface="+mn-lt"/>
              </a:rPr>
              <a:t>产生</a:t>
            </a:r>
            <a:r>
              <a:rPr lang="en-US" altLang="zh-CN" dirty="0">
                <a:solidFill>
                  <a:srgbClr val="C00000"/>
                </a:solidFill>
                <a:latin typeface="+mn-lt"/>
                <a:ea typeface="+mn-ea"/>
                <a:cs typeface="+mn-ea"/>
                <a:sym typeface="+mn-lt"/>
              </a:rPr>
              <a:t>896HZ</a:t>
            </a:r>
            <a:r>
              <a:rPr lang="zh-CN" altLang="en-US" dirty="0">
                <a:solidFill>
                  <a:srgbClr val="C00000"/>
                </a:solidFill>
                <a:latin typeface="+mn-lt"/>
                <a:ea typeface="+mn-ea"/>
                <a:cs typeface="+mn-ea"/>
                <a:sym typeface="+mn-lt"/>
              </a:rPr>
              <a:t>的方波使扬声器发声</a:t>
            </a:r>
            <a:endParaRPr lang="zh-CN" altLang="en-US" dirty="0">
              <a:solidFill>
                <a:srgbClr val="C00000"/>
              </a:solidFill>
              <a:latin typeface="+mn-lt"/>
              <a:ea typeface="+mn-ea"/>
              <a:cs typeface="+mn-ea"/>
              <a:sym typeface="+mn-lt"/>
            </a:endParaRPr>
          </a:p>
        </p:txBody>
      </p:sp>
      <p:sp>
        <p:nvSpPr>
          <p:cNvPr id="4" name="矩形: 圆角 3"/>
          <p:cNvSpPr/>
          <p:nvPr/>
        </p:nvSpPr>
        <p:spPr>
          <a:xfrm>
            <a:off x="504364" y="2184548"/>
            <a:ext cx="8135259" cy="1535656"/>
          </a:xfrm>
          <a:prstGeom prst="roundRect">
            <a:avLst>
              <a:gd name="adj" fmla="val 14029"/>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16200000" scaled="1"/>
            <a:tileRect/>
          </a:gradFill>
          <a:ln w="28575">
            <a:solidFill>
              <a:srgbClr val="0070C0"/>
            </a:solidFill>
          </a:ln>
        </p:spPr>
        <p:txBody>
          <a:bodyPr wrap="square">
            <a:spAutoFit/>
          </a:bodyPr>
          <a:lstStyle/>
          <a:p>
            <a:pPr algn="just" defTabSz="561975" eaLnBrk="1" hangingPunct="1">
              <a:lnSpc>
                <a:spcPct val="130000"/>
              </a:lnSpc>
              <a:defRPr/>
            </a:pPr>
            <a:r>
              <a:rPr kumimoji="1" lang="zh-CN" altLang="en-US" sz="2200" kern="0" dirty="0">
                <a:latin typeface="+mn-lt"/>
                <a:ea typeface="+mn-ea"/>
                <a:cs typeface="+mn-ea"/>
                <a:sym typeface="+mn-lt"/>
              </a:rPr>
              <a:t>分析：计数器</a:t>
            </a:r>
            <a:r>
              <a:rPr kumimoji="1" lang="en-US" altLang="zh-CN" sz="2200" kern="0" dirty="0">
                <a:latin typeface="+mn-lt"/>
                <a:ea typeface="+mn-ea"/>
                <a:cs typeface="+mn-ea"/>
                <a:sym typeface="+mn-lt"/>
              </a:rPr>
              <a:t>2</a:t>
            </a:r>
            <a:r>
              <a:rPr kumimoji="1" lang="zh-CN" altLang="en-US" sz="2200" kern="0" dirty="0">
                <a:latin typeface="+mn-lt"/>
                <a:ea typeface="+mn-ea"/>
                <a:cs typeface="+mn-ea"/>
                <a:sym typeface="+mn-lt"/>
              </a:rPr>
              <a:t>控制喇叭发声，选用方式</a:t>
            </a:r>
            <a:r>
              <a:rPr kumimoji="1" lang="en-US" altLang="zh-CN" sz="2200" kern="0" dirty="0">
                <a:latin typeface="+mn-lt"/>
                <a:ea typeface="+mn-ea"/>
                <a:cs typeface="+mn-ea"/>
                <a:sym typeface="+mn-lt"/>
              </a:rPr>
              <a:t>3</a:t>
            </a:r>
            <a:r>
              <a:rPr kumimoji="1" lang="zh-CN" altLang="en-US" sz="2200" kern="0" dirty="0">
                <a:latin typeface="+mn-lt"/>
                <a:ea typeface="+mn-ea"/>
                <a:cs typeface="+mn-ea"/>
                <a:sym typeface="+mn-lt"/>
              </a:rPr>
              <a:t>，控制字为</a:t>
            </a:r>
            <a:r>
              <a:rPr kumimoji="1" lang="en-US" altLang="zh-CN" sz="2200" kern="0" dirty="0">
                <a:latin typeface="+mn-lt"/>
                <a:ea typeface="+mn-ea"/>
                <a:cs typeface="+mn-ea"/>
                <a:sym typeface="+mn-lt"/>
              </a:rPr>
              <a:t>B6H</a:t>
            </a:r>
            <a:r>
              <a:rPr kumimoji="1" lang="zh-CN" altLang="en-US" sz="2200" kern="0" dirty="0">
                <a:latin typeface="+mn-lt"/>
                <a:ea typeface="+mn-ea"/>
                <a:cs typeface="+mn-ea"/>
                <a:sym typeface="+mn-lt"/>
              </a:rPr>
              <a:t>（</a:t>
            </a:r>
            <a:r>
              <a:rPr lang="en-US" altLang="zh-CN" sz="2000" dirty="0">
                <a:solidFill>
                  <a:srgbClr val="0000FF"/>
                </a:solidFill>
                <a:latin typeface="+mn-lt"/>
                <a:ea typeface="+mn-ea"/>
                <a:cs typeface="+mn-ea"/>
                <a:sym typeface="+mn-lt"/>
              </a:rPr>
              <a:t> </a:t>
            </a:r>
            <a:r>
              <a:rPr lang="en-US" altLang="zh-CN" sz="2200" dirty="0">
                <a:solidFill>
                  <a:srgbClr val="0000FF"/>
                </a:solidFill>
                <a:latin typeface="+mn-lt"/>
                <a:ea typeface="+mn-ea"/>
                <a:cs typeface="+mn-ea"/>
                <a:sym typeface="+mn-lt"/>
              </a:rPr>
              <a:t>10</a:t>
            </a:r>
            <a:r>
              <a:rPr lang="en-US" altLang="zh-CN" sz="2200" dirty="0">
                <a:solidFill>
                  <a:srgbClr val="006600"/>
                </a:solidFill>
                <a:latin typeface="+mn-lt"/>
                <a:ea typeface="+mn-ea"/>
                <a:cs typeface="+mn-ea"/>
                <a:sym typeface="+mn-lt"/>
              </a:rPr>
              <a:t>11</a:t>
            </a:r>
            <a:r>
              <a:rPr lang="en-US" altLang="zh-CN" sz="2200" dirty="0">
                <a:solidFill>
                  <a:srgbClr val="C00000"/>
                </a:solidFill>
                <a:latin typeface="+mn-lt"/>
                <a:ea typeface="+mn-ea"/>
                <a:cs typeface="+mn-ea"/>
                <a:sym typeface="+mn-lt"/>
              </a:rPr>
              <a:t>011</a:t>
            </a:r>
            <a:r>
              <a:rPr lang="en-US" altLang="zh-CN" sz="2200" dirty="0">
                <a:latin typeface="+mn-lt"/>
                <a:ea typeface="+mn-ea"/>
                <a:cs typeface="+mn-ea"/>
                <a:sym typeface="+mn-lt"/>
              </a:rPr>
              <a:t>0B </a:t>
            </a:r>
            <a:r>
              <a:rPr kumimoji="1" lang="zh-CN" altLang="en-US" sz="2200" kern="0" dirty="0">
                <a:latin typeface="+mn-lt"/>
                <a:ea typeface="+mn-ea"/>
                <a:cs typeface="+mn-ea"/>
                <a:sym typeface="+mn-lt"/>
              </a:rPr>
              <a:t>），</a:t>
            </a:r>
            <a:r>
              <a:rPr kumimoji="1" lang="en-US" altLang="zh-CN" sz="2200" kern="0" dirty="0">
                <a:latin typeface="+mn-lt"/>
                <a:ea typeface="+mn-ea"/>
                <a:cs typeface="+mn-ea"/>
                <a:sym typeface="+mn-lt"/>
              </a:rPr>
              <a:t>OUT1</a:t>
            </a:r>
            <a:r>
              <a:rPr kumimoji="1" lang="zh-CN" altLang="en-US" sz="2200" kern="0" dirty="0">
                <a:latin typeface="+mn-lt"/>
                <a:ea typeface="+mn-ea"/>
                <a:cs typeface="+mn-ea"/>
                <a:sym typeface="+mn-lt"/>
              </a:rPr>
              <a:t>输出方波的频率为</a:t>
            </a:r>
            <a:r>
              <a:rPr kumimoji="1" lang="en-US" altLang="zh-CN" sz="2200" kern="0" dirty="0">
                <a:latin typeface="+mn-lt"/>
                <a:ea typeface="+mn-ea"/>
                <a:cs typeface="+mn-ea"/>
                <a:sym typeface="+mn-lt"/>
              </a:rPr>
              <a:t>1.19MHz/</a:t>
            </a:r>
            <a:r>
              <a:rPr kumimoji="1" lang="zh-CN" altLang="en-US" sz="2200" kern="0" dirty="0">
                <a:latin typeface="+mn-lt"/>
                <a:ea typeface="+mn-ea"/>
                <a:cs typeface="+mn-ea"/>
                <a:sym typeface="+mn-lt"/>
              </a:rPr>
              <a:t>计数初值。</a:t>
            </a:r>
            <a:endParaRPr kumimoji="1" lang="zh-CN" altLang="en-US" sz="2200" kern="0" dirty="0">
              <a:latin typeface="+mn-lt"/>
              <a:ea typeface="+mn-ea"/>
              <a:cs typeface="+mn-ea"/>
              <a:sym typeface="+mn-lt"/>
            </a:endParaRPr>
          </a:p>
          <a:p>
            <a:pPr algn="just" defTabSz="561975" eaLnBrk="1" hangingPunct="1">
              <a:lnSpc>
                <a:spcPct val="130000"/>
              </a:lnSpc>
              <a:defRPr/>
            </a:pPr>
            <a:r>
              <a:rPr lang="zh-CN" altLang="pt-BR" sz="2200" dirty="0">
                <a:solidFill>
                  <a:srgbClr val="C00000"/>
                </a:solidFill>
                <a:latin typeface="+mn-lt"/>
                <a:ea typeface="+mn-ea"/>
                <a:cs typeface="+mn-ea"/>
                <a:sym typeface="+mn-lt"/>
              </a:rPr>
              <a:t>初值：</a:t>
            </a:r>
            <a:r>
              <a:rPr lang="de-DE" altLang="zh-CN" sz="2200" dirty="0">
                <a:solidFill>
                  <a:srgbClr val="C00000"/>
                </a:solidFill>
                <a:latin typeface="+mn-lt"/>
                <a:ea typeface="+mn-ea"/>
                <a:cs typeface="+mn-ea"/>
                <a:sym typeface="+mn-lt"/>
              </a:rPr>
              <a:t>T=1.19318MHZ/896HZ=1331</a:t>
            </a:r>
            <a:r>
              <a:rPr lang="zh-CN" altLang="de-DE" sz="2200" dirty="0">
                <a:solidFill>
                  <a:srgbClr val="C00000"/>
                </a:solidFill>
                <a:latin typeface="+mn-lt"/>
                <a:ea typeface="+mn-ea"/>
                <a:cs typeface="+mn-ea"/>
                <a:sym typeface="+mn-lt"/>
              </a:rPr>
              <a:t>（ </a:t>
            </a:r>
            <a:r>
              <a:rPr lang="de-DE" altLang="zh-CN" sz="2200" dirty="0">
                <a:solidFill>
                  <a:srgbClr val="C00000"/>
                </a:solidFill>
                <a:latin typeface="+mn-lt"/>
                <a:ea typeface="+mn-ea"/>
                <a:cs typeface="+mn-ea"/>
                <a:sym typeface="+mn-lt"/>
              </a:rPr>
              <a:t>533H </a:t>
            </a:r>
            <a:r>
              <a:rPr lang="zh-CN" altLang="de-DE" sz="2200" dirty="0">
                <a:solidFill>
                  <a:srgbClr val="C00000"/>
                </a:solidFill>
                <a:latin typeface="+mn-lt"/>
                <a:ea typeface="+mn-ea"/>
                <a:cs typeface="+mn-ea"/>
                <a:sym typeface="+mn-lt"/>
              </a:rPr>
              <a:t>）</a:t>
            </a:r>
            <a:endParaRPr lang="zh-CN" altLang="de-DE" sz="2200" dirty="0">
              <a:solidFill>
                <a:srgbClr val="C00000"/>
              </a:solidFill>
              <a:latin typeface="+mn-lt"/>
              <a:ea typeface="+mn-ea"/>
              <a:cs typeface="+mn-ea"/>
              <a:sym typeface="+mn-lt"/>
            </a:endParaRPr>
          </a:p>
        </p:txBody>
      </p:sp>
      <p:sp>
        <p:nvSpPr>
          <p:cNvPr id="7" name="矩形 6"/>
          <p:cNvSpPr/>
          <p:nvPr/>
        </p:nvSpPr>
        <p:spPr>
          <a:xfrm>
            <a:off x="1411694" y="4118062"/>
            <a:ext cx="6320604" cy="2308324"/>
          </a:xfrm>
          <a:prstGeom prst="rect">
            <a:avLst/>
          </a:prstGeom>
          <a:ln w="28575">
            <a:solidFill>
              <a:srgbClr val="C00000"/>
            </a:solidFill>
            <a:prstDash val="sysDash"/>
          </a:ln>
        </p:spPr>
        <p:txBody>
          <a:bodyPr wrap="square">
            <a:spAutoFit/>
          </a:bodyPr>
          <a:lstStyle/>
          <a:p>
            <a:pPr marL="360045"/>
            <a:r>
              <a:rPr lang="en-US" altLang="zh-CN" b="0" dirty="0">
                <a:latin typeface="+mn-lt"/>
                <a:ea typeface="+mn-ea"/>
                <a:cs typeface="+mn-ea"/>
                <a:sym typeface="+mn-lt"/>
              </a:rPr>
              <a:t>MOV AL,</a:t>
            </a:r>
            <a:r>
              <a:rPr lang="en-US" altLang="zh-CN" b="0" dirty="0">
                <a:solidFill>
                  <a:srgbClr val="0000FF"/>
                </a:solidFill>
                <a:latin typeface="+mn-lt"/>
                <a:ea typeface="+mn-ea"/>
                <a:cs typeface="+mn-ea"/>
                <a:sym typeface="+mn-lt"/>
              </a:rPr>
              <a:t>10</a:t>
            </a:r>
            <a:r>
              <a:rPr lang="en-US" altLang="zh-CN" b="0" dirty="0">
                <a:solidFill>
                  <a:srgbClr val="006600"/>
                </a:solidFill>
                <a:latin typeface="+mn-lt"/>
                <a:ea typeface="+mn-ea"/>
                <a:cs typeface="+mn-ea"/>
                <a:sym typeface="+mn-lt"/>
              </a:rPr>
              <a:t>11</a:t>
            </a:r>
            <a:r>
              <a:rPr lang="en-US" altLang="zh-CN" b="0" dirty="0">
                <a:solidFill>
                  <a:srgbClr val="C00000"/>
                </a:solidFill>
                <a:latin typeface="+mn-lt"/>
                <a:ea typeface="+mn-ea"/>
                <a:cs typeface="+mn-ea"/>
                <a:sym typeface="+mn-lt"/>
              </a:rPr>
              <a:t>011</a:t>
            </a:r>
            <a:r>
              <a:rPr lang="en-US" altLang="zh-CN" b="0" dirty="0">
                <a:latin typeface="+mn-lt"/>
                <a:ea typeface="+mn-ea"/>
                <a:cs typeface="+mn-ea"/>
                <a:sym typeface="+mn-lt"/>
              </a:rPr>
              <a:t>0B </a:t>
            </a:r>
            <a:r>
              <a:rPr lang="en-US" altLang="zh-CN" b="0" dirty="0">
                <a:solidFill>
                  <a:srgbClr val="00B050"/>
                </a:solidFill>
                <a:latin typeface="+mn-lt"/>
                <a:ea typeface="+mn-ea"/>
                <a:cs typeface="+mn-ea"/>
                <a:sym typeface="+mn-lt"/>
              </a:rPr>
              <a:t>     </a:t>
            </a:r>
            <a:r>
              <a:rPr lang="en-US" altLang="zh-CN" b="0" dirty="0">
                <a:latin typeface="+mn-lt"/>
                <a:ea typeface="+mn-ea"/>
                <a:cs typeface="+mn-ea"/>
                <a:sym typeface="+mn-lt"/>
              </a:rPr>
              <a:t>;</a:t>
            </a:r>
            <a:r>
              <a:rPr lang="zh-CN" altLang="en-US" b="0" dirty="0">
                <a:latin typeface="+mn-lt"/>
                <a:ea typeface="+mn-ea"/>
                <a:cs typeface="+mn-ea"/>
                <a:sym typeface="+mn-lt"/>
              </a:rPr>
              <a:t>初始化</a:t>
            </a:r>
            <a:r>
              <a:rPr lang="zh-CN" altLang="en-US" b="0" dirty="0">
                <a:solidFill>
                  <a:srgbClr val="00B050"/>
                </a:solidFill>
                <a:latin typeface="+mn-lt"/>
                <a:ea typeface="+mn-ea"/>
                <a:cs typeface="+mn-ea"/>
                <a:sym typeface="+mn-lt"/>
              </a:rPr>
              <a:t>方式命令</a:t>
            </a:r>
            <a:endParaRPr lang="zh-CN" altLang="en-US" b="0" dirty="0">
              <a:solidFill>
                <a:srgbClr val="00B050"/>
              </a:solidFill>
              <a:latin typeface="+mn-lt"/>
              <a:ea typeface="+mn-ea"/>
              <a:cs typeface="+mn-ea"/>
              <a:sym typeface="+mn-lt"/>
            </a:endParaRPr>
          </a:p>
          <a:p>
            <a:pPr marL="360045"/>
            <a:r>
              <a:rPr lang="en-US" altLang="zh-CN" b="0" dirty="0">
                <a:latin typeface="+mn-lt"/>
                <a:ea typeface="+mn-ea"/>
                <a:cs typeface="+mn-ea"/>
                <a:sym typeface="+mn-lt"/>
              </a:rPr>
              <a:t>OUT 43H,AL</a:t>
            </a:r>
            <a:endParaRPr lang="en-US" altLang="zh-CN" b="0" dirty="0">
              <a:latin typeface="+mn-lt"/>
              <a:ea typeface="+mn-ea"/>
              <a:cs typeface="+mn-ea"/>
              <a:sym typeface="+mn-lt"/>
            </a:endParaRPr>
          </a:p>
          <a:p>
            <a:pPr marL="360045"/>
            <a:r>
              <a:rPr lang="en-US" altLang="zh-CN" b="0" dirty="0">
                <a:latin typeface="+mn-lt"/>
                <a:ea typeface="+mn-ea"/>
                <a:cs typeface="+mn-ea"/>
                <a:sym typeface="+mn-lt"/>
              </a:rPr>
              <a:t>MOV AX,</a:t>
            </a:r>
            <a:r>
              <a:rPr lang="en-US" altLang="zh-CN" b="0" dirty="0">
                <a:solidFill>
                  <a:srgbClr val="00B050"/>
                </a:solidFill>
                <a:latin typeface="+mn-lt"/>
                <a:ea typeface="+mn-ea"/>
                <a:cs typeface="+mn-ea"/>
                <a:sym typeface="+mn-lt"/>
              </a:rPr>
              <a:t>533H </a:t>
            </a:r>
            <a:r>
              <a:rPr lang="en-US" altLang="zh-CN" b="0" dirty="0">
                <a:latin typeface="+mn-lt"/>
                <a:ea typeface="+mn-ea"/>
                <a:cs typeface="+mn-ea"/>
                <a:sym typeface="+mn-lt"/>
              </a:rPr>
              <a:t>              ;</a:t>
            </a:r>
            <a:r>
              <a:rPr lang="zh-CN" altLang="en-US" b="0" dirty="0">
                <a:solidFill>
                  <a:srgbClr val="00B050"/>
                </a:solidFill>
                <a:latin typeface="+mn-lt"/>
                <a:ea typeface="+mn-ea"/>
                <a:cs typeface="+mn-ea"/>
                <a:sym typeface="+mn-lt"/>
              </a:rPr>
              <a:t>初值</a:t>
            </a:r>
            <a:r>
              <a:rPr lang="zh-CN" altLang="en-US" b="0" dirty="0">
                <a:latin typeface="+mn-lt"/>
                <a:ea typeface="+mn-ea"/>
                <a:cs typeface="+mn-ea"/>
                <a:sym typeface="+mn-lt"/>
              </a:rPr>
              <a:t>为</a:t>
            </a:r>
            <a:r>
              <a:rPr lang="en-US" altLang="zh-CN" b="0" dirty="0">
                <a:latin typeface="+mn-lt"/>
                <a:ea typeface="+mn-ea"/>
                <a:cs typeface="+mn-ea"/>
                <a:sym typeface="+mn-lt"/>
              </a:rPr>
              <a:t>533H</a:t>
            </a:r>
            <a:endParaRPr lang="en-US" altLang="zh-CN" b="0" dirty="0">
              <a:latin typeface="+mn-lt"/>
              <a:ea typeface="+mn-ea"/>
              <a:cs typeface="+mn-ea"/>
              <a:sym typeface="+mn-lt"/>
            </a:endParaRPr>
          </a:p>
          <a:p>
            <a:pPr marL="360045"/>
            <a:r>
              <a:rPr lang="en-US" altLang="zh-CN" b="0" dirty="0">
                <a:latin typeface="+mn-lt"/>
                <a:ea typeface="+mn-ea"/>
                <a:cs typeface="+mn-ea"/>
                <a:sym typeface="+mn-lt"/>
              </a:rPr>
              <a:t>OUT 42H,AL                 	;</a:t>
            </a:r>
            <a:r>
              <a:rPr lang="zh-CN" altLang="en-US" b="0" dirty="0">
                <a:latin typeface="+mn-lt"/>
                <a:ea typeface="+mn-ea"/>
                <a:cs typeface="+mn-ea"/>
                <a:sym typeface="+mn-lt"/>
              </a:rPr>
              <a:t>先写低字节</a:t>
            </a:r>
            <a:endParaRPr lang="zh-CN" altLang="en-US" b="0" dirty="0">
              <a:latin typeface="+mn-lt"/>
              <a:ea typeface="+mn-ea"/>
              <a:cs typeface="+mn-ea"/>
              <a:sym typeface="+mn-lt"/>
            </a:endParaRPr>
          </a:p>
          <a:p>
            <a:pPr marL="360045"/>
            <a:r>
              <a:rPr lang="en-US" altLang="zh-CN" b="0" dirty="0">
                <a:latin typeface="+mn-lt"/>
                <a:ea typeface="+mn-ea"/>
                <a:cs typeface="+mn-ea"/>
                <a:sym typeface="+mn-lt"/>
              </a:rPr>
              <a:t>MOV AL,AH</a:t>
            </a:r>
            <a:endParaRPr lang="en-US" altLang="zh-CN" b="0" dirty="0">
              <a:latin typeface="+mn-lt"/>
              <a:ea typeface="+mn-ea"/>
              <a:cs typeface="+mn-ea"/>
              <a:sym typeface="+mn-lt"/>
            </a:endParaRPr>
          </a:p>
          <a:p>
            <a:pPr marL="360045"/>
            <a:r>
              <a:rPr lang="en-US" altLang="zh-CN" b="0" dirty="0">
                <a:latin typeface="+mn-lt"/>
                <a:ea typeface="+mn-ea"/>
                <a:cs typeface="+mn-ea"/>
                <a:sym typeface="+mn-lt"/>
              </a:rPr>
              <a:t>OUT 42H,AL                 	;</a:t>
            </a:r>
            <a:r>
              <a:rPr lang="zh-CN" altLang="en-US" b="0" dirty="0">
                <a:latin typeface="+mn-lt"/>
                <a:ea typeface="+mn-ea"/>
                <a:cs typeface="+mn-ea"/>
                <a:sym typeface="+mn-lt"/>
              </a:rPr>
              <a:t>再写高字节</a:t>
            </a:r>
            <a:endParaRPr lang="zh-CN" altLang="en-US" b="0" dirty="0">
              <a:latin typeface="+mn-lt"/>
              <a:ea typeface="+mn-ea"/>
              <a:cs typeface="+mn-ea"/>
              <a:sym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530109" y="1095665"/>
            <a:ext cx="7660990" cy="6093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just"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just" rtl="0" eaLnBrk="0" fontAlgn="base" hangingPunct="0">
              <a:spcBef>
                <a:spcPct val="20000"/>
              </a:spcBef>
              <a:spcAft>
                <a:spcPct val="0"/>
              </a:spcAft>
              <a:buChar char="–"/>
              <a:defRPr sz="2800">
                <a:solidFill>
                  <a:schemeClr val="tx1"/>
                </a:solidFill>
                <a:latin typeface="+mn-lt"/>
                <a:ea typeface="+mn-ea"/>
              </a:defRPr>
            </a:lvl2pPr>
            <a:lvl3pPr marL="1143000" indent="-228600" algn="just" rtl="0" eaLnBrk="0" fontAlgn="base" hangingPunct="0">
              <a:spcBef>
                <a:spcPct val="20000"/>
              </a:spcBef>
              <a:spcAft>
                <a:spcPct val="0"/>
              </a:spcAft>
              <a:buChar char="•"/>
              <a:defRPr sz="2400">
                <a:solidFill>
                  <a:schemeClr val="tx1"/>
                </a:solidFill>
                <a:latin typeface="+mn-lt"/>
                <a:ea typeface="+mn-ea"/>
              </a:defRPr>
            </a:lvl3pPr>
            <a:lvl4pPr marL="1600200" indent="-228600" algn="just" rtl="0" eaLnBrk="0" fontAlgn="base" hangingPunct="0">
              <a:spcBef>
                <a:spcPct val="20000"/>
              </a:spcBef>
              <a:spcAft>
                <a:spcPct val="0"/>
              </a:spcAft>
              <a:buChar char="–"/>
              <a:defRPr sz="2000">
                <a:solidFill>
                  <a:schemeClr val="tx1"/>
                </a:solidFill>
                <a:latin typeface="+mn-lt"/>
                <a:ea typeface="+mn-ea"/>
              </a:defRPr>
            </a:lvl4pPr>
            <a:lvl5pPr marL="2057400" indent="-228600" algn="just"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nSpc>
                <a:spcPct val="120000"/>
              </a:lnSpc>
              <a:buClr>
                <a:srgbClr val="FF5050"/>
              </a:buClr>
              <a:buSzPct val="80000"/>
              <a:buFontTx/>
              <a:buNone/>
            </a:pPr>
            <a:r>
              <a:rPr lang="en-US" altLang="zh-CN" sz="2800" b="1" kern="1200" dirty="0">
                <a:solidFill>
                  <a:srgbClr val="FF0000"/>
                </a:solidFill>
                <a:ea typeface="楷体_GB2312" pitchFamily="49" charset="-122"/>
              </a:rPr>
              <a:t>10.5.2 </a:t>
            </a:r>
            <a:r>
              <a:rPr lang="zh-CN" altLang="en-US" sz="2800" dirty="0">
                <a:solidFill>
                  <a:srgbClr val="FF0000"/>
                </a:solidFill>
                <a:ea typeface="楷体_GB2312" pitchFamily="49" charset="-122"/>
              </a:rPr>
              <a:t>微机系统配置的</a:t>
            </a:r>
            <a:r>
              <a:rPr lang="en-US" altLang="zh-CN" sz="2800" dirty="0">
                <a:solidFill>
                  <a:srgbClr val="FF0000"/>
                </a:solidFill>
                <a:ea typeface="楷体_GB2312" pitchFamily="49" charset="-122"/>
              </a:rPr>
              <a:t>82C54A</a:t>
            </a:r>
            <a:r>
              <a:rPr lang="zh-CN" altLang="en-US" sz="2800" dirty="0">
                <a:solidFill>
                  <a:srgbClr val="FF0000"/>
                </a:solidFill>
                <a:ea typeface="楷体_GB2312" pitchFamily="49" charset="-122"/>
              </a:rPr>
              <a:t>初始化程序段</a:t>
            </a:r>
            <a:endParaRPr lang="zh-CN" altLang="en-US" sz="2800" b="1" kern="1200" dirty="0">
              <a:solidFill>
                <a:srgbClr val="FF0000"/>
              </a:solidFill>
              <a:ea typeface="楷体_GB2312" pitchFamily="49" charset="-122"/>
            </a:endParaRPr>
          </a:p>
        </p:txBody>
      </p:sp>
      <p:sp>
        <p:nvSpPr>
          <p:cNvPr id="8" name="文本框 7"/>
          <p:cNvSpPr txBox="1"/>
          <p:nvPr/>
        </p:nvSpPr>
        <p:spPr>
          <a:xfrm>
            <a:off x="690161" y="1695048"/>
            <a:ext cx="7763677" cy="5162952"/>
          </a:xfrm>
          <a:prstGeom prst="rect">
            <a:avLst/>
          </a:prstGeom>
          <a:noFill/>
          <a:ln w="9525">
            <a:noFill/>
            <a:miter/>
          </a:ln>
        </p:spPr>
        <p:txBody>
          <a:bodyPr wrap="square">
            <a:spAutoFit/>
          </a:bodyPr>
          <a:lstStyle/>
          <a:p>
            <a:pPr marL="457200" indent="-457200" algn="l">
              <a:buFont typeface="+mj-ea"/>
              <a:buAutoNum type="circleNumDbPlain"/>
            </a:pPr>
            <a:r>
              <a:rPr lang="zh-CN" altLang="en-US" sz="2000" b="1" u="none" dirty="0">
                <a:solidFill>
                  <a:srgbClr val="C00000"/>
                </a:solidFill>
                <a:latin typeface="+mn-lt"/>
                <a:ea typeface="楷体_GB2312"/>
                <a:cs typeface="方正书宋简体" charset="0"/>
              </a:rPr>
              <a:t>计数器</a:t>
            </a:r>
            <a:r>
              <a:rPr lang="en-US" altLang="zh-CN" sz="2000" b="1" u="none" dirty="0">
                <a:solidFill>
                  <a:srgbClr val="C00000"/>
                </a:solidFill>
                <a:latin typeface="+mn-lt"/>
                <a:ea typeface="楷体_GB2312"/>
                <a:cs typeface="Times New Roman" panose="02020603050405020304" pitchFamily="18" charset="0"/>
              </a:rPr>
              <a:t>0</a:t>
            </a:r>
            <a:r>
              <a:rPr lang="zh-CN" altLang="en-US" sz="2000" u="none" dirty="0">
                <a:latin typeface="+mn-lt"/>
                <a:ea typeface="楷体_GB2312"/>
                <a:cs typeface="方正书宋简体" charset="0"/>
              </a:rPr>
              <a:t>：用于</a:t>
            </a:r>
            <a:r>
              <a:rPr lang="zh-CN" altLang="en-US" sz="2000" b="1" u="none" dirty="0">
                <a:solidFill>
                  <a:srgbClr val="00B050"/>
                </a:solidFill>
                <a:latin typeface="+mn-lt"/>
                <a:ea typeface="楷体_GB2312"/>
                <a:cs typeface="方正书宋简体" charset="0"/>
              </a:rPr>
              <a:t>定时中断</a:t>
            </a:r>
            <a:r>
              <a:rPr lang="zh-CN" altLang="en-US" sz="2000" u="none" dirty="0">
                <a:latin typeface="+mn-lt"/>
                <a:ea typeface="楷体_GB2312"/>
                <a:cs typeface="方正书宋简体" charset="0"/>
              </a:rPr>
              <a:t>（约</a:t>
            </a:r>
            <a:r>
              <a:rPr lang="en-US" altLang="zh-CN" sz="2000" u="none" dirty="0">
                <a:latin typeface="+mn-lt"/>
                <a:ea typeface="楷体_GB2312"/>
                <a:cs typeface="Times New Roman" panose="02020603050405020304" pitchFamily="18" charset="0"/>
              </a:rPr>
              <a:t>55ms</a:t>
            </a:r>
            <a:r>
              <a:rPr lang="zh-CN" altLang="en-US" sz="2000" u="none" dirty="0">
                <a:latin typeface="+mn-lt"/>
                <a:ea typeface="楷体_GB2312"/>
                <a:cs typeface="方正书宋简体" charset="0"/>
              </a:rPr>
              <a:t>申请</a:t>
            </a:r>
            <a:r>
              <a:rPr lang="en-US" altLang="zh-CN" sz="2000" u="none" dirty="0">
                <a:latin typeface="+mn-lt"/>
                <a:ea typeface="楷体_GB2312"/>
                <a:cs typeface="Times New Roman" panose="02020603050405020304" pitchFamily="18" charset="0"/>
              </a:rPr>
              <a:t>1</a:t>
            </a:r>
            <a:r>
              <a:rPr lang="zh-CN" altLang="en-US" sz="2000" u="none" dirty="0">
                <a:latin typeface="+mn-lt"/>
                <a:ea typeface="楷体_GB2312"/>
                <a:cs typeface="方正书宋简体" charset="0"/>
              </a:rPr>
              <a:t>次中断）</a:t>
            </a:r>
            <a:endParaRPr lang="zh-CN" altLang="en-US" sz="2000" u="none" dirty="0">
              <a:latin typeface="+mn-lt"/>
              <a:ea typeface="楷体_GB2312"/>
              <a:cs typeface="方正书宋简体" charset="0"/>
            </a:endParaRPr>
          </a:p>
          <a:p>
            <a:pPr marL="0" algn="l"/>
            <a:endParaRPr lang="zh-CN" altLang="en-US" sz="85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AL,</a:t>
            </a:r>
            <a:r>
              <a:rPr lang="en-US" altLang="zh-CN" sz="1400" b="1" u="none" dirty="0">
                <a:solidFill>
                  <a:srgbClr val="00B050"/>
                </a:solidFill>
                <a:latin typeface="+mn-lt"/>
                <a:ea typeface="楷体_GB2312"/>
                <a:cs typeface="方正书宋简体" charset="0"/>
              </a:rPr>
              <a:t>00110110B</a:t>
            </a:r>
            <a:r>
              <a:rPr lang="en-US" altLang="zh-CN" sz="1400" u="none" dirty="0">
                <a:latin typeface="+mn-lt"/>
                <a:ea typeface="楷体_GB2312"/>
                <a:cs typeface="方正书宋简体" charset="0"/>
              </a:rPr>
              <a:t>         	;</a:t>
            </a:r>
            <a:r>
              <a:rPr lang="zh-CN" altLang="en-US" sz="1400" u="none" dirty="0">
                <a:latin typeface="+mn-lt"/>
                <a:ea typeface="楷体_GB2312"/>
                <a:cs typeface="方正书宋简体" charset="0"/>
              </a:rPr>
              <a:t>初始化</a:t>
            </a:r>
            <a:r>
              <a:rPr lang="zh-CN" altLang="en-US" sz="1400" b="1" u="none" dirty="0">
                <a:solidFill>
                  <a:srgbClr val="00B050"/>
                </a:solidFill>
                <a:latin typeface="+mn-lt"/>
                <a:ea typeface="楷体_GB2312"/>
                <a:cs typeface="方正书宋简体" charset="0"/>
              </a:rPr>
              <a:t>方式命令</a:t>
            </a:r>
            <a:endParaRPr lang="zh-CN" altLang="en-US" sz="1400" b="1" u="none" dirty="0">
              <a:solidFill>
                <a:srgbClr val="00B050"/>
              </a:solidFill>
              <a:latin typeface="+mn-lt"/>
              <a:ea typeface="楷体_GB2312"/>
              <a:cs typeface="方正书宋简体" charset="0"/>
            </a:endParaRPr>
          </a:p>
          <a:p>
            <a:pPr marL="360045" algn="l"/>
            <a:r>
              <a:rPr lang="en-US" altLang="zh-CN" sz="1400" u="none" dirty="0">
                <a:latin typeface="+mn-lt"/>
                <a:ea typeface="楷体_GB2312"/>
                <a:cs typeface="方正书宋简体" charset="0"/>
              </a:rPr>
              <a:t>OUT 43H,AL</a:t>
            </a:r>
            <a:endParaRPr lang="en-US" altLang="zh-CN"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AX,</a:t>
            </a:r>
            <a:r>
              <a:rPr lang="en-US" altLang="zh-CN" sz="1400" u="none" dirty="0">
                <a:solidFill>
                  <a:srgbClr val="00B050"/>
                </a:solidFill>
                <a:latin typeface="+mn-lt"/>
                <a:ea typeface="楷体_GB2312"/>
                <a:cs typeface="方正书宋简体" charset="0"/>
              </a:rPr>
              <a:t>00H</a:t>
            </a:r>
            <a:r>
              <a:rPr lang="en-US" altLang="zh-CN" sz="1400" u="none" dirty="0">
                <a:latin typeface="+mn-lt"/>
                <a:ea typeface="楷体_GB2312"/>
                <a:cs typeface="方正书宋简体" charset="0"/>
              </a:rPr>
              <a:t>                 	;</a:t>
            </a:r>
            <a:r>
              <a:rPr lang="zh-CN" altLang="en-US" sz="1400" b="1" u="none" dirty="0">
                <a:solidFill>
                  <a:srgbClr val="00B050"/>
                </a:solidFill>
                <a:latin typeface="+mn-lt"/>
                <a:ea typeface="楷体_GB2312"/>
                <a:cs typeface="方正书宋简体" charset="0"/>
              </a:rPr>
              <a:t>初值</a:t>
            </a:r>
            <a:r>
              <a:rPr lang="zh-CN" altLang="en-US" sz="1400" u="none" dirty="0">
                <a:solidFill>
                  <a:schemeClr val="tx1"/>
                </a:solidFill>
                <a:latin typeface="+mn-lt"/>
                <a:ea typeface="楷体_GB2312"/>
                <a:cs typeface="方正书宋简体" charset="0"/>
              </a:rPr>
              <a:t>为</a:t>
            </a:r>
            <a:r>
              <a:rPr lang="en-US" altLang="zh-CN" sz="1400" u="none" dirty="0">
                <a:solidFill>
                  <a:schemeClr val="tx1"/>
                </a:solidFill>
                <a:latin typeface="+mn-lt"/>
                <a:ea typeface="楷体_GB2312"/>
                <a:cs typeface="Courier New" panose="02070309020205020404" charset="0"/>
              </a:rPr>
              <a:t>0000H</a:t>
            </a:r>
            <a:r>
              <a:rPr lang="zh-CN" altLang="en-US" sz="1400" u="none" dirty="0">
                <a:latin typeface="+mn-lt"/>
                <a:ea typeface="楷体_GB2312"/>
                <a:cs typeface="方正书宋简体" charset="0"/>
              </a:rPr>
              <a:t>（最大值）</a:t>
            </a:r>
            <a:endParaRPr lang="zh-CN" altLang="en-US"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OUT 40H,AL                 	;</a:t>
            </a:r>
            <a:r>
              <a:rPr lang="zh-CN" altLang="en-US" sz="1400" u="none" dirty="0">
                <a:latin typeface="+mn-lt"/>
                <a:ea typeface="楷体_GB2312"/>
                <a:cs typeface="方正书宋简体" charset="0"/>
              </a:rPr>
              <a:t>先写低字节</a:t>
            </a:r>
            <a:endParaRPr lang="zh-CN" altLang="en-US"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AL,AH</a:t>
            </a:r>
            <a:endParaRPr lang="en-US" altLang="zh-CN"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OUT 40H,AL                 	;</a:t>
            </a:r>
            <a:r>
              <a:rPr lang="zh-CN" altLang="en-US" sz="1400" u="none" dirty="0">
                <a:latin typeface="+mn-lt"/>
                <a:ea typeface="楷体_GB2312"/>
                <a:cs typeface="方正书宋简体" charset="0"/>
              </a:rPr>
              <a:t>再写高字节</a:t>
            </a:r>
            <a:r>
              <a:rPr lang="zh-CN" altLang="en-US" sz="1200" u="none" dirty="0">
                <a:latin typeface="+mn-lt"/>
                <a:ea typeface="楷体_GB2312"/>
                <a:cs typeface="方正书宋简体" charset="0"/>
              </a:rPr>
              <a:t> </a:t>
            </a:r>
            <a:endParaRPr lang="zh-CN" altLang="en-US" sz="1200" u="none" dirty="0">
              <a:latin typeface="+mn-lt"/>
              <a:ea typeface="楷体_GB2312"/>
              <a:cs typeface="方正书宋简体" charset="0"/>
            </a:endParaRPr>
          </a:p>
          <a:p>
            <a:pPr marL="457200" indent="-457200" algn="l">
              <a:spcBef>
                <a:spcPts val="1200"/>
              </a:spcBef>
              <a:buFont typeface="+mj-ea"/>
              <a:buAutoNum type="circleNumDbPlain" startAt="2"/>
            </a:pPr>
            <a:r>
              <a:rPr lang="zh-CN" altLang="en-US" sz="2000" b="1" u="none" dirty="0">
                <a:solidFill>
                  <a:srgbClr val="C00000"/>
                </a:solidFill>
                <a:latin typeface="+mn-lt"/>
                <a:ea typeface="楷体_GB2312"/>
                <a:cs typeface="方正书宋简体" charset="0"/>
              </a:rPr>
              <a:t>计数器</a:t>
            </a:r>
            <a:r>
              <a:rPr lang="en-US" altLang="zh-CN" sz="2000" b="1" u="none" dirty="0">
                <a:solidFill>
                  <a:srgbClr val="C00000"/>
                </a:solidFill>
                <a:latin typeface="+mn-lt"/>
                <a:ea typeface="楷体_GB2312"/>
                <a:cs typeface="Times New Roman" panose="02020603050405020304" pitchFamily="18" charset="0"/>
              </a:rPr>
              <a:t>1</a:t>
            </a:r>
            <a:r>
              <a:rPr lang="zh-CN" altLang="en-US" sz="2000" u="none" dirty="0">
                <a:latin typeface="+mn-lt"/>
                <a:ea typeface="楷体_GB2312"/>
                <a:cs typeface="方正书宋简体" charset="0"/>
              </a:rPr>
              <a:t>：用于</a:t>
            </a:r>
            <a:r>
              <a:rPr lang="en-US" altLang="zh-CN" sz="2000" u="none" dirty="0">
                <a:latin typeface="+mn-lt"/>
                <a:ea typeface="楷体_GB2312"/>
                <a:cs typeface="Times New Roman" panose="02020603050405020304" pitchFamily="18" charset="0"/>
              </a:rPr>
              <a:t>DRAM</a:t>
            </a:r>
            <a:r>
              <a:rPr lang="zh-CN" altLang="en-US" sz="2000" b="1" u="none" dirty="0">
                <a:solidFill>
                  <a:srgbClr val="00B050"/>
                </a:solidFill>
                <a:latin typeface="+mn-lt"/>
                <a:ea typeface="楷体_GB2312"/>
                <a:cs typeface="方正书宋简体" charset="0"/>
              </a:rPr>
              <a:t>定时刷新</a:t>
            </a:r>
            <a:r>
              <a:rPr lang="zh-CN" altLang="en-US" sz="2000" u="none" dirty="0">
                <a:latin typeface="+mn-lt"/>
                <a:ea typeface="楷体_GB2312"/>
                <a:cs typeface="方正书宋简体" charset="0"/>
              </a:rPr>
              <a:t>（每隔</a:t>
            </a:r>
            <a:r>
              <a:rPr lang="en-US" altLang="zh-CN" sz="2000" u="none" dirty="0">
                <a:latin typeface="+mn-lt"/>
                <a:ea typeface="楷体_GB2312"/>
                <a:cs typeface="Times New Roman" panose="02020603050405020304" pitchFamily="18" charset="0"/>
              </a:rPr>
              <a:t>15</a:t>
            </a:r>
            <a:r>
              <a:rPr lang="en-US" altLang="zh-CN" sz="2000" u="none" dirty="0">
                <a:latin typeface="+mn-lt"/>
                <a:ea typeface="楷体_GB2312"/>
                <a:cs typeface="方正书宋简体" charset="0"/>
              </a:rPr>
              <a:t>μ</a:t>
            </a:r>
            <a:r>
              <a:rPr lang="en-US" altLang="zh-CN" sz="2000" u="none" dirty="0">
                <a:latin typeface="+mn-lt"/>
                <a:ea typeface="楷体_GB2312"/>
                <a:cs typeface="Times New Roman" panose="02020603050405020304" pitchFamily="18" charset="0"/>
              </a:rPr>
              <a:t>s</a:t>
            </a:r>
            <a:r>
              <a:rPr lang="zh-CN" altLang="en-US" sz="2000" u="none" dirty="0">
                <a:latin typeface="+mn-lt"/>
                <a:ea typeface="楷体_GB2312"/>
                <a:cs typeface="方正书宋简体" charset="0"/>
              </a:rPr>
              <a:t>请求</a:t>
            </a:r>
            <a:r>
              <a:rPr lang="en-US" altLang="zh-CN" sz="2000" u="none" dirty="0">
                <a:latin typeface="+mn-lt"/>
                <a:ea typeface="楷体_GB2312"/>
                <a:cs typeface="Times New Roman" panose="02020603050405020304" pitchFamily="18" charset="0"/>
              </a:rPr>
              <a:t>1</a:t>
            </a:r>
            <a:r>
              <a:rPr lang="zh-CN" altLang="en-US" sz="2000" u="none" dirty="0">
                <a:latin typeface="+mn-lt"/>
                <a:ea typeface="楷体_GB2312"/>
                <a:cs typeface="方正书宋简体" charset="0"/>
              </a:rPr>
              <a:t>次</a:t>
            </a:r>
            <a:r>
              <a:rPr lang="en-US" altLang="zh-CN" sz="2000" u="none" dirty="0">
                <a:latin typeface="+mn-lt"/>
                <a:ea typeface="楷体_GB2312"/>
                <a:cs typeface="Times New Roman" panose="02020603050405020304" pitchFamily="18" charset="0"/>
              </a:rPr>
              <a:t>DMA</a:t>
            </a:r>
            <a:r>
              <a:rPr lang="zh-CN" altLang="en-US" sz="2000" u="none" dirty="0">
                <a:latin typeface="+mn-lt"/>
                <a:ea typeface="楷体_GB2312"/>
                <a:cs typeface="方正书宋简体" charset="0"/>
              </a:rPr>
              <a:t>传输）</a:t>
            </a:r>
            <a:endParaRPr lang="zh-CN" altLang="en-US" sz="2000" u="none" dirty="0">
              <a:latin typeface="+mn-lt"/>
              <a:ea typeface="楷体_GB2312"/>
              <a:cs typeface="方正书宋简体" charset="0"/>
            </a:endParaRPr>
          </a:p>
          <a:p>
            <a:pPr marL="0" algn="l"/>
            <a:endParaRPr lang="zh-CN" altLang="en-US" sz="85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AL,</a:t>
            </a:r>
            <a:r>
              <a:rPr lang="en-US" altLang="zh-CN" sz="1400" b="1" u="none" dirty="0">
                <a:solidFill>
                  <a:srgbClr val="00B050"/>
                </a:solidFill>
                <a:latin typeface="+mn-lt"/>
                <a:ea typeface="楷体_GB2312"/>
                <a:cs typeface="方正书宋简体" charset="0"/>
              </a:rPr>
              <a:t>01010100B</a:t>
            </a:r>
            <a:r>
              <a:rPr lang="en-US" altLang="zh-CN" sz="1400" u="none" dirty="0">
                <a:latin typeface="+mn-lt"/>
                <a:ea typeface="楷体_GB2312"/>
                <a:cs typeface="方正书宋简体" charset="0"/>
              </a:rPr>
              <a:t>          	;</a:t>
            </a:r>
            <a:r>
              <a:rPr lang="zh-CN" altLang="en-US" sz="1400" u="none" dirty="0">
                <a:latin typeface="+mn-lt"/>
                <a:ea typeface="楷体_GB2312"/>
                <a:cs typeface="方正书宋简体" charset="0"/>
              </a:rPr>
              <a:t>初始化</a:t>
            </a:r>
            <a:r>
              <a:rPr lang="zh-CN" altLang="en-US" sz="1400" b="1" u="none" dirty="0">
                <a:solidFill>
                  <a:srgbClr val="00B050"/>
                </a:solidFill>
                <a:latin typeface="+mn-lt"/>
                <a:ea typeface="楷体_GB2312"/>
                <a:cs typeface="方正书宋简体" charset="0"/>
              </a:rPr>
              <a:t>方式命令</a:t>
            </a:r>
            <a:endParaRPr lang="zh-CN" altLang="en-US" sz="1400" b="1" u="none" dirty="0">
              <a:solidFill>
                <a:srgbClr val="00B050"/>
              </a:solidFill>
              <a:latin typeface="+mn-lt"/>
              <a:ea typeface="楷体_GB2312"/>
              <a:cs typeface="方正书宋简体" charset="0"/>
            </a:endParaRPr>
          </a:p>
          <a:p>
            <a:pPr marL="360045" algn="l"/>
            <a:r>
              <a:rPr lang="en-US" altLang="zh-CN" sz="1400" u="none" dirty="0">
                <a:latin typeface="+mn-lt"/>
                <a:ea typeface="楷体_GB2312"/>
                <a:cs typeface="方正书宋简体" charset="0"/>
              </a:rPr>
              <a:t>OUT 43H,AL</a:t>
            </a:r>
            <a:endParaRPr lang="en-US" altLang="zh-CN"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AL,</a:t>
            </a:r>
            <a:r>
              <a:rPr lang="en-US" altLang="zh-CN" sz="1400" b="1" u="none" dirty="0">
                <a:solidFill>
                  <a:srgbClr val="00B050"/>
                </a:solidFill>
                <a:latin typeface="+mn-lt"/>
                <a:ea typeface="楷体_GB2312"/>
                <a:cs typeface="方正书宋简体" charset="0"/>
              </a:rPr>
              <a:t>12H </a:t>
            </a:r>
            <a:r>
              <a:rPr lang="en-US" altLang="zh-CN" sz="1400" u="none" dirty="0">
                <a:latin typeface="+mn-lt"/>
                <a:ea typeface="楷体_GB2312"/>
                <a:cs typeface="方正书宋简体" charset="0"/>
              </a:rPr>
              <a:t>                	;</a:t>
            </a:r>
            <a:r>
              <a:rPr lang="zh-CN" altLang="en-US" sz="1400" b="1" u="none" dirty="0">
                <a:solidFill>
                  <a:srgbClr val="00B050"/>
                </a:solidFill>
                <a:latin typeface="+mn-lt"/>
                <a:ea typeface="楷体_GB2312"/>
                <a:cs typeface="方正书宋简体" charset="0"/>
              </a:rPr>
              <a:t>初值</a:t>
            </a:r>
            <a:r>
              <a:rPr lang="zh-CN" altLang="en-US" sz="1400" u="none" dirty="0">
                <a:solidFill>
                  <a:schemeClr val="tx1"/>
                </a:solidFill>
                <a:latin typeface="+mn-lt"/>
                <a:ea typeface="楷体_GB2312"/>
                <a:cs typeface="方正书宋简体" charset="0"/>
              </a:rPr>
              <a:t>为</a:t>
            </a:r>
            <a:r>
              <a:rPr lang="en-US" altLang="zh-CN" sz="1400" u="none" dirty="0">
                <a:solidFill>
                  <a:schemeClr val="tx1"/>
                </a:solidFill>
                <a:latin typeface="+mn-lt"/>
                <a:ea typeface="楷体_GB2312"/>
                <a:cs typeface="Courier New" panose="02070309020205020404" charset="0"/>
              </a:rPr>
              <a:t>12H</a:t>
            </a:r>
            <a:endParaRPr lang="en-US" altLang="zh-CN" sz="1400" u="none" dirty="0">
              <a:solidFill>
                <a:schemeClr val="tx1"/>
              </a:solidFill>
              <a:latin typeface="+mn-lt"/>
              <a:ea typeface="楷体_GB2312"/>
              <a:cs typeface="Courier New" panose="02070309020205020404" charset="0"/>
            </a:endParaRPr>
          </a:p>
          <a:p>
            <a:pPr marL="360045" algn="l"/>
            <a:r>
              <a:rPr lang="en-US" altLang="zh-CN" sz="1400" u="none" dirty="0">
                <a:latin typeface="+mn-lt"/>
                <a:ea typeface="楷体_GB2312"/>
                <a:cs typeface="方正书宋简体" charset="0"/>
              </a:rPr>
              <a:t>OUT 41H,AL                 	;</a:t>
            </a:r>
            <a:r>
              <a:rPr lang="zh-CN" altLang="en-US" sz="1400" u="none" dirty="0">
                <a:latin typeface="+mn-lt"/>
                <a:ea typeface="楷体_GB2312"/>
                <a:cs typeface="方正书宋简体" charset="0"/>
              </a:rPr>
              <a:t>只写低字节</a:t>
            </a:r>
            <a:endParaRPr lang="zh-CN" altLang="en-US" sz="1400" u="none" dirty="0">
              <a:latin typeface="+mn-lt"/>
              <a:ea typeface="楷体_GB2312"/>
              <a:cs typeface="方正书宋简体" charset="0"/>
            </a:endParaRPr>
          </a:p>
          <a:p>
            <a:pPr marL="457200" indent="-457200" algn="l">
              <a:spcBef>
                <a:spcPts val="1200"/>
              </a:spcBef>
              <a:buFont typeface="+mj-ea"/>
              <a:buAutoNum type="circleNumDbPlain" startAt="3"/>
            </a:pPr>
            <a:r>
              <a:rPr lang="zh-CN" altLang="en-US" sz="2000" b="1" u="none" dirty="0">
                <a:solidFill>
                  <a:srgbClr val="C00000"/>
                </a:solidFill>
                <a:latin typeface="+mn-lt"/>
                <a:ea typeface="楷体_GB2312"/>
                <a:cs typeface="方正书宋简体" charset="0"/>
              </a:rPr>
              <a:t>计数器</a:t>
            </a:r>
            <a:r>
              <a:rPr lang="en-US" altLang="zh-CN" sz="2000" b="1" u="none" dirty="0">
                <a:solidFill>
                  <a:srgbClr val="C00000"/>
                </a:solidFill>
                <a:latin typeface="+mn-lt"/>
                <a:ea typeface="楷体_GB2312"/>
                <a:cs typeface="Times New Roman" panose="02020603050405020304" pitchFamily="18" charset="0"/>
              </a:rPr>
              <a:t>2</a:t>
            </a:r>
            <a:r>
              <a:rPr lang="zh-CN" altLang="en-US" sz="2000" u="none" dirty="0">
                <a:latin typeface="+mn-lt"/>
                <a:ea typeface="楷体_GB2312"/>
                <a:cs typeface="方正书宋简体" charset="0"/>
              </a:rPr>
              <a:t>：用于产生约</a:t>
            </a:r>
            <a:r>
              <a:rPr lang="en-US" altLang="zh-CN" sz="2000" u="none" dirty="0">
                <a:latin typeface="+mn-lt"/>
                <a:ea typeface="楷体_GB2312"/>
                <a:cs typeface="Times New Roman" panose="02020603050405020304" pitchFamily="18" charset="0"/>
              </a:rPr>
              <a:t>900Hz</a:t>
            </a:r>
            <a:r>
              <a:rPr lang="zh-CN" altLang="en-US" sz="2000" u="none" dirty="0">
                <a:latin typeface="+mn-lt"/>
                <a:ea typeface="楷体_GB2312"/>
                <a:cs typeface="方正书宋简体" charset="0"/>
              </a:rPr>
              <a:t>的方波使</a:t>
            </a:r>
            <a:r>
              <a:rPr lang="zh-CN" altLang="en-US" sz="2000" b="1" u="none" dirty="0">
                <a:solidFill>
                  <a:srgbClr val="00B050"/>
                </a:solidFill>
                <a:latin typeface="+mn-lt"/>
                <a:ea typeface="楷体_GB2312"/>
                <a:cs typeface="方正书宋简体" charset="0"/>
              </a:rPr>
              <a:t>扬声器发声</a:t>
            </a:r>
            <a:endParaRPr lang="zh-CN" altLang="en-US" sz="2000" b="1" u="none" dirty="0">
              <a:solidFill>
                <a:srgbClr val="00B050"/>
              </a:solidFill>
              <a:latin typeface="+mn-lt"/>
              <a:ea typeface="楷体_GB2312"/>
              <a:cs typeface="方正书宋简体" charset="0"/>
            </a:endParaRPr>
          </a:p>
          <a:p>
            <a:pPr marL="360045" algn="l"/>
            <a:endParaRPr lang="zh-CN" altLang="en-US" sz="85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AL,</a:t>
            </a:r>
            <a:r>
              <a:rPr lang="en-US" altLang="zh-CN" sz="1400" b="1" u="none" dirty="0">
                <a:solidFill>
                  <a:srgbClr val="00B050"/>
                </a:solidFill>
                <a:latin typeface="+mn-lt"/>
                <a:ea typeface="楷体_GB2312"/>
                <a:cs typeface="方正书宋简体" charset="0"/>
              </a:rPr>
              <a:t>10110110B</a:t>
            </a:r>
            <a:r>
              <a:rPr lang="en-US" altLang="zh-CN" sz="1400" u="none" dirty="0">
                <a:latin typeface="+mn-lt"/>
                <a:ea typeface="楷体_GB2312"/>
                <a:cs typeface="方正书宋简体" charset="0"/>
              </a:rPr>
              <a:t>          	;</a:t>
            </a:r>
            <a:r>
              <a:rPr lang="zh-CN" altLang="en-US" sz="1400" u="none" dirty="0">
                <a:latin typeface="+mn-lt"/>
                <a:ea typeface="楷体_GB2312"/>
                <a:cs typeface="方正书宋简体" charset="0"/>
              </a:rPr>
              <a:t>初始化</a:t>
            </a:r>
            <a:r>
              <a:rPr lang="zh-CN" altLang="en-US" sz="1400" b="1" u="none" dirty="0">
                <a:solidFill>
                  <a:srgbClr val="00B050"/>
                </a:solidFill>
                <a:latin typeface="+mn-lt"/>
                <a:ea typeface="楷体_GB2312"/>
                <a:cs typeface="方正书宋简体" charset="0"/>
              </a:rPr>
              <a:t>方式命令</a:t>
            </a:r>
            <a:endParaRPr lang="zh-CN" altLang="en-US" sz="1400" b="1" u="none" dirty="0">
              <a:solidFill>
                <a:srgbClr val="00B050"/>
              </a:solidFill>
              <a:latin typeface="+mn-lt"/>
              <a:ea typeface="楷体_GB2312"/>
              <a:cs typeface="方正书宋简体" charset="0"/>
            </a:endParaRPr>
          </a:p>
          <a:p>
            <a:pPr marL="360045" algn="l"/>
            <a:r>
              <a:rPr lang="en-US" altLang="zh-CN" sz="1400" u="none" dirty="0">
                <a:latin typeface="+mn-lt"/>
                <a:ea typeface="楷体_GB2312"/>
                <a:cs typeface="方正书宋简体" charset="0"/>
              </a:rPr>
              <a:t>OUT 43H,AL</a:t>
            </a:r>
            <a:endParaRPr lang="en-US" altLang="zh-CN"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AX,</a:t>
            </a:r>
            <a:r>
              <a:rPr lang="en-US" altLang="zh-CN" sz="1400" b="1" u="none" dirty="0">
                <a:solidFill>
                  <a:srgbClr val="00B050"/>
                </a:solidFill>
                <a:latin typeface="+mn-lt"/>
                <a:ea typeface="楷体_GB2312"/>
                <a:cs typeface="方正书宋简体" charset="0"/>
              </a:rPr>
              <a:t>533H </a:t>
            </a:r>
            <a:r>
              <a:rPr lang="en-US" altLang="zh-CN" sz="1400" u="none" dirty="0">
                <a:latin typeface="+mn-lt"/>
                <a:ea typeface="楷体_GB2312"/>
                <a:cs typeface="方正书宋简体" charset="0"/>
              </a:rPr>
              <a:t>               	;</a:t>
            </a:r>
            <a:r>
              <a:rPr lang="zh-CN" altLang="en-US" sz="1400" b="1" u="none" dirty="0">
                <a:solidFill>
                  <a:srgbClr val="00B050"/>
                </a:solidFill>
                <a:latin typeface="+mn-lt"/>
                <a:ea typeface="楷体_GB2312"/>
                <a:cs typeface="方正书宋简体" charset="0"/>
              </a:rPr>
              <a:t>初值</a:t>
            </a:r>
            <a:r>
              <a:rPr lang="zh-CN" altLang="en-US" sz="1400" u="none" dirty="0">
                <a:solidFill>
                  <a:schemeClr val="tx1"/>
                </a:solidFill>
                <a:latin typeface="+mn-lt"/>
                <a:ea typeface="楷体_GB2312"/>
                <a:cs typeface="方正书宋简体" charset="0"/>
              </a:rPr>
              <a:t>为</a:t>
            </a:r>
            <a:r>
              <a:rPr lang="en-US" altLang="zh-CN" sz="1400" u="none" dirty="0">
                <a:solidFill>
                  <a:schemeClr val="tx1"/>
                </a:solidFill>
                <a:latin typeface="+mn-lt"/>
                <a:ea typeface="楷体_GB2312"/>
                <a:cs typeface="Courier New" panose="02070309020205020404" charset="0"/>
              </a:rPr>
              <a:t>533H</a:t>
            </a:r>
            <a:endParaRPr lang="en-US" altLang="zh-CN" sz="1400" u="none" dirty="0">
              <a:solidFill>
                <a:schemeClr val="tx1"/>
              </a:solidFill>
              <a:latin typeface="+mn-lt"/>
              <a:ea typeface="楷体_GB2312"/>
              <a:cs typeface="Courier New" panose="02070309020205020404" charset="0"/>
            </a:endParaRPr>
          </a:p>
          <a:p>
            <a:pPr marL="360045" algn="l"/>
            <a:r>
              <a:rPr lang="en-US" altLang="zh-CN" sz="1400" u="none" dirty="0">
                <a:latin typeface="+mn-lt"/>
                <a:ea typeface="楷体_GB2312"/>
                <a:cs typeface="方正书宋简体" charset="0"/>
              </a:rPr>
              <a:t>OUT 42H,AL                 	;</a:t>
            </a:r>
            <a:r>
              <a:rPr lang="zh-CN" altLang="en-US" sz="1400" u="none" dirty="0">
                <a:latin typeface="+mn-lt"/>
                <a:ea typeface="楷体_GB2312"/>
                <a:cs typeface="方正书宋简体" charset="0"/>
              </a:rPr>
              <a:t>先写低字节</a:t>
            </a:r>
            <a:endParaRPr lang="zh-CN" altLang="en-US"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MOV AL,AH</a:t>
            </a:r>
            <a:endParaRPr lang="en-US" altLang="zh-CN" sz="1400" u="none" dirty="0">
              <a:latin typeface="+mn-lt"/>
              <a:ea typeface="楷体_GB2312"/>
              <a:cs typeface="方正书宋简体" charset="0"/>
            </a:endParaRPr>
          </a:p>
          <a:p>
            <a:pPr marL="360045" algn="l"/>
            <a:r>
              <a:rPr lang="en-US" altLang="zh-CN" sz="1400" u="none" dirty="0">
                <a:latin typeface="+mn-lt"/>
                <a:ea typeface="楷体_GB2312"/>
                <a:cs typeface="方正书宋简体" charset="0"/>
              </a:rPr>
              <a:t>OUT 42H,AL                 	;</a:t>
            </a:r>
            <a:r>
              <a:rPr lang="zh-CN" altLang="en-US" sz="1400" u="none" dirty="0">
                <a:latin typeface="+mn-lt"/>
                <a:ea typeface="楷体_GB2312"/>
                <a:cs typeface="方正书宋简体" charset="0"/>
              </a:rPr>
              <a:t>再写高字节</a:t>
            </a:r>
            <a:endParaRPr lang="zh-CN" altLang="en-US" sz="1400" dirty="0">
              <a:latin typeface="+mn-lt"/>
              <a:ea typeface="楷体_GB231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fade">
                                      <p:cBhvr>
                                        <p:cTn id="10" dur="500"/>
                                        <p:tgtEl>
                                          <p:spTgt spid="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5" end="5"/>
                                            </p:txEl>
                                          </p:spTgt>
                                        </p:tgtEl>
                                        <p:attrNameLst>
                                          <p:attrName>style.visibility</p:attrName>
                                        </p:attrNameLst>
                                      </p:cBhvr>
                                      <p:to>
                                        <p:strVal val="visible"/>
                                      </p:to>
                                    </p:set>
                                    <p:animEffect transition="in" filter="fade">
                                      <p:cBhvr>
                                        <p:cTn id="16" dur="500"/>
                                        <p:tgtEl>
                                          <p:spTgt spid="8">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animEffect transition="in" filter="fade">
                                      <p:cBhvr>
                                        <p:cTn id="19" dur="500"/>
                                        <p:tgtEl>
                                          <p:spTgt spid="8">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8">
                                            <p:txEl>
                                              <p:pRg st="7" end="7"/>
                                            </p:txEl>
                                          </p:spTgt>
                                        </p:tgtEl>
                                        <p:attrNameLst>
                                          <p:attrName>style.visibility</p:attrName>
                                        </p:attrNameLst>
                                      </p:cBhvr>
                                      <p:to>
                                        <p:strVal val="visible"/>
                                      </p:to>
                                    </p:set>
                                    <p:animEffect transition="in" filter="fade">
                                      <p:cBhvr>
                                        <p:cTn id="22" dur="500"/>
                                        <p:tgtEl>
                                          <p:spTgt spid="8">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animEffect transition="in" filter="fade">
                                      <p:cBhvr>
                                        <p:cTn id="27" dur="500"/>
                                        <p:tgtEl>
                                          <p:spTgt spid="8">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8">
                                            <p:txEl>
                                              <p:pRg st="11" end="11"/>
                                            </p:txEl>
                                          </p:spTgt>
                                        </p:tgtEl>
                                        <p:attrNameLst>
                                          <p:attrName>style.visibility</p:attrName>
                                        </p:attrNameLst>
                                      </p:cBhvr>
                                      <p:to>
                                        <p:strVal val="visible"/>
                                      </p:to>
                                    </p:set>
                                    <p:animEffect transition="in" filter="fade">
                                      <p:cBhvr>
                                        <p:cTn id="30" dur="500"/>
                                        <p:tgtEl>
                                          <p:spTgt spid="8">
                                            <p:txEl>
                                              <p:pRg st="11" end="1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8">
                                            <p:txEl>
                                              <p:pRg st="12" end="12"/>
                                            </p:txEl>
                                          </p:spTgt>
                                        </p:tgtEl>
                                        <p:attrNameLst>
                                          <p:attrName>style.visibility</p:attrName>
                                        </p:attrNameLst>
                                      </p:cBhvr>
                                      <p:to>
                                        <p:strVal val="visible"/>
                                      </p:to>
                                    </p:set>
                                    <p:animEffect transition="in" filter="fade">
                                      <p:cBhvr>
                                        <p:cTn id="33" dur="500"/>
                                        <p:tgtEl>
                                          <p:spTgt spid="8">
                                            <p:txEl>
                                              <p:pRg st="12" end="1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8">
                                            <p:txEl>
                                              <p:pRg st="13" end="13"/>
                                            </p:txEl>
                                          </p:spTgt>
                                        </p:tgtEl>
                                        <p:attrNameLst>
                                          <p:attrName>style.visibility</p:attrName>
                                        </p:attrNameLst>
                                      </p:cBhvr>
                                      <p:to>
                                        <p:strVal val="visible"/>
                                      </p:to>
                                    </p:set>
                                    <p:animEffect transition="in" filter="fade">
                                      <p:cBhvr>
                                        <p:cTn id="36" dur="500"/>
                                        <p:tgtEl>
                                          <p:spTgt spid="8">
                                            <p:txEl>
                                              <p:pRg st="13" end="1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xEl>
                                              <p:pRg st="16" end="16"/>
                                            </p:txEl>
                                          </p:spTgt>
                                        </p:tgtEl>
                                        <p:attrNameLst>
                                          <p:attrName>style.visibility</p:attrName>
                                        </p:attrNameLst>
                                      </p:cBhvr>
                                      <p:to>
                                        <p:strVal val="visible"/>
                                      </p:to>
                                    </p:set>
                                    <p:animEffect transition="in" filter="fade">
                                      <p:cBhvr>
                                        <p:cTn id="41" dur="500"/>
                                        <p:tgtEl>
                                          <p:spTgt spid="8">
                                            <p:txEl>
                                              <p:pRg st="16" end="1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8">
                                            <p:txEl>
                                              <p:pRg st="17" end="17"/>
                                            </p:txEl>
                                          </p:spTgt>
                                        </p:tgtEl>
                                        <p:attrNameLst>
                                          <p:attrName>style.visibility</p:attrName>
                                        </p:attrNameLst>
                                      </p:cBhvr>
                                      <p:to>
                                        <p:strVal val="visible"/>
                                      </p:to>
                                    </p:set>
                                    <p:animEffect transition="in" filter="fade">
                                      <p:cBhvr>
                                        <p:cTn id="44" dur="500"/>
                                        <p:tgtEl>
                                          <p:spTgt spid="8">
                                            <p:txEl>
                                              <p:pRg st="17" end="1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8">
                                            <p:txEl>
                                              <p:pRg st="18" end="18"/>
                                            </p:txEl>
                                          </p:spTgt>
                                        </p:tgtEl>
                                        <p:attrNameLst>
                                          <p:attrName>style.visibility</p:attrName>
                                        </p:attrNameLst>
                                      </p:cBhvr>
                                      <p:to>
                                        <p:strVal val="visible"/>
                                      </p:to>
                                    </p:set>
                                    <p:animEffect transition="in" filter="fade">
                                      <p:cBhvr>
                                        <p:cTn id="47" dur="500"/>
                                        <p:tgtEl>
                                          <p:spTgt spid="8">
                                            <p:txEl>
                                              <p:pRg st="18" end="18"/>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8">
                                            <p:txEl>
                                              <p:pRg st="19" end="19"/>
                                            </p:txEl>
                                          </p:spTgt>
                                        </p:tgtEl>
                                        <p:attrNameLst>
                                          <p:attrName>style.visibility</p:attrName>
                                        </p:attrNameLst>
                                      </p:cBhvr>
                                      <p:to>
                                        <p:strVal val="visible"/>
                                      </p:to>
                                    </p:set>
                                    <p:animEffect transition="in" filter="fade">
                                      <p:cBhvr>
                                        <p:cTn id="50" dur="500"/>
                                        <p:tgtEl>
                                          <p:spTgt spid="8">
                                            <p:txEl>
                                              <p:pRg st="19" end="19"/>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8">
                                            <p:txEl>
                                              <p:pRg st="20" end="20"/>
                                            </p:txEl>
                                          </p:spTgt>
                                        </p:tgtEl>
                                        <p:attrNameLst>
                                          <p:attrName>style.visibility</p:attrName>
                                        </p:attrNameLst>
                                      </p:cBhvr>
                                      <p:to>
                                        <p:strVal val="visible"/>
                                      </p:to>
                                    </p:set>
                                    <p:animEffect transition="in" filter="fade">
                                      <p:cBhvr>
                                        <p:cTn id="53" dur="500"/>
                                        <p:tgtEl>
                                          <p:spTgt spid="8">
                                            <p:txEl>
                                              <p:pRg st="20" end="20"/>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8">
                                            <p:txEl>
                                              <p:pRg st="21" end="21"/>
                                            </p:txEl>
                                          </p:spTgt>
                                        </p:tgtEl>
                                        <p:attrNameLst>
                                          <p:attrName>style.visibility</p:attrName>
                                        </p:attrNameLst>
                                      </p:cBhvr>
                                      <p:to>
                                        <p:strVal val="visible"/>
                                      </p:to>
                                    </p:set>
                                    <p:animEffect transition="in" filter="fade">
                                      <p:cBhvr>
                                        <p:cTn id="56" dur="500"/>
                                        <p:tgtEl>
                                          <p:spTgt spid="8">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noChangeArrowheads="1"/>
          </p:cNvSpPr>
          <p:nvPr>
            <p:ph type="body" sz="half" idx="1"/>
          </p:nvPr>
        </p:nvSpPr>
        <p:spPr bwMode="auto">
          <a:xfrm>
            <a:off x="1117600" y="1645870"/>
            <a:ext cx="7378700" cy="4895850"/>
          </a:xfrm>
          <a:prstGeom prst="rect">
            <a:avLst/>
          </a:prstGeom>
        </p:spPr>
        <p:txBody>
          <a:bodyPr vert="horz" wrap="square" lIns="91440" tIns="45720" rIns="91440" bIns="45720" numCol="1" anchor="t" anchorCtr="0" compatLnSpc="1"/>
          <a:lstStyle/>
          <a:p>
            <a:pPr>
              <a:lnSpc>
                <a:spcPct val="90000"/>
              </a:lnSpc>
              <a:buFont typeface="Wingdings" panose="05000000000000000000" pitchFamily="2" charset="2"/>
              <a:buNone/>
              <a:defRPr/>
            </a:pPr>
            <a:endParaRPr lang="en-US" altLang="zh-CN" sz="2400" b="1" dirty="0">
              <a:latin typeface="楷体_GB2312" pitchFamily="49" charset="-122"/>
              <a:ea typeface="楷体_GB2312" pitchFamily="49" charset="-122"/>
            </a:endParaRPr>
          </a:p>
          <a:p>
            <a:pPr marL="457200" indent="-457200">
              <a:lnSpc>
                <a:spcPct val="90000"/>
              </a:lnSpc>
              <a:buFont typeface="+mj-ea"/>
              <a:buAutoNum type="circleNumDbPlain"/>
              <a:defRPr/>
            </a:pPr>
            <a:r>
              <a:rPr lang="zh-CN" altLang="en-US" sz="2400" b="1" dirty="0">
                <a:latin typeface="楷体_GB2312" pitchFamily="49" charset="-122"/>
                <a:ea typeface="楷体_GB2312" pitchFamily="49" charset="-122"/>
              </a:rPr>
              <a:t>产生</a:t>
            </a:r>
            <a:r>
              <a:rPr lang="en-US" altLang="zh-CN" sz="2400" b="1" dirty="0">
                <a:latin typeface="楷体_GB2312" pitchFamily="49" charset="-122"/>
                <a:ea typeface="楷体_GB2312" pitchFamily="49" charset="-122"/>
              </a:rPr>
              <a:t>600HZ</a:t>
            </a:r>
            <a:r>
              <a:rPr lang="zh-CN" altLang="en-US" sz="2400" b="1" dirty="0">
                <a:latin typeface="楷体_GB2312" pitchFamily="49" charset="-122"/>
                <a:ea typeface="楷体_GB2312" pitchFamily="49" charset="-122"/>
              </a:rPr>
              <a:t>频率方波的计数初值：</a:t>
            </a:r>
            <a:endParaRPr lang="zh-CN" altLang="en-US"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zh-CN" altLang="en-US" sz="2400" b="1" dirty="0">
                <a:latin typeface="楷体_GB2312" pitchFamily="49" charset="-122"/>
                <a:ea typeface="楷体_GB2312" pitchFamily="49" charset="-122"/>
              </a:rPr>
              <a:t>  </a:t>
            </a:r>
            <a:r>
              <a:rPr lang="en-US" altLang="zh-CN" sz="2400" b="1" dirty="0">
                <a:latin typeface="楷体_GB2312" pitchFamily="49" charset="-122"/>
                <a:ea typeface="楷体_GB2312" pitchFamily="49" charset="-122"/>
              </a:rPr>
              <a:t>T=1.19318MHZ/600HZ=1988</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 7c4H </a:t>
            </a:r>
            <a:r>
              <a:rPr lang="zh-CN" altLang="en-US" sz="2400" b="1" dirty="0">
                <a:latin typeface="楷体_GB2312" pitchFamily="49" charset="-122"/>
                <a:ea typeface="楷体_GB2312" pitchFamily="49" charset="-122"/>
              </a:rPr>
              <a:t>）</a:t>
            </a:r>
            <a:endParaRPr lang="en-US" altLang="zh-CN" sz="2400" b="1" dirty="0">
              <a:latin typeface="楷体_GB2312" pitchFamily="49" charset="-122"/>
              <a:ea typeface="楷体_GB2312" pitchFamily="49" charset="-122"/>
            </a:endParaRPr>
          </a:p>
          <a:p>
            <a:pPr marL="0" indent="0">
              <a:lnSpc>
                <a:spcPct val="90000"/>
              </a:lnSpc>
              <a:buFontTx/>
              <a:buNone/>
              <a:defRPr/>
            </a:pPr>
            <a:r>
              <a:rPr lang="zh-CN" altLang="en-US" sz="2400" b="1" dirty="0">
                <a:latin typeface="楷体" panose="02010609060101010101" pitchFamily="49" charset="-122"/>
                <a:ea typeface="楷体" panose="02010609060101010101" pitchFamily="49" charset="-122"/>
              </a:rPr>
              <a:t>② </a:t>
            </a:r>
            <a:r>
              <a:rPr lang="zh-CN" altLang="en-US" sz="2400" b="1" dirty="0">
                <a:latin typeface="楷体_GB2312" pitchFamily="49" charset="-122"/>
                <a:ea typeface="楷体_GB2312" pitchFamily="49" charset="-122"/>
              </a:rPr>
              <a:t>长短音控制：</a:t>
            </a:r>
            <a:endParaRPr lang="en-US" altLang="zh-CN" sz="2400" b="1" dirty="0">
              <a:latin typeface="楷体_GB2312" pitchFamily="49" charset="-122"/>
              <a:ea typeface="楷体_GB2312" pitchFamily="49" charset="-122"/>
            </a:endParaRPr>
          </a:p>
          <a:p>
            <a:pPr marL="0" indent="0">
              <a:lnSpc>
                <a:spcPct val="90000"/>
              </a:lnSpc>
              <a:buFontTx/>
              <a:buNone/>
              <a:defRPr/>
            </a:pPr>
            <a:r>
              <a:rPr lang="en-US" altLang="zh-CN" sz="2400" b="1" dirty="0">
                <a:latin typeface="楷体_GB2312" pitchFamily="49" charset="-122"/>
                <a:ea typeface="楷体_GB2312" pitchFamily="49" charset="-122"/>
              </a:rPr>
              <a:t>   </a:t>
            </a:r>
            <a:r>
              <a:rPr lang="zh-CN" altLang="en-US" sz="2400" b="1" dirty="0">
                <a:latin typeface="楷体_GB2312" pitchFamily="49" charset="-122"/>
                <a:ea typeface="楷体_GB2312" pitchFamily="49" charset="-122"/>
              </a:rPr>
              <a:t>延时子程序控制声音长短。设置延时常数寄存器</a:t>
            </a:r>
            <a:r>
              <a:rPr lang="en-US" altLang="zh-CN" sz="2400" b="1" dirty="0">
                <a:latin typeface="楷体_GB2312" pitchFamily="49" charset="-122"/>
                <a:ea typeface="楷体_GB2312" pitchFamily="49" charset="-122"/>
              </a:rPr>
              <a:t>BL,</a:t>
            </a:r>
            <a:r>
              <a:rPr lang="zh-CN" altLang="en-US" sz="2400" b="1" dirty="0">
                <a:latin typeface="楷体_GB2312" pitchFamily="49" charset="-122"/>
                <a:ea typeface="楷体_GB2312" pitchFamily="49" charset="-122"/>
              </a:rPr>
              <a:t>其值即为延时子程序入口参数</a:t>
            </a:r>
            <a:endParaRPr lang="en-US" altLang="zh-CN" sz="2400" b="1" dirty="0">
              <a:latin typeface="楷体_GB2312" pitchFamily="49" charset="-122"/>
              <a:ea typeface="楷体_GB2312" pitchFamily="49" charset="-122"/>
            </a:endParaRPr>
          </a:p>
          <a:p>
            <a:pPr marL="457200" indent="-457200">
              <a:lnSpc>
                <a:spcPct val="90000"/>
              </a:lnSpc>
              <a:buFont typeface="+mj-ea"/>
              <a:buAutoNum type="circleNumDbPlain" startAt="3"/>
              <a:defRPr/>
            </a:pPr>
            <a:r>
              <a:rPr lang="zh-CN" altLang="en-US" sz="2400" b="1" dirty="0">
                <a:latin typeface="楷体_GB2312" pitchFamily="49" charset="-122"/>
                <a:ea typeface="楷体_GB2312" pitchFamily="49" charset="-122"/>
              </a:rPr>
              <a:t>扬声器开关控制：通道</a:t>
            </a:r>
            <a:r>
              <a:rPr lang="en-US" altLang="zh-CN" sz="2400" b="1" dirty="0">
                <a:latin typeface="楷体_GB2312" pitchFamily="49" charset="-122"/>
                <a:ea typeface="楷体_GB2312" pitchFamily="49" charset="-122"/>
              </a:rPr>
              <a:t>1</a:t>
            </a:r>
            <a:r>
              <a:rPr lang="zh-CN" altLang="en-US" sz="2400" b="1" dirty="0">
                <a:latin typeface="楷体_GB2312" pitchFamily="49" charset="-122"/>
                <a:ea typeface="楷体_GB2312" pitchFamily="49" charset="-122"/>
              </a:rPr>
              <a:t>的程序：</a:t>
            </a:r>
            <a:endParaRPr lang="zh-CN" altLang="en-US"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zh-CN" altLang="en-US" sz="2400" b="1" dirty="0">
                <a:latin typeface="楷体_GB2312" pitchFamily="49" charset="-122"/>
                <a:ea typeface="楷体_GB2312" pitchFamily="49" charset="-122"/>
              </a:rPr>
              <a:t>	</a:t>
            </a:r>
            <a:r>
              <a:rPr lang="en-US" altLang="zh-CN" sz="2400" b="1" dirty="0">
                <a:latin typeface="楷体_GB2312" pitchFamily="49" charset="-122"/>
                <a:ea typeface="楷体_GB2312" pitchFamily="49" charset="-122"/>
              </a:rPr>
              <a:t>MOV AL</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10110110B	</a:t>
            </a:r>
            <a:r>
              <a:rPr lang="zh-CN" altLang="en-US" sz="2400" b="1" dirty="0">
                <a:latin typeface="楷体_GB2312" pitchFamily="49" charset="-122"/>
                <a:ea typeface="楷体_GB2312" pitchFamily="49" charset="-122"/>
              </a:rPr>
              <a:t>；初始化方式字</a:t>
            </a:r>
            <a:endParaRPr lang="zh-CN" altLang="en-US"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zh-CN" altLang="en-US" sz="2400" b="1" dirty="0">
                <a:latin typeface="楷体_GB2312" pitchFamily="49" charset="-122"/>
                <a:ea typeface="楷体_GB2312" pitchFamily="49" charset="-122"/>
              </a:rPr>
              <a:t>	</a:t>
            </a:r>
            <a:r>
              <a:rPr lang="en-US" altLang="zh-CN" sz="2400" b="1" dirty="0">
                <a:latin typeface="楷体_GB2312" pitchFamily="49" charset="-122"/>
                <a:ea typeface="楷体_GB2312" pitchFamily="49" charset="-122"/>
              </a:rPr>
              <a:t>OUT 43H</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AL</a:t>
            </a:r>
            <a:endParaRPr lang="en-US" altLang="zh-CN"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en-US" altLang="zh-CN" sz="2400" b="1" dirty="0">
                <a:latin typeface="楷体_GB2312" pitchFamily="49" charset="-122"/>
                <a:ea typeface="楷体_GB2312" pitchFamily="49" charset="-122"/>
              </a:rPr>
              <a:t>	MOV AX</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7c4H		</a:t>
            </a:r>
            <a:r>
              <a:rPr lang="zh-CN" altLang="en-US" sz="2400" b="1" dirty="0">
                <a:latin typeface="楷体_GB2312" pitchFamily="49" charset="-122"/>
                <a:ea typeface="楷体_GB2312" pitchFamily="49" charset="-122"/>
              </a:rPr>
              <a:t>；初值为</a:t>
            </a:r>
            <a:r>
              <a:rPr lang="en-US" altLang="zh-CN" sz="2400" b="1" dirty="0">
                <a:latin typeface="楷体_GB2312" pitchFamily="49" charset="-122"/>
                <a:ea typeface="楷体_GB2312" pitchFamily="49" charset="-122"/>
              </a:rPr>
              <a:t>7c4H</a:t>
            </a:r>
            <a:endParaRPr lang="en-US" altLang="zh-CN"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en-US" altLang="zh-CN" sz="2400" b="1" dirty="0">
                <a:latin typeface="楷体_GB2312" pitchFamily="49" charset="-122"/>
                <a:ea typeface="楷体_GB2312" pitchFamily="49" charset="-122"/>
              </a:rPr>
              <a:t>	OUT 42H</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AL		</a:t>
            </a:r>
            <a:r>
              <a:rPr lang="zh-CN" altLang="en-US" sz="2400" b="1" dirty="0">
                <a:latin typeface="楷体_GB2312" pitchFamily="49" charset="-122"/>
                <a:ea typeface="楷体_GB2312" pitchFamily="49" charset="-122"/>
              </a:rPr>
              <a:t>；先低后高</a:t>
            </a:r>
            <a:endParaRPr lang="zh-CN" altLang="en-US"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zh-CN" altLang="en-US" sz="2400" b="1" dirty="0">
                <a:latin typeface="楷体_GB2312" pitchFamily="49" charset="-122"/>
                <a:ea typeface="楷体_GB2312" pitchFamily="49" charset="-122"/>
              </a:rPr>
              <a:t>	</a:t>
            </a:r>
            <a:r>
              <a:rPr lang="en-US" altLang="zh-CN" sz="2400" b="1" dirty="0">
                <a:latin typeface="楷体_GB2312" pitchFamily="49" charset="-122"/>
                <a:ea typeface="楷体_GB2312" pitchFamily="49" charset="-122"/>
              </a:rPr>
              <a:t>MOV AL</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AH</a:t>
            </a:r>
            <a:endParaRPr lang="en-US" altLang="zh-CN" sz="2400" b="1" dirty="0">
              <a:latin typeface="楷体_GB2312" pitchFamily="49" charset="-122"/>
              <a:ea typeface="楷体_GB2312" pitchFamily="49" charset="-122"/>
            </a:endParaRPr>
          </a:p>
          <a:p>
            <a:pPr>
              <a:lnSpc>
                <a:spcPct val="90000"/>
              </a:lnSpc>
              <a:buFont typeface="Wingdings" panose="05000000000000000000" pitchFamily="2" charset="2"/>
              <a:buNone/>
              <a:defRPr/>
            </a:pPr>
            <a:r>
              <a:rPr lang="en-US" altLang="zh-CN" sz="2400" b="1" dirty="0">
                <a:latin typeface="楷体_GB2312" pitchFamily="49" charset="-122"/>
                <a:ea typeface="楷体_GB2312" pitchFamily="49" charset="-122"/>
              </a:rPr>
              <a:t>	OUT 42H</a:t>
            </a:r>
            <a:r>
              <a:rPr lang="zh-CN" altLang="en-US" sz="2400" b="1" dirty="0">
                <a:latin typeface="楷体_GB2312" pitchFamily="49" charset="-122"/>
                <a:ea typeface="楷体_GB2312" pitchFamily="49" charset="-122"/>
              </a:rPr>
              <a:t>，</a:t>
            </a:r>
            <a:r>
              <a:rPr lang="en-US" altLang="zh-CN" sz="2400" b="1" dirty="0">
                <a:latin typeface="楷体_GB2312" pitchFamily="49" charset="-122"/>
                <a:ea typeface="楷体_GB2312" pitchFamily="49" charset="-122"/>
              </a:rPr>
              <a:t>AL	</a:t>
            </a:r>
            <a:endParaRPr lang="en-US" altLang="zh-CN" sz="2400" b="1" dirty="0">
              <a:latin typeface="楷体_GB2312" pitchFamily="49" charset="-122"/>
              <a:ea typeface="楷体_GB2312" pitchFamily="49" charset="-122"/>
            </a:endParaRPr>
          </a:p>
        </p:txBody>
      </p:sp>
      <p:sp>
        <p:nvSpPr>
          <p:cNvPr id="62467" name="矩形 1"/>
          <p:cNvSpPr>
            <a:spLocks noChangeArrowheads="1"/>
          </p:cNvSpPr>
          <p:nvPr/>
        </p:nvSpPr>
        <p:spPr bwMode="auto">
          <a:xfrm>
            <a:off x="333692" y="1130618"/>
            <a:ext cx="8476615" cy="757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pPr>
            <a:r>
              <a:rPr lang="zh-CN" altLang="en-US" dirty="0">
                <a:solidFill>
                  <a:srgbClr val="C00000"/>
                </a:solidFill>
                <a:latin typeface="+mn-lt"/>
                <a:ea typeface="楷体_GB2312" pitchFamily="49" charset="-122"/>
              </a:rPr>
              <a:t>例</a:t>
            </a:r>
            <a:r>
              <a:rPr lang="en-US" altLang="zh-CN" dirty="0">
                <a:solidFill>
                  <a:srgbClr val="C00000"/>
                </a:solidFill>
                <a:latin typeface="+mn-lt"/>
                <a:ea typeface="楷体_GB2312" pitchFamily="49" charset="-122"/>
              </a:rPr>
              <a:t>3</a:t>
            </a:r>
            <a:r>
              <a:rPr lang="zh-CN" altLang="en-US" dirty="0">
                <a:solidFill>
                  <a:srgbClr val="C00000"/>
                </a:solidFill>
                <a:latin typeface="+mn-lt"/>
                <a:ea typeface="楷体_GB2312" pitchFamily="49" charset="-122"/>
              </a:rPr>
              <a:t>：利用计数通道</a:t>
            </a:r>
            <a:r>
              <a:rPr lang="en-US" altLang="zh-CN" dirty="0">
                <a:solidFill>
                  <a:srgbClr val="C00000"/>
                </a:solidFill>
                <a:latin typeface="+mn-lt"/>
                <a:ea typeface="楷体_GB2312" pitchFamily="49" charset="-122"/>
              </a:rPr>
              <a:t>2</a:t>
            </a:r>
            <a:r>
              <a:rPr lang="zh-CN" altLang="en-US" dirty="0">
                <a:solidFill>
                  <a:srgbClr val="C00000"/>
                </a:solidFill>
                <a:latin typeface="+mn-lt"/>
                <a:ea typeface="楷体_GB2312" pitchFamily="49" charset="-122"/>
              </a:rPr>
              <a:t>产生</a:t>
            </a:r>
            <a:r>
              <a:rPr lang="en-US" altLang="zh-CN" dirty="0">
                <a:solidFill>
                  <a:srgbClr val="C00000"/>
                </a:solidFill>
                <a:latin typeface="+mn-lt"/>
                <a:ea typeface="楷体_GB2312" pitchFamily="49" charset="-122"/>
              </a:rPr>
              <a:t>600HZ</a:t>
            </a:r>
            <a:r>
              <a:rPr lang="zh-CN" altLang="en-US" dirty="0">
                <a:solidFill>
                  <a:srgbClr val="C00000"/>
                </a:solidFill>
                <a:latin typeface="+mn-lt"/>
                <a:ea typeface="楷体_GB2312" pitchFamily="49" charset="-122"/>
              </a:rPr>
              <a:t>的方波使扬声器发出长短音。按任意键开始发声；按</a:t>
            </a:r>
            <a:r>
              <a:rPr lang="en-US" altLang="zh-CN" dirty="0">
                <a:solidFill>
                  <a:srgbClr val="C00000"/>
                </a:solidFill>
                <a:latin typeface="+mn-lt"/>
                <a:ea typeface="楷体_GB2312" pitchFamily="49" charset="-122"/>
              </a:rPr>
              <a:t>ESC</a:t>
            </a:r>
            <a:r>
              <a:rPr lang="zh-CN" altLang="en-US" dirty="0">
                <a:solidFill>
                  <a:srgbClr val="C00000"/>
                </a:solidFill>
                <a:latin typeface="+mn-lt"/>
                <a:ea typeface="楷体_GB2312" pitchFamily="49" charset="-122"/>
              </a:rPr>
              <a:t>键停止发声</a:t>
            </a:r>
            <a:endParaRPr lang="zh-CN" altLang="en-US" dirty="0">
              <a:solidFill>
                <a:srgbClr val="C00000"/>
              </a:solidFill>
              <a:latin typeface="+mn-lt"/>
              <a:ea typeface="楷体_GB2312" pitchFamily="49"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274">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74">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274">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274">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27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uiExpand="1" build="p"/>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矩形 7"/>
          <p:cNvSpPr/>
          <p:nvPr/>
        </p:nvSpPr>
        <p:spPr>
          <a:xfrm>
            <a:off x="1333500" y="1079500"/>
            <a:ext cx="7219950" cy="1235075"/>
          </a:xfrm>
          <a:prstGeom prst="rect">
            <a:avLst/>
          </a:prstGeom>
        </p:spPr>
        <p:txBody>
          <a:bodyPr/>
          <a:lstStyle/>
          <a:p>
            <a:pPr marL="262255" indent="-262255">
              <a:lnSpc>
                <a:spcPct val="120000"/>
              </a:lnSpc>
              <a:spcBef>
                <a:spcPts val="0"/>
              </a:spcBef>
              <a:spcAft>
                <a:spcPts val="0"/>
              </a:spcAft>
              <a:defRPr/>
            </a:pPr>
            <a:r>
              <a:rPr lang="zh-CN" altLang="en-US" dirty="0">
                <a:solidFill>
                  <a:srgbClr val="C00000"/>
                </a:solidFill>
                <a:latin typeface="+mn-lt"/>
                <a:ea typeface="楷体_GB2312" pitchFamily="49" charset="-122"/>
              </a:rPr>
              <a:t>发音频率设置子程序</a:t>
            </a:r>
            <a:endParaRPr lang="zh-CN" altLang="en-US" dirty="0">
              <a:solidFill>
                <a:srgbClr val="C00000"/>
              </a:solidFill>
              <a:latin typeface="+mn-lt"/>
              <a:ea typeface="楷体_GB2312" pitchFamily="49" charset="-122"/>
            </a:endParaRPr>
          </a:p>
          <a:p>
            <a:pPr marL="262255" indent="-262255">
              <a:lnSpc>
                <a:spcPct val="120000"/>
              </a:lnSpc>
              <a:spcBef>
                <a:spcPts val="0"/>
              </a:spcBef>
              <a:spcAft>
                <a:spcPts val="0"/>
              </a:spcAft>
              <a:defRPr/>
            </a:pPr>
            <a:r>
              <a:rPr lang="zh-CN" altLang="en-US" dirty="0">
                <a:solidFill>
                  <a:srgbClr val="002060"/>
                </a:solidFill>
                <a:latin typeface="+mn-lt"/>
                <a:ea typeface="楷体_GB2312" pitchFamily="49" charset="-122"/>
              </a:rPr>
              <a:t>入口参数：</a:t>
            </a:r>
            <a:r>
              <a:rPr lang="en-US" altLang="zh-CN" dirty="0">
                <a:solidFill>
                  <a:srgbClr val="002060"/>
                </a:solidFill>
                <a:latin typeface="+mn-lt"/>
                <a:ea typeface="楷体_GB2312" pitchFamily="49" charset="-122"/>
              </a:rPr>
              <a:t>AX</a:t>
            </a:r>
            <a:endParaRPr lang="en-US" altLang="zh-CN" dirty="0">
              <a:solidFill>
                <a:srgbClr val="002060"/>
              </a:solidFill>
              <a:latin typeface="+mn-lt"/>
              <a:ea typeface="楷体_GB2312" pitchFamily="49" charset="-122"/>
            </a:endParaRPr>
          </a:p>
        </p:txBody>
      </p:sp>
      <p:pic>
        <p:nvPicPr>
          <p:cNvPr id="24584" name="Picture 8"/>
          <p:cNvPicPr>
            <a:picLocks noChangeAspect="1" noChangeArrowheads="1"/>
          </p:cNvPicPr>
          <p:nvPr/>
        </p:nvPicPr>
        <p:blipFill>
          <a:blip r:embed="rId1">
            <a:extLst>
              <a:ext uri="{28A0092B-C50C-407E-A947-70E740481C1C}">
                <a14:useLocalDpi xmlns:a14="http://schemas.microsoft.com/office/drawing/2010/main" val="0"/>
              </a:ext>
            </a:extLst>
          </a:blip>
          <a:srcRect b="16084"/>
          <a:stretch>
            <a:fillRect/>
          </a:stretch>
        </p:blipFill>
        <p:spPr bwMode="auto">
          <a:xfrm>
            <a:off x="1333500" y="2171700"/>
            <a:ext cx="7059613" cy="4016375"/>
          </a:xfrm>
          <a:prstGeom prst="rect">
            <a:avLst/>
          </a:prstGeom>
          <a:noFill/>
          <a:ln>
            <a:noFill/>
          </a:ln>
          <a:effectLst/>
          <a:extLst>
            <a:ext uri="{909E8E84-426E-40DD-AFC4-6F175D3DCCD1}">
              <a14:hiddenFill xmlns:a14="http://schemas.microsoft.com/office/drawing/2010/main">
                <a:solidFill>
                  <a:srgbClr val="3399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1F5C1F"/>
                  </a:outerShdw>
                </a:effectLst>
              </a14:hiddenEffects>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1171575" y="1042988"/>
            <a:ext cx="2600325" cy="48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l"/>
            <a:r>
              <a:rPr lang="zh-CN" altLang="en-US" sz="2400" b="1">
                <a:solidFill>
                  <a:srgbClr val="C00000"/>
                </a:solidFill>
                <a:ea typeface="楷体_GB2312" pitchFamily="49" charset="-122"/>
              </a:rPr>
              <a:t>关扬声器子程序</a:t>
            </a:r>
            <a:endParaRPr lang="zh-CN" altLang="en-US" sz="2400" b="1">
              <a:solidFill>
                <a:srgbClr val="C00000"/>
              </a:solidFill>
              <a:ea typeface="楷体_GB2312" pitchFamily="49" charset="-122"/>
            </a:endParaRPr>
          </a:p>
        </p:txBody>
      </p:sp>
      <p:sp>
        <p:nvSpPr>
          <p:cNvPr id="64515" name="矩形 5"/>
          <p:cNvSpPr>
            <a:spLocks noChangeArrowheads="1"/>
          </p:cNvSpPr>
          <p:nvPr/>
        </p:nvSpPr>
        <p:spPr bwMode="auto">
          <a:xfrm>
            <a:off x="1428750" y="1787525"/>
            <a:ext cx="561022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200">
                <a:latin typeface="楷体_GB2312" pitchFamily="49" charset="-122"/>
                <a:ea typeface="楷体_GB2312" pitchFamily="49" charset="-122"/>
              </a:rPr>
              <a:t>speakoff proc near</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push ax</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in al, 61h ;</a:t>
            </a:r>
            <a:r>
              <a:rPr kumimoji="1" lang="zh-CN" altLang="en-US" sz="2200">
                <a:latin typeface="楷体_GB2312" pitchFamily="49" charset="-122"/>
                <a:ea typeface="楷体_GB2312" pitchFamily="49" charset="-122"/>
              </a:rPr>
              <a:t>读</a:t>
            </a:r>
            <a:r>
              <a:rPr kumimoji="1" lang="en-US" altLang="zh-CN" sz="2200">
                <a:latin typeface="楷体_GB2312" pitchFamily="49" charset="-122"/>
                <a:ea typeface="楷体_GB2312" pitchFamily="49" charset="-122"/>
              </a:rPr>
              <a:t>61H</a:t>
            </a:r>
            <a:r>
              <a:rPr kumimoji="1" lang="zh-CN" altLang="en-US" sz="2200">
                <a:latin typeface="楷体_GB2312" pitchFamily="49" charset="-122"/>
                <a:ea typeface="楷体_GB2312" pitchFamily="49" charset="-122"/>
              </a:rPr>
              <a:t>端口原信息</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mov ah, al         </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and al, 0fch </a:t>
            </a:r>
            <a:r>
              <a:rPr kumimoji="1" lang="zh-CN" altLang="en-US" sz="2200">
                <a:latin typeface="楷体_GB2312" pitchFamily="49" charset="-122"/>
                <a:ea typeface="楷体_GB2312" pitchFamily="49" charset="-122"/>
              </a:rPr>
              <a:t>；</a:t>
            </a:r>
            <a:r>
              <a:rPr kumimoji="1" lang="en-US" altLang="zh-CN" sz="2200">
                <a:latin typeface="楷体_GB2312" pitchFamily="49" charset="-122"/>
                <a:ea typeface="楷体_GB2312" pitchFamily="49" charset="-122"/>
              </a:rPr>
              <a:t>PB1PB0=00</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out 61h,al ;</a:t>
            </a:r>
            <a:r>
              <a:rPr kumimoji="1" lang="zh-CN" altLang="en-US" sz="2200">
                <a:latin typeface="楷体_GB2312" pitchFamily="49" charset="-122"/>
                <a:ea typeface="楷体_GB2312" pitchFamily="49" charset="-122"/>
              </a:rPr>
              <a:t>停止发声</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mov al, ah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out 61h, al</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pop ax</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ret</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speakoff endp</a:t>
            </a:r>
            <a:endParaRPr kumimoji="1" lang="en-US" altLang="zh-CN" sz="2200">
              <a:latin typeface="楷体_GB2312" pitchFamily="49" charset="-122"/>
              <a:ea typeface="楷体_GB2312" pitchFamily="49" charset="-122"/>
            </a:endParaRPr>
          </a:p>
        </p:txBody>
      </p:sp>
    </p:spTree>
  </p:cSld>
  <p:clrMapOvr>
    <a:masterClrMapping/>
  </p:clrMapOvr>
  <p:transition>
    <p:random/>
  </p:transition>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bwMode="auto">
          <a:xfrm>
            <a:off x="1225550" y="1085850"/>
            <a:ext cx="2470150" cy="484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l"/>
            <a:r>
              <a:rPr lang="zh-CN" altLang="en-US" sz="2400" b="1">
                <a:solidFill>
                  <a:srgbClr val="C00000"/>
                </a:solidFill>
                <a:ea typeface="楷体_GB2312" pitchFamily="49" charset="-122"/>
              </a:rPr>
              <a:t>开扬声器子程序</a:t>
            </a:r>
            <a:endParaRPr lang="zh-CN" altLang="en-US" sz="2400" b="1">
              <a:solidFill>
                <a:srgbClr val="C00000"/>
              </a:solidFill>
              <a:ea typeface="楷体_GB2312" pitchFamily="49" charset="-122"/>
            </a:endParaRPr>
          </a:p>
        </p:txBody>
      </p:sp>
      <p:sp>
        <p:nvSpPr>
          <p:cNvPr id="65539" name="矩形 7"/>
          <p:cNvSpPr>
            <a:spLocks noChangeArrowheads="1"/>
          </p:cNvSpPr>
          <p:nvPr/>
        </p:nvSpPr>
        <p:spPr bwMode="auto">
          <a:xfrm>
            <a:off x="1485900" y="1946275"/>
            <a:ext cx="52593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200">
                <a:latin typeface="楷体_GB2312" pitchFamily="49" charset="-122"/>
                <a:ea typeface="楷体_GB2312" pitchFamily="49" charset="-122"/>
              </a:rPr>
              <a:t>speakon proc near</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push ax</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in al, 61h ;</a:t>
            </a:r>
            <a:r>
              <a:rPr kumimoji="1" lang="zh-CN" altLang="en-US" sz="2200">
                <a:latin typeface="楷体_GB2312" pitchFamily="49" charset="-122"/>
                <a:ea typeface="楷体_GB2312" pitchFamily="49" charset="-122"/>
              </a:rPr>
              <a:t>读</a:t>
            </a:r>
            <a:r>
              <a:rPr kumimoji="1" lang="en-US" altLang="zh-CN" sz="2200">
                <a:latin typeface="楷体_GB2312" pitchFamily="49" charset="-122"/>
                <a:ea typeface="楷体_GB2312" pitchFamily="49" charset="-122"/>
              </a:rPr>
              <a:t>61H</a:t>
            </a:r>
            <a:r>
              <a:rPr kumimoji="1" lang="zh-CN" altLang="en-US" sz="2200">
                <a:latin typeface="楷体_GB2312" pitchFamily="49" charset="-122"/>
                <a:ea typeface="楷体_GB2312" pitchFamily="49" charset="-122"/>
              </a:rPr>
              <a:t>端口原信息</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or al, 03h </a:t>
            </a:r>
            <a:r>
              <a:rPr kumimoji="1" lang="zh-CN" altLang="en-US" sz="2200">
                <a:latin typeface="楷体_GB2312" pitchFamily="49" charset="-122"/>
                <a:ea typeface="楷体_GB2312" pitchFamily="49" charset="-122"/>
              </a:rPr>
              <a:t>；</a:t>
            </a:r>
            <a:r>
              <a:rPr kumimoji="1" lang="en-US" altLang="zh-CN" sz="2200">
                <a:latin typeface="楷体_GB2312" pitchFamily="49" charset="-122"/>
                <a:ea typeface="楷体_GB2312" pitchFamily="49" charset="-122"/>
              </a:rPr>
              <a:t>PB1PB0=11</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out 61h,al ;</a:t>
            </a:r>
            <a:r>
              <a:rPr kumimoji="1" lang="zh-CN" altLang="en-US" sz="2200">
                <a:latin typeface="楷体_GB2312" pitchFamily="49" charset="-122"/>
                <a:ea typeface="楷体_GB2312" pitchFamily="49" charset="-122"/>
              </a:rPr>
              <a:t>开始发声</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sub cx, cx </a:t>
            </a:r>
            <a:r>
              <a:rPr kumimoji="1" lang="zh-CN" altLang="en-US" sz="2200">
                <a:latin typeface="楷体_GB2312" pitchFamily="49" charset="-122"/>
                <a:ea typeface="楷体_GB2312" pitchFamily="49" charset="-122"/>
              </a:rPr>
              <a:t>；延时，</a:t>
            </a:r>
            <a:r>
              <a:rPr kumimoji="1" lang="en-US" altLang="zh-CN" sz="2200">
                <a:latin typeface="楷体_GB2312" pitchFamily="49" charset="-122"/>
                <a:ea typeface="楷体_GB2312" pitchFamily="49" charset="-122"/>
              </a:rPr>
              <a:t>cx=2</a:t>
            </a:r>
            <a:r>
              <a:rPr kumimoji="1" lang="en-US" altLang="zh-CN" sz="2200" baseline="30000">
                <a:latin typeface="楷体_GB2312" pitchFamily="49" charset="-122"/>
                <a:ea typeface="楷体_GB2312" pitchFamily="49" charset="-122"/>
              </a:rPr>
              <a:t>16</a:t>
            </a:r>
            <a:endParaRPr kumimoji="1" lang="en-US" altLang="zh-CN" sz="2200" baseline="300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l: loop l</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dec bl     </a:t>
            </a:r>
            <a:r>
              <a:rPr kumimoji="1" lang="zh-CN" altLang="en-US" sz="2200">
                <a:latin typeface="楷体_GB2312" pitchFamily="49" charset="-122"/>
                <a:ea typeface="楷体_GB2312" pitchFamily="49" charset="-122"/>
              </a:rPr>
              <a:t>；延时常数</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jnz l</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pop ax        </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ret</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speakon endp</a:t>
            </a:r>
            <a:endParaRPr kumimoji="1" lang="en-US" altLang="zh-CN" sz="2200">
              <a:latin typeface="楷体_GB2312" pitchFamily="49" charset="-122"/>
              <a:ea typeface="楷体_GB2312" pitchFamily="49" charset="-122"/>
            </a:endParaRPr>
          </a:p>
        </p:txBody>
      </p:sp>
      <p:sp>
        <p:nvSpPr>
          <p:cNvPr id="65540" name="矩形 1"/>
          <p:cNvSpPr>
            <a:spLocks noChangeArrowheads="1"/>
          </p:cNvSpPr>
          <p:nvPr/>
        </p:nvSpPr>
        <p:spPr bwMode="auto">
          <a:xfrm>
            <a:off x="1225550" y="1490663"/>
            <a:ext cx="21415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62255" indent="-262255">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pPr>
            <a:r>
              <a:rPr lang="zh-CN" altLang="en-US">
                <a:solidFill>
                  <a:srgbClr val="002060"/>
                </a:solidFill>
                <a:ea typeface="楷体_GB2312" pitchFamily="49" charset="-122"/>
              </a:rPr>
              <a:t>入口参数：</a:t>
            </a:r>
            <a:r>
              <a:rPr lang="en-US" altLang="zh-CN">
                <a:solidFill>
                  <a:srgbClr val="002060"/>
                </a:solidFill>
                <a:ea typeface="楷体_GB2312" pitchFamily="49" charset="-122"/>
              </a:rPr>
              <a:t>BL</a:t>
            </a:r>
            <a:endParaRPr lang="en-US" altLang="zh-CN">
              <a:solidFill>
                <a:srgbClr val="002060"/>
              </a:solidFill>
              <a:ea typeface="楷体_GB2312" pitchFamily="49" charset="-122"/>
            </a:endParaRPr>
          </a:p>
        </p:txBody>
      </p:sp>
    </p:spTree>
  </p:cSld>
  <p:clrMapOvr>
    <a:masterClrMapping/>
  </p:clrMapOvr>
  <p:transition>
    <p:random/>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a:xfrm>
            <a:off x="1200150" y="1014413"/>
            <a:ext cx="4011613" cy="492125"/>
          </a:xfrm>
        </p:spPr>
        <p:txBody>
          <a:bodyPr wrap="square">
            <a:spAutoFit/>
          </a:bodyPr>
          <a:lstStyle/>
          <a:p>
            <a:pPr marL="195580" indent="-195580" algn="l">
              <a:defRPr/>
            </a:pPr>
            <a:r>
              <a:rPr kumimoji="1" lang="zh-CN" altLang="en-US" sz="2600" b="1" kern="1200" dirty="0">
                <a:solidFill>
                  <a:srgbClr val="C00000"/>
                </a:solidFill>
                <a:latin typeface="Times New Roman" panose="02020603050405020304" pitchFamily="18" charset="0"/>
                <a:ea typeface="楷体_GB2312" pitchFamily="49" charset="-122"/>
                <a:cs typeface="+mn-cs"/>
              </a:rPr>
              <a:t>主程序</a:t>
            </a:r>
            <a:endParaRPr kumimoji="1" lang="zh-CN" altLang="en-US" sz="2600" b="1" kern="1200" dirty="0">
              <a:solidFill>
                <a:srgbClr val="C00000"/>
              </a:solidFill>
              <a:latin typeface="Times New Roman" panose="02020603050405020304" pitchFamily="18" charset="0"/>
              <a:ea typeface="楷体_GB2312" pitchFamily="49" charset="-122"/>
              <a:cs typeface="+mn-cs"/>
            </a:endParaRPr>
          </a:p>
        </p:txBody>
      </p:sp>
      <p:sp>
        <p:nvSpPr>
          <p:cNvPr id="66563" name="矩形 7"/>
          <p:cNvSpPr>
            <a:spLocks noChangeArrowheads="1"/>
          </p:cNvSpPr>
          <p:nvPr/>
        </p:nvSpPr>
        <p:spPr bwMode="auto">
          <a:xfrm>
            <a:off x="862013" y="1506538"/>
            <a:ext cx="383381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200">
                <a:latin typeface="楷体_GB2312" pitchFamily="49" charset="-122"/>
                <a:ea typeface="楷体_GB2312" pitchFamily="49" charset="-122"/>
              </a:rPr>
              <a:t> </a:t>
            </a:r>
            <a:r>
              <a:rPr kumimoji="1" lang="zh-CN" altLang="en-US" sz="2200">
                <a:latin typeface="楷体_GB2312" pitchFamily="49" charset="-122"/>
                <a:ea typeface="楷体_GB2312" pitchFamily="49" charset="-122"/>
              </a:rPr>
              <a:t>；数据段</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T equ 1193180/600</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Long_s equ 6</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Short_s equ 1</a:t>
            </a:r>
            <a:endParaRPr kumimoji="1" lang="en-US" altLang="zh-CN" sz="2200">
              <a:latin typeface="楷体_GB2312" pitchFamily="49" charset="-122"/>
              <a:ea typeface="楷体_GB2312" pitchFamily="49" charset="-122"/>
            </a:endParaRPr>
          </a:p>
          <a:p>
            <a:pPr eaLnBrk="1" hangingPunct="1"/>
            <a:r>
              <a:rPr kumimoji="1" lang="zh-CN" altLang="en-US" sz="2200">
                <a:latin typeface="楷体_GB2312" pitchFamily="49" charset="-122"/>
                <a:ea typeface="楷体_GB2312" pitchFamily="49" charset="-122"/>
              </a:rPr>
              <a:t>；代码段</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mov ax, T</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call speaker ;82C54</a:t>
            </a:r>
            <a:r>
              <a:rPr kumimoji="1" lang="zh-CN" altLang="en-US" sz="2200">
                <a:latin typeface="楷体_GB2312" pitchFamily="49" charset="-122"/>
                <a:ea typeface="楷体_GB2312" pitchFamily="49" charset="-122"/>
              </a:rPr>
              <a:t>初始化</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call speakoff </a:t>
            </a:r>
            <a:r>
              <a:rPr kumimoji="1" lang="zh-CN" altLang="en-US" sz="2200">
                <a:latin typeface="楷体_GB2312" pitchFamily="49" charset="-122"/>
                <a:ea typeface="楷体_GB2312" pitchFamily="49" charset="-122"/>
              </a:rPr>
              <a:t>；关扬声器</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wait: mov ah, 0bh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int 21h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cmp al,0h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jz wait</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lop: mov bl,Long_s</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call speakon</a:t>
            </a:r>
            <a:endParaRPr kumimoji="1" lang="en-US" altLang="zh-CN" sz="2200">
              <a:latin typeface="楷体_GB2312" pitchFamily="49" charset="-122"/>
              <a:ea typeface="楷体_GB2312" pitchFamily="49" charset="-122"/>
            </a:endParaRPr>
          </a:p>
        </p:txBody>
      </p:sp>
      <p:sp>
        <p:nvSpPr>
          <p:cNvPr id="66564" name="矩形 10"/>
          <p:cNvSpPr>
            <a:spLocks noChangeArrowheads="1"/>
          </p:cNvSpPr>
          <p:nvPr/>
        </p:nvSpPr>
        <p:spPr bwMode="auto">
          <a:xfrm>
            <a:off x="5211763" y="2020888"/>
            <a:ext cx="33020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kumimoji="1" lang="en-US" altLang="zh-CN" sz="2200">
                <a:latin typeface="楷体_GB2312" pitchFamily="49" charset="-122"/>
                <a:ea typeface="楷体_GB2312" pitchFamily="49" charset="-122"/>
              </a:rPr>
              <a:t>wait: mov ah, 0bh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int 21h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cmp al,0h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jz lop1</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mov ah,08h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int 21h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cmp al,1bh</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jz quit </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lop1: mov bl,Shor_s</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call speakon</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      jmp lop</a:t>
            </a:r>
            <a:endParaRPr kumimoji="1" lang="en-US" altLang="zh-CN" sz="2200">
              <a:latin typeface="楷体_GB2312" pitchFamily="49" charset="-122"/>
              <a:ea typeface="楷体_GB2312" pitchFamily="49" charset="-122"/>
            </a:endParaRPr>
          </a:p>
          <a:p>
            <a:pPr eaLnBrk="1" hangingPunct="1"/>
            <a:r>
              <a:rPr kumimoji="1" lang="en-US" altLang="zh-CN" sz="2200">
                <a:latin typeface="楷体_GB2312" pitchFamily="49" charset="-122"/>
                <a:ea typeface="楷体_GB2312" pitchFamily="49" charset="-122"/>
              </a:rPr>
              <a:t>quit: call speakoff</a:t>
            </a:r>
            <a:endParaRPr kumimoji="1" lang="en-US" altLang="zh-CN" sz="2200">
              <a:latin typeface="楷体_GB2312" pitchFamily="49" charset="-122"/>
              <a:ea typeface="楷体_GB2312" pitchFamily="49" charset="-122"/>
            </a:endParaRPr>
          </a:p>
        </p:txBody>
      </p:sp>
    </p:spTree>
  </p:cSld>
  <p:clrMapOvr>
    <a:masterClrMapping/>
  </p:clrMapOvr>
  <p:transition>
    <p:rand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414412" y="1206134"/>
            <a:ext cx="6315175" cy="6093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just">
              <a:lnSpc>
                <a:spcPct val="120000"/>
              </a:lnSpc>
              <a:spcBef>
                <a:spcPct val="20000"/>
              </a:spcBef>
              <a:buClr>
                <a:srgbClr val="FF5050"/>
              </a:buClr>
              <a:buSzPct val="80000"/>
              <a:buFontTx/>
              <a:buNone/>
              <a:defRPr sz="2800">
                <a:solidFill>
                  <a:srgbClr val="FF0000"/>
                </a:solidFill>
                <a:latin typeface="+mn-lt"/>
                <a:ea typeface="楷体_GB2312" pitchFamily="49" charset="-122"/>
              </a:defRPr>
            </a:lvl1pPr>
            <a:lvl2pPr marL="742950" indent="-285750" algn="just">
              <a:spcBef>
                <a:spcPct val="20000"/>
              </a:spcBef>
              <a:buChar char="–"/>
              <a:defRPr sz="2800">
                <a:latin typeface="+mn-lt"/>
                <a:ea typeface="+mn-ea"/>
              </a:defRPr>
            </a:lvl2pPr>
            <a:lvl3pPr marL="1143000" indent="-228600" algn="just">
              <a:spcBef>
                <a:spcPct val="20000"/>
              </a:spcBef>
              <a:buChar char="•"/>
              <a:defRPr>
                <a:latin typeface="+mn-lt"/>
                <a:ea typeface="+mn-ea"/>
              </a:defRPr>
            </a:lvl3pPr>
            <a:lvl4pPr marL="1600200" indent="-228600" algn="just">
              <a:spcBef>
                <a:spcPct val="20000"/>
              </a:spcBef>
              <a:buChar char="–"/>
              <a:defRPr sz="2000">
                <a:latin typeface="+mn-lt"/>
                <a:ea typeface="+mn-ea"/>
              </a:defRPr>
            </a:lvl4pPr>
            <a:lvl5pPr marL="2057400" indent="-228600" algn="just">
              <a:spcBef>
                <a:spcPct val="20000"/>
              </a:spcBef>
              <a:buChar char="»"/>
              <a:defRPr sz="2000">
                <a:latin typeface="+mn-lt"/>
                <a:ea typeface="+mn-ea"/>
              </a:defRPr>
            </a:lvl5pPr>
            <a:lvl6pPr marL="2514600" indent="-228600" fontAlgn="base">
              <a:spcBef>
                <a:spcPct val="20000"/>
              </a:spcBef>
              <a:spcAft>
                <a:spcPct val="0"/>
              </a:spcAft>
              <a:buChar char="»"/>
              <a:defRPr sz="2000">
                <a:latin typeface="+mn-lt"/>
                <a:ea typeface="+mn-ea"/>
              </a:defRPr>
            </a:lvl6pPr>
            <a:lvl7pPr marL="2971800" indent="-228600" fontAlgn="base">
              <a:spcBef>
                <a:spcPct val="20000"/>
              </a:spcBef>
              <a:spcAft>
                <a:spcPct val="0"/>
              </a:spcAft>
              <a:buChar char="»"/>
              <a:defRPr sz="2000">
                <a:latin typeface="+mn-lt"/>
                <a:ea typeface="+mn-ea"/>
              </a:defRPr>
            </a:lvl7pPr>
            <a:lvl8pPr marL="3429000" indent="-228600" fontAlgn="base">
              <a:spcBef>
                <a:spcPct val="20000"/>
              </a:spcBef>
              <a:spcAft>
                <a:spcPct val="0"/>
              </a:spcAft>
              <a:buChar char="»"/>
              <a:defRPr sz="2000">
                <a:latin typeface="+mn-lt"/>
                <a:ea typeface="+mn-ea"/>
              </a:defRPr>
            </a:lvl8pPr>
            <a:lvl9pPr marL="3886200" indent="-228600" fontAlgn="base">
              <a:spcBef>
                <a:spcPct val="20000"/>
              </a:spcBef>
              <a:spcAft>
                <a:spcPct val="0"/>
              </a:spcAft>
              <a:buChar char="»"/>
              <a:defRPr sz="2000">
                <a:latin typeface="+mn-lt"/>
                <a:ea typeface="+mn-ea"/>
              </a:defRPr>
            </a:lvl9pPr>
          </a:lstStyle>
          <a:p>
            <a:r>
              <a:rPr lang="en-US" altLang="zh-CN" dirty="0">
                <a:ea typeface="+mn-ea"/>
                <a:cs typeface="+mn-ea"/>
                <a:sym typeface="+mn-lt"/>
              </a:rPr>
              <a:t>10.5.2 </a:t>
            </a:r>
            <a:r>
              <a:rPr lang="zh-CN" altLang="en-US" dirty="0">
                <a:ea typeface="+mn-ea"/>
                <a:cs typeface="+mn-ea"/>
                <a:sym typeface="+mn-lt"/>
              </a:rPr>
              <a:t>定时</a:t>
            </a:r>
            <a:r>
              <a:rPr lang="en-US" altLang="zh-CN" dirty="0">
                <a:ea typeface="+mn-ea"/>
                <a:cs typeface="+mn-ea"/>
                <a:sym typeface="+mn-lt"/>
              </a:rPr>
              <a:t>/</a:t>
            </a:r>
            <a:r>
              <a:rPr lang="zh-CN" altLang="en-US" dirty="0">
                <a:ea typeface="+mn-ea"/>
                <a:cs typeface="+mn-ea"/>
                <a:sym typeface="+mn-lt"/>
              </a:rPr>
              <a:t>计数器</a:t>
            </a:r>
            <a:r>
              <a:rPr lang="en-US" altLang="zh-CN" dirty="0">
                <a:ea typeface="+mn-ea"/>
                <a:cs typeface="+mn-ea"/>
                <a:sym typeface="+mn-lt"/>
              </a:rPr>
              <a:t>82C54A</a:t>
            </a:r>
            <a:r>
              <a:rPr lang="zh-CN" altLang="en-US" dirty="0">
                <a:ea typeface="+mn-ea"/>
                <a:cs typeface="+mn-ea"/>
                <a:sym typeface="+mn-lt"/>
              </a:rPr>
              <a:t>的应用举例</a:t>
            </a:r>
            <a:endParaRPr lang="en-US" altLang="zh-CN" dirty="0">
              <a:ea typeface="+mn-ea"/>
              <a:cs typeface="+mn-ea"/>
              <a:sym typeface="+mn-lt"/>
            </a:endParaRPr>
          </a:p>
        </p:txBody>
      </p:sp>
      <p:sp>
        <p:nvSpPr>
          <p:cNvPr id="67587" name="矩形 6"/>
          <p:cNvSpPr>
            <a:spLocks noChangeArrowheads="1"/>
          </p:cNvSpPr>
          <p:nvPr/>
        </p:nvSpPr>
        <p:spPr bwMode="auto">
          <a:xfrm>
            <a:off x="642161" y="1932439"/>
            <a:ext cx="785967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r>
              <a:rPr kumimoji="1" lang="zh-CN" altLang="en-US" dirty="0">
                <a:solidFill>
                  <a:srgbClr val="002060"/>
                </a:solidFill>
                <a:latin typeface="+mn-lt"/>
                <a:ea typeface="+mn-ea"/>
                <a:cs typeface="+mn-ea"/>
                <a:sym typeface="+mn-lt"/>
              </a:rPr>
              <a:t>例</a:t>
            </a:r>
            <a:r>
              <a:rPr kumimoji="1" lang="en-US" altLang="zh-CN" dirty="0">
                <a:solidFill>
                  <a:srgbClr val="002060"/>
                </a:solidFill>
                <a:latin typeface="+mn-lt"/>
                <a:ea typeface="+mn-ea"/>
                <a:cs typeface="+mn-ea"/>
                <a:sym typeface="+mn-lt"/>
              </a:rPr>
              <a:t>1</a:t>
            </a:r>
            <a:r>
              <a:rPr kumimoji="1" lang="zh-CN" altLang="en-US" dirty="0">
                <a:solidFill>
                  <a:srgbClr val="002060"/>
                </a:solidFill>
                <a:latin typeface="+mn-lt"/>
                <a:ea typeface="+mn-ea"/>
                <a:cs typeface="+mn-ea"/>
                <a:sym typeface="+mn-lt"/>
              </a:rPr>
              <a:t>：某应用系统测量脉冲的宽度。系统提供的输入时钟</a:t>
            </a:r>
            <a:r>
              <a:rPr kumimoji="1" lang="en-US" altLang="zh-CN" dirty="0">
                <a:solidFill>
                  <a:srgbClr val="002060"/>
                </a:solidFill>
                <a:latin typeface="+mn-lt"/>
                <a:ea typeface="+mn-ea"/>
                <a:cs typeface="+mn-ea"/>
                <a:sym typeface="+mn-lt"/>
              </a:rPr>
              <a:t>CLK=1MHZ</a:t>
            </a:r>
            <a:r>
              <a:rPr kumimoji="1" lang="zh-CN" altLang="en-US" dirty="0">
                <a:solidFill>
                  <a:srgbClr val="002060"/>
                </a:solidFill>
                <a:latin typeface="+mn-lt"/>
                <a:ea typeface="+mn-ea"/>
                <a:cs typeface="+mn-ea"/>
                <a:sym typeface="+mn-lt"/>
              </a:rPr>
              <a:t>，采用二进制计数。</a:t>
            </a:r>
            <a:endParaRPr kumimoji="1" lang="en-US" altLang="zh-CN" dirty="0">
              <a:solidFill>
                <a:srgbClr val="002060"/>
              </a:solidFill>
              <a:latin typeface="+mn-lt"/>
              <a:ea typeface="+mn-ea"/>
              <a:cs typeface="+mn-ea"/>
              <a:sym typeface="+mn-lt"/>
            </a:endParaRPr>
          </a:p>
        </p:txBody>
      </p:sp>
      <p:sp>
        <p:nvSpPr>
          <p:cNvPr id="5" name="矩形 4"/>
          <p:cNvSpPr>
            <a:spLocks noChangeArrowheads="1"/>
          </p:cNvSpPr>
          <p:nvPr/>
        </p:nvSpPr>
        <p:spPr bwMode="auto">
          <a:xfrm>
            <a:off x="686088" y="2996516"/>
            <a:ext cx="7771824"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pPr>
            <a:r>
              <a:rPr lang="zh-CN" altLang="en-US" sz="2200" dirty="0">
                <a:effectLst>
                  <a:glow rad="228600">
                    <a:srgbClr val="FFFF00">
                      <a:alpha val="40000"/>
                    </a:srgbClr>
                  </a:glow>
                </a:effectLst>
                <a:latin typeface="+mn-lt"/>
                <a:ea typeface="+mn-ea"/>
                <a:cs typeface="+mn-ea"/>
                <a:sym typeface="+mn-lt"/>
              </a:rPr>
              <a:t>分析：</a:t>
            </a:r>
            <a:r>
              <a:rPr lang="en-US" altLang="zh-CN" sz="2200" b="0" dirty="0">
                <a:latin typeface="+mn-lt"/>
                <a:ea typeface="+mn-ea"/>
                <a:cs typeface="+mn-ea"/>
                <a:sym typeface="+mn-lt"/>
              </a:rPr>
              <a:t>82C54A</a:t>
            </a:r>
            <a:r>
              <a:rPr lang="zh-CN" altLang="en-US" sz="2200" b="0" dirty="0">
                <a:latin typeface="+mn-lt"/>
                <a:ea typeface="+mn-ea"/>
                <a:cs typeface="+mn-ea"/>
                <a:sym typeface="+mn-lt"/>
              </a:rPr>
              <a:t>在软启动时，门控信号</a:t>
            </a:r>
            <a:r>
              <a:rPr lang="en-US" altLang="zh-CN" sz="2200" b="0" dirty="0">
                <a:latin typeface="+mn-lt"/>
                <a:ea typeface="+mn-ea"/>
                <a:cs typeface="+mn-ea"/>
                <a:sym typeface="+mn-lt"/>
              </a:rPr>
              <a:t>GATE</a:t>
            </a:r>
            <a:r>
              <a:rPr lang="zh-CN" altLang="en-US" sz="2200" b="0" dirty="0">
                <a:latin typeface="+mn-lt"/>
                <a:ea typeface="+mn-ea"/>
                <a:cs typeface="+mn-ea"/>
                <a:sym typeface="+mn-lt"/>
              </a:rPr>
              <a:t>的作用是允许或禁止计数。例如，</a:t>
            </a:r>
            <a:r>
              <a:rPr lang="en-US" altLang="zh-CN" sz="2200" b="0" dirty="0">
                <a:latin typeface="+mn-lt"/>
                <a:ea typeface="+mn-ea"/>
                <a:cs typeface="+mn-ea"/>
                <a:sym typeface="+mn-lt"/>
              </a:rPr>
              <a:t>0</a:t>
            </a:r>
            <a:r>
              <a:rPr lang="zh-CN" altLang="en-US" sz="2200" b="0" dirty="0">
                <a:latin typeface="+mn-lt"/>
                <a:ea typeface="+mn-ea"/>
                <a:cs typeface="+mn-ea"/>
                <a:sym typeface="+mn-lt"/>
              </a:rPr>
              <a:t>方式就有这种特点，因此可以</a:t>
            </a:r>
            <a:r>
              <a:rPr lang="zh-CN" altLang="en-US" sz="2200" dirty="0">
                <a:solidFill>
                  <a:srgbClr val="C00000"/>
                </a:solidFill>
                <a:latin typeface="+mn-lt"/>
                <a:ea typeface="+mn-ea"/>
                <a:cs typeface="+mn-ea"/>
                <a:sym typeface="+mn-lt"/>
              </a:rPr>
              <a:t>利用</a:t>
            </a:r>
            <a:r>
              <a:rPr lang="en-US" altLang="zh-CN" sz="2200" dirty="0">
                <a:solidFill>
                  <a:srgbClr val="C00000"/>
                </a:solidFill>
                <a:latin typeface="+mn-lt"/>
                <a:ea typeface="+mn-ea"/>
                <a:cs typeface="+mn-ea"/>
                <a:sym typeface="+mn-lt"/>
              </a:rPr>
              <a:t>GATE</a:t>
            </a:r>
            <a:r>
              <a:rPr lang="zh-CN" altLang="en-US" sz="2200" dirty="0">
                <a:solidFill>
                  <a:srgbClr val="C00000"/>
                </a:solidFill>
                <a:latin typeface="+mn-lt"/>
                <a:ea typeface="+mn-ea"/>
                <a:cs typeface="+mn-ea"/>
                <a:sym typeface="+mn-lt"/>
              </a:rPr>
              <a:t>门进行脉冲宽度测量</a:t>
            </a:r>
            <a:r>
              <a:rPr lang="zh-CN" altLang="en-US" sz="2200" b="0" dirty="0">
                <a:latin typeface="+mn-lt"/>
                <a:ea typeface="+mn-ea"/>
                <a:cs typeface="+mn-ea"/>
                <a:sym typeface="+mn-lt"/>
              </a:rPr>
              <a:t>，</a:t>
            </a:r>
            <a:r>
              <a:rPr lang="zh-CN" altLang="en-US" sz="2200" dirty="0">
                <a:solidFill>
                  <a:srgbClr val="0000FF"/>
                </a:solidFill>
                <a:latin typeface="+mn-lt"/>
                <a:ea typeface="+mn-ea"/>
                <a:cs typeface="+mn-ea"/>
                <a:sym typeface="+mn-lt"/>
              </a:rPr>
              <a:t>把被测的脉冲作为</a:t>
            </a:r>
            <a:r>
              <a:rPr lang="en-US" altLang="zh-CN" sz="2200" dirty="0">
                <a:solidFill>
                  <a:srgbClr val="0000FF"/>
                </a:solidFill>
                <a:latin typeface="+mn-lt"/>
                <a:ea typeface="+mn-ea"/>
                <a:cs typeface="+mn-ea"/>
                <a:sym typeface="+mn-lt"/>
              </a:rPr>
              <a:t>GATE</a:t>
            </a:r>
            <a:r>
              <a:rPr lang="zh-CN" altLang="en-US" sz="2200" dirty="0">
                <a:solidFill>
                  <a:srgbClr val="0000FF"/>
                </a:solidFill>
                <a:latin typeface="+mn-lt"/>
                <a:ea typeface="+mn-ea"/>
                <a:cs typeface="+mn-ea"/>
                <a:sym typeface="+mn-lt"/>
              </a:rPr>
              <a:t>门信号来控制计数器的计数过程，</a:t>
            </a:r>
            <a:r>
              <a:rPr lang="zh-CN" altLang="en-US" sz="2200" b="0" dirty="0">
                <a:latin typeface="+mn-lt"/>
                <a:ea typeface="+mn-ea"/>
                <a:cs typeface="+mn-ea"/>
                <a:sym typeface="+mn-lt"/>
              </a:rPr>
              <a:t>即控制计数的启</a:t>
            </a:r>
            <a:r>
              <a:rPr lang="en-US" altLang="zh-CN" sz="2200" b="0" dirty="0">
                <a:latin typeface="+mn-lt"/>
                <a:ea typeface="+mn-ea"/>
                <a:cs typeface="+mn-ea"/>
                <a:sym typeface="+mn-lt"/>
              </a:rPr>
              <a:t>/</a:t>
            </a:r>
            <a:r>
              <a:rPr lang="zh-CN" altLang="en-US" sz="2200" b="0" dirty="0">
                <a:latin typeface="+mn-lt"/>
                <a:ea typeface="+mn-ea"/>
                <a:cs typeface="+mn-ea"/>
                <a:sym typeface="+mn-lt"/>
              </a:rPr>
              <a:t>停。</a:t>
            </a:r>
            <a:endParaRPr lang="en-US" altLang="zh-CN" sz="2200" b="0" dirty="0">
              <a:latin typeface="+mn-lt"/>
              <a:ea typeface="+mn-ea"/>
              <a:cs typeface="+mn-ea"/>
              <a:sym typeface="+mn-lt"/>
            </a:endParaRPr>
          </a:p>
          <a:p>
            <a:pPr algn="just">
              <a:lnSpc>
                <a:spcPct val="120000"/>
              </a:lnSpc>
            </a:pPr>
            <a:r>
              <a:rPr lang="zh-CN" altLang="en-US" sz="2200" b="0" dirty="0">
                <a:latin typeface="+mn-lt"/>
                <a:ea typeface="+mn-ea"/>
                <a:cs typeface="+mn-ea"/>
                <a:sym typeface="+mn-lt"/>
              </a:rPr>
              <a:t>在被测脉冲信号为低电平时，装计数初值，当被测脉冲信号变高电平时，开始计数，直至被测脉冲信号再次变低电平，停止计数，并锁存。然后读出计数器</a:t>
            </a:r>
            <a:r>
              <a:rPr lang="en-US" altLang="zh-CN" sz="2200" b="0" dirty="0">
                <a:latin typeface="+mn-lt"/>
                <a:ea typeface="+mn-ea"/>
                <a:cs typeface="+mn-ea"/>
                <a:sym typeface="+mn-lt"/>
              </a:rPr>
              <a:t>1</a:t>
            </a:r>
            <a:r>
              <a:rPr lang="zh-CN" altLang="en-US" sz="2200" b="0" dirty="0">
                <a:latin typeface="+mn-lt"/>
                <a:ea typeface="+mn-ea"/>
                <a:cs typeface="+mn-ea"/>
                <a:sym typeface="+mn-lt"/>
              </a:rPr>
              <a:t>的当前值</a:t>
            </a:r>
            <a:r>
              <a:rPr lang="en-US" altLang="zh-CN" sz="2200" b="0" dirty="0">
                <a:latin typeface="+mn-lt"/>
                <a:ea typeface="+mn-ea"/>
                <a:cs typeface="+mn-ea"/>
                <a:sym typeface="+mn-lt"/>
              </a:rPr>
              <a:t>n</a:t>
            </a:r>
            <a:r>
              <a:rPr lang="zh-CN" altLang="en-US" sz="2200" b="0" dirty="0">
                <a:latin typeface="+mn-lt"/>
                <a:ea typeface="+mn-ea"/>
                <a:cs typeface="+mn-ea"/>
                <a:sym typeface="+mn-lt"/>
              </a:rPr>
              <a:t>，最后得到</a:t>
            </a:r>
            <a:r>
              <a:rPr lang="zh-CN" altLang="en-US" sz="2200" dirty="0">
                <a:solidFill>
                  <a:srgbClr val="C00000"/>
                </a:solidFill>
                <a:latin typeface="+mn-lt"/>
                <a:ea typeface="+mn-ea"/>
                <a:cs typeface="+mn-ea"/>
                <a:sym typeface="+mn-lt"/>
              </a:rPr>
              <a:t>被测脉冲宽度是（计数初值</a:t>
            </a:r>
            <a:r>
              <a:rPr lang="en-US" altLang="zh-CN" sz="2200" dirty="0">
                <a:solidFill>
                  <a:srgbClr val="C00000"/>
                </a:solidFill>
                <a:latin typeface="+mn-lt"/>
                <a:ea typeface="+mn-ea"/>
                <a:cs typeface="+mn-ea"/>
                <a:sym typeface="+mn-lt"/>
              </a:rPr>
              <a:t>65536-n</a:t>
            </a:r>
            <a:r>
              <a:rPr lang="zh-CN" altLang="en-US" sz="2200" dirty="0">
                <a:solidFill>
                  <a:srgbClr val="C00000"/>
                </a:solidFill>
                <a:latin typeface="+mn-lt"/>
                <a:ea typeface="+mn-ea"/>
                <a:cs typeface="+mn-ea"/>
                <a:sym typeface="+mn-lt"/>
              </a:rPr>
              <a:t>）</a:t>
            </a:r>
            <a:r>
              <a:rPr lang="en-US" altLang="zh-CN" sz="2200" dirty="0" err="1">
                <a:solidFill>
                  <a:srgbClr val="C00000"/>
                </a:solidFill>
                <a:latin typeface="+mn-lt"/>
                <a:ea typeface="+mn-ea"/>
                <a:cs typeface="+mn-ea"/>
                <a:sym typeface="+mn-lt"/>
              </a:rPr>
              <a:t>μs</a:t>
            </a:r>
            <a:r>
              <a:rPr lang="zh-CN" altLang="en-US" sz="2200" b="0" dirty="0">
                <a:latin typeface="+mn-lt"/>
                <a:ea typeface="+mn-ea"/>
                <a:cs typeface="+mn-ea"/>
                <a:sym typeface="+mn-lt"/>
              </a:rPr>
              <a:t>。</a:t>
            </a:r>
            <a:endParaRPr lang="en-US" altLang="zh-CN" sz="22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686088" y="3608473"/>
            <a:ext cx="7771824" cy="29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lnSpc>
                <a:spcPct val="120000"/>
              </a:lnSpc>
              <a:buFontTx/>
              <a:buNone/>
            </a:pPr>
            <a:r>
              <a:rPr lang="zh-CN" altLang="en-US" sz="2200" dirty="0">
                <a:effectLst>
                  <a:glow rad="228600">
                    <a:srgbClr val="FFFF00">
                      <a:alpha val="40000"/>
                    </a:srgbClr>
                  </a:glow>
                </a:effectLst>
                <a:latin typeface="+mn-lt"/>
                <a:ea typeface="+mn-ea"/>
                <a:cs typeface="+mn-ea"/>
                <a:sym typeface="+mn-lt"/>
              </a:rPr>
              <a:t>设计：</a:t>
            </a:r>
            <a:r>
              <a:rPr lang="zh-CN" altLang="en-US" sz="2200" dirty="0">
                <a:solidFill>
                  <a:srgbClr val="006600"/>
                </a:solidFill>
                <a:effectLst>
                  <a:glow rad="228600">
                    <a:srgbClr val="FFFF00">
                      <a:alpha val="40000"/>
                    </a:srgbClr>
                  </a:glow>
                </a:effectLst>
                <a:latin typeface="+mn-lt"/>
                <a:ea typeface="+mn-ea"/>
                <a:cs typeface="+mn-ea"/>
                <a:sym typeface="+mn-lt"/>
              </a:rPr>
              <a:t>选择计数器通道</a:t>
            </a:r>
            <a:r>
              <a:rPr lang="en-US" altLang="zh-CN" sz="2200" dirty="0">
                <a:solidFill>
                  <a:srgbClr val="006600"/>
                </a:solidFill>
                <a:effectLst>
                  <a:glow rad="228600">
                    <a:srgbClr val="FFFF00">
                      <a:alpha val="40000"/>
                    </a:srgbClr>
                  </a:glow>
                </a:effectLst>
                <a:latin typeface="+mn-lt"/>
                <a:ea typeface="+mn-ea"/>
                <a:cs typeface="+mn-ea"/>
                <a:sym typeface="+mn-lt"/>
              </a:rPr>
              <a:t>1</a:t>
            </a:r>
            <a:r>
              <a:rPr lang="zh-CN" altLang="en-US" sz="2200" dirty="0">
                <a:solidFill>
                  <a:srgbClr val="006600"/>
                </a:solidFill>
                <a:effectLst>
                  <a:glow rad="228600">
                    <a:srgbClr val="FFFF00">
                      <a:alpha val="40000"/>
                    </a:srgbClr>
                  </a:glow>
                </a:effectLst>
                <a:latin typeface="+mn-lt"/>
                <a:ea typeface="+mn-ea"/>
                <a:cs typeface="+mn-ea"/>
                <a:sym typeface="+mn-lt"/>
              </a:rPr>
              <a:t>，工作方式为</a:t>
            </a:r>
            <a:r>
              <a:rPr lang="en-US" altLang="zh-CN" sz="2200" dirty="0">
                <a:solidFill>
                  <a:srgbClr val="006600"/>
                </a:solidFill>
                <a:effectLst>
                  <a:glow rad="228600">
                    <a:srgbClr val="FFFF00">
                      <a:alpha val="40000"/>
                    </a:srgbClr>
                  </a:glow>
                </a:effectLst>
                <a:latin typeface="+mn-lt"/>
                <a:ea typeface="+mn-ea"/>
                <a:cs typeface="+mn-ea"/>
                <a:sym typeface="+mn-lt"/>
              </a:rPr>
              <a:t>0</a:t>
            </a:r>
            <a:r>
              <a:rPr lang="zh-CN" altLang="en-US" sz="2200" dirty="0">
                <a:solidFill>
                  <a:srgbClr val="006600"/>
                </a:solidFill>
                <a:effectLst>
                  <a:glow rad="228600">
                    <a:srgbClr val="FFFF00">
                      <a:alpha val="40000"/>
                    </a:srgbClr>
                  </a:glow>
                </a:effectLst>
                <a:latin typeface="+mn-lt"/>
                <a:ea typeface="+mn-ea"/>
                <a:cs typeface="+mn-ea"/>
                <a:sym typeface="+mn-lt"/>
              </a:rPr>
              <a:t>方式。</a:t>
            </a:r>
            <a:endParaRPr lang="en-US" altLang="zh-CN" sz="2200" dirty="0">
              <a:solidFill>
                <a:srgbClr val="006600"/>
              </a:solidFill>
              <a:effectLst>
                <a:glow rad="228600">
                  <a:srgbClr val="FFFF00">
                    <a:alpha val="40000"/>
                  </a:srgbClr>
                </a:glow>
              </a:effectLst>
              <a:latin typeface="+mn-lt"/>
              <a:ea typeface="+mn-ea"/>
              <a:cs typeface="+mn-ea"/>
              <a:sym typeface="+mn-lt"/>
            </a:endParaRPr>
          </a:p>
          <a:p>
            <a:pPr algn="just" eaLnBrk="1" hangingPunct="1">
              <a:lnSpc>
                <a:spcPct val="120000"/>
              </a:lnSpc>
              <a:buFontTx/>
              <a:buNone/>
            </a:pPr>
            <a:r>
              <a:rPr lang="zh-CN" altLang="en-US" sz="2200" b="0" dirty="0">
                <a:latin typeface="+mn-lt"/>
                <a:ea typeface="+mn-ea"/>
                <a:cs typeface="+mn-ea"/>
                <a:sym typeface="+mn-lt"/>
              </a:rPr>
              <a:t>从波形图中可以看出，</a:t>
            </a:r>
            <a:r>
              <a:rPr lang="zh-CN" altLang="en-US" sz="2200" dirty="0">
                <a:solidFill>
                  <a:srgbClr val="C00000"/>
                </a:solidFill>
                <a:latin typeface="+mn-lt"/>
                <a:ea typeface="+mn-ea"/>
                <a:cs typeface="+mn-ea"/>
                <a:sym typeface="+mn-lt"/>
              </a:rPr>
              <a:t>当</a:t>
            </a:r>
            <a:r>
              <a:rPr lang="en-US" altLang="zh-CN" sz="2200" b="0" dirty="0">
                <a:latin typeface="+mn-lt"/>
                <a:ea typeface="+mn-ea"/>
                <a:cs typeface="+mn-ea"/>
                <a:sym typeface="+mn-lt"/>
              </a:rPr>
              <a:t>GATE1</a:t>
            </a:r>
            <a:r>
              <a:rPr lang="zh-CN" altLang="en-US" sz="2200" b="0" dirty="0">
                <a:latin typeface="+mn-lt"/>
                <a:ea typeface="+mn-ea"/>
                <a:cs typeface="+mn-ea"/>
                <a:sym typeface="+mn-lt"/>
              </a:rPr>
              <a:t>门信号也就是</a:t>
            </a:r>
            <a:r>
              <a:rPr lang="zh-CN" altLang="en-US" sz="2200" dirty="0">
                <a:solidFill>
                  <a:srgbClr val="0000FF"/>
                </a:solidFill>
                <a:latin typeface="+mn-lt"/>
                <a:ea typeface="+mn-ea"/>
                <a:cs typeface="+mn-ea"/>
                <a:sym typeface="+mn-lt"/>
              </a:rPr>
              <a:t>被测信号为低电平时，</a:t>
            </a:r>
            <a:r>
              <a:rPr lang="zh-CN" altLang="en-US" sz="2200" b="0" dirty="0">
                <a:latin typeface="+mn-lt"/>
                <a:ea typeface="+mn-ea"/>
                <a:cs typeface="+mn-ea"/>
                <a:sym typeface="+mn-lt"/>
              </a:rPr>
              <a:t>即使写入计数初值也</a:t>
            </a:r>
            <a:r>
              <a:rPr lang="zh-CN" altLang="en-US" sz="2200" dirty="0">
                <a:solidFill>
                  <a:srgbClr val="0000FF"/>
                </a:solidFill>
                <a:latin typeface="+mn-lt"/>
                <a:ea typeface="+mn-ea"/>
                <a:cs typeface="+mn-ea"/>
                <a:sym typeface="+mn-lt"/>
              </a:rPr>
              <a:t>不开始计数</a:t>
            </a:r>
            <a:r>
              <a:rPr lang="zh-CN" altLang="en-US" sz="2200" b="0" dirty="0">
                <a:latin typeface="+mn-lt"/>
                <a:ea typeface="+mn-ea"/>
                <a:cs typeface="+mn-ea"/>
                <a:sym typeface="+mn-lt"/>
              </a:rPr>
              <a:t>，只有</a:t>
            </a:r>
            <a:r>
              <a:rPr lang="zh-CN" altLang="en-US" sz="2200" dirty="0">
                <a:solidFill>
                  <a:srgbClr val="C00000"/>
                </a:solidFill>
                <a:latin typeface="+mn-lt"/>
                <a:ea typeface="+mn-ea"/>
                <a:cs typeface="+mn-ea"/>
                <a:sym typeface="+mn-lt"/>
              </a:rPr>
              <a:t>当</a:t>
            </a:r>
            <a:r>
              <a:rPr lang="en-US" altLang="zh-CN" sz="2200" b="0" dirty="0">
                <a:latin typeface="+mn-lt"/>
                <a:ea typeface="+mn-ea"/>
                <a:cs typeface="+mn-ea"/>
                <a:sym typeface="+mn-lt"/>
              </a:rPr>
              <a:t>GATE1</a:t>
            </a:r>
            <a:r>
              <a:rPr lang="zh-CN" altLang="en-US" sz="2200" b="0" dirty="0">
                <a:latin typeface="+mn-lt"/>
                <a:ea typeface="+mn-ea"/>
                <a:cs typeface="+mn-ea"/>
                <a:sym typeface="+mn-lt"/>
              </a:rPr>
              <a:t>门信号也就是</a:t>
            </a:r>
            <a:r>
              <a:rPr lang="zh-CN" altLang="en-US" sz="2200" dirty="0">
                <a:solidFill>
                  <a:srgbClr val="0000FF"/>
                </a:solidFill>
                <a:latin typeface="+mn-lt"/>
                <a:ea typeface="+mn-ea"/>
                <a:cs typeface="+mn-ea"/>
                <a:sym typeface="+mn-lt"/>
              </a:rPr>
              <a:t>被测信号变为高电平时才开始计数操作</a:t>
            </a:r>
            <a:r>
              <a:rPr lang="zh-CN" altLang="en-US" sz="2200" b="0" dirty="0">
                <a:latin typeface="+mn-lt"/>
                <a:ea typeface="+mn-ea"/>
                <a:cs typeface="+mn-ea"/>
                <a:sym typeface="+mn-lt"/>
              </a:rPr>
              <a:t>，并且</a:t>
            </a:r>
            <a:r>
              <a:rPr lang="zh-CN" altLang="en-US" sz="2200" dirty="0">
                <a:solidFill>
                  <a:srgbClr val="0000FF"/>
                </a:solidFill>
                <a:latin typeface="+mn-lt"/>
                <a:ea typeface="+mn-ea"/>
                <a:cs typeface="+mn-ea"/>
                <a:sym typeface="+mn-lt"/>
              </a:rPr>
              <a:t>直到</a:t>
            </a:r>
            <a:r>
              <a:rPr lang="en-US" altLang="zh-CN" sz="2200" b="0" dirty="0">
                <a:latin typeface="+mn-lt"/>
                <a:ea typeface="+mn-ea"/>
                <a:cs typeface="+mn-ea"/>
                <a:sym typeface="+mn-lt"/>
              </a:rPr>
              <a:t>GATE1</a:t>
            </a:r>
            <a:r>
              <a:rPr lang="zh-CN" altLang="en-US" sz="2200" b="0" dirty="0">
                <a:latin typeface="+mn-lt"/>
                <a:ea typeface="+mn-ea"/>
                <a:cs typeface="+mn-ea"/>
                <a:sym typeface="+mn-lt"/>
              </a:rPr>
              <a:t>门信号也就是</a:t>
            </a:r>
            <a:r>
              <a:rPr lang="zh-CN" altLang="en-US" sz="2200" dirty="0">
                <a:solidFill>
                  <a:srgbClr val="0000FF"/>
                </a:solidFill>
                <a:latin typeface="+mn-lt"/>
                <a:ea typeface="+mn-ea"/>
                <a:cs typeface="+mn-ea"/>
                <a:sym typeface="+mn-lt"/>
              </a:rPr>
              <a:t>被测信号再次变为低电平时才结束。</a:t>
            </a:r>
            <a:r>
              <a:rPr lang="zh-CN" altLang="en-US" sz="2200" b="0" dirty="0">
                <a:latin typeface="+mn-lt"/>
                <a:ea typeface="+mn-ea"/>
                <a:cs typeface="+mn-ea"/>
                <a:sym typeface="+mn-lt"/>
              </a:rPr>
              <a:t>于是</a:t>
            </a:r>
            <a:r>
              <a:rPr lang="zh-CN" altLang="en-US" sz="2200" dirty="0">
                <a:solidFill>
                  <a:srgbClr val="C00000"/>
                </a:solidFill>
                <a:latin typeface="+mn-lt"/>
                <a:ea typeface="+mn-ea"/>
                <a:cs typeface="+mn-ea"/>
                <a:sym typeface="+mn-lt"/>
              </a:rPr>
              <a:t>把这一段计数过程中所累积的时钟计数脉冲的个数乘以脉冲的周期就得到被测信号的宽度。</a:t>
            </a:r>
            <a:endParaRPr lang="en-US" altLang="zh-CN" sz="2200" dirty="0">
              <a:solidFill>
                <a:srgbClr val="C00000"/>
              </a:solidFill>
              <a:latin typeface="+mn-lt"/>
              <a:ea typeface="+mn-ea"/>
              <a:cs typeface="+mn-ea"/>
              <a:sym typeface="+mn-lt"/>
            </a:endParaRPr>
          </a:p>
        </p:txBody>
      </p:sp>
      <p:pic>
        <p:nvPicPr>
          <p:cNvPr id="6" name="Picture 13" descr="0713"/>
          <p:cNvPicPr>
            <a:picLocks noChangeAspect="1"/>
          </p:cNvPicPr>
          <p:nvPr/>
        </p:nvPicPr>
        <p:blipFill>
          <a:blip r:embed="rId1"/>
          <a:srcRect/>
          <a:stretch>
            <a:fillRect/>
          </a:stretch>
        </p:blipFill>
        <p:spPr>
          <a:xfrm>
            <a:off x="1782445" y="1264920"/>
            <a:ext cx="5579110" cy="2164080"/>
          </a:xfrm>
          <a:prstGeom prst="rect">
            <a:avLst/>
          </a:prstGeom>
          <a:noFill/>
          <a:ln w="9525">
            <a:noFill/>
            <a:miter/>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226821" y="309185"/>
            <a:ext cx="78479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200" dirty="0">
                <a:effectLst>
                  <a:glow rad="228600">
                    <a:srgbClr val="FFFF00">
                      <a:alpha val="40000"/>
                    </a:srgbClr>
                  </a:glow>
                </a:effectLst>
                <a:latin typeface="+mn-lt"/>
                <a:ea typeface="+mn-ea"/>
                <a:cs typeface="+mn-ea"/>
                <a:sym typeface="+mn-lt"/>
              </a:rPr>
              <a:t>小结：地址范围为</a:t>
            </a:r>
            <a:r>
              <a:rPr lang="en-US" altLang="zh-CN" sz="2200" dirty="0">
                <a:effectLst>
                  <a:glow rad="228600">
                    <a:srgbClr val="FFFF00">
                      <a:alpha val="40000"/>
                    </a:srgbClr>
                  </a:glow>
                </a:effectLst>
                <a:latin typeface="+mn-lt"/>
                <a:ea typeface="+mn-ea"/>
                <a:cs typeface="+mn-ea"/>
                <a:sym typeface="+mn-lt"/>
              </a:rPr>
              <a:t>304H~307H</a:t>
            </a:r>
            <a:r>
              <a:rPr lang="zh-CN" altLang="en-US" sz="2200" dirty="0">
                <a:effectLst>
                  <a:glow rad="228600">
                    <a:srgbClr val="FFFF00">
                      <a:alpha val="40000"/>
                    </a:srgbClr>
                  </a:glow>
                </a:effectLst>
                <a:latin typeface="+mn-lt"/>
                <a:ea typeface="+mn-ea"/>
                <a:cs typeface="+mn-ea"/>
                <a:sym typeface="+mn-lt"/>
              </a:rPr>
              <a:t>；</a:t>
            </a:r>
            <a:r>
              <a:rPr lang="en-US" altLang="zh-CN" sz="2200" dirty="0">
                <a:effectLst>
                  <a:glow rad="228600">
                    <a:srgbClr val="FFFF00">
                      <a:alpha val="40000"/>
                    </a:srgbClr>
                  </a:glow>
                </a:effectLst>
                <a:latin typeface="+mn-lt"/>
                <a:ea typeface="+mn-ea"/>
                <a:cs typeface="+mn-ea"/>
                <a:sym typeface="+mn-lt"/>
              </a:rPr>
              <a:t>T1</a:t>
            </a:r>
            <a:r>
              <a:rPr lang="zh-CN" altLang="en-US" sz="2200" dirty="0">
                <a:effectLst>
                  <a:glow rad="228600">
                    <a:srgbClr val="FFFF00">
                      <a:alpha val="40000"/>
                    </a:srgbClr>
                  </a:glow>
                </a:effectLst>
                <a:latin typeface="+mn-lt"/>
                <a:ea typeface="+mn-ea"/>
                <a:cs typeface="+mn-ea"/>
                <a:sym typeface="+mn-lt"/>
              </a:rPr>
              <a:t>通道工作于方式</a:t>
            </a:r>
            <a:r>
              <a:rPr lang="en-US" altLang="zh-CN" sz="2200" dirty="0">
                <a:effectLst>
                  <a:glow rad="228600">
                    <a:srgbClr val="FFFF00">
                      <a:alpha val="40000"/>
                    </a:srgbClr>
                  </a:glow>
                </a:effectLst>
                <a:latin typeface="+mn-lt"/>
                <a:ea typeface="+mn-ea"/>
                <a:cs typeface="+mn-ea"/>
                <a:sym typeface="+mn-lt"/>
              </a:rPr>
              <a:t>0</a:t>
            </a:r>
            <a:r>
              <a:rPr lang="zh-CN" altLang="en-US" sz="2200" dirty="0">
                <a:effectLst>
                  <a:glow rad="228600">
                    <a:srgbClr val="FFFF00">
                      <a:alpha val="40000"/>
                    </a:srgbClr>
                  </a:glow>
                </a:effectLst>
                <a:latin typeface="+mn-lt"/>
                <a:ea typeface="+mn-ea"/>
                <a:cs typeface="+mn-ea"/>
                <a:sym typeface="+mn-lt"/>
              </a:rPr>
              <a:t>，计数初值为</a:t>
            </a:r>
            <a:r>
              <a:rPr lang="en-US" altLang="zh-CN" sz="2200" dirty="0">
                <a:effectLst>
                  <a:glow rad="228600">
                    <a:srgbClr val="FFFF00">
                      <a:alpha val="40000"/>
                    </a:srgbClr>
                  </a:glow>
                </a:effectLst>
                <a:latin typeface="+mn-lt"/>
                <a:ea typeface="+mn-ea"/>
                <a:cs typeface="+mn-ea"/>
                <a:sym typeface="+mn-lt"/>
              </a:rPr>
              <a:t>0000H</a:t>
            </a:r>
            <a:r>
              <a:rPr lang="zh-CN" altLang="en-US" sz="2200" dirty="0">
                <a:effectLst>
                  <a:glow rad="228600">
                    <a:srgbClr val="FFFF00">
                      <a:alpha val="40000"/>
                    </a:srgbClr>
                  </a:glow>
                </a:effectLst>
                <a:latin typeface="+mn-lt"/>
                <a:ea typeface="+mn-ea"/>
                <a:cs typeface="+mn-ea"/>
                <a:sym typeface="+mn-lt"/>
              </a:rPr>
              <a:t>、二进制，方式字：</a:t>
            </a:r>
            <a:r>
              <a:rPr lang="en-US" altLang="zh-CN" sz="2200" dirty="0">
                <a:solidFill>
                  <a:srgbClr val="C00000"/>
                </a:solidFill>
                <a:effectLst>
                  <a:glow rad="228600">
                    <a:srgbClr val="FFFF00">
                      <a:alpha val="40000"/>
                    </a:srgbClr>
                  </a:glow>
                </a:effectLst>
                <a:latin typeface="+mn-lt"/>
                <a:ea typeface="+mn-ea"/>
                <a:cs typeface="+mn-ea"/>
                <a:sym typeface="+mn-lt"/>
              </a:rPr>
              <a:t>01</a:t>
            </a:r>
            <a:r>
              <a:rPr lang="en-US" altLang="zh-CN" sz="2200" dirty="0">
                <a:solidFill>
                  <a:srgbClr val="0000FF"/>
                </a:solidFill>
                <a:effectLst>
                  <a:glow rad="228600">
                    <a:srgbClr val="FFFF00">
                      <a:alpha val="40000"/>
                    </a:srgbClr>
                  </a:glow>
                </a:effectLst>
                <a:latin typeface="+mn-lt"/>
                <a:ea typeface="+mn-ea"/>
                <a:cs typeface="+mn-ea"/>
                <a:sym typeface="+mn-lt"/>
              </a:rPr>
              <a:t>11</a:t>
            </a:r>
            <a:r>
              <a:rPr lang="en-US" altLang="zh-CN" sz="2200" dirty="0">
                <a:solidFill>
                  <a:srgbClr val="006600"/>
                </a:solidFill>
                <a:effectLst>
                  <a:glow rad="228600">
                    <a:srgbClr val="FFFF00">
                      <a:alpha val="40000"/>
                    </a:srgbClr>
                  </a:glow>
                </a:effectLst>
                <a:latin typeface="+mn-lt"/>
                <a:ea typeface="+mn-ea"/>
                <a:cs typeface="+mn-ea"/>
                <a:sym typeface="+mn-lt"/>
              </a:rPr>
              <a:t>000</a:t>
            </a:r>
            <a:r>
              <a:rPr lang="en-US" altLang="zh-CN" sz="2200" dirty="0">
                <a:effectLst>
                  <a:glow rad="228600">
                    <a:srgbClr val="FFFF00">
                      <a:alpha val="40000"/>
                    </a:srgbClr>
                  </a:glow>
                </a:effectLst>
                <a:latin typeface="+mn-lt"/>
                <a:ea typeface="+mn-ea"/>
                <a:cs typeface="+mn-ea"/>
                <a:sym typeface="+mn-lt"/>
              </a:rPr>
              <a:t>0B=70H    </a:t>
            </a:r>
            <a:r>
              <a:rPr kumimoji="1" lang="en-US" altLang="zh-CN" sz="2200" dirty="0">
                <a:latin typeface="+mn-lt"/>
                <a:ea typeface="+mn-ea"/>
                <a:cs typeface="+mn-ea"/>
                <a:sym typeface="+mn-lt"/>
              </a:rPr>
              <a:t>	</a:t>
            </a:r>
            <a:endParaRPr kumimoji="1" lang="en-US" altLang="zh-CN" sz="2200" dirty="0">
              <a:latin typeface="+mn-lt"/>
              <a:ea typeface="+mn-ea"/>
              <a:cs typeface="+mn-ea"/>
              <a:sym typeface="+mn-lt"/>
            </a:endParaRPr>
          </a:p>
        </p:txBody>
      </p:sp>
      <p:sp>
        <p:nvSpPr>
          <p:cNvPr id="5" name="TextBox 2"/>
          <p:cNvSpPr txBox="1"/>
          <p:nvPr/>
        </p:nvSpPr>
        <p:spPr>
          <a:xfrm>
            <a:off x="795605" y="1470502"/>
            <a:ext cx="6981317" cy="5078313"/>
          </a:xfrm>
          <a:prstGeom prst="rect">
            <a:avLst/>
          </a:prstGeom>
          <a:noFill/>
        </p:spPr>
        <p:txBody>
          <a:bodyPr wrap="square" rtlCol="0">
            <a:spAutoFit/>
          </a:bodyPr>
          <a:lstStyle/>
          <a:p>
            <a:pPr eaLnBrk="1" fontAlgn="auto" hangingPunct="1">
              <a:spcBef>
                <a:spcPts val="0"/>
              </a:spcBef>
              <a:spcAft>
                <a:spcPts val="0"/>
              </a:spcAft>
            </a:pPr>
            <a:r>
              <a:rPr lang="en-US" altLang="zh-CN" sz="1800" b="0" dirty="0">
                <a:solidFill>
                  <a:srgbClr val="000000"/>
                </a:solidFill>
                <a:latin typeface="+mn-lt"/>
                <a:ea typeface="+mn-ea"/>
                <a:cs typeface="+mn-ea"/>
                <a:sym typeface="+mn-lt"/>
              </a:rPr>
              <a:t>   MOV DX,307H     	;82C54A</a:t>
            </a:r>
            <a:r>
              <a:rPr lang="zh-CN" altLang="zh-CN" sz="1800" b="0" dirty="0">
                <a:solidFill>
                  <a:srgbClr val="000000"/>
                </a:solidFill>
                <a:latin typeface="+mn-lt"/>
                <a:ea typeface="+mn-ea"/>
                <a:cs typeface="+mn-ea"/>
                <a:sym typeface="+mn-lt"/>
              </a:rPr>
              <a:t>的命令口</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AL,</a:t>
            </a:r>
            <a:r>
              <a:rPr lang="en-US" altLang="zh-CN" sz="1800" dirty="0">
                <a:solidFill>
                  <a:srgbClr val="00B050"/>
                </a:solidFill>
                <a:latin typeface="+mn-lt"/>
                <a:ea typeface="+mn-ea"/>
                <a:cs typeface="+mn-ea"/>
                <a:sym typeface="+mn-lt"/>
              </a:rPr>
              <a:t>70H</a:t>
            </a:r>
            <a:r>
              <a:rPr lang="en-US" altLang="zh-CN" sz="1800" b="0" dirty="0">
                <a:solidFill>
                  <a:srgbClr val="000000"/>
                </a:solidFill>
                <a:latin typeface="+mn-lt"/>
                <a:ea typeface="+mn-ea"/>
                <a:cs typeface="+mn-ea"/>
                <a:sym typeface="+mn-lt"/>
              </a:rPr>
              <a:t>      	;</a:t>
            </a:r>
            <a:r>
              <a:rPr lang="zh-CN" altLang="zh-CN" sz="1800" dirty="0">
                <a:solidFill>
                  <a:srgbClr val="00B050"/>
                </a:solidFill>
                <a:latin typeface="+mn-lt"/>
                <a:ea typeface="+mn-ea"/>
                <a:cs typeface="+mn-ea"/>
                <a:sym typeface="+mn-lt"/>
              </a:rPr>
              <a:t>方式命令</a:t>
            </a:r>
            <a:endParaRPr lang="zh-CN" altLang="zh-CN" sz="1800" dirty="0">
              <a:solidFill>
                <a:srgbClr val="00B05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OUT DX,AL</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DX,305H     	;1</a:t>
            </a:r>
            <a:r>
              <a:rPr lang="zh-CN" altLang="zh-CN" sz="1800" b="0" dirty="0">
                <a:solidFill>
                  <a:srgbClr val="000000"/>
                </a:solidFill>
                <a:latin typeface="+mn-lt"/>
                <a:ea typeface="+mn-ea"/>
                <a:cs typeface="+mn-ea"/>
                <a:sym typeface="+mn-lt"/>
              </a:rPr>
              <a:t>号计数器的数据口</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AX,</a:t>
            </a:r>
            <a:r>
              <a:rPr lang="en-US" altLang="zh-CN" sz="1800" dirty="0">
                <a:solidFill>
                  <a:srgbClr val="00B050"/>
                </a:solidFill>
                <a:latin typeface="+mn-lt"/>
                <a:ea typeface="+mn-ea"/>
                <a:cs typeface="+mn-ea"/>
                <a:sym typeface="+mn-lt"/>
              </a:rPr>
              <a:t>0000H</a:t>
            </a:r>
            <a:r>
              <a:rPr lang="en-US" altLang="zh-CN" sz="1800" b="0" dirty="0">
                <a:solidFill>
                  <a:srgbClr val="000000"/>
                </a:solidFill>
                <a:latin typeface="+mn-lt"/>
                <a:ea typeface="+mn-ea"/>
                <a:cs typeface="+mn-ea"/>
                <a:sym typeface="+mn-lt"/>
              </a:rPr>
              <a:t>               ;</a:t>
            </a:r>
            <a:r>
              <a:rPr lang="zh-CN" altLang="zh-CN" sz="1800" dirty="0">
                <a:solidFill>
                  <a:srgbClr val="00B050"/>
                </a:solidFill>
                <a:latin typeface="+mn-lt"/>
                <a:ea typeface="+mn-ea"/>
                <a:cs typeface="+mn-ea"/>
                <a:sym typeface="+mn-lt"/>
              </a:rPr>
              <a:t>定时常数</a:t>
            </a:r>
            <a:r>
              <a:rPr lang="en-US" altLang="zh-CN" sz="1800" b="0" dirty="0">
                <a:solidFill>
                  <a:srgbClr val="000000"/>
                </a:solidFill>
                <a:latin typeface="+mn-lt"/>
                <a:ea typeface="+mn-ea"/>
                <a:cs typeface="+mn-ea"/>
                <a:sym typeface="+mn-lt"/>
              </a:rPr>
              <a:t>    		</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OUT DX,AL           	;</a:t>
            </a:r>
            <a:r>
              <a:rPr lang="zh-CN" altLang="zh-CN" sz="1800" b="0" dirty="0">
                <a:solidFill>
                  <a:srgbClr val="000000"/>
                </a:solidFill>
                <a:latin typeface="+mn-lt"/>
                <a:ea typeface="+mn-ea"/>
                <a:cs typeface="+mn-ea"/>
                <a:sym typeface="+mn-lt"/>
              </a:rPr>
              <a:t>定时常数低字节</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AL,AH      	               ;</a:t>
            </a:r>
            <a:r>
              <a:rPr lang="zh-CN" altLang="zh-CN" sz="1800" b="0" dirty="0">
                <a:solidFill>
                  <a:srgbClr val="000000"/>
                </a:solidFill>
                <a:latin typeface="+mn-lt"/>
                <a:ea typeface="+mn-ea"/>
                <a:cs typeface="+mn-ea"/>
                <a:sym typeface="+mn-lt"/>
              </a:rPr>
              <a:t>定时常数高字节</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OUT DX,AL</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DX,307H     	;82C54A</a:t>
            </a:r>
            <a:r>
              <a:rPr lang="zh-CN" altLang="zh-CN" sz="1800" b="0" dirty="0">
                <a:solidFill>
                  <a:srgbClr val="000000"/>
                </a:solidFill>
                <a:latin typeface="+mn-lt"/>
                <a:ea typeface="+mn-ea"/>
                <a:cs typeface="+mn-ea"/>
                <a:sym typeface="+mn-lt"/>
              </a:rPr>
              <a:t>的命令口</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a:t>
            </a:r>
            <a:r>
              <a:rPr lang="en-US" altLang="zh-CN" sz="1800" b="0" dirty="0">
                <a:solidFill>
                  <a:srgbClr val="FF0000"/>
                </a:solidFill>
                <a:latin typeface="+mn-lt"/>
                <a:ea typeface="+mn-ea"/>
                <a:cs typeface="+mn-ea"/>
                <a:sym typeface="+mn-lt"/>
              </a:rPr>
              <a:t>MOV AL,</a:t>
            </a:r>
            <a:r>
              <a:rPr lang="en-US" altLang="zh-CN" sz="1800" dirty="0">
                <a:solidFill>
                  <a:srgbClr val="FF0000"/>
                </a:solidFill>
                <a:latin typeface="+mn-lt"/>
                <a:ea typeface="+mn-ea"/>
                <a:cs typeface="+mn-ea"/>
                <a:sym typeface="+mn-lt"/>
              </a:rPr>
              <a:t>40H  </a:t>
            </a:r>
            <a:r>
              <a:rPr lang="en-US" altLang="zh-CN" sz="1800" b="0" dirty="0">
                <a:solidFill>
                  <a:srgbClr val="FF0000"/>
                </a:solidFill>
                <a:latin typeface="+mn-lt"/>
                <a:ea typeface="+mn-ea"/>
                <a:cs typeface="+mn-ea"/>
                <a:sym typeface="+mn-lt"/>
              </a:rPr>
              <a:t>    </a:t>
            </a:r>
            <a:r>
              <a:rPr lang="en-US" altLang="zh-CN" sz="1800" b="0" dirty="0">
                <a:solidFill>
                  <a:srgbClr val="000000"/>
                </a:solidFill>
                <a:latin typeface="+mn-lt"/>
                <a:ea typeface="+mn-ea"/>
                <a:cs typeface="+mn-ea"/>
                <a:sym typeface="+mn-lt"/>
              </a:rPr>
              <a:t>	;1</a:t>
            </a:r>
            <a:r>
              <a:rPr lang="zh-CN" altLang="zh-CN" sz="1800" b="0" dirty="0">
                <a:solidFill>
                  <a:srgbClr val="000000"/>
                </a:solidFill>
                <a:latin typeface="+mn-lt"/>
                <a:ea typeface="+mn-ea"/>
                <a:cs typeface="+mn-ea"/>
                <a:sym typeface="+mn-lt"/>
              </a:rPr>
              <a:t>号计数器的</a:t>
            </a:r>
            <a:r>
              <a:rPr lang="zh-CN" altLang="zh-CN" sz="1800" dirty="0">
                <a:solidFill>
                  <a:srgbClr val="00B050"/>
                </a:solidFill>
                <a:latin typeface="+mn-lt"/>
                <a:ea typeface="+mn-ea"/>
                <a:cs typeface="+mn-ea"/>
                <a:sym typeface="+mn-lt"/>
              </a:rPr>
              <a:t>锁存命令</a:t>
            </a:r>
            <a:r>
              <a:rPr lang="zh-CN" altLang="en-US" sz="1800" dirty="0">
                <a:solidFill>
                  <a:srgbClr val="00B050"/>
                </a:solidFill>
                <a:latin typeface="+mn-lt"/>
                <a:ea typeface="+mn-ea"/>
                <a:cs typeface="+mn-ea"/>
                <a:sym typeface="+mn-lt"/>
              </a:rPr>
              <a:t>（</a:t>
            </a:r>
            <a:r>
              <a:rPr lang="en-US" altLang="zh-CN" sz="1800" dirty="0">
                <a:solidFill>
                  <a:srgbClr val="00B050"/>
                </a:solidFill>
                <a:latin typeface="+mn-lt"/>
                <a:ea typeface="+mn-ea"/>
                <a:cs typeface="+mn-ea"/>
                <a:sym typeface="+mn-lt"/>
              </a:rPr>
              <a:t>0100XXXXH</a:t>
            </a:r>
            <a:r>
              <a:rPr lang="zh-CN" altLang="en-US" sz="1800" dirty="0">
                <a:solidFill>
                  <a:srgbClr val="00B050"/>
                </a:solidFill>
                <a:latin typeface="+mn-lt"/>
                <a:ea typeface="+mn-ea"/>
                <a:cs typeface="+mn-ea"/>
                <a:sym typeface="+mn-lt"/>
              </a:rPr>
              <a:t>）</a:t>
            </a:r>
            <a:endParaRPr lang="zh-CN" altLang="zh-CN" sz="1800" dirty="0">
              <a:solidFill>
                <a:srgbClr val="00B05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a:t>
            </a:r>
            <a:r>
              <a:rPr lang="en-US" altLang="zh-CN" sz="1800" b="0" dirty="0">
                <a:solidFill>
                  <a:srgbClr val="FF0000"/>
                </a:solidFill>
                <a:cs typeface="+mn-ea"/>
                <a:sym typeface="+mn-lt"/>
              </a:rPr>
              <a:t>OUT DX,AL</a:t>
            </a:r>
            <a:endParaRPr lang="en-US" altLang="zh-CN" sz="1800" b="0" dirty="0">
              <a:solidFill>
                <a:srgbClr val="FF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DX,305H     </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IN AL,DX        		;</a:t>
            </a:r>
            <a:r>
              <a:rPr lang="zh-CN" altLang="zh-CN" sz="1800" b="0" dirty="0">
                <a:solidFill>
                  <a:srgbClr val="000000"/>
                </a:solidFill>
                <a:latin typeface="+mn-lt"/>
                <a:ea typeface="+mn-ea"/>
                <a:cs typeface="+mn-ea"/>
                <a:sym typeface="+mn-lt"/>
              </a:rPr>
              <a:t>从</a:t>
            </a:r>
            <a:r>
              <a:rPr lang="en-US" altLang="zh-CN" sz="1800" b="0" dirty="0">
                <a:solidFill>
                  <a:srgbClr val="000000"/>
                </a:solidFill>
                <a:latin typeface="+mn-lt"/>
                <a:ea typeface="+mn-ea"/>
                <a:cs typeface="+mn-ea"/>
                <a:sym typeface="+mn-lt"/>
              </a:rPr>
              <a:t>1</a:t>
            </a:r>
            <a:r>
              <a:rPr lang="zh-CN" altLang="zh-CN" sz="1800" b="0" dirty="0">
                <a:solidFill>
                  <a:srgbClr val="000000"/>
                </a:solidFill>
                <a:latin typeface="+mn-lt"/>
                <a:ea typeface="+mn-ea"/>
                <a:cs typeface="+mn-ea"/>
                <a:sym typeface="+mn-lt"/>
              </a:rPr>
              <a:t>号计数器</a:t>
            </a:r>
            <a:r>
              <a:rPr lang="zh-CN" altLang="zh-CN" sz="1800" dirty="0">
                <a:solidFill>
                  <a:srgbClr val="00B050"/>
                </a:solidFill>
                <a:latin typeface="+mn-lt"/>
                <a:ea typeface="+mn-ea"/>
                <a:cs typeface="+mn-ea"/>
                <a:sym typeface="+mn-lt"/>
              </a:rPr>
              <a:t>读当前计数值</a:t>
            </a:r>
            <a:r>
              <a:rPr lang="zh-CN" altLang="zh-CN" sz="1800" b="0" dirty="0">
                <a:solidFill>
                  <a:srgbClr val="000000"/>
                </a:solidFill>
                <a:latin typeface="+mn-lt"/>
                <a:ea typeface="+mn-ea"/>
                <a:cs typeface="+mn-ea"/>
                <a:sym typeface="+mn-lt"/>
              </a:rPr>
              <a:t>，保存</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BL,AL       </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IN AL,DX        </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BH,AL       </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MOV AX,0000H    </a:t>
            </a:r>
            <a:endParaRPr lang="zh-CN" altLang="zh-CN" sz="1800" b="0" dirty="0">
              <a:solidFill>
                <a:srgbClr val="000000"/>
              </a:solidFill>
              <a:latin typeface="+mn-lt"/>
              <a:ea typeface="+mn-ea"/>
              <a:cs typeface="+mn-ea"/>
              <a:sym typeface="+mn-lt"/>
            </a:endParaRPr>
          </a:p>
          <a:p>
            <a:pPr eaLnBrk="1" fontAlgn="auto" hangingPunct="1">
              <a:spcBef>
                <a:spcPts val="0"/>
              </a:spcBef>
              <a:spcAft>
                <a:spcPts val="0"/>
              </a:spcAft>
            </a:pPr>
            <a:r>
              <a:rPr lang="en-US" altLang="zh-CN" sz="1800" b="0" dirty="0">
                <a:solidFill>
                  <a:srgbClr val="000000"/>
                </a:solidFill>
                <a:latin typeface="+mn-lt"/>
                <a:ea typeface="+mn-ea"/>
                <a:cs typeface="+mn-ea"/>
                <a:sym typeface="+mn-lt"/>
              </a:rPr>
              <a:t>   </a:t>
            </a:r>
            <a:r>
              <a:rPr lang="en-US" altLang="zh-CN" sz="1800" dirty="0">
                <a:solidFill>
                  <a:srgbClr val="00B050"/>
                </a:solidFill>
                <a:latin typeface="+mn-lt"/>
                <a:ea typeface="+mn-ea"/>
                <a:cs typeface="+mn-ea"/>
                <a:sym typeface="+mn-lt"/>
              </a:rPr>
              <a:t>SUB AX,BX</a:t>
            </a:r>
            <a:r>
              <a:rPr lang="en-US" altLang="zh-CN" sz="1800" b="0" dirty="0">
                <a:solidFill>
                  <a:srgbClr val="000000"/>
                </a:solidFill>
                <a:latin typeface="+mn-lt"/>
                <a:ea typeface="+mn-ea"/>
                <a:cs typeface="+mn-ea"/>
                <a:sym typeface="+mn-lt"/>
              </a:rPr>
              <a:t>       	;65536-BX,</a:t>
            </a:r>
            <a:r>
              <a:rPr lang="zh-CN" altLang="zh-CN" sz="1800" b="0" dirty="0">
                <a:solidFill>
                  <a:srgbClr val="000000"/>
                </a:solidFill>
                <a:latin typeface="+mn-lt"/>
                <a:ea typeface="+mn-ea"/>
                <a:cs typeface="+mn-ea"/>
                <a:sym typeface="+mn-lt"/>
              </a:rPr>
              <a:t>可得</a:t>
            </a:r>
            <a:r>
              <a:rPr lang="zh-CN" altLang="zh-CN" sz="1800" dirty="0">
                <a:solidFill>
                  <a:srgbClr val="00B050"/>
                </a:solidFill>
                <a:latin typeface="+mn-lt"/>
                <a:ea typeface="+mn-ea"/>
                <a:cs typeface="+mn-ea"/>
                <a:sym typeface="+mn-lt"/>
              </a:rPr>
              <a:t>被测脉冲的宽度</a:t>
            </a:r>
            <a:endParaRPr lang="zh-CN" altLang="zh-CN" sz="1800" dirty="0">
              <a:solidFill>
                <a:srgbClr val="00B05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矩形 6"/>
          <p:cNvSpPr>
            <a:spLocks noChangeArrowheads="1"/>
          </p:cNvSpPr>
          <p:nvPr/>
        </p:nvSpPr>
        <p:spPr bwMode="auto">
          <a:xfrm>
            <a:off x="604837" y="1203325"/>
            <a:ext cx="7934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r>
              <a:rPr kumimoji="1" lang="zh-CN" altLang="en-US" dirty="0">
                <a:solidFill>
                  <a:srgbClr val="002060"/>
                </a:solidFill>
                <a:latin typeface="+mn-lt"/>
                <a:ea typeface="+mn-ea"/>
                <a:cs typeface="+mn-ea"/>
                <a:sym typeface="+mn-lt"/>
              </a:rPr>
              <a:t>例</a:t>
            </a:r>
            <a:r>
              <a:rPr kumimoji="1" lang="en-US" altLang="zh-CN" dirty="0">
                <a:solidFill>
                  <a:srgbClr val="002060"/>
                </a:solidFill>
                <a:latin typeface="+mn-lt"/>
                <a:ea typeface="+mn-ea"/>
                <a:cs typeface="+mn-ea"/>
                <a:sym typeface="+mn-lt"/>
              </a:rPr>
              <a:t>2</a:t>
            </a:r>
            <a:r>
              <a:rPr kumimoji="1" lang="zh-CN" altLang="en-US" dirty="0">
                <a:solidFill>
                  <a:srgbClr val="002060"/>
                </a:solidFill>
                <a:latin typeface="+mn-lt"/>
                <a:ea typeface="+mn-ea"/>
                <a:cs typeface="+mn-ea"/>
                <a:sym typeface="+mn-lt"/>
              </a:rPr>
              <a:t>：某应用系统要求每隔</a:t>
            </a:r>
            <a:r>
              <a:rPr kumimoji="1" lang="en-US" altLang="zh-CN" dirty="0">
                <a:solidFill>
                  <a:srgbClr val="002060"/>
                </a:solidFill>
                <a:latin typeface="+mn-lt"/>
                <a:ea typeface="+mn-ea"/>
                <a:cs typeface="+mn-ea"/>
                <a:sym typeface="+mn-lt"/>
              </a:rPr>
              <a:t>5ms</a:t>
            </a:r>
            <a:r>
              <a:rPr kumimoji="1" lang="zh-CN" altLang="en-US" dirty="0">
                <a:solidFill>
                  <a:srgbClr val="002060"/>
                </a:solidFill>
                <a:latin typeface="+mn-lt"/>
                <a:ea typeface="+mn-ea"/>
                <a:cs typeface="+mn-ea"/>
                <a:sym typeface="+mn-lt"/>
              </a:rPr>
              <a:t>发出一个扫描负脉冲，系统提供的时钟</a:t>
            </a:r>
            <a:r>
              <a:rPr kumimoji="1" lang="en-US" altLang="zh-CN" dirty="0">
                <a:solidFill>
                  <a:srgbClr val="002060"/>
                </a:solidFill>
                <a:latin typeface="+mn-lt"/>
                <a:ea typeface="+mn-ea"/>
                <a:cs typeface="+mn-ea"/>
                <a:sym typeface="+mn-lt"/>
              </a:rPr>
              <a:t>CLK</a:t>
            </a:r>
            <a:r>
              <a:rPr kumimoji="1" lang="zh-CN" altLang="en-US" dirty="0">
                <a:solidFill>
                  <a:srgbClr val="002060"/>
                </a:solidFill>
                <a:latin typeface="+mn-lt"/>
                <a:ea typeface="+mn-ea"/>
                <a:cs typeface="+mn-ea"/>
                <a:sym typeface="+mn-lt"/>
              </a:rPr>
              <a:t>为</a:t>
            </a:r>
            <a:r>
              <a:rPr kumimoji="1" lang="en-US" altLang="zh-CN" dirty="0">
                <a:solidFill>
                  <a:srgbClr val="002060"/>
                </a:solidFill>
                <a:latin typeface="+mn-lt"/>
                <a:ea typeface="+mn-ea"/>
                <a:cs typeface="+mn-ea"/>
                <a:sym typeface="+mn-lt"/>
              </a:rPr>
              <a:t>20KHZ</a:t>
            </a:r>
            <a:r>
              <a:rPr kumimoji="1" lang="zh-CN" altLang="en-US" dirty="0">
                <a:solidFill>
                  <a:srgbClr val="002060"/>
                </a:solidFill>
                <a:latin typeface="+mn-lt"/>
                <a:ea typeface="+mn-ea"/>
                <a:cs typeface="+mn-ea"/>
                <a:sym typeface="+mn-lt"/>
              </a:rPr>
              <a:t>，采用十进制计数。</a:t>
            </a:r>
            <a:endParaRPr kumimoji="1" lang="en-US" altLang="zh-CN" dirty="0">
              <a:solidFill>
                <a:srgbClr val="002060"/>
              </a:solidFill>
              <a:latin typeface="+mn-lt"/>
              <a:ea typeface="+mn-ea"/>
              <a:cs typeface="+mn-ea"/>
              <a:sym typeface="+mn-lt"/>
            </a:endParaRPr>
          </a:p>
        </p:txBody>
      </p:sp>
      <p:sp>
        <p:nvSpPr>
          <p:cNvPr id="5" name="矩形 4"/>
          <p:cNvSpPr>
            <a:spLocks noChangeArrowheads="1"/>
          </p:cNvSpPr>
          <p:nvPr/>
        </p:nvSpPr>
        <p:spPr bwMode="auto">
          <a:xfrm>
            <a:off x="1463040" y="2075039"/>
            <a:ext cx="6949440" cy="238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lvl="0" indent="-342900" algn="just" eaLnBrk="1" hangingPunct="1">
              <a:lnSpc>
                <a:spcPct val="120000"/>
              </a:lnSpc>
              <a:spcBef>
                <a:spcPct val="20000"/>
              </a:spcBef>
              <a:buClr>
                <a:srgbClr val="CC9900"/>
              </a:buClr>
              <a:buSzPct val="65000"/>
            </a:pPr>
            <a:r>
              <a:rPr lang="zh-CN" altLang="en-US" sz="1800" kern="0" dirty="0">
                <a:solidFill>
                  <a:srgbClr val="3333FF"/>
                </a:solidFill>
                <a:latin typeface="+mn-lt"/>
                <a:ea typeface="+mn-ea"/>
                <a:cs typeface="+mn-ea"/>
                <a:sym typeface="+mn-lt"/>
              </a:rPr>
              <a:t>（</a:t>
            </a:r>
            <a:r>
              <a:rPr lang="en-US" altLang="zh-CN" sz="1800" kern="0" dirty="0">
                <a:solidFill>
                  <a:srgbClr val="3333FF"/>
                </a:solidFill>
                <a:latin typeface="+mn-lt"/>
                <a:ea typeface="+mn-ea"/>
                <a:cs typeface="+mn-ea"/>
                <a:sym typeface="+mn-lt"/>
              </a:rPr>
              <a:t>1</a:t>
            </a:r>
            <a:r>
              <a:rPr lang="zh-CN" altLang="en-US" sz="1800" kern="0" dirty="0">
                <a:solidFill>
                  <a:srgbClr val="3333FF"/>
                </a:solidFill>
                <a:latin typeface="+mn-lt"/>
                <a:ea typeface="+mn-ea"/>
                <a:cs typeface="+mn-ea"/>
                <a:sym typeface="+mn-lt"/>
              </a:rPr>
              <a:t>）选择工作方式</a:t>
            </a:r>
            <a:endParaRPr lang="zh-CN" altLang="en-US" sz="1800" kern="0" dirty="0">
              <a:solidFill>
                <a:srgbClr val="3333FF"/>
              </a:solidFill>
              <a:latin typeface="+mn-lt"/>
              <a:ea typeface="+mn-ea"/>
              <a:cs typeface="+mn-ea"/>
              <a:sym typeface="+mn-lt"/>
            </a:endParaRPr>
          </a:p>
          <a:p>
            <a:pPr marL="342900" lvl="0" algn="just" eaLnBrk="1" hangingPunct="1">
              <a:lnSpc>
                <a:spcPct val="120000"/>
              </a:lnSpc>
              <a:spcBef>
                <a:spcPct val="20000"/>
              </a:spcBef>
              <a:buClr>
                <a:srgbClr val="CC9900"/>
              </a:buClr>
              <a:buSzPct val="65000"/>
            </a:pPr>
            <a:r>
              <a:rPr lang="zh-CN" altLang="en-US" sz="1600" b="0" kern="0" dirty="0">
                <a:solidFill>
                  <a:srgbClr val="000000"/>
                </a:solidFill>
                <a:latin typeface="+mn-lt"/>
                <a:ea typeface="+mn-ea"/>
                <a:cs typeface="+mn-ea"/>
                <a:sym typeface="+mn-lt"/>
              </a:rPr>
              <a:t>为了产生每隔</a:t>
            </a:r>
            <a:r>
              <a:rPr lang="en-US" altLang="zh-CN" sz="1600" b="0" kern="0" dirty="0">
                <a:solidFill>
                  <a:srgbClr val="000000"/>
                </a:solidFill>
                <a:latin typeface="+mn-lt"/>
                <a:ea typeface="+mn-ea"/>
                <a:cs typeface="+mn-ea"/>
                <a:sym typeface="+mn-lt"/>
              </a:rPr>
              <a:t>5ms</a:t>
            </a:r>
            <a:r>
              <a:rPr lang="zh-CN" altLang="en-US" sz="1600" b="0" kern="0" dirty="0">
                <a:solidFill>
                  <a:srgbClr val="000000"/>
                </a:solidFill>
                <a:latin typeface="+mn-lt"/>
                <a:ea typeface="+mn-ea"/>
                <a:cs typeface="+mn-ea"/>
                <a:sym typeface="+mn-lt"/>
              </a:rPr>
              <a:t>一次的连续的定时脉冲，</a:t>
            </a:r>
            <a:r>
              <a:rPr lang="zh-CN" altLang="en-US" sz="1600" kern="0" dirty="0">
                <a:solidFill>
                  <a:srgbClr val="C00000"/>
                </a:solidFill>
                <a:latin typeface="+mn-lt"/>
                <a:ea typeface="+mn-ea"/>
                <a:cs typeface="+mn-ea"/>
                <a:sym typeface="+mn-lt"/>
              </a:rPr>
              <a:t>选择</a:t>
            </a:r>
            <a:r>
              <a:rPr lang="en-US" altLang="zh-CN" sz="1600" kern="0" dirty="0">
                <a:solidFill>
                  <a:srgbClr val="C00000"/>
                </a:solidFill>
                <a:latin typeface="+mn-lt"/>
                <a:ea typeface="+mn-ea"/>
                <a:cs typeface="+mn-ea"/>
                <a:sym typeface="+mn-lt"/>
              </a:rPr>
              <a:t>82C54A</a:t>
            </a:r>
            <a:r>
              <a:rPr lang="zh-CN" altLang="en-US" sz="1600" kern="0" dirty="0">
                <a:solidFill>
                  <a:srgbClr val="C00000"/>
                </a:solidFill>
                <a:latin typeface="+mn-lt"/>
                <a:ea typeface="+mn-ea"/>
                <a:cs typeface="+mn-ea"/>
                <a:sym typeface="+mn-lt"/>
              </a:rPr>
              <a:t>的</a:t>
            </a:r>
            <a:r>
              <a:rPr lang="en-US" altLang="zh-CN" sz="1600" kern="0" dirty="0">
                <a:solidFill>
                  <a:srgbClr val="C00000"/>
                </a:solidFill>
                <a:latin typeface="+mn-lt"/>
                <a:ea typeface="+mn-ea"/>
                <a:cs typeface="+mn-ea"/>
                <a:sym typeface="+mn-lt"/>
              </a:rPr>
              <a:t>2</a:t>
            </a:r>
            <a:r>
              <a:rPr lang="zh-CN" altLang="en-US" sz="1600" kern="0" dirty="0">
                <a:solidFill>
                  <a:srgbClr val="C00000"/>
                </a:solidFill>
                <a:latin typeface="+mn-lt"/>
                <a:ea typeface="+mn-ea"/>
                <a:cs typeface="+mn-ea"/>
                <a:sym typeface="+mn-lt"/>
              </a:rPr>
              <a:t>方式</a:t>
            </a:r>
            <a:r>
              <a:rPr lang="zh-CN" altLang="en-US" sz="1600" b="0" kern="0" dirty="0">
                <a:latin typeface="+mn-lt"/>
                <a:ea typeface="+mn-ea"/>
                <a:cs typeface="+mn-ea"/>
                <a:sym typeface="+mn-lt"/>
              </a:rPr>
              <a:t>是合适的</a:t>
            </a:r>
            <a:r>
              <a:rPr lang="zh-CN" altLang="en-US" sz="1600" b="0" kern="0" dirty="0">
                <a:solidFill>
                  <a:srgbClr val="000000"/>
                </a:solidFill>
                <a:latin typeface="+mn-lt"/>
                <a:ea typeface="+mn-ea"/>
                <a:cs typeface="+mn-ea"/>
                <a:sym typeface="+mn-lt"/>
              </a:rPr>
              <a:t>。为此，</a:t>
            </a:r>
            <a:r>
              <a:rPr lang="zh-CN" altLang="en-US" sz="1600" kern="0" dirty="0">
                <a:solidFill>
                  <a:srgbClr val="006600"/>
                </a:solidFill>
                <a:latin typeface="+mn-lt"/>
                <a:ea typeface="+mn-ea"/>
                <a:cs typeface="+mn-ea"/>
                <a:sym typeface="+mn-lt"/>
              </a:rPr>
              <a:t>利用</a:t>
            </a:r>
            <a:r>
              <a:rPr lang="en-US" altLang="zh-CN" sz="1600" kern="0" dirty="0">
                <a:solidFill>
                  <a:srgbClr val="006600"/>
                </a:solidFill>
                <a:latin typeface="+mn-lt"/>
                <a:ea typeface="+mn-ea"/>
                <a:cs typeface="+mn-ea"/>
                <a:sym typeface="+mn-lt"/>
              </a:rPr>
              <a:t>82C54A</a:t>
            </a:r>
            <a:r>
              <a:rPr lang="zh-CN" altLang="en-US" sz="1600" kern="0" dirty="0">
                <a:solidFill>
                  <a:srgbClr val="006600"/>
                </a:solidFill>
                <a:latin typeface="+mn-lt"/>
                <a:ea typeface="+mn-ea"/>
                <a:cs typeface="+mn-ea"/>
                <a:sym typeface="+mn-lt"/>
              </a:rPr>
              <a:t>的计数器</a:t>
            </a:r>
            <a:r>
              <a:rPr lang="en-US" altLang="zh-CN" sz="1600" kern="0" dirty="0">
                <a:solidFill>
                  <a:srgbClr val="006600"/>
                </a:solidFill>
                <a:latin typeface="+mn-lt"/>
                <a:ea typeface="+mn-ea"/>
                <a:cs typeface="+mn-ea"/>
                <a:sym typeface="+mn-lt"/>
              </a:rPr>
              <a:t>2</a:t>
            </a:r>
            <a:r>
              <a:rPr lang="zh-CN" altLang="en-US" sz="1600" b="0" kern="0" dirty="0">
                <a:solidFill>
                  <a:srgbClr val="000000"/>
                </a:solidFill>
                <a:latin typeface="+mn-lt"/>
                <a:ea typeface="+mn-ea"/>
                <a:cs typeface="+mn-ea"/>
                <a:sym typeface="+mn-lt"/>
              </a:rPr>
              <a:t>，将它的</a:t>
            </a:r>
            <a:r>
              <a:rPr lang="en-US" altLang="zh-CN" sz="1600" b="0" kern="0" dirty="0">
                <a:solidFill>
                  <a:srgbClr val="000000"/>
                </a:solidFill>
                <a:latin typeface="+mn-lt"/>
                <a:ea typeface="+mn-ea"/>
                <a:cs typeface="+mn-ea"/>
                <a:sym typeface="+mn-lt"/>
              </a:rPr>
              <a:t>OUT2</a:t>
            </a:r>
            <a:r>
              <a:rPr lang="zh-CN" altLang="en-US" sz="1600" b="0" kern="0" dirty="0">
                <a:solidFill>
                  <a:srgbClr val="000000"/>
                </a:solidFill>
                <a:latin typeface="+mn-lt"/>
                <a:ea typeface="+mn-ea"/>
                <a:cs typeface="+mn-ea"/>
                <a:sym typeface="+mn-lt"/>
              </a:rPr>
              <a:t>作为定时脉冲输出。</a:t>
            </a:r>
            <a:endParaRPr lang="zh-CN" altLang="en-US" sz="1600" b="0" kern="0" dirty="0">
              <a:solidFill>
                <a:srgbClr val="000000"/>
              </a:solidFill>
              <a:latin typeface="+mn-lt"/>
              <a:ea typeface="+mn-ea"/>
              <a:cs typeface="+mn-ea"/>
              <a:sym typeface="+mn-lt"/>
            </a:endParaRPr>
          </a:p>
          <a:p>
            <a:pPr marL="342900" lvl="0" indent="-342900" algn="just" eaLnBrk="1" hangingPunct="1">
              <a:lnSpc>
                <a:spcPct val="120000"/>
              </a:lnSpc>
              <a:spcBef>
                <a:spcPct val="20000"/>
              </a:spcBef>
              <a:buClr>
                <a:srgbClr val="CC9900"/>
              </a:buClr>
              <a:buSzPct val="65000"/>
            </a:pPr>
            <a:r>
              <a:rPr lang="zh-CN" altLang="en-US" sz="1800" kern="0" dirty="0">
                <a:solidFill>
                  <a:srgbClr val="3333FF"/>
                </a:solidFill>
                <a:latin typeface="+mn-lt"/>
                <a:ea typeface="+mn-ea"/>
                <a:cs typeface="+mn-ea"/>
                <a:sym typeface="+mn-lt"/>
              </a:rPr>
              <a:t>（</a:t>
            </a:r>
            <a:r>
              <a:rPr lang="en-US" altLang="zh-CN" sz="1800" kern="0" dirty="0">
                <a:solidFill>
                  <a:srgbClr val="3333FF"/>
                </a:solidFill>
                <a:latin typeface="+mn-lt"/>
                <a:ea typeface="+mn-ea"/>
                <a:cs typeface="+mn-ea"/>
                <a:sym typeface="+mn-lt"/>
              </a:rPr>
              <a:t>2</a:t>
            </a:r>
            <a:r>
              <a:rPr lang="zh-CN" altLang="en-US" sz="1800" kern="0" dirty="0">
                <a:solidFill>
                  <a:srgbClr val="3333FF"/>
                </a:solidFill>
                <a:latin typeface="+mn-lt"/>
                <a:ea typeface="+mn-ea"/>
                <a:cs typeface="+mn-ea"/>
                <a:sym typeface="+mn-lt"/>
              </a:rPr>
              <a:t>）计算定时常数</a:t>
            </a:r>
            <a:endParaRPr lang="zh-CN" altLang="en-US" sz="1800" kern="0" dirty="0">
              <a:solidFill>
                <a:srgbClr val="3333FF"/>
              </a:solidFill>
              <a:latin typeface="+mn-lt"/>
              <a:ea typeface="+mn-ea"/>
              <a:cs typeface="+mn-ea"/>
              <a:sym typeface="+mn-lt"/>
            </a:endParaRPr>
          </a:p>
          <a:p>
            <a:pPr marL="342900" lvl="0" algn="just" eaLnBrk="1" hangingPunct="1">
              <a:lnSpc>
                <a:spcPct val="120000"/>
              </a:lnSpc>
              <a:spcBef>
                <a:spcPct val="20000"/>
              </a:spcBef>
              <a:buClr>
                <a:srgbClr val="CC9900"/>
              </a:buClr>
              <a:buSzPct val="65000"/>
            </a:pPr>
            <a:r>
              <a:rPr lang="zh-CN" altLang="en-US" sz="1600" kern="0" dirty="0">
                <a:solidFill>
                  <a:srgbClr val="C00000"/>
                </a:solidFill>
                <a:latin typeface="+mn-lt"/>
                <a:ea typeface="+mn-ea"/>
                <a:cs typeface="+mn-ea"/>
                <a:sym typeface="+mn-lt"/>
              </a:rPr>
              <a:t>因为是做定时器，</a:t>
            </a:r>
            <a:r>
              <a:rPr lang="zh-CN" altLang="en-US" sz="1600" kern="0" dirty="0">
                <a:solidFill>
                  <a:srgbClr val="006600"/>
                </a:solidFill>
                <a:latin typeface="+mn-lt"/>
                <a:ea typeface="+mn-ea"/>
                <a:cs typeface="+mn-ea"/>
                <a:sym typeface="+mn-lt"/>
              </a:rPr>
              <a:t>故需要进行定时常数计算</a:t>
            </a:r>
            <a:r>
              <a:rPr lang="zh-CN" altLang="en-US" sz="1600" b="0" kern="0" dirty="0">
                <a:solidFill>
                  <a:srgbClr val="000000"/>
                </a:solidFill>
                <a:latin typeface="+mn-lt"/>
                <a:ea typeface="+mn-ea"/>
                <a:cs typeface="+mn-ea"/>
                <a:sym typeface="+mn-lt"/>
              </a:rPr>
              <a:t>。将系统提供的</a:t>
            </a:r>
            <a:r>
              <a:rPr lang="en-US" altLang="zh-CN" sz="1600" b="0" kern="0" dirty="0">
                <a:solidFill>
                  <a:srgbClr val="000000"/>
                </a:solidFill>
                <a:latin typeface="+mn-lt"/>
                <a:ea typeface="+mn-ea"/>
                <a:cs typeface="+mn-ea"/>
                <a:sym typeface="+mn-lt"/>
              </a:rPr>
              <a:t>CLK</a:t>
            </a:r>
            <a:r>
              <a:rPr lang="zh-CN" altLang="en-US" sz="1600" b="0" kern="0" dirty="0">
                <a:solidFill>
                  <a:srgbClr val="000000"/>
                </a:solidFill>
                <a:latin typeface="+mn-lt"/>
                <a:ea typeface="+mn-ea"/>
                <a:cs typeface="+mn-ea"/>
                <a:sym typeface="+mn-lt"/>
              </a:rPr>
              <a:t>作为通道</a:t>
            </a:r>
            <a:r>
              <a:rPr lang="en-US" altLang="zh-CN" sz="1600" b="0" kern="0" dirty="0">
                <a:solidFill>
                  <a:srgbClr val="000000"/>
                </a:solidFill>
                <a:latin typeface="+mn-lt"/>
                <a:ea typeface="+mn-ea"/>
                <a:cs typeface="+mn-ea"/>
                <a:sym typeface="+mn-lt"/>
              </a:rPr>
              <a:t>2</a:t>
            </a:r>
            <a:r>
              <a:rPr lang="zh-CN" altLang="en-US" sz="1600" b="0" kern="0" dirty="0">
                <a:solidFill>
                  <a:srgbClr val="000000"/>
                </a:solidFill>
                <a:latin typeface="+mn-lt"/>
                <a:ea typeface="+mn-ea"/>
                <a:cs typeface="+mn-ea"/>
                <a:sym typeface="+mn-lt"/>
              </a:rPr>
              <a:t>的输入时钟</a:t>
            </a:r>
            <a:r>
              <a:rPr lang="en-US" altLang="zh-CN" sz="1600" b="0" kern="0" dirty="0">
                <a:solidFill>
                  <a:srgbClr val="000000"/>
                </a:solidFill>
                <a:latin typeface="+mn-lt"/>
                <a:ea typeface="+mn-ea"/>
                <a:cs typeface="+mn-ea"/>
                <a:sym typeface="+mn-lt"/>
              </a:rPr>
              <a:t>CLK2</a:t>
            </a:r>
            <a:r>
              <a:rPr lang="zh-CN" altLang="en-US" sz="1600" b="0" kern="0" dirty="0">
                <a:solidFill>
                  <a:srgbClr val="000000"/>
                </a:solidFill>
                <a:latin typeface="+mn-lt"/>
                <a:ea typeface="+mn-ea"/>
                <a:cs typeface="+mn-ea"/>
                <a:sym typeface="+mn-lt"/>
              </a:rPr>
              <a:t>，其周期</a:t>
            </a:r>
            <a:r>
              <a:rPr lang="en-US" altLang="zh-CN" sz="1600" b="0" kern="0" dirty="0">
                <a:solidFill>
                  <a:srgbClr val="000000"/>
                </a:solidFill>
                <a:latin typeface="+mn-lt"/>
                <a:ea typeface="+mn-ea"/>
                <a:cs typeface="+mn-ea"/>
                <a:sym typeface="+mn-lt"/>
              </a:rPr>
              <a:t>T=1/20kHz=0.05ms, </a:t>
            </a:r>
            <a:r>
              <a:rPr lang="zh-CN" altLang="en-US" sz="1600" b="0" kern="0" dirty="0">
                <a:solidFill>
                  <a:srgbClr val="000000"/>
                </a:solidFill>
                <a:latin typeface="+mn-lt"/>
                <a:ea typeface="+mn-ea"/>
                <a:cs typeface="+mn-ea"/>
                <a:sym typeface="+mn-lt"/>
              </a:rPr>
              <a:t>按照要求定时时间为</a:t>
            </a:r>
            <a:r>
              <a:rPr lang="en-US" altLang="zh-CN" sz="1600" b="0" kern="0" dirty="0">
                <a:solidFill>
                  <a:srgbClr val="000000"/>
                </a:solidFill>
                <a:latin typeface="+mn-lt"/>
                <a:ea typeface="+mn-ea"/>
                <a:cs typeface="+mn-ea"/>
                <a:sym typeface="+mn-lt"/>
              </a:rPr>
              <a:t>5ms</a:t>
            </a:r>
            <a:r>
              <a:rPr lang="zh-CN" altLang="en-US" sz="1600" b="0" kern="0" dirty="0">
                <a:solidFill>
                  <a:srgbClr val="000000"/>
                </a:solidFill>
                <a:latin typeface="+mn-lt"/>
                <a:ea typeface="+mn-ea"/>
                <a:cs typeface="+mn-ea"/>
                <a:sym typeface="+mn-lt"/>
              </a:rPr>
              <a:t>，</a:t>
            </a:r>
            <a:r>
              <a:rPr lang="zh-CN" altLang="en-US" sz="1600" kern="0" dirty="0">
                <a:solidFill>
                  <a:srgbClr val="C00000"/>
                </a:solidFill>
                <a:latin typeface="+mn-lt"/>
                <a:ea typeface="+mn-ea"/>
                <a:cs typeface="+mn-ea"/>
                <a:sym typeface="+mn-lt"/>
              </a:rPr>
              <a:t>可得定时常数</a:t>
            </a:r>
            <a:r>
              <a:rPr lang="zh-CN" altLang="en-US" sz="1600" b="0" kern="0" dirty="0">
                <a:solidFill>
                  <a:srgbClr val="000000"/>
                </a:solidFill>
                <a:latin typeface="+mn-lt"/>
                <a:ea typeface="+mn-ea"/>
                <a:cs typeface="+mn-ea"/>
                <a:sym typeface="+mn-lt"/>
              </a:rPr>
              <a:t>为</a:t>
            </a:r>
            <a:r>
              <a:rPr lang="en-US" altLang="zh-CN" sz="1600" b="0" kern="0" dirty="0">
                <a:solidFill>
                  <a:srgbClr val="000000"/>
                </a:solidFill>
                <a:latin typeface="+mn-lt"/>
                <a:ea typeface="+mn-ea"/>
                <a:cs typeface="+mn-ea"/>
                <a:sym typeface="+mn-lt"/>
              </a:rPr>
              <a:t>TC=5ms/0.05ms=100</a:t>
            </a:r>
            <a:endParaRPr lang="zh-CN" altLang="en-US" sz="2300" dirty="0">
              <a:latin typeface="+mn-lt"/>
              <a:ea typeface="+mn-ea"/>
              <a:cs typeface="+mn-ea"/>
              <a:sym typeface="+mn-lt"/>
            </a:endParaRPr>
          </a:p>
        </p:txBody>
      </p:sp>
      <p:sp>
        <p:nvSpPr>
          <p:cNvPr id="3" name="矩形 2"/>
          <p:cNvSpPr/>
          <p:nvPr/>
        </p:nvSpPr>
        <p:spPr>
          <a:xfrm>
            <a:off x="6532145" y="741660"/>
            <a:ext cx="2444900" cy="461665"/>
          </a:xfrm>
          <a:prstGeom prst="rect">
            <a:avLst/>
          </a:prstGeom>
        </p:spPr>
        <p:txBody>
          <a:bodyPr wrap="none">
            <a:spAutoFit/>
          </a:bodyPr>
          <a:lstStyle/>
          <a:p>
            <a:r>
              <a:rPr lang="en-US" altLang="zh-CN" dirty="0">
                <a:solidFill>
                  <a:srgbClr val="C00000"/>
                </a:solidFill>
                <a:latin typeface="+mn-lt"/>
                <a:ea typeface="+mn-ea"/>
                <a:cs typeface="+mn-ea"/>
                <a:sym typeface="+mn-lt"/>
              </a:rPr>
              <a:t>[</a:t>
            </a:r>
            <a:r>
              <a:rPr lang="zh-CN" altLang="zh-CN" dirty="0">
                <a:solidFill>
                  <a:srgbClr val="C00000"/>
                </a:solidFill>
                <a:latin typeface="+mn-lt"/>
                <a:ea typeface="+mn-ea"/>
                <a:cs typeface="+mn-ea"/>
                <a:sym typeface="+mn-lt"/>
              </a:rPr>
              <a:t>用</a:t>
            </a:r>
            <a:r>
              <a:rPr lang="en-US" altLang="zh-CN" dirty="0">
                <a:solidFill>
                  <a:srgbClr val="C00000"/>
                </a:solidFill>
                <a:latin typeface="+mn-lt"/>
                <a:ea typeface="+mn-ea"/>
                <a:cs typeface="+mn-ea"/>
                <a:sym typeface="+mn-lt"/>
              </a:rPr>
              <a:t>82C54A</a:t>
            </a:r>
            <a:r>
              <a:rPr lang="zh-CN" altLang="en-US" dirty="0">
                <a:solidFill>
                  <a:srgbClr val="C00000"/>
                </a:solidFill>
                <a:latin typeface="+mn-lt"/>
                <a:ea typeface="+mn-ea"/>
                <a:cs typeface="+mn-ea"/>
                <a:sym typeface="+mn-lt"/>
              </a:rPr>
              <a:t>定时</a:t>
            </a:r>
            <a:r>
              <a:rPr lang="en-US" altLang="zh-CN"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sp>
        <p:nvSpPr>
          <p:cNvPr id="4" name="矩形 3"/>
          <p:cNvSpPr/>
          <p:nvPr/>
        </p:nvSpPr>
        <p:spPr>
          <a:xfrm>
            <a:off x="604837" y="2075039"/>
            <a:ext cx="1107996" cy="461665"/>
          </a:xfrm>
          <a:prstGeom prst="rect">
            <a:avLst/>
          </a:prstGeom>
        </p:spPr>
        <p:txBody>
          <a:bodyPr wrap="none">
            <a:spAutoFit/>
          </a:bodyPr>
          <a:lstStyle/>
          <a:p>
            <a:r>
              <a:rPr lang="zh-CN" altLang="en-US" dirty="0">
                <a:effectLst>
                  <a:glow rad="228600">
                    <a:srgbClr val="FFFF00">
                      <a:alpha val="40000"/>
                    </a:srgbClr>
                  </a:glow>
                </a:effectLst>
                <a:latin typeface="+mn-lt"/>
                <a:ea typeface="+mn-ea"/>
                <a:cs typeface="+mn-ea"/>
                <a:sym typeface="+mn-lt"/>
              </a:rPr>
              <a:t>分析：</a:t>
            </a:r>
            <a:endParaRPr lang="en-US" altLang="zh-CN" dirty="0">
              <a:effectLst>
                <a:glow rad="228600">
                  <a:srgbClr val="FFFF00">
                    <a:alpha val="40000"/>
                  </a:srgbClr>
                </a:glow>
              </a:effectLst>
              <a:latin typeface="+mn-lt"/>
              <a:ea typeface="+mn-ea"/>
              <a:cs typeface="+mn-ea"/>
              <a:sym typeface="+mn-lt"/>
            </a:endParaRPr>
          </a:p>
        </p:txBody>
      </p:sp>
      <p:sp>
        <p:nvSpPr>
          <p:cNvPr id="8" name="矩形 7"/>
          <p:cNvSpPr/>
          <p:nvPr/>
        </p:nvSpPr>
        <p:spPr>
          <a:xfrm>
            <a:off x="2430978" y="4685179"/>
            <a:ext cx="6433889" cy="19380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MOV DX,307H     	;82C54A</a:t>
            </a:r>
            <a:r>
              <a:rPr kumimoji="0" lang="zh-CN" altLang="en-US" sz="2000" b="0" i="0" u="none" strike="noStrike" kern="0" cap="none" spc="0" normalizeH="0" baseline="0" noProof="0" dirty="0">
                <a:ln>
                  <a:noFill/>
                </a:ln>
                <a:solidFill>
                  <a:srgbClr val="000000"/>
                </a:solidFill>
                <a:effectLst/>
                <a:uLnTx/>
                <a:uFillTx/>
                <a:latin typeface="+mn-lt"/>
                <a:ea typeface="+mn-ea"/>
                <a:cs typeface="+mn-ea"/>
                <a:sym typeface="+mn-lt"/>
              </a:rPr>
              <a:t>的命令口</a:t>
            </a:r>
            <a:endParaRPr kumimoji="0" lang="zh-CN" altLang="en-US" sz="20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MOV AL,</a:t>
            </a:r>
            <a:r>
              <a:rPr kumimoji="0" lang="en-US" altLang="zh-CN" sz="2000" b="0" i="0" u="none" strike="noStrike" kern="0" cap="none" spc="0" normalizeH="0" baseline="0" noProof="0" dirty="0">
                <a:ln>
                  <a:noFill/>
                </a:ln>
                <a:solidFill>
                  <a:srgbClr val="00B050"/>
                </a:solidFill>
                <a:effectLst/>
                <a:uLnTx/>
                <a:uFillTx/>
                <a:latin typeface="+mn-lt"/>
                <a:ea typeface="+mn-ea"/>
                <a:cs typeface="+mn-ea"/>
                <a:sym typeface="+mn-lt"/>
              </a:rPr>
              <a:t>95H</a:t>
            </a: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a:t>
            </a:r>
            <a:r>
              <a:rPr kumimoji="0" lang="zh-CN" altLang="en-US" sz="2000" b="0" i="0" u="none" strike="noStrike" kern="0" cap="none" spc="0" normalizeH="0" baseline="0" noProof="0" dirty="0">
                <a:ln>
                  <a:noFill/>
                </a:ln>
                <a:solidFill>
                  <a:srgbClr val="00B050"/>
                </a:solidFill>
                <a:effectLst/>
                <a:uLnTx/>
                <a:uFillTx/>
                <a:latin typeface="+mn-lt"/>
                <a:ea typeface="+mn-ea"/>
                <a:cs typeface="+mn-ea"/>
                <a:sym typeface="+mn-lt"/>
              </a:rPr>
              <a:t>方式命令</a:t>
            </a:r>
            <a:endParaRPr kumimoji="0" lang="en-US" altLang="zh-CN" sz="2000" b="0" i="0" u="none" strike="noStrike" kern="0" cap="none" spc="0" normalizeH="0" baseline="0" noProof="0" dirty="0">
              <a:ln>
                <a:noFill/>
              </a:ln>
              <a:solidFill>
                <a:srgbClr val="00B05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OUT DX,AL</a:t>
            </a:r>
            <a:endPar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MOV DX,306H     	;</a:t>
            </a:r>
            <a:r>
              <a:rPr kumimoji="0" lang="zh-CN" altLang="en-US" sz="2000" b="0" i="0" u="none" strike="noStrike" kern="0" cap="none" spc="0" normalizeH="0" baseline="0" noProof="0" dirty="0">
                <a:ln>
                  <a:noFill/>
                </a:ln>
                <a:solidFill>
                  <a:srgbClr val="000000"/>
                </a:solidFill>
                <a:effectLst/>
                <a:uLnTx/>
                <a:uFillTx/>
                <a:latin typeface="+mn-lt"/>
                <a:ea typeface="+mn-ea"/>
                <a:cs typeface="+mn-ea"/>
                <a:sym typeface="+mn-lt"/>
              </a:rPr>
              <a:t>计数器</a:t>
            </a: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2</a:t>
            </a:r>
            <a:r>
              <a:rPr kumimoji="0" lang="zh-CN" altLang="en-US" sz="2000" b="0" i="0" u="none" strike="noStrike" kern="0" cap="none" spc="0" normalizeH="0" baseline="0" noProof="0" dirty="0">
                <a:ln>
                  <a:noFill/>
                </a:ln>
                <a:solidFill>
                  <a:srgbClr val="000000"/>
                </a:solidFill>
                <a:effectLst/>
                <a:uLnTx/>
                <a:uFillTx/>
                <a:latin typeface="+mn-lt"/>
                <a:ea typeface="+mn-ea"/>
                <a:cs typeface="+mn-ea"/>
                <a:sym typeface="+mn-lt"/>
              </a:rPr>
              <a:t>的数据口</a:t>
            </a:r>
            <a:endParaRPr kumimoji="0" lang="zh-CN" altLang="en-US" sz="20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MOV AL,</a:t>
            </a:r>
            <a:r>
              <a:rPr kumimoji="0" lang="en-US" altLang="zh-CN" sz="2000" b="0" i="0" u="none" strike="noStrike" kern="0" cap="none" spc="0" normalizeH="0" baseline="0" noProof="0" dirty="0">
                <a:ln>
                  <a:noFill/>
                </a:ln>
                <a:solidFill>
                  <a:srgbClr val="00B050"/>
                </a:solidFill>
                <a:effectLst/>
                <a:uLnTx/>
                <a:uFillTx/>
                <a:latin typeface="+mn-lt"/>
                <a:ea typeface="+mn-ea"/>
                <a:cs typeface="+mn-ea"/>
                <a:sym typeface="+mn-lt"/>
              </a:rPr>
              <a:t>100H</a:t>
            </a: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a:t>
            </a:r>
            <a:r>
              <a:rPr kumimoji="0" lang="zh-CN" altLang="en-US" sz="2000" b="0" i="0" u="none" strike="noStrike" kern="0" cap="none" spc="0" normalizeH="0" baseline="0" noProof="0" dirty="0">
                <a:ln>
                  <a:noFill/>
                </a:ln>
                <a:solidFill>
                  <a:srgbClr val="00B050"/>
                </a:solidFill>
                <a:effectLst/>
                <a:uLnTx/>
                <a:uFillTx/>
                <a:latin typeface="+mn-lt"/>
                <a:ea typeface="+mn-ea"/>
                <a:cs typeface="+mn-ea"/>
                <a:sym typeface="+mn-lt"/>
              </a:rPr>
              <a:t>定时常数</a:t>
            </a:r>
            <a:endParaRPr kumimoji="0" lang="zh-CN" altLang="en-US" sz="2000" b="0" i="0" u="none" strike="noStrike" kern="0" cap="none" spc="0" normalizeH="0" baseline="0" noProof="0" dirty="0">
              <a:ln>
                <a:noFill/>
              </a:ln>
              <a:solidFill>
                <a:srgbClr val="00B05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000000"/>
                </a:solidFill>
                <a:effectLst/>
                <a:uLnTx/>
                <a:uFillTx/>
                <a:latin typeface="+mn-lt"/>
                <a:ea typeface="+mn-ea"/>
                <a:cs typeface="+mn-ea"/>
                <a:sym typeface="+mn-lt"/>
              </a:rPr>
              <a:t>    OUT DX,AL</a:t>
            </a:r>
            <a:endParaRPr kumimoji="0" lang="zh-CN" altLang="en-US" sz="1800" b="0" i="0" u="none" strike="noStrike" kern="0" cap="none" spc="0" normalizeH="0" baseline="0" noProof="0" dirty="0">
              <a:ln>
                <a:noFill/>
              </a:ln>
              <a:solidFill>
                <a:sysClr val="windowText" lastClr="000000"/>
              </a:solidFill>
              <a:effectLst/>
              <a:uLnTx/>
              <a:uFillTx/>
              <a:latin typeface="+mn-lt"/>
              <a:ea typeface="+mn-ea"/>
              <a:cs typeface="+mn-ea"/>
              <a:sym typeface="+mn-lt"/>
            </a:endParaRPr>
          </a:p>
        </p:txBody>
      </p:sp>
      <p:sp>
        <p:nvSpPr>
          <p:cNvPr id="9" name="矩形 8"/>
          <p:cNvSpPr/>
          <p:nvPr/>
        </p:nvSpPr>
        <p:spPr>
          <a:xfrm>
            <a:off x="604837" y="4685179"/>
            <a:ext cx="1826141" cy="461665"/>
          </a:xfrm>
          <a:prstGeom prst="rect">
            <a:avLst/>
          </a:prstGeom>
        </p:spPr>
        <p:txBody>
          <a:bodyPr wrap="none">
            <a:spAutoFit/>
          </a:bodyPr>
          <a:lstStyle/>
          <a:p>
            <a:r>
              <a:rPr lang="zh-CN" altLang="en-US" dirty="0">
                <a:effectLst>
                  <a:glow rad="228600">
                    <a:srgbClr val="FFFF00">
                      <a:alpha val="40000"/>
                    </a:srgbClr>
                  </a:glow>
                </a:effectLst>
                <a:latin typeface="+mn-lt"/>
                <a:ea typeface="+mn-ea"/>
                <a:cs typeface="+mn-ea"/>
                <a:sym typeface="+mn-lt"/>
              </a:rPr>
              <a:t>初始化程序</a:t>
            </a:r>
            <a:r>
              <a:rPr lang="en-US" altLang="zh-CN" dirty="0">
                <a:effectLst>
                  <a:glow rad="228600">
                    <a:srgbClr val="FFFF00">
                      <a:alpha val="40000"/>
                    </a:srgbClr>
                  </a:glow>
                </a:effectLst>
                <a:latin typeface="+mn-lt"/>
                <a:ea typeface="+mn-ea"/>
                <a:cs typeface="+mn-ea"/>
                <a:sym typeface="+mn-lt"/>
              </a:rPr>
              <a:t>:</a:t>
            </a:r>
            <a:endParaRPr lang="zh-CN" altLang="en-US" dirty="0">
              <a:effectLst>
                <a:glow rad="228600">
                  <a:srgbClr val="FFFF00">
                    <a:alpha val="40000"/>
                  </a:srgbClr>
                </a:glow>
              </a:effectLst>
              <a:latin typeface="+mn-lt"/>
              <a:ea typeface="+mn-ea"/>
              <a:cs typeface="+mn-ea"/>
              <a:sym typeface="+mn-lt"/>
            </a:endParaRPr>
          </a:p>
        </p:txBody>
      </p:sp>
      <p:sp>
        <p:nvSpPr>
          <p:cNvPr id="10" name="矩形 9"/>
          <p:cNvSpPr/>
          <p:nvPr/>
        </p:nvSpPr>
        <p:spPr>
          <a:xfrm>
            <a:off x="6168070" y="4985291"/>
            <a:ext cx="2010487"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000" b="0" kern="0" dirty="0">
                <a:solidFill>
                  <a:srgbClr val="C00000"/>
                </a:solidFill>
                <a:latin typeface="+mn-lt"/>
                <a:ea typeface="+mn-ea"/>
                <a:cs typeface="+mn-ea"/>
                <a:sym typeface="+mn-lt"/>
              </a:rPr>
              <a:t>（</a:t>
            </a:r>
            <a:r>
              <a:rPr lang="en-US" altLang="zh-CN" sz="2000" b="0" kern="0" dirty="0">
                <a:solidFill>
                  <a:srgbClr val="C00000"/>
                </a:solidFill>
                <a:latin typeface="+mn-lt"/>
                <a:ea typeface="+mn-ea"/>
                <a:cs typeface="+mn-ea"/>
                <a:sym typeface="+mn-lt"/>
              </a:rPr>
              <a:t>10010101B</a:t>
            </a:r>
            <a:r>
              <a:rPr lang="zh-CN" altLang="en-US" sz="2000" b="0" kern="0" dirty="0">
                <a:solidFill>
                  <a:srgbClr val="C00000"/>
                </a:solidFill>
                <a:latin typeface="+mn-lt"/>
                <a:ea typeface="+mn-ea"/>
                <a:cs typeface="+mn-ea"/>
                <a:sym typeface="+mn-lt"/>
              </a:rPr>
              <a:t>）</a:t>
            </a:r>
            <a:endParaRPr lang="zh-CN" altLang="en-US" sz="2000" b="0" kern="0"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8" grpId="0"/>
      <p:bldP spid="9" grpId="0"/>
      <p:bldP spid="10"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2"/>
          <p:cNvSpPr>
            <a:spLocks noChangeArrowheads="1"/>
          </p:cNvSpPr>
          <p:nvPr/>
        </p:nvSpPr>
        <p:spPr bwMode="auto">
          <a:xfrm>
            <a:off x="604837" y="1179027"/>
            <a:ext cx="7923196"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r>
              <a:rPr kumimoji="1" lang="zh-CN" altLang="en-US" dirty="0">
                <a:solidFill>
                  <a:srgbClr val="002060"/>
                </a:solidFill>
                <a:latin typeface="+mn-lt"/>
                <a:ea typeface="+mn-ea"/>
                <a:cs typeface="+mn-ea"/>
                <a:sym typeface="+mn-lt"/>
              </a:rPr>
              <a:t>例</a:t>
            </a:r>
            <a:r>
              <a:rPr kumimoji="1" lang="en-US" altLang="zh-CN" dirty="0">
                <a:solidFill>
                  <a:srgbClr val="002060"/>
                </a:solidFill>
                <a:latin typeface="+mn-lt"/>
                <a:ea typeface="+mn-ea"/>
                <a:cs typeface="+mn-ea"/>
                <a:sym typeface="+mn-lt"/>
              </a:rPr>
              <a:t>3</a:t>
            </a:r>
            <a:r>
              <a:rPr kumimoji="1" lang="zh-CN" altLang="en-US" dirty="0">
                <a:solidFill>
                  <a:srgbClr val="002060"/>
                </a:solidFill>
                <a:latin typeface="+mn-lt"/>
                <a:ea typeface="+mn-ea"/>
                <a:cs typeface="+mn-ea"/>
                <a:sym typeface="+mn-lt"/>
              </a:rPr>
              <a:t>：某应用系统要求产生频率为</a:t>
            </a:r>
            <a:r>
              <a:rPr kumimoji="1" lang="en-US" altLang="zh-CN" dirty="0">
                <a:solidFill>
                  <a:srgbClr val="002060"/>
                </a:solidFill>
                <a:latin typeface="+mn-lt"/>
                <a:ea typeface="+mn-ea"/>
                <a:cs typeface="+mn-ea"/>
                <a:sym typeface="+mn-lt"/>
              </a:rPr>
              <a:t>1KHz</a:t>
            </a:r>
            <a:r>
              <a:rPr kumimoji="1" lang="zh-CN" altLang="en-US" dirty="0">
                <a:solidFill>
                  <a:srgbClr val="002060"/>
                </a:solidFill>
                <a:latin typeface="+mn-lt"/>
                <a:ea typeface="+mn-ea"/>
                <a:cs typeface="+mn-ea"/>
                <a:sym typeface="+mn-lt"/>
              </a:rPr>
              <a:t>的方波，系统输入时钟频率为</a:t>
            </a:r>
            <a:r>
              <a:rPr kumimoji="1" lang="en-US" altLang="zh-CN" dirty="0">
                <a:solidFill>
                  <a:srgbClr val="002060"/>
                </a:solidFill>
                <a:latin typeface="+mn-lt"/>
                <a:ea typeface="+mn-ea"/>
                <a:cs typeface="+mn-ea"/>
                <a:sym typeface="+mn-lt"/>
              </a:rPr>
              <a:t>1.19318MHZ</a:t>
            </a:r>
            <a:r>
              <a:rPr kumimoji="1" lang="zh-CN" altLang="en-US" dirty="0">
                <a:solidFill>
                  <a:srgbClr val="002060"/>
                </a:solidFill>
                <a:latin typeface="+mn-lt"/>
                <a:ea typeface="+mn-ea"/>
                <a:cs typeface="+mn-ea"/>
                <a:sym typeface="+mn-lt"/>
              </a:rPr>
              <a:t>，采用二进制计数</a:t>
            </a:r>
            <a:endParaRPr kumimoji="1" lang="en-US" altLang="zh-CN" dirty="0">
              <a:solidFill>
                <a:srgbClr val="002060"/>
              </a:solidFill>
              <a:latin typeface="+mn-lt"/>
              <a:ea typeface="+mn-ea"/>
              <a:cs typeface="+mn-ea"/>
              <a:sym typeface="+mn-lt"/>
            </a:endParaRPr>
          </a:p>
        </p:txBody>
      </p:sp>
      <p:sp>
        <p:nvSpPr>
          <p:cNvPr id="6" name="矩形 5"/>
          <p:cNvSpPr/>
          <p:nvPr/>
        </p:nvSpPr>
        <p:spPr>
          <a:xfrm>
            <a:off x="6512894" y="717362"/>
            <a:ext cx="2444900" cy="461665"/>
          </a:xfrm>
          <a:prstGeom prst="rect">
            <a:avLst/>
          </a:prstGeom>
        </p:spPr>
        <p:txBody>
          <a:bodyPr wrap="none">
            <a:spAutoFit/>
          </a:bodyPr>
          <a:lstStyle/>
          <a:p>
            <a:r>
              <a:rPr lang="en-US" altLang="zh-CN" dirty="0">
                <a:solidFill>
                  <a:srgbClr val="C00000"/>
                </a:solidFill>
                <a:latin typeface="+mn-lt"/>
                <a:ea typeface="+mn-ea"/>
                <a:cs typeface="+mn-ea"/>
                <a:sym typeface="+mn-lt"/>
              </a:rPr>
              <a:t>[</a:t>
            </a:r>
            <a:r>
              <a:rPr lang="zh-CN" altLang="zh-CN" dirty="0">
                <a:solidFill>
                  <a:srgbClr val="C00000"/>
                </a:solidFill>
                <a:latin typeface="+mn-lt"/>
                <a:ea typeface="+mn-ea"/>
                <a:cs typeface="+mn-ea"/>
                <a:sym typeface="+mn-lt"/>
              </a:rPr>
              <a:t>用</a:t>
            </a:r>
            <a:r>
              <a:rPr lang="en-US" altLang="zh-CN" dirty="0">
                <a:solidFill>
                  <a:srgbClr val="C00000"/>
                </a:solidFill>
                <a:latin typeface="+mn-lt"/>
                <a:ea typeface="+mn-ea"/>
                <a:cs typeface="+mn-ea"/>
                <a:sym typeface="+mn-lt"/>
              </a:rPr>
              <a:t>82C54A</a:t>
            </a:r>
            <a:r>
              <a:rPr lang="zh-CN" altLang="en-US" dirty="0">
                <a:solidFill>
                  <a:srgbClr val="C00000"/>
                </a:solidFill>
                <a:latin typeface="+mn-lt"/>
                <a:ea typeface="+mn-ea"/>
                <a:cs typeface="+mn-ea"/>
                <a:sym typeface="+mn-lt"/>
              </a:rPr>
              <a:t>分频</a:t>
            </a:r>
            <a:r>
              <a:rPr lang="en-US" altLang="zh-CN"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sp>
        <p:nvSpPr>
          <p:cNvPr id="7" name="矩形 6"/>
          <p:cNvSpPr>
            <a:spLocks noChangeArrowheads="1"/>
          </p:cNvSpPr>
          <p:nvPr/>
        </p:nvSpPr>
        <p:spPr bwMode="auto">
          <a:xfrm>
            <a:off x="1463040" y="2075039"/>
            <a:ext cx="6949440" cy="243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lvl="0" indent="-342900" algn="just" eaLnBrk="1" hangingPunct="1">
              <a:lnSpc>
                <a:spcPct val="120000"/>
              </a:lnSpc>
              <a:spcBef>
                <a:spcPct val="20000"/>
              </a:spcBef>
              <a:buClr>
                <a:srgbClr val="CC9900"/>
              </a:buClr>
              <a:buSzPct val="65000"/>
            </a:pPr>
            <a:r>
              <a:rPr lang="zh-CN" altLang="en-US" sz="1800" kern="0" dirty="0">
                <a:solidFill>
                  <a:srgbClr val="3333FF"/>
                </a:solidFill>
                <a:latin typeface="+mn-lt"/>
                <a:ea typeface="+mn-ea"/>
                <a:cs typeface="+mn-ea"/>
                <a:sym typeface="+mn-lt"/>
              </a:rPr>
              <a:t>（</a:t>
            </a:r>
            <a:r>
              <a:rPr lang="en-US" altLang="zh-CN" sz="1800" kern="0" dirty="0">
                <a:solidFill>
                  <a:srgbClr val="3333FF"/>
                </a:solidFill>
                <a:latin typeface="+mn-lt"/>
                <a:ea typeface="+mn-ea"/>
                <a:cs typeface="+mn-ea"/>
                <a:sym typeface="+mn-lt"/>
              </a:rPr>
              <a:t>1</a:t>
            </a:r>
            <a:r>
              <a:rPr lang="zh-CN" altLang="en-US" sz="1800" kern="0" dirty="0">
                <a:solidFill>
                  <a:srgbClr val="3333FF"/>
                </a:solidFill>
                <a:latin typeface="+mn-lt"/>
                <a:ea typeface="+mn-ea"/>
                <a:cs typeface="+mn-ea"/>
                <a:sym typeface="+mn-lt"/>
              </a:rPr>
              <a:t>）选择工作方式</a:t>
            </a:r>
            <a:endParaRPr lang="zh-CN" altLang="en-US" sz="1800" kern="0" dirty="0">
              <a:solidFill>
                <a:srgbClr val="3333FF"/>
              </a:solidFill>
              <a:latin typeface="+mn-lt"/>
              <a:ea typeface="+mn-ea"/>
              <a:cs typeface="+mn-ea"/>
              <a:sym typeface="+mn-lt"/>
            </a:endParaRPr>
          </a:p>
          <a:p>
            <a:pPr marL="342900" lvl="0" algn="just" eaLnBrk="1" hangingPunct="1">
              <a:lnSpc>
                <a:spcPct val="120000"/>
              </a:lnSpc>
              <a:spcBef>
                <a:spcPct val="20000"/>
              </a:spcBef>
              <a:buClr>
                <a:srgbClr val="CC9900"/>
              </a:buClr>
              <a:buSzPct val="65000"/>
            </a:pPr>
            <a:r>
              <a:rPr lang="zh-CN" altLang="en-US" sz="1600" b="0" kern="0" dirty="0">
                <a:solidFill>
                  <a:srgbClr val="000000"/>
                </a:solidFill>
                <a:latin typeface="+mn-lt"/>
                <a:ea typeface="+mn-ea"/>
                <a:cs typeface="+mn-ea"/>
                <a:sym typeface="+mn-lt"/>
              </a:rPr>
              <a:t>为了产生</a:t>
            </a:r>
            <a:r>
              <a:rPr lang="zh-CN" altLang="en-US" sz="1600" kern="0" dirty="0">
                <a:solidFill>
                  <a:srgbClr val="C00000"/>
                </a:solidFill>
                <a:latin typeface="+mn-lt"/>
                <a:ea typeface="+mn-ea"/>
                <a:cs typeface="+mn-ea"/>
                <a:sym typeface="+mn-lt"/>
              </a:rPr>
              <a:t>方波</a:t>
            </a:r>
            <a:r>
              <a:rPr lang="zh-CN" altLang="en-US" sz="1600" b="0" kern="0" dirty="0">
                <a:solidFill>
                  <a:srgbClr val="000000"/>
                </a:solidFill>
                <a:latin typeface="+mn-lt"/>
                <a:ea typeface="+mn-ea"/>
                <a:cs typeface="+mn-ea"/>
                <a:sym typeface="+mn-lt"/>
              </a:rPr>
              <a:t>，</a:t>
            </a:r>
            <a:r>
              <a:rPr lang="zh-CN" altLang="en-US" sz="1600" kern="0" dirty="0">
                <a:solidFill>
                  <a:srgbClr val="C00000"/>
                </a:solidFill>
                <a:latin typeface="+mn-lt"/>
                <a:ea typeface="+mn-ea"/>
                <a:cs typeface="+mn-ea"/>
                <a:sym typeface="+mn-lt"/>
              </a:rPr>
              <a:t>选择</a:t>
            </a:r>
            <a:r>
              <a:rPr lang="en-US" altLang="zh-CN" sz="1600" kern="0" dirty="0">
                <a:solidFill>
                  <a:srgbClr val="C00000"/>
                </a:solidFill>
                <a:latin typeface="+mn-lt"/>
                <a:ea typeface="+mn-ea"/>
                <a:cs typeface="+mn-ea"/>
                <a:sym typeface="+mn-lt"/>
              </a:rPr>
              <a:t>82C54A</a:t>
            </a:r>
            <a:r>
              <a:rPr lang="zh-CN" altLang="en-US" sz="1600" kern="0" dirty="0">
                <a:solidFill>
                  <a:srgbClr val="C00000"/>
                </a:solidFill>
                <a:latin typeface="+mn-lt"/>
                <a:ea typeface="+mn-ea"/>
                <a:cs typeface="+mn-ea"/>
                <a:sym typeface="+mn-lt"/>
              </a:rPr>
              <a:t>的</a:t>
            </a:r>
            <a:r>
              <a:rPr lang="en-US" altLang="zh-CN" sz="1600" kern="0" dirty="0">
                <a:solidFill>
                  <a:srgbClr val="C00000"/>
                </a:solidFill>
                <a:latin typeface="+mn-lt"/>
                <a:ea typeface="+mn-ea"/>
                <a:cs typeface="+mn-ea"/>
                <a:sym typeface="+mn-lt"/>
              </a:rPr>
              <a:t>3</a:t>
            </a:r>
            <a:r>
              <a:rPr lang="zh-CN" altLang="en-US" sz="1600" kern="0" dirty="0">
                <a:solidFill>
                  <a:srgbClr val="C00000"/>
                </a:solidFill>
                <a:latin typeface="+mn-lt"/>
                <a:ea typeface="+mn-ea"/>
                <a:cs typeface="+mn-ea"/>
                <a:sym typeface="+mn-lt"/>
              </a:rPr>
              <a:t>方式</a:t>
            </a:r>
            <a:r>
              <a:rPr lang="zh-CN" altLang="en-US" sz="1600" b="0" kern="0" dirty="0">
                <a:solidFill>
                  <a:srgbClr val="000000"/>
                </a:solidFill>
                <a:latin typeface="+mn-lt"/>
                <a:ea typeface="+mn-ea"/>
                <a:cs typeface="+mn-ea"/>
                <a:sym typeface="+mn-lt"/>
              </a:rPr>
              <a:t>是合适的。为此，利用</a:t>
            </a:r>
            <a:r>
              <a:rPr lang="en-US" altLang="zh-CN" sz="1600" b="0" kern="0" dirty="0">
                <a:solidFill>
                  <a:srgbClr val="000000"/>
                </a:solidFill>
                <a:latin typeface="+mn-lt"/>
                <a:ea typeface="+mn-ea"/>
                <a:cs typeface="+mn-ea"/>
                <a:sym typeface="+mn-lt"/>
              </a:rPr>
              <a:t>82C54A</a:t>
            </a:r>
            <a:r>
              <a:rPr lang="zh-CN" altLang="en-US" sz="1600" b="0" kern="0" dirty="0">
                <a:solidFill>
                  <a:srgbClr val="000000"/>
                </a:solidFill>
                <a:latin typeface="+mn-lt"/>
                <a:ea typeface="+mn-ea"/>
                <a:cs typeface="+mn-ea"/>
                <a:sym typeface="+mn-lt"/>
              </a:rPr>
              <a:t>的计数器</a:t>
            </a:r>
            <a:r>
              <a:rPr lang="en-US" altLang="zh-CN" sz="1600" b="0" kern="0" dirty="0">
                <a:solidFill>
                  <a:srgbClr val="000000"/>
                </a:solidFill>
                <a:latin typeface="+mn-lt"/>
                <a:ea typeface="+mn-ea"/>
                <a:cs typeface="+mn-ea"/>
                <a:sym typeface="+mn-lt"/>
              </a:rPr>
              <a:t>0</a:t>
            </a:r>
            <a:r>
              <a:rPr lang="zh-CN" altLang="en-US" sz="1600" b="0" kern="0" dirty="0">
                <a:solidFill>
                  <a:srgbClr val="000000"/>
                </a:solidFill>
                <a:latin typeface="+mn-lt"/>
                <a:ea typeface="+mn-ea"/>
                <a:cs typeface="+mn-ea"/>
                <a:sym typeface="+mn-lt"/>
              </a:rPr>
              <a:t>，将它的</a:t>
            </a:r>
            <a:r>
              <a:rPr lang="en-US" altLang="zh-CN" sz="1600" b="0" kern="0" dirty="0">
                <a:solidFill>
                  <a:srgbClr val="000000"/>
                </a:solidFill>
                <a:latin typeface="+mn-lt"/>
                <a:ea typeface="+mn-ea"/>
                <a:cs typeface="+mn-ea"/>
                <a:sym typeface="+mn-lt"/>
              </a:rPr>
              <a:t>OUT0</a:t>
            </a:r>
            <a:r>
              <a:rPr lang="zh-CN" altLang="en-US" sz="1600" b="0" kern="0" dirty="0">
                <a:solidFill>
                  <a:srgbClr val="000000"/>
                </a:solidFill>
                <a:latin typeface="+mn-lt"/>
                <a:ea typeface="+mn-ea"/>
                <a:cs typeface="+mn-ea"/>
                <a:sym typeface="+mn-lt"/>
              </a:rPr>
              <a:t>作为方波输出。</a:t>
            </a:r>
            <a:endParaRPr lang="zh-CN" altLang="en-US" sz="1600" b="0" kern="0" dirty="0">
              <a:solidFill>
                <a:srgbClr val="000000"/>
              </a:solidFill>
              <a:latin typeface="+mn-lt"/>
              <a:ea typeface="+mn-ea"/>
              <a:cs typeface="+mn-ea"/>
              <a:sym typeface="+mn-lt"/>
            </a:endParaRPr>
          </a:p>
          <a:p>
            <a:pPr marL="342900" lvl="0" indent="-342900" algn="just" eaLnBrk="1" hangingPunct="1">
              <a:lnSpc>
                <a:spcPct val="120000"/>
              </a:lnSpc>
              <a:spcBef>
                <a:spcPct val="20000"/>
              </a:spcBef>
              <a:buClr>
                <a:srgbClr val="CC9900"/>
              </a:buClr>
              <a:buSzPct val="65000"/>
            </a:pPr>
            <a:r>
              <a:rPr lang="zh-CN" altLang="en-US" sz="1800" kern="0" dirty="0">
                <a:solidFill>
                  <a:srgbClr val="3333FF"/>
                </a:solidFill>
                <a:latin typeface="+mn-lt"/>
                <a:ea typeface="+mn-ea"/>
                <a:cs typeface="+mn-ea"/>
                <a:sym typeface="+mn-lt"/>
              </a:rPr>
              <a:t>（</a:t>
            </a:r>
            <a:r>
              <a:rPr lang="en-US" altLang="zh-CN" sz="1800" kern="0" dirty="0">
                <a:solidFill>
                  <a:srgbClr val="3333FF"/>
                </a:solidFill>
                <a:latin typeface="+mn-lt"/>
                <a:ea typeface="+mn-ea"/>
                <a:cs typeface="+mn-ea"/>
                <a:sym typeface="+mn-lt"/>
              </a:rPr>
              <a:t>2</a:t>
            </a:r>
            <a:r>
              <a:rPr lang="zh-CN" altLang="en-US" sz="1800" kern="0" dirty="0">
                <a:solidFill>
                  <a:srgbClr val="3333FF"/>
                </a:solidFill>
                <a:latin typeface="+mn-lt"/>
                <a:ea typeface="+mn-ea"/>
                <a:cs typeface="+mn-ea"/>
                <a:sym typeface="+mn-lt"/>
              </a:rPr>
              <a:t>）计算计数常数</a:t>
            </a:r>
            <a:endParaRPr lang="zh-CN" altLang="en-US" sz="1800" kern="0" dirty="0">
              <a:solidFill>
                <a:srgbClr val="3333FF"/>
              </a:solidFill>
              <a:latin typeface="+mn-lt"/>
              <a:ea typeface="+mn-ea"/>
              <a:cs typeface="+mn-ea"/>
              <a:sym typeface="+mn-lt"/>
            </a:endParaRPr>
          </a:p>
          <a:p>
            <a:pPr marL="342900" lvl="0" algn="just" eaLnBrk="1" hangingPunct="1">
              <a:lnSpc>
                <a:spcPct val="120000"/>
              </a:lnSpc>
              <a:spcBef>
                <a:spcPct val="20000"/>
              </a:spcBef>
              <a:buClr>
                <a:srgbClr val="CC9900"/>
              </a:buClr>
              <a:buSzPct val="65000"/>
            </a:pPr>
            <a:r>
              <a:rPr lang="zh-CN" altLang="en-US" sz="1600" b="0" kern="0" dirty="0">
                <a:latin typeface="+mn-lt"/>
                <a:ea typeface="+mn-ea"/>
                <a:cs typeface="+mn-ea"/>
                <a:sym typeface="+mn-lt"/>
              </a:rPr>
              <a:t>将系统提供的</a:t>
            </a:r>
            <a:r>
              <a:rPr lang="en-US" altLang="zh-CN" sz="1600" b="0" kern="0" dirty="0">
                <a:latin typeface="+mn-lt"/>
                <a:ea typeface="+mn-ea"/>
                <a:cs typeface="+mn-ea"/>
                <a:sym typeface="+mn-lt"/>
              </a:rPr>
              <a:t>CLK</a:t>
            </a:r>
            <a:r>
              <a:rPr lang="zh-CN" altLang="en-US" sz="1600" b="0" kern="0" dirty="0">
                <a:latin typeface="+mn-lt"/>
                <a:ea typeface="+mn-ea"/>
                <a:cs typeface="+mn-ea"/>
                <a:sym typeface="+mn-lt"/>
              </a:rPr>
              <a:t>作为计数器</a:t>
            </a:r>
            <a:r>
              <a:rPr lang="en-US" altLang="zh-CN" sz="1600" b="0" kern="0" dirty="0">
                <a:latin typeface="+mn-lt"/>
                <a:ea typeface="+mn-ea"/>
                <a:cs typeface="+mn-ea"/>
                <a:sym typeface="+mn-lt"/>
              </a:rPr>
              <a:t>0</a:t>
            </a:r>
            <a:r>
              <a:rPr lang="zh-CN" altLang="en-US" sz="1600" b="0" kern="0" dirty="0">
                <a:latin typeface="+mn-lt"/>
                <a:ea typeface="+mn-ea"/>
                <a:cs typeface="+mn-ea"/>
                <a:sym typeface="+mn-lt"/>
              </a:rPr>
              <a:t>的输入时钟</a:t>
            </a:r>
            <a:r>
              <a:rPr lang="en-US" altLang="zh-CN" sz="1600" b="0" kern="0" dirty="0">
                <a:latin typeface="+mn-lt"/>
                <a:ea typeface="+mn-ea"/>
                <a:cs typeface="+mn-ea"/>
                <a:sym typeface="+mn-lt"/>
              </a:rPr>
              <a:t>CLK0</a:t>
            </a:r>
            <a:r>
              <a:rPr lang="zh-CN" altLang="en-US" sz="1600" b="0" kern="0" dirty="0">
                <a:latin typeface="+mn-lt"/>
                <a:ea typeface="+mn-ea"/>
                <a:cs typeface="+mn-ea"/>
                <a:sym typeface="+mn-lt"/>
              </a:rPr>
              <a:t>，按照要求输出</a:t>
            </a:r>
            <a:r>
              <a:rPr lang="en-US" altLang="zh-CN" sz="1600" b="0" kern="0" dirty="0">
                <a:latin typeface="+mn-lt"/>
                <a:ea typeface="+mn-ea"/>
                <a:cs typeface="+mn-ea"/>
                <a:sym typeface="+mn-lt"/>
              </a:rPr>
              <a:t>OUT0=1000Hz</a:t>
            </a:r>
            <a:r>
              <a:rPr lang="zh-CN" altLang="en-US" sz="1600" b="0" kern="0" dirty="0">
                <a:latin typeface="+mn-lt"/>
                <a:ea typeface="+mn-ea"/>
                <a:cs typeface="+mn-ea"/>
                <a:sym typeface="+mn-lt"/>
              </a:rPr>
              <a:t>的方波，可得</a:t>
            </a:r>
            <a:r>
              <a:rPr lang="zh-CN" altLang="en-US" sz="1600" kern="0" dirty="0">
                <a:solidFill>
                  <a:srgbClr val="C00000"/>
                </a:solidFill>
                <a:latin typeface="+mn-lt"/>
                <a:ea typeface="+mn-ea"/>
                <a:cs typeface="+mn-ea"/>
                <a:sym typeface="+mn-lt"/>
              </a:rPr>
              <a:t>定时常数</a:t>
            </a:r>
            <a:r>
              <a:rPr lang="zh-CN" altLang="en-US" sz="1600" b="0" kern="0" dirty="0">
                <a:latin typeface="+mn-lt"/>
                <a:ea typeface="+mn-ea"/>
                <a:cs typeface="+mn-ea"/>
                <a:sym typeface="+mn-lt"/>
              </a:rPr>
              <a:t>为：</a:t>
            </a:r>
            <a:endParaRPr lang="zh-CN" altLang="en-US" sz="1600" b="0" kern="0" dirty="0">
              <a:latin typeface="+mn-lt"/>
              <a:ea typeface="+mn-ea"/>
              <a:cs typeface="+mn-ea"/>
              <a:sym typeface="+mn-lt"/>
            </a:endParaRPr>
          </a:p>
          <a:p>
            <a:pPr marL="342900" lvl="0" algn="just" eaLnBrk="1" hangingPunct="1">
              <a:lnSpc>
                <a:spcPct val="120000"/>
              </a:lnSpc>
              <a:spcBef>
                <a:spcPct val="20000"/>
              </a:spcBef>
              <a:buClr>
                <a:srgbClr val="CC9900"/>
              </a:buClr>
              <a:buSzPct val="65000"/>
            </a:pPr>
            <a:r>
              <a:rPr lang="en-US" altLang="zh-CN" sz="1600" b="0" kern="0" dirty="0">
                <a:latin typeface="+mn-lt"/>
                <a:ea typeface="+mn-ea"/>
                <a:cs typeface="+mn-ea"/>
                <a:sym typeface="+mn-lt"/>
              </a:rPr>
              <a:t>TC=CLK0/OUT0=1.19318MHz/1000Hz=1193=4A9H</a:t>
            </a:r>
            <a:endParaRPr lang="en-US" altLang="zh-CN" sz="1600" b="0" kern="0" dirty="0">
              <a:latin typeface="+mn-lt"/>
              <a:ea typeface="+mn-ea"/>
              <a:cs typeface="+mn-ea"/>
              <a:sym typeface="+mn-lt"/>
            </a:endParaRPr>
          </a:p>
        </p:txBody>
      </p:sp>
      <p:sp>
        <p:nvSpPr>
          <p:cNvPr id="8" name="矩形 7"/>
          <p:cNvSpPr/>
          <p:nvPr/>
        </p:nvSpPr>
        <p:spPr>
          <a:xfrm>
            <a:off x="604837" y="2075039"/>
            <a:ext cx="1107996" cy="461665"/>
          </a:xfrm>
          <a:prstGeom prst="rect">
            <a:avLst/>
          </a:prstGeom>
        </p:spPr>
        <p:txBody>
          <a:bodyPr wrap="none">
            <a:spAutoFit/>
          </a:bodyPr>
          <a:lstStyle/>
          <a:p>
            <a:r>
              <a:rPr lang="zh-CN" altLang="en-US" dirty="0">
                <a:effectLst>
                  <a:glow rad="228600">
                    <a:srgbClr val="FFFF00">
                      <a:alpha val="40000"/>
                    </a:srgbClr>
                  </a:glow>
                </a:effectLst>
                <a:latin typeface="+mn-lt"/>
                <a:ea typeface="+mn-ea"/>
                <a:cs typeface="+mn-ea"/>
                <a:sym typeface="+mn-lt"/>
              </a:rPr>
              <a:t>分析：</a:t>
            </a:r>
            <a:endParaRPr lang="en-US" altLang="zh-CN" dirty="0">
              <a:effectLst>
                <a:glow rad="228600">
                  <a:srgbClr val="FFFF00">
                    <a:alpha val="40000"/>
                  </a:srgbClr>
                </a:glow>
              </a:effectLst>
              <a:latin typeface="+mn-lt"/>
              <a:ea typeface="+mn-ea"/>
              <a:cs typeface="+mn-ea"/>
              <a:sym typeface="+mn-lt"/>
            </a:endParaRPr>
          </a:p>
        </p:txBody>
      </p:sp>
      <p:sp>
        <p:nvSpPr>
          <p:cNvPr id="9" name="矩形 8"/>
          <p:cNvSpPr/>
          <p:nvPr/>
        </p:nvSpPr>
        <p:spPr>
          <a:xfrm>
            <a:off x="2430978" y="4549676"/>
            <a:ext cx="6433889" cy="230832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1800" b="0" kern="0" dirty="0">
                <a:solidFill>
                  <a:srgbClr val="000000"/>
                </a:solidFill>
                <a:latin typeface="+mn-lt"/>
                <a:ea typeface="+mn-ea"/>
                <a:cs typeface="+mn-ea"/>
                <a:sym typeface="+mn-lt"/>
              </a:rPr>
              <a:t>    MOV DX,307H     	   ;82C54A</a:t>
            </a:r>
            <a:r>
              <a:rPr lang="zh-CN" altLang="en-US" sz="1800" b="0" kern="0" dirty="0">
                <a:solidFill>
                  <a:srgbClr val="000000"/>
                </a:solidFill>
                <a:latin typeface="+mn-lt"/>
                <a:ea typeface="+mn-ea"/>
                <a:cs typeface="+mn-ea"/>
                <a:sym typeface="+mn-lt"/>
              </a:rPr>
              <a:t>的命令口</a:t>
            </a:r>
            <a:endParaRPr lang="zh-CN" altLang="en-US" sz="1800" b="0" kern="0" dirty="0">
              <a:solidFill>
                <a:srgbClr val="0000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    </a:t>
            </a:r>
            <a:r>
              <a:rPr lang="en-US" altLang="zh-CN" sz="1800" b="0" kern="0" dirty="0">
                <a:solidFill>
                  <a:srgbClr val="000000"/>
                </a:solidFill>
                <a:latin typeface="+mn-lt"/>
                <a:ea typeface="+mn-ea"/>
                <a:cs typeface="+mn-ea"/>
                <a:sym typeface="+mn-lt"/>
              </a:rPr>
              <a:t>MOV AL,</a:t>
            </a:r>
            <a:r>
              <a:rPr lang="en-US" altLang="zh-CN" sz="1800" kern="0" dirty="0">
                <a:solidFill>
                  <a:srgbClr val="006600"/>
                </a:solidFill>
                <a:latin typeface="+mn-lt"/>
                <a:ea typeface="+mn-ea"/>
                <a:cs typeface="+mn-ea"/>
                <a:sym typeface="+mn-lt"/>
              </a:rPr>
              <a:t>36H</a:t>
            </a:r>
            <a:r>
              <a:rPr lang="en-US" altLang="zh-CN" sz="1800" b="0" kern="0" dirty="0">
                <a:solidFill>
                  <a:srgbClr val="000000"/>
                </a:solidFill>
                <a:latin typeface="+mn-lt"/>
                <a:ea typeface="+mn-ea"/>
                <a:cs typeface="+mn-ea"/>
                <a:sym typeface="+mn-lt"/>
              </a:rPr>
              <a:t>      	   </a:t>
            </a:r>
            <a:r>
              <a:rPr lang="en-US" altLang="zh-CN" sz="1800" b="0" kern="0" dirty="0">
                <a:solidFill>
                  <a:srgbClr val="006600"/>
                </a:solidFill>
                <a:latin typeface="+mn-lt"/>
                <a:ea typeface="+mn-ea"/>
                <a:cs typeface="+mn-ea"/>
                <a:sym typeface="+mn-lt"/>
              </a:rPr>
              <a:t>;</a:t>
            </a:r>
            <a:r>
              <a:rPr lang="zh-CN" altLang="en-US" sz="1800" b="0" kern="0" dirty="0">
                <a:solidFill>
                  <a:srgbClr val="006600"/>
                </a:solidFill>
                <a:latin typeface="+mn-lt"/>
                <a:ea typeface="+mn-ea"/>
                <a:cs typeface="+mn-ea"/>
                <a:sym typeface="+mn-lt"/>
              </a:rPr>
              <a:t>方式命令</a:t>
            </a:r>
            <a:endParaRPr lang="zh-CN" altLang="en-US" sz="1800" b="0" kern="0" dirty="0">
              <a:solidFill>
                <a:srgbClr val="0066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    </a:t>
            </a:r>
            <a:r>
              <a:rPr lang="en-US" altLang="zh-CN" sz="1800" b="0" kern="0" dirty="0">
                <a:solidFill>
                  <a:srgbClr val="000000"/>
                </a:solidFill>
                <a:latin typeface="+mn-lt"/>
                <a:ea typeface="+mn-ea"/>
                <a:cs typeface="+mn-ea"/>
                <a:sym typeface="+mn-lt"/>
              </a:rPr>
              <a:t>OUT DX,AL</a:t>
            </a:r>
            <a:endParaRPr lang="en-US" altLang="zh-CN" sz="1800" b="0" kern="0" dirty="0">
              <a:solidFill>
                <a:srgbClr val="0000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en-US" altLang="zh-CN" sz="1800" b="0" kern="0" dirty="0">
                <a:solidFill>
                  <a:srgbClr val="000000"/>
                </a:solidFill>
                <a:latin typeface="+mn-lt"/>
                <a:ea typeface="+mn-ea"/>
                <a:cs typeface="+mn-ea"/>
                <a:sym typeface="+mn-lt"/>
              </a:rPr>
              <a:t>    MOV DX,304H     	   ;</a:t>
            </a:r>
            <a:r>
              <a:rPr lang="zh-CN" altLang="en-US" sz="1800" b="0" kern="0" dirty="0">
                <a:solidFill>
                  <a:srgbClr val="000000"/>
                </a:solidFill>
                <a:latin typeface="+mn-lt"/>
                <a:ea typeface="+mn-ea"/>
                <a:cs typeface="+mn-ea"/>
                <a:sym typeface="+mn-lt"/>
              </a:rPr>
              <a:t>计数器</a:t>
            </a:r>
            <a:r>
              <a:rPr lang="en-US" altLang="zh-CN" sz="1800" b="0" kern="0" dirty="0">
                <a:solidFill>
                  <a:srgbClr val="000000"/>
                </a:solidFill>
                <a:latin typeface="+mn-lt"/>
                <a:ea typeface="+mn-ea"/>
                <a:cs typeface="+mn-ea"/>
                <a:sym typeface="+mn-lt"/>
              </a:rPr>
              <a:t>0</a:t>
            </a:r>
            <a:r>
              <a:rPr lang="zh-CN" altLang="en-US" sz="1800" b="0" kern="0" dirty="0">
                <a:solidFill>
                  <a:srgbClr val="000000"/>
                </a:solidFill>
                <a:latin typeface="+mn-lt"/>
                <a:ea typeface="+mn-ea"/>
                <a:cs typeface="+mn-ea"/>
                <a:sym typeface="+mn-lt"/>
              </a:rPr>
              <a:t>的数据口</a:t>
            </a:r>
            <a:endParaRPr lang="zh-CN" altLang="en-US" sz="1800" b="0" kern="0" dirty="0">
              <a:solidFill>
                <a:srgbClr val="0000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    </a:t>
            </a:r>
            <a:r>
              <a:rPr lang="en-US" altLang="zh-CN" sz="1800" b="0" kern="0" dirty="0">
                <a:solidFill>
                  <a:srgbClr val="000000"/>
                </a:solidFill>
                <a:latin typeface="+mn-lt"/>
                <a:ea typeface="+mn-ea"/>
                <a:cs typeface="+mn-ea"/>
                <a:sym typeface="+mn-lt"/>
              </a:rPr>
              <a:t>MOV AX,</a:t>
            </a:r>
            <a:r>
              <a:rPr lang="en-US" altLang="zh-CN" sz="1800" kern="0" dirty="0">
                <a:solidFill>
                  <a:srgbClr val="006600"/>
                </a:solidFill>
                <a:latin typeface="+mn-lt"/>
                <a:ea typeface="+mn-ea"/>
                <a:cs typeface="+mn-ea"/>
                <a:sym typeface="+mn-lt"/>
              </a:rPr>
              <a:t>4A9H</a:t>
            </a:r>
            <a:r>
              <a:rPr lang="en-US" altLang="zh-CN" sz="1800" b="0" kern="0" dirty="0">
                <a:solidFill>
                  <a:srgbClr val="000000"/>
                </a:solidFill>
                <a:latin typeface="+mn-lt"/>
                <a:ea typeface="+mn-ea"/>
                <a:cs typeface="+mn-ea"/>
                <a:sym typeface="+mn-lt"/>
              </a:rPr>
              <a:t>                  </a:t>
            </a:r>
            <a:r>
              <a:rPr lang="en-US" altLang="zh-CN" sz="1800" b="0" kern="0" dirty="0">
                <a:solidFill>
                  <a:srgbClr val="006600"/>
                </a:solidFill>
                <a:latin typeface="+mn-lt"/>
                <a:ea typeface="+mn-ea"/>
                <a:cs typeface="+mn-ea"/>
                <a:sym typeface="+mn-lt"/>
              </a:rPr>
              <a:t>;</a:t>
            </a:r>
            <a:r>
              <a:rPr lang="zh-CN" altLang="en-US" sz="1800" b="0" kern="0" dirty="0">
                <a:solidFill>
                  <a:srgbClr val="006600"/>
                </a:solidFill>
                <a:latin typeface="+mn-lt"/>
                <a:ea typeface="+mn-ea"/>
                <a:cs typeface="+mn-ea"/>
                <a:sym typeface="+mn-lt"/>
              </a:rPr>
              <a:t>定时常数</a:t>
            </a:r>
            <a:endParaRPr lang="zh-CN" altLang="en-US" sz="1800" b="0" kern="0" dirty="0">
              <a:solidFill>
                <a:srgbClr val="0066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    </a:t>
            </a:r>
            <a:r>
              <a:rPr lang="en-US" altLang="zh-CN" sz="1800" b="0" kern="0" dirty="0">
                <a:solidFill>
                  <a:srgbClr val="000000"/>
                </a:solidFill>
                <a:latin typeface="+mn-lt"/>
                <a:ea typeface="+mn-ea"/>
                <a:cs typeface="+mn-ea"/>
                <a:sym typeface="+mn-lt"/>
              </a:rPr>
              <a:t>OUT DX,AL       	   ;</a:t>
            </a:r>
            <a:r>
              <a:rPr lang="zh-CN" altLang="en-US" sz="1800" b="0" kern="0" dirty="0">
                <a:solidFill>
                  <a:srgbClr val="000000"/>
                </a:solidFill>
                <a:latin typeface="+mn-lt"/>
                <a:ea typeface="+mn-ea"/>
                <a:cs typeface="+mn-ea"/>
                <a:sym typeface="+mn-lt"/>
              </a:rPr>
              <a:t>装入定时常数低字节</a:t>
            </a:r>
            <a:endParaRPr lang="zh-CN" altLang="en-US" sz="1800" b="0" kern="0" dirty="0">
              <a:solidFill>
                <a:srgbClr val="0000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    </a:t>
            </a:r>
            <a:r>
              <a:rPr lang="en-US" altLang="zh-CN" sz="1800" b="0" kern="0" dirty="0">
                <a:solidFill>
                  <a:srgbClr val="000000"/>
                </a:solidFill>
                <a:latin typeface="+mn-lt"/>
                <a:ea typeface="+mn-ea"/>
                <a:cs typeface="+mn-ea"/>
                <a:sym typeface="+mn-lt"/>
              </a:rPr>
              <a:t>MOV AL,AH</a:t>
            </a:r>
            <a:endParaRPr lang="en-US" altLang="zh-CN" sz="1800" b="0" kern="0" dirty="0">
              <a:solidFill>
                <a:srgbClr val="000000"/>
              </a:solidFill>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lang="en-US" altLang="zh-CN" sz="1800" b="0" kern="0" dirty="0">
                <a:solidFill>
                  <a:srgbClr val="000000"/>
                </a:solidFill>
                <a:latin typeface="+mn-lt"/>
                <a:ea typeface="+mn-ea"/>
                <a:cs typeface="+mn-ea"/>
                <a:sym typeface="+mn-lt"/>
              </a:rPr>
              <a:t>    OUT DX,AL       	   ;</a:t>
            </a:r>
            <a:r>
              <a:rPr lang="zh-CN" altLang="en-US" sz="1800" b="0" kern="0" dirty="0">
                <a:solidFill>
                  <a:srgbClr val="000000"/>
                </a:solidFill>
                <a:latin typeface="+mn-lt"/>
                <a:ea typeface="+mn-ea"/>
                <a:cs typeface="+mn-ea"/>
                <a:sym typeface="+mn-lt"/>
              </a:rPr>
              <a:t>装入定时常数高字节</a:t>
            </a:r>
            <a:endParaRPr kumimoji="0" lang="zh-CN" altLang="en-US" sz="1800" b="0" i="0" u="none" strike="noStrike" kern="0" cap="none" spc="0" normalizeH="0" baseline="0" noProof="0" dirty="0">
              <a:ln>
                <a:noFill/>
              </a:ln>
              <a:solidFill>
                <a:sysClr val="windowText" lastClr="000000"/>
              </a:solidFill>
              <a:effectLst/>
              <a:uLnTx/>
              <a:uFillTx/>
              <a:latin typeface="+mn-lt"/>
              <a:ea typeface="+mn-ea"/>
              <a:cs typeface="+mn-ea"/>
              <a:sym typeface="+mn-lt"/>
            </a:endParaRPr>
          </a:p>
        </p:txBody>
      </p:sp>
      <p:sp>
        <p:nvSpPr>
          <p:cNvPr id="10" name="矩形 9"/>
          <p:cNvSpPr/>
          <p:nvPr/>
        </p:nvSpPr>
        <p:spPr>
          <a:xfrm>
            <a:off x="604837" y="4685179"/>
            <a:ext cx="1826141" cy="461665"/>
          </a:xfrm>
          <a:prstGeom prst="rect">
            <a:avLst/>
          </a:prstGeom>
        </p:spPr>
        <p:txBody>
          <a:bodyPr wrap="none">
            <a:spAutoFit/>
          </a:bodyPr>
          <a:lstStyle/>
          <a:p>
            <a:r>
              <a:rPr lang="zh-CN" altLang="en-US" dirty="0">
                <a:effectLst>
                  <a:glow rad="228600">
                    <a:srgbClr val="FFFF00">
                      <a:alpha val="40000"/>
                    </a:srgbClr>
                  </a:glow>
                </a:effectLst>
                <a:latin typeface="+mn-lt"/>
                <a:ea typeface="+mn-ea"/>
                <a:cs typeface="+mn-ea"/>
                <a:sym typeface="+mn-lt"/>
              </a:rPr>
              <a:t>初始化程序</a:t>
            </a:r>
            <a:r>
              <a:rPr lang="en-US" altLang="zh-CN" dirty="0">
                <a:effectLst>
                  <a:glow rad="228600">
                    <a:srgbClr val="FFFF00">
                      <a:alpha val="40000"/>
                    </a:srgbClr>
                  </a:glow>
                </a:effectLst>
                <a:latin typeface="+mn-lt"/>
                <a:ea typeface="+mn-ea"/>
                <a:cs typeface="+mn-ea"/>
                <a:sym typeface="+mn-lt"/>
              </a:rPr>
              <a:t>:</a:t>
            </a:r>
            <a:endParaRPr lang="zh-CN" altLang="en-US" dirty="0">
              <a:effectLst>
                <a:glow rad="228600">
                  <a:srgbClr val="FFFF00">
                    <a:alpha val="40000"/>
                  </a:srgbClr>
                </a:glow>
              </a:effectLst>
              <a:latin typeface="+mn-lt"/>
              <a:ea typeface="+mn-ea"/>
              <a:cs typeface="+mn-ea"/>
              <a:sym typeface="+mn-lt"/>
            </a:endParaRPr>
          </a:p>
        </p:txBody>
      </p:sp>
      <p:sp>
        <p:nvSpPr>
          <p:cNvPr id="11" name="矩形 10"/>
          <p:cNvSpPr/>
          <p:nvPr/>
        </p:nvSpPr>
        <p:spPr>
          <a:xfrm>
            <a:off x="6254695" y="4825637"/>
            <a:ext cx="182614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C00000"/>
                </a:solidFill>
                <a:latin typeface="+mn-lt"/>
                <a:ea typeface="+mn-ea"/>
                <a:cs typeface="+mn-ea"/>
                <a:sym typeface="+mn-lt"/>
              </a:rPr>
              <a:t>（</a:t>
            </a:r>
            <a:r>
              <a:rPr lang="en-US" altLang="zh-CN" sz="1800" b="0" kern="0" dirty="0">
                <a:solidFill>
                  <a:srgbClr val="C00000"/>
                </a:solidFill>
                <a:latin typeface="+mn-lt"/>
                <a:ea typeface="+mn-ea"/>
                <a:cs typeface="+mn-ea"/>
                <a:sym typeface="+mn-lt"/>
              </a:rPr>
              <a:t>00110110B</a:t>
            </a:r>
            <a:r>
              <a:rPr lang="zh-CN" altLang="en-US" sz="1800" b="0" kern="0" dirty="0">
                <a:solidFill>
                  <a:srgbClr val="C00000"/>
                </a:solidFill>
                <a:latin typeface="+mn-lt"/>
                <a:ea typeface="+mn-ea"/>
                <a:cs typeface="+mn-ea"/>
                <a:sym typeface="+mn-lt"/>
              </a:rPr>
              <a:t>）</a:t>
            </a:r>
            <a:endParaRPr lang="zh-CN" altLang="en-US" sz="1800" b="0" kern="0"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矩形 2"/>
          <p:cNvSpPr>
            <a:spLocks noChangeArrowheads="1"/>
          </p:cNvSpPr>
          <p:nvPr/>
        </p:nvSpPr>
        <p:spPr bwMode="auto">
          <a:xfrm>
            <a:off x="559339" y="1182687"/>
            <a:ext cx="827040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61975">
              <a:defRPr sz="2400" b="1">
                <a:solidFill>
                  <a:schemeClr val="tx1"/>
                </a:solidFill>
                <a:latin typeface="Times New Roman" panose="02020603050405020304" pitchFamily="18" charset="0"/>
                <a:ea typeface="宋体" panose="02010600030101010101" pitchFamily="2" charset="-122"/>
              </a:defRPr>
            </a:lvl1pPr>
            <a:lvl2pPr marL="742950" indent="-285750" defTabSz="561975">
              <a:defRPr sz="2400" b="1">
                <a:solidFill>
                  <a:schemeClr val="tx1"/>
                </a:solidFill>
                <a:latin typeface="Times New Roman" panose="02020603050405020304" pitchFamily="18" charset="0"/>
                <a:ea typeface="宋体" panose="02010600030101010101" pitchFamily="2" charset="-122"/>
              </a:defRPr>
            </a:lvl2pPr>
            <a:lvl3pPr marL="1143000" indent="-228600" defTabSz="561975">
              <a:defRPr sz="2400" b="1">
                <a:solidFill>
                  <a:schemeClr val="tx1"/>
                </a:solidFill>
                <a:latin typeface="Times New Roman" panose="02020603050405020304" pitchFamily="18" charset="0"/>
                <a:ea typeface="宋体" panose="02010600030101010101" pitchFamily="2" charset="-122"/>
              </a:defRPr>
            </a:lvl3pPr>
            <a:lvl4pPr marL="1600200" indent="-228600" defTabSz="561975">
              <a:defRPr sz="2400" b="1">
                <a:solidFill>
                  <a:schemeClr val="tx1"/>
                </a:solidFill>
                <a:latin typeface="Times New Roman" panose="02020603050405020304" pitchFamily="18" charset="0"/>
                <a:ea typeface="宋体" panose="02010600030101010101" pitchFamily="2" charset="-122"/>
              </a:defRPr>
            </a:lvl4pPr>
            <a:lvl5pPr marL="2057400" indent="-228600" defTabSz="561975">
              <a:defRPr sz="2400" b="1">
                <a:solidFill>
                  <a:schemeClr val="tx1"/>
                </a:solidFill>
                <a:latin typeface="Times New Roman" panose="02020603050405020304" pitchFamily="18" charset="0"/>
                <a:ea typeface="宋体" panose="02010600030101010101" pitchFamily="2" charset="-122"/>
              </a:defRPr>
            </a:lvl5pPr>
            <a:lvl6pPr marL="25146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defTabSz="561975"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r>
              <a:rPr kumimoji="1" lang="zh-CN" altLang="en-US" dirty="0">
                <a:solidFill>
                  <a:srgbClr val="002060"/>
                </a:solidFill>
                <a:latin typeface="+mn-lt"/>
                <a:ea typeface="+mn-ea"/>
                <a:cs typeface="+mn-ea"/>
                <a:sym typeface="+mn-lt"/>
              </a:rPr>
              <a:t>例</a:t>
            </a:r>
            <a:r>
              <a:rPr kumimoji="1" lang="en-US" altLang="zh-CN" dirty="0">
                <a:solidFill>
                  <a:srgbClr val="002060"/>
                </a:solidFill>
                <a:latin typeface="+mn-lt"/>
                <a:ea typeface="+mn-ea"/>
                <a:cs typeface="+mn-ea"/>
                <a:sym typeface="+mn-lt"/>
              </a:rPr>
              <a:t>4</a:t>
            </a:r>
            <a:r>
              <a:rPr kumimoji="1" lang="zh-CN" altLang="en-US" dirty="0">
                <a:solidFill>
                  <a:srgbClr val="002060"/>
                </a:solidFill>
                <a:latin typeface="+mn-lt"/>
                <a:ea typeface="+mn-ea"/>
                <a:cs typeface="+mn-ea"/>
                <a:sym typeface="+mn-lt"/>
              </a:rPr>
              <a:t>：某罐头包装流水线能装</a:t>
            </a:r>
            <a:r>
              <a:rPr kumimoji="1" lang="en-US" altLang="zh-CN" dirty="0">
                <a:solidFill>
                  <a:srgbClr val="002060"/>
                </a:solidFill>
                <a:latin typeface="+mn-lt"/>
                <a:ea typeface="+mn-ea"/>
                <a:cs typeface="+mn-ea"/>
                <a:sym typeface="+mn-lt"/>
              </a:rPr>
              <a:t>24</a:t>
            </a:r>
            <a:r>
              <a:rPr kumimoji="1" lang="zh-CN" altLang="en-US" dirty="0">
                <a:solidFill>
                  <a:srgbClr val="002060"/>
                </a:solidFill>
                <a:latin typeface="+mn-lt"/>
                <a:ea typeface="+mn-ea"/>
                <a:cs typeface="+mn-ea"/>
                <a:sym typeface="+mn-lt"/>
              </a:rPr>
              <a:t>罐，要求每通过</a:t>
            </a:r>
            <a:r>
              <a:rPr kumimoji="1" lang="en-US" altLang="zh-CN" dirty="0">
                <a:solidFill>
                  <a:srgbClr val="002060"/>
                </a:solidFill>
                <a:latin typeface="+mn-lt"/>
                <a:ea typeface="+mn-ea"/>
                <a:cs typeface="+mn-ea"/>
                <a:sym typeface="+mn-lt"/>
              </a:rPr>
              <a:t>24</a:t>
            </a:r>
            <a:r>
              <a:rPr kumimoji="1" lang="zh-CN" altLang="en-US" dirty="0">
                <a:solidFill>
                  <a:srgbClr val="002060"/>
                </a:solidFill>
                <a:latin typeface="+mn-lt"/>
                <a:ea typeface="+mn-ea"/>
                <a:cs typeface="+mn-ea"/>
                <a:sym typeface="+mn-lt"/>
              </a:rPr>
              <a:t>罐，流水线暂停</a:t>
            </a:r>
            <a:r>
              <a:rPr kumimoji="1" lang="en-US" altLang="zh-CN" dirty="0">
                <a:solidFill>
                  <a:srgbClr val="002060"/>
                </a:solidFill>
                <a:latin typeface="+mn-lt"/>
                <a:ea typeface="+mn-ea"/>
                <a:cs typeface="+mn-ea"/>
                <a:sym typeface="+mn-lt"/>
              </a:rPr>
              <a:t>5s</a:t>
            </a:r>
            <a:r>
              <a:rPr kumimoji="1" lang="zh-CN" altLang="en-US" dirty="0">
                <a:solidFill>
                  <a:srgbClr val="002060"/>
                </a:solidFill>
                <a:latin typeface="+mn-lt"/>
                <a:ea typeface="+mn-ea"/>
                <a:cs typeface="+mn-ea"/>
                <a:sym typeface="+mn-lt"/>
              </a:rPr>
              <a:t>，等待封箱打包完毕，重启流水线，继续装箱。按</a:t>
            </a:r>
            <a:r>
              <a:rPr kumimoji="1" lang="en-US" altLang="zh-CN" dirty="0">
                <a:solidFill>
                  <a:srgbClr val="002060"/>
                </a:solidFill>
                <a:latin typeface="+mn-lt"/>
                <a:ea typeface="+mn-ea"/>
                <a:cs typeface="+mn-ea"/>
                <a:sym typeface="+mn-lt"/>
              </a:rPr>
              <a:t>Esc</a:t>
            </a:r>
            <a:r>
              <a:rPr kumimoji="1" lang="zh-CN" altLang="en-US" dirty="0">
                <a:solidFill>
                  <a:srgbClr val="002060"/>
                </a:solidFill>
                <a:latin typeface="+mn-lt"/>
                <a:ea typeface="+mn-ea"/>
                <a:cs typeface="+mn-ea"/>
                <a:sym typeface="+mn-lt"/>
              </a:rPr>
              <a:t>键则停止生产。</a:t>
            </a:r>
            <a:endParaRPr kumimoji="1" lang="en-US" altLang="zh-CN" dirty="0">
              <a:solidFill>
                <a:srgbClr val="002060"/>
              </a:solidFill>
              <a:latin typeface="+mn-lt"/>
              <a:ea typeface="+mn-ea"/>
              <a:cs typeface="+mn-ea"/>
              <a:sym typeface="+mn-lt"/>
            </a:endParaRPr>
          </a:p>
        </p:txBody>
      </p:sp>
      <p:sp>
        <p:nvSpPr>
          <p:cNvPr id="62467" name="矩形 1"/>
          <p:cNvSpPr>
            <a:spLocks noChangeArrowheads="1"/>
          </p:cNvSpPr>
          <p:nvPr/>
        </p:nvSpPr>
        <p:spPr bwMode="auto">
          <a:xfrm>
            <a:off x="658178" y="2482812"/>
            <a:ext cx="7827644" cy="192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0" algn="just" eaLnBrk="1" hangingPunct="1">
              <a:lnSpc>
                <a:spcPct val="120000"/>
              </a:lnSpc>
              <a:spcBef>
                <a:spcPct val="20000"/>
              </a:spcBef>
              <a:buClr>
                <a:srgbClr val="CC9900"/>
              </a:buClr>
              <a:buSzPct val="65000"/>
            </a:pPr>
            <a:r>
              <a:rPr lang="zh-CN" altLang="en-US" dirty="0">
                <a:effectLst>
                  <a:glow rad="228600">
                    <a:srgbClr val="FFFF00">
                      <a:alpha val="40000"/>
                    </a:srgbClr>
                  </a:glow>
                </a:effectLst>
                <a:latin typeface="+mn-lt"/>
                <a:ea typeface="+mn-ea"/>
                <a:cs typeface="+mn-ea"/>
                <a:sym typeface="+mn-lt"/>
              </a:rPr>
              <a:t>分析：</a:t>
            </a:r>
            <a:r>
              <a:rPr lang="zh-CN" altLang="en-US" sz="1800" b="0" kern="0" dirty="0">
                <a:solidFill>
                  <a:srgbClr val="000000"/>
                </a:solidFill>
                <a:latin typeface="+mn-lt"/>
                <a:ea typeface="+mn-ea"/>
                <a:cs typeface="+mn-ea"/>
                <a:sym typeface="+mn-lt"/>
              </a:rPr>
              <a:t>为了实现上述要求，有</a:t>
            </a:r>
            <a:r>
              <a:rPr lang="zh-CN" altLang="en-US" sz="1800" kern="0" dirty="0">
                <a:solidFill>
                  <a:srgbClr val="C00000"/>
                </a:solidFill>
                <a:latin typeface="+mn-lt"/>
                <a:ea typeface="+mn-ea"/>
                <a:cs typeface="+mn-ea"/>
                <a:sym typeface="+mn-lt"/>
              </a:rPr>
              <a:t>两个工作要做</a:t>
            </a:r>
            <a:r>
              <a:rPr lang="zh-CN" altLang="en-US" sz="1800" b="0" kern="0" dirty="0">
                <a:solidFill>
                  <a:srgbClr val="000000"/>
                </a:solidFill>
                <a:latin typeface="+mn-lt"/>
                <a:ea typeface="+mn-ea"/>
                <a:cs typeface="+mn-ea"/>
                <a:sym typeface="+mn-lt"/>
              </a:rPr>
              <a:t>：</a:t>
            </a:r>
            <a:r>
              <a:rPr lang="zh-CN" altLang="en-US" sz="1800" kern="0" dirty="0">
                <a:solidFill>
                  <a:srgbClr val="00B050"/>
                </a:solidFill>
                <a:latin typeface="+mn-lt"/>
                <a:ea typeface="+mn-ea"/>
                <a:cs typeface="+mn-ea"/>
                <a:sym typeface="+mn-lt"/>
              </a:rPr>
              <a:t>一是对</a:t>
            </a:r>
            <a:r>
              <a:rPr lang="en-US" altLang="zh-CN" sz="1800" kern="0" dirty="0">
                <a:solidFill>
                  <a:srgbClr val="00B050"/>
                </a:solidFill>
                <a:latin typeface="+mn-lt"/>
                <a:ea typeface="+mn-ea"/>
                <a:cs typeface="+mn-ea"/>
                <a:sym typeface="+mn-lt"/>
              </a:rPr>
              <a:t>24</a:t>
            </a:r>
            <a:r>
              <a:rPr lang="zh-CN" altLang="en-US" sz="1800" kern="0" dirty="0">
                <a:solidFill>
                  <a:srgbClr val="00B050"/>
                </a:solidFill>
                <a:latin typeface="+mn-lt"/>
                <a:ea typeface="+mn-ea"/>
                <a:cs typeface="+mn-ea"/>
                <a:sym typeface="+mn-lt"/>
              </a:rPr>
              <a:t>罐计数</a:t>
            </a:r>
            <a:r>
              <a:rPr lang="zh-CN" altLang="en-US" sz="1800" b="0" kern="0" dirty="0">
                <a:solidFill>
                  <a:srgbClr val="000000"/>
                </a:solidFill>
                <a:latin typeface="+mn-lt"/>
                <a:ea typeface="+mn-ea"/>
                <a:cs typeface="+mn-ea"/>
                <a:sym typeface="+mn-lt"/>
              </a:rPr>
              <a:t>；</a:t>
            </a:r>
            <a:r>
              <a:rPr lang="zh-CN" altLang="en-US" sz="1800" kern="0" dirty="0">
                <a:solidFill>
                  <a:srgbClr val="00B050"/>
                </a:solidFill>
                <a:latin typeface="+mn-lt"/>
                <a:ea typeface="+mn-ea"/>
                <a:cs typeface="+mn-ea"/>
                <a:sym typeface="+mn-lt"/>
              </a:rPr>
              <a:t>二是对</a:t>
            </a:r>
            <a:r>
              <a:rPr lang="en-US" altLang="zh-CN" sz="1800" kern="0" dirty="0">
                <a:solidFill>
                  <a:srgbClr val="00B050"/>
                </a:solidFill>
                <a:latin typeface="+mn-lt"/>
                <a:ea typeface="+mn-ea"/>
                <a:cs typeface="+mn-ea"/>
                <a:sym typeface="+mn-lt"/>
              </a:rPr>
              <a:t>5s</a:t>
            </a:r>
            <a:r>
              <a:rPr lang="zh-CN" altLang="en-US" sz="1800" kern="0" dirty="0">
                <a:solidFill>
                  <a:srgbClr val="00B050"/>
                </a:solidFill>
                <a:latin typeface="+mn-lt"/>
                <a:ea typeface="+mn-ea"/>
                <a:cs typeface="+mn-ea"/>
                <a:sym typeface="+mn-lt"/>
              </a:rPr>
              <a:t>停顿定时</a:t>
            </a:r>
            <a:r>
              <a:rPr lang="zh-CN" altLang="en-US" sz="1800" b="0" kern="0" dirty="0">
                <a:solidFill>
                  <a:srgbClr val="000000"/>
                </a:solidFill>
                <a:latin typeface="+mn-lt"/>
                <a:ea typeface="+mn-ea"/>
                <a:cs typeface="+mn-ea"/>
                <a:sym typeface="+mn-lt"/>
              </a:rPr>
              <a:t>。并且，两者之间又是相互关联的。</a:t>
            </a:r>
            <a:endParaRPr lang="en-US" altLang="zh-CN" sz="1800" b="0" kern="0" dirty="0">
              <a:solidFill>
                <a:srgbClr val="000000"/>
              </a:solidFill>
              <a:latin typeface="+mn-lt"/>
              <a:ea typeface="+mn-ea"/>
              <a:cs typeface="+mn-ea"/>
              <a:sym typeface="+mn-lt"/>
            </a:endParaRPr>
          </a:p>
          <a:p>
            <a:pPr lvl="0" algn="just" eaLnBrk="1" hangingPunct="1">
              <a:lnSpc>
                <a:spcPct val="120000"/>
              </a:lnSpc>
              <a:spcBef>
                <a:spcPct val="20000"/>
              </a:spcBef>
              <a:buClr>
                <a:srgbClr val="CC9900"/>
              </a:buClr>
              <a:buSzPct val="65000"/>
            </a:pPr>
            <a:r>
              <a:rPr lang="zh-CN" altLang="en-US" sz="1800" b="0" kern="0" dirty="0">
                <a:solidFill>
                  <a:srgbClr val="000000"/>
                </a:solidFill>
                <a:latin typeface="+mn-lt"/>
                <a:ea typeface="+mn-ea"/>
                <a:cs typeface="+mn-ea"/>
                <a:sym typeface="+mn-lt"/>
              </a:rPr>
              <a:t>为此，</a:t>
            </a:r>
            <a:r>
              <a:rPr lang="zh-CN" altLang="en-US" sz="1800" kern="0" dirty="0">
                <a:solidFill>
                  <a:srgbClr val="C00000"/>
                </a:solidFill>
                <a:latin typeface="+mn-lt"/>
                <a:ea typeface="+mn-ea"/>
                <a:cs typeface="+mn-ea"/>
                <a:sym typeface="+mn-lt"/>
              </a:rPr>
              <a:t>选用</a:t>
            </a:r>
            <a:r>
              <a:rPr lang="en-US" altLang="zh-CN" sz="1800" b="0" kern="0" dirty="0">
                <a:solidFill>
                  <a:srgbClr val="000000"/>
                </a:solidFill>
                <a:latin typeface="+mn-lt"/>
                <a:ea typeface="+mn-ea"/>
                <a:cs typeface="+mn-ea"/>
                <a:sym typeface="+mn-lt"/>
              </a:rPr>
              <a:t>82C54A</a:t>
            </a:r>
            <a:r>
              <a:rPr lang="zh-CN" altLang="en-US" sz="1800" b="0" kern="0" dirty="0">
                <a:solidFill>
                  <a:srgbClr val="000000"/>
                </a:solidFill>
                <a:latin typeface="+mn-lt"/>
                <a:ea typeface="+mn-ea"/>
                <a:cs typeface="+mn-ea"/>
                <a:sym typeface="+mn-lt"/>
              </a:rPr>
              <a:t>的</a:t>
            </a:r>
            <a:r>
              <a:rPr lang="zh-CN" altLang="en-US" sz="1800" kern="0" dirty="0">
                <a:solidFill>
                  <a:srgbClr val="0000FF"/>
                </a:solidFill>
                <a:latin typeface="+mn-lt"/>
                <a:ea typeface="+mn-ea"/>
                <a:cs typeface="+mn-ea"/>
                <a:sym typeface="+mn-lt"/>
              </a:rPr>
              <a:t>计数器</a:t>
            </a:r>
            <a:r>
              <a:rPr lang="en-US" altLang="zh-CN" sz="1800" kern="0" dirty="0">
                <a:solidFill>
                  <a:srgbClr val="0000FF"/>
                </a:solidFill>
                <a:latin typeface="+mn-lt"/>
                <a:ea typeface="+mn-ea"/>
                <a:cs typeface="+mn-ea"/>
                <a:sym typeface="+mn-lt"/>
              </a:rPr>
              <a:t>0</a:t>
            </a:r>
            <a:r>
              <a:rPr lang="zh-CN" altLang="en-US" sz="1800" kern="0" dirty="0">
                <a:solidFill>
                  <a:srgbClr val="0000FF"/>
                </a:solidFill>
                <a:latin typeface="+mn-lt"/>
                <a:ea typeface="+mn-ea"/>
                <a:cs typeface="+mn-ea"/>
                <a:sym typeface="+mn-lt"/>
              </a:rPr>
              <a:t>作计数器、计数器</a:t>
            </a:r>
            <a:r>
              <a:rPr lang="en-US" altLang="zh-CN" sz="1800" kern="0" dirty="0">
                <a:solidFill>
                  <a:srgbClr val="0000FF"/>
                </a:solidFill>
                <a:latin typeface="+mn-lt"/>
                <a:ea typeface="+mn-ea"/>
                <a:cs typeface="+mn-ea"/>
                <a:sym typeface="+mn-lt"/>
              </a:rPr>
              <a:t>1</a:t>
            </a:r>
            <a:r>
              <a:rPr lang="zh-CN" altLang="en-US" sz="1800" kern="0" dirty="0">
                <a:solidFill>
                  <a:srgbClr val="0000FF"/>
                </a:solidFill>
                <a:latin typeface="+mn-lt"/>
                <a:ea typeface="+mn-ea"/>
                <a:cs typeface="+mn-ea"/>
                <a:sym typeface="+mn-lt"/>
              </a:rPr>
              <a:t>作定时器</a:t>
            </a:r>
            <a:r>
              <a:rPr lang="zh-CN" altLang="en-US" sz="1800" b="0" kern="0" dirty="0">
                <a:solidFill>
                  <a:srgbClr val="000000"/>
                </a:solidFill>
                <a:latin typeface="+mn-lt"/>
                <a:ea typeface="+mn-ea"/>
                <a:cs typeface="+mn-ea"/>
                <a:sym typeface="+mn-lt"/>
              </a:rPr>
              <a:t>，并且</a:t>
            </a:r>
            <a:r>
              <a:rPr lang="zh-CN" altLang="en-US" sz="1800" kern="0" dirty="0">
                <a:solidFill>
                  <a:srgbClr val="00B050"/>
                </a:solidFill>
                <a:latin typeface="+mn-lt"/>
                <a:ea typeface="+mn-ea"/>
                <a:cs typeface="+mn-ea"/>
                <a:sym typeface="+mn-lt"/>
              </a:rPr>
              <a:t>把计数器</a:t>
            </a:r>
            <a:r>
              <a:rPr lang="en-US" altLang="zh-CN" sz="1800" kern="0" dirty="0">
                <a:solidFill>
                  <a:srgbClr val="00B050"/>
                </a:solidFill>
                <a:latin typeface="+mn-lt"/>
                <a:ea typeface="+mn-ea"/>
                <a:cs typeface="+mn-ea"/>
                <a:sym typeface="+mn-lt"/>
              </a:rPr>
              <a:t>0</a:t>
            </a:r>
            <a:r>
              <a:rPr lang="zh-CN" altLang="en-US" sz="1800" kern="0" dirty="0">
                <a:solidFill>
                  <a:srgbClr val="00B050"/>
                </a:solidFill>
                <a:latin typeface="+mn-lt"/>
                <a:ea typeface="+mn-ea"/>
                <a:cs typeface="+mn-ea"/>
                <a:sym typeface="+mn-lt"/>
              </a:rPr>
              <a:t>的</a:t>
            </a:r>
            <a:r>
              <a:rPr lang="zh-CN" altLang="en-US" sz="1800" b="0" kern="0" dirty="0">
                <a:solidFill>
                  <a:srgbClr val="000000"/>
                </a:solidFill>
                <a:latin typeface="+mn-lt"/>
                <a:ea typeface="+mn-ea"/>
                <a:cs typeface="+mn-ea"/>
                <a:sym typeface="+mn-lt"/>
              </a:rPr>
              <a:t>计数已到（</a:t>
            </a:r>
            <a:r>
              <a:rPr lang="en-US" altLang="zh-CN" sz="1800" b="0" kern="0" dirty="0">
                <a:solidFill>
                  <a:srgbClr val="000000"/>
                </a:solidFill>
                <a:latin typeface="+mn-lt"/>
                <a:ea typeface="+mn-ea"/>
                <a:cs typeface="+mn-ea"/>
                <a:sym typeface="+mn-lt"/>
              </a:rPr>
              <a:t>24</a:t>
            </a:r>
            <a:r>
              <a:rPr lang="zh-CN" altLang="en-US" sz="1800" b="0" kern="0" dirty="0">
                <a:solidFill>
                  <a:srgbClr val="000000"/>
                </a:solidFill>
                <a:latin typeface="+mn-lt"/>
                <a:ea typeface="+mn-ea"/>
                <a:cs typeface="+mn-ea"/>
                <a:sym typeface="+mn-lt"/>
              </a:rPr>
              <a:t>）的</a:t>
            </a:r>
            <a:r>
              <a:rPr lang="zh-CN" altLang="en-US" sz="1800" kern="0" dirty="0">
                <a:solidFill>
                  <a:srgbClr val="00B050"/>
                </a:solidFill>
                <a:latin typeface="+mn-lt"/>
                <a:ea typeface="+mn-ea"/>
                <a:cs typeface="+mn-ea"/>
                <a:sym typeface="+mn-lt"/>
              </a:rPr>
              <a:t>输出信号</a:t>
            </a:r>
            <a:r>
              <a:rPr lang="en-US" altLang="zh-CN" sz="1800" kern="0" dirty="0">
                <a:solidFill>
                  <a:srgbClr val="00B050"/>
                </a:solidFill>
                <a:latin typeface="+mn-lt"/>
                <a:ea typeface="+mn-ea"/>
                <a:cs typeface="+mn-ea"/>
                <a:sym typeface="+mn-lt"/>
              </a:rPr>
              <a:t>OUT0</a:t>
            </a:r>
            <a:r>
              <a:rPr lang="zh-CN" altLang="en-US" sz="1800" b="0" kern="0" dirty="0">
                <a:solidFill>
                  <a:srgbClr val="000000"/>
                </a:solidFill>
                <a:latin typeface="+mn-lt"/>
                <a:ea typeface="+mn-ea"/>
                <a:cs typeface="+mn-ea"/>
                <a:sym typeface="+mn-lt"/>
              </a:rPr>
              <a:t>，</a:t>
            </a:r>
            <a:r>
              <a:rPr lang="zh-CN" altLang="en-US" sz="1800" kern="0" dirty="0">
                <a:solidFill>
                  <a:srgbClr val="00B050"/>
                </a:solidFill>
                <a:latin typeface="+mn-lt"/>
                <a:ea typeface="+mn-ea"/>
                <a:cs typeface="+mn-ea"/>
                <a:sym typeface="+mn-lt"/>
              </a:rPr>
              <a:t>连到计数器</a:t>
            </a:r>
            <a:r>
              <a:rPr lang="en-US" altLang="zh-CN" sz="1800" kern="0" dirty="0">
                <a:solidFill>
                  <a:srgbClr val="00B050"/>
                </a:solidFill>
                <a:latin typeface="+mn-lt"/>
                <a:ea typeface="+mn-ea"/>
                <a:cs typeface="+mn-ea"/>
                <a:sym typeface="+mn-lt"/>
              </a:rPr>
              <a:t>1</a:t>
            </a:r>
            <a:r>
              <a:rPr lang="zh-CN" altLang="en-US" sz="1800" kern="0" dirty="0">
                <a:solidFill>
                  <a:srgbClr val="00B050"/>
                </a:solidFill>
                <a:latin typeface="+mn-lt"/>
                <a:ea typeface="+mn-ea"/>
                <a:cs typeface="+mn-ea"/>
                <a:sym typeface="+mn-lt"/>
              </a:rPr>
              <a:t>的</a:t>
            </a:r>
            <a:r>
              <a:rPr lang="en-US" altLang="zh-CN" sz="1800" kern="0" dirty="0">
                <a:solidFill>
                  <a:srgbClr val="00B050"/>
                </a:solidFill>
                <a:latin typeface="+mn-lt"/>
                <a:ea typeface="+mn-ea"/>
                <a:cs typeface="+mn-ea"/>
                <a:sym typeface="+mn-lt"/>
              </a:rPr>
              <a:t>GATE1</a:t>
            </a:r>
            <a:r>
              <a:rPr lang="zh-CN" altLang="en-US" sz="1800" kern="0" dirty="0">
                <a:solidFill>
                  <a:srgbClr val="00B050"/>
                </a:solidFill>
                <a:latin typeface="+mn-lt"/>
                <a:ea typeface="+mn-ea"/>
                <a:cs typeface="+mn-ea"/>
                <a:sym typeface="+mn-lt"/>
              </a:rPr>
              <a:t>线上</a:t>
            </a:r>
            <a:r>
              <a:rPr lang="zh-CN" altLang="en-US" sz="1800" b="0" kern="0" dirty="0">
                <a:solidFill>
                  <a:srgbClr val="000000"/>
                </a:solidFill>
                <a:latin typeface="+mn-lt"/>
                <a:ea typeface="+mn-ea"/>
                <a:cs typeface="+mn-ea"/>
                <a:sym typeface="+mn-lt"/>
              </a:rPr>
              <a:t>，</a:t>
            </a:r>
            <a:r>
              <a:rPr lang="zh-CN" altLang="en-US" sz="1800" kern="0" dirty="0">
                <a:solidFill>
                  <a:srgbClr val="00B050"/>
                </a:solidFill>
                <a:latin typeface="+mn-lt"/>
                <a:ea typeface="+mn-ea"/>
                <a:cs typeface="+mn-ea"/>
                <a:sym typeface="+mn-lt"/>
              </a:rPr>
              <a:t>作为</a:t>
            </a:r>
            <a:r>
              <a:rPr lang="zh-CN" altLang="en-US" sz="1800" b="0" kern="0" dirty="0">
                <a:solidFill>
                  <a:srgbClr val="000000"/>
                </a:solidFill>
                <a:latin typeface="+mn-lt"/>
                <a:ea typeface="+mn-ea"/>
                <a:cs typeface="+mn-ea"/>
                <a:sym typeface="+mn-lt"/>
              </a:rPr>
              <a:t>外部硬件启动信号触发</a:t>
            </a:r>
            <a:r>
              <a:rPr lang="zh-CN" altLang="en-US" sz="1800" kern="0" dirty="0">
                <a:solidFill>
                  <a:srgbClr val="00B050"/>
                </a:solidFill>
                <a:latin typeface="+mn-lt"/>
                <a:ea typeface="+mn-ea"/>
                <a:cs typeface="+mn-ea"/>
                <a:sym typeface="+mn-lt"/>
              </a:rPr>
              <a:t>计数器</a:t>
            </a:r>
            <a:r>
              <a:rPr lang="en-US" altLang="zh-CN" sz="1800" kern="0" dirty="0">
                <a:solidFill>
                  <a:srgbClr val="00B050"/>
                </a:solidFill>
                <a:latin typeface="+mn-lt"/>
                <a:ea typeface="+mn-ea"/>
                <a:cs typeface="+mn-ea"/>
                <a:sym typeface="+mn-lt"/>
              </a:rPr>
              <a:t>1</a:t>
            </a:r>
            <a:r>
              <a:rPr lang="zh-CN" altLang="en-US" sz="1800" kern="0" dirty="0">
                <a:solidFill>
                  <a:srgbClr val="00B050"/>
                </a:solidFill>
                <a:latin typeface="+mn-lt"/>
                <a:ea typeface="+mn-ea"/>
                <a:cs typeface="+mn-ea"/>
                <a:sym typeface="+mn-lt"/>
              </a:rPr>
              <a:t>的</a:t>
            </a:r>
            <a:r>
              <a:rPr lang="en-US" altLang="zh-CN" sz="1800" kern="0" dirty="0">
                <a:solidFill>
                  <a:srgbClr val="00B050"/>
                </a:solidFill>
                <a:latin typeface="+mn-lt"/>
                <a:ea typeface="+mn-ea"/>
                <a:cs typeface="+mn-ea"/>
                <a:sym typeface="+mn-lt"/>
              </a:rPr>
              <a:t>5s</a:t>
            </a:r>
            <a:r>
              <a:rPr lang="zh-CN" altLang="en-US" sz="1800" kern="0" dirty="0">
                <a:solidFill>
                  <a:srgbClr val="00B050"/>
                </a:solidFill>
                <a:latin typeface="+mn-lt"/>
                <a:ea typeface="+mn-ea"/>
                <a:cs typeface="+mn-ea"/>
                <a:sym typeface="+mn-lt"/>
              </a:rPr>
              <a:t>定时</a:t>
            </a:r>
            <a:r>
              <a:rPr lang="zh-CN" altLang="en-US" sz="1800" b="0" kern="0" dirty="0">
                <a:solidFill>
                  <a:srgbClr val="000000"/>
                </a:solidFill>
                <a:latin typeface="+mn-lt"/>
                <a:ea typeface="+mn-ea"/>
                <a:cs typeface="+mn-ea"/>
                <a:sym typeface="+mn-lt"/>
              </a:rPr>
              <a:t>，去控制流水线的暂停与重启。</a:t>
            </a:r>
            <a:endParaRPr lang="zh-CN" altLang="en-US" sz="1800" b="0" kern="0" dirty="0">
              <a:solidFill>
                <a:srgbClr val="000000"/>
              </a:solidFill>
              <a:latin typeface="+mn-lt"/>
              <a:ea typeface="+mn-ea"/>
              <a:cs typeface="+mn-ea"/>
              <a:sym typeface="+mn-lt"/>
            </a:endParaRPr>
          </a:p>
        </p:txBody>
      </p:sp>
      <p:sp>
        <p:nvSpPr>
          <p:cNvPr id="5" name="矩形 4"/>
          <p:cNvSpPr/>
          <p:nvPr/>
        </p:nvSpPr>
        <p:spPr>
          <a:xfrm>
            <a:off x="4761920" y="2021146"/>
            <a:ext cx="3983783" cy="461665"/>
          </a:xfrm>
          <a:prstGeom prst="rect">
            <a:avLst/>
          </a:prstGeom>
        </p:spPr>
        <p:txBody>
          <a:bodyPr wrap="none">
            <a:spAutoFit/>
          </a:bodyPr>
          <a:lstStyle/>
          <a:p>
            <a:r>
              <a:rPr lang="en-US" altLang="zh-CN" dirty="0">
                <a:solidFill>
                  <a:srgbClr val="C00000"/>
                </a:solidFill>
                <a:latin typeface="+mn-lt"/>
                <a:ea typeface="+mn-ea"/>
                <a:cs typeface="+mn-ea"/>
                <a:sym typeface="+mn-lt"/>
              </a:rPr>
              <a:t>[</a:t>
            </a:r>
            <a:r>
              <a:rPr lang="zh-CN" altLang="zh-CN" dirty="0">
                <a:solidFill>
                  <a:srgbClr val="C00000"/>
                </a:solidFill>
                <a:latin typeface="+mn-lt"/>
                <a:ea typeface="+mn-ea"/>
                <a:cs typeface="+mn-ea"/>
                <a:sym typeface="+mn-lt"/>
              </a:rPr>
              <a:t>用</a:t>
            </a:r>
            <a:r>
              <a:rPr lang="en-US" altLang="zh-CN" dirty="0">
                <a:solidFill>
                  <a:srgbClr val="C00000"/>
                </a:solidFill>
                <a:latin typeface="+mn-lt"/>
                <a:ea typeface="+mn-ea"/>
                <a:cs typeface="+mn-ea"/>
                <a:sym typeface="+mn-lt"/>
              </a:rPr>
              <a:t>82C54A</a:t>
            </a:r>
            <a:r>
              <a:rPr lang="zh-CN" altLang="en-US" dirty="0">
                <a:solidFill>
                  <a:srgbClr val="C00000"/>
                </a:solidFill>
                <a:latin typeface="+mn-lt"/>
                <a:ea typeface="+mn-ea"/>
                <a:cs typeface="+mn-ea"/>
                <a:sym typeface="+mn-lt"/>
              </a:rPr>
              <a:t>进行计数与定时</a:t>
            </a:r>
            <a:r>
              <a:rPr lang="en-US" altLang="zh-CN"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pic>
        <p:nvPicPr>
          <p:cNvPr id="6" name="Picture 1" descr="0714"/>
          <p:cNvPicPr>
            <a:picLocks noChangeAspect="1"/>
          </p:cNvPicPr>
          <p:nvPr/>
        </p:nvPicPr>
        <p:blipFill>
          <a:blip r:embed="rId1"/>
          <a:srcRect/>
          <a:stretch>
            <a:fillRect/>
          </a:stretch>
        </p:blipFill>
        <p:spPr>
          <a:xfrm>
            <a:off x="1755722" y="4475165"/>
            <a:ext cx="5877640" cy="2254870"/>
          </a:xfrm>
          <a:prstGeom prst="rect">
            <a:avLst/>
          </a:prstGeom>
          <a:noFill/>
          <a:ln w="9525">
            <a:noFill/>
            <a:miter/>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686087" y="4279731"/>
            <a:ext cx="7771824"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buFontTx/>
              <a:buNone/>
            </a:pPr>
            <a:r>
              <a:rPr lang="zh-CN" altLang="en-US" sz="2200" dirty="0">
                <a:effectLst>
                  <a:glow rad="228600">
                    <a:srgbClr val="FFFF00">
                      <a:alpha val="40000"/>
                    </a:srgbClr>
                  </a:glow>
                </a:effectLst>
                <a:latin typeface="+mn-lt"/>
                <a:ea typeface="+mn-ea"/>
                <a:cs typeface="+mn-ea"/>
                <a:sym typeface="+mn-lt"/>
              </a:rPr>
              <a:t>硬件设计：</a:t>
            </a:r>
            <a:r>
              <a:rPr lang="zh-CN" altLang="en-US" sz="2000" dirty="0">
                <a:solidFill>
                  <a:srgbClr val="C00000"/>
                </a:solidFill>
                <a:latin typeface="+mn-lt"/>
                <a:ea typeface="+mn-ea"/>
                <a:cs typeface="+mn-ea"/>
                <a:sym typeface="+mn-lt"/>
              </a:rPr>
              <a:t>检测原理</a:t>
            </a:r>
            <a:r>
              <a:rPr lang="zh-CN" altLang="en-US" sz="2000" dirty="0">
                <a:latin typeface="+mn-lt"/>
                <a:ea typeface="+mn-ea"/>
                <a:cs typeface="+mn-ea"/>
                <a:sym typeface="+mn-lt"/>
              </a:rPr>
              <a:t>是</a:t>
            </a:r>
            <a:r>
              <a:rPr lang="zh-CN" altLang="en-US" sz="2000" dirty="0">
                <a:solidFill>
                  <a:srgbClr val="006600"/>
                </a:solidFill>
                <a:latin typeface="+mn-lt"/>
                <a:ea typeface="+mn-ea"/>
                <a:cs typeface="+mn-ea"/>
                <a:sym typeface="+mn-lt"/>
              </a:rPr>
              <a:t>罐头从光源和光敏电阻（</a:t>
            </a:r>
            <a:r>
              <a:rPr lang="en-US" altLang="zh-CN" sz="2000" dirty="0">
                <a:solidFill>
                  <a:srgbClr val="006600"/>
                </a:solidFill>
                <a:latin typeface="+mn-lt"/>
                <a:ea typeface="+mn-ea"/>
                <a:cs typeface="+mn-ea"/>
                <a:sym typeface="+mn-lt"/>
              </a:rPr>
              <a:t>R</a:t>
            </a:r>
            <a:r>
              <a:rPr lang="zh-CN" altLang="en-US" sz="2000" dirty="0">
                <a:solidFill>
                  <a:srgbClr val="006600"/>
                </a:solidFill>
                <a:latin typeface="+mn-lt"/>
                <a:ea typeface="+mn-ea"/>
                <a:cs typeface="+mn-ea"/>
                <a:sym typeface="+mn-lt"/>
              </a:rPr>
              <a:t>）之间通过时，在晶体管（</a:t>
            </a:r>
            <a:r>
              <a:rPr lang="en-US" altLang="zh-CN" sz="2000" dirty="0">
                <a:solidFill>
                  <a:srgbClr val="006600"/>
                </a:solidFill>
                <a:latin typeface="+mn-lt"/>
                <a:ea typeface="+mn-ea"/>
                <a:cs typeface="+mn-ea"/>
                <a:sym typeface="+mn-lt"/>
              </a:rPr>
              <a:t>T</a:t>
            </a:r>
            <a:r>
              <a:rPr lang="zh-CN" altLang="en-US" sz="2000" dirty="0">
                <a:solidFill>
                  <a:srgbClr val="006600"/>
                </a:solidFill>
                <a:latin typeface="+mn-lt"/>
                <a:ea typeface="+mn-ea"/>
                <a:cs typeface="+mn-ea"/>
                <a:sym typeface="+mn-lt"/>
              </a:rPr>
              <a:t>）发射极上会产生罐头的脉冲信号</a:t>
            </a:r>
            <a:r>
              <a:rPr lang="zh-CN" altLang="en-US" sz="2000" dirty="0">
                <a:latin typeface="+mn-lt"/>
                <a:ea typeface="+mn-ea"/>
                <a:cs typeface="+mn-ea"/>
                <a:sym typeface="+mn-lt"/>
              </a:rPr>
              <a:t>，此脉冲信号</a:t>
            </a:r>
            <a:r>
              <a:rPr lang="zh-CN" altLang="en-US" sz="2000" dirty="0">
                <a:solidFill>
                  <a:srgbClr val="006600"/>
                </a:solidFill>
                <a:latin typeface="+mn-lt"/>
                <a:ea typeface="+mn-ea"/>
                <a:cs typeface="+mn-ea"/>
                <a:sym typeface="+mn-lt"/>
              </a:rPr>
              <a:t>作为计数脉冲</a:t>
            </a:r>
            <a:r>
              <a:rPr lang="zh-CN" altLang="en-US" sz="2000" dirty="0">
                <a:latin typeface="+mn-lt"/>
                <a:ea typeface="+mn-ea"/>
                <a:cs typeface="+mn-ea"/>
                <a:sym typeface="+mn-lt"/>
              </a:rPr>
              <a:t>，接到计数器</a:t>
            </a:r>
            <a:r>
              <a:rPr lang="en-US" altLang="zh-CN" sz="2000" dirty="0">
                <a:latin typeface="+mn-lt"/>
                <a:ea typeface="+mn-ea"/>
                <a:cs typeface="+mn-ea"/>
                <a:sym typeface="+mn-lt"/>
              </a:rPr>
              <a:t>0</a:t>
            </a:r>
            <a:r>
              <a:rPr lang="zh-CN" altLang="en-US" sz="2000" dirty="0">
                <a:latin typeface="+mn-lt"/>
                <a:ea typeface="+mn-ea"/>
                <a:cs typeface="+mn-ea"/>
                <a:sym typeface="+mn-lt"/>
              </a:rPr>
              <a:t>的</a:t>
            </a:r>
            <a:r>
              <a:rPr lang="en-US" altLang="zh-CN" sz="2000" dirty="0">
                <a:latin typeface="+mn-lt"/>
                <a:ea typeface="+mn-ea"/>
                <a:cs typeface="+mn-ea"/>
                <a:sym typeface="+mn-lt"/>
              </a:rPr>
              <a:t>CLK0</a:t>
            </a:r>
            <a:r>
              <a:rPr lang="zh-CN" altLang="en-US" sz="2000" dirty="0">
                <a:latin typeface="+mn-lt"/>
                <a:ea typeface="+mn-ea"/>
                <a:cs typeface="+mn-ea"/>
                <a:sym typeface="+mn-lt"/>
              </a:rPr>
              <a:t>，</a:t>
            </a:r>
            <a:r>
              <a:rPr lang="zh-CN" altLang="en-US" sz="2000" dirty="0">
                <a:solidFill>
                  <a:srgbClr val="006600"/>
                </a:solidFill>
                <a:latin typeface="+mn-lt"/>
                <a:ea typeface="+mn-ea"/>
                <a:cs typeface="+mn-ea"/>
                <a:sym typeface="+mn-lt"/>
              </a:rPr>
              <a:t>对罐头进行计数</a:t>
            </a:r>
            <a:r>
              <a:rPr lang="zh-CN" altLang="en-US" sz="2000" dirty="0">
                <a:latin typeface="+mn-lt"/>
                <a:ea typeface="+mn-ea"/>
                <a:cs typeface="+mn-ea"/>
                <a:sym typeface="+mn-lt"/>
              </a:rPr>
              <a:t>。</a:t>
            </a:r>
            <a:endParaRPr lang="en-US" altLang="zh-CN" sz="2000" dirty="0">
              <a:latin typeface="+mn-lt"/>
              <a:ea typeface="+mn-ea"/>
              <a:cs typeface="+mn-ea"/>
              <a:sym typeface="+mn-lt"/>
            </a:endParaRPr>
          </a:p>
          <a:p>
            <a:pPr algn="just"/>
            <a:r>
              <a:rPr lang="zh-CN" altLang="zh-CN" sz="2000" dirty="0">
                <a:solidFill>
                  <a:srgbClr val="0000FF"/>
                </a:solidFill>
                <a:latin typeface="+mn-lt"/>
                <a:ea typeface="+mn-ea"/>
                <a:cs typeface="+mn-ea"/>
                <a:sym typeface="+mn-lt"/>
              </a:rPr>
              <a:t>计数器</a:t>
            </a:r>
            <a:r>
              <a:rPr lang="en-US" altLang="zh-CN" sz="2000" dirty="0">
                <a:solidFill>
                  <a:srgbClr val="0000FF"/>
                </a:solidFill>
                <a:latin typeface="+mn-lt"/>
                <a:ea typeface="+mn-ea"/>
                <a:cs typeface="+mn-ea"/>
                <a:sym typeface="+mn-lt"/>
              </a:rPr>
              <a:t>0</a:t>
            </a:r>
            <a:r>
              <a:rPr lang="zh-CN" altLang="zh-CN" sz="2000" dirty="0">
                <a:solidFill>
                  <a:srgbClr val="0000FF"/>
                </a:solidFill>
                <a:latin typeface="+mn-lt"/>
                <a:ea typeface="+mn-ea"/>
                <a:cs typeface="+mn-ea"/>
                <a:sym typeface="+mn-lt"/>
              </a:rPr>
              <a:t>作为计数器，工作在</a:t>
            </a:r>
            <a:r>
              <a:rPr lang="en-US" altLang="zh-CN" sz="2000" dirty="0">
                <a:solidFill>
                  <a:srgbClr val="0000FF"/>
                </a:solidFill>
                <a:latin typeface="+mn-lt"/>
                <a:ea typeface="+mn-ea"/>
                <a:cs typeface="+mn-ea"/>
                <a:sym typeface="+mn-lt"/>
              </a:rPr>
              <a:t>2</a:t>
            </a:r>
            <a:r>
              <a:rPr lang="zh-CN" altLang="zh-CN" sz="2000" dirty="0">
                <a:solidFill>
                  <a:srgbClr val="0000FF"/>
                </a:solidFill>
                <a:latin typeface="+mn-lt"/>
                <a:ea typeface="+mn-ea"/>
                <a:cs typeface="+mn-ea"/>
                <a:sym typeface="+mn-lt"/>
              </a:rPr>
              <a:t>方式</a:t>
            </a:r>
            <a:r>
              <a:rPr lang="zh-CN" altLang="en-US" sz="2000" dirty="0">
                <a:solidFill>
                  <a:srgbClr val="0000FF"/>
                </a:solidFill>
                <a:latin typeface="+mn-lt"/>
                <a:ea typeface="+mn-ea"/>
                <a:cs typeface="+mn-ea"/>
                <a:sym typeface="+mn-lt"/>
              </a:rPr>
              <a:t>，计数初值</a:t>
            </a:r>
            <a:r>
              <a:rPr lang="en-US" altLang="zh-CN" sz="2000" dirty="0">
                <a:solidFill>
                  <a:srgbClr val="0000FF"/>
                </a:solidFill>
                <a:latin typeface="+mn-lt"/>
                <a:ea typeface="+mn-ea"/>
                <a:cs typeface="+mn-ea"/>
                <a:sym typeface="+mn-lt"/>
              </a:rPr>
              <a:t>24</a:t>
            </a:r>
            <a:r>
              <a:rPr lang="zh-CN" altLang="en-US" sz="2000" dirty="0">
                <a:solidFill>
                  <a:srgbClr val="0000FF"/>
                </a:solidFill>
                <a:latin typeface="+mn-lt"/>
                <a:ea typeface="+mn-ea"/>
                <a:cs typeface="+mn-ea"/>
                <a:sym typeface="+mn-lt"/>
              </a:rPr>
              <a:t>（</a:t>
            </a:r>
            <a:r>
              <a:rPr lang="en-US" altLang="zh-CN" sz="2000" dirty="0">
                <a:solidFill>
                  <a:srgbClr val="0000FF"/>
                </a:solidFill>
                <a:latin typeface="+mn-lt"/>
                <a:ea typeface="+mn-ea"/>
                <a:cs typeface="+mn-ea"/>
                <a:sym typeface="+mn-lt"/>
              </a:rPr>
              <a:t>18H</a:t>
            </a:r>
            <a:r>
              <a:rPr lang="zh-CN" altLang="en-US" sz="2000" dirty="0">
                <a:solidFill>
                  <a:srgbClr val="0000FF"/>
                </a:solidFill>
                <a:latin typeface="+mn-lt"/>
                <a:ea typeface="+mn-ea"/>
                <a:cs typeface="+mn-ea"/>
                <a:sym typeface="+mn-lt"/>
              </a:rPr>
              <a:t>），方式字</a:t>
            </a:r>
            <a:r>
              <a:rPr lang="en-US" altLang="zh-CN" sz="2000" dirty="0">
                <a:solidFill>
                  <a:srgbClr val="0000FF"/>
                </a:solidFill>
                <a:latin typeface="+mn-lt"/>
                <a:ea typeface="+mn-ea"/>
                <a:cs typeface="+mn-ea"/>
                <a:sym typeface="+mn-lt"/>
              </a:rPr>
              <a:t>00010101B</a:t>
            </a:r>
            <a:r>
              <a:rPr lang="zh-CN" altLang="en-US" sz="2000" dirty="0">
                <a:solidFill>
                  <a:srgbClr val="0000FF"/>
                </a:solidFill>
                <a:latin typeface="+mn-lt"/>
                <a:ea typeface="+mn-ea"/>
                <a:cs typeface="+mn-ea"/>
                <a:sym typeface="+mn-lt"/>
              </a:rPr>
              <a:t>（</a:t>
            </a:r>
            <a:r>
              <a:rPr lang="en-US" altLang="zh-CN" sz="2000" dirty="0">
                <a:solidFill>
                  <a:srgbClr val="0000FF"/>
                </a:solidFill>
                <a:latin typeface="+mn-lt"/>
                <a:ea typeface="+mn-ea"/>
                <a:cs typeface="+mn-ea"/>
                <a:sym typeface="+mn-lt"/>
              </a:rPr>
              <a:t>15H</a:t>
            </a:r>
            <a:r>
              <a:rPr lang="zh-CN" altLang="en-US" sz="2000" dirty="0">
                <a:solidFill>
                  <a:srgbClr val="0000FF"/>
                </a:solidFill>
                <a:latin typeface="+mn-lt"/>
                <a:ea typeface="+mn-ea"/>
                <a:cs typeface="+mn-ea"/>
                <a:sym typeface="+mn-lt"/>
              </a:rPr>
              <a:t>），端口地址</a:t>
            </a:r>
            <a:r>
              <a:rPr lang="en-US" altLang="zh-CN" sz="2000" dirty="0">
                <a:solidFill>
                  <a:srgbClr val="0000FF"/>
                </a:solidFill>
                <a:latin typeface="+mn-lt"/>
                <a:ea typeface="+mn-ea"/>
                <a:cs typeface="+mn-ea"/>
                <a:sym typeface="+mn-lt"/>
              </a:rPr>
              <a:t>304H</a:t>
            </a:r>
            <a:r>
              <a:rPr lang="zh-CN" altLang="en-US" sz="2000" dirty="0">
                <a:solidFill>
                  <a:srgbClr val="0000FF"/>
                </a:solidFill>
                <a:latin typeface="+mn-lt"/>
                <a:ea typeface="+mn-ea"/>
                <a:cs typeface="+mn-ea"/>
                <a:sym typeface="+mn-lt"/>
              </a:rPr>
              <a:t>；</a:t>
            </a:r>
            <a:endParaRPr lang="en-US" altLang="zh-CN" sz="2000" dirty="0">
              <a:solidFill>
                <a:srgbClr val="0000FF"/>
              </a:solidFill>
              <a:latin typeface="+mn-lt"/>
              <a:ea typeface="+mn-ea"/>
              <a:cs typeface="+mn-ea"/>
              <a:sym typeface="+mn-lt"/>
            </a:endParaRPr>
          </a:p>
          <a:p>
            <a:pPr algn="just"/>
            <a:r>
              <a:rPr lang="zh-CN" altLang="zh-CN" sz="2000" dirty="0">
                <a:solidFill>
                  <a:srgbClr val="C00000"/>
                </a:solidFill>
                <a:latin typeface="+mn-lt"/>
                <a:ea typeface="+mn-ea"/>
                <a:cs typeface="+mn-ea"/>
                <a:sym typeface="+mn-lt"/>
              </a:rPr>
              <a:t>计数器</a:t>
            </a:r>
            <a:r>
              <a:rPr lang="en-US" altLang="zh-CN" sz="2000" dirty="0">
                <a:solidFill>
                  <a:srgbClr val="C00000"/>
                </a:solidFill>
                <a:latin typeface="+mn-lt"/>
                <a:ea typeface="+mn-ea"/>
                <a:cs typeface="+mn-ea"/>
                <a:sym typeface="+mn-lt"/>
              </a:rPr>
              <a:t>1</a:t>
            </a:r>
            <a:r>
              <a:rPr lang="zh-CN" altLang="zh-CN" sz="2000" dirty="0">
                <a:solidFill>
                  <a:srgbClr val="C00000"/>
                </a:solidFill>
                <a:latin typeface="+mn-lt"/>
                <a:ea typeface="+mn-ea"/>
                <a:cs typeface="+mn-ea"/>
                <a:sym typeface="+mn-lt"/>
              </a:rPr>
              <a:t>作为定时器，工作在</a:t>
            </a:r>
            <a:r>
              <a:rPr lang="en-US" altLang="zh-CN" sz="2000" dirty="0">
                <a:solidFill>
                  <a:srgbClr val="C00000"/>
                </a:solidFill>
                <a:latin typeface="+mn-lt"/>
                <a:ea typeface="+mn-ea"/>
                <a:cs typeface="+mn-ea"/>
                <a:sym typeface="+mn-lt"/>
              </a:rPr>
              <a:t>1</a:t>
            </a:r>
            <a:r>
              <a:rPr lang="zh-CN" altLang="zh-CN" sz="2000" dirty="0">
                <a:solidFill>
                  <a:srgbClr val="C00000"/>
                </a:solidFill>
                <a:latin typeface="+mn-lt"/>
                <a:ea typeface="+mn-ea"/>
                <a:cs typeface="+mn-ea"/>
                <a:sym typeface="+mn-lt"/>
              </a:rPr>
              <a:t>方式</a:t>
            </a:r>
            <a:r>
              <a:rPr lang="zh-CN" altLang="en-US" sz="2000" dirty="0">
                <a:solidFill>
                  <a:srgbClr val="C00000"/>
                </a:solidFill>
                <a:latin typeface="+mn-lt"/>
                <a:ea typeface="+mn-ea"/>
                <a:cs typeface="+mn-ea"/>
                <a:sym typeface="+mn-lt"/>
              </a:rPr>
              <a:t>，计数初值</a:t>
            </a:r>
            <a:r>
              <a:rPr lang="en-US" altLang="zh-CN" sz="2000" dirty="0">
                <a:solidFill>
                  <a:srgbClr val="C00000"/>
                </a:solidFill>
                <a:latin typeface="+mn-lt"/>
                <a:ea typeface="+mn-ea"/>
                <a:cs typeface="+mn-ea"/>
                <a:sym typeface="+mn-lt"/>
              </a:rPr>
              <a:t>5÷</a:t>
            </a:r>
            <a:r>
              <a:rPr lang="zh-CN" altLang="en-US" sz="2000" dirty="0">
                <a:solidFill>
                  <a:srgbClr val="C00000"/>
                </a:solidFill>
                <a:latin typeface="+mn-lt"/>
                <a:ea typeface="+mn-ea"/>
                <a:cs typeface="+mn-ea"/>
                <a:sym typeface="+mn-lt"/>
              </a:rPr>
              <a:t>（</a:t>
            </a:r>
            <a:r>
              <a:rPr lang="en-US" altLang="zh-CN" sz="2000" dirty="0">
                <a:solidFill>
                  <a:srgbClr val="C00000"/>
                </a:solidFill>
                <a:latin typeface="+mn-lt"/>
                <a:ea typeface="+mn-ea"/>
                <a:cs typeface="+mn-ea"/>
                <a:sym typeface="+mn-lt"/>
              </a:rPr>
              <a:t>1/100</a:t>
            </a:r>
            <a:r>
              <a:rPr lang="zh-CN" altLang="en-US" sz="2000" dirty="0">
                <a:solidFill>
                  <a:srgbClr val="C00000"/>
                </a:solidFill>
                <a:latin typeface="+mn-lt"/>
                <a:ea typeface="+mn-ea"/>
                <a:cs typeface="+mn-ea"/>
                <a:sym typeface="+mn-lt"/>
              </a:rPr>
              <a:t>）</a:t>
            </a:r>
            <a:r>
              <a:rPr lang="en-US" altLang="zh-CN" sz="2000" dirty="0">
                <a:solidFill>
                  <a:srgbClr val="C00000"/>
                </a:solidFill>
                <a:latin typeface="+mn-lt"/>
                <a:ea typeface="+mn-ea"/>
                <a:cs typeface="+mn-ea"/>
                <a:sym typeface="+mn-lt"/>
              </a:rPr>
              <a:t>=500</a:t>
            </a:r>
            <a:r>
              <a:rPr lang="zh-CN" altLang="en-US" sz="2000" dirty="0">
                <a:solidFill>
                  <a:srgbClr val="C00000"/>
                </a:solidFill>
                <a:latin typeface="+mn-lt"/>
                <a:ea typeface="+mn-ea"/>
                <a:cs typeface="+mn-ea"/>
                <a:sym typeface="+mn-lt"/>
              </a:rPr>
              <a:t>（</a:t>
            </a:r>
            <a:r>
              <a:rPr lang="en-US" altLang="zh-CN" sz="2000" dirty="0">
                <a:solidFill>
                  <a:srgbClr val="C00000"/>
                </a:solidFill>
                <a:latin typeface="+mn-lt"/>
                <a:ea typeface="+mn-ea"/>
                <a:cs typeface="+mn-ea"/>
                <a:sym typeface="+mn-lt"/>
              </a:rPr>
              <a:t>1F4H</a:t>
            </a:r>
            <a:r>
              <a:rPr lang="zh-CN" altLang="en-US" sz="2000" dirty="0">
                <a:solidFill>
                  <a:srgbClr val="C00000"/>
                </a:solidFill>
                <a:latin typeface="+mn-lt"/>
                <a:ea typeface="+mn-ea"/>
                <a:cs typeface="+mn-ea"/>
                <a:sym typeface="+mn-lt"/>
              </a:rPr>
              <a:t>），方式字</a:t>
            </a:r>
            <a:r>
              <a:rPr lang="en-US" altLang="zh-CN" sz="2000" dirty="0">
                <a:solidFill>
                  <a:srgbClr val="C00000"/>
                </a:solidFill>
                <a:latin typeface="+mn-lt"/>
                <a:ea typeface="+mn-ea"/>
                <a:cs typeface="+mn-ea"/>
                <a:sym typeface="+mn-lt"/>
              </a:rPr>
              <a:t>01110011B</a:t>
            </a:r>
            <a:r>
              <a:rPr lang="zh-CN" altLang="en-US" sz="2000" dirty="0">
                <a:solidFill>
                  <a:srgbClr val="C00000"/>
                </a:solidFill>
                <a:latin typeface="+mn-lt"/>
                <a:ea typeface="+mn-ea"/>
                <a:cs typeface="+mn-ea"/>
                <a:sym typeface="+mn-lt"/>
              </a:rPr>
              <a:t>（</a:t>
            </a:r>
            <a:r>
              <a:rPr lang="en-US" altLang="zh-CN" sz="2000" dirty="0">
                <a:solidFill>
                  <a:srgbClr val="C00000"/>
                </a:solidFill>
                <a:latin typeface="+mn-lt"/>
                <a:ea typeface="+mn-ea"/>
                <a:cs typeface="+mn-ea"/>
                <a:sym typeface="+mn-lt"/>
              </a:rPr>
              <a:t>73H)</a:t>
            </a:r>
            <a:r>
              <a:rPr lang="zh-CN" altLang="en-US" sz="2000" dirty="0">
                <a:solidFill>
                  <a:srgbClr val="C00000"/>
                </a:solidFill>
                <a:latin typeface="+mn-lt"/>
                <a:ea typeface="+mn-ea"/>
                <a:cs typeface="+mn-ea"/>
                <a:sym typeface="+mn-lt"/>
              </a:rPr>
              <a:t>，端口地址</a:t>
            </a:r>
            <a:r>
              <a:rPr lang="en-US" altLang="zh-CN" sz="2000" dirty="0">
                <a:solidFill>
                  <a:srgbClr val="C00000"/>
                </a:solidFill>
                <a:latin typeface="+mn-lt"/>
                <a:ea typeface="+mn-ea"/>
                <a:cs typeface="+mn-ea"/>
                <a:sym typeface="+mn-lt"/>
              </a:rPr>
              <a:t>305H</a:t>
            </a:r>
            <a:r>
              <a:rPr lang="zh-CN" altLang="en-US" sz="2000" dirty="0">
                <a:solidFill>
                  <a:srgbClr val="C00000"/>
                </a:solidFill>
                <a:latin typeface="+mn-lt"/>
                <a:ea typeface="+mn-ea"/>
                <a:cs typeface="+mn-ea"/>
                <a:sym typeface="+mn-lt"/>
              </a:rPr>
              <a:t>；</a:t>
            </a:r>
            <a:endParaRPr lang="en-US" altLang="zh-CN" sz="2000" dirty="0">
              <a:solidFill>
                <a:srgbClr val="C00000"/>
              </a:solidFill>
              <a:latin typeface="+mn-lt"/>
              <a:ea typeface="+mn-ea"/>
              <a:cs typeface="+mn-ea"/>
              <a:sym typeface="+mn-lt"/>
            </a:endParaRPr>
          </a:p>
        </p:txBody>
      </p:sp>
      <p:pic>
        <p:nvPicPr>
          <p:cNvPr id="4" name="Picture 2" descr="7-15"/>
          <p:cNvPicPr>
            <a:picLocks noChangeAspect="1"/>
          </p:cNvPicPr>
          <p:nvPr/>
        </p:nvPicPr>
        <p:blipFill>
          <a:blip r:embed="rId1"/>
          <a:srcRect/>
          <a:stretch>
            <a:fillRect/>
          </a:stretch>
        </p:blipFill>
        <p:spPr>
          <a:xfrm>
            <a:off x="2228248" y="1331261"/>
            <a:ext cx="4687503" cy="2769642"/>
          </a:xfrm>
          <a:prstGeom prst="rect">
            <a:avLst/>
          </a:prstGeom>
          <a:noFill/>
          <a:ln w="9525">
            <a:noFill/>
            <a:miter/>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731606" y="1102578"/>
            <a:ext cx="7911880" cy="5677535"/>
          </a:xfrm>
          <a:prstGeom prst="rect">
            <a:avLst/>
          </a:prstGeom>
          <a:noFill/>
        </p:spPr>
        <p:txBody>
          <a:bodyPr wrap="square" rtlCol="0">
            <a:spAutoFit/>
          </a:bodyPr>
          <a:lstStyle/>
          <a:p>
            <a:r>
              <a:rPr lang="zh-CN" altLang="en-US" sz="2200" dirty="0">
                <a:effectLst>
                  <a:glow rad="228600">
                    <a:srgbClr val="FFFF00">
                      <a:alpha val="40000"/>
                    </a:srgbClr>
                  </a:glow>
                </a:effectLst>
                <a:latin typeface="+mn-lt"/>
                <a:ea typeface="+mn-ea"/>
                <a:cs typeface="+mn-ea"/>
                <a:sym typeface="+mn-lt"/>
              </a:rPr>
              <a:t>软件设计：</a:t>
            </a:r>
            <a:r>
              <a:rPr lang="zh-CN" altLang="zh-CN" sz="2000" dirty="0">
                <a:solidFill>
                  <a:srgbClr val="3333FF"/>
                </a:solidFill>
                <a:latin typeface="+mn-lt"/>
                <a:ea typeface="+mn-ea"/>
                <a:cs typeface="+mn-ea"/>
                <a:sym typeface="+mn-lt"/>
              </a:rPr>
              <a:t>包装流水线汇编语言程序段（只写出代码段）</a:t>
            </a:r>
            <a:r>
              <a:rPr lang="en-US" altLang="zh-CN" sz="2000" dirty="0">
                <a:solidFill>
                  <a:srgbClr val="3333FF"/>
                </a:solidFill>
                <a:latin typeface="+mn-lt"/>
                <a:ea typeface="+mn-ea"/>
                <a:cs typeface="+mn-ea"/>
                <a:sym typeface="+mn-lt"/>
              </a:rPr>
              <a:t> </a:t>
            </a:r>
            <a:endParaRPr lang="en-US" altLang="zh-CN" sz="2000" dirty="0">
              <a:solidFill>
                <a:srgbClr val="3333FF"/>
              </a:solidFill>
              <a:latin typeface="+mn-lt"/>
              <a:ea typeface="+mn-ea"/>
              <a:cs typeface="+mn-ea"/>
              <a:sym typeface="+mn-lt"/>
            </a:endParaRPr>
          </a:p>
          <a:p>
            <a:pPr>
              <a:spcBef>
                <a:spcPts val="600"/>
              </a:spcBef>
            </a:pPr>
            <a:r>
              <a:rPr lang="en-US" altLang="zh-CN" sz="1600" b="1" dirty="0">
                <a:latin typeface="+mn-lt"/>
                <a:ea typeface="+mn-ea"/>
                <a:cs typeface="+mn-ea"/>
                <a:sym typeface="+mn-lt"/>
              </a:rPr>
              <a:t>code segment</a:t>
            </a:r>
            <a:endParaRPr lang="en-US" altLang="zh-CN" sz="1600" b="1" dirty="0">
              <a:latin typeface="+mn-lt"/>
              <a:ea typeface="+mn-ea"/>
              <a:cs typeface="+mn-ea"/>
              <a:sym typeface="+mn-lt"/>
            </a:endParaRPr>
          </a:p>
          <a:p>
            <a:r>
              <a:rPr lang="en-US" altLang="zh-CN" sz="1200" b="1" dirty="0">
                <a:latin typeface="+mn-lt"/>
                <a:ea typeface="+mn-ea"/>
                <a:cs typeface="+mn-ea"/>
                <a:sym typeface="+mn-lt"/>
              </a:rPr>
              <a:t>START:  MOV DX,307H          	;</a:t>
            </a:r>
            <a:r>
              <a:rPr lang="zh-CN" altLang="zh-CN" sz="1200" b="1" dirty="0">
                <a:latin typeface="+mn-lt"/>
                <a:ea typeface="+mn-ea"/>
                <a:cs typeface="+mn-ea"/>
                <a:sym typeface="+mn-lt"/>
              </a:rPr>
              <a:t>计数器</a:t>
            </a:r>
            <a:r>
              <a:rPr lang="en-US" altLang="zh-CN" sz="1200" b="1" dirty="0">
                <a:latin typeface="+mn-lt"/>
                <a:ea typeface="+mn-ea"/>
                <a:cs typeface="+mn-ea"/>
                <a:sym typeface="+mn-lt"/>
              </a:rPr>
              <a:t>0</a:t>
            </a:r>
            <a:r>
              <a:rPr lang="zh-CN" altLang="zh-CN" sz="1200" b="1" dirty="0">
                <a:latin typeface="+mn-lt"/>
                <a:ea typeface="+mn-ea"/>
                <a:cs typeface="+mn-ea"/>
                <a:sym typeface="+mn-lt"/>
              </a:rPr>
              <a:t>初始化</a:t>
            </a:r>
            <a:endParaRPr lang="zh-CN" altLang="zh-CN" sz="1200" b="1" dirty="0">
              <a:latin typeface="+mn-lt"/>
              <a:ea typeface="+mn-ea"/>
              <a:cs typeface="+mn-ea"/>
              <a:sym typeface="+mn-lt"/>
            </a:endParaRPr>
          </a:p>
          <a:p>
            <a:r>
              <a:rPr lang="en-US" altLang="zh-CN" sz="1200" b="1" dirty="0">
                <a:latin typeface="+mn-lt"/>
                <a:ea typeface="+mn-ea"/>
                <a:cs typeface="+mn-ea"/>
                <a:sym typeface="+mn-lt"/>
              </a:rPr>
              <a:t>               MOV AL,</a:t>
            </a:r>
            <a:r>
              <a:rPr lang="en-US" altLang="zh-CN" sz="1200" b="1" dirty="0">
                <a:solidFill>
                  <a:srgbClr val="00B050"/>
                </a:solidFill>
                <a:latin typeface="+mn-lt"/>
                <a:ea typeface="+mn-ea"/>
                <a:cs typeface="+mn-ea"/>
                <a:sym typeface="+mn-lt"/>
              </a:rPr>
              <a:t>15H                            ;</a:t>
            </a:r>
            <a:r>
              <a:rPr lang="zh-CN" altLang="en-US" sz="1200" b="1" dirty="0">
                <a:solidFill>
                  <a:srgbClr val="00B050"/>
                </a:solidFill>
                <a:latin typeface="+mn-lt"/>
                <a:ea typeface="+mn-ea"/>
                <a:cs typeface="+mn-ea"/>
                <a:sym typeface="+mn-lt"/>
              </a:rPr>
              <a:t>命令字</a:t>
            </a:r>
            <a:endParaRPr lang="zh-CN" altLang="en-US" sz="1200" b="1" dirty="0">
              <a:solidFill>
                <a:srgbClr val="00B050"/>
              </a:solidFill>
              <a:latin typeface="+mn-lt"/>
              <a:ea typeface="+mn-ea"/>
              <a:cs typeface="+mn-ea"/>
              <a:sym typeface="+mn-lt"/>
            </a:endParaRPr>
          </a:p>
          <a:p>
            <a:r>
              <a:rPr lang="en-US" altLang="zh-CN" sz="1200" b="1" dirty="0">
                <a:latin typeface="+mn-lt"/>
                <a:ea typeface="+mn-ea"/>
                <a:cs typeface="+mn-ea"/>
                <a:sym typeface="+mn-lt"/>
              </a:rPr>
              <a:t>               OUT DX,AL</a:t>
            </a:r>
            <a:endParaRPr lang="zh-CN" altLang="zh-CN" sz="1200" b="1" dirty="0">
              <a:latin typeface="+mn-lt"/>
              <a:ea typeface="+mn-ea"/>
              <a:cs typeface="+mn-ea"/>
              <a:sym typeface="+mn-lt"/>
            </a:endParaRPr>
          </a:p>
          <a:p>
            <a:r>
              <a:rPr lang="en-US" altLang="zh-CN" sz="1200" b="1" dirty="0">
                <a:latin typeface="+mn-lt"/>
                <a:ea typeface="+mn-ea"/>
                <a:cs typeface="+mn-ea"/>
                <a:sym typeface="+mn-lt"/>
              </a:rPr>
              <a:t>               MOV DX,304H          	;</a:t>
            </a:r>
            <a:r>
              <a:rPr lang="zh-CN" altLang="zh-CN" sz="1200" b="1" dirty="0">
                <a:latin typeface="+mn-lt"/>
                <a:ea typeface="+mn-ea"/>
                <a:cs typeface="+mn-ea"/>
                <a:sym typeface="+mn-lt"/>
              </a:rPr>
              <a:t>写计数器</a:t>
            </a:r>
            <a:r>
              <a:rPr lang="en-US" altLang="zh-CN" sz="1200" b="1" dirty="0">
                <a:latin typeface="+mn-lt"/>
                <a:ea typeface="+mn-ea"/>
                <a:cs typeface="+mn-ea"/>
                <a:sym typeface="+mn-lt"/>
              </a:rPr>
              <a:t>0</a:t>
            </a:r>
            <a:r>
              <a:rPr lang="zh-CN" altLang="zh-CN" sz="1200" b="1" dirty="0">
                <a:latin typeface="+mn-lt"/>
                <a:ea typeface="+mn-ea"/>
                <a:cs typeface="+mn-ea"/>
                <a:sym typeface="+mn-lt"/>
              </a:rPr>
              <a:t>计数初值</a:t>
            </a:r>
            <a:endParaRPr lang="zh-CN" altLang="zh-CN" sz="1200" b="1" dirty="0">
              <a:latin typeface="+mn-lt"/>
              <a:ea typeface="+mn-ea"/>
              <a:cs typeface="+mn-ea"/>
              <a:sym typeface="+mn-lt"/>
            </a:endParaRPr>
          </a:p>
          <a:p>
            <a:r>
              <a:rPr lang="en-US" altLang="zh-CN" sz="1200" b="1" dirty="0">
                <a:latin typeface="+mn-lt"/>
                <a:ea typeface="+mn-ea"/>
                <a:cs typeface="+mn-ea"/>
                <a:sym typeface="+mn-lt"/>
              </a:rPr>
              <a:t>               MOV AL,</a:t>
            </a:r>
            <a:r>
              <a:rPr lang="en-US" altLang="zh-CN" sz="1200" b="1" dirty="0">
                <a:solidFill>
                  <a:srgbClr val="00B050"/>
                </a:solidFill>
                <a:latin typeface="+mn-lt"/>
                <a:ea typeface="+mn-ea"/>
                <a:cs typeface="+mn-ea"/>
                <a:sym typeface="+mn-lt"/>
              </a:rPr>
              <a:t>24H                             ;</a:t>
            </a:r>
            <a:r>
              <a:rPr lang="zh-CN" altLang="zh-CN" sz="1200" b="1" dirty="0">
                <a:solidFill>
                  <a:srgbClr val="00B050"/>
                </a:solidFill>
                <a:latin typeface="+mn-lt"/>
                <a:ea typeface="+mn-ea"/>
                <a:cs typeface="+mn-ea"/>
                <a:sym typeface="+mn-lt"/>
              </a:rPr>
              <a:t>计数器</a:t>
            </a:r>
            <a:r>
              <a:rPr lang="en-US" altLang="zh-CN" sz="1200" b="1" dirty="0">
                <a:solidFill>
                  <a:srgbClr val="00B050"/>
                </a:solidFill>
                <a:latin typeface="+mn-lt"/>
                <a:ea typeface="+mn-ea"/>
                <a:cs typeface="+mn-ea"/>
                <a:sym typeface="+mn-lt"/>
              </a:rPr>
              <a:t>0</a:t>
            </a:r>
            <a:r>
              <a:rPr lang="zh-CN" altLang="en-US" sz="1200" b="1" dirty="0">
                <a:solidFill>
                  <a:srgbClr val="00B050"/>
                </a:solidFill>
                <a:latin typeface="+mn-lt"/>
                <a:ea typeface="+mn-ea"/>
                <a:cs typeface="+mn-ea"/>
                <a:sym typeface="+mn-lt"/>
              </a:rPr>
              <a:t>计数初值</a:t>
            </a:r>
            <a:endParaRPr lang="en-US" altLang="zh-CN" sz="1200" b="1" dirty="0">
              <a:solidFill>
                <a:srgbClr val="00B050"/>
              </a:solidFill>
              <a:latin typeface="+mn-lt"/>
              <a:ea typeface="+mn-ea"/>
              <a:cs typeface="+mn-ea"/>
              <a:sym typeface="+mn-lt"/>
            </a:endParaRPr>
          </a:p>
          <a:p>
            <a:r>
              <a:rPr lang="en-US" altLang="zh-CN" sz="1200" b="1" dirty="0">
                <a:latin typeface="+mn-lt"/>
                <a:ea typeface="+mn-ea"/>
                <a:cs typeface="+mn-ea"/>
                <a:sym typeface="+mn-lt"/>
              </a:rPr>
              <a:t>               OUT DX,AL</a:t>
            </a:r>
            <a:endParaRPr lang="zh-CN" altLang="zh-CN" sz="1200" b="1" dirty="0">
              <a:latin typeface="+mn-lt"/>
              <a:ea typeface="+mn-ea"/>
              <a:cs typeface="+mn-ea"/>
              <a:sym typeface="+mn-lt"/>
            </a:endParaRPr>
          </a:p>
          <a:p>
            <a:r>
              <a:rPr lang="en-US" altLang="zh-CN" sz="1200" b="1" dirty="0">
                <a:latin typeface="+mn-lt"/>
                <a:ea typeface="+mn-ea"/>
                <a:cs typeface="+mn-ea"/>
                <a:sym typeface="+mn-lt"/>
              </a:rPr>
              <a:t>               MOV DX,307H     	;</a:t>
            </a:r>
            <a:r>
              <a:rPr lang="zh-CN" altLang="zh-CN" sz="1200" b="1" dirty="0">
                <a:latin typeface="+mn-lt"/>
                <a:ea typeface="+mn-ea"/>
                <a:cs typeface="+mn-ea"/>
                <a:sym typeface="+mn-lt"/>
              </a:rPr>
              <a:t>计数器</a:t>
            </a:r>
            <a:r>
              <a:rPr lang="en-US" altLang="zh-CN" sz="1200" b="1" dirty="0">
                <a:latin typeface="+mn-lt"/>
                <a:ea typeface="+mn-ea"/>
                <a:cs typeface="+mn-ea"/>
                <a:sym typeface="+mn-lt"/>
              </a:rPr>
              <a:t>1</a:t>
            </a:r>
            <a:r>
              <a:rPr lang="zh-CN" altLang="zh-CN" sz="1200" b="1" dirty="0">
                <a:latin typeface="+mn-lt"/>
                <a:ea typeface="+mn-ea"/>
                <a:cs typeface="+mn-ea"/>
                <a:sym typeface="+mn-lt"/>
              </a:rPr>
              <a:t>初始化</a:t>
            </a:r>
            <a:endParaRPr lang="zh-CN" altLang="zh-CN" sz="1200" b="1" dirty="0">
              <a:latin typeface="+mn-lt"/>
              <a:ea typeface="+mn-ea"/>
              <a:cs typeface="+mn-ea"/>
              <a:sym typeface="+mn-lt"/>
            </a:endParaRPr>
          </a:p>
          <a:p>
            <a:r>
              <a:rPr lang="en-US" altLang="zh-CN" sz="1200" b="1" dirty="0">
                <a:latin typeface="+mn-lt"/>
                <a:ea typeface="+mn-ea"/>
                <a:cs typeface="+mn-ea"/>
                <a:sym typeface="+mn-lt"/>
              </a:rPr>
              <a:t>               MOV AL,</a:t>
            </a:r>
            <a:r>
              <a:rPr lang="en-US" altLang="zh-CN" sz="1200" b="1" dirty="0">
                <a:solidFill>
                  <a:srgbClr val="00B050"/>
                </a:solidFill>
                <a:latin typeface="+mn-lt"/>
                <a:ea typeface="+mn-ea"/>
                <a:cs typeface="+mn-ea"/>
                <a:sym typeface="+mn-lt"/>
              </a:rPr>
              <a:t>73H                            ;</a:t>
            </a:r>
            <a:r>
              <a:rPr lang="zh-CN" altLang="en-US" sz="1200" b="1" dirty="0">
                <a:solidFill>
                  <a:srgbClr val="00B050"/>
                </a:solidFill>
                <a:latin typeface="+mn-lt"/>
                <a:ea typeface="+mn-ea"/>
                <a:cs typeface="+mn-ea"/>
                <a:sym typeface="+mn-lt"/>
              </a:rPr>
              <a:t>命令字</a:t>
            </a:r>
            <a:endParaRPr lang="zh-CN" altLang="en-US" sz="1200" b="1" dirty="0">
              <a:solidFill>
                <a:srgbClr val="00B050"/>
              </a:solidFill>
              <a:latin typeface="+mn-lt"/>
              <a:ea typeface="+mn-ea"/>
              <a:cs typeface="+mn-ea"/>
              <a:sym typeface="+mn-lt"/>
            </a:endParaRPr>
          </a:p>
          <a:p>
            <a:r>
              <a:rPr lang="en-US" altLang="zh-CN" sz="1200" b="1" dirty="0">
                <a:latin typeface="+mn-lt"/>
                <a:ea typeface="+mn-ea"/>
                <a:cs typeface="+mn-ea"/>
                <a:sym typeface="+mn-lt"/>
              </a:rPr>
              <a:t>               OUT DX,AL</a:t>
            </a:r>
            <a:endParaRPr lang="zh-CN" altLang="zh-CN" sz="1200" b="1" dirty="0">
              <a:latin typeface="+mn-lt"/>
              <a:ea typeface="+mn-ea"/>
              <a:cs typeface="+mn-ea"/>
              <a:sym typeface="+mn-lt"/>
            </a:endParaRPr>
          </a:p>
          <a:p>
            <a:r>
              <a:rPr lang="en-US" altLang="zh-CN" sz="1200" b="1" dirty="0">
                <a:latin typeface="+mn-lt"/>
                <a:ea typeface="+mn-ea"/>
                <a:cs typeface="+mn-ea"/>
                <a:sym typeface="+mn-lt"/>
              </a:rPr>
              <a:t>               MOV AX,</a:t>
            </a:r>
            <a:r>
              <a:rPr lang="en-US" altLang="zh-CN" sz="1200" b="1" dirty="0">
                <a:solidFill>
                  <a:srgbClr val="00B050"/>
                </a:solidFill>
                <a:latin typeface="+mn-lt"/>
                <a:ea typeface="+mn-ea"/>
                <a:cs typeface="+mn-ea"/>
                <a:sym typeface="+mn-lt"/>
              </a:rPr>
              <a:t> 500H  </a:t>
            </a:r>
            <a:r>
              <a:rPr lang="en-US" altLang="zh-CN" sz="1200" b="1" dirty="0">
                <a:latin typeface="+mn-lt"/>
                <a:ea typeface="+mn-ea"/>
                <a:cs typeface="+mn-ea"/>
                <a:sym typeface="+mn-lt"/>
              </a:rPr>
              <a:t>        	</a:t>
            </a:r>
            <a:r>
              <a:rPr lang="en-US" altLang="zh-CN" sz="1200" b="1" dirty="0">
                <a:solidFill>
                  <a:srgbClr val="00B050"/>
                </a:solidFill>
                <a:latin typeface="+mn-lt"/>
                <a:ea typeface="+mn-ea"/>
                <a:cs typeface="+mn-ea"/>
                <a:sym typeface="+mn-lt"/>
              </a:rPr>
              <a:t>;</a:t>
            </a:r>
            <a:r>
              <a:rPr lang="zh-CN" altLang="zh-CN" sz="1200" b="1" dirty="0">
                <a:solidFill>
                  <a:srgbClr val="00B050"/>
                </a:solidFill>
                <a:latin typeface="+mn-lt"/>
                <a:ea typeface="+mn-ea"/>
                <a:cs typeface="+mn-ea"/>
                <a:sym typeface="+mn-lt"/>
              </a:rPr>
              <a:t>计数器</a:t>
            </a:r>
            <a:r>
              <a:rPr lang="en-US" altLang="zh-CN" sz="1200" b="1" dirty="0">
                <a:solidFill>
                  <a:srgbClr val="00B050"/>
                </a:solidFill>
                <a:latin typeface="+mn-lt"/>
                <a:ea typeface="+mn-ea"/>
                <a:cs typeface="+mn-ea"/>
                <a:sym typeface="+mn-lt"/>
              </a:rPr>
              <a:t>1</a:t>
            </a:r>
            <a:r>
              <a:rPr lang="zh-CN" altLang="zh-CN" sz="1200" b="1" dirty="0">
                <a:solidFill>
                  <a:srgbClr val="00B050"/>
                </a:solidFill>
                <a:latin typeface="+mn-lt"/>
                <a:ea typeface="+mn-ea"/>
                <a:cs typeface="+mn-ea"/>
                <a:sym typeface="+mn-lt"/>
              </a:rPr>
              <a:t>定时常数</a:t>
            </a:r>
            <a:endParaRPr lang="zh-CN" altLang="zh-CN" sz="1200" b="1" dirty="0">
              <a:solidFill>
                <a:srgbClr val="00B050"/>
              </a:solidFill>
              <a:latin typeface="+mn-lt"/>
              <a:ea typeface="+mn-ea"/>
              <a:cs typeface="+mn-ea"/>
              <a:sym typeface="+mn-lt"/>
            </a:endParaRPr>
          </a:p>
          <a:p>
            <a:r>
              <a:rPr lang="en-US" altLang="zh-CN" sz="1200" b="1" dirty="0">
                <a:latin typeface="+mn-lt"/>
                <a:ea typeface="+mn-ea"/>
                <a:cs typeface="+mn-ea"/>
                <a:sym typeface="+mn-lt"/>
              </a:rPr>
              <a:t>               MOV DX,305H</a:t>
            </a:r>
            <a:endParaRPr lang="zh-CN" altLang="zh-CN" sz="1200" b="1" dirty="0">
              <a:latin typeface="+mn-lt"/>
              <a:ea typeface="+mn-ea"/>
              <a:cs typeface="+mn-ea"/>
              <a:sym typeface="+mn-lt"/>
            </a:endParaRPr>
          </a:p>
          <a:p>
            <a:r>
              <a:rPr lang="en-US" altLang="zh-CN" sz="1200" b="1" dirty="0">
                <a:latin typeface="+mn-lt"/>
                <a:ea typeface="+mn-ea"/>
                <a:cs typeface="+mn-ea"/>
                <a:sym typeface="+mn-lt"/>
              </a:rPr>
              <a:t>               OUT DX,AL           	;</a:t>
            </a:r>
            <a:r>
              <a:rPr lang="zh-CN" altLang="zh-CN" sz="1200" b="1" dirty="0">
                <a:latin typeface="+mn-lt"/>
                <a:ea typeface="+mn-ea"/>
                <a:cs typeface="+mn-ea"/>
                <a:sym typeface="+mn-lt"/>
              </a:rPr>
              <a:t>先写低字节</a:t>
            </a:r>
            <a:endParaRPr lang="zh-CN" altLang="zh-CN" sz="1200" b="1" dirty="0">
              <a:latin typeface="+mn-lt"/>
              <a:ea typeface="+mn-ea"/>
              <a:cs typeface="+mn-ea"/>
              <a:sym typeface="+mn-lt"/>
            </a:endParaRPr>
          </a:p>
          <a:p>
            <a:r>
              <a:rPr lang="en-US" altLang="zh-CN" sz="1200" b="1" dirty="0">
                <a:latin typeface="+mn-lt"/>
                <a:ea typeface="+mn-ea"/>
                <a:cs typeface="+mn-ea"/>
                <a:sym typeface="+mn-lt"/>
              </a:rPr>
              <a:t>               MOV AL,AH    </a:t>
            </a:r>
            <a:endParaRPr lang="zh-CN" altLang="zh-CN" sz="1200" b="1" dirty="0">
              <a:latin typeface="+mn-lt"/>
              <a:ea typeface="+mn-ea"/>
              <a:cs typeface="+mn-ea"/>
              <a:sym typeface="+mn-lt"/>
            </a:endParaRPr>
          </a:p>
          <a:p>
            <a:r>
              <a:rPr lang="en-US" altLang="zh-CN" sz="1200" b="1" dirty="0">
                <a:latin typeface="+mn-lt"/>
                <a:ea typeface="+mn-ea"/>
                <a:cs typeface="+mn-ea"/>
                <a:sym typeface="+mn-lt"/>
              </a:rPr>
              <a:t>               OUT DX,AL           	;</a:t>
            </a:r>
            <a:r>
              <a:rPr lang="zh-CN" altLang="zh-CN" sz="1200" b="1" dirty="0">
                <a:latin typeface="+mn-lt"/>
                <a:ea typeface="+mn-ea"/>
                <a:cs typeface="+mn-ea"/>
                <a:sym typeface="+mn-lt"/>
              </a:rPr>
              <a:t>再写高字节</a:t>
            </a:r>
            <a:endParaRPr lang="zh-CN" altLang="zh-CN" sz="1200" b="1" dirty="0">
              <a:latin typeface="+mn-lt"/>
              <a:ea typeface="+mn-ea"/>
              <a:cs typeface="+mn-ea"/>
              <a:sym typeface="+mn-lt"/>
            </a:endParaRPr>
          </a:p>
          <a:p>
            <a:r>
              <a:rPr lang="en-US" altLang="zh-CN" sz="1200" b="1" dirty="0">
                <a:latin typeface="+mn-lt"/>
                <a:ea typeface="+mn-ea"/>
                <a:cs typeface="+mn-ea"/>
                <a:sym typeface="+mn-lt"/>
              </a:rPr>
              <a:t>CHECK: MOV AH,</a:t>
            </a:r>
            <a:r>
              <a:rPr lang="en-US" altLang="zh-CN" sz="1200" b="1" dirty="0">
                <a:solidFill>
                  <a:srgbClr val="00B050"/>
                </a:solidFill>
                <a:latin typeface="+mn-lt"/>
                <a:ea typeface="+mn-ea"/>
                <a:cs typeface="+mn-ea"/>
                <a:sym typeface="+mn-lt"/>
              </a:rPr>
              <a:t>0BH</a:t>
            </a:r>
            <a:r>
              <a:rPr lang="en-US" altLang="zh-CN" sz="1200" dirty="0">
                <a:solidFill>
                  <a:srgbClr val="00B050"/>
                </a:solidFill>
                <a:latin typeface="+mn-lt"/>
                <a:ea typeface="+mn-ea"/>
                <a:cs typeface="+mn-ea"/>
                <a:sym typeface="+mn-lt"/>
              </a:rPr>
              <a:t>  </a:t>
            </a:r>
            <a:r>
              <a:rPr lang="en-US" altLang="zh-CN" sz="1200" b="1" dirty="0">
                <a:latin typeface="+mn-lt"/>
                <a:ea typeface="+mn-ea"/>
                <a:cs typeface="+mn-ea"/>
                <a:sym typeface="+mn-lt"/>
              </a:rPr>
              <a:t>        	</a:t>
            </a:r>
            <a:r>
              <a:rPr lang="en-US" altLang="zh-CN" sz="1200" b="1" dirty="0">
                <a:solidFill>
                  <a:srgbClr val="00B050"/>
                </a:solidFill>
                <a:latin typeface="+mn-lt"/>
                <a:ea typeface="+mn-ea"/>
                <a:cs typeface="+mn-ea"/>
                <a:sym typeface="+mn-lt"/>
              </a:rPr>
              <a:t>;</a:t>
            </a:r>
            <a:r>
              <a:rPr lang="zh-CN" altLang="zh-CN" sz="1200" b="1" dirty="0">
                <a:solidFill>
                  <a:srgbClr val="00B050"/>
                </a:solidFill>
                <a:latin typeface="+mn-lt"/>
                <a:ea typeface="+mn-ea"/>
                <a:cs typeface="+mn-ea"/>
                <a:sym typeface="+mn-lt"/>
              </a:rPr>
              <a:t>有键按下？</a:t>
            </a:r>
            <a:endParaRPr lang="zh-CN" altLang="zh-CN" sz="1200" b="1" dirty="0">
              <a:solidFill>
                <a:srgbClr val="00B050"/>
              </a:solidFill>
              <a:latin typeface="+mn-lt"/>
              <a:ea typeface="+mn-ea"/>
              <a:cs typeface="+mn-ea"/>
              <a:sym typeface="+mn-lt"/>
            </a:endParaRPr>
          </a:p>
          <a:p>
            <a:r>
              <a:rPr lang="en-US" altLang="zh-CN" sz="1200" b="1" dirty="0">
                <a:latin typeface="+mn-lt"/>
                <a:ea typeface="+mn-ea"/>
                <a:cs typeface="+mn-ea"/>
                <a:sym typeface="+mn-lt"/>
              </a:rPr>
              <a:t>               INT 21H</a:t>
            </a:r>
            <a:endParaRPr lang="zh-CN" altLang="zh-CN" sz="1200" b="1" dirty="0">
              <a:latin typeface="+mn-lt"/>
              <a:ea typeface="+mn-ea"/>
              <a:cs typeface="+mn-ea"/>
              <a:sym typeface="+mn-lt"/>
            </a:endParaRPr>
          </a:p>
          <a:p>
            <a:r>
              <a:rPr lang="en-US" altLang="zh-CN" sz="1200" b="1" dirty="0">
                <a:latin typeface="+mn-lt"/>
                <a:ea typeface="+mn-ea"/>
                <a:cs typeface="+mn-ea"/>
                <a:sym typeface="+mn-lt"/>
              </a:rPr>
              <a:t>               CMP AL,00H</a:t>
            </a:r>
            <a:endParaRPr lang="zh-CN" altLang="zh-CN" sz="1200" b="1" dirty="0">
              <a:latin typeface="+mn-lt"/>
              <a:ea typeface="+mn-ea"/>
              <a:cs typeface="+mn-ea"/>
              <a:sym typeface="+mn-lt"/>
            </a:endParaRPr>
          </a:p>
          <a:p>
            <a:r>
              <a:rPr lang="en-US" altLang="zh-CN" sz="1200" b="1" dirty="0">
                <a:latin typeface="+mn-lt"/>
                <a:ea typeface="+mn-ea"/>
                <a:cs typeface="+mn-ea"/>
                <a:sym typeface="+mn-lt"/>
              </a:rPr>
              <a:t>               </a:t>
            </a:r>
            <a:r>
              <a:rPr lang="en-US" altLang="zh-CN" sz="1200" b="1" dirty="0">
                <a:solidFill>
                  <a:srgbClr val="00B050"/>
                </a:solidFill>
                <a:latin typeface="+mn-lt"/>
                <a:ea typeface="+mn-ea"/>
                <a:cs typeface="+mn-ea"/>
                <a:sym typeface="+mn-lt"/>
              </a:rPr>
              <a:t>JE  CHECK   </a:t>
            </a:r>
            <a:r>
              <a:rPr lang="en-US" altLang="zh-CN" sz="1200" b="1" dirty="0">
                <a:latin typeface="+mn-lt"/>
                <a:ea typeface="+mn-ea"/>
                <a:cs typeface="+mn-ea"/>
                <a:sym typeface="+mn-lt"/>
              </a:rPr>
              <a:t>        	</a:t>
            </a:r>
            <a:r>
              <a:rPr lang="en-US" altLang="zh-CN" sz="1200" b="1" dirty="0">
                <a:solidFill>
                  <a:srgbClr val="00B050"/>
                </a:solidFill>
                <a:latin typeface="+mn-lt"/>
                <a:ea typeface="+mn-ea"/>
                <a:cs typeface="+mn-ea"/>
                <a:sym typeface="+mn-lt"/>
              </a:rPr>
              <a:t>;</a:t>
            </a:r>
            <a:r>
              <a:rPr lang="zh-CN" altLang="zh-CN" sz="1200" b="1" dirty="0">
                <a:solidFill>
                  <a:srgbClr val="00B050"/>
                </a:solidFill>
                <a:latin typeface="+mn-lt"/>
                <a:ea typeface="+mn-ea"/>
                <a:cs typeface="+mn-ea"/>
                <a:sym typeface="+mn-lt"/>
              </a:rPr>
              <a:t>无键，则等待</a:t>
            </a:r>
            <a:endParaRPr lang="zh-CN" altLang="zh-CN" sz="1200" b="1" dirty="0">
              <a:solidFill>
                <a:srgbClr val="00B050"/>
              </a:solidFill>
              <a:latin typeface="+mn-lt"/>
              <a:ea typeface="+mn-ea"/>
              <a:cs typeface="+mn-ea"/>
              <a:sym typeface="+mn-lt"/>
            </a:endParaRPr>
          </a:p>
          <a:p>
            <a:r>
              <a:rPr lang="en-US" altLang="zh-CN" sz="1200" b="1" dirty="0">
                <a:latin typeface="+mn-lt"/>
                <a:ea typeface="+mn-ea"/>
                <a:cs typeface="+mn-ea"/>
                <a:sym typeface="+mn-lt"/>
              </a:rPr>
              <a:t>               MOV AH,</a:t>
            </a:r>
            <a:r>
              <a:rPr lang="en-US" altLang="zh-CN" sz="1200" b="1" dirty="0">
                <a:solidFill>
                  <a:srgbClr val="00B050"/>
                </a:solidFill>
                <a:latin typeface="+mn-lt"/>
                <a:ea typeface="+mn-ea"/>
                <a:cs typeface="+mn-ea"/>
                <a:sym typeface="+mn-lt"/>
              </a:rPr>
              <a:t>08H  </a:t>
            </a:r>
            <a:r>
              <a:rPr lang="en-US" altLang="zh-CN" sz="1200" b="1" dirty="0">
                <a:latin typeface="+mn-lt"/>
                <a:ea typeface="+mn-ea"/>
                <a:cs typeface="+mn-ea"/>
                <a:sym typeface="+mn-lt"/>
              </a:rPr>
              <a:t>       	</a:t>
            </a:r>
            <a:r>
              <a:rPr lang="en-US" altLang="zh-CN" sz="1200" b="1" dirty="0">
                <a:solidFill>
                  <a:srgbClr val="00B050"/>
                </a:solidFill>
                <a:latin typeface="+mn-lt"/>
                <a:ea typeface="+mn-ea"/>
                <a:cs typeface="+mn-ea"/>
                <a:sym typeface="+mn-lt"/>
              </a:rPr>
              <a:t>;</a:t>
            </a:r>
            <a:r>
              <a:rPr lang="zh-CN" altLang="zh-CN" sz="1200" b="1" dirty="0">
                <a:solidFill>
                  <a:srgbClr val="00B050"/>
                </a:solidFill>
                <a:latin typeface="+mn-lt"/>
                <a:ea typeface="+mn-ea"/>
                <a:cs typeface="+mn-ea"/>
                <a:sym typeface="+mn-lt"/>
              </a:rPr>
              <a:t>是</a:t>
            </a:r>
            <a:r>
              <a:rPr lang="en-US" altLang="zh-CN" sz="1200" b="1" dirty="0">
                <a:solidFill>
                  <a:srgbClr val="00B050"/>
                </a:solidFill>
                <a:latin typeface="+mn-lt"/>
                <a:ea typeface="+mn-ea"/>
                <a:cs typeface="+mn-ea"/>
                <a:sym typeface="+mn-lt"/>
              </a:rPr>
              <a:t>ESC</a:t>
            </a:r>
            <a:r>
              <a:rPr lang="zh-CN" altLang="zh-CN" sz="1200" b="1" dirty="0">
                <a:solidFill>
                  <a:srgbClr val="00B050"/>
                </a:solidFill>
                <a:latin typeface="+mn-lt"/>
                <a:ea typeface="+mn-ea"/>
                <a:cs typeface="+mn-ea"/>
                <a:sym typeface="+mn-lt"/>
              </a:rPr>
              <a:t>？</a:t>
            </a:r>
            <a:endParaRPr lang="zh-CN" altLang="zh-CN" sz="1200" b="1" dirty="0">
              <a:solidFill>
                <a:srgbClr val="00B050"/>
              </a:solidFill>
              <a:latin typeface="+mn-lt"/>
              <a:ea typeface="+mn-ea"/>
              <a:cs typeface="+mn-ea"/>
              <a:sym typeface="+mn-lt"/>
            </a:endParaRPr>
          </a:p>
          <a:p>
            <a:r>
              <a:rPr lang="en-US" altLang="zh-CN" sz="1200" b="1" dirty="0">
                <a:latin typeface="+mn-lt"/>
                <a:ea typeface="+mn-ea"/>
                <a:cs typeface="+mn-ea"/>
                <a:sym typeface="+mn-lt"/>
              </a:rPr>
              <a:t>               INT 21H</a:t>
            </a:r>
            <a:endParaRPr lang="zh-CN" altLang="zh-CN" sz="1200" b="1" dirty="0">
              <a:latin typeface="+mn-lt"/>
              <a:ea typeface="+mn-ea"/>
              <a:cs typeface="+mn-ea"/>
              <a:sym typeface="+mn-lt"/>
            </a:endParaRPr>
          </a:p>
          <a:p>
            <a:r>
              <a:rPr lang="en-US" altLang="zh-CN" sz="1200" b="1" dirty="0">
                <a:latin typeface="+mn-lt"/>
                <a:ea typeface="+mn-ea"/>
                <a:cs typeface="+mn-ea"/>
                <a:sym typeface="+mn-lt"/>
              </a:rPr>
              <a:t>               CMP AL,1BH</a:t>
            </a:r>
            <a:endParaRPr lang="zh-CN" altLang="zh-CN" sz="1200" b="1" dirty="0">
              <a:latin typeface="+mn-lt"/>
              <a:ea typeface="+mn-ea"/>
              <a:cs typeface="+mn-ea"/>
              <a:sym typeface="+mn-lt"/>
            </a:endParaRPr>
          </a:p>
          <a:p>
            <a:r>
              <a:rPr lang="en-US" altLang="zh-CN" sz="1200" b="1" dirty="0">
                <a:latin typeface="+mn-lt"/>
                <a:ea typeface="+mn-ea"/>
                <a:cs typeface="+mn-ea"/>
                <a:sym typeface="+mn-lt"/>
              </a:rPr>
              <a:t>               JEN CHECK</a:t>
            </a:r>
            <a:endParaRPr lang="zh-CN" altLang="zh-CN" sz="1200" b="1" dirty="0">
              <a:latin typeface="+mn-lt"/>
              <a:ea typeface="+mn-ea"/>
              <a:cs typeface="+mn-ea"/>
              <a:sym typeface="+mn-lt"/>
            </a:endParaRPr>
          </a:p>
          <a:p>
            <a:r>
              <a:rPr lang="en-US" altLang="zh-CN" sz="1200" b="1" dirty="0">
                <a:latin typeface="+mn-lt"/>
                <a:ea typeface="+mn-ea"/>
                <a:cs typeface="+mn-ea"/>
                <a:sym typeface="+mn-lt"/>
              </a:rPr>
              <a:t>               MOV AX,4C00H        	;</a:t>
            </a:r>
            <a:r>
              <a:rPr lang="zh-CN" altLang="zh-CN" sz="1200" b="1" dirty="0">
                <a:latin typeface="+mn-lt"/>
                <a:ea typeface="+mn-ea"/>
                <a:cs typeface="+mn-ea"/>
                <a:sym typeface="+mn-lt"/>
              </a:rPr>
              <a:t>是</a:t>
            </a:r>
            <a:r>
              <a:rPr lang="en-US" altLang="zh-CN" sz="1200" b="1" dirty="0">
                <a:latin typeface="+mn-lt"/>
                <a:ea typeface="+mn-ea"/>
                <a:cs typeface="+mn-ea"/>
                <a:sym typeface="+mn-lt"/>
              </a:rPr>
              <a:t>ESC</a:t>
            </a:r>
            <a:r>
              <a:rPr lang="zh-CN" altLang="zh-CN" sz="1200" b="1" dirty="0">
                <a:latin typeface="+mn-lt"/>
                <a:ea typeface="+mn-ea"/>
                <a:cs typeface="+mn-ea"/>
                <a:sym typeface="+mn-lt"/>
              </a:rPr>
              <a:t>，则返回</a:t>
            </a:r>
            <a:r>
              <a:rPr lang="en-US" altLang="zh-CN" sz="1200" b="1" dirty="0">
                <a:latin typeface="+mn-lt"/>
                <a:ea typeface="+mn-ea"/>
                <a:cs typeface="+mn-ea"/>
                <a:sym typeface="+mn-lt"/>
              </a:rPr>
              <a:t>DOS</a:t>
            </a:r>
            <a:endParaRPr lang="en-US" altLang="zh-CN" sz="1200" b="1" dirty="0">
              <a:latin typeface="+mn-lt"/>
              <a:ea typeface="+mn-ea"/>
              <a:cs typeface="+mn-ea"/>
              <a:sym typeface="+mn-lt"/>
            </a:endParaRPr>
          </a:p>
          <a:p>
            <a:r>
              <a:rPr lang="en-US" altLang="zh-CN" sz="1200" b="1" dirty="0">
                <a:latin typeface="+mn-lt"/>
                <a:ea typeface="+mn-ea"/>
                <a:cs typeface="+mn-ea"/>
                <a:sym typeface="+mn-lt"/>
              </a:rPr>
              <a:t>               INT 21H</a:t>
            </a:r>
            <a:endParaRPr lang="en-US" altLang="zh-CN" sz="1200" b="1" dirty="0">
              <a:latin typeface="+mn-lt"/>
              <a:ea typeface="+mn-ea"/>
              <a:cs typeface="+mn-ea"/>
              <a:sym typeface="+mn-lt"/>
            </a:endParaRPr>
          </a:p>
          <a:p>
            <a:r>
              <a:rPr lang="en-US" altLang="zh-CN" sz="1600" b="1" dirty="0">
                <a:latin typeface="+mn-lt"/>
                <a:ea typeface="+mn-ea"/>
                <a:cs typeface="+mn-ea"/>
                <a:sym typeface="+mn-lt"/>
              </a:rPr>
              <a:t>code  ends</a:t>
            </a:r>
            <a:endParaRPr lang="en-US" altLang="zh-CN" sz="1600" b="1" dirty="0">
              <a:latin typeface="+mn-lt"/>
              <a:ea typeface="+mn-ea"/>
              <a:cs typeface="+mn-ea"/>
              <a:sym typeface="+mn-lt"/>
            </a:endParaRPr>
          </a:p>
          <a:p>
            <a:r>
              <a:rPr lang="en-US" altLang="zh-CN" sz="1600" b="1" dirty="0">
                <a:latin typeface="+mn-lt"/>
                <a:ea typeface="+mn-ea"/>
                <a:cs typeface="+mn-ea"/>
                <a:sym typeface="+mn-lt"/>
              </a:rPr>
              <a:t>          end start</a:t>
            </a:r>
            <a:endParaRPr lang="zh-CN" altLang="en-US" dirty="0">
              <a:latin typeface="+mn-lt"/>
              <a:ea typeface="+mn-ea"/>
              <a:cs typeface="+mn-ea"/>
              <a:sym typeface="+mn-lt"/>
            </a:endParaRPr>
          </a:p>
        </p:txBody>
      </p:sp>
    </p:spTree>
  </p:cSld>
  <p:clrMapOvr>
    <a:masterClrMapping/>
  </p:clrMapOvr>
  <p:transition>
    <p:random/>
  </p:transition>
</p:sld>
</file>

<file path=ppt/tags/tag1.xml><?xml version="1.0" encoding="utf-8"?>
<p:tagLst xmlns:p="http://schemas.openxmlformats.org/presentationml/2006/main">
  <p:tag name="KSO_WM_UNIT_TABLE_BEAUTIFY" val="smartTable{7ef77cf6-6b7a-4830-baf1-6135464ffee8}"/>
</p:tagLst>
</file>

<file path=ppt/tags/tag2.xml><?xml version="1.0" encoding="utf-8"?>
<p:tagLst xmlns:p="http://schemas.openxmlformats.org/presentationml/2006/main">
  <p:tag name="KSO_WM_UNIT_PLACING_PICTURE_USER_VIEWPORT" val="{&quot;height&quot;:5025,&quot;width&quot;:12510}"/>
</p:tagLst>
</file>

<file path=ppt/tags/tag3.xml><?xml version="1.0" encoding="utf-8"?>
<p:tagLst xmlns:p="http://schemas.openxmlformats.org/presentationml/2006/main">
  <p:tag name="KSO_WM_UNIT_TABLE_BEAUTIFY" val="smartTable{f4f71965-1276-4b9f-a4a9-89d9d7026588}"/>
</p:tagLst>
</file>

<file path=ppt/tags/tag4.xml><?xml version="1.0" encoding="utf-8"?>
<p:tagLst xmlns:p="http://schemas.openxmlformats.org/presentationml/2006/main">
  <p:tag name="KSO_WPP_MARK_KEY" val="12f39d21-ce96-4569-b0e0-fd732180d545"/>
  <p:tag name="COMMONDATA" val="eyJoZGlkIjoiNzI0ZDMxOWEwMGI0ZDZiNGJmNWQ1OWM5ODViMTcyZTM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pfjoasn">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20098</Words>
  <Application>WPS 演示</Application>
  <PresentationFormat>全屏显示(4:3)</PresentationFormat>
  <Paragraphs>1762</Paragraphs>
  <Slides>99</Slides>
  <Notes>54</Notes>
  <HiddenSlides>6</HiddenSlides>
  <MMClips>0</MMClips>
  <ScaleCrop>false</ScaleCrop>
  <HeadingPairs>
    <vt:vector size="8" baseType="variant">
      <vt:variant>
        <vt:lpstr>已用的字体</vt:lpstr>
      </vt:variant>
      <vt:variant>
        <vt:i4>25</vt:i4>
      </vt:variant>
      <vt:variant>
        <vt:lpstr>主题</vt:lpstr>
      </vt:variant>
      <vt:variant>
        <vt:i4>1</vt:i4>
      </vt:variant>
      <vt:variant>
        <vt:lpstr>嵌入 OLE 服务器</vt:lpstr>
      </vt:variant>
      <vt:variant>
        <vt:i4>2</vt:i4>
      </vt:variant>
      <vt:variant>
        <vt:lpstr>幻灯片标题</vt:lpstr>
      </vt:variant>
      <vt:variant>
        <vt:i4>99</vt:i4>
      </vt:variant>
    </vt:vector>
  </HeadingPairs>
  <TitlesOfParts>
    <vt:vector size="127" baseType="lpstr">
      <vt:lpstr>Arial</vt:lpstr>
      <vt:lpstr>宋体</vt:lpstr>
      <vt:lpstr>Wingdings</vt:lpstr>
      <vt:lpstr>Times New Roman</vt:lpstr>
      <vt:lpstr>微软雅黑</vt:lpstr>
      <vt:lpstr>隶书</vt:lpstr>
      <vt:lpstr>Calibri</vt:lpstr>
      <vt:lpstr>华文新魏</vt:lpstr>
      <vt:lpstr>Helvetica Neue</vt:lpstr>
      <vt:lpstr>Cambria Math</vt:lpstr>
      <vt:lpstr>Arial Unicode MS</vt:lpstr>
      <vt:lpstr>Baskerville Old Face</vt:lpstr>
      <vt:lpstr>楷体_GB2312</vt:lpstr>
      <vt:lpstr>新宋体</vt:lpstr>
      <vt:lpstr>楷体_GB2312</vt:lpstr>
      <vt:lpstr>Tahoma</vt:lpstr>
      <vt:lpstr>Monotype Sorts</vt:lpstr>
      <vt:lpstr>Wingdings</vt:lpstr>
      <vt:lpstr>PingFang SC</vt:lpstr>
      <vt:lpstr>Segoe Print</vt:lpstr>
      <vt:lpstr>华文楷体</vt:lpstr>
      <vt:lpstr>方正书宋简体</vt:lpstr>
      <vt:lpstr>Courier New</vt:lpstr>
      <vt:lpstr>楷体</vt:lpstr>
      <vt:lpstr>Helvetica</vt:lpstr>
      <vt:lpstr>默认设计模板</vt:lpstr>
      <vt:lpstr>Visio.Drawing.11</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定时器方式0：计数结束中断</vt:lpstr>
      <vt:lpstr>PowerPoint 演示文稿</vt:lpstr>
      <vt:lpstr>PowerPoint 演示文稿</vt:lpstr>
      <vt:lpstr>PowerPoint 演示文稿</vt:lpstr>
      <vt:lpstr>定时器方式0：计数结束中断</vt:lpstr>
      <vt:lpstr>定时器方式0：计数结束中断</vt:lpstr>
      <vt:lpstr>定时器方式0：计数结束中断</vt:lpstr>
      <vt:lpstr>2. 定时器方式1：可编程单稳脉冲</vt:lpstr>
      <vt:lpstr>PowerPoint 演示文稿</vt:lpstr>
      <vt:lpstr>PowerPoint 演示文稿</vt:lpstr>
      <vt:lpstr>PowerPoint 演示文稿</vt:lpstr>
      <vt:lpstr>PowerPoint 演示文稿</vt:lpstr>
      <vt:lpstr>PowerPoint 演示文稿</vt:lpstr>
      <vt:lpstr>PowerPoint 演示文稿</vt:lpstr>
      <vt:lpstr>2. 定时器方式1：可编程单稳脉冲</vt:lpstr>
      <vt:lpstr>3. 定时器方式2：频率发生器（分频器）</vt:lpstr>
      <vt:lpstr>PowerPoint 演示文稿</vt:lpstr>
      <vt:lpstr>PowerPoint 演示文稿</vt:lpstr>
      <vt:lpstr>PowerPoint 演示文稿</vt:lpstr>
      <vt:lpstr>PowerPoint 演示文稿</vt:lpstr>
      <vt:lpstr>3. 定时器方式2：频率发生器（分频器）</vt:lpstr>
      <vt:lpstr>4. 定时器方式3：方波发生器</vt:lpstr>
      <vt:lpstr>PowerPoint 演示文稿</vt:lpstr>
      <vt:lpstr>PowerPoint 演示文稿</vt:lpstr>
      <vt:lpstr>PowerPoint 演示文稿</vt:lpstr>
      <vt:lpstr>PowerPoint 演示文稿</vt:lpstr>
      <vt:lpstr>4. 定时器方式3：方波发生器</vt:lpstr>
      <vt:lpstr>5. 定时器方式4：软件触发选通信号</vt:lpstr>
      <vt:lpstr>PowerPoint 演示文稿</vt:lpstr>
      <vt:lpstr>PowerPoint 演示文稿</vt:lpstr>
      <vt:lpstr>Gate 作用</vt:lpstr>
      <vt:lpstr>5. 定时器方式4：软件触发选通信号</vt:lpstr>
      <vt:lpstr>6. 定时器方式5：硬件触发选通信号</vt:lpstr>
      <vt:lpstr>PowerPoint 演示文稿</vt:lpstr>
      <vt:lpstr>PowerPoint 演示文稿</vt:lpstr>
      <vt:lpstr>PowerPoint 演示文稿</vt:lpstr>
      <vt:lpstr>6. 定时器方式5：硬件触发选通信号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关扬声器子程序</vt:lpstr>
      <vt:lpstr>开扬声器子程序</vt:lpstr>
      <vt:lpstr>主程序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zq</dc:creator>
  <cp:lastModifiedBy>许万茹</cp:lastModifiedBy>
  <cp:revision>1916</cp:revision>
  <dcterms:created xsi:type="dcterms:W3CDTF">2007-07-12T10:32:00Z</dcterms:created>
  <dcterms:modified xsi:type="dcterms:W3CDTF">2023-04-20T11:15:49Z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2A1A44E0C6F9484EBBF30F22E8D00980</vt:lpwstr>
  </property>
  <property fmtid="{D5CDD505-2E9C-101B-9397-08002B2CF9AE}" pid="3" name="KSOProductBuildVer">
    <vt:lpwstr>2052-11.1.0.14036</vt:lpwstr>
  </property>
  <property fmtid="{D5CDD505-2E9C-101B-9397-08002B2CF9AE}" pid="4" name="commondata">
    <vt:lpwstr>eyJoZGlkIjoiNGUzMzJhM2E4NGYxZTVmZjcxNGExNTM5MDcyY2I2NzcifQ==</vt:lpwstr>
  </property>
</Properties>
</file>