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4"/>
  </p:notesMasterIdLst>
  <p:handoutMasterIdLst>
    <p:handoutMasterId r:id="rId86"/>
  </p:handoutMasterIdLst>
  <p:sldIdLst>
    <p:sldId id="266" r:id="rId3"/>
    <p:sldId id="727" r:id="rId5"/>
    <p:sldId id="618" r:id="rId6"/>
    <p:sldId id="621" r:id="rId7"/>
    <p:sldId id="622" r:id="rId8"/>
    <p:sldId id="681" r:id="rId9"/>
    <p:sldId id="623" r:id="rId10"/>
    <p:sldId id="808" r:id="rId11"/>
    <p:sldId id="809" r:id="rId12"/>
    <p:sldId id="682" r:id="rId13"/>
    <p:sldId id="684" r:id="rId14"/>
    <p:sldId id="810" r:id="rId15"/>
    <p:sldId id="627" r:id="rId16"/>
    <p:sldId id="628" r:id="rId17"/>
    <p:sldId id="629" r:id="rId18"/>
    <p:sldId id="685" r:id="rId19"/>
    <p:sldId id="630" r:id="rId20"/>
    <p:sldId id="631" r:id="rId21"/>
    <p:sldId id="686" r:id="rId22"/>
    <p:sldId id="633" r:id="rId23"/>
    <p:sldId id="634" r:id="rId24"/>
    <p:sldId id="635" r:id="rId25"/>
    <p:sldId id="688" r:id="rId26"/>
    <p:sldId id="570" r:id="rId27"/>
    <p:sldId id="636" r:id="rId28"/>
    <p:sldId id="637" r:id="rId29"/>
    <p:sldId id="504" r:id="rId30"/>
    <p:sldId id="638" r:id="rId31"/>
    <p:sldId id="640" r:id="rId32"/>
    <p:sldId id="689" r:id="rId33"/>
    <p:sldId id="639" r:id="rId34"/>
    <p:sldId id="730" r:id="rId35"/>
    <p:sldId id="643" r:id="rId36"/>
    <p:sldId id="644" r:id="rId37"/>
    <p:sldId id="645" r:id="rId38"/>
    <p:sldId id="646" r:id="rId39"/>
    <p:sldId id="647" r:id="rId40"/>
    <p:sldId id="731" r:id="rId41"/>
    <p:sldId id="649" r:id="rId42"/>
    <p:sldId id="650" r:id="rId43"/>
    <p:sldId id="651" r:id="rId44"/>
    <p:sldId id="732" r:id="rId45"/>
    <p:sldId id="652" r:id="rId46"/>
    <p:sldId id="653" r:id="rId47"/>
    <p:sldId id="654" r:id="rId48"/>
    <p:sldId id="691" r:id="rId49"/>
    <p:sldId id="656" r:id="rId50"/>
    <p:sldId id="657" r:id="rId51"/>
    <p:sldId id="658" r:id="rId52"/>
    <p:sldId id="659" r:id="rId53"/>
    <p:sldId id="660" r:id="rId54"/>
    <p:sldId id="735" r:id="rId55"/>
    <p:sldId id="661" r:id="rId56"/>
    <p:sldId id="692" r:id="rId57"/>
    <p:sldId id="733" r:id="rId58"/>
    <p:sldId id="662" r:id="rId59"/>
    <p:sldId id="663" r:id="rId60"/>
    <p:sldId id="694" r:id="rId61"/>
    <p:sldId id="693" r:id="rId62"/>
    <p:sldId id="664" r:id="rId63"/>
    <p:sldId id="665" r:id="rId64"/>
    <p:sldId id="666" r:id="rId65"/>
    <p:sldId id="667" r:id="rId66"/>
    <p:sldId id="695" r:id="rId67"/>
    <p:sldId id="728" r:id="rId68"/>
    <p:sldId id="729" r:id="rId69"/>
    <p:sldId id="696" r:id="rId70"/>
    <p:sldId id="697" r:id="rId71"/>
    <p:sldId id="670" r:id="rId72"/>
    <p:sldId id="698" r:id="rId73"/>
    <p:sldId id="671" r:id="rId74"/>
    <p:sldId id="672" r:id="rId75"/>
    <p:sldId id="673" r:id="rId76"/>
    <p:sldId id="674" r:id="rId77"/>
    <p:sldId id="675" r:id="rId78"/>
    <p:sldId id="690" r:id="rId79"/>
    <p:sldId id="676" r:id="rId80"/>
    <p:sldId id="677" r:id="rId81"/>
    <p:sldId id="678" r:id="rId82"/>
    <p:sldId id="679" r:id="rId83"/>
    <p:sldId id="687" r:id="rId84"/>
    <p:sldId id="680" r:id="rId85"/>
  </p:sldIdLst>
  <p:sldSz cx="9144000" cy="6858000" type="screen4x3"/>
  <p:notesSz cx="6858000" cy="9144000"/>
  <p:custDataLst>
    <p:tags r:id="rId90"/>
  </p:custDataLst>
  <p:defaultTextStyle>
    <a:defPPr>
      <a:defRPr lang="zh-CN"/>
    </a:defPPr>
    <a:lvl1pPr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70" userDrawn="1">
          <p15:clr>
            <a:srgbClr val="A4A3A4"/>
          </p15:clr>
        </p15:guide>
        <p15:guide id="2" pos="290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5010"/>
    <a:srgbClr val="006600"/>
    <a:srgbClr val="003399"/>
    <a:srgbClr val="0000FF"/>
    <a:srgbClr val="005696"/>
    <a:srgbClr val="99CC00"/>
    <a:srgbClr val="CC6600"/>
    <a:srgbClr val="33CC33"/>
    <a:srgbClr val="CC9900"/>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61" autoAdjust="0"/>
    <p:restoredTop sz="70945" autoAdjust="0"/>
  </p:normalViewPr>
  <p:slideViewPr>
    <p:cSldViewPr snapToGrid="0" showGuides="1">
      <p:cViewPr varScale="1">
        <p:scale>
          <a:sx n="75" d="100"/>
          <a:sy n="75" d="100"/>
        </p:scale>
        <p:origin x="1113" y="48"/>
      </p:cViewPr>
      <p:guideLst>
        <p:guide orient="horz" pos="2170"/>
        <p:guide pos="2900"/>
      </p:guideLst>
    </p:cSldViewPr>
  </p:slideViewPr>
  <p:notesTextViewPr>
    <p:cViewPr>
      <p:scale>
        <a:sx n="100" d="100"/>
        <a:sy n="100" d="100"/>
      </p:scale>
      <p:origin x="0" y="0"/>
    </p:cViewPr>
  </p:notesTextViewPr>
  <p:sorterViewPr>
    <p:cViewPr>
      <p:scale>
        <a:sx n="66" d="100"/>
        <a:sy n="66" d="100"/>
      </p:scale>
      <p:origin x="0" y="780"/>
    </p:cViewPr>
  </p:sorterViewPr>
  <p:notesViewPr>
    <p:cSldViewPr snapToGrid="0">
      <p:cViewPr varScale="1">
        <p:scale>
          <a:sx n="65" d="100"/>
          <a:sy n="65" d="100"/>
        </p:scale>
        <p:origin x="3082" y="38"/>
      </p:cViewPr>
      <p:guideLst/>
    </p:cSldViewPr>
  </p:notesViewPr>
  <p:gridSpacing cx="36004" cy="36004"/>
</p:viewPr>
</file>

<file path=ppt/_rels/presentation.xml.rels><?xml version="1.0" encoding="UTF-8" standalone="yes"?>
<Relationships xmlns="http://schemas.openxmlformats.org/package/2006/relationships"><Relationship Id="rId90" Type="http://schemas.openxmlformats.org/officeDocument/2006/relationships/tags" Target="tags/tag2.xml"/><Relationship Id="rId9" Type="http://schemas.openxmlformats.org/officeDocument/2006/relationships/slide" Target="slides/slide6.xml"/><Relationship Id="rId89" Type="http://schemas.openxmlformats.org/officeDocument/2006/relationships/tableStyles" Target="tableStyles.xml"/><Relationship Id="rId88" Type="http://schemas.openxmlformats.org/officeDocument/2006/relationships/viewProps" Target="viewProps.xml"/><Relationship Id="rId87" Type="http://schemas.openxmlformats.org/officeDocument/2006/relationships/presProps" Target="presProps.xml"/><Relationship Id="rId86" Type="http://schemas.openxmlformats.org/officeDocument/2006/relationships/handoutMaster" Target="handoutMasters/handoutMaster1.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71C0589B-CA2E-43A0-9610-76065D703FF6}" type="datetimeFigureOut">
              <a:rPr lang="zh-CN" altLang="en-US"/>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lstStyle>
            <a:lvl1pPr algn="r">
              <a:defRPr sz="1200" smtClean="0"/>
            </a:lvl1pPr>
          </a:lstStyle>
          <a:p>
            <a:pPr>
              <a:defRPr/>
            </a:pPr>
            <a:fld id="{FF6F1A4D-A753-4660-833D-D35C217098E5}" type="slidenum">
              <a:rPr lang="zh-CN" altLang="en-US"/>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lstStyle>
            <a:lvl1pPr algn="l" eaLnBrk="1" hangingPunct="1">
              <a:buFontTx/>
              <a:buNone/>
              <a:defRPr sz="1200" b="0">
                <a:latin typeface="Arial" panose="020B0604020202020204" pitchFamily="34" charset="0"/>
              </a:defRPr>
            </a:lvl1pPr>
          </a:lstStyle>
          <a:p>
            <a:pPr>
              <a:defRPr/>
            </a:pPr>
            <a:endParaRPr lang="en-US" altLang="zh-CN"/>
          </a:p>
        </p:txBody>
      </p:sp>
      <p:sp>
        <p:nvSpPr>
          <p:cNvPr id="5123" name="Rectangle 3"/>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lstStyle>
            <a:lvl1pPr algn="r" eaLnBrk="1" hangingPunct="1">
              <a:buFontTx/>
              <a:buNone/>
              <a:defRPr sz="1200" b="0">
                <a:latin typeface="Arial" panose="020B0604020202020204" pitchFamily="34" charset="0"/>
              </a:defRPr>
            </a:lvl1pPr>
          </a:lstStyle>
          <a:p>
            <a:pPr>
              <a:defRPr/>
            </a:pPr>
            <a:endParaRPr lang="en-US" altLang="zh-CN"/>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5126" name="Rectangle 6"/>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lstStyle>
            <a:lvl1pPr algn="l" eaLnBrk="1" hangingPunct="1">
              <a:buFontTx/>
              <a:buNone/>
              <a:defRPr sz="1200" b="0">
                <a:latin typeface="Arial" panose="020B0604020202020204" pitchFamily="34" charset="0"/>
              </a:defRPr>
            </a:lvl1pPr>
          </a:lstStyle>
          <a:p>
            <a:pPr>
              <a:defRPr/>
            </a:pPr>
            <a:endParaRPr lang="en-US" altLang="zh-CN"/>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lstStyle>
            <a:lvl1pPr algn="r" eaLnBrk="1" hangingPunct="1">
              <a:defRPr sz="1200" b="0" smtClean="0">
                <a:latin typeface="Arial" panose="020B0604020202020204" pitchFamily="34" charset="0"/>
              </a:defRPr>
            </a:lvl1pPr>
          </a:lstStyle>
          <a:p>
            <a:pPr>
              <a:defRPr/>
            </a:pPr>
            <a:fld id="{A276B456-6DBC-4A81-AF06-73C8B27FE039}" type="slidenum">
              <a:rPr lang="en-US" altLang="zh-CN"/>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p:cNvSpPr>
            <a:spLocks noGrp="1" noRot="1" noChangeAspect="1" noChangeArrowheads="1" noTextEdit="1"/>
          </p:cNvSpPr>
          <p:nvPr>
            <p:ph type="sldImg"/>
          </p:nvPr>
        </p:nvSpPr>
        <p:spPr/>
      </p:sp>
      <p:sp>
        <p:nvSpPr>
          <p:cNvPr id="17411" name="备注占位符 2"/>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Arial" panose="020B0604020202020204" pitchFamily="34" charset="0"/>
            </a:endParaRPr>
          </a:p>
        </p:txBody>
      </p:sp>
      <p:sp>
        <p:nvSpPr>
          <p:cNvPr id="17412" name="灯片编号占位符 3"/>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fld id="{419A66B2-9230-4B1F-B9BB-409EE16C7D44}" type="slidenum">
              <a:rPr lang="en-US" altLang="zh-CN" sz="1200" b="0">
                <a:latin typeface="Arial" panose="020B0604020202020204" pitchFamily="34" charset="0"/>
              </a:rPr>
            </a:fld>
            <a:endParaRPr lang="en-US" altLang="zh-CN" sz="1200" b="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ChangeArrowheads="1" noTextEdit="1"/>
          </p:cNvSpPr>
          <p:nvPr>
            <p:ph type="sldImg"/>
          </p:nvPr>
        </p:nvSpPr>
        <p:spPr/>
      </p:sp>
      <p:sp>
        <p:nvSpPr>
          <p:cNvPr id="25603" name="备注占位符 2"/>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latin typeface="Arial" panose="020B0604020202020204" pitchFamily="34" charset="0"/>
            </a:endParaRPr>
          </a:p>
        </p:txBody>
      </p:sp>
      <p:sp>
        <p:nvSpPr>
          <p:cNvPr id="25604" name="灯片编号占位符 3"/>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fld id="{4DB51ED0-F4BC-410C-97F3-D76C40A3C029}" type="slidenum">
              <a:rPr lang="en-US" altLang="zh-CN" sz="1200" b="0">
                <a:latin typeface="Arial" panose="020B0604020202020204" pitchFamily="34" charset="0"/>
              </a:rPr>
            </a:fld>
            <a:endParaRPr lang="en-US" altLang="zh-CN" sz="1200" b="0">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p:cNvSpPr>
            <a:spLocks noGrp="1" noRot="1" noChangeAspect="1" noChangeArrowheads="1" noTextEdit="1"/>
          </p:cNvSpPr>
          <p:nvPr>
            <p:ph type="sldImg"/>
          </p:nvPr>
        </p:nvSpPr>
        <p:spPr/>
      </p:sp>
      <p:sp>
        <p:nvSpPr>
          <p:cNvPr id="29699" name="备注占位符 2"/>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latin typeface="Arial" panose="020B0604020202020204" pitchFamily="34" charset="0"/>
            </a:endParaRPr>
          </a:p>
        </p:txBody>
      </p:sp>
      <p:sp>
        <p:nvSpPr>
          <p:cNvPr id="29700" name="灯片编号占位符 3"/>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fld id="{8B6766BA-1375-4836-94C8-36125A6AE706}" type="slidenum">
              <a:rPr lang="en-US" altLang="zh-CN" sz="1200" b="0">
                <a:latin typeface="Arial" panose="020B0604020202020204" pitchFamily="34" charset="0"/>
              </a:rPr>
            </a:fld>
            <a:endParaRPr lang="en-US" altLang="zh-CN" sz="1200" b="0">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pPr marL="0" lvl="0" indent="0" algn="just">
              <a:spcBef>
                <a:spcPct val="0"/>
              </a:spcBef>
              <a:buNone/>
            </a:pPr>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pPr marL="914400" lvl="2" indent="0">
              <a:lnSpc>
                <a:spcPct val="120000"/>
              </a:lnSpc>
              <a:spcBef>
                <a:spcPct val="0"/>
              </a:spcBef>
              <a:buNone/>
            </a:pPr>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en-US" altLang="zh-C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ChangeArrowheads="1" noTextEdit="1"/>
          </p:cNvSpPr>
          <p:nvPr>
            <p:ph type="sldImg"/>
          </p:nvPr>
        </p:nvSpPr>
        <p:spPr/>
      </p:sp>
      <p:sp>
        <p:nvSpPr>
          <p:cNvPr id="59395" name="备注占位符 2"/>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latin typeface="Arial" panose="020B0604020202020204" pitchFamily="34" charset="0"/>
            </a:endParaRPr>
          </a:p>
        </p:txBody>
      </p:sp>
      <p:sp>
        <p:nvSpPr>
          <p:cNvPr id="59396" name="灯片编号占位符 3"/>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fld id="{8FF97CEC-AEE1-4DBA-BB4B-19A0BB321EAB}" type="slidenum">
              <a:rPr lang="en-US" altLang="zh-CN" sz="1200" b="0">
                <a:latin typeface="Arial" panose="020B0604020202020204" pitchFamily="34" charset="0"/>
              </a:rPr>
            </a:fld>
            <a:endParaRPr lang="en-US" altLang="zh-CN" sz="1200" b="0">
              <a:latin typeface="Arial" panose="020B060402020202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幻灯片图像占位符 1"/>
          <p:cNvSpPr>
            <a:spLocks noGrp="1" noRot="1" noChangeAspect="1" noChangeArrowheads="1" noTextEdit="1"/>
          </p:cNvSpPr>
          <p:nvPr>
            <p:ph type="sldImg"/>
          </p:nvPr>
        </p:nvSpPr>
        <p:spPr/>
      </p:sp>
      <p:sp>
        <p:nvSpPr>
          <p:cNvPr id="74755" name="备注占位符 2"/>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Aft>
                <a:spcPct val="30000"/>
              </a:spcAft>
            </a:pPr>
            <a:endParaRPr lang="zh-CN" altLang="en-US" dirty="0">
              <a:latin typeface="Arial" panose="020B0604020202020204" pitchFamily="34" charset="0"/>
            </a:endParaRPr>
          </a:p>
        </p:txBody>
      </p:sp>
      <p:sp>
        <p:nvSpPr>
          <p:cNvPr id="74756" name="灯片编号占位符 3"/>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fld id="{77159108-28FF-4FF2-89BB-291170D29EF7}" type="slidenum">
              <a:rPr lang="en-US" altLang="zh-CN" sz="1200" b="0">
                <a:latin typeface="Arial" panose="020B0604020202020204" pitchFamily="34" charset="0"/>
              </a:rPr>
            </a:fld>
            <a:endParaRPr lang="en-US" altLang="zh-CN" sz="1200" b="0">
              <a:latin typeface="Arial" panose="020B0604020202020204"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276B456-6DBC-4A81-AF06-73C8B27FE039}" type="slidenum">
              <a:rPr lang="en-US" altLang="zh-CN" smtClean="0"/>
            </a:fld>
            <a:endParaRPr lang="en-US" altLang="zh-CN"/>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en-US" altLang="zh-CN"/>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dirty="0">
              <a:cs typeface="+mn-ea"/>
              <a:sym typeface="+mn-lt"/>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pPr lvl="0"/>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a:prstGeom prst="rect">
            <a:avLst/>
          </a:prstGeo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endParaRPr lang="zh-CN" altLang="en-US"/>
          </a:p>
        </p:txBody>
      </p:sp>
      <p:sp>
        <p:nvSpPr>
          <p:cNvPr id="4" name="Rectangle 5"/>
          <p:cNvSpPr>
            <a:spLocks noGrp="1" noChangeArrowheads="1"/>
          </p:cNvSpPr>
          <p:nvPr>
            <p:ph type="ftr" sz="quarter" idx="10"/>
          </p:nvPr>
        </p:nvSpPr>
        <p:spPr/>
        <p:txBody>
          <a:bodyPr/>
          <a:lstStyle>
            <a:lvl1pPr>
              <a:defRPr/>
            </a:lvl1pPr>
          </a:lstStyle>
          <a:p>
            <a:pPr>
              <a:defRPr/>
            </a:pPr>
            <a:r>
              <a:rPr lang="zh-CN" altLang="en-US"/>
              <a:t>汇编与接口技术</a:t>
            </a:r>
            <a:endParaRPr lang="zh-CN" altLang="en-US"/>
          </a:p>
        </p:txBody>
      </p:sp>
      <p:sp>
        <p:nvSpPr>
          <p:cNvPr id="5" name="Rectangle 6"/>
          <p:cNvSpPr>
            <a:spLocks noGrp="1" noChangeArrowheads="1"/>
          </p:cNvSpPr>
          <p:nvPr>
            <p:ph type="sldNum" sz="quarter" idx="11"/>
          </p:nvPr>
        </p:nvSpPr>
        <p:spPr/>
        <p:txBody>
          <a:bodyPr/>
          <a:lstStyle>
            <a:lvl1pPr>
              <a:defRPr smtClean="0"/>
            </a:lvl1pPr>
          </a:lstStyle>
          <a:p>
            <a:pPr>
              <a:defRPr/>
            </a:pPr>
            <a:fld id="{9AA2ABF2-B133-40B5-A525-C92C13ADA9B6}" type="slidenum">
              <a:rPr lang="en-US" altLang="zh-CN"/>
            </a:fld>
            <a:endParaRPr lang="en-US" altLang="zh-CN"/>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457200" y="1600200"/>
            <a:ext cx="8229600" cy="4525963"/>
          </a:xfrm>
          <a:prstGeom prst="rect">
            <a:avLst/>
          </a:prstGeom>
        </p:spPr>
        <p:txBody>
          <a:bodyPr/>
          <a:lstStyle>
            <a:lvl1pPr algn="just">
              <a:defRPr/>
            </a:lvl1pPr>
            <a:lvl2pPr algn="just">
              <a:defRPr/>
            </a:lvl2pPr>
            <a:lvl3pPr algn="just">
              <a:defRPr/>
            </a:lvl3pPr>
            <a:lvl4pPr algn="just">
              <a:defRPr/>
            </a:lvl4pPr>
            <a:lvl5pPr algn="just">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Rectangle 5"/>
          <p:cNvSpPr>
            <a:spLocks noGrp="1" noChangeArrowheads="1"/>
          </p:cNvSpPr>
          <p:nvPr>
            <p:ph type="ftr" sz="quarter" idx="10"/>
          </p:nvPr>
        </p:nvSpPr>
        <p:spPr/>
        <p:txBody>
          <a:bodyPr/>
          <a:lstStyle>
            <a:lvl1pPr>
              <a:defRPr/>
            </a:lvl1pPr>
          </a:lstStyle>
          <a:p>
            <a:pPr>
              <a:defRPr/>
            </a:pPr>
            <a:r>
              <a:rPr lang="zh-CN" altLang="en-US"/>
              <a:t>汇编与接口技术</a:t>
            </a:r>
            <a:endParaRPr lang="zh-CN" altLang="en-US"/>
          </a:p>
        </p:txBody>
      </p:sp>
      <p:sp>
        <p:nvSpPr>
          <p:cNvPr id="5" name="Rectangle 6"/>
          <p:cNvSpPr>
            <a:spLocks noGrp="1" noChangeArrowheads="1"/>
          </p:cNvSpPr>
          <p:nvPr>
            <p:ph type="sldNum" sz="quarter" idx="11"/>
          </p:nvPr>
        </p:nvSpPr>
        <p:spPr/>
        <p:txBody>
          <a:bodyPr/>
          <a:lstStyle>
            <a:lvl1pPr>
              <a:defRPr smtClean="0"/>
            </a:lvl1pPr>
          </a:lstStyle>
          <a:p>
            <a:pPr>
              <a:defRPr/>
            </a:pPr>
            <a:fld id="{87FB4F3D-A1C4-4B0C-946E-DF14DB232BBA}" type="slidenum">
              <a:rPr lang="en-US" altLang="zh-CN"/>
            </a:fld>
            <a:endParaRPr lang="en-US" altLang="zh-CN"/>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4" name="Rectangle 5"/>
          <p:cNvSpPr>
            <a:spLocks noGrp="1" noChangeArrowheads="1"/>
          </p:cNvSpPr>
          <p:nvPr>
            <p:ph type="ftr" sz="quarter" idx="10"/>
          </p:nvPr>
        </p:nvSpPr>
        <p:spPr/>
        <p:txBody>
          <a:bodyPr/>
          <a:lstStyle>
            <a:lvl1pPr>
              <a:defRPr/>
            </a:lvl1pPr>
          </a:lstStyle>
          <a:p>
            <a:pPr>
              <a:defRPr/>
            </a:pPr>
            <a:r>
              <a:rPr lang="zh-CN" altLang="en-US"/>
              <a:t>汇编与接口技术</a:t>
            </a:r>
            <a:endParaRPr lang="zh-CN" altLang="en-US"/>
          </a:p>
        </p:txBody>
      </p:sp>
      <p:sp>
        <p:nvSpPr>
          <p:cNvPr id="5" name="Rectangle 6"/>
          <p:cNvSpPr>
            <a:spLocks noGrp="1" noChangeArrowheads="1"/>
          </p:cNvSpPr>
          <p:nvPr>
            <p:ph type="sldNum" sz="quarter" idx="11"/>
          </p:nvPr>
        </p:nvSpPr>
        <p:spPr/>
        <p:txBody>
          <a:bodyPr/>
          <a:lstStyle>
            <a:lvl1pPr>
              <a:defRPr smtClean="0"/>
            </a:lvl1pPr>
          </a:lstStyle>
          <a:p>
            <a:pPr>
              <a:defRPr/>
            </a:pPr>
            <a:fld id="{7DC847EE-DF22-43FA-B85E-AE571988A96B}" type="slidenum">
              <a:rPr lang="en-US" altLang="zh-CN"/>
            </a:fld>
            <a:endParaRPr lang="en-US" altLang="zh-CN"/>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5"/>
          <p:cNvSpPr>
            <a:spLocks noGrp="1" noChangeArrowheads="1"/>
          </p:cNvSpPr>
          <p:nvPr>
            <p:ph type="ftr" sz="quarter" idx="10"/>
          </p:nvPr>
        </p:nvSpPr>
        <p:spPr/>
        <p:txBody>
          <a:bodyPr/>
          <a:lstStyle>
            <a:lvl1pPr>
              <a:defRPr/>
            </a:lvl1pPr>
          </a:lstStyle>
          <a:p>
            <a:pPr>
              <a:defRPr/>
            </a:pPr>
            <a:r>
              <a:rPr lang="zh-CN" altLang="en-US"/>
              <a:t>汇编与接口技术</a:t>
            </a:r>
            <a:endParaRPr lang="zh-CN" altLang="en-US"/>
          </a:p>
        </p:txBody>
      </p:sp>
      <p:sp>
        <p:nvSpPr>
          <p:cNvPr id="6" name="Rectangle 6"/>
          <p:cNvSpPr>
            <a:spLocks noGrp="1" noChangeArrowheads="1"/>
          </p:cNvSpPr>
          <p:nvPr>
            <p:ph type="sldNum" sz="quarter" idx="11"/>
          </p:nvPr>
        </p:nvSpPr>
        <p:spPr/>
        <p:txBody>
          <a:bodyPr/>
          <a:lstStyle>
            <a:lvl1pPr>
              <a:defRPr smtClean="0"/>
            </a:lvl1pPr>
          </a:lstStyle>
          <a:p>
            <a:pPr>
              <a:defRPr/>
            </a:pPr>
            <a:fld id="{05EDA81C-AF42-4144-B1A9-1109F9A83F8A}" type="slidenum">
              <a:rPr lang="en-US" altLang="zh-CN"/>
            </a:fld>
            <a:endParaRPr lang="en-US" altLang="zh-CN"/>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Rectangle 5"/>
          <p:cNvSpPr>
            <a:spLocks noGrp="1" noChangeArrowheads="1"/>
          </p:cNvSpPr>
          <p:nvPr>
            <p:ph type="ftr" sz="quarter" idx="10"/>
          </p:nvPr>
        </p:nvSpPr>
        <p:spPr/>
        <p:txBody>
          <a:bodyPr/>
          <a:lstStyle>
            <a:lvl1pPr>
              <a:defRPr/>
            </a:lvl1pPr>
          </a:lstStyle>
          <a:p>
            <a:pPr>
              <a:defRPr/>
            </a:pPr>
            <a:r>
              <a:rPr lang="zh-CN" altLang="en-US"/>
              <a:t>汇编与接口技术</a:t>
            </a:r>
            <a:endParaRPr lang="zh-CN" altLang="en-US"/>
          </a:p>
        </p:txBody>
      </p:sp>
      <p:sp>
        <p:nvSpPr>
          <p:cNvPr id="8" name="Rectangle 6"/>
          <p:cNvSpPr>
            <a:spLocks noGrp="1" noChangeArrowheads="1"/>
          </p:cNvSpPr>
          <p:nvPr>
            <p:ph type="sldNum" sz="quarter" idx="11"/>
          </p:nvPr>
        </p:nvSpPr>
        <p:spPr/>
        <p:txBody>
          <a:bodyPr/>
          <a:lstStyle>
            <a:lvl1pPr>
              <a:defRPr smtClean="0"/>
            </a:lvl1pPr>
          </a:lstStyle>
          <a:p>
            <a:pPr>
              <a:defRPr/>
            </a:pPr>
            <a:fld id="{E955D931-E09B-4C1C-9495-BA6076DC2CCA}" type="slidenum">
              <a:rPr lang="en-US" altLang="zh-CN"/>
            </a:fld>
            <a:endParaRPr lang="en-US" altLang="zh-CN"/>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a:t>单击此处编辑母版标题样式</a:t>
            </a:r>
            <a:endParaRPr lang="zh-CN" altLang="en-US"/>
          </a:p>
        </p:txBody>
      </p:sp>
      <p:sp>
        <p:nvSpPr>
          <p:cNvPr id="3" name="Rectangle 5"/>
          <p:cNvSpPr>
            <a:spLocks noGrp="1" noChangeArrowheads="1"/>
          </p:cNvSpPr>
          <p:nvPr>
            <p:ph type="ftr" sz="quarter" idx="10"/>
          </p:nvPr>
        </p:nvSpPr>
        <p:spPr/>
        <p:txBody>
          <a:bodyPr/>
          <a:lstStyle>
            <a:lvl1pPr>
              <a:defRPr/>
            </a:lvl1pPr>
          </a:lstStyle>
          <a:p>
            <a:pPr>
              <a:defRPr/>
            </a:pPr>
            <a:r>
              <a:rPr lang="zh-CN" altLang="en-US"/>
              <a:t>汇编与接口技术</a:t>
            </a:r>
            <a:endParaRPr lang="zh-CN" altLang="en-US"/>
          </a:p>
        </p:txBody>
      </p:sp>
      <p:sp>
        <p:nvSpPr>
          <p:cNvPr id="4" name="Rectangle 6"/>
          <p:cNvSpPr>
            <a:spLocks noGrp="1" noChangeArrowheads="1"/>
          </p:cNvSpPr>
          <p:nvPr>
            <p:ph type="sldNum" sz="quarter" idx="11"/>
          </p:nvPr>
        </p:nvSpPr>
        <p:spPr/>
        <p:txBody>
          <a:bodyPr/>
          <a:lstStyle>
            <a:lvl1pPr>
              <a:defRPr smtClean="0"/>
            </a:lvl1pPr>
          </a:lstStyle>
          <a:p>
            <a:pPr>
              <a:defRPr/>
            </a:pPr>
            <a:fld id="{42539743-5ACE-4DDA-B029-71CDDB66D1A7}" type="slidenum">
              <a:rPr lang="en-US" altLang="zh-CN"/>
            </a:fld>
            <a:endParaRPr lang="en-US" altLang="zh-CN"/>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xfrm>
            <a:off x="293688" y="6219825"/>
            <a:ext cx="2492375" cy="460375"/>
          </a:xfrm>
        </p:spPr>
        <p:txBody>
          <a:bodyPr/>
          <a:lstStyle>
            <a:lvl1pPr>
              <a:defRPr/>
            </a:lvl1pPr>
          </a:lstStyle>
          <a:p>
            <a:pPr>
              <a:defRPr/>
            </a:pPr>
            <a:r>
              <a:rPr lang="zh-CN" altLang="en-US"/>
              <a:t>汇编与接口技术</a:t>
            </a:r>
            <a:endParaRPr lang="zh-CN" altLang="en-US"/>
          </a:p>
        </p:txBody>
      </p:sp>
      <p:sp>
        <p:nvSpPr>
          <p:cNvPr id="3" name="Rectangle 6"/>
          <p:cNvSpPr>
            <a:spLocks noGrp="1" noChangeArrowheads="1"/>
          </p:cNvSpPr>
          <p:nvPr>
            <p:ph type="sldNum" sz="quarter" idx="11"/>
          </p:nvPr>
        </p:nvSpPr>
        <p:spPr/>
        <p:txBody>
          <a:bodyPr/>
          <a:lstStyle>
            <a:lvl1pPr>
              <a:defRPr smtClean="0"/>
            </a:lvl1pPr>
          </a:lstStyle>
          <a:p>
            <a:pPr>
              <a:defRPr/>
            </a:pPr>
            <a:fld id="{EB1A287D-048B-4B52-AF2B-A0374DC81B13}" type="slidenum">
              <a:rPr lang="en-US" altLang="zh-CN"/>
            </a:fld>
            <a:endParaRPr lang="en-US" altLang="zh-CN"/>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6"/>
          <p:cNvSpPr>
            <a:spLocks noGrp="1" noChangeArrowheads="1"/>
          </p:cNvSpPr>
          <p:nvPr>
            <p:ph type="sldNum" sz="quarter" idx="10"/>
          </p:nvPr>
        </p:nvSpPr>
        <p:spPr/>
        <p:txBody>
          <a:bodyPr/>
          <a:lstStyle>
            <a:lvl1pPr>
              <a:defRPr smtClean="0"/>
            </a:lvl1pPr>
          </a:lstStyle>
          <a:p>
            <a:pPr>
              <a:defRPr/>
            </a:pPr>
            <a:fld id="{2F54BF76-839D-4A19-9D97-5FD637969A33}" type="slidenum">
              <a:rPr lang="en-US" altLang="zh-CN"/>
            </a:fld>
            <a:endParaRPr lang="en-US" altLang="zh-CN"/>
          </a:p>
        </p:txBody>
      </p:sp>
      <p:sp>
        <p:nvSpPr>
          <p:cNvPr id="6" name="Rectangle 5"/>
          <p:cNvSpPr>
            <a:spLocks noGrp="1" noChangeArrowheads="1"/>
          </p:cNvSpPr>
          <p:nvPr>
            <p:ph type="ftr" sz="quarter" idx="11"/>
          </p:nvPr>
        </p:nvSpPr>
        <p:spPr>
          <a:xfrm>
            <a:off x="293688" y="6219825"/>
            <a:ext cx="2492375" cy="460375"/>
          </a:xfrm>
        </p:spPr>
        <p:txBody>
          <a:bodyPr/>
          <a:lstStyle>
            <a:lvl1pPr>
              <a:defRPr/>
            </a:lvl1pPr>
          </a:lstStyle>
          <a:p>
            <a:pPr>
              <a:defRPr/>
            </a:pPr>
            <a:r>
              <a:rPr lang="zh-CN" altLang="en-US"/>
              <a:t>汇编与接口技术</a:t>
            </a:r>
            <a:endParaRPr lang="zh-CN" altLang="en-US"/>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6"/>
          <p:cNvSpPr>
            <a:spLocks noGrp="1" noChangeArrowheads="1"/>
          </p:cNvSpPr>
          <p:nvPr>
            <p:ph type="sldNum" sz="quarter" idx="10"/>
          </p:nvPr>
        </p:nvSpPr>
        <p:spPr/>
        <p:txBody>
          <a:bodyPr/>
          <a:lstStyle>
            <a:lvl1pPr>
              <a:defRPr smtClean="0"/>
            </a:lvl1pPr>
          </a:lstStyle>
          <a:p>
            <a:pPr>
              <a:defRPr/>
            </a:pPr>
            <a:fld id="{27175C1C-89DE-4905-A6AF-5E217F229E5A}" type="slidenum">
              <a:rPr lang="en-US" altLang="zh-CN"/>
            </a:fld>
            <a:endParaRPr lang="en-US" altLang="zh-CN"/>
          </a:p>
        </p:txBody>
      </p:sp>
      <p:sp>
        <p:nvSpPr>
          <p:cNvPr id="6" name="Rectangle 5"/>
          <p:cNvSpPr>
            <a:spLocks noGrp="1" noChangeArrowheads="1"/>
          </p:cNvSpPr>
          <p:nvPr>
            <p:ph type="ftr" sz="quarter" idx="11"/>
          </p:nvPr>
        </p:nvSpPr>
        <p:spPr>
          <a:xfrm>
            <a:off x="293688" y="6219825"/>
            <a:ext cx="2492375" cy="460375"/>
          </a:xfrm>
        </p:spPr>
        <p:txBody>
          <a:bodyPr/>
          <a:lstStyle>
            <a:lvl1pPr>
              <a:defRPr/>
            </a:lvl1pPr>
          </a:lstStyle>
          <a:p>
            <a:pPr>
              <a:defRPr/>
            </a:pPr>
            <a:r>
              <a:rPr lang="zh-CN" altLang="en-US"/>
              <a:t>汇编与接口技术</a:t>
            </a:r>
            <a:endParaRPr lang="zh-CN" altLang="en-US"/>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600200"/>
            <a:ext cx="8229600" cy="4525963"/>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6"/>
          <p:cNvSpPr>
            <a:spLocks noGrp="1" noChangeArrowheads="1"/>
          </p:cNvSpPr>
          <p:nvPr>
            <p:ph type="sldNum" sz="quarter" idx="10"/>
          </p:nvPr>
        </p:nvSpPr>
        <p:spPr/>
        <p:txBody>
          <a:bodyPr/>
          <a:lstStyle>
            <a:lvl1pPr>
              <a:defRPr smtClean="0"/>
            </a:lvl1pPr>
          </a:lstStyle>
          <a:p>
            <a:pPr>
              <a:defRPr/>
            </a:pPr>
            <a:fld id="{36F9B0BE-2505-4FB6-AA33-B5F39D041148}" type="slidenum">
              <a:rPr lang="en-US" altLang="zh-CN"/>
            </a:fld>
            <a:endParaRPr lang="en-US" altLang="zh-CN"/>
          </a:p>
        </p:txBody>
      </p:sp>
      <p:sp>
        <p:nvSpPr>
          <p:cNvPr id="5" name="Rectangle 5"/>
          <p:cNvSpPr>
            <a:spLocks noGrp="1" noChangeArrowheads="1"/>
          </p:cNvSpPr>
          <p:nvPr>
            <p:ph type="ftr" sz="quarter" idx="11"/>
          </p:nvPr>
        </p:nvSpPr>
        <p:spPr>
          <a:xfrm>
            <a:off x="293688" y="6219825"/>
            <a:ext cx="2492375" cy="460375"/>
          </a:xfrm>
        </p:spPr>
        <p:txBody>
          <a:bodyPr/>
          <a:lstStyle>
            <a:lvl1pPr>
              <a:defRPr/>
            </a:lvl1pPr>
          </a:lstStyle>
          <a:p>
            <a:pPr>
              <a:defRPr/>
            </a:pPr>
            <a:r>
              <a:rPr lang="zh-CN" altLang="en-US"/>
              <a:t>汇编与接口技术</a:t>
            </a:r>
            <a:endParaRPr lang="zh-CN" altLang="en-US"/>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6"/>
          <p:cNvSpPr>
            <a:spLocks noGrp="1" noChangeArrowheads="1"/>
          </p:cNvSpPr>
          <p:nvPr>
            <p:ph type="sldNum" sz="quarter" idx="10"/>
          </p:nvPr>
        </p:nvSpPr>
        <p:spPr/>
        <p:txBody>
          <a:bodyPr/>
          <a:lstStyle>
            <a:lvl1pPr>
              <a:defRPr smtClean="0"/>
            </a:lvl1pPr>
          </a:lstStyle>
          <a:p>
            <a:pPr>
              <a:defRPr/>
            </a:pPr>
            <a:fld id="{B9B26F58-BCC9-444C-8D09-C81588D4ADF2}" type="slidenum">
              <a:rPr lang="en-US" altLang="zh-CN"/>
            </a:fld>
            <a:endParaRPr lang="en-US" altLang="zh-CN"/>
          </a:p>
        </p:txBody>
      </p:sp>
      <p:sp>
        <p:nvSpPr>
          <p:cNvPr id="5" name="Rectangle 5"/>
          <p:cNvSpPr>
            <a:spLocks noGrp="1" noChangeArrowheads="1"/>
          </p:cNvSpPr>
          <p:nvPr>
            <p:ph type="ftr" sz="quarter" idx="11"/>
          </p:nvPr>
        </p:nvSpPr>
        <p:spPr>
          <a:xfrm>
            <a:off x="293688" y="6219825"/>
            <a:ext cx="2492375" cy="460375"/>
          </a:xfrm>
        </p:spPr>
        <p:txBody>
          <a:bodyPr/>
          <a:lstStyle>
            <a:lvl1pPr>
              <a:defRPr/>
            </a:lvl1pPr>
          </a:lstStyle>
          <a:p>
            <a:pPr>
              <a:defRPr/>
            </a:pPr>
            <a:r>
              <a:rPr lang="zh-CN" altLang="en-US"/>
              <a:t>汇编与接口技术</a:t>
            </a:r>
            <a:endParaRPr lang="zh-CN" altLang="en-US"/>
          </a:p>
        </p:txBody>
      </p:sp>
    </p:spTree>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a:t>单击此处编辑母版标题样式</a:t>
            </a:r>
            <a:endParaRPr lang="zh-CN" altLang="en-US"/>
          </a:p>
        </p:txBody>
      </p:sp>
      <p:sp>
        <p:nvSpPr>
          <p:cNvPr id="3" name="表格占位符 2"/>
          <p:cNvSpPr>
            <a:spLocks noGrp="1"/>
          </p:cNvSpPr>
          <p:nvPr>
            <p:ph type="tbl" idx="1"/>
          </p:nvPr>
        </p:nvSpPr>
        <p:spPr>
          <a:xfrm>
            <a:off x="457200" y="1600200"/>
            <a:ext cx="8229600" cy="4525963"/>
          </a:xfrm>
          <a:prstGeom prst="rect">
            <a:avLst/>
          </a:prstGeom>
        </p:spPr>
        <p:txBody>
          <a:bodyPr/>
          <a:lstStyle/>
          <a:p>
            <a:pPr lvl="0"/>
            <a:endParaRPr lang="zh-CN" altLang="en-US" noProof="0"/>
          </a:p>
        </p:txBody>
      </p:sp>
      <p:sp>
        <p:nvSpPr>
          <p:cNvPr id="4" name="Rectangle 6"/>
          <p:cNvSpPr>
            <a:spLocks noGrp="1" noChangeArrowheads="1"/>
          </p:cNvSpPr>
          <p:nvPr>
            <p:ph type="sldNum" sz="quarter" idx="10"/>
          </p:nvPr>
        </p:nvSpPr>
        <p:spPr/>
        <p:txBody>
          <a:bodyPr/>
          <a:lstStyle>
            <a:lvl1pPr>
              <a:defRPr smtClean="0"/>
            </a:lvl1pPr>
          </a:lstStyle>
          <a:p>
            <a:pPr>
              <a:defRPr/>
            </a:pPr>
            <a:fld id="{0188DA72-A15B-4D0A-A55A-961D1D0724DD}" type="slidenum">
              <a:rPr lang="en-US" altLang="zh-CN"/>
            </a:fld>
            <a:endParaRPr lang="en-US" altLang="zh-CN"/>
          </a:p>
        </p:txBody>
      </p:sp>
      <p:sp>
        <p:nvSpPr>
          <p:cNvPr id="5" name="Rectangle 5"/>
          <p:cNvSpPr>
            <a:spLocks noGrp="1" noChangeArrowheads="1"/>
          </p:cNvSpPr>
          <p:nvPr>
            <p:ph type="ftr" sz="quarter" idx="11"/>
          </p:nvPr>
        </p:nvSpPr>
        <p:spPr>
          <a:xfrm>
            <a:off x="293688" y="6219825"/>
            <a:ext cx="2492375" cy="460375"/>
          </a:xfrm>
        </p:spPr>
        <p:txBody>
          <a:bodyPr/>
          <a:lstStyle>
            <a:lvl1pPr>
              <a:defRPr/>
            </a:lvl1pPr>
          </a:lstStyle>
          <a:p>
            <a:pPr>
              <a:defRPr/>
            </a:pPr>
            <a:r>
              <a:rPr lang="zh-CN" altLang="en-US"/>
              <a:t>汇编与接口技术</a:t>
            </a:r>
            <a:endParaRPr lang="zh-CN" altLang="en-US"/>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0" Type="http://schemas.openxmlformats.org/officeDocument/2006/relationships/theme" Target="../theme/theme1.xml"/><Relationship Id="rId2" Type="http://schemas.openxmlformats.org/officeDocument/2006/relationships/slideLayout" Target="../slideLayouts/slideLayout2.xml"/><Relationship Id="rId19" Type="http://schemas.openxmlformats.org/officeDocument/2006/relationships/image" Target="../media/image7.png"/><Relationship Id="rId18" Type="http://schemas.openxmlformats.org/officeDocument/2006/relationships/image" Target="../media/image6.jpeg"/><Relationship Id="rId17" Type="http://schemas.openxmlformats.org/officeDocument/2006/relationships/image" Target="../media/image5.png"/><Relationship Id="rId16" Type="http://schemas.openxmlformats.org/officeDocument/2006/relationships/image" Target="../media/image4.png"/><Relationship Id="rId15" Type="http://schemas.openxmlformats.org/officeDocument/2006/relationships/image" Target="../media/image3.jpeg"/><Relationship Id="rId14" Type="http://schemas.openxmlformats.org/officeDocument/2006/relationships/image" Target="../media/image2.jpeg"/><Relationship Id="rId13" Type="http://schemas.openxmlformats.org/officeDocument/2006/relationships/image" Target="../media/image1.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 Box 14"/>
          <p:cNvSpPr txBox="1">
            <a:spLocks noChangeArrowheads="1"/>
          </p:cNvSpPr>
          <p:nvPr userDrawn="1"/>
        </p:nvSpPr>
        <p:spPr bwMode="auto">
          <a:xfrm>
            <a:off x="5473700" y="320675"/>
            <a:ext cx="2757488" cy="457200"/>
          </a:xfrm>
          <a:prstGeom prst="rect">
            <a:avLst/>
          </a:prstGeom>
          <a:noFill/>
          <a:ln>
            <a:noFill/>
          </a:ln>
          <a:effectLst/>
        </p:spPr>
        <p:txBody>
          <a:bodyPr>
            <a:spAutoFit/>
          </a:bodyPr>
          <a:lstStyle>
            <a:lvl1pPr marL="195580" indent="-195580" algn="l">
              <a:defRPr>
                <a:solidFill>
                  <a:schemeClr val="tx1"/>
                </a:solidFill>
                <a:latin typeface="Arial" panose="020B0604020202020204" pitchFamily="34" charset="0"/>
                <a:ea typeface="宋体" panose="02010600030101010101" pitchFamily="2" charset="-122"/>
              </a:defRPr>
            </a:lvl1pPr>
            <a:lvl2pPr algn="l">
              <a:defRPr>
                <a:solidFill>
                  <a:schemeClr val="tx1"/>
                </a:solidFill>
                <a:latin typeface="Arial" panose="020B0604020202020204" pitchFamily="34" charset="0"/>
                <a:ea typeface="宋体" panose="02010600030101010101" pitchFamily="2" charset="-122"/>
              </a:defRPr>
            </a:lvl2pPr>
            <a:lvl3pPr algn="l">
              <a:defRPr>
                <a:solidFill>
                  <a:schemeClr val="tx1"/>
                </a:solidFill>
                <a:latin typeface="Arial" panose="020B0604020202020204" pitchFamily="34" charset="0"/>
                <a:ea typeface="宋体" panose="02010600030101010101" pitchFamily="2" charset="-122"/>
              </a:defRPr>
            </a:lvl3pPr>
            <a:lvl4pPr algn="l">
              <a:defRPr>
                <a:solidFill>
                  <a:schemeClr val="tx1"/>
                </a:solidFill>
                <a:latin typeface="Arial" panose="020B0604020202020204" pitchFamily="34" charset="0"/>
                <a:ea typeface="宋体" panose="02010600030101010101" pitchFamily="2" charset="-122"/>
              </a:defRPr>
            </a:lvl4pPr>
            <a:lvl5pPr algn="l">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defRPr/>
            </a:pPr>
            <a:endParaRPr lang="zh-CN" altLang="zh-CN" i="1">
              <a:effectLst>
                <a:outerShdw blurRad="38100" dist="38100" dir="2700000" algn="tl">
                  <a:srgbClr val="C0C0C0"/>
                </a:outerShdw>
              </a:effectLst>
              <a:latin typeface="Times New Roman" panose="02020603050405020304" pitchFamily="18" charset="0"/>
            </a:endParaRPr>
          </a:p>
        </p:txBody>
      </p:sp>
      <p:sp>
        <p:nvSpPr>
          <p:cNvPr id="11" name="Rectangle 5"/>
          <p:cNvSpPr>
            <a:spLocks noGrp="1" noChangeArrowheads="1"/>
          </p:cNvSpPr>
          <p:nvPr>
            <p:ph type="ftr" sz="quarter" idx="3"/>
          </p:nvPr>
        </p:nvSpPr>
        <p:spPr bwMode="auto">
          <a:xfrm>
            <a:off x="0" y="6307138"/>
            <a:ext cx="2627313" cy="460375"/>
          </a:xfrm>
          <a:prstGeom prst="rect">
            <a:avLst/>
          </a:prstGeom>
          <a:noFill/>
          <a:ln>
            <a:noFill/>
          </a:ln>
          <a:effectLst/>
        </p:spPr>
        <p:txBody>
          <a:bodyPr vert="horz" wrap="square" lIns="91440" tIns="45720" rIns="91440" bIns="45720" numCol="1" anchor="ctr" anchorCtr="1" compatLnSpc="1">
            <a:spAutoFit/>
          </a:bodyPr>
          <a:lstStyle>
            <a:lvl1pPr algn="ctr" eaLnBrk="1" hangingPunct="1">
              <a:buFontTx/>
              <a:buNone/>
              <a:defRPr kumimoji="0" b="0" i="1" dirty="0">
                <a:solidFill>
                  <a:srgbClr val="C00000"/>
                </a:solidFill>
                <a:latin typeface="+mn-lt"/>
                <a:ea typeface="隶书" panose="02010509060101010101" pitchFamily="49" charset="-122"/>
              </a:defRPr>
            </a:lvl1pPr>
          </a:lstStyle>
          <a:p>
            <a:pPr>
              <a:defRPr/>
            </a:pPr>
            <a:r>
              <a:rPr lang="zh-CN" altLang="en-US"/>
              <a:t>汇编与接口技术</a:t>
            </a:r>
            <a:endParaRPr lang="zh-CN" altLang="en-US"/>
          </a:p>
        </p:txBody>
      </p:sp>
      <p:sp>
        <p:nvSpPr>
          <p:cNvPr id="12" name="Rectangle 6"/>
          <p:cNvSpPr>
            <a:spLocks noGrp="1" noChangeArrowheads="1"/>
          </p:cNvSpPr>
          <p:nvPr>
            <p:ph type="sldNum" sz="quarter" idx="4"/>
          </p:nvPr>
        </p:nvSpPr>
        <p:spPr bwMode="auto">
          <a:xfrm>
            <a:off x="8286750" y="6381750"/>
            <a:ext cx="638175" cy="476250"/>
          </a:xfrm>
          <a:prstGeom prst="rect">
            <a:avLst/>
          </a:prstGeom>
          <a:noFill/>
          <a:ln>
            <a:noFill/>
          </a:ln>
          <a:effectLst/>
        </p:spPr>
        <p:txBody>
          <a:bodyPr vert="horz" wrap="square" lIns="91440" tIns="45720" rIns="91440" bIns="45720" numCol="1" anchor="t" anchorCtr="0" compatLnSpc="1"/>
          <a:lstStyle>
            <a:lvl1pPr eaLnBrk="1" hangingPunct="1">
              <a:defRPr kumimoji="0" sz="1600" b="1" smtClean="0">
                <a:solidFill>
                  <a:srgbClr val="000000"/>
                </a:solidFill>
                <a:latin typeface="Arial" panose="020B0604020202020204" pitchFamily="34" charset="0"/>
              </a:defRPr>
            </a:lvl1pPr>
          </a:lstStyle>
          <a:p>
            <a:pPr>
              <a:defRPr/>
            </a:pPr>
            <a:fld id="{AA5DE0B3-83CA-404F-A9FD-51DA7931B4C2}" type="slidenum">
              <a:rPr lang="en-US" altLang="zh-CN"/>
            </a:fld>
            <a:endParaRPr lang="en-US" altLang="zh-CN"/>
          </a:p>
        </p:txBody>
      </p:sp>
      <p:sp>
        <p:nvSpPr>
          <p:cNvPr id="13" name="Text Box 14"/>
          <p:cNvSpPr txBox="1">
            <a:spLocks noChangeArrowheads="1"/>
          </p:cNvSpPr>
          <p:nvPr userDrawn="1"/>
        </p:nvSpPr>
        <p:spPr bwMode="auto">
          <a:xfrm>
            <a:off x="5402263" y="320675"/>
            <a:ext cx="2757487" cy="457200"/>
          </a:xfrm>
          <a:prstGeom prst="rect">
            <a:avLst/>
          </a:prstGeom>
          <a:noFill/>
          <a:ln>
            <a:noFill/>
          </a:ln>
          <a:effectLst/>
        </p:spPr>
        <p:txBody>
          <a:bodyPr>
            <a:spAutoFit/>
          </a:bodyPr>
          <a:lstStyle>
            <a:lvl1pPr marL="195580" indent="-195580" algn="l">
              <a:defRPr>
                <a:solidFill>
                  <a:schemeClr val="tx1"/>
                </a:solidFill>
                <a:latin typeface="Arial" panose="020B0604020202020204" pitchFamily="34" charset="0"/>
                <a:ea typeface="宋体" panose="02010600030101010101" pitchFamily="2" charset="-122"/>
              </a:defRPr>
            </a:lvl1pPr>
            <a:lvl2pPr algn="l">
              <a:defRPr>
                <a:solidFill>
                  <a:schemeClr val="tx1"/>
                </a:solidFill>
                <a:latin typeface="Arial" panose="020B0604020202020204" pitchFamily="34" charset="0"/>
                <a:ea typeface="宋体" panose="02010600030101010101" pitchFamily="2" charset="-122"/>
              </a:defRPr>
            </a:lvl2pPr>
            <a:lvl3pPr algn="l">
              <a:defRPr>
                <a:solidFill>
                  <a:schemeClr val="tx1"/>
                </a:solidFill>
                <a:latin typeface="Arial" panose="020B0604020202020204" pitchFamily="34" charset="0"/>
                <a:ea typeface="宋体" panose="02010600030101010101" pitchFamily="2" charset="-122"/>
              </a:defRPr>
            </a:lvl3pPr>
            <a:lvl4pPr algn="l">
              <a:defRPr>
                <a:solidFill>
                  <a:schemeClr val="tx1"/>
                </a:solidFill>
                <a:latin typeface="Arial" panose="020B0604020202020204" pitchFamily="34" charset="0"/>
                <a:ea typeface="宋体" panose="02010600030101010101" pitchFamily="2" charset="-122"/>
              </a:defRPr>
            </a:lvl4pPr>
            <a:lvl5pPr algn="l">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defRPr/>
            </a:pPr>
            <a:endParaRPr lang="zh-CN" altLang="zh-CN" i="1">
              <a:solidFill>
                <a:srgbClr val="000000"/>
              </a:solidFill>
              <a:effectLst>
                <a:outerShdw blurRad="38100" dist="38100" dir="2700000" algn="tl">
                  <a:srgbClr val="C0C0C0"/>
                </a:outerShdw>
              </a:effectLst>
              <a:latin typeface="Times New Roman" panose="02020603050405020304" pitchFamily="18" charset="0"/>
            </a:endParaRPr>
          </a:p>
        </p:txBody>
      </p:sp>
      <p:sp>
        <p:nvSpPr>
          <p:cNvPr id="14" name="Rectangle 2"/>
          <p:cNvSpPr>
            <a:spLocks noChangeArrowheads="1"/>
          </p:cNvSpPr>
          <p:nvPr userDrawn="1"/>
        </p:nvSpPr>
        <p:spPr bwMode="auto">
          <a:xfrm>
            <a:off x="363216" y="921544"/>
            <a:ext cx="8673280" cy="61104"/>
          </a:xfrm>
          <a:prstGeom prst="rect">
            <a:avLst/>
          </a:prstGeom>
          <a:gradFill flip="none" rotWithShape="1">
            <a:gsLst>
              <a:gs pos="0">
                <a:srgbClr val="133984">
                  <a:gamma/>
                  <a:tint val="0"/>
                  <a:invGamma/>
                </a:srgbClr>
              </a:gs>
              <a:gs pos="100000">
                <a:srgbClr val="16429A"/>
              </a:gs>
            </a:gsLst>
            <a:path path="circle">
              <a:fillToRect l="100000" b="100000"/>
            </a:path>
            <a:tileRect t="-100000" r="-100000"/>
          </a:gradFill>
          <a:ln>
            <a:noFill/>
          </a:ln>
          <a:effectLst/>
        </p:spPr>
        <p:txBody>
          <a:bodyPr wrap="none" anchor="ctr"/>
          <a:lstStyle/>
          <a:p>
            <a:pPr>
              <a:defRPr/>
            </a:pPr>
            <a:endParaRPr lang="zh-CN" altLang="en-US"/>
          </a:p>
        </p:txBody>
      </p:sp>
      <p:pic>
        <p:nvPicPr>
          <p:cNvPr id="1034" name="Picture 27"/>
          <p:cNvPicPr>
            <a:picLocks noChangeAspect="1" noChangeArrowheads="1"/>
          </p:cNvPicPr>
          <p:nvPr userDrawn="1"/>
        </p:nvPicPr>
        <p:blipFill>
          <a:blip r:embed="rId13" cstate="hqprint">
            <a:extLst>
              <a:ext uri="{28A0092B-C50C-407E-A947-70E740481C1C}">
                <a14:useLocalDpi xmlns:a14="http://schemas.microsoft.com/office/drawing/2010/main" val="0"/>
              </a:ext>
            </a:extLst>
          </a:blip>
          <a:srcRect/>
          <a:stretch>
            <a:fillRect/>
          </a:stretch>
        </p:blipFill>
        <p:spPr bwMode="auto">
          <a:xfrm>
            <a:off x="5562600" y="176213"/>
            <a:ext cx="842963"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28"/>
          <p:cNvPicPr>
            <a:picLocks noChangeAspect="1" noChangeArrowheads="1"/>
          </p:cNvPicPr>
          <p:nvPr userDrawn="1"/>
        </p:nvPicPr>
        <p:blipFill>
          <a:blip r:embed="rId14" cstate="hqprint">
            <a:extLst>
              <a:ext uri="{28A0092B-C50C-407E-A947-70E740481C1C}">
                <a14:useLocalDpi xmlns:a14="http://schemas.microsoft.com/office/drawing/2010/main" val="0"/>
              </a:ext>
            </a:extLst>
          </a:blip>
          <a:srcRect/>
          <a:stretch>
            <a:fillRect/>
          </a:stretch>
        </p:blipFill>
        <p:spPr bwMode="auto">
          <a:xfrm>
            <a:off x="7319963" y="180975"/>
            <a:ext cx="952500"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29"/>
          <p:cNvPicPr>
            <a:picLocks noChangeAspect="1" noChangeArrowheads="1"/>
          </p:cNvPicPr>
          <p:nvPr userDrawn="1"/>
        </p:nvPicPr>
        <p:blipFill>
          <a:blip r:embed="rId15" cstate="hqprint">
            <a:extLst>
              <a:ext uri="{28A0092B-C50C-407E-A947-70E740481C1C}">
                <a14:useLocalDpi xmlns:a14="http://schemas.microsoft.com/office/drawing/2010/main" val="0"/>
              </a:ext>
            </a:extLst>
          </a:blip>
          <a:srcRect/>
          <a:stretch>
            <a:fillRect/>
          </a:stretch>
        </p:blipFill>
        <p:spPr bwMode="auto">
          <a:xfrm>
            <a:off x="6443663" y="179388"/>
            <a:ext cx="838200"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31"/>
          <p:cNvPicPr>
            <a:picLocks noChangeAspect="1" noChangeArrowheads="1"/>
          </p:cNvPicPr>
          <p:nvPr userDrawn="1"/>
        </p:nvPicPr>
        <p:blipFill>
          <a:blip r:embed="rId16" cstate="hqprint">
            <a:extLst>
              <a:ext uri="{28A0092B-C50C-407E-A947-70E740481C1C}">
                <a14:useLocalDpi xmlns:a14="http://schemas.microsoft.com/office/drawing/2010/main" val="0"/>
              </a:ext>
            </a:extLst>
          </a:blip>
          <a:srcRect/>
          <a:stretch>
            <a:fillRect/>
          </a:stretch>
        </p:blipFill>
        <p:spPr bwMode="auto">
          <a:xfrm>
            <a:off x="8310563" y="184150"/>
            <a:ext cx="762000"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32"/>
          <p:cNvPicPr>
            <a:picLocks noChangeAspect="1" noChangeArrowheads="1"/>
          </p:cNvPicPr>
          <p:nvPr userDrawn="1"/>
        </p:nvPicPr>
        <p:blipFill>
          <a:blip r:embed="rId17" cstate="hqprint">
            <a:extLst>
              <a:ext uri="{28A0092B-C50C-407E-A947-70E740481C1C}">
                <a14:useLocalDpi xmlns:a14="http://schemas.microsoft.com/office/drawing/2010/main" val="0"/>
              </a:ext>
            </a:extLst>
          </a:blip>
          <a:srcRect/>
          <a:stretch>
            <a:fillRect/>
          </a:stretch>
        </p:blipFill>
        <p:spPr bwMode="auto">
          <a:xfrm>
            <a:off x="4643438" y="184150"/>
            <a:ext cx="881062"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15"/>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6229350" y="3979863"/>
            <a:ext cx="2914650" cy="287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图片 14"/>
          <p:cNvPicPr>
            <a:picLocks noChangeAspect="1"/>
          </p:cNvPicPr>
          <p:nvPr userDrawn="1"/>
        </p:nvPicPr>
        <p:blipFill>
          <a:blip r:embed="rId19"/>
          <a:stretch>
            <a:fillRect/>
          </a:stretch>
        </p:blipFill>
        <p:spPr>
          <a:xfrm>
            <a:off x="447517" y="145733"/>
            <a:ext cx="2478564" cy="682682"/>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random/>
  </p:transition>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7.xml"/><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image" Target="../media/image8.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slide" Target="slide7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7.xml"/><Relationship Id="rId1" Type="http://schemas.openxmlformats.org/officeDocument/2006/relationships/image" Target="../media/image11.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7.xml"/><Relationship Id="rId1" Type="http://schemas.openxmlformats.org/officeDocument/2006/relationships/image" Target="../media/image12.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7.xml"/><Relationship Id="rId1" Type="http://schemas.openxmlformats.org/officeDocument/2006/relationships/image" Target="../media/image13.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4" Type="http://schemas.openxmlformats.org/officeDocument/2006/relationships/notesSlide" Target="../notesSlides/notesSlide59.xml"/><Relationship Id="rId3" Type="http://schemas.openxmlformats.org/officeDocument/2006/relationships/slideLayout" Target="../slideLayouts/slideLayout7.xml"/><Relationship Id="rId2" Type="http://schemas.microsoft.com/office/2007/relationships/hdphoto" Target="../media/image15.wdp"/><Relationship Id="rId1" Type="http://schemas.openxmlformats.org/officeDocument/2006/relationships/image" Target="../media/image14.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인터넷01"/>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10510"/>
            <a:ext cx="9153525"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3143091" y="4091271"/>
            <a:ext cx="2937510" cy="645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l" eaLnBrk="1" hangingPunct="1"/>
            <a:r>
              <a:rPr lang="zh-CN" altLang="en-US" sz="3600" dirty="0">
                <a:ea typeface="黑体" panose="02010609060101010101" pitchFamily="49" charset="-122"/>
              </a:rPr>
              <a:t>主讲：</a:t>
            </a:r>
            <a:r>
              <a:rPr lang="zh-CN" altLang="en-US" sz="3600" dirty="0">
                <a:solidFill>
                  <a:srgbClr val="CC3300"/>
                </a:solidFill>
                <a:ea typeface="黑体" panose="02010609060101010101" pitchFamily="49" charset="-122"/>
              </a:rPr>
              <a:t>许万茹</a:t>
            </a:r>
            <a:endParaRPr lang="zh-CN" altLang="en-US" sz="3600" dirty="0">
              <a:solidFill>
                <a:srgbClr val="CC3300"/>
              </a:solidFill>
              <a:ea typeface="黑体" panose="02010609060101010101" pitchFamily="49" charset="-122"/>
            </a:endParaRPr>
          </a:p>
        </p:txBody>
      </p:sp>
      <p:pic>
        <p:nvPicPr>
          <p:cNvPr id="8" name="Picture 12" descr="交大校徽 拷贝"/>
          <p:cNvPicPr>
            <a:picLocks noChangeAspect="1" noChangeArrowheads="1"/>
          </p:cNvPicPr>
          <p:nvPr/>
        </p:nvPicPr>
        <p:blipFill>
          <a:blip r:embed="rId2">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191211" y="5072227"/>
            <a:ext cx="1330325" cy="133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p:cNvSpPr/>
          <p:nvPr/>
        </p:nvSpPr>
        <p:spPr bwMode="auto">
          <a:xfrm>
            <a:off x="6080759" y="903250"/>
            <a:ext cx="3205549" cy="5644890"/>
          </a:xfrm>
          <a:prstGeom prst="rect">
            <a:avLst/>
          </a:prstGeom>
          <a:blipFill dpi="0" rotWithShape="1">
            <a:blip r:embed="rId3">
              <a:alphaModFix amt="55000"/>
            </a:blip>
            <a:srcRec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p:txBody>
      </p:sp>
      <p:sp>
        <p:nvSpPr>
          <p:cNvPr id="16388" name="Text Box 2"/>
          <p:cNvSpPr txBox="1">
            <a:spLocks noChangeArrowheads="1"/>
          </p:cNvSpPr>
          <p:nvPr/>
        </p:nvSpPr>
        <p:spPr bwMode="auto">
          <a:xfrm>
            <a:off x="1281906" y="2728912"/>
            <a:ext cx="6580188" cy="708025"/>
          </a:xfrm>
          <a:prstGeom prst="rect">
            <a:avLst/>
          </a:prstGeom>
          <a:noFill/>
          <a:ln>
            <a:noFill/>
          </a:ln>
          <a:effec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eaLnBrk="1" hangingPunct="1"/>
            <a:r>
              <a:rPr kumimoji="1" lang="zh-CN" altLang="en-US" sz="4000" dirty="0">
                <a:solidFill>
                  <a:schemeClr val="accent2"/>
                </a:solidFill>
                <a:latin typeface="微软雅黑" panose="020B0503020204020204" pitchFamily="34" charset="-122"/>
                <a:ea typeface="微软雅黑" panose="020B0503020204020204" pitchFamily="34" charset="-122"/>
              </a:rPr>
              <a:t>第</a:t>
            </a:r>
            <a:r>
              <a:rPr kumimoji="1" lang="en-US" altLang="zh-CN" sz="4000" dirty="0">
                <a:solidFill>
                  <a:schemeClr val="accent2"/>
                </a:solidFill>
                <a:latin typeface="微软雅黑" panose="020B0503020204020204" pitchFamily="34" charset="-122"/>
                <a:ea typeface="微软雅黑" panose="020B0503020204020204" pitchFamily="34" charset="-122"/>
              </a:rPr>
              <a:t>3-3</a:t>
            </a:r>
            <a:r>
              <a:rPr kumimoji="1" lang="zh-CN" altLang="en-US" sz="4000" dirty="0">
                <a:solidFill>
                  <a:schemeClr val="accent2"/>
                </a:solidFill>
                <a:latin typeface="微软雅黑" panose="020B0503020204020204" pitchFamily="34" charset="-122"/>
                <a:ea typeface="微软雅黑" panose="020B0503020204020204" pitchFamily="34" charset="-122"/>
              </a:rPr>
              <a:t>章 </a:t>
            </a:r>
            <a:r>
              <a:rPr kumimoji="1" lang="en-US" altLang="zh-CN" sz="4000" dirty="0">
                <a:solidFill>
                  <a:schemeClr val="accent2"/>
                </a:solidFill>
                <a:latin typeface="微软雅黑" panose="020B0503020204020204" pitchFamily="34" charset="-122"/>
                <a:ea typeface="微软雅黑" panose="020B0503020204020204" pitchFamily="34" charset="-122"/>
              </a:rPr>
              <a:t>8086</a:t>
            </a:r>
            <a:r>
              <a:rPr kumimoji="1" lang="zh-CN" altLang="en-US" sz="4000" dirty="0">
                <a:solidFill>
                  <a:schemeClr val="accent2"/>
                </a:solidFill>
                <a:latin typeface="微软雅黑" panose="020B0503020204020204" pitchFamily="34" charset="-122"/>
                <a:ea typeface="微软雅黑" panose="020B0503020204020204" pitchFamily="34" charset="-122"/>
              </a:rPr>
              <a:t>的指令系统</a:t>
            </a:r>
            <a:endParaRPr kumimoji="1" lang="zh-CN" altLang="en-US" sz="4000" dirty="0">
              <a:solidFill>
                <a:schemeClr val="accent2"/>
              </a:solidFill>
              <a:latin typeface="微软雅黑" panose="020B0503020204020204" pitchFamily="34" charset="-122"/>
              <a:ea typeface="微软雅黑" panose="020B0503020204020204" pitchFamily="34" charset="-122"/>
            </a:endParaRPr>
          </a:p>
        </p:txBody>
      </p:sp>
      <p:sp>
        <p:nvSpPr>
          <p:cNvPr id="10" name="页脚占位符 1"/>
          <p:cNvSpPr txBox="1"/>
          <p:nvPr/>
        </p:nvSpPr>
        <p:spPr bwMode="auto">
          <a:xfrm>
            <a:off x="0" y="-19644"/>
            <a:ext cx="9143999" cy="584775"/>
          </a:xfrm>
          <a:prstGeom prst="rect">
            <a:avLst/>
          </a:prstGeom>
          <a:noFill/>
          <a:ln>
            <a:noFill/>
          </a:ln>
          <a:effectLst/>
        </p:spPr>
        <p:txBody>
          <a:bodyPr vert="horz" wrap="square" lIns="91440" tIns="45720" rIns="91440" bIns="45720" numCol="1" anchor="ctr" anchorCtr="1" compatLnSpc="1">
            <a:spAutoFit/>
          </a:bodyPr>
          <a:lstStyle>
            <a:defPPr>
              <a:defRPr lang="zh-CN"/>
            </a:defPPr>
            <a:lvl1pPr algn="ctr" rtl="0" eaLnBrk="1" fontAlgn="base" hangingPunct="1">
              <a:spcBef>
                <a:spcPct val="0"/>
              </a:spcBef>
              <a:spcAft>
                <a:spcPct val="0"/>
              </a:spcAft>
              <a:buFontTx/>
              <a:buNone/>
              <a:defRPr kumimoji="0" sz="2400" b="0" i="1" kern="1200">
                <a:solidFill>
                  <a:srgbClr val="C00000"/>
                </a:solidFill>
                <a:latin typeface="+mn-lt"/>
                <a:ea typeface="隶书" panose="02010509060101010101" pitchFamily="49" charset="-122"/>
                <a:cs typeface="+mn-cs"/>
              </a:defRPr>
            </a:lvl1pPr>
            <a:lvl2pPr marL="4572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9pPr>
          </a:lstStyle>
          <a:p>
            <a:pPr algn="l">
              <a:defRPr/>
            </a:pPr>
            <a:r>
              <a:rPr kumimoji="1" lang="zh-CN" altLang="en-US" sz="3200" i="0" dirty="0">
                <a:solidFill>
                  <a:srgbClr val="FFFF00"/>
                </a:solidFill>
              </a:rPr>
              <a:t>北京交通大学          汇编与接口技术</a:t>
            </a:r>
            <a:endParaRPr kumimoji="1" lang="zh-CN" altLang="en-US" sz="3200" i="0" dirty="0">
              <a:solidFill>
                <a:srgbClr val="FFFF00"/>
              </a:solidFill>
            </a:endParaRPr>
          </a:p>
        </p:txBody>
      </p:sp>
    </p:spTree>
  </p:cSld>
  <p:clrMapOvr>
    <a:masterClrMapping/>
  </p:clrMapOvr>
  <p:transition>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9"/>
          <p:cNvSpPr txBox="1">
            <a:spLocks noChangeArrowheads="1"/>
          </p:cNvSpPr>
          <p:nvPr/>
        </p:nvSpPr>
        <p:spPr bwMode="auto">
          <a:xfrm>
            <a:off x="3042071" y="1195456"/>
            <a:ext cx="305985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kumimoji="1" lang="zh-CN" altLang="en-US" sz="3600" dirty="0">
                <a:solidFill>
                  <a:srgbClr val="C00000"/>
                </a:solidFill>
                <a:latin typeface="+mn-lt"/>
                <a:ea typeface="+mn-ea"/>
                <a:cs typeface="+mn-ea"/>
                <a:sym typeface="+mn-lt"/>
              </a:rPr>
              <a:t>本章教学内容</a:t>
            </a:r>
            <a:endParaRPr kumimoji="1" lang="zh-CN" altLang="en-US" sz="3600" dirty="0">
              <a:solidFill>
                <a:srgbClr val="C00000"/>
              </a:solidFill>
              <a:latin typeface="+mn-lt"/>
              <a:ea typeface="+mn-ea"/>
              <a:cs typeface="+mn-ea"/>
              <a:sym typeface="+mn-lt"/>
            </a:endParaRPr>
          </a:p>
        </p:txBody>
      </p:sp>
      <p:sp>
        <p:nvSpPr>
          <p:cNvPr id="7" name="Text Box 2"/>
          <p:cNvSpPr txBox="1">
            <a:spLocks noChangeArrowheads="1"/>
          </p:cNvSpPr>
          <p:nvPr/>
        </p:nvSpPr>
        <p:spPr bwMode="auto">
          <a:xfrm>
            <a:off x="349387" y="2019577"/>
            <a:ext cx="8445225" cy="4508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457200" indent="-457200" algn="just">
              <a:spcBef>
                <a:spcPts val="300"/>
              </a:spcBef>
              <a:spcAft>
                <a:spcPts val="300"/>
              </a:spcAft>
              <a:buClr>
                <a:srgbClr val="002060"/>
              </a:buClr>
              <a:buSzPct val="60000"/>
              <a:buFont typeface="Wingdings" panose="05000000000000000000" pitchFamily="2" charset="2"/>
              <a:buChar char="l"/>
              <a:defRPr/>
            </a:pPr>
            <a:r>
              <a:rPr lang="zh-CN" altLang="en-US" sz="2200" dirty="0">
                <a:solidFill>
                  <a:srgbClr val="002060"/>
                </a:solidFill>
                <a:latin typeface="+mn-lt"/>
                <a:ea typeface="+mn-ea"/>
                <a:cs typeface="+mn-ea"/>
                <a:sym typeface="+mn-lt"/>
              </a:rPr>
              <a:t>数据传输类指令</a:t>
            </a:r>
            <a:endParaRPr lang="en-US" altLang="zh-CN" sz="2200" dirty="0">
              <a:solidFill>
                <a:srgbClr val="002060"/>
              </a:solidFill>
              <a:latin typeface="+mn-lt"/>
              <a:ea typeface="+mn-ea"/>
              <a:cs typeface="+mn-ea"/>
              <a:sym typeface="+mn-lt"/>
            </a:endParaRPr>
          </a:p>
          <a:p>
            <a:pPr marL="449580" lvl="1" indent="0" algn="just">
              <a:spcBef>
                <a:spcPts val="300"/>
              </a:spcBef>
              <a:spcAft>
                <a:spcPts val="300"/>
              </a:spcAft>
              <a:buClr>
                <a:srgbClr val="002060"/>
              </a:buClr>
              <a:buSzPct val="60000"/>
              <a:defRPr/>
            </a:pPr>
            <a:r>
              <a:rPr lang="en-US" altLang="zh-CN" sz="2200" dirty="0">
                <a:solidFill>
                  <a:srgbClr val="002060"/>
                </a:solidFill>
                <a:latin typeface="+mn-lt"/>
                <a:ea typeface="+mn-ea"/>
                <a:cs typeface="+mn-ea"/>
                <a:sym typeface="+mn-lt"/>
              </a:rPr>
              <a:t>MOV</a:t>
            </a:r>
            <a:r>
              <a:rPr lang="zh-CN" altLang="en-US" sz="2200" dirty="0">
                <a:solidFill>
                  <a:srgbClr val="002060"/>
                </a:solidFill>
                <a:latin typeface="+mn-lt"/>
                <a:ea typeface="+mn-ea"/>
                <a:cs typeface="+mn-ea"/>
                <a:sym typeface="+mn-lt"/>
              </a:rPr>
              <a:t>、</a:t>
            </a:r>
            <a:r>
              <a:rPr lang="en-US" altLang="zh-CN" sz="2200" dirty="0">
                <a:solidFill>
                  <a:srgbClr val="002060"/>
                </a:solidFill>
                <a:latin typeface="+mn-lt"/>
                <a:ea typeface="+mn-ea"/>
                <a:cs typeface="+mn-ea"/>
                <a:sym typeface="+mn-lt"/>
              </a:rPr>
              <a:t>PUSH</a:t>
            </a:r>
            <a:r>
              <a:rPr lang="zh-CN" altLang="en-US" sz="2200" dirty="0">
                <a:solidFill>
                  <a:srgbClr val="002060"/>
                </a:solidFill>
                <a:latin typeface="+mn-lt"/>
                <a:ea typeface="+mn-ea"/>
                <a:cs typeface="+mn-ea"/>
                <a:sym typeface="+mn-lt"/>
              </a:rPr>
              <a:t>、</a:t>
            </a:r>
            <a:r>
              <a:rPr lang="en-US" altLang="zh-CN" sz="2200" dirty="0">
                <a:solidFill>
                  <a:srgbClr val="002060"/>
                </a:solidFill>
                <a:latin typeface="+mn-lt"/>
                <a:ea typeface="+mn-ea"/>
                <a:cs typeface="+mn-ea"/>
                <a:sym typeface="+mn-lt"/>
              </a:rPr>
              <a:t>POP</a:t>
            </a:r>
            <a:r>
              <a:rPr lang="zh-CN" altLang="en-US" sz="2200" dirty="0">
                <a:solidFill>
                  <a:srgbClr val="002060"/>
                </a:solidFill>
                <a:latin typeface="+mn-lt"/>
                <a:ea typeface="+mn-ea"/>
                <a:cs typeface="+mn-ea"/>
                <a:sym typeface="+mn-lt"/>
              </a:rPr>
              <a:t>、</a:t>
            </a:r>
            <a:r>
              <a:rPr lang="en-US" altLang="zh-CN" sz="2200" dirty="0">
                <a:solidFill>
                  <a:srgbClr val="002060"/>
                </a:solidFill>
                <a:latin typeface="+mn-lt"/>
                <a:ea typeface="+mn-ea"/>
                <a:cs typeface="+mn-ea"/>
                <a:sym typeface="+mn-lt"/>
              </a:rPr>
              <a:t>XCHG</a:t>
            </a:r>
            <a:r>
              <a:rPr lang="zh-CN" altLang="en-US" sz="2200" dirty="0">
                <a:solidFill>
                  <a:srgbClr val="002060"/>
                </a:solidFill>
                <a:latin typeface="+mn-lt"/>
                <a:ea typeface="+mn-ea"/>
                <a:cs typeface="+mn-ea"/>
                <a:sym typeface="+mn-lt"/>
              </a:rPr>
              <a:t>、</a:t>
            </a:r>
            <a:r>
              <a:rPr lang="en-US" altLang="zh-CN" sz="2200" dirty="0">
                <a:solidFill>
                  <a:srgbClr val="002060"/>
                </a:solidFill>
                <a:latin typeface="+mn-lt"/>
                <a:ea typeface="+mn-ea"/>
                <a:cs typeface="+mn-ea"/>
                <a:sym typeface="+mn-lt"/>
              </a:rPr>
              <a:t>LEA</a:t>
            </a:r>
            <a:r>
              <a:rPr lang="zh-CN" altLang="en-US" sz="2200" dirty="0">
                <a:solidFill>
                  <a:srgbClr val="002060"/>
                </a:solidFill>
                <a:latin typeface="+mn-lt"/>
                <a:ea typeface="+mn-ea"/>
                <a:cs typeface="+mn-ea"/>
                <a:sym typeface="+mn-lt"/>
              </a:rPr>
              <a:t>、</a:t>
            </a:r>
            <a:r>
              <a:rPr lang="en-US" altLang="zh-CN" sz="2200" dirty="0">
                <a:solidFill>
                  <a:srgbClr val="002060"/>
                </a:solidFill>
                <a:latin typeface="+mn-lt"/>
                <a:ea typeface="+mn-ea"/>
                <a:cs typeface="+mn-ea"/>
                <a:sym typeface="+mn-lt"/>
              </a:rPr>
              <a:t>IN</a:t>
            </a:r>
            <a:r>
              <a:rPr lang="zh-CN" altLang="en-US" sz="2200" dirty="0">
                <a:solidFill>
                  <a:srgbClr val="002060"/>
                </a:solidFill>
                <a:latin typeface="+mn-lt"/>
                <a:ea typeface="+mn-ea"/>
                <a:cs typeface="+mn-ea"/>
                <a:sym typeface="+mn-lt"/>
              </a:rPr>
              <a:t>和</a:t>
            </a:r>
            <a:r>
              <a:rPr lang="en-US" altLang="zh-CN" sz="2200" dirty="0">
                <a:solidFill>
                  <a:srgbClr val="002060"/>
                </a:solidFill>
                <a:latin typeface="+mn-lt"/>
                <a:ea typeface="+mn-ea"/>
                <a:cs typeface="+mn-ea"/>
                <a:sym typeface="+mn-lt"/>
              </a:rPr>
              <a:t>OUT</a:t>
            </a:r>
            <a:endParaRPr lang="en-US" altLang="zh-CN" sz="2200" dirty="0">
              <a:solidFill>
                <a:srgbClr val="002060"/>
              </a:solidFill>
              <a:latin typeface="+mn-lt"/>
              <a:ea typeface="+mn-ea"/>
              <a:cs typeface="+mn-ea"/>
              <a:sym typeface="+mn-lt"/>
            </a:endParaRPr>
          </a:p>
          <a:p>
            <a:pPr marL="457200" indent="-457200" algn="just">
              <a:spcBef>
                <a:spcPts val="300"/>
              </a:spcBef>
              <a:spcAft>
                <a:spcPts val="300"/>
              </a:spcAft>
              <a:buClr>
                <a:srgbClr val="002060"/>
              </a:buClr>
              <a:buSzPct val="60000"/>
              <a:buFont typeface="Wingdings" panose="05000000000000000000" pitchFamily="2" charset="2"/>
              <a:buChar char="l"/>
              <a:defRPr/>
            </a:pPr>
            <a:r>
              <a:rPr lang="zh-CN" altLang="en-US" sz="2200" dirty="0">
                <a:solidFill>
                  <a:srgbClr val="002060"/>
                </a:solidFill>
                <a:latin typeface="+mn-lt"/>
                <a:ea typeface="+mn-ea"/>
                <a:cs typeface="+mn-ea"/>
                <a:sym typeface="+mn-lt"/>
              </a:rPr>
              <a:t>算术运算指令</a:t>
            </a:r>
            <a:endParaRPr lang="en-US" altLang="zh-CN" sz="2200" dirty="0">
              <a:solidFill>
                <a:srgbClr val="002060"/>
              </a:solidFill>
              <a:latin typeface="+mn-lt"/>
              <a:ea typeface="+mn-ea"/>
              <a:cs typeface="+mn-ea"/>
              <a:sym typeface="+mn-lt"/>
            </a:endParaRPr>
          </a:p>
          <a:p>
            <a:pPr marL="449580" lvl="1" indent="0" algn="just">
              <a:spcBef>
                <a:spcPts val="300"/>
              </a:spcBef>
              <a:spcAft>
                <a:spcPts val="300"/>
              </a:spcAft>
              <a:buClr>
                <a:srgbClr val="002060"/>
              </a:buClr>
              <a:buSzPct val="60000"/>
              <a:defRPr/>
            </a:pPr>
            <a:r>
              <a:rPr lang="en-US" altLang="zh-CN" sz="2200" dirty="0">
                <a:solidFill>
                  <a:srgbClr val="002060"/>
                </a:solidFill>
                <a:latin typeface="+mn-lt"/>
                <a:ea typeface="+mn-ea"/>
                <a:cs typeface="+mn-ea"/>
                <a:sym typeface="+mn-lt"/>
              </a:rPr>
              <a:t>ADD</a:t>
            </a:r>
            <a:r>
              <a:rPr lang="zh-CN" altLang="en-US" sz="2200" dirty="0">
                <a:solidFill>
                  <a:srgbClr val="002060"/>
                </a:solidFill>
                <a:latin typeface="+mn-lt"/>
                <a:ea typeface="+mn-ea"/>
                <a:cs typeface="+mn-ea"/>
                <a:sym typeface="+mn-lt"/>
              </a:rPr>
              <a:t>、</a:t>
            </a:r>
            <a:r>
              <a:rPr lang="en-US" altLang="zh-CN" sz="2200" dirty="0">
                <a:solidFill>
                  <a:srgbClr val="002060"/>
                </a:solidFill>
                <a:latin typeface="+mn-lt"/>
                <a:ea typeface="+mn-ea"/>
                <a:cs typeface="+mn-ea"/>
                <a:sym typeface="+mn-lt"/>
              </a:rPr>
              <a:t>ADC</a:t>
            </a:r>
            <a:r>
              <a:rPr lang="zh-CN" altLang="en-US" sz="2200" dirty="0">
                <a:solidFill>
                  <a:srgbClr val="002060"/>
                </a:solidFill>
                <a:latin typeface="+mn-lt"/>
                <a:ea typeface="+mn-ea"/>
                <a:cs typeface="+mn-ea"/>
                <a:sym typeface="+mn-lt"/>
              </a:rPr>
              <a:t>、</a:t>
            </a:r>
            <a:r>
              <a:rPr lang="en-US" altLang="zh-CN" sz="2200" dirty="0">
                <a:solidFill>
                  <a:srgbClr val="002060"/>
                </a:solidFill>
                <a:latin typeface="+mn-lt"/>
                <a:ea typeface="+mn-ea"/>
                <a:cs typeface="+mn-ea"/>
                <a:sym typeface="+mn-lt"/>
              </a:rPr>
              <a:t>INC</a:t>
            </a:r>
            <a:r>
              <a:rPr lang="zh-CN" altLang="en-US" sz="2200" dirty="0">
                <a:solidFill>
                  <a:srgbClr val="002060"/>
                </a:solidFill>
                <a:latin typeface="+mn-lt"/>
                <a:ea typeface="+mn-ea"/>
                <a:cs typeface="+mn-ea"/>
                <a:sym typeface="+mn-lt"/>
              </a:rPr>
              <a:t>、</a:t>
            </a:r>
            <a:r>
              <a:rPr lang="en-US" altLang="zh-CN" sz="2200" dirty="0">
                <a:solidFill>
                  <a:srgbClr val="002060"/>
                </a:solidFill>
                <a:latin typeface="+mn-lt"/>
                <a:ea typeface="+mn-ea"/>
                <a:cs typeface="+mn-ea"/>
                <a:sym typeface="+mn-lt"/>
              </a:rPr>
              <a:t>SUB</a:t>
            </a:r>
            <a:r>
              <a:rPr lang="zh-CN" altLang="en-US" sz="2200" dirty="0">
                <a:solidFill>
                  <a:srgbClr val="002060"/>
                </a:solidFill>
                <a:latin typeface="+mn-lt"/>
                <a:ea typeface="+mn-ea"/>
                <a:cs typeface="+mn-ea"/>
                <a:sym typeface="+mn-lt"/>
              </a:rPr>
              <a:t>、</a:t>
            </a:r>
            <a:r>
              <a:rPr lang="en-US" altLang="zh-CN" sz="2200" dirty="0">
                <a:solidFill>
                  <a:srgbClr val="002060"/>
                </a:solidFill>
                <a:latin typeface="+mn-lt"/>
                <a:ea typeface="+mn-ea"/>
                <a:cs typeface="+mn-ea"/>
                <a:sym typeface="+mn-lt"/>
              </a:rPr>
              <a:t>SBB</a:t>
            </a:r>
            <a:r>
              <a:rPr lang="zh-CN" altLang="en-US" sz="2200" dirty="0">
                <a:solidFill>
                  <a:srgbClr val="002060"/>
                </a:solidFill>
                <a:latin typeface="+mn-lt"/>
                <a:ea typeface="+mn-ea"/>
                <a:cs typeface="+mn-ea"/>
                <a:sym typeface="+mn-lt"/>
              </a:rPr>
              <a:t>、</a:t>
            </a:r>
            <a:r>
              <a:rPr lang="en-US" altLang="zh-CN" sz="2200" dirty="0">
                <a:solidFill>
                  <a:srgbClr val="002060"/>
                </a:solidFill>
                <a:latin typeface="+mn-lt"/>
                <a:ea typeface="+mn-ea"/>
                <a:cs typeface="+mn-ea"/>
                <a:sym typeface="+mn-lt"/>
              </a:rPr>
              <a:t>DEC</a:t>
            </a:r>
            <a:r>
              <a:rPr lang="zh-CN" altLang="en-US" sz="2200" dirty="0">
                <a:solidFill>
                  <a:srgbClr val="002060"/>
                </a:solidFill>
                <a:latin typeface="+mn-lt"/>
                <a:ea typeface="+mn-ea"/>
                <a:cs typeface="+mn-ea"/>
                <a:sym typeface="+mn-lt"/>
              </a:rPr>
              <a:t>、</a:t>
            </a:r>
            <a:r>
              <a:rPr lang="en-US" altLang="zh-CN" sz="2200" dirty="0">
                <a:solidFill>
                  <a:srgbClr val="002060"/>
                </a:solidFill>
                <a:latin typeface="+mn-lt"/>
                <a:ea typeface="+mn-ea"/>
                <a:cs typeface="+mn-ea"/>
                <a:sym typeface="+mn-lt"/>
              </a:rPr>
              <a:t>MUL</a:t>
            </a:r>
            <a:r>
              <a:rPr lang="zh-CN" altLang="en-US" sz="2200" dirty="0">
                <a:solidFill>
                  <a:srgbClr val="002060"/>
                </a:solidFill>
                <a:latin typeface="+mn-lt"/>
                <a:ea typeface="+mn-ea"/>
                <a:cs typeface="+mn-ea"/>
                <a:sym typeface="+mn-lt"/>
              </a:rPr>
              <a:t>、</a:t>
            </a:r>
            <a:r>
              <a:rPr lang="en-US" altLang="zh-CN" sz="2200" dirty="0">
                <a:solidFill>
                  <a:srgbClr val="002060"/>
                </a:solidFill>
                <a:latin typeface="+mn-lt"/>
                <a:ea typeface="+mn-ea"/>
                <a:cs typeface="+mn-ea"/>
                <a:sym typeface="+mn-lt"/>
              </a:rPr>
              <a:t>IMUL</a:t>
            </a:r>
            <a:r>
              <a:rPr lang="zh-CN" altLang="en-US" sz="2200" dirty="0">
                <a:solidFill>
                  <a:srgbClr val="002060"/>
                </a:solidFill>
                <a:latin typeface="+mn-lt"/>
                <a:ea typeface="+mn-ea"/>
                <a:cs typeface="+mn-ea"/>
                <a:sym typeface="+mn-lt"/>
              </a:rPr>
              <a:t>、</a:t>
            </a:r>
            <a:r>
              <a:rPr lang="en-US" altLang="zh-CN" sz="2200" dirty="0">
                <a:solidFill>
                  <a:srgbClr val="002060"/>
                </a:solidFill>
                <a:latin typeface="+mn-lt"/>
                <a:ea typeface="+mn-ea"/>
                <a:cs typeface="+mn-ea"/>
                <a:sym typeface="+mn-lt"/>
              </a:rPr>
              <a:t>CMP</a:t>
            </a:r>
            <a:endParaRPr lang="en-US" altLang="zh-CN" sz="2200" dirty="0">
              <a:solidFill>
                <a:srgbClr val="002060"/>
              </a:solidFill>
              <a:latin typeface="+mn-lt"/>
              <a:ea typeface="+mn-ea"/>
              <a:cs typeface="+mn-ea"/>
              <a:sym typeface="+mn-lt"/>
            </a:endParaRPr>
          </a:p>
          <a:p>
            <a:pPr marL="457200" indent="-457200" algn="just">
              <a:spcBef>
                <a:spcPts val="300"/>
              </a:spcBef>
              <a:spcAft>
                <a:spcPts val="300"/>
              </a:spcAft>
              <a:buClr>
                <a:srgbClr val="002060"/>
              </a:buClr>
              <a:buSzPct val="60000"/>
              <a:buFont typeface="Wingdings" panose="05000000000000000000" pitchFamily="2" charset="2"/>
              <a:buChar char="l"/>
              <a:defRPr/>
            </a:pPr>
            <a:r>
              <a:rPr lang="zh-CN" altLang="en-US" sz="2200" dirty="0">
                <a:solidFill>
                  <a:srgbClr val="002060"/>
                </a:solidFill>
                <a:latin typeface="+mn-lt"/>
                <a:ea typeface="+mn-ea"/>
                <a:cs typeface="+mn-ea"/>
                <a:sym typeface="+mn-lt"/>
              </a:rPr>
              <a:t>逻辑运算和移位指令</a:t>
            </a:r>
            <a:endParaRPr lang="en-US" altLang="zh-CN" sz="2200" dirty="0">
              <a:solidFill>
                <a:srgbClr val="002060"/>
              </a:solidFill>
              <a:latin typeface="+mn-lt"/>
              <a:ea typeface="+mn-ea"/>
              <a:cs typeface="+mn-ea"/>
              <a:sym typeface="+mn-lt"/>
            </a:endParaRPr>
          </a:p>
          <a:p>
            <a:pPr marL="449580" lvl="1" indent="0" algn="just">
              <a:spcBef>
                <a:spcPts val="300"/>
              </a:spcBef>
              <a:spcAft>
                <a:spcPts val="300"/>
              </a:spcAft>
              <a:buClr>
                <a:srgbClr val="002060"/>
              </a:buClr>
              <a:buSzPct val="60000"/>
              <a:defRPr/>
            </a:pPr>
            <a:r>
              <a:rPr lang="en-US" altLang="zh-CN" sz="2200" dirty="0">
                <a:solidFill>
                  <a:srgbClr val="002060"/>
                </a:solidFill>
                <a:latin typeface="+mn-lt"/>
                <a:ea typeface="+mn-ea"/>
                <a:cs typeface="+mn-ea"/>
                <a:sym typeface="+mn-lt"/>
              </a:rPr>
              <a:t>AND</a:t>
            </a:r>
            <a:r>
              <a:rPr lang="zh-CN" altLang="en-US" sz="2200" dirty="0">
                <a:solidFill>
                  <a:srgbClr val="002060"/>
                </a:solidFill>
                <a:latin typeface="+mn-lt"/>
                <a:ea typeface="+mn-ea"/>
                <a:cs typeface="+mn-ea"/>
                <a:sym typeface="+mn-lt"/>
              </a:rPr>
              <a:t>、</a:t>
            </a:r>
            <a:r>
              <a:rPr lang="en-US" altLang="zh-CN" sz="2200" dirty="0">
                <a:solidFill>
                  <a:srgbClr val="002060"/>
                </a:solidFill>
                <a:latin typeface="+mn-lt"/>
                <a:ea typeface="+mn-ea"/>
                <a:cs typeface="+mn-ea"/>
                <a:sym typeface="+mn-lt"/>
              </a:rPr>
              <a:t>OR</a:t>
            </a:r>
            <a:r>
              <a:rPr lang="zh-CN" altLang="en-US" sz="2200" dirty="0">
                <a:solidFill>
                  <a:srgbClr val="002060"/>
                </a:solidFill>
                <a:latin typeface="+mn-lt"/>
                <a:ea typeface="+mn-ea"/>
                <a:cs typeface="+mn-ea"/>
                <a:sym typeface="+mn-lt"/>
              </a:rPr>
              <a:t>、</a:t>
            </a:r>
            <a:r>
              <a:rPr lang="en-US" altLang="zh-CN" sz="2200" dirty="0">
                <a:solidFill>
                  <a:srgbClr val="002060"/>
                </a:solidFill>
                <a:latin typeface="+mn-lt"/>
                <a:ea typeface="+mn-ea"/>
                <a:cs typeface="+mn-ea"/>
                <a:sym typeface="+mn-lt"/>
              </a:rPr>
              <a:t>NOT</a:t>
            </a:r>
            <a:r>
              <a:rPr lang="zh-CN" altLang="en-US" sz="2200" dirty="0">
                <a:solidFill>
                  <a:srgbClr val="002060"/>
                </a:solidFill>
                <a:latin typeface="+mn-lt"/>
                <a:ea typeface="+mn-ea"/>
                <a:cs typeface="+mn-ea"/>
                <a:sym typeface="+mn-lt"/>
              </a:rPr>
              <a:t>、</a:t>
            </a:r>
            <a:r>
              <a:rPr lang="en-US" altLang="zh-CN" sz="2200" dirty="0">
                <a:solidFill>
                  <a:srgbClr val="002060"/>
                </a:solidFill>
                <a:latin typeface="+mn-lt"/>
                <a:ea typeface="+mn-ea"/>
                <a:cs typeface="+mn-ea"/>
                <a:sym typeface="+mn-lt"/>
              </a:rPr>
              <a:t>XOR</a:t>
            </a:r>
            <a:r>
              <a:rPr lang="zh-CN" altLang="en-US" sz="2200" dirty="0">
                <a:solidFill>
                  <a:srgbClr val="002060"/>
                </a:solidFill>
                <a:latin typeface="+mn-lt"/>
                <a:ea typeface="+mn-ea"/>
                <a:cs typeface="+mn-ea"/>
                <a:sym typeface="+mn-lt"/>
              </a:rPr>
              <a:t>、</a:t>
            </a:r>
            <a:r>
              <a:rPr lang="en-US" altLang="zh-CN" sz="2200" dirty="0">
                <a:solidFill>
                  <a:srgbClr val="002060"/>
                </a:solidFill>
                <a:latin typeface="+mn-lt"/>
                <a:ea typeface="+mn-ea"/>
                <a:cs typeface="+mn-ea"/>
                <a:sym typeface="+mn-lt"/>
              </a:rPr>
              <a:t>TEST</a:t>
            </a:r>
            <a:r>
              <a:rPr lang="zh-CN" altLang="en-US" sz="2200" dirty="0">
                <a:solidFill>
                  <a:srgbClr val="002060"/>
                </a:solidFill>
                <a:latin typeface="+mn-lt"/>
                <a:ea typeface="+mn-ea"/>
                <a:cs typeface="+mn-ea"/>
                <a:sym typeface="+mn-lt"/>
              </a:rPr>
              <a:t>、</a:t>
            </a:r>
            <a:r>
              <a:rPr lang="en-US" altLang="zh-CN" sz="2200" dirty="0">
                <a:solidFill>
                  <a:srgbClr val="002060"/>
                </a:solidFill>
                <a:latin typeface="+mn-lt"/>
                <a:ea typeface="+mn-ea"/>
                <a:cs typeface="+mn-ea"/>
                <a:sym typeface="+mn-lt"/>
              </a:rPr>
              <a:t>SAL</a:t>
            </a:r>
            <a:r>
              <a:rPr lang="zh-CN" altLang="en-US" sz="2200" dirty="0">
                <a:solidFill>
                  <a:srgbClr val="002060"/>
                </a:solidFill>
                <a:latin typeface="+mn-lt"/>
                <a:ea typeface="+mn-ea"/>
                <a:cs typeface="+mn-ea"/>
                <a:sym typeface="+mn-lt"/>
              </a:rPr>
              <a:t>、</a:t>
            </a:r>
            <a:r>
              <a:rPr lang="en-US" altLang="zh-CN" sz="2200" dirty="0">
                <a:solidFill>
                  <a:srgbClr val="002060"/>
                </a:solidFill>
                <a:latin typeface="+mn-lt"/>
                <a:ea typeface="+mn-ea"/>
                <a:cs typeface="+mn-ea"/>
                <a:sym typeface="+mn-lt"/>
              </a:rPr>
              <a:t>SAR</a:t>
            </a:r>
            <a:r>
              <a:rPr lang="zh-CN" altLang="en-US" sz="2200" dirty="0">
                <a:solidFill>
                  <a:srgbClr val="002060"/>
                </a:solidFill>
                <a:latin typeface="+mn-lt"/>
                <a:ea typeface="+mn-ea"/>
                <a:cs typeface="+mn-ea"/>
                <a:sym typeface="+mn-lt"/>
              </a:rPr>
              <a:t>、</a:t>
            </a:r>
            <a:r>
              <a:rPr lang="en-US" altLang="zh-CN" sz="2200" dirty="0">
                <a:solidFill>
                  <a:srgbClr val="002060"/>
                </a:solidFill>
                <a:latin typeface="+mn-lt"/>
                <a:ea typeface="+mn-ea"/>
                <a:cs typeface="+mn-ea"/>
                <a:sym typeface="+mn-lt"/>
              </a:rPr>
              <a:t>SHL</a:t>
            </a:r>
            <a:r>
              <a:rPr lang="zh-CN" altLang="en-US" sz="2200" dirty="0">
                <a:solidFill>
                  <a:srgbClr val="002060"/>
                </a:solidFill>
                <a:latin typeface="+mn-lt"/>
                <a:ea typeface="+mn-ea"/>
                <a:cs typeface="+mn-ea"/>
                <a:sym typeface="+mn-lt"/>
              </a:rPr>
              <a:t>、</a:t>
            </a:r>
            <a:r>
              <a:rPr lang="en-US" altLang="zh-CN" sz="2200" dirty="0">
                <a:solidFill>
                  <a:srgbClr val="002060"/>
                </a:solidFill>
                <a:latin typeface="+mn-lt"/>
                <a:ea typeface="+mn-ea"/>
                <a:cs typeface="+mn-ea"/>
                <a:sym typeface="+mn-lt"/>
              </a:rPr>
              <a:t>SHR</a:t>
            </a:r>
            <a:r>
              <a:rPr lang="zh-CN" altLang="en-US" sz="2200" dirty="0">
                <a:solidFill>
                  <a:srgbClr val="002060"/>
                </a:solidFill>
                <a:latin typeface="+mn-lt"/>
                <a:ea typeface="+mn-ea"/>
                <a:cs typeface="+mn-ea"/>
                <a:sym typeface="+mn-lt"/>
              </a:rPr>
              <a:t>、</a:t>
            </a:r>
            <a:r>
              <a:rPr lang="en-US" altLang="zh-CN" sz="2200" dirty="0">
                <a:solidFill>
                  <a:srgbClr val="002060"/>
                </a:solidFill>
                <a:latin typeface="+mn-lt"/>
                <a:ea typeface="+mn-ea"/>
                <a:cs typeface="+mn-ea"/>
                <a:sym typeface="+mn-lt"/>
              </a:rPr>
              <a:t>ROL</a:t>
            </a:r>
            <a:r>
              <a:rPr lang="zh-CN" altLang="en-US" sz="2200" dirty="0">
                <a:solidFill>
                  <a:srgbClr val="002060"/>
                </a:solidFill>
                <a:latin typeface="+mn-lt"/>
                <a:ea typeface="+mn-ea"/>
                <a:cs typeface="+mn-ea"/>
                <a:sym typeface="+mn-lt"/>
              </a:rPr>
              <a:t>和</a:t>
            </a:r>
            <a:r>
              <a:rPr lang="en-US" altLang="zh-CN" sz="2200" dirty="0">
                <a:solidFill>
                  <a:srgbClr val="002060"/>
                </a:solidFill>
                <a:latin typeface="+mn-lt"/>
                <a:ea typeface="+mn-ea"/>
                <a:cs typeface="+mn-ea"/>
                <a:sym typeface="+mn-lt"/>
              </a:rPr>
              <a:t>ROR</a:t>
            </a:r>
            <a:endParaRPr lang="zh-CN" altLang="en-US" sz="2200" dirty="0">
              <a:solidFill>
                <a:srgbClr val="002060"/>
              </a:solidFill>
              <a:latin typeface="+mn-lt"/>
              <a:ea typeface="+mn-ea"/>
              <a:cs typeface="+mn-ea"/>
              <a:sym typeface="+mn-lt"/>
            </a:endParaRPr>
          </a:p>
          <a:p>
            <a:pPr marL="457200" indent="-457200" algn="just">
              <a:spcBef>
                <a:spcPts val="300"/>
              </a:spcBef>
              <a:spcAft>
                <a:spcPts val="300"/>
              </a:spcAft>
              <a:buClr>
                <a:srgbClr val="002060"/>
              </a:buClr>
              <a:buSzPct val="60000"/>
              <a:buFont typeface="Wingdings" panose="05000000000000000000" pitchFamily="2" charset="2"/>
              <a:buChar char="l"/>
              <a:defRPr/>
            </a:pPr>
            <a:r>
              <a:rPr lang="zh-CN" altLang="en-US" sz="2200" dirty="0">
                <a:solidFill>
                  <a:srgbClr val="002060"/>
                </a:solidFill>
                <a:latin typeface="+mn-lt"/>
                <a:ea typeface="+mn-ea"/>
                <a:cs typeface="+mn-ea"/>
                <a:sym typeface="+mn-lt"/>
              </a:rPr>
              <a:t>控制转移类指令：无条件转移和条件转移指令</a:t>
            </a:r>
            <a:endParaRPr lang="en-US" altLang="zh-CN" sz="2200" dirty="0">
              <a:solidFill>
                <a:srgbClr val="002060"/>
              </a:solidFill>
              <a:latin typeface="+mn-lt"/>
              <a:ea typeface="+mn-ea"/>
              <a:cs typeface="+mn-ea"/>
              <a:sym typeface="+mn-lt"/>
            </a:endParaRPr>
          </a:p>
          <a:p>
            <a:pPr marL="457200" indent="-457200" algn="just">
              <a:spcBef>
                <a:spcPts val="300"/>
              </a:spcBef>
              <a:spcAft>
                <a:spcPts val="300"/>
              </a:spcAft>
              <a:buClr>
                <a:srgbClr val="002060"/>
              </a:buClr>
              <a:buSzPct val="60000"/>
              <a:buFont typeface="Wingdings" panose="05000000000000000000" pitchFamily="2" charset="2"/>
              <a:buChar char="l"/>
              <a:defRPr/>
            </a:pPr>
            <a:r>
              <a:rPr lang="zh-CN" altLang="en-US" sz="2200" dirty="0">
                <a:solidFill>
                  <a:srgbClr val="002060"/>
                </a:solidFill>
                <a:latin typeface="+mn-lt"/>
                <a:ea typeface="+mn-ea"/>
                <a:cs typeface="+mn-ea"/>
                <a:sym typeface="+mn-lt"/>
              </a:rPr>
              <a:t>循环控制指令 </a:t>
            </a:r>
            <a:r>
              <a:rPr lang="en-US" altLang="zh-CN" sz="2200" dirty="0">
                <a:solidFill>
                  <a:srgbClr val="002060"/>
                </a:solidFill>
                <a:latin typeface="+mn-lt"/>
                <a:ea typeface="+mn-ea"/>
                <a:cs typeface="+mn-ea"/>
                <a:sym typeface="+mn-lt"/>
              </a:rPr>
              <a:t>LOOP</a:t>
            </a:r>
            <a:endParaRPr lang="zh-CN" altLang="en-US" sz="2200" dirty="0">
              <a:solidFill>
                <a:srgbClr val="002060"/>
              </a:solidFill>
              <a:latin typeface="+mn-lt"/>
              <a:ea typeface="+mn-ea"/>
              <a:cs typeface="+mn-ea"/>
              <a:sym typeface="+mn-lt"/>
            </a:endParaRPr>
          </a:p>
          <a:p>
            <a:pPr marL="457200" indent="-457200" algn="just">
              <a:spcBef>
                <a:spcPts val="300"/>
              </a:spcBef>
              <a:spcAft>
                <a:spcPts val="300"/>
              </a:spcAft>
              <a:buClr>
                <a:srgbClr val="002060"/>
              </a:buClr>
              <a:buSzPct val="60000"/>
              <a:buFont typeface="Wingdings" panose="05000000000000000000" pitchFamily="2" charset="2"/>
              <a:buChar char="l"/>
              <a:defRPr/>
            </a:pPr>
            <a:r>
              <a:rPr lang="zh-CN" altLang="en-US" sz="2200" dirty="0">
                <a:solidFill>
                  <a:srgbClr val="002060"/>
                </a:solidFill>
                <a:latin typeface="+mn-lt"/>
                <a:ea typeface="+mn-ea"/>
                <a:cs typeface="+mn-ea"/>
                <a:sym typeface="+mn-lt"/>
              </a:rPr>
              <a:t>子程序的调用和返回指令</a:t>
            </a:r>
            <a:r>
              <a:rPr lang="en-US" altLang="zh-CN" sz="2200" dirty="0">
                <a:solidFill>
                  <a:srgbClr val="002060"/>
                </a:solidFill>
                <a:latin typeface="+mn-lt"/>
                <a:ea typeface="+mn-ea"/>
                <a:cs typeface="+mn-ea"/>
                <a:sym typeface="+mn-lt"/>
              </a:rPr>
              <a:t>  CALL</a:t>
            </a:r>
            <a:r>
              <a:rPr lang="zh-CN" altLang="en-US" sz="2200" dirty="0">
                <a:solidFill>
                  <a:srgbClr val="002060"/>
                </a:solidFill>
                <a:latin typeface="+mn-lt"/>
                <a:ea typeface="+mn-ea"/>
                <a:cs typeface="+mn-ea"/>
                <a:sym typeface="+mn-lt"/>
              </a:rPr>
              <a:t>、</a:t>
            </a:r>
            <a:r>
              <a:rPr lang="en-US" altLang="zh-CN" sz="2200" dirty="0">
                <a:solidFill>
                  <a:srgbClr val="002060"/>
                </a:solidFill>
                <a:latin typeface="+mn-lt"/>
                <a:ea typeface="+mn-ea"/>
                <a:cs typeface="+mn-ea"/>
                <a:sym typeface="+mn-lt"/>
              </a:rPr>
              <a:t>RET</a:t>
            </a:r>
            <a:endParaRPr lang="zh-CN" altLang="en-US" sz="2200" dirty="0">
              <a:solidFill>
                <a:srgbClr val="002060"/>
              </a:solidFill>
              <a:latin typeface="+mn-lt"/>
              <a:ea typeface="+mn-ea"/>
              <a:cs typeface="+mn-ea"/>
              <a:sym typeface="+mn-lt"/>
            </a:endParaRPr>
          </a:p>
          <a:p>
            <a:pPr marL="457200" indent="-457200" algn="just">
              <a:spcBef>
                <a:spcPts val="300"/>
              </a:spcBef>
              <a:spcAft>
                <a:spcPts val="300"/>
              </a:spcAft>
              <a:buClr>
                <a:srgbClr val="002060"/>
              </a:buClr>
              <a:buSzPct val="60000"/>
              <a:buFont typeface="Wingdings" panose="05000000000000000000" pitchFamily="2" charset="2"/>
              <a:buChar char="l"/>
              <a:defRPr/>
            </a:pPr>
            <a:r>
              <a:rPr lang="zh-CN" altLang="en-US" sz="2200" dirty="0">
                <a:solidFill>
                  <a:srgbClr val="002060"/>
                </a:solidFill>
                <a:latin typeface="+mn-lt"/>
                <a:ea typeface="+mn-ea"/>
                <a:cs typeface="+mn-ea"/>
                <a:sym typeface="+mn-lt"/>
              </a:rPr>
              <a:t>处理器的控制指令</a:t>
            </a:r>
            <a:r>
              <a:rPr lang="en-US" altLang="zh-CN" sz="2200" dirty="0">
                <a:solidFill>
                  <a:srgbClr val="002060"/>
                </a:solidFill>
                <a:latin typeface="+mn-lt"/>
                <a:ea typeface="+mn-ea"/>
                <a:cs typeface="+mn-ea"/>
                <a:sym typeface="+mn-lt"/>
              </a:rPr>
              <a:t>  STC</a:t>
            </a:r>
            <a:r>
              <a:rPr lang="zh-CN" altLang="en-US" sz="2200" dirty="0">
                <a:solidFill>
                  <a:srgbClr val="002060"/>
                </a:solidFill>
                <a:latin typeface="+mn-lt"/>
                <a:ea typeface="+mn-ea"/>
                <a:cs typeface="+mn-ea"/>
                <a:sym typeface="+mn-lt"/>
              </a:rPr>
              <a:t>、</a:t>
            </a:r>
            <a:r>
              <a:rPr lang="en-US" altLang="zh-CN" sz="2200" dirty="0">
                <a:solidFill>
                  <a:srgbClr val="002060"/>
                </a:solidFill>
                <a:latin typeface="+mn-lt"/>
                <a:ea typeface="+mn-ea"/>
                <a:cs typeface="+mn-ea"/>
                <a:sym typeface="+mn-lt"/>
              </a:rPr>
              <a:t>CLC</a:t>
            </a:r>
            <a:r>
              <a:rPr lang="zh-CN" altLang="en-US" sz="2200" dirty="0">
                <a:solidFill>
                  <a:srgbClr val="002060"/>
                </a:solidFill>
                <a:latin typeface="+mn-lt"/>
                <a:ea typeface="+mn-ea"/>
                <a:cs typeface="+mn-ea"/>
                <a:sym typeface="+mn-lt"/>
              </a:rPr>
              <a:t>、</a:t>
            </a:r>
            <a:r>
              <a:rPr lang="en-US" altLang="zh-CN" sz="2200" dirty="0">
                <a:solidFill>
                  <a:srgbClr val="002060"/>
                </a:solidFill>
                <a:latin typeface="+mn-lt"/>
                <a:ea typeface="+mn-ea"/>
                <a:cs typeface="+mn-ea"/>
                <a:sym typeface="+mn-lt"/>
              </a:rPr>
              <a:t>STI</a:t>
            </a:r>
            <a:r>
              <a:rPr lang="zh-CN" altLang="en-US" sz="2200" dirty="0">
                <a:solidFill>
                  <a:srgbClr val="002060"/>
                </a:solidFill>
                <a:latin typeface="+mn-lt"/>
                <a:ea typeface="+mn-ea"/>
                <a:cs typeface="+mn-ea"/>
                <a:sym typeface="+mn-lt"/>
              </a:rPr>
              <a:t>和</a:t>
            </a:r>
            <a:r>
              <a:rPr lang="en-US" altLang="zh-CN" sz="2200" dirty="0">
                <a:solidFill>
                  <a:srgbClr val="002060"/>
                </a:solidFill>
                <a:latin typeface="+mn-lt"/>
                <a:ea typeface="+mn-ea"/>
                <a:cs typeface="+mn-ea"/>
                <a:sym typeface="+mn-lt"/>
              </a:rPr>
              <a:t>CLI</a:t>
            </a:r>
            <a:endParaRPr lang="zh-CN" altLang="en-US" sz="2200" dirty="0">
              <a:solidFill>
                <a:srgbClr val="002060"/>
              </a:solidFill>
              <a:latin typeface="+mn-lt"/>
              <a:ea typeface="+mn-ea"/>
              <a:cs typeface="+mn-ea"/>
              <a:sym typeface="+mn-lt"/>
            </a:endParaRPr>
          </a:p>
        </p:txBody>
      </p:sp>
    </p:spTree>
  </p:cSld>
  <p:clrMapOvr>
    <a:masterClrMapping/>
  </p:clrMapOvr>
  <p:transition>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571598" y="2178407"/>
            <a:ext cx="3180443" cy="4093428"/>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ln>
            <a:noFill/>
          </a:ln>
          <a:effec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marL="457200" indent="-457200" eaLnBrk="1" hangingPunct="1">
              <a:spcBef>
                <a:spcPct val="50000"/>
              </a:spcBef>
              <a:buFont typeface="Symbol" panose="05050102010706020507" pitchFamily="18" charset="2"/>
              <a:buChar char="·"/>
            </a:pPr>
            <a:r>
              <a:rPr kumimoji="1" lang="zh-CN" altLang="en-US" sz="2600" dirty="0">
                <a:solidFill>
                  <a:srgbClr val="000000"/>
                </a:solidFill>
                <a:latin typeface="+mn-lt"/>
                <a:ea typeface="+mn-ea"/>
                <a:cs typeface="+mn-ea"/>
                <a:sym typeface="+mn-lt"/>
              </a:rPr>
              <a:t>数据传送指令</a:t>
            </a:r>
            <a:endParaRPr kumimoji="1" lang="zh-CN" altLang="en-US" sz="2600" dirty="0">
              <a:solidFill>
                <a:srgbClr val="000000"/>
              </a:solidFill>
              <a:latin typeface="+mn-lt"/>
              <a:ea typeface="+mn-ea"/>
              <a:cs typeface="+mn-ea"/>
              <a:sym typeface="+mn-lt"/>
            </a:endParaRPr>
          </a:p>
          <a:p>
            <a:pPr marL="457200" indent="-457200" eaLnBrk="1" hangingPunct="1">
              <a:spcBef>
                <a:spcPct val="50000"/>
              </a:spcBef>
              <a:buFont typeface="Symbol" panose="05050102010706020507" pitchFamily="18" charset="2"/>
              <a:buChar char="·"/>
            </a:pPr>
            <a:r>
              <a:rPr kumimoji="1" lang="zh-CN" altLang="en-US" sz="2600" dirty="0">
                <a:solidFill>
                  <a:srgbClr val="000000"/>
                </a:solidFill>
                <a:latin typeface="+mn-lt"/>
                <a:ea typeface="+mn-ea"/>
                <a:cs typeface="+mn-ea"/>
                <a:sym typeface="+mn-lt"/>
              </a:rPr>
              <a:t>算术指令</a:t>
            </a:r>
            <a:endParaRPr kumimoji="1" lang="zh-CN" altLang="en-US" sz="2600" dirty="0">
              <a:solidFill>
                <a:srgbClr val="000000"/>
              </a:solidFill>
              <a:latin typeface="+mn-lt"/>
              <a:ea typeface="+mn-ea"/>
              <a:cs typeface="+mn-ea"/>
              <a:sym typeface="+mn-lt"/>
            </a:endParaRPr>
          </a:p>
          <a:p>
            <a:pPr marL="457200" indent="-457200" eaLnBrk="1" hangingPunct="1">
              <a:spcBef>
                <a:spcPct val="50000"/>
              </a:spcBef>
              <a:buFont typeface="Symbol" panose="05050102010706020507" pitchFamily="18" charset="2"/>
              <a:buChar char="·"/>
            </a:pPr>
            <a:r>
              <a:rPr kumimoji="1" lang="zh-CN" altLang="en-US" sz="2600" dirty="0">
                <a:solidFill>
                  <a:srgbClr val="000000"/>
                </a:solidFill>
                <a:latin typeface="+mn-lt"/>
                <a:ea typeface="+mn-ea"/>
                <a:cs typeface="+mn-ea"/>
                <a:sym typeface="+mn-lt"/>
              </a:rPr>
              <a:t>逻辑指令</a:t>
            </a:r>
            <a:endParaRPr kumimoji="1" lang="zh-CN" altLang="en-US" sz="2600" dirty="0">
              <a:solidFill>
                <a:srgbClr val="000000"/>
              </a:solidFill>
              <a:latin typeface="+mn-lt"/>
              <a:ea typeface="+mn-ea"/>
              <a:cs typeface="+mn-ea"/>
              <a:sym typeface="+mn-lt"/>
              <a:hlinkClick r:id="rId1" action="ppaction://hlinksldjump"/>
            </a:endParaRPr>
          </a:p>
          <a:p>
            <a:pPr marL="457200" indent="-457200" eaLnBrk="1" hangingPunct="1">
              <a:spcBef>
                <a:spcPct val="50000"/>
              </a:spcBef>
              <a:buFont typeface="Symbol" panose="05050102010706020507" pitchFamily="18" charset="2"/>
              <a:buChar char="·"/>
            </a:pPr>
            <a:r>
              <a:rPr kumimoji="1" lang="zh-CN" altLang="en-US" sz="2600" dirty="0">
                <a:solidFill>
                  <a:srgbClr val="000000"/>
                </a:solidFill>
                <a:latin typeface="+mn-lt"/>
                <a:ea typeface="+mn-ea"/>
                <a:cs typeface="+mn-ea"/>
                <a:sym typeface="+mn-lt"/>
              </a:rPr>
              <a:t>串处理指令</a:t>
            </a:r>
            <a:endParaRPr kumimoji="1" lang="zh-CN" altLang="en-US" sz="2600" dirty="0">
              <a:solidFill>
                <a:srgbClr val="000000"/>
              </a:solidFill>
              <a:latin typeface="+mn-lt"/>
              <a:ea typeface="+mn-ea"/>
              <a:cs typeface="+mn-ea"/>
              <a:sym typeface="+mn-lt"/>
            </a:endParaRPr>
          </a:p>
          <a:p>
            <a:pPr marL="457200" indent="-457200" eaLnBrk="1" hangingPunct="1">
              <a:spcBef>
                <a:spcPct val="50000"/>
              </a:spcBef>
              <a:buFont typeface="Symbol" panose="05050102010706020507" pitchFamily="18" charset="2"/>
              <a:buChar char="·"/>
            </a:pPr>
            <a:r>
              <a:rPr kumimoji="1" lang="zh-CN" altLang="en-US" sz="2600" dirty="0">
                <a:solidFill>
                  <a:srgbClr val="000000"/>
                </a:solidFill>
                <a:latin typeface="+mn-lt"/>
                <a:ea typeface="+mn-ea"/>
                <a:cs typeface="+mn-ea"/>
                <a:sym typeface="+mn-lt"/>
              </a:rPr>
              <a:t>控制转移指令</a:t>
            </a:r>
            <a:endParaRPr kumimoji="1" lang="zh-CN" altLang="en-US" sz="2600" dirty="0">
              <a:solidFill>
                <a:srgbClr val="000000"/>
              </a:solidFill>
              <a:latin typeface="+mn-lt"/>
              <a:ea typeface="+mn-ea"/>
              <a:cs typeface="+mn-ea"/>
              <a:sym typeface="+mn-lt"/>
            </a:endParaRPr>
          </a:p>
          <a:p>
            <a:pPr marL="457200" indent="-457200" eaLnBrk="1" hangingPunct="1">
              <a:spcBef>
                <a:spcPct val="50000"/>
              </a:spcBef>
              <a:buFont typeface="Symbol" panose="05050102010706020507" pitchFamily="18" charset="2"/>
              <a:buChar char="·"/>
            </a:pPr>
            <a:r>
              <a:rPr kumimoji="1" lang="zh-CN" altLang="en-US" sz="2600" dirty="0">
                <a:solidFill>
                  <a:srgbClr val="000000"/>
                </a:solidFill>
                <a:latin typeface="+mn-lt"/>
                <a:ea typeface="+mn-ea"/>
                <a:cs typeface="+mn-ea"/>
                <a:sym typeface="+mn-lt"/>
              </a:rPr>
              <a:t>处理机控制指令</a:t>
            </a:r>
            <a:endParaRPr kumimoji="1" lang="en-US" altLang="zh-CN" sz="2600" dirty="0">
              <a:solidFill>
                <a:srgbClr val="000000"/>
              </a:solidFill>
              <a:latin typeface="+mn-lt"/>
              <a:ea typeface="+mn-ea"/>
              <a:cs typeface="+mn-ea"/>
              <a:sym typeface="+mn-lt"/>
            </a:endParaRPr>
          </a:p>
          <a:p>
            <a:pPr marL="457200" indent="-457200" eaLnBrk="1" hangingPunct="1">
              <a:spcBef>
                <a:spcPct val="50000"/>
              </a:spcBef>
              <a:buFont typeface="Symbol" panose="05050102010706020507" pitchFamily="18" charset="2"/>
              <a:buChar char="·"/>
            </a:pPr>
            <a:r>
              <a:rPr kumimoji="1" lang="zh-CN" altLang="en-US" sz="2600" dirty="0">
                <a:solidFill>
                  <a:srgbClr val="000000"/>
                </a:solidFill>
                <a:latin typeface="+mn-lt"/>
                <a:ea typeface="+mn-ea"/>
                <a:cs typeface="+mn-ea"/>
                <a:sym typeface="+mn-lt"/>
              </a:rPr>
              <a:t>杂项操作指令</a:t>
            </a:r>
            <a:endParaRPr kumimoji="1" lang="zh-CN" altLang="en-US" sz="2600" dirty="0">
              <a:solidFill>
                <a:srgbClr val="000000"/>
              </a:solidFill>
              <a:latin typeface="+mn-lt"/>
              <a:ea typeface="+mn-ea"/>
              <a:cs typeface="+mn-ea"/>
              <a:sym typeface="+mn-lt"/>
            </a:endParaRPr>
          </a:p>
        </p:txBody>
      </p:sp>
      <p:sp>
        <p:nvSpPr>
          <p:cNvPr id="18435" name="Rectangle 3"/>
          <p:cNvSpPr>
            <a:spLocks noChangeArrowheads="1"/>
          </p:cNvSpPr>
          <p:nvPr/>
        </p:nvSpPr>
        <p:spPr bwMode="auto">
          <a:xfrm>
            <a:off x="2783681" y="1334408"/>
            <a:ext cx="363432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kumimoji="1" lang="en-US" altLang="zh-CN" sz="3600" dirty="0">
                <a:solidFill>
                  <a:srgbClr val="CC3300"/>
                </a:solidFill>
                <a:latin typeface="+mn-lt"/>
                <a:ea typeface="+mn-ea"/>
                <a:cs typeface="+mn-ea"/>
                <a:sym typeface="+mn-lt"/>
              </a:rPr>
              <a:t>8086</a:t>
            </a:r>
            <a:r>
              <a:rPr kumimoji="1" lang="zh-CN" altLang="en-US" sz="3600" dirty="0">
                <a:solidFill>
                  <a:srgbClr val="CC3300"/>
                </a:solidFill>
                <a:latin typeface="+mn-lt"/>
                <a:ea typeface="+mn-ea"/>
                <a:cs typeface="+mn-ea"/>
                <a:sym typeface="+mn-lt"/>
              </a:rPr>
              <a:t>的指令系统</a:t>
            </a:r>
            <a:endParaRPr kumimoji="1" lang="zh-CN" altLang="en-US" sz="3600" dirty="0">
              <a:solidFill>
                <a:srgbClr val="CC3300"/>
              </a:solidFill>
              <a:latin typeface="+mn-lt"/>
              <a:ea typeface="+mn-ea"/>
              <a:cs typeface="+mn-ea"/>
              <a:sym typeface="+mn-lt"/>
            </a:endParaRPr>
          </a:p>
        </p:txBody>
      </p:sp>
      <p:sp>
        <p:nvSpPr>
          <p:cNvPr id="4" name="Text Box 2"/>
          <p:cNvSpPr txBox="1">
            <a:spLocks noChangeArrowheads="1"/>
          </p:cNvSpPr>
          <p:nvPr/>
        </p:nvSpPr>
        <p:spPr bwMode="auto">
          <a:xfrm>
            <a:off x="4051460" y="2778571"/>
            <a:ext cx="4630424" cy="2893100"/>
          </a:xfrm>
          <a:prstGeom prst="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a:ln>
            <a:noFill/>
          </a:ln>
          <a:effectLst/>
        </p:spPr>
        <p:txBody>
          <a:bodyPr wrap="square">
            <a:spAutoFit/>
          </a:bodyPr>
          <a:lstStyle>
            <a:lvl1pPr marL="457200" indent="-457200" eaLnBrk="0" hangingPunct="0">
              <a:defRPr>
                <a:solidFill>
                  <a:schemeClr val="tx1"/>
                </a:solidFill>
                <a:latin typeface="Arial" panose="020B0604020202020204" pitchFamily="34" charset="0"/>
                <a:ea typeface="宋体" panose="02010600030101010101" pitchFamily="2" charset="-122"/>
              </a:defRPr>
            </a:lvl1pPr>
            <a:lvl2pPr marL="914400" indent="-457200" eaLnBrk="0" hangingPunct="0">
              <a:defRPr>
                <a:solidFill>
                  <a:schemeClr val="tx1"/>
                </a:solidFill>
                <a:latin typeface="Arial" panose="020B0604020202020204" pitchFamily="34" charset="0"/>
                <a:ea typeface="宋体" panose="02010600030101010101" pitchFamily="2" charset="-122"/>
              </a:defRPr>
            </a:lvl2pPr>
            <a:lvl3pPr marL="1371600" indent="-457200" eaLnBrk="0" hangingPunct="0">
              <a:defRPr>
                <a:solidFill>
                  <a:schemeClr val="tx1"/>
                </a:solidFill>
                <a:latin typeface="Arial" panose="020B0604020202020204" pitchFamily="34" charset="0"/>
                <a:ea typeface="宋体" panose="02010600030101010101" pitchFamily="2" charset="-122"/>
              </a:defRPr>
            </a:lvl3pPr>
            <a:lvl4pPr marL="1828800" indent="-457200" eaLnBrk="0" hangingPunct="0">
              <a:defRPr>
                <a:solidFill>
                  <a:schemeClr val="tx1"/>
                </a:solidFill>
                <a:latin typeface="Arial" panose="020B0604020202020204" pitchFamily="34" charset="0"/>
                <a:ea typeface="宋体" panose="02010600030101010101" pitchFamily="2" charset="-122"/>
              </a:defRPr>
            </a:lvl4pPr>
            <a:lvl5pPr marL="2286000" indent="-457200" eaLnBrk="0" hangingPunct="0">
              <a:defRPr>
                <a:solidFill>
                  <a:schemeClr val="tx1"/>
                </a:solidFill>
                <a:latin typeface="Arial" panose="020B0604020202020204" pitchFamily="34" charset="0"/>
                <a:ea typeface="宋体" panose="02010600030101010101" pitchFamily="2" charset="-122"/>
              </a:defRPr>
            </a:lvl5pPr>
            <a:lvl6pPr marL="2743200" indent="-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3200400" indent="-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657600" indent="-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4114800" indent="-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defRPr/>
            </a:pPr>
            <a:r>
              <a:rPr kumimoji="1" lang="zh-CN" altLang="en-US" sz="2600" dirty="0">
                <a:solidFill>
                  <a:srgbClr val="F05010"/>
                </a:solidFill>
                <a:latin typeface="+mn-lt"/>
                <a:ea typeface="+mn-ea"/>
                <a:cs typeface="+mn-ea"/>
                <a:sym typeface="+mn-lt"/>
              </a:rPr>
              <a:t>重点关注</a:t>
            </a:r>
            <a:endParaRPr kumimoji="1" lang="zh-CN" altLang="en-US" sz="2600" dirty="0">
              <a:solidFill>
                <a:srgbClr val="F05010"/>
              </a:solidFill>
              <a:latin typeface="+mn-lt"/>
              <a:ea typeface="+mn-ea"/>
              <a:cs typeface="+mn-ea"/>
              <a:sym typeface="+mn-lt"/>
            </a:endParaRPr>
          </a:p>
          <a:p>
            <a:pPr eaLnBrk="1" hangingPunct="1">
              <a:spcBef>
                <a:spcPct val="50000"/>
              </a:spcBef>
              <a:buClr>
                <a:srgbClr val="CC3300"/>
              </a:buClr>
              <a:buFont typeface="Wingdings" panose="05000000000000000000" pitchFamily="2" charset="2"/>
              <a:buChar char="l"/>
              <a:defRPr/>
            </a:pPr>
            <a:r>
              <a:rPr kumimoji="1" lang="zh-CN" altLang="en-US" sz="2600" dirty="0">
                <a:solidFill>
                  <a:srgbClr val="000000"/>
                </a:solidFill>
                <a:latin typeface="+mn-lt"/>
                <a:ea typeface="+mn-ea"/>
                <a:cs typeface="+mn-ea"/>
                <a:sym typeface="+mn-lt"/>
              </a:rPr>
              <a:t>指令的基本功能</a:t>
            </a:r>
            <a:endParaRPr kumimoji="1" lang="zh-CN" altLang="en-US" sz="2600" dirty="0">
              <a:solidFill>
                <a:srgbClr val="000000"/>
              </a:solidFill>
              <a:latin typeface="+mn-lt"/>
              <a:ea typeface="+mn-ea"/>
              <a:cs typeface="+mn-ea"/>
              <a:sym typeface="+mn-lt"/>
            </a:endParaRPr>
          </a:p>
          <a:p>
            <a:pPr eaLnBrk="1" hangingPunct="1">
              <a:spcBef>
                <a:spcPct val="50000"/>
              </a:spcBef>
              <a:buClr>
                <a:srgbClr val="CC3300"/>
              </a:buClr>
              <a:buFont typeface="Wingdings" panose="05000000000000000000" pitchFamily="2" charset="2"/>
              <a:buChar char="l"/>
              <a:defRPr/>
            </a:pPr>
            <a:r>
              <a:rPr kumimoji="1" lang="zh-CN" altLang="en-US" sz="2600" dirty="0">
                <a:solidFill>
                  <a:srgbClr val="000000"/>
                </a:solidFill>
                <a:latin typeface="+mn-lt"/>
                <a:ea typeface="+mn-ea"/>
                <a:cs typeface="+mn-ea"/>
                <a:sym typeface="+mn-lt"/>
              </a:rPr>
              <a:t>指令支持的寻址方式</a:t>
            </a:r>
            <a:endParaRPr kumimoji="1" lang="zh-CN" altLang="en-US" sz="2600" dirty="0">
              <a:solidFill>
                <a:srgbClr val="000000"/>
              </a:solidFill>
              <a:latin typeface="+mn-lt"/>
              <a:ea typeface="+mn-ea"/>
              <a:cs typeface="+mn-ea"/>
              <a:sym typeface="+mn-lt"/>
            </a:endParaRPr>
          </a:p>
          <a:p>
            <a:pPr eaLnBrk="1" hangingPunct="1">
              <a:spcBef>
                <a:spcPct val="50000"/>
              </a:spcBef>
              <a:buClr>
                <a:srgbClr val="CC3300"/>
              </a:buClr>
              <a:buFont typeface="Wingdings" panose="05000000000000000000" pitchFamily="2" charset="2"/>
              <a:buChar char="l"/>
              <a:defRPr/>
            </a:pPr>
            <a:r>
              <a:rPr kumimoji="1" lang="zh-CN" altLang="en-US" sz="2600" dirty="0">
                <a:solidFill>
                  <a:srgbClr val="000000"/>
                </a:solidFill>
                <a:latin typeface="+mn-lt"/>
                <a:ea typeface="+mn-ea"/>
                <a:cs typeface="+mn-ea"/>
                <a:sym typeface="+mn-lt"/>
              </a:rPr>
              <a:t>指令的执行对标志位的影响</a:t>
            </a:r>
            <a:endParaRPr kumimoji="1" lang="zh-CN" altLang="en-US" sz="2600" dirty="0">
              <a:solidFill>
                <a:srgbClr val="000000"/>
              </a:solidFill>
              <a:latin typeface="+mn-lt"/>
              <a:ea typeface="+mn-ea"/>
              <a:cs typeface="+mn-ea"/>
              <a:sym typeface="+mn-lt"/>
            </a:endParaRPr>
          </a:p>
          <a:p>
            <a:pPr eaLnBrk="1" hangingPunct="1">
              <a:spcBef>
                <a:spcPct val="50000"/>
              </a:spcBef>
              <a:buClr>
                <a:srgbClr val="CC3300"/>
              </a:buClr>
              <a:buFont typeface="Wingdings" panose="05000000000000000000" pitchFamily="2" charset="2"/>
              <a:buChar char="l"/>
              <a:defRPr/>
            </a:pPr>
            <a:r>
              <a:rPr kumimoji="1" lang="zh-CN" altLang="en-US" sz="2600" dirty="0">
                <a:solidFill>
                  <a:srgbClr val="000000"/>
                </a:solidFill>
                <a:latin typeface="+mn-lt"/>
                <a:ea typeface="+mn-ea"/>
                <a:cs typeface="+mn-ea"/>
                <a:sym typeface="+mn-lt"/>
              </a:rPr>
              <a:t>指令的特殊要求</a:t>
            </a:r>
            <a:endParaRPr kumimoji="1" lang="zh-CN" altLang="en-US" sz="2600" dirty="0">
              <a:solidFill>
                <a:srgbClr val="00000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500"/>
                                        <p:tgtEl>
                                          <p:spTgt spid="1843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nimBg="1"/>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615831" y="2628900"/>
            <a:ext cx="7912337" cy="2686049"/>
          </a:xfrm>
          <a:prstGeom prst="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6200000" scaled="1"/>
            <a:tileRect/>
          </a:gradFill>
          <a:ln>
            <a:noFill/>
          </a:ln>
          <a:effectLst/>
        </p:spPr>
        <p:txBody>
          <a:bodyPr/>
          <a:lstStyle>
            <a:lvl1pPr marL="342900" indent="-34290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eaLnBrk="1" hangingPunct="1">
              <a:spcBef>
                <a:spcPts val="2400"/>
              </a:spcBef>
              <a:buSzPct val="90000"/>
              <a:buFont typeface="Wingdings" panose="05000000000000000000" pitchFamily="2" charset="2"/>
              <a:buChar char="l"/>
            </a:pPr>
            <a:r>
              <a:rPr kumimoji="1" lang="zh-CN" altLang="en-US" dirty="0">
                <a:solidFill>
                  <a:srgbClr val="CC3300"/>
                </a:solidFill>
                <a:latin typeface="+mn-lt"/>
                <a:ea typeface="+mn-ea"/>
                <a:cs typeface="+mn-ea"/>
                <a:sym typeface="+mn-lt"/>
              </a:rPr>
              <a:t>通用数据传送指令  </a:t>
            </a:r>
            <a:r>
              <a:rPr kumimoji="1" lang="en-US" altLang="zh-CN" dirty="0">
                <a:solidFill>
                  <a:srgbClr val="000000"/>
                </a:solidFill>
                <a:latin typeface="+mn-lt"/>
                <a:ea typeface="+mn-ea"/>
                <a:cs typeface="+mn-ea"/>
                <a:sym typeface="+mn-lt"/>
              </a:rPr>
              <a:t>MOV</a:t>
            </a:r>
            <a:r>
              <a:rPr kumimoji="1" lang="zh-CN" altLang="en-US" dirty="0">
                <a:solidFill>
                  <a:srgbClr val="000000"/>
                </a:solidFill>
                <a:latin typeface="+mn-lt"/>
                <a:ea typeface="+mn-ea"/>
                <a:cs typeface="+mn-ea"/>
                <a:sym typeface="+mn-lt"/>
              </a:rPr>
              <a:t>、</a:t>
            </a:r>
            <a:r>
              <a:rPr kumimoji="1" lang="en-US" altLang="zh-CN" dirty="0">
                <a:solidFill>
                  <a:srgbClr val="000000"/>
                </a:solidFill>
                <a:latin typeface="+mn-lt"/>
                <a:ea typeface="+mn-ea"/>
                <a:cs typeface="+mn-ea"/>
                <a:sym typeface="+mn-lt"/>
              </a:rPr>
              <a:t>PUSH</a:t>
            </a:r>
            <a:r>
              <a:rPr kumimoji="1" lang="zh-CN" altLang="en-US" dirty="0">
                <a:solidFill>
                  <a:srgbClr val="000000"/>
                </a:solidFill>
                <a:latin typeface="+mn-lt"/>
                <a:ea typeface="+mn-ea"/>
                <a:cs typeface="+mn-ea"/>
                <a:sym typeface="+mn-lt"/>
              </a:rPr>
              <a:t>、</a:t>
            </a:r>
            <a:r>
              <a:rPr kumimoji="1" lang="en-US" altLang="zh-CN" dirty="0">
                <a:solidFill>
                  <a:srgbClr val="000000"/>
                </a:solidFill>
                <a:latin typeface="+mn-lt"/>
                <a:ea typeface="+mn-ea"/>
                <a:cs typeface="+mn-ea"/>
                <a:sym typeface="+mn-lt"/>
              </a:rPr>
              <a:t>POP</a:t>
            </a:r>
            <a:r>
              <a:rPr kumimoji="1" lang="zh-CN" altLang="en-US" dirty="0">
                <a:solidFill>
                  <a:srgbClr val="000000"/>
                </a:solidFill>
                <a:latin typeface="+mn-lt"/>
                <a:ea typeface="+mn-ea"/>
                <a:cs typeface="+mn-ea"/>
                <a:sym typeface="+mn-lt"/>
              </a:rPr>
              <a:t>、</a:t>
            </a:r>
            <a:r>
              <a:rPr kumimoji="1" lang="en-US" altLang="zh-CN" dirty="0">
                <a:solidFill>
                  <a:srgbClr val="000000"/>
                </a:solidFill>
                <a:latin typeface="+mn-lt"/>
                <a:ea typeface="+mn-ea"/>
                <a:cs typeface="+mn-ea"/>
                <a:sym typeface="+mn-lt"/>
              </a:rPr>
              <a:t>XCHG </a:t>
            </a:r>
            <a:endParaRPr kumimoji="1" lang="en-US" altLang="zh-CN" dirty="0">
              <a:solidFill>
                <a:srgbClr val="000000"/>
              </a:solidFill>
              <a:latin typeface="+mn-lt"/>
              <a:ea typeface="+mn-ea"/>
              <a:cs typeface="+mn-ea"/>
              <a:sym typeface="+mn-lt"/>
            </a:endParaRPr>
          </a:p>
          <a:p>
            <a:pPr marL="342900" lvl="2" indent="-342900" algn="just" eaLnBrk="1" hangingPunct="1">
              <a:lnSpc>
                <a:spcPct val="130000"/>
              </a:lnSpc>
              <a:spcBef>
                <a:spcPct val="20000"/>
              </a:spcBef>
              <a:buFont typeface="Wingdings" panose="05000000000000000000" pitchFamily="2" charset="2"/>
              <a:buChar char="l"/>
            </a:pPr>
            <a:r>
              <a:rPr kumimoji="1" lang="zh-CN" altLang="en-US" dirty="0">
                <a:solidFill>
                  <a:srgbClr val="CC3300"/>
                </a:solidFill>
                <a:latin typeface="+mn-lt"/>
                <a:ea typeface="+mn-ea"/>
                <a:cs typeface="+mn-ea"/>
                <a:sym typeface="+mn-lt"/>
              </a:rPr>
              <a:t>累加器专用传送指令</a:t>
            </a:r>
            <a:r>
              <a:rPr kumimoji="1" lang="en-US" altLang="zh-CN" dirty="0">
                <a:solidFill>
                  <a:srgbClr val="000000"/>
                </a:solidFill>
                <a:latin typeface="+mn-lt"/>
                <a:ea typeface="+mn-ea"/>
                <a:cs typeface="+mn-ea"/>
                <a:sym typeface="+mn-lt"/>
              </a:rPr>
              <a:t>  IN</a:t>
            </a:r>
            <a:r>
              <a:rPr kumimoji="1" lang="zh-CN" altLang="en-US" dirty="0">
                <a:solidFill>
                  <a:srgbClr val="000000"/>
                </a:solidFill>
                <a:latin typeface="+mn-lt"/>
                <a:ea typeface="+mn-ea"/>
                <a:cs typeface="+mn-ea"/>
                <a:sym typeface="+mn-lt"/>
              </a:rPr>
              <a:t>、</a:t>
            </a:r>
            <a:r>
              <a:rPr kumimoji="1" lang="en-US" altLang="zh-CN" dirty="0">
                <a:solidFill>
                  <a:srgbClr val="000000"/>
                </a:solidFill>
                <a:latin typeface="+mn-lt"/>
                <a:ea typeface="+mn-ea"/>
                <a:cs typeface="+mn-ea"/>
                <a:sym typeface="+mn-lt"/>
              </a:rPr>
              <a:t>OUT</a:t>
            </a:r>
            <a:r>
              <a:rPr kumimoji="1" lang="zh-CN" altLang="en-US" dirty="0">
                <a:solidFill>
                  <a:srgbClr val="000000"/>
                </a:solidFill>
                <a:latin typeface="+mn-lt"/>
                <a:ea typeface="+mn-ea"/>
                <a:cs typeface="+mn-ea"/>
                <a:sym typeface="+mn-lt"/>
              </a:rPr>
              <a:t>、</a:t>
            </a:r>
            <a:r>
              <a:rPr kumimoji="1" lang="en-US" altLang="zh-CN" dirty="0">
                <a:solidFill>
                  <a:srgbClr val="0000FF"/>
                </a:solidFill>
                <a:latin typeface="+mn-lt"/>
                <a:ea typeface="+mn-ea"/>
                <a:cs typeface="+mn-ea"/>
                <a:sym typeface="+mn-lt"/>
              </a:rPr>
              <a:t>XLAT</a:t>
            </a:r>
            <a:endParaRPr kumimoji="1" lang="en-US" altLang="zh-CN" dirty="0">
              <a:solidFill>
                <a:srgbClr val="0000FF"/>
              </a:solidFill>
              <a:latin typeface="+mn-lt"/>
              <a:ea typeface="+mn-ea"/>
              <a:cs typeface="+mn-ea"/>
              <a:sym typeface="+mn-lt"/>
            </a:endParaRPr>
          </a:p>
          <a:p>
            <a:pPr marL="342900" lvl="2" indent="-342900" algn="just" eaLnBrk="1" hangingPunct="1">
              <a:lnSpc>
                <a:spcPct val="130000"/>
              </a:lnSpc>
              <a:spcBef>
                <a:spcPct val="20000"/>
              </a:spcBef>
              <a:buFont typeface="Wingdings" panose="05000000000000000000" pitchFamily="2" charset="2"/>
              <a:buChar char="l"/>
            </a:pPr>
            <a:r>
              <a:rPr kumimoji="1" lang="zh-CN" altLang="en-US" dirty="0">
                <a:solidFill>
                  <a:srgbClr val="CC3300"/>
                </a:solidFill>
                <a:latin typeface="+mn-lt"/>
                <a:ea typeface="+mn-ea"/>
                <a:cs typeface="+mn-ea"/>
                <a:sym typeface="+mn-lt"/>
              </a:rPr>
              <a:t>地址传送指令</a:t>
            </a:r>
            <a:r>
              <a:rPr kumimoji="1" lang="zh-CN" altLang="en-US" dirty="0">
                <a:solidFill>
                  <a:srgbClr val="000000"/>
                </a:solidFill>
                <a:latin typeface="+mn-lt"/>
                <a:ea typeface="+mn-ea"/>
                <a:cs typeface="+mn-ea"/>
                <a:sym typeface="+mn-lt"/>
              </a:rPr>
              <a:t>  </a:t>
            </a:r>
            <a:r>
              <a:rPr kumimoji="1" lang="en-US" altLang="zh-CN" dirty="0">
                <a:solidFill>
                  <a:srgbClr val="000000"/>
                </a:solidFill>
                <a:latin typeface="+mn-lt"/>
                <a:ea typeface="+mn-ea"/>
                <a:cs typeface="+mn-ea"/>
                <a:sym typeface="+mn-lt"/>
              </a:rPr>
              <a:t>LEA</a:t>
            </a:r>
            <a:r>
              <a:rPr kumimoji="1" lang="zh-CN" altLang="en-US" dirty="0">
                <a:solidFill>
                  <a:srgbClr val="000000"/>
                </a:solidFill>
                <a:latin typeface="+mn-lt"/>
                <a:ea typeface="+mn-ea"/>
                <a:cs typeface="+mn-ea"/>
                <a:sym typeface="+mn-lt"/>
              </a:rPr>
              <a:t>、</a:t>
            </a:r>
            <a:r>
              <a:rPr kumimoji="1" lang="en-US" altLang="zh-CN" dirty="0">
                <a:solidFill>
                  <a:srgbClr val="000000"/>
                </a:solidFill>
                <a:latin typeface="+mn-lt"/>
                <a:ea typeface="+mn-ea"/>
                <a:cs typeface="+mn-ea"/>
                <a:sym typeface="+mn-lt"/>
              </a:rPr>
              <a:t>LDS</a:t>
            </a:r>
            <a:r>
              <a:rPr kumimoji="1" lang="zh-CN" altLang="en-US" dirty="0">
                <a:latin typeface="+mn-lt"/>
                <a:ea typeface="+mn-ea"/>
                <a:cs typeface="+mn-ea"/>
                <a:sym typeface="+mn-lt"/>
              </a:rPr>
              <a:t>、</a:t>
            </a:r>
            <a:r>
              <a:rPr kumimoji="1" lang="en-US" altLang="zh-CN" dirty="0">
                <a:solidFill>
                  <a:srgbClr val="0000FF"/>
                </a:solidFill>
                <a:latin typeface="+mn-lt"/>
                <a:ea typeface="+mn-ea"/>
                <a:cs typeface="+mn-ea"/>
                <a:sym typeface="+mn-lt"/>
              </a:rPr>
              <a:t>LES</a:t>
            </a:r>
            <a:r>
              <a:rPr kumimoji="1" lang="en-US" altLang="zh-CN" dirty="0">
                <a:solidFill>
                  <a:srgbClr val="000000"/>
                </a:solidFill>
                <a:latin typeface="+mn-lt"/>
                <a:ea typeface="+mn-ea"/>
                <a:cs typeface="+mn-ea"/>
                <a:sym typeface="+mn-lt"/>
              </a:rPr>
              <a:t> </a:t>
            </a:r>
            <a:endParaRPr kumimoji="1" lang="en-US" altLang="zh-CN" dirty="0">
              <a:solidFill>
                <a:srgbClr val="000000"/>
              </a:solidFill>
              <a:latin typeface="+mn-lt"/>
              <a:ea typeface="+mn-ea"/>
              <a:cs typeface="+mn-ea"/>
              <a:sym typeface="+mn-lt"/>
            </a:endParaRPr>
          </a:p>
          <a:p>
            <a:pPr marL="342900" lvl="2" indent="-342900" algn="just" eaLnBrk="1" hangingPunct="1">
              <a:lnSpc>
                <a:spcPct val="130000"/>
              </a:lnSpc>
              <a:spcBef>
                <a:spcPct val="20000"/>
              </a:spcBef>
              <a:buFont typeface="Wingdings" panose="05000000000000000000" pitchFamily="2" charset="2"/>
              <a:buChar char="l"/>
            </a:pPr>
            <a:r>
              <a:rPr kumimoji="1" lang="zh-CN" altLang="en-US" dirty="0">
                <a:solidFill>
                  <a:srgbClr val="CC3300"/>
                </a:solidFill>
                <a:latin typeface="+mn-lt"/>
                <a:ea typeface="+mn-ea"/>
                <a:cs typeface="+mn-ea"/>
                <a:sym typeface="+mn-lt"/>
              </a:rPr>
              <a:t>标志寄存器传送指令</a:t>
            </a:r>
            <a:r>
              <a:rPr kumimoji="1" lang="zh-CN" altLang="en-US" dirty="0">
                <a:solidFill>
                  <a:srgbClr val="000000"/>
                </a:solidFill>
                <a:latin typeface="+mn-lt"/>
                <a:ea typeface="+mn-ea"/>
                <a:cs typeface="+mn-ea"/>
                <a:sym typeface="+mn-lt"/>
              </a:rPr>
              <a:t>  </a:t>
            </a:r>
            <a:r>
              <a:rPr kumimoji="1" lang="en-US" altLang="zh-CN" dirty="0">
                <a:solidFill>
                  <a:srgbClr val="0000FF"/>
                </a:solidFill>
                <a:latin typeface="+mn-lt"/>
                <a:ea typeface="+mn-ea"/>
                <a:cs typeface="+mn-ea"/>
                <a:sym typeface="+mn-lt"/>
              </a:rPr>
              <a:t>LAHF</a:t>
            </a:r>
            <a:r>
              <a:rPr kumimoji="1" lang="zh-CN" altLang="en-US" dirty="0">
                <a:solidFill>
                  <a:srgbClr val="0000FF"/>
                </a:solidFill>
                <a:latin typeface="+mn-lt"/>
                <a:ea typeface="+mn-ea"/>
                <a:cs typeface="+mn-ea"/>
                <a:sym typeface="+mn-lt"/>
              </a:rPr>
              <a:t>、</a:t>
            </a:r>
            <a:r>
              <a:rPr kumimoji="1" lang="en-US" altLang="zh-CN" dirty="0">
                <a:solidFill>
                  <a:srgbClr val="0000FF"/>
                </a:solidFill>
                <a:latin typeface="+mn-lt"/>
                <a:ea typeface="+mn-ea"/>
                <a:cs typeface="+mn-ea"/>
                <a:sym typeface="+mn-lt"/>
              </a:rPr>
              <a:t>SAHF</a:t>
            </a:r>
            <a:r>
              <a:rPr kumimoji="1" lang="zh-CN" altLang="en-US" dirty="0">
                <a:solidFill>
                  <a:srgbClr val="0000FF"/>
                </a:solidFill>
                <a:latin typeface="+mn-lt"/>
                <a:ea typeface="+mn-ea"/>
                <a:cs typeface="+mn-ea"/>
                <a:sym typeface="+mn-lt"/>
              </a:rPr>
              <a:t>、</a:t>
            </a:r>
            <a:r>
              <a:rPr kumimoji="1" lang="en-US" altLang="zh-CN" dirty="0">
                <a:solidFill>
                  <a:srgbClr val="0000FF"/>
                </a:solidFill>
                <a:latin typeface="+mn-lt"/>
                <a:ea typeface="+mn-ea"/>
                <a:cs typeface="+mn-ea"/>
                <a:sym typeface="+mn-lt"/>
              </a:rPr>
              <a:t>PUSHF</a:t>
            </a:r>
            <a:r>
              <a:rPr kumimoji="1" lang="zh-CN" altLang="en-US" dirty="0">
                <a:solidFill>
                  <a:srgbClr val="0000FF"/>
                </a:solidFill>
                <a:latin typeface="+mn-lt"/>
                <a:ea typeface="+mn-ea"/>
                <a:cs typeface="+mn-ea"/>
                <a:sym typeface="+mn-lt"/>
              </a:rPr>
              <a:t>、</a:t>
            </a:r>
            <a:r>
              <a:rPr kumimoji="1" lang="en-US" altLang="zh-CN" dirty="0">
                <a:solidFill>
                  <a:srgbClr val="0000FF"/>
                </a:solidFill>
                <a:latin typeface="+mn-lt"/>
                <a:ea typeface="+mn-ea"/>
                <a:cs typeface="+mn-ea"/>
                <a:sym typeface="+mn-lt"/>
              </a:rPr>
              <a:t>POPF</a:t>
            </a:r>
            <a:r>
              <a:rPr kumimoji="1" lang="en-US" altLang="zh-CN" dirty="0">
                <a:solidFill>
                  <a:srgbClr val="000000"/>
                </a:solidFill>
                <a:latin typeface="+mn-lt"/>
                <a:ea typeface="+mn-ea"/>
                <a:cs typeface="+mn-ea"/>
                <a:sym typeface="+mn-lt"/>
              </a:rPr>
              <a:t> </a:t>
            </a:r>
            <a:endParaRPr kumimoji="1" lang="en-US" altLang="zh-CN" dirty="0">
              <a:solidFill>
                <a:srgbClr val="000000"/>
              </a:solidFill>
              <a:latin typeface="+mn-lt"/>
              <a:ea typeface="+mn-ea"/>
              <a:cs typeface="+mn-ea"/>
              <a:sym typeface="+mn-lt"/>
            </a:endParaRPr>
          </a:p>
          <a:p>
            <a:pPr marL="342900" lvl="2" indent="-342900" algn="just" eaLnBrk="1" hangingPunct="1">
              <a:lnSpc>
                <a:spcPct val="130000"/>
              </a:lnSpc>
              <a:spcBef>
                <a:spcPct val="20000"/>
              </a:spcBef>
              <a:buFont typeface="Wingdings" panose="05000000000000000000" pitchFamily="2" charset="2"/>
              <a:buChar char="l"/>
            </a:pPr>
            <a:r>
              <a:rPr kumimoji="1" lang="zh-CN" altLang="en-US" dirty="0">
                <a:solidFill>
                  <a:srgbClr val="CC3300"/>
                </a:solidFill>
                <a:latin typeface="+mn-lt"/>
                <a:ea typeface="+mn-ea"/>
                <a:cs typeface="+mn-ea"/>
                <a:sym typeface="+mn-lt"/>
              </a:rPr>
              <a:t>其它</a:t>
            </a:r>
            <a:endParaRPr kumimoji="1" lang="en-US" altLang="zh-CN" dirty="0">
              <a:solidFill>
                <a:srgbClr val="CC3300"/>
              </a:solidFill>
              <a:latin typeface="+mn-lt"/>
              <a:ea typeface="+mn-ea"/>
              <a:cs typeface="+mn-ea"/>
              <a:sym typeface="+mn-lt"/>
            </a:endParaRPr>
          </a:p>
          <a:p>
            <a:pPr marL="0" lvl="2" indent="0" algn="just" eaLnBrk="1" hangingPunct="1">
              <a:lnSpc>
                <a:spcPct val="130000"/>
              </a:lnSpc>
              <a:spcBef>
                <a:spcPct val="20000"/>
              </a:spcBef>
            </a:pPr>
            <a:r>
              <a:rPr kumimoji="1" lang="en-US" altLang="zh-CN" dirty="0">
                <a:solidFill>
                  <a:srgbClr val="000000"/>
                </a:solidFill>
                <a:latin typeface="+mn-lt"/>
                <a:ea typeface="+mn-ea"/>
                <a:cs typeface="+mn-ea"/>
                <a:sym typeface="+mn-lt"/>
              </a:rPr>
              <a:t> </a:t>
            </a:r>
            <a:endParaRPr kumimoji="1" lang="en-US" altLang="zh-CN" dirty="0">
              <a:solidFill>
                <a:srgbClr val="000000"/>
              </a:solidFill>
              <a:latin typeface="+mn-lt"/>
              <a:ea typeface="+mn-ea"/>
              <a:cs typeface="+mn-ea"/>
              <a:sym typeface="+mn-lt"/>
            </a:endParaRPr>
          </a:p>
        </p:txBody>
      </p:sp>
      <p:sp>
        <p:nvSpPr>
          <p:cNvPr id="2" name="矩形 1"/>
          <p:cNvSpPr/>
          <p:nvPr/>
        </p:nvSpPr>
        <p:spPr>
          <a:xfrm>
            <a:off x="3094673" y="1444012"/>
            <a:ext cx="2954655" cy="646331"/>
          </a:xfrm>
          <a:prstGeom prst="rect">
            <a:avLst/>
          </a:prstGeom>
        </p:spPr>
        <p:txBody>
          <a:bodyPr wrap="none">
            <a:spAutoFit/>
          </a:bodyPr>
          <a:lstStyle/>
          <a:p>
            <a:pPr algn="just" eaLnBrk="1" hangingPunct="1">
              <a:spcBef>
                <a:spcPct val="20000"/>
              </a:spcBef>
              <a:buClr>
                <a:schemeClr val="tx2"/>
              </a:buClr>
              <a:buSzPct val="90000"/>
              <a:buFont typeface="Symbol" panose="05050102010706020507" pitchFamily="18" charset="2"/>
              <a:buNone/>
            </a:pPr>
            <a:r>
              <a:rPr kumimoji="1" lang="zh-CN" altLang="en-US" sz="3600" dirty="0">
                <a:solidFill>
                  <a:srgbClr val="006600"/>
                </a:solidFill>
                <a:latin typeface="+mn-lt"/>
                <a:ea typeface="+mn-ea"/>
                <a:cs typeface="+mn-ea"/>
                <a:sym typeface="+mn-lt"/>
              </a:rPr>
              <a:t>数据传送指令</a:t>
            </a:r>
            <a:endParaRPr kumimoji="1" lang="zh-CN" altLang="en-US" sz="3600" dirty="0">
              <a:solidFill>
                <a:srgbClr val="006600"/>
              </a:solidFill>
              <a:latin typeface="+mn-lt"/>
              <a:ea typeface="+mn-ea"/>
              <a:cs typeface="+mn-ea"/>
              <a:sym typeface="+mn-lt"/>
            </a:endParaRPr>
          </a:p>
        </p:txBody>
      </p:sp>
    </p:spTree>
  </p:cSld>
  <p:clrMapOvr>
    <a:masterClrMapping/>
  </p:clrMapOvr>
  <p:transition>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572487" y="2641923"/>
            <a:ext cx="8354219" cy="3816429"/>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algn="just" eaLnBrk="1" hangingPunct="1">
              <a:spcBef>
                <a:spcPct val="50000"/>
              </a:spcBef>
              <a:buClr>
                <a:schemeClr val="tx1"/>
              </a:buClr>
              <a:buFont typeface="Wingdings" panose="05000000000000000000" pitchFamily="2" charset="2"/>
              <a:buChar char="u"/>
              <a:defRPr/>
            </a:pPr>
            <a:r>
              <a:rPr kumimoji="1" lang="en-US" altLang="zh-CN" sz="2000" dirty="0">
                <a:solidFill>
                  <a:srgbClr val="000000"/>
                </a:solidFill>
                <a:latin typeface="+mn-lt"/>
                <a:ea typeface="+mn-ea"/>
                <a:cs typeface="+mn-ea"/>
                <a:sym typeface="+mn-lt"/>
              </a:rPr>
              <a:t>DST</a:t>
            </a:r>
            <a:r>
              <a:rPr kumimoji="1" lang="zh-CN" altLang="en-US" sz="2000" dirty="0">
                <a:solidFill>
                  <a:srgbClr val="000000"/>
                </a:solidFill>
                <a:latin typeface="+mn-lt"/>
                <a:ea typeface="+mn-ea"/>
                <a:cs typeface="+mn-ea"/>
                <a:sym typeface="+mn-lt"/>
              </a:rPr>
              <a:t>、</a:t>
            </a:r>
            <a:r>
              <a:rPr kumimoji="1" lang="en-US" altLang="zh-CN" sz="2000" dirty="0">
                <a:solidFill>
                  <a:srgbClr val="000000"/>
                </a:solidFill>
                <a:latin typeface="+mn-lt"/>
                <a:ea typeface="+mn-ea"/>
                <a:cs typeface="+mn-ea"/>
                <a:sym typeface="+mn-lt"/>
              </a:rPr>
              <a:t>SRC </a:t>
            </a:r>
            <a:r>
              <a:rPr kumimoji="1" lang="zh-CN" altLang="zh-CN" sz="2000" dirty="0">
                <a:solidFill>
                  <a:srgbClr val="000000"/>
                </a:solidFill>
                <a:latin typeface="+mn-lt"/>
                <a:ea typeface="+mn-ea"/>
                <a:cs typeface="+mn-ea"/>
                <a:sym typeface="+mn-lt"/>
              </a:rPr>
              <a:t>不能同时为</a:t>
            </a:r>
            <a:r>
              <a:rPr kumimoji="1" lang="zh-CN" altLang="zh-CN" sz="2000" dirty="0">
                <a:solidFill>
                  <a:srgbClr val="006600"/>
                </a:solidFill>
                <a:latin typeface="+mn-lt"/>
                <a:ea typeface="+mn-ea"/>
                <a:cs typeface="+mn-ea"/>
                <a:sym typeface="+mn-lt"/>
              </a:rPr>
              <a:t>段寄存器</a:t>
            </a:r>
            <a:r>
              <a:rPr kumimoji="1" lang="zh-CN" altLang="zh-CN" sz="2000" dirty="0">
                <a:solidFill>
                  <a:srgbClr val="000000"/>
                </a:solidFill>
                <a:latin typeface="+mn-lt"/>
                <a:ea typeface="+mn-ea"/>
                <a:cs typeface="+mn-ea"/>
                <a:sym typeface="+mn-lt"/>
              </a:rPr>
              <a:t> </a:t>
            </a:r>
            <a:r>
              <a:rPr kumimoji="1" lang="zh-CN" altLang="en-US" sz="2000" dirty="0">
                <a:solidFill>
                  <a:srgbClr val="000000"/>
                </a:solidFill>
                <a:latin typeface="+mn-lt"/>
                <a:ea typeface="+mn-ea"/>
                <a:cs typeface="+mn-ea"/>
                <a:sym typeface="+mn-lt"/>
              </a:rPr>
              <a:t>      </a:t>
            </a:r>
            <a:r>
              <a:rPr kumimoji="1" lang="en-US" altLang="zh-CN" sz="2000" dirty="0">
                <a:solidFill>
                  <a:srgbClr val="000000"/>
                </a:solidFill>
                <a:latin typeface="+mn-lt"/>
                <a:ea typeface="+mn-ea"/>
                <a:cs typeface="+mn-ea"/>
                <a:sym typeface="+mn-lt"/>
              </a:rPr>
              <a:t>MOV  DS, ES </a:t>
            </a:r>
            <a:r>
              <a:rPr kumimoji="1" lang="en-US" altLang="zh-CN" sz="2000" dirty="0">
                <a:solidFill>
                  <a:srgbClr val="000000"/>
                </a:solidFill>
                <a:cs typeface="+mn-ea"/>
                <a:sym typeface="+mn-lt"/>
              </a:rPr>
              <a:t>×</a:t>
            </a:r>
            <a:endParaRPr kumimoji="1" lang="en-US" altLang="zh-CN" sz="2000" dirty="0">
              <a:solidFill>
                <a:srgbClr val="000000"/>
              </a:solidFill>
              <a:cs typeface="+mn-ea"/>
              <a:sym typeface="+mn-lt"/>
            </a:endParaRPr>
          </a:p>
          <a:p>
            <a:pPr marL="342900" indent="-342900" algn="just" eaLnBrk="1" hangingPunct="1">
              <a:spcBef>
                <a:spcPct val="50000"/>
              </a:spcBef>
              <a:buClr>
                <a:schemeClr val="tx1"/>
              </a:buClr>
              <a:buFont typeface="Wingdings" panose="05000000000000000000" pitchFamily="2" charset="2"/>
              <a:buChar char="u"/>
              <a:defRPr/>
            </a:pPr>
            <a:r>
              <a:rPr kumimoji="1" lang="zh-CN" altLang="en-US" sz="2000" dirty="0">
                <a:solidFill>
                  <a:srgbClr val="000000"/>
                </a:solidFill>
                <a:latin typeface="+mn-lt"/>
                <a:ea typeface="+mn-ea"/>
                <a:cs typeface="+mn-ea"/>
                <a:sym typeface="+mn-lt"/>
              </a:rPr>
              <a:t>立即数不能直接送</a:t>
            </a:r>
            <a:r>
              <a:rPr kumimoji="1" lang="zh-CN" altLang="en-US" sz="2000" dirty="0">
                <a:solidFill>
                  <a:srgbClr val="006600"/>
                </a:solidFill>
                <a:latin typeface="+mn-lt"/>
                <a:ea typeface="+mn-ea"/>
                <a:cs typeface="+mn-ea"/>
                <a:sym typeface="+mn-lt"/>
              </a:rPr>
              <a:t>段寄存器</a:t>
            </a:r>
            <a:r>
              <a:rPr kumimoji="1" lang="zh-CN" altLang="en-US" sz="2000" dirty="0">
                <a:solidFill>
                  <a:srgbClr val="000000"/>
                </a:solidFill>
                <a:latin typeface="+mn-lt"/>
                <a:ea typeface="+mn-ea"/>
                <a:cs typeface="+mn-ea"/>
                <a:sym typeface="+mn-lt"/>
              </a:rPr>
              <a:t>        </a:t>
            </a:r>
            <a:r>
              <a:rPr kumimoji="1" lang="en-US" altLang="zh-CN" sz="2000" dirty="0">
                <a:solidFill>
                  <a:srgbClr val="000000"/>
                </a:solidFill>
                <a:latin typeface="+mn-lt"/>
                <a:ea typeface="+mn-ea"/>
                <a:cs typeface="+mn-ea"/>
                <a:sym typeface="+mn-lt"/>
              </a:rPr>
              <a:t>MOV  DS, 2000H </a:t>
            </a:r>
            <a:r>
              <a:rPr kumimoji="1" lang="en-US" altLang="zh-CN" sz="2000" dirty="0">
                <a:solidFill>
                  <a:srgbClr val="000000"/>
                </a:solidFill>
                <a:cs typeface="+mn-ea"/>
                <a:sym typeface="+mn-lt"/>
              </a:rPr>
              <a:t>×</a:t>
            </a:r>
            <a:endParaRPr kumimoji="1" lang="en-US" altLang="zh-CN" sz="2000" dirty="0">
              <a:solidFill>
                <a:srgbClr val="000000"/>
              </a:solidFill>
              <a:cs typeface="+mn-ea"/>
              <a:sym typeface="+mn-lt"/>
            </a:endParaRPr>
          </a:p>
          <a:p>
            <a:pPr marL="342900" lvl="1" indent="-342900" algn="just" eaLnBrk="1" hangingPunct="1">
              <a:spcBef>
                <a:spcPct val="50000"/>
              </a:spcBef>
              <a:buClr>
                <a:schemeClr val="tx1"/>
              </a:buClr>
              <a:buFont typeface="Wingdings" panose="05000000000000000000" pitchFamily="2" charset="2"/>
              <a:buChar char="u"/>
              <a:defRPr/>
            </a:pPr>
            <a:r>
              <a:rPr kumimoji="1" lang="zh-CN" altLang="en-US" sz="2000" dirty="0">
                <a:solidFill>
                  <a:srgbClr val="FF0000"/>
                </a:solidFill>
                <a:latin typeface="+mn-lt"/>
                <a:ea typeface="+mn-ea"/>
                <a:cs typeface="+mn-ea"/>
                <a:sym typeface="+mn-lt"/>
              </a:rPr>
              <a:t>不允许使用</a:t>
            </a:r>
            <a:r>
              <a:rPr kumimoji="1" lang="en-US" altLang="zh-CN" sz="2000" dirty="0">
                <a:solidFill>
                  <a:srgbClr val="FF0000"/>
                </a:solidFill>
                <a:latin typeface="+mn-lt"/>
                <a:ea typeface="+mn-ea"/>
                <a:cs typeface="+mn-ea"/>
                <a:sym typeface="+mn-lt"/>
              </a:rPr>
              <a:t>AX</a:t>
            </a:r>
            <a:r>
              <a:rPr kumimoji="1" lang="zh-CN" altLang="en-US" sz="2000" dirty="0">
                <a:solidFill>
                  <a:srgbClr val="FF0000"/>
                </a:solidFill>
                <a:latin typeface="+mn-lt"/>
                <a:ea typeface="+mn-ea"/>
                <a:cs typeface="+mn-ea"/>
                <a:sym typeface="+mn-lt"/>
              </a:rPr>
              <a:t>、</a:t>
            </a:r>
            <a:r>
              <a:rPr kumimoji="1" lang="en-US" altLang="zh-CN" sz="2000" dirty="0">
                <a:solidFill>
                  <a:srgbClr val="FF0000"/>
                </a:solidFill>
                <a:latin typeface="+mn-lt"/>
                <a:ea typeface="+mn-ea"/>
                <a:cs typeface="+mn-ea"/>
                <a:sym typeface="+mn-lt"/>
              </a:rPr>
              <a:t>CX</a:t>
            </a:r>
            <a:r>
              <a:rPr kumimoji="1" lang="zh-CN" altLang="en-US" sz="2000" dirty="0">
                <a:solidFill>
                  <a:srgbClr val="FF0000"/>
                </a:solidFill>
                <a:latin typeface="+mn-lt"/>
                <a:ea typeface="+mn-ea"/>
                <a:cs typeface="+mn-ea"/>
                <a:sym typeface="+mn-lt"/>
              </a:rPr>
              <a:t>、</a:t>
            </a:r>
            <a:r>
              <a:rPr kumimoji="1" lang="en-US" altLang="zh-CN" sz="2000" dirty="0">
                <a:solidFill>
                  <a:srgbClr val="FF0000"/>
                </a:solidFill>
                <a:latin typeface="+mn-lt"/>
                <a:ea typeface="+mn-ea"/>
                <a:cs typeface="+mn-ea"/>
                <a:sym typeface="+mn-lt"/>
              </a:rPr>
              <a:t>DX </a:t>
            </a:r>
            <a:r>
              <a:rPr kumimoji="1" lang="zh-CN" altLang="en-US" sz="2000" dirty="0">
                <a:solidFill>
                  <a:srgbClr val="FF0000"/>
                </a:solidFill>
                <a:latin typeface="+mn-lt"/>
                <a:ea typeface="+mn-ea"/>
                <a:cs typeface="+mn-ea"/>
                <a:sym typeface="+mn-lt"/>
              </a:rPr>
              <a:t>存放 </a:t>
            </a:r>
            <a:r>
              <a:rPr kumimoji="1" lang="en-US" altLang="zh-CN" sz="2000" dirty="0">
                <a:solidFill>
                  <a:srgbClr val="FF0000"/>
                </a:solidFill>
                <a:latin typeface="+mn-lt"/>
                <a:ea typeface="+mn-ea"/>
                <a:cs typeface="+mn-ea"/>
                <a:sym typeface="+mn-lt"/>
              </a:rPr>
              <a:t>EA</a:t>
            </a:r>
            <a:endParaRPr kumimoji="1" lang="en-US" altLang="zh-CN" sz="2000" dirty="0">
              <a:solidFill>
                <a:srgbClr val="FF0000"/>
              </a:solidFill>
              <a:latin typeface="+mn-lt"/>
              <a:ea typeface="+mn-ea"/>
              <a:cs typeface="+mn-ea"/>
              <a:sym typeface="+mn-lt"/>
            </a:endParaRPr>
          </a:p>
          <a:p>
            <a:pPr marL="342900" indent="-342900" algn="just" eaLnBrk="1" hangingPunct="1">
              <a:spcBef>
                <a:spcPct val="50000"/>
              </a:spcBef>
              <a:buClr>
                <a:schemeClr val="tx1"/>
              </a:buClr>
              <a:buFont typeface="Wingdings" panose="05000000000000000000" pitchFamily="2" charset="2"/>
              <a:buChar char="u"/>
              <a:defRPr/>
            </a:pPr>
            <a:r>
              <a:rPr kumimoji="1" lang="en-US" altLang="zh-CN" sz="2000" dirty="0">
                <a:solidFill>
                  <a:srgbClr val="000000"/>
                </a:solidFill>
                <a:latin typeface="+mn-lt"/>
                <a:ea typeface="+mn-ea"/>
                <a:cs typeface="+mn-ea"/>
                <a:sym typeface="+mn-lt"/>
              </a:rPr>
              <a:t>DST</a:t>
            </a:r>
            <a:r>
              <a:rPr kumimoji="1" lang="zh-CN" altLang="en-US" sz="2000" dirty="0">
                <a:solidFill>
                  <a:srgbClr val="000000"/>
                </a:solidFill>
                <a:latin typeface="+mn-lt"/>
                <a:ea typeface="+mn-ea"/>
                <a:cs typeface="+mn-ea"/>
                <a:sym typeface="+mn-lt"/>
              </a:rPr>
              <a:t>不能是立即数和</a:t>
            </a:r>
            <a:r>
              <a:rPr kumimoji="1" lang="en-US" altLang="zh-CN" sz="2000" dirty="0">
                <a:solidFill>
                  <a:srgbClr val="000000"/>
                </a:solidFill>
                <a:latin typeface="+mn-lt"/>
                <a:ea typeface="+mn-ea"/>
                <a:cs typeface="+mn-ea"/>
                <a:sym typeface="+mn-lt"/>
              </a:rPr>
              <a:t>CS</a:t>
            </a:r>
            <a:r>
              <a:rPr kumimoji="1" lang="zh-CN" altLang="en-US" sz="2000" dirty="0">
                <a:solidFill>
                  <a:srgbClr val="000000"/>
                </a:solidFill>
                <a:latin typeface="+mn-lt"/>
                <a:ea typeface="+mn-ea"/>
                <a:cs typeface="+mn-ea"/>
                <a:sym typeface="+mn-lt"/>
              </a:rPr>
              <a:t>。</a:t>
            </a:r>
            <a:r>
              <a:rPr kumimoji="1" lang="en-US" altLang="zh-CN" sz="1800" dirty="0">
                <a:solidFill>
                  <a:srgbClr val="0000FF"/>
                </a:solidFill>
                <a:latin typeface="+mn-lt"/>
                <a:ea typeface="+mn-ea"/>
                <a:cs typeface="+mn-ea"/>
                <a:sym typeface="+mn-lt"/>
              </a:rPr>
              <a:t>CS</a:t>
            </a:r>
            <a:r>
              <a:rPr kumimoji="1" lang="zh-CN" altLang="en-US" sz="1800" dirty="0">
                <a:solidFill>
                  <a:srgbClr val="0000FF"/>
                </a:solidFill>
                <a:latin typeface="+mn-lt"/>
                <a:ea typeface="+mn-ea"/>
                <a:cs typeface="+mn-ea"/>
                <a:sym typeface="+mn-lt"/>
              </a:rPr>
              <a:t>和</a:t>
            </a:r>
            <a:r>
              <a:rPr kumimoji="1" lang="en-US" altLang="zh-CN" sz="1800" dirty="0">
                <a:solidFill>
                  <a:srgbClr val="0000FF"/>
                </a:solidFill>
                <a:latin typeface="+mn-lt"/>
                <a:ea typeface="+mn-ea"/>
                <a:cs typeface="+mn-ea"/>
                <a:sym typeface="+mn-lt"/>
              </a:rPr>
              <a:t>IP</a:t>
            </a:r>
            <a:r>
              <a:rPr kumimoji="1" lang="zh-CN" altLang="en-US" sz="1800" dirty="0">
                <a:solidFill>
                  <a:srgbClr val="0000FF"/>
                </a:solidFill>
                <a:latin typeface="+mn-lt"/>
                <a:ea typeface="+mn-ea"/>
                <a:cs typeface="+mn-ea"/>
                <a:sym typeface="+mn-lt"/>
              </a:rPr>
              <a:t>寄存器的修改只能使用</a:t>
            </a:r>
            <a:r>
              <a:rPr kumimoji="1" lang="en-US" altLang="zh-CN" sz="1800" dirty="0">
                <a:solidFill>
                  <a:srgbClr val="0000FF"/>
                </a:solidFill>
                <a:latin typeface="+mn-lt"/>
                <a:ea typeface="+mn-ea"/>
                <a:cs typeface="+mn-ea"/>
                <a:sym typeface="+mn-lt"/>
              </a:rPr>
              <a:t>JMP XX:YY</a:t>
            </a:r>
            <a:r>
              <a:rPr kumimoji="1" lang="zh-CN" altLang="en-US" sz="1800" dirty="0">
                <a:solidFill>
                  <a:srgbClr val="0000FF"/>
                </a:solidFill>
                <a:latin typeface="+mn-lt"/>
                <a:ea typeface="+mn-ea"/>
                <a:cs typeface="+mn-ea"/>
                <a:sym typeface="+mn-lt"/>
              </a:rPr>
              <a:t>指令进行修改，不能用</a:t>
            </a:r>
            <a:r>
              <a:rPr kumimoji="1" lang="en-US" altLang="zh-CN" sz="1800" dirty="0">
                <a:solidFill>
                  <a:srgbClr val="0000FF"/>
                </a:solidFill>
                <a:latin typeface="+mn-lt"/>
                <a:ea typeface="+mn-ea"/>
                <a:cs typeface="+mn-ea"/>
                <a:sym typeface="+mn-lt"/>
              </a:rPr>
              <a:t>MOV</a:t>
            </a:r>
            <a:r>
              <a:rPr kumimoji="1" lang="zh-CN" altLang="en-US" sz="1800" dirty="0">
                <a:solidFill>
                  <a:srgbClr val="0000FF"/>
                </a:solidFill>
                <a:latin typeface="+mn-lt"/>
                <a:ea typeface="+mn-ea"/>
                <a:cs typeface="+mn-ea"/>
                <a:sym typeface="+mn-lt"/>
              </a:rPr>
              <a:t>指令修改。通常来说，</a:t>
            </a:r>
            <a:r>
              <a:rPr kumimoji="1" lang="en-US" altLang="zh-CN" sz="1800" dirty="0">
                <a:solidFill>
                  <a:srgbClr val="0000FF"/>
                </a:solidFill>
                <a:latin typeface="+mn-lt"/>
                <a:ea typeface="+mn-ea"/>
                <a:cs typeface="+mn-ea"/>
                <a:sym typeface="+mn-lt"/>
              </a:rPr>
              <a:t>CS</a:t>
            </a:r>
            <a:r>
              <a:rPr kumimoji="1" lang="zh-CN" altLang="en-US" sz="1800" dirty="0">
                <a:solidFill>
                  <a:srgbClr val="0000FF"/>
                </a:solidFill>
                <a:latin typeface="+mn-lt"/>
                <a:ea typeface="+mn-ea"/>
                <a:cs typeface="+mn-ea"/>
                <a:sym typeface="+mn-lt"/>
              </a:rPr>
              <a:t>都是由</a:t>
            </a:r>
            <a:r>
              <a:rPr kumimoji="1" lang="en-US" altLang="zh-CN" sz="1800" dirty="0">
                <a:solidFill>
                  <a:srgbClr val="0000FF"/>
                </a:solidFill>
                <a:latin typeface="+mn-lt"/>
                <a:ea typeface="+mn-ea"/>
                <a:cs typeface="+mn-ea"/>
                <a:sym typeface="+mn-lt"/>
              </a:rPr>
              <a:t>OS</a:t>
            </a:r>
            <a:r>
              <a:rPr kumimoji="1" lang="zh-CN" altLang="en-US" sz="1800" dirty="0">
                <a:solidFill>
                  <a:srgbClr val="0000FF"/>
                </a:solidFill>
                <a:latin typeface="+mn-lt"/>
                <a:ea typeface="+mn-ea"/>
                <a:cs typeface="+mn-ea"/>
                <a:sym typeface="+mn-lt"/>
              </a:rPr>
              <a:t>分配的，应用程序不能对其进行修改。</a:t>
            </a:r>
            <a:endParaRPr kumimoji="1" lang="zh-CN" altLang="en-US" sz="1800" dirty="0">
              <a:solidFill>
                <a:srgbClr val="0000FF"/>
              </a:solidFill>
              <a:latin typeface="+mn-lt"/>
              <a:ea typeface="+mn-ea"/>
              <a:cs typeface="+mn-ea"/>
              <a:sym typeface="+mn-lt"/>
            </a:endParaRPr>
          </a:p>
          <a:p>
            <a:pPr marL="342900" indent="-342900" algn="just" eaLnBrk="1" hangingPunct="1">
              <a:spcBef>
                <a:spcPct val="50000"/>
              </a:spcBef>
              <a:buClr>
                <a:schemeClr val="tx1"/>
              </a:buClr>
              <a:buFont typeface="Wingdings" panose="05000000000000000000" pitchFamily="2" charset="2"/>
              <a:buChar char="u"/>
              <a:defRPr/>
            </a:pPr>
            <a:r>
              <a:rPr kumimoji="1" lang="en-US" altLang="zh-CN" sz="2000" dirty="0">
                <a:solidFill>
                  <a:srgbClr val="000000"/>
                </a:solidFill>
                <a:latin typeface="+mn-lt"/>
                <a:ea typeface="+mn-ea"/>
                <a:cs typeface="+mn-ea"/>
                <a:sym typeface="+mn-lt"/>
              </a:rPr>
              <a:t>DST</a:t>
            </a:r>
            <a:r>
              <a:rPr kumimoji="1" lang="zh-CN" altLang="en-US" sz="2000" dirty="0">
                <a:solidFill>
                  <a:srgbClr val="000000"/>
                </a:solidFill>
                <a:latin typeface="+mn-lt"/>
                <a:ea typeface="+mn-ea"/>
                <a:cs typeface="+mn-ea"/>
                <a:sym typeface="+mn-lt"/>
              </a:rPr>
              <a:t>、</a:t>
            </a:r>
            <a:r>
              <a:rPr kumimoji="1" lang="en-US" altLang="zh-CN" sz="2000" dirty="0">
                <a:solidFill>
                  <a:srgbClr val="000000"/>
                </a:solidFill>
                <a:latin typeface="+mn-lt"/>
                <a:ea typeface="+mn-ea"/>
                <a:cs typeface="+mn-ea"/>
                <a:sym typeface="+mn-lt"/>
              </a:rPr>
              <a:t>SRC</a:t>
            </a:r>
            <a:r>
              <a:rPr kumimoji="1" lang="zh-CN" altLang="zh-CN" sz="2000" dirty="0">
                <a:solidFill>
                  <a:srgbClr val="000000"/>
                </a:solidFill>
                <a:latin typeface="+mn-lt"/>
                <a:ea typeface="+mn-ea"/>
                <a:cs typeface="+mn-ea"/>
                <a:sym typeface="+mn-lt"/>
              </a:rPr>
              <a:t>不能同时为存储器寻址</a:t>
            </a:r>
            <a:r>
              <a:rPr kumimoji="1" lang="zh-CN" altLang="en-US" sz="2000" dirty="0">
                <a:solidFill>
                  <a:srgbClr val="000000"/>
                </a:solidFill>
                <a:latin typeface="+mn-lt"/>
                <a:ea typeface="+mn-ea"/>
                <a:cs typeface="+mn-ea"/>
                <a:sym typeface="+mn-lt"/>
              </a:rPr>
              <a:t>。</a:t>
            </a:r>
            <a:r>
              <a:rPr kumimoji="1" lang="zh-CN" altLang="en-US" sz="1800" dirty="0">
                <a:solidFill>
                  <a:srgbClr val="0000FF"/>
                </a:solidFill>
                <a:latin typeface="+mn-lt"/>
                <a:ea typeface="+mn-ea"/>
                <a:cs typeface="+mn-ea"/>
                <a:sym typeface="+mn-lt"/>
              </a:rPr>
              <a:t>因为两者的位宽是否匹配不能确定</a:t>
            </a:r>
            <a:endParaRPr kumimoji="1" lang="zh-CN" altLang="en-US" sz="1800" dirty="0">
              <a:solidFill>
                <a:srgbClr val="0000FF"/>
              </a:solidFill>
              <a:latin typeface="+mn-lt"/>
              <a:ea typeface="+mn-ea"/>
              <a:cs typeface="+mn-ea"/>
              <a:sym typeface="+mn-lt"/>
            </a:endParaRPr>
          </a:p>
          <a:p>
            <a:pPr marL="342900" indent="-342900" algn="just" eaLnBrk="1" hangingPunct="1">
              <a:spcBef>
                <a:spcPct val="50000"/>
              </a:spcBef>
              <a:buClr>
                <a:schemeClr val="tx1"/>
              </a:buClr>
              <a:buFont typeface="Wingdings" panose="05000000000000000000" pitchFamily="2" charset="2"/>
              <a:buChar char="u"/>
              <a:defRPr/>
            </a:pPr>
            <a:r>
              <a:rPr kumimoji="1" lang="en-US" altLang="zh-CN" sz="2000" dirty="0">
                <a:solidFill>
                  <a:srgbClr val="000000"/>
                </a:solidFill>
                <a:latin typeface="+mn-lt"/>
                <a:ea typeface="+mn-ea"/>
                <a:cs typeface="+mn-ea"/>
                <a:sym typeface="+mn-lt"/>
              </a:rPr>
              <a:t>DST</a:t>
            </a:r>
            <a:r>
              <a:rPr kumimoji="1" lang="zh-CN" altLang="en-US" sz="2000" dirty="0">
                <a:solidFill>
                  <a:srgbClr val="000000"/>
                </a:solidFill>
                <a:latin typeface="+mn-lt"/>
                <a:ea typeface="+mn-ea"/>
                <a:cs typeface="+mn-ea"/>
                <a:sym typeface="+mn-lt"/>
              </a:rPr>
              <a:t>、</a:t>
            </a:r>
            <a:r>
              <a:rPr kumimoji="1" lang="en-US" altLang="zh-CN" sz="2000" dirty="0">
                <a:solidFill>
                  <a:srgbClr val="000000"/>
                </a:solidFill>
                <a:latin typeface="+mn-lt"/>
                <a:ea typeface="+mn-ea"/>
                <a:cs typeface="+mn-ea"/>
                <a:sym typeface="+mn-lt"/>
              </a:rPr>
              <a:t>SRC</a:t>
            </a:r>
            <a:r>
              <a:rPr kumimoji="1" lang="zh-CN" altLang="en-US" sz="2000" dirty="0">
                <a:solidFill>
                  <a:srgbClr val="000000"/>
                </a:solidFill>
                <a:latin typeface="+mn-lt"/>
                <a:ea typeface="+mn-ea"/>
                <a:cs typeface="+mn-ea"/>
                <a:sym typeface="+mn-lt"/>
              </a:rPr>
              <a:t>的类型要匹配。</a:t>
            </a:r>
            <a:endParaRPr kumimoji="1" lang="zh-CN" altLang="en-US" sz="1800" dirty="0">
              <a:solidFill>
                <a:srgbClr val="0000FF"/>
              </a:solidFill>
              <a:latin typeface="+mn-lt"/>
              <a:ea typeface="+mn-ea"/>
              <a:cs typeface="+mn-ea"/>
              <a:sym typeface="+mn-lt"/>
            </a:endParaRPr>
          </a:p>
          <a:p>
            <a:pPr marL="342900" indent="-342900" algn="just" eaLnBrk="1" hangingPunct="1">
              <a:spcBef>
                <a:spcPct val="50000"/>
              </a:spcBef>
              <a:buClr>
                <a:schemeClr val="tx1"/>
              </a:buClr>
              <a:buFont typeface="Wingdings" panose="05000000000000000000" pitchFamily="2" charset="2"/>
              <a:buChar char="u"/>
              <a:defRPr/>
            </a:pPr>
            <a:r>
              <a:rPr kumimoji="1" lang="zh-CN" altLang="en-US" sz="2000" dirty="0">
                <a:solidFill>
                  <a:srgbClr val="000000"/>
                </a:solidFill>
                <a:latin typeface="+mn-lt"/>
                <a:ea typeface="+mn-ea"/>
                <a:cs typeface="+mn-ea"/>
                <a:sym typeface="+mn-lt"/>
              </a:rPr>
              <a:t>不影响标志位</a:t>
            </a:r>
            <a:r>
              <a:rPr kumimoji="1" lang="zh-CN" altLang="en-US" dirty="0">
                <a:solidFill>
                  <a:srgbClr val="CC3300"/>
                </a:solidFill>
                <a:latin typeface="+mn-lt"/>
                <a:ea typeface="+mn-ea"/>
                <a:cs typeface="+mn-ea"/>
                <a:sym typeface="+mn-lt"/>
              </a:rPr>
              <a:t>（对所有的数据传送指令而言）</a:t>
            </a:r>
            <a:endParaRPr kumimoji="1" lang="en-US" altLang="zh-CN" sz="2000" dirty="0">
              <a:solidFill>
                <a:srgbClr val="000000"/>
              </a:solidFill>
              <a:latin typeface="+mn-lt"/>
              <a:ea typeface="+mn-ea"/>
              <a:cs typeface="+mn-ea"/>
              <a:sym typeface="+mn-lt"/>
            </a:endParaRPr>
          </a:p>
        </p:txBody>
      </p:sp>
      <p:sp>
        <p:nvSpPr>
          <p:cNvPr id="21507" name="Rectangle 3"/>
          <p:cNvSpPr>
            <a:spLocks noChangeArrowheads="1"/>
          </p:cNvSpPr>
          <p:nvPr/>
        </p:nvSpPr>
        <p:spPr bwMode="auto">
          <a:xfrm>
            <a:off x="2777277" y="1160396"/>
            <a:ext cx="358944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kumimoji="1" lang="zh-CN" altLang="en-US" sz="3200" dirty="0">
                <a:solidFill>
                  <a:srgbClr val="C00000"/>
                </a:solidFill>
                <a:latin typeface="+mn-lt"/>
                <a:ea typeface="+mn-ea"/>
                <a:cs typeface="+mn-ea"/>
                <a:sym typeface="+mn-lt"/>
              </a:rPr>
              <a:t>通用数据传送指令</a:t>
            </a:r>
            <a:endParaRPr kumimoji="1" lang="zh-CN" altLang="en-US" sz="3200" dirty="0">
              <a:solidFill>
                <a:srgbClr val="006600"/>
              </a:solidFill>
              <a:latin typeface="+mn-lt"/>
              <a:ea typeface="+mn-ea"/>
              <a:cs typeface="+mn-ea"/>
              <a:sym typeface="+mn-lt"/>
            </a:endParaRPr>
          </a:p>
        </p:txBody>
      </p:sp>
      <p:sp>
        <p:nvSpPr>
          <p:cNvPr id="2" name="矩形 1"/>
          <p:cNvSpPr/>
          <p:nvPr/>
        </p:nvSpPr>
        <p:spPr>
          <a:xfrm>
            <a:off x="323250" y="1890200"/>
            <a:ext cx="4435564" cy="461665"/>
          </a:xfrm>
          <a:prstGeom prst="rect">
            <a:avLst/>
          </a:prstGeom>
        </p:spPr>
        <p:txBody>
          <a:bodyPr wrap="square">
            <a:spAutoFit/>
          </a:bodyPr>
          <a:lstStyle/>
          <a:p>
            <a:pPr algn="just" eaLnBrk="1" hangingPunct="1">
              <a:spcBef>
                <a:spcPct val="50000"/>
              </a:spcBef>
              <a:defRPr/>
            </a:pPr>
            <a:r>
              <a:rPr kumimoji="1" lang="en-US" altLang="zh-CN" dirty="0">
                <a:solidFill>
                  <a:srgbClr val="005696"/>
                </a:solidFill>
                <a:latin typeface="+mn-lt"/>
                <a:ea typeface="+mn-ea"/>
                <a:cs typeface="+mn-ea"/>
                <a:sym typeface="+mn-lt"/>
              </a:rPr>
              <a:t>1</a:t>
            </a:r>
            <a:r>
              <a:rPr kumimoji="1" lang="zh-CN" altLang="en-US" dirty="0">
                <a:solidFill>
                  <a:srgbClr val="005696"/>
                </a:solidFill>
                <a:latin typeface="+mn-lt"/>
                <a:ea typeface="+mn-ea"/>
                <a:cs typeface="+mn-ea"/>
                <a:sym typeface="+mn-lt"/>
              </a:rPr>
              <a:t>、传送指令：</a:t>
            </a:r>
            <a:r>
              <a:rPr kumimoji="1" lang="en-US" altLang="zh-CN" dirty="0">
                <a:solidFill>
                  <a:srgbClr val="005696"/>
                </a:solidFill>
                <a:latin typeface="+mn-lt"/>
                <a:ea typeface="+mn-ea"/>
                <a:cs typeface="+mn-ea"/>
                <a:sym typeface="+mn-lt"/>
              </a:rPr>
              <a:t>MOV DST,  SRC</a:t>
            </a:r>
            <a:endParaRPr kumimoji="1" lang="en-US" altLang="zh-CN" dirty="0">
              <a:solidFill>
                <a:srgbClr val="006600"/>
              </a:solidFill>
              <a:latin typeface="+mn-lt"/>
              <a:ea typeface="+mn-ea"/>
              <a:cs typeface="+mn-ea"/>
              <a:sym typeface="+mn-lt"/>
            </a:endParaRPr>
          </a:p>
        </p:txBody>
      </p:sp>
      <p:sp>
        <p:nvSpPr>
          <p:cNvPr id="4" name="矩形 3"/>
          <p:cNvSpPr/>
          <p:nvPr/>
        </p:nvSpPr>
        <p:spPr>
          <a:xfrm>
            <a:off x="4758814" y="1890200"/>
            <a:ext cx="4047903" cy="461665"/>
          </a:xfrm>
          <a:prstGeom prst="rect">
            <a:avLst/>
          </a:prstGeom>
        </p:spPr>
        <p:txBody>
          <a:bodyPr wrap="none">
            <a:spAutoFit/>
          </a:bodyPr>
          <a:lstStyle/>
          <a:p>
            <a:pPr lvl="0" algn="just" eaLnBrk="1" hangingPunct="1">
              <a:spcBef>
                <a:spcPct val="50000"/>
              </a:spcBef>
              <a:defRPr/>
            </a:pPr>
            <a:r>
              <a:rPr kumimoji="1" lang="zh-CN" altLang="en-US" dirty="0">
                <a:solidFill>
                  <a:srgbClr val="006600"/>
                </a:solidFill>
                <a:latin typeface="Arial" panose="020B0604020202020204"/>
                <a:ea typeface="微软雅黑" panose="020B0503020204020204" pitchFamily="34" charset="-122"/>
                <a:cs typeface="+mn-ea"/>
                <a:sym typeface="+mn-lt"/>
              </a:rPr>
              <a:t>执行操作：</a:t>
            </a:r>
            <a:r>
              <a:rPr kumimoji="1" lang="en-US" altLang="zh-CN" dirty="0">
                <a:solidFill>
                  <a:srgbClr val="006600"/>
                </a:solidFill>
                <a:latin typeface="Arial" panose="020B0604020202020204"/>
                <a:ea typeface="微软雅黑" panose="020B0503020204020204" pitchFamily="34" charset="-122"/>
                <a:cs typeface="+mn-ea"/>
                <a:sym typeface="+mn-lt"/>
              </a:rPr>
              <a:t>(DST)  </a:t>
            </a:r>
            <a:r>
              <a:rPr kumimoji="1" lang="zh-CN" altLang="en-US" dirty="0">
                <a:solidFill>
                  <a:srgbClr val="006600"/>
                </a:solidFill>
                <a:latin typeface="Arial" panose="020B0604020202020204"/>
                <a:ea typeface="微软雅黑" panose="020B0503020204020204" pitchFamily="34" charset="-122"/>
                <a:cs typeface="+mn-ea"/>
                <a:sym typeface="+mn-lt"/>
              </a:rPr>
              <a:t>←</a:t>
            </a:r>
            <a:r>
              <a:rPr kumimoji="1" lang="en-US" altLang="zh-CN" dirty="0">
                <a:solidFill>
                  <a:srgbClr val="006600"/>
                </a:solidFill>
                <a:latin typeface="Arial" panose="020B0604020202020204"/>
                <a:ea typeface="微软雅黑" panose="020B0503020204020204" pitchFamily="34" charset="-122"/>
                <a:cs typeface="+mn-ea"/>
                <a:sym typeface="+mn-lt"/>
              </a:rPr>
              <a:t>  (SRC)</a:t>
            </a:r>
            <a:endParaRPr kumimoji="1" lang="en-US" altLang="zh-CN" dirty="0">
              <a:solidFill>
                <a:srgbClr val="006600"/>
              </a:solidFill>
              <a:latin typeface="Arial" panose="020B0604020202020204"/>
              <a:ea typeface="微软雅黑" panose="020B0503020204020204" pitchFamily="34" charset="-122"/>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170">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170">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7170">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7170">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7170">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7170">
                                            <p:txEl>
                                              <p:pRg st="5" end="5"/>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717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uiExpand="1" build="p"/>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13"/>
          <p:cNvSpPr txBox="1">
            <a:spLocks noChangeArrowheads="1"/>
          </p:cNvSpPr>
          <p:nvPr/>
        </p:nvSpPr>
        <p:spPr bwMode="auto">
          <a:xfrm>
            <a:off x="639398" y="1296319"/>
            <a:ext cx="1078683" cy="563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lnSpc>
                <a:spcPct val="110000"/>
              </a:lnSpc>
            </a:pPr>
            <a:r>
              <a:rPr kumimoji="1" lang="zh-CN" altLang="en-US" sz="3000" dirty="0">
                <a:solidFill>
                  <a:schemeClr val="accent2"/>
                </a:solidFill>
                <a:latin typeface="+mn-lt"/>
                <a:ea typeface="+mn-ea"/>
                <a:cs typeface="+mn-ea"/>
                <a:sym typeface="+mn-lt"/>
              </a:rPr>
              <a:t>小结</a:t>
            </a:r>
            <a:endParaRPr kumimoji="1" lang="zh-CN" altLang="en-US" sz="3000" dirty="0">
              <a:solidFill>
                <a:schemeClr val="accent2"/>
              </a:solidFill>
              <a:latin typeface="+mn-lt"/>
              <a:ea typeface="+mn-ea"/>
              <a:cs typeface="+mn-ea"/>
              <a:sym typeface="+mn-lt"/>
            </a:endParaRPr>
          </a:p>
        </p:txBody>
      </p:sp>
      <p:sp>
        <p:nvSpPr>
          <p:cNvPr id="148495" name="Rectangle 15"/>
          <p:cNvSpPr>
            <a:spLocks noChangeArrowheads="1"/>
          </p:cNvSpPr>
          <p:nvPr/>
        </p:nvSpPr>
        <p:spPr bwMode="auto">
          <a:xfrm>
            <a:off x="794432" y="4453391"/>
            <a:ext cx="3514725" cy="2031325"/>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40000"/>
              </a:lnSpc>
            </a:pPr>
            <a:r>
              <a:rPr kumimoji="1" lang="en-US" altLang="zh-CN" sz="3000" dirty="0">
                <a:solidFill>
                  <a:srgbClr val="002060"/>
                </a:solidFill>
                <a:latin typeface="+mn-lt"/>
                <a:ea typeface="+mn-ea"/>
                <a:cs typeface="+mn-ea"/>
                <a:sym typeface="+mn-lt"/>
              </a:rPr>
              <a:t>MOV AL, BL</a:t>
            </a:r>
            <a:endParaRPr kumimoji="1" lang="en-US" altLang="zh-CN" sz="3000" dirty="0">
              <a:solidFill>
                <a:srgbClr val="002060"/>
              </a:solidFill>
              <a:latin typeface="+mn-lt"/>
              <a:ea typeface="+mn-ea"/>
              <a:cs typeface="+mn-ea"/>
              <a:sym typeface="+mn-lt"/>
            </a:endParaRPr>
          </a:p>
          <a:p>
            <a:pPr>
              <a:lnSpc>
                <a:spcPct val="140000"/>
              </a:lnSpc>
            </a:pPr>
            <a:r>
              <a:rPr kumimoji="1" lang="en-US" altLang="zh-CN" sz="3000" dirty="0">
                <a:solidFill>
                  <a:srgbClr val="002060"/>
                </a:solidFill>
                <a:latin typeface="+mn-lt"/>
                <a:ea typeface="+mn-ea"/>
                <a:cs typeface="+mn-ea"/>
                <a:sym typeface="+mn-lt"/>
              </a:rPr>
              <a:t>MOV DS, AX</a:t>
            </a:r>
            <a:endParaRPr kumimoji="1" lang="en-US" altLang="zh-CN" sz="3000" dirty="0">
              <a:solidFill>
                <a:srgbClr val="002060"/>
              </a:solidFill>
              <a:latin typeface="+mn-lt"/>
              <a:ea typeface="+mn-ea"/>
              <a:cs typeface="+mn-ea"/>
              <a:sym typeface="+mn-lt"/>
            </a:endParaRPr>
          </a:p>
          <a:p>
            <a:pPr>
              <a:lnSpc>
                <a:spcPct val="140000"/>
              </a:lnSpc>
            </a:pPr>
            <a:r>
              <a:rPr kumimoji="1" lang="en-US" altLang="zh-CN" sz="3000" dirty="0">
                <a:solidFill>
                  <a:srgbClr val="002060"/>
                </a:solidFill>
                <a:latin typeface="+mn-lt"/>
                <a:ea typeface="+mn-ea"/>
                <a:cs typeface="+mn-ea"/>
                <a:sym typeface="+mn-lt"/>
              </a:rPr>
              <a:t>MOV DX, 5020H</a:t>
            </a:r>
            <a:endParaRPr kumimoji="1" lang="en-US" altLang="zh-CN" sz="3000" dirty="0">
              <a:solidFill>
                <a:srgbClr val="002060"/>
              </a:solidFill>
              <a:latin typeface="+mn-lt"/>
              <a:ea typeface="+mn-ea"/>
              <a:cs typeface="+mn-ea"/>
              <a:sym typeface="+mn-lt"/>
            </a:endParaRPr>
          </a:p>
        </p:txBody>
      </p:sp>
      <p:sp>
        <p:nvSpPr>
          <p:cNvPr id="148496" name="Rectangle 16"/>
          <p:cNvSpPr>
            <a:spLocks noChangeArrowheads="1"/>
          </p:cNvSpPr>
          <p:nvPr/>
        </p:nvSpPr>
        <p:spPr bwMode="auto">
          <a:xfrm>
            <a:off x="4478760" y="3540158"/>
            <a:ext cx="3717244" cy="2677656"/>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40000"/>
              </a:lnSpc>
            </a:pPr>
            <a:r>
              <a:rPr kumimoji="1" lang="en-US" altLang="zh-CN" sz="3000" dirty="0">
                <a:solidFill>
                  <a:srgbClr val="002060"/>
                </a:solidFill>
                <a:latin typeface="+mn-lt"/>
                <a:ea typeface="+mn-ea"/>
                <a:cs typeface="+mn-ea"/>
                <a:sym typeface="+mn-lt"/>
              </a:rPr>
              <a:t>MOV 52, AH</a:t>
            </a:r>
            <a:endParaRPr kumimoji="1" lang="en-US" altLang="zh-CN" sz="3000" dirty="0">
              <a:solidFill>
                <a:srgbClr val="002060"/>
              </a:solidFill>
              <a:latin typeface="+mn-lt"/>
              <a:ea typeface="+mn-ea"/>
              <a:cs typeface="+mn-ea"/>
              <a:sym typeface="+mn-lt"/>
            </a:endParaRPr>
          </a:p>
          <a:p>
            <a:pPr>
              <a:lnSpc>
                <a:spcPct val="140000"/>
              </a:lnSpc>
            </a:pPr>
            <a:r>
              <a:rPr kumimoji="1" lang="en-US" altLang="zh-CN" sz="3000" dirty="0">
                <a:solidFill>
                  <a:srgbClr val="002060"/>
                </a:solidFill>
                <a:latin typeface="+mn-lt"/>
                <a:ea typeface="+mn-ea"/>
                <a:cs typeface="+mn-ea"/>
                <a:sym typeface="+mn-lt"/>
              </a:rPr>
              <a:t>MOV CS, AX</a:t>
            </a:r>
            <a:endParaRPr kumimoji="1" lang="en-US" altLang="zh-CN" sz="3000" dirty="0">
              <a:solidFill>
                <a:srgbClr val="002060"/>
              </a:solidFill>
              <a:latin typeface="+mn-lt"/>
              <a:ea typeface="+mn-ea"/>
              <a:cs typeface="+mn-ea"/>
              <a:sym typeface="+mn-lt"/>
            </a:endParaRPr>
          </a:p>
          <a:p>
            <a:pPr>
              <a:lnSpc>
                <a:spcPct val="140000"/>
              </a:lnSpc>
            </a:pPr>
            <a:r>
              <a:rPr kumimoji="1" lang="en-US" altLang="zh-CN" sz="3000" dirty="0">
                <a:solidFill>
                  <a:srgbClr val="002060"/>
                </a:solidFill>
                <a:latin typeface="+mn-lt"/>
                <a:ea typeface="+mn-ea"/>
                <a:cs typeface="+mn-ea"/>
                <a:sym typeface="+mn-lt"/>
              </a:rPr>
              <a:t>MOV [DI], [SI]</a:t>
            </a:r>
            <a:endParaRPr kumimoji="1" lang="en-US" altLang="zh-CN" sz="3000" dirty="0">
              <a:solidFill>
                <a:srgbClr val="002060"/>
              </a:solidFill>
              <a:latin typeface="+mn-lt"/>
              <a:ea typeface="+mn-ea"/>
              <a:cs typeface="+mn-ea"/>
              <a:sym typeface="+mn-lt"/>
            </a:endParaRPr>
          </a:p>
          <a:p>
            <a:pPr>
              <a:lnSpc>
                <a:spcPct val="140000"/>
              </a:lnSpc>
            </a:pPr>
            <a:r>
              <a:rPr kumimoji="1" lang="en-US" altLang="zh-CN" sz="3000" dirty="0">
                <a:solidFill>
                  <a:srgbClr val="002060"/>
                </a:solidFill>
                <a:latin typeface="+mn-lt"/>
                <a:ea typeface="+mn-ea"/>
                <a:cs typeface="+mn-ea"/>
                <a:sym typeface="+mn-lt"/>
              </a:rPr>
              <a:t>MOV IP, BX	</a:t>
            </a:r>
            <a:endParaRPr kumimoji="1" lang="en-US" altLang="zh-CN" sz="3000" dirty="0">
              <a:solidFill>
                <a:srgbClr val="002060"/>
              </a:solidFill>
              <a:latin typeface="+mn-lt"/>
              <a:ea typeface="+mn-ea"/>
              <a:cs typeface="+mn-ea"/>
              <a:sym typeface="+mn-lt"/>
            </a:endParaRPr>
          </a:p>
        </p:txBody>
      </p:sp>
      <p:sp>
        <p:nvSpPr>
          <p:cNvPr id="148497" name="Oval 17"/>
          <p:cNvSpPr>
            <a:spLocks noChangeArrowheads="1"/>
          </p:cNvSpPr>
          <p:nvPr/>
        </p:nvSpPr>
        <p:spPr bwMode="auto">
          <a:xfrm>
            <a:off x="5463907" y="3610109"/>
            <a:ext cx="684212" cy="649188"/>
          </a:xfrm>
          <a:prstGeom prst="ellipse">
            <a:avLst/>
          </a:prstGeom>
          <a:noFill/>
          <a:ln w="38100" algn="ctr">
            <a:solidFill>
              <a:srgbClr val="FF0000"/>
            </a:solidFill>
            <a:round/>
          </a:ln>
          <a:effectLst/>
          <a:extLst>
            <a:ext uri="{909E8E84-426E-40DD-AFC4-6F175D3DCCD1}">
              <a14:hiddenFill xmlns:a14="http://schemas.microsoft.com/office/drawing/2010/main">
                <a:solidFill>
                  <a:srgbClr val="FFFF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latin typeface="+mn-lt"/>
              <a:ea typeface="+mn-ea"/>
              <a:cs typeface="+mn-ea"/>
              <a:sym typeface="+mn-lt"/>
            </a:endParaRPr>
          </a:p>
        </p:txBody>
      </p:sp>
      <p:sp>
        <p:nvSpPr>
          <p:cNvPr id="148498" name="AutoShape 18"/>
          <p:cNvSpPr>
            <a:spLocks noChangeArrowheads="1"/>
          </p:cNvSpPr>
          <p:nvPr/>
        </p:nvSpPr>
        <p:spPr bwMode="auto">
          <a:xfrm>
            <a:off x="7157487" y="3270282"/>
            <a:ext cx="1823552" cy="652463"/>
          </a:xfrm>
          <a:prstGeom prst="wedgeRectCallout">
            <a:avLst>
              <a:gd name="adj1" fmla="val -98130"/>
              <a:gd name="adj2" fmla="val 31465"/>
            </a:avLst>
          </a:prstGeom>
          <a:gradFill flip="none" rotWithShape="1">
            <a:gsLst>
              <a:gs pos="0">
                <a:srgbClr val="33CC33">
                  <a:tint val="66000"/>
                  <a:satMod val="160000"/>
                </a:srgbClr>
              </a:gs>
              <a:gs pos="50000">
                <a:srgbClr val="33CC33">
                  <a:tint val="44500"/>
                  <a:satMod val="160000"/>
                </a:srgbClr>
              </a:gs>
              <a:gs pos="100000">
                <a:srgbClr val="33CC33">
                  <a:tint val="23500"/>
                  <a:satMod val="160000"/>
                </a:srgbClr>
              </a:gs>
            </a:gsLst>
            <a:lin ang="16200000" scaled="1"/>
            <a:tileRect/>
          </a:gradFill>
          <a:ln w="19050" algn="ctr">
            <a:solidFill>
              <a:srgbClr val="006600"/>
            </a:solidFill>
            <a:miter lim="800000"/>
          </a:ln>
          <a:effectLst/>
        </p:spPr>
        <p:txBody>
          <a:bodyPr anchor="ct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marL="0" indent="0" algn="ctr"/>
            <a:r>
              <a:rPr lang="zh-CN" altLang="en-US" sz="2000" dirty="0">
                <a:latin typeface="华文新魏" panose="02010800040101010101" pitchFamily="2" charset="-122"/>
                <a:ea typeface="华文新魏" panose="02010800040101010101" pitchFamily="2" charset="-122"/>
                <a:cs typeface="+mn-ea"/>
                <a:sym typeface="+mn-lt"/>
              </a:rPr>
              <a:t>目的操作数不能是立即数</a:t>
            </a:r>
            <a:endParaRPr lang="zh-CN" altLang="en-US" sz="2000" dirty="0">
              <a:latin typeface="华文新魏" panose="02010800040101010101" pitchFamily="2" charset="-122"/>
              <a:ea typeface="华文新魏" panose="02010800040101010101" pitchFamily="2" charset="-122"/>
              <a:cs typeface="+mn-ea"/>
              <a:sym typeface="+mn-lt"/>
            </a:endParaRPr>
          </a:p>
        </p:txBody>
      </p:sp>
      <p:sp>
        <p:nvSpPr>
          <p:cNvPr id="148500" name="Oval 20"/>
          <p:cNvSpPr>
            <a:spLocks noChangeArrowheads="1"/>
          </p:cNvSpPr>
          <p:nvPr/>
        </p:nvSpPr>
        <p:spPr bwMode="auto">
          <a:xfrm>
            <a:off x="5489768" y="4248236"/>
            <a:ext cx="684213" cy="649188"/>
          </a:xfrm>
          <a:prstGeom prst="ellipse">
            <a:avLst/>
          </a:prstGeom>
          <a:noFill/>
          <a:ln w="38100" algn="ctr">
            <a:solidFill>
              <a:srgbClr val="FF0000"/>
            </a:solidFill>
            <a:round/>
          </a:ln>
          <a:effectLst/>
          <a:extLst>
            <a:ext uri="{909E8E84-426E-40DD-AFC4-6F175D3DCCD1}">
              <a14:hiddenFill xmlns:a14="http://schemas.microsoft.com/office/drawing/2010/main">
                <a:solidFill>
                  <a:srgbClr val="FFFF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latin typeface="+mn-lt"/>
              <a:ea typeface="+mn-ea"/>
              <a:cs typeface="+mn-ea"/>
              <a:sym typeface="+mn-lt"/>
            </a:endParaRPr>
          </a:p>
        </p:txBody>
      </p:sp>
      <p:sp>
        <p:nvSpPr>
          <p:cNvPr id="148501" name="AutoShape 21"/>
          <p:cNvSpPr>
            <a:spLocks noChangeArrowheads="1"/>
          </p:cNvSpPr>
          <p:nvPr/>
        </p:nvSpPr>
        <p:spPr bwMode="auto">
          <a:xfrm>
            <a:off x="7260902" y="4213257"/>
            <a:ext cx="1506537" cy="652463"/>
          </a:xfrm>
          <a:prstGeom prst="wedgeRectCallout">
            <a:avLst>
              <a:gd name="adj1" fmla="val -115574"/>
              <a:gd name="adj2" fmla="val -16277"/>
            </a:avLst>
          </a:prstGeom>
          <a:gradFill flip="none" rotWithShape="1">
            <a:gsLst>
              <a:gs pos="0">
                <a:srgbClr val="33CC33">
                  <a:tint val="66000"/>
                  <a:satMod val="160000"/>
                </a:srgbClr>
              </a:gs>
              <a:gs pos="50000">
                <a:srgbClr val="33CC33">
                  <a:tint val="44500"/>
                  <a:satMod val="160000"/>
                </a:srgbClr>
              </a:gs>
              <a:gs pos="100000">
                <a:srgbClr val="33CC33">
                  <a:tint val="23500"/>
                  <a:satMod val="160000"/>
                </a:srgbClr>
              </a:gs>
            </a:gsLst>
            <a:lin ang="16200000" scaled="1"/>
            <a:tileRect/>
          </a:gradFill>
          <a:ln w="19050" algn="ctr">
            <a:solidFill>
              <a:srgbClr val="006600"/>
            </a:solidFill>
            <a:miter lim="800000"/>
          </a:ln>
          <a:effectLst/>
        </p:spPr>
        <p:txBody>
          <a:bodyPr anchor="ct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marL="0" indent="0" algn="ctr"/>
            <a:r>
              <a:rPr lang="zh-CN" altLang="en-US" sz="2000" dirty="0">
                <a:latin typeface="华文新魏" panose="02010800040101010101" pitchFamily="2" charset="-122"/>
                <a:ea typeface="华文新魏" panose="02010800040101010101" pitchFamily="2" charset="-122"/>
                <a:cs typeface="+mn-ea"/>
                <a:sym typeface="+mn-lt"/>
              </a:rPr>
              <a:t>目的操作数</a:t>
            </a:r>
            <a:endParaRPr lang="zh-CN" altLang="en-US" sz="2000" dirty="0">
              <a:latin typeface="华文新魏" panose="02010800040101010101" pitchFamily="2" charset="-122"/>
              <a:ea typeface="华文新魏" panose="02010800040101010101" pitchFamily="2" charset="-122"/>
              <a:cs typeface="+mn-ea"/>
              <a:sym typeface="+mn-lt"/>
            </a:endParaRPr>
          </a:p>
          <a:p>
            <a:pPr marL="0" indent="0" algn="ctr"/>
            <a:r>
              <a:rPr lang="zh-CN" altLang="en-US" sz="2000" dirty="0">
                <a:latin typeface="华文新魏" panose="02010800040101010101" pitchFamily="2" charset="-122"/>
                <a:ea typeface="华文新魏" panose="02010800040101010101" pitchFamily="2" charset="-122"/>
                <a:cs typeface="+mn-ea"/>
                <a:sym typeface="+mn-lt"/>
              </a:rPr>
              <a:t>不能是</a:t>
            </a:r>
            <a:r>
              <a:rPr lang="en-US" altLang="zh-CN" sz="2000" dirty="0">
                <a:latin typeface="华文新魏" panose="02010800040101010101" pitchFamily="2" charset="-122"/>
                <a:ea typeface="华文新魏" panose="02010800040101010101" pitchFamily="2" charset="-122"/>
                <a:cs typeface="+mn-ea"/>
                <a:sym typeface="+mn-lt"/>
              </a:rPr>
              <a:t>CS</a:t>
            </a:r>
            <a:endParaRPr lang="en-US" altLang="zh-CN" sz="2000" dirty="0">
              <a:latin typeface="华文新魏" panose="02010800040101010101" pitchFamily="2" charset="-122"/>
              <a:ea typeface="华文新魏" panose="02010800040101010101" pitchFamily="2" charset="-122"/>
              <a:cs typeface="+mn-ea"/>
              <a:sym typeface="+mn-lt"/>
            </a:endParaRPr>
          </a:p>
        </p:txBody>
      </p:sp>
      <p:sp>
        <p:nvSpPr>
          <p:cNvPr id="148502" name="Oval 22"/>
          <p:cNvSpPr>
            <a:spLocks noChangeArrowheads="1"/>
          </p:cNvSpPr>
          <p:nvPr/>
        </p:nvSpPr>
        <p:spPr bwMode="auto">
          <a:xfrm>
            <a:off x="5569372" y="4918952"/>
            <a:ext cx="1685925" cy="649188"/>
          </a:xfrm>
          <a:prstGeom prst="ellipse">
            <a:avLst/>
          </a:prstGeom>
          <a:noFill/>
          <a:ln w="38100" algn="ctr">
            <a:solidFill>
              <a:srgbClr val="FF0000"/>
            </a:solidFill>
            <a:round/>
          </a:ln>
          <a:effectLst/>
          <a:extLst>
            <a:ext uri="{909E8E84-426E-40DD-AFC4-6F175D3DCCD1}">
              <a14:hiddenFill xmlns:a14="http://schemas.microsoft.com/office/drawing/2010/main">
                <a:solidFill>
                  <a:srgbClr val="FFFF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latin typeface="+mn-lt"/>
              <a:ea typeface="+mn-ea"/>
              <a:cs typeface="+mn-ea"/>
              <a:sym typeface="+mn-lt"/>
            </a:endParaRPr>
          </a:p>
        </p:txBody>
      </p:sp>
      <p:sp>
        <p:nvSpPr>
          <p:cNvPr id="148503" name="AutoShape 23"/>
          <p:cNvSpPr>
            <a:spLocks noChangeArrowheads="1"/>
          </p:cNvSpPr>
          <p:nvPr/>
        </p:nvSpPr>
        <p:spPr bwMode="auto">
          <a:xfrm>
            <a:off x="7424900" y="5240370"/>
            <a:ext cx="1619250" cy="652463"/>
          </a:xfrm>
          <a:prstGeom prst="wedgeRectCallout">
            <a:avLst>
              <a:gd name="adj1" fmla="val -79228"/>
              <a:gd name="adj2" fmla="val -11794"/>
            </a:avLst>
          </a:prstGeom>
          <a:gradFill flip="none" rotWithShape="1">
            <a:gsLst>
              <a:gs pos="0">
                <a:srgbClr val="33CC33">
                  <a:tint val="66000"/>
                  <a:satMod val="160000"/>
                </a:srgbClr>
              </a:gs>
              <a:gs pos="50000">
                <a:srgbClr val="33CC33">
                  <a:tint val="44500"/>
                  <a:satMod val="160000"/>
                </a:srgbClr>
              </a:gs>
              <a:gs pos="100000">
                <a:srgbClr val="33CC33">
                  <a:tint val="23500"/>
                  <a:satMod val="160000"/>
                </a:srgbClr>
              </a:gs>
            </a:gsLst>
            <a:lin ang="16200000" scaled="1"/>
            <a:tileRect/>
          </a:gradFill>
          <a:ln w="19050" algn="ctr">
            <a:solidFill>
              <a:srgbClr val="006600"/>
            </a:solidFill>
            <a:miter lim="800000"/>
          </a:ln>
          <a:effectLst/>
        </p:spPr>
        <p:txBody>
          <a:bodyPr anchor="ct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marL="0" indent="0" algn="ctr"/>
            <a:r>
              <a:rPr lang="zh-CN" altLang="en-US" sz="2000">
                <a:latin typeface="华文新魏" panose="02010800040101010101" pitchFamily="2" charset="-122"/>
                <a:ea typeface="华文新魏" panose="02010800040101010101" pitchFamily="2" charset="-122"/>
                <a:cs typeface="+mn-ea"/>
                <a:sym typeface="+mn-lt"/>
              </a:rPr>
              <a:t>不能同时为内存单元</a:t>
            </a:r>
            <a:endParaRPr lang="zh-CN" altLang="en-US" sz="2000">
              <a:latin typeface="华文新魏" panose="02010800040101010101" pitchFamily="2" charset="-122"/>
              <a:ea typeface="华文新魏" panose="02010800040101010101" pitchFamily="2" charset="-122"/>
              <a:cs typeface="+mn-ea"/>
              <a:sym typeface="+mn-lt"/>
            </a:endParaRPr>
          </a:p>
        </p:txBody>
      </p:sp>
      <p:sp>
        <p:nvSpPr>
          <p:cNvPr id="148504" name="Oval 24"/>
          <p:cNvSpPr>
            <a:spLocks noChangeArrowheads="1"/>
          </p:cNvSpPr>
          <p:nvPr/>
        </p:nvSpPr>
        <p:spPr bwMode="auto">
          <a:xfrm>
            <a:off x="5457040" y="5557079"/>
            <a:ext cx="524669" cy="649188"/>
          </a:xfrm>
          <a:prstGeom prst="ellipse">
            <a:avLst/>
          </a:prstGeom>
          <a:noFill/>
          <a:ln w="38100" algn="ctr">
            <a:solidFill>
              <a:srgbClr val="FF0000"/>
            </a:solidFill>
            <a:round/>
          </a:ln>
          <a:effectLst/>
          <a:extLst>
            <a:ext uri="{909E8E84-426E-40DD-AFC4-6F175D3DCCD1}">
              <a14:hiddenFill xmlns:a14="http://schemas.microsoft.com/office/drawing/2010/main">
                <a:solidFill>
                  <a:srgbClr val="FFFF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latin typeface="+mn-lt"/>
              <a:ea typeface="+mn-ea"/>
              <a:cs typeface="+mn-ea"/>
              <a:sym typeface="+mn-lt"/>
            </a:endParaRPr>
          </a:p>
        </p:txBody>
      </p:sp>
      <p:sp>
        <p:nvSpPr>
          <p:cNvPr id="148505" name="AutoShape 25"/>
          <p:cNvSpPr>
            <a:spLocks noChangeArrowheads="1"/>
          </p:cNvSpPr>
          <p:nvPr/>
        </p:nvSpPr>
        <p:spPr bwMode="auto">
          <a:xfrm>
            <a:off x="6504410" y="6096033"/>
            <a:ext cx="1506537" cy="652462"/>
          </a:xfrm>
          <a:prstGeom prst="wedgeRectCallout">
            <a:avLst>
              <a:gd name="adj1" fmla="val -94574"/>
              <a:gd name="adj2" fmla="val -50000"/>
            </a:avLst>
          </a:prstGeom>
          <a:gradFill flip="none" rotWithShape="1">
            <a:gsLst>
              <a:gs pos="0">
                <a:srgbClr val="33CC33">
                  <a:tint val="66000"/>
                  <a:satMod val="160000"/>
                </a:srgbClr>
              </a:gs>
              <a:gs pos="50000">
                <a:srgbClr val="33CC33">
                  <a:tint val="44500"/>
                  <a:satMod val="160000"/>
                </a:srgbClr>
              </a:gs>
              <a:gs pos="100000">
                <a:srgbClr val="33CC33">
                  <a:tint val="23500"/>
                  <a:satMod val="160000"/>
                </a:srgbClr>
              </a:gs>
            </a:gsLst>
            <a:lin ang="16200000" scaled="1"/>
            <a:tileRect/>
          </a:gradFill>
          <a:ln w="19050" algn="ctr">
            <a:solidFill>
              <a:srgbClr val="006600"/>
            </a:solidFill>
            <a:miter lim="800000"/>
          </a:ln>
          <a:effectLst/>
        </p:spPr>
        <p:txBody>
          <a:bodyPr anchor="ct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marL="0" indent="0" algn="ctr"/>
            <a:r>
              <a:rPr lang="zh-CN" altLang="en-US" sz="2000">
                <a:latin typeface="华文新魏" panose="02010800040101010101" pitchFamily="2" charset="-122"/>
                <a:ea typeface="华文新魏" panose="02010800040101010101" pitchFamily="2" charset="-122"/>
                <a:cs typeface="+mn-ea"/>
                <a:sym typeface="+mn-lt"/>
              </a:rPr>
              <a:t>目的操作数</a:t>
            </a:r>
            <a:endParaRPr lang="zh-CN" altLang="en-US" sz="2000">
              <a:latin typeface="华文新魏" panose="02010800040101010101" pitchFamily="2" charset="-122"/>
              <a:ea typeface="华文新魏" panose="02010800040101010101" pitchFamily="2" charset="-122"/>
              <a:cs typeface="+mn-ea"/>
              <a:sym typeface="+mn-lt"/>
            </a:endParaRPr>
          </a:p>
          <a:p>
            <a:pPr marL="0" indent="0" algn="ctr"/>
            <a:r>
              <a:rPr lang="zh-CN" altLang="en-US" sz="2000">
                <a:latin typeface="华文新魏" panose="02010800040101010101" pitchFamily="2" charset="-122"/>
                <a:ea typeface="华文新魏" panose="02010800040101010101" pitchFamily="2" charset="-122"/>
                <a:cs typeface="+mn-ea"/>
                <a:sym typeface="+mn-lt"/>
              </a:rPr>
              <a:t>不能是</a:t>
            </a:r>
            <a:r>
              <a:rPr lang="en-US" altLang="zh-CN" sz="2000">
                <a:latin typeface="华文新魏" panose="02010800040101010101" pitchFamily="2" charset="-122"/>
                <a:ea typeface="华文新魏" panose="02010800040101010101" pitchFamily="2" charset="-122"/>
                <a:cs typeface="+mn-ea"/>
                <a:sym typeface="+mn-lt"/>
              </a:rPr>
              <a:t>IP</a:t>
            </a:r>
            <a:endParaRPr lang="en-US" altLang="zh-CN" sz="2000">
              <a:latin typeface="华文新魏" panose="02010800040101010101" pitchFamily="2" charset="-122"/>
              <a:ea typeface="华文新魏" panose="02010800040101010101" pitchFamily="2" charset="-122"/>
              <a:cs typeface="+mn-ea"/>
              <a:sym typeface="+mn-lt"/>
            </a:endParaRPr>
          </a:p>
        </p:txBody>
      </p:sp>
      <p:grpSp>
        <p:nvGrpSpPr>
          <p:cNvPr id="14" name="Group 28"/>
          <p:cNvGrpSpPr/>
          <p:nvPr/>
        </p:nvGrpSpPr>
        <p:grpSpPr bwMode="auto">
          <a:xfrm>
            <a:off x="1400840" y="1227122"/>
            <a:ext cx="3951288" cy="3122613"/>
            <a:chOff x="2835" y="1933"/>
            <a:chExt cx="2489" cy="1967"/>
          </a:xfrm>
        </p:grpSpPr>
        <p:sp>
          <p:nvSpPr>
            <p:cNvPr id="15" name="Oval 18"/>
            <p:cNvSpPr>
              <a:spLocks noChangeArrowheads="1"/>
            </p:cNvSpPr>
            <p:nvPr/>
          </p:nvSpPr>
          <p:spPr bwMode="auto">
            <a:xfrm>
              <a:off x="3669" y="2210"/>
              <a:ext cx="720" cy="563"/>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a:ln w="28575" cap="sq">
              <a:solidFill>
                <a:schemeClr val="accent2"/>
              </a:solidFill>
              <a:round/>
              <a:headEnd type="none" w="sm" len="sm"/>
              <a:tailEnd type="none" w="sm" len="sm"/>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zh-CN" altLang="en-US" sz="2000">
                  <a:solidFill>
                    <a:srgbClr val="000099"/>
                  </a:solidFill>
                  <a:latin typeface="+mn-lt"/>
                  <a:ea typeface="+mn-ea"/>
                  <a:cs typeface="+mn-ea"/>
                  <a:sym typeface="+mn-lt"/>
                </a:rPr>
                <a:t>寄存器</a:t>
              </a:r>
              <a:endParaRPr lang="zh-CN" altLang="en-US" sz="2000">
                <a:solidFill>
                  <a:srgbClr val="000099"/>
                </a:solidFill>
                <a:latin typeface="+mn-lt"/>
                <a:ea typeface="+mn-ea"/>
                <a:cs typeface="+mn-ea"/>
                <a:sym typeface="+mn-lt"/>
              </a:endParaRPr>
            </a:p>
            <a:p>
              <a:pPr algn="ctr" eaLnBrk="1" hangingPunct="1">
                <a:spcBef>
                  <a:spcPct val="0"/>
                </a:spcBef>
                <a:buFontTx/>
                <a:buNone/>
              </a:pPr>
              <a:r>
                <a:rPr lang="en-US" altLang="zh-CN" sz="2000">
                  <a:solidFill>
                    <a:srgbClr val="000099"/>
                  </a:solidFill>
                  <a:latin typeface="+mn-lt"/>
                  <a:ea typeface="+mn-ea"/>
                  <a:cs typeface="+mn-ea"/>
                  <a:sym typeface="+mn-lt"/>
                </a:rPr>
                <a:t>reg</a:t>
              </a:r>
              <a:endParaRPr lang="en-US" altLang="zh-CN" sz="2000">
                <a:solidFill>
                  <a:srgbClr val="000099"/>
                </a:solidFill>
                <a:latin typeface="+mn-lt"/>
                <a:ea typeface="+mn-ea"/>
                <a:cs typeface="+mn-ea"/>
                <a:sym typeface="+mn-lt"/>
              </a:endParaRPr>
            </a:p>
          </p:txBody>
        </p:sp>
        <p:sp>
          <p:nvSpPr>
            <p:cNvPr id="16" name="Oval 19"/>
            <p:cNvSpPr>
              <a:spLocks noChangeArrowheads="1"/>
            </p:cNvSpPr>
            <p:nvPr/>
          </p:nvSpPr>
          <p:spPr bwMode="auto">
            <a:xfrm>
              <a:off x="2835" y="2750"/>
              <a:ext cx="720" cy="564"/>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a:ln w="28575" cap="sq">
              <a:solidFill>
                <a:schemeClr val="accent2"/>
              </a:solidFill>
              <a:round/>
              <a:headEnd type="none" w="sm" len="sm"/>
              <a:tailEnd type="none" w="sm" len="sm"/>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zh-CN" altLang="en-US" sz="2000">
                  <a:solidFill>
                    <a:srgbClr val="000099"/>
                  </a:solidFill>
                  <a:latin typeface="+mn-lt"/>
                  <a:ea typeface="+mn-ea"/>
                  <a:cs typeface="+mn-ea"/>
                  <a:sym typeface="+mn-lt"/>
                </a:rPr>
                <a:t>存储器</a:t>
              </a:r>
              <a:endParaRPr lang="zh-CN" altLang="en-US" sz="2000">
                <a:solidFill>
                  <a:srgbClr val="000099"/>
                </a:solidFill>
                <a:latin typeface="+mn-lt"/>
                <a:ea typeface="+mn-ea"/>
                <a:cs typeface="+mn-ea"/>
                <a:sym typeface="+mn-lt"/>
              </a:endParaRPr>
            </a:p>
            <a:p>
              <a:pPr algn="ctr">
                <a:spcBef>
                  <a:spcPct val="0"/>
                </a:spcBef>
                <a:buFontTx/>
                <a:buNone/>
              </a:pPr>
              <a:r>
                <a:rPr lang="en-US" altLang="zh-CN" sz="2000">
                  <a:solidFill>
                    <a:srgbClr val="000099"/>
                  </a:solidFill>
                  <a:latin typeface="+mn-lt"/>
                  <a:ea typeface="+mn-ea"/>
                  <a:cs typeface="+mn-ea"/>
                  <a:sym typeface="+mn-lt"/>
                </a:rPr>
                <a:t>mem</a:t>
              </a:r>
              <a:endParaRPr lang="en-US" altLang="zh-CN" sz="2400">
                <a:solidFill>
                  <a:srgbClr val="000099"/>
                </a:solidFill>
                <a:latin typeface="+mn-lt"/>
                <a:ea typeface="+mn-ea"/>
                <a:cs typeface="+mn-ea"/>
                <a:sym typeface="+mn-lt"/>
              </a:endParaRPr>
            </a:p>
          </p:txBody>
        </p:sp>
        <p:sp>
          <p:nvSpPr>
            <p:cNvPr id="17" name="Oval 20"/>
            <p:cNvSpPr>
              <a:spLocks noChangeArrowheads="1"/>
            </p:cNvSpPr>
            <p:nvPr/>
          </p:nvSpPr>
          <p:spPr bwMode="auto">
            <a:xfrm>
              <a:off x="4604" y="2795"/>
              <a:ext cx="720" cy="564"/>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a:ln w="28575" cap="sq">
              <a:solidFill>
                <a:schemeClr val="accent2"/>
              </a:solidFill>
              <a:round/>
              <a:headEnd type="none" w="sm" len="sm"/>
              <a:tailEnd type="none" w="sm" len="sm"/>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zh-CN" altLang="en-US" sz="2000" dirty="0">
                  <a:solidFill>
                    <a:srgbClr val="000099"/>
                  </a:solidFill>
                  <a:latin typeface="+mn-lt"/>
                  <a:ea typeface="+mn-ea"/>
                  <a:cs typeface="+mn-ea"/>
                  <a:sym typeface="+mn-lt"/>
                </a:rPr>
                <a:t>段寄存器</a:t>
              </a:r>
              <a:endParaRPr lang="zh-CN" altLang="en-US" sz="2000" dirty="0">
                <a:solidFill>
                  <a:srgbClr val="000099"/>
                </a:solidFill>
                <a:latin typeface="+mn-lt"/>
                <a:ea typeface="+mn-ea"/>
                <a:cs typeface="+mn-ea"/>
                <a:sym typeface="+mn-lt"/>
              </a:endParaRPr>
            </a:p>
            <a:p>
              <a:pPr algn="ctr" eaLnBrk="1" hangingPunct="1">
                <a:spcBef>
                  <a:spcPct val="0"/>
                </a:spcBef>
                <a:buFontTx/>
                <a:buNone/>
              </a:pPr>
              <a:r>
                <a:rPr lang="en-US" altLang="zh-CN" sz="2000" dirty="0" err="1">
                  <a:solidFill>
                    <a:srgbClr val="000099"/>
                  </a:solidFill>
                  <a:latin typeface="+mn-lt"/>
                  <a:ea typeface="+mn-ea"/>
                  <a:cs typeface="+mn-ea"/>
                  <a:sym typeface="+mn-lt"/>
                </a:rPr>
                <a:t>sreg</a:t>
              </a:r>
              <a:endParaRPr lang="en-US" altLang="zh-CN" sz="2000" dirty="0">
                <a:solidFill>
                  <a:srgbClr val="000099"/>
                </a:solidFill>
                <a:latin typeface="+mn-lt"/>
                <a:ea typeface="+mn-ea"/>
                <a:cs typeface="+mn-ea"/>
                <a:sym typeface="+mn-lt"/>
              </a:endParaRPr>
            </a:p>
          </p:txBody>
        </p:sp>
        <p:sp>
          <p:nvSpPr>
            <p:cNvPr id="18" name="Oval 21"/>
            <p:cNvSpPr>
              <a:spLocks noChangeArrowheads="1"/>
            </p:cNvSpPr>
            <p:nvPr/>
          </p:nvSpPr>
          <p:spPr bwMode="auto">
            <a:xfrm>
              <a:off x="3717" y="3337"/>
              <a:ext cx="720" cy="563"/>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a:ln w="28575" cap="sq">
              <a:solidFill>
                <a:schemeClr val="accent2"/>
              </a:solidFill>
              <a:round/>
              <a:headEnd type="none" w="sm" len="sm"/>
              <a:tailEnd type="none" w="sm" len="sm"/>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zh-CN" altLang="en-US" sz="2000">
                  <a:solidFill>
                    <a:srgbClr val="000099"/>
                  </a:solidFill>
                  <a:latin typeface="+mn-lt"/>
                  <a:ea typeface="+mn-ea"/>
                  <a:cs typeface="+mn-ea"/>
                  <a:sym typeface="+mn-lt"/>
                </a:rPr>
                <a:t>立即数</a:t>
              </a:r>
              <a:endParaRPr lang="zh-CN" altLang="en-US" sz="2000">
                <a:solidFill>
                  <a:srgbClr val="000099"/>
                </a:solidFill>
                <a:latin typeface="+mn-lt"/>
                <a:ea typeface="+mn-ea"/>
                <a:cs typeface="+mn-ea"/>
                <a:sym typeface="+mn-lt"/>
              </a:endParaRPr>
            </a:p>
            <a:p>
              <a:pPr algn="ctr" eaLnBrk="1" hangingPunct="1">
                <a:spcBef>
                  <a:spcPct val="0"/>
                </a:spcBef>
                <a:buFontTx/>
                <a:buNone/>
              </a:pPr>
              <a:r>
                <a:rPr lang="en-US" altLang="zh-CN" sz="2000">
                  <a:solidFill>
                    <a:srgbClr val="000099"/>
                  </a:solidFill>
                  <a:latin typeface="+mn-lt"/>
                  <a:ea typeface="+mn-ea"/>
                  <a:cs typeface="+mn-ea"/>
                  <a:sym typeface="+mn-lt"/>
                </a:rPr>
                <a:t>data</a:t>
              </a:r>
              <a:endParaRPr lang="en-US" altLang="zh-CN" sz="2000">
                <a:solidFill>
                  <a:srgbClr val="000099"/>
                </a:solidFill>
                <a:latin typeface="+mn-lt"/>
                <a:ea typeface="+mn-ea"/>
                <a:cs typeface="+mn-ea"/>
                <a:sym typeface="+mn-lt"/>
              </a:endParaRPr>
            </a:p>
          </p:txBody>
        </p:sp>
        <p:sp>
          <p:nvSpPr>
            <p:cNvPr id="19" name="Line 22"/>
            <p:cNvSpPr>
              <a:spLocks noChangeShapeType="1"/>
            </p:cNvSpPr>
            <p:nvPr/>
          </p:nvSpPr>
          <p:spPr bwMode="auto">
            <a:xfrm>
              <a:off x="4377" y="2614"/>
              <a:ext cx="317" cy="226"/>
            </a:xfrm>
            <a:prstGeom prst="line">
              <a:avLst/>
            </a:prstGeom>
            <a:noFill/>
            <a:ln w="28575" cap="sq">
              <a:solidFill>
                <a:srgbClr val="3366FF"/>
              </a:solidFill>
              <a:round/>
              <a:headEnd type="triangle" w="lg" len="lg"/>
              <a:tailEnd type="triangle" w="lg" len="lg"/>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20" name="Line 23"/>
            <p:cNvSpPr>
              <a:spLocks noChangeShapeType="1"/>
            </p:cNvSpPr>
            <p:nvPr/>
          </p:nvSpPr>
          <p:spPr bwMode="auto">
            <a:xfrm>
              <a:off x="3560" y="3067"/>
              <a:ext cx="1044" cy="0"/>
            </a:xfrm>
            <a:prstGeom prst="line">
              <a:avLst/>
            </a:prstGeom>
            <a:noFill/>
            <a:ln w="28575" cap="sq">
              <a:solidFill>
                <a:srgbClr val="3366FF"/>
              </a:solidFill>
              <a:round/>
              <a:headEnd type="triangle" w="lg" len="lg"/>
              <a:tailEnd type="triangle" w="lg" len="lg"/>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21" name="Line 24"/>
            <p:cNvSpPr>
              <a:spLocks noChangeShapeType="1"/>
            </p:cNvSpPr>
            <p:nvPr/>
          </p:nvSpPr>
          <p:spPr bwMode="auto">
            <a:xfrm flipH="1" flipV="1">
              <a:off x="4053" y="2773"/>
              <a:ext cx="0" cy="564"/>
            </a:xfrm>
            <a:prstGeom prst="line">
              <a:avLst/>
            </a:prstGeom>
            <a:noFill/>
            <a:ln w="28575" cap="sq">
              <a:solidFill>
                <a:srgbClr val="3366FF"/>
              </a:solidFill>
              <a:round/>
              <a:headEnd type="none" w="sm" len="sm"/>
              <a:tailEnd type="triangle" w="lg" len="lg"/>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22" name="Line 25"/>
            <p:cNvSpPr>
              <a:spLocks noChangeShapeType="1"/>
            </p:cNvSpPr>
            <p:nvPr/>
          </p:nvSpPr>
          <p:spPr bwMode="auto">
            <a:xfrm flipH="1" flipV="1">
              <a:off x="3424" y="3294"/>
              <a:ext cx="272" cy="181"/>
            </a:xfrm>
            <a:prstGeom prst="line">
              <a:avLst/>
            </a:prstGeom>
            <a:noFill/>
            <a:ln w="28575" cap="sq">
              <a:solidFill>
                <a:srgbClr val="3366FF"/>
              </a:solidFill>
              <a:round/>
              <a:headEnd type="none" w="sm" len="sm"/>
              <a:tailEnd type="triangle" w="lg" len="lg"/>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23" name="Line 26"/>
            <p:cNvSpPr>
              <a:spLocks noChangeShapeType="1"/>
            </p:cNvSpPr>
            <p:nvPr/>
          </p:nvSpPr>
          <p:spPr bwMode="auto">
            <a:xfrm flipV="1">
              <a:off x="3470" y="2632"/>
              <a:ext cx="247" cy="208"/>
            </a:xfrm>
            <a:prstGeom prst="line">
              <a:avLst/>
            </a:prstGeom>
            <a:noFill/>
            <a:ln w="28575" cap="sq">
              <a:solidFill>
                <a:srgbClr val="3366FF"/>
              </a:solidFill>
              <a:round/>
              <a:headEnd type="triangle" w="lg" len="lg"/>
              <a:tailEnd type="triangle" w="lg" len="lg"/>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24" name="Freeform 27"/>
            <p:cNvSpPr/>
            <p:nvPr/>
          </p:nvSpPr>
          <p:spPr bwMode="auto">
            <a:xfrm>
              <a:off x="3681" y="1933"/>
              <a:ext cx="623" cy="322"/>
            </a:xfrm>
            <a:custGeom>
              <a:avLst/>
              <a:gdLst>
                <a:gd name="T0" fmla="*/ 165 w 623"/>
                <a:gd name="T1" fmla="*/ 193 h 416"/>
                <a:gd name="T2" fmla="*/ 27 w 623"/>
                <a:gd name="T3" fmla="*/ 57 h 416"/>
                <a:gd name="T4" fmla="*/ 327 w 623"/>
                <a:gd name="T5" fmla="*/ 2 h 416"/>
                <a:gd name="T6" fmla="*/ 595 w 623"/>
                <a:gd name="T7" fmla="*/ 50 h 416"/>
                <a:gd name="T8" fmla="*/ 497 w 623"/>
                <a:gd name="T9" fmla="*/ 178 h 416"/>
                <a:gd name="T10" fmla="*/ 0 60000 65536"/>
                <a:gd name="T11" fmla="*/ 0 60000 65536"/>
                <a:gd name="T12" fmla="*/ 0 60000 65536"/>
                <a:gd name="T13" fmla="*/ 0 60000 65536"/>
                <a:gd name="T14" fmla="*/ 0 60000 65536"/>
                <a:gd name="T15" fmla="*/ 0 w 623"/>
                <a:gd name="T16" fmla="*/ 0 h 416"/>
                <a:gd name="T17" fmla="*/ 623 w 623"/>
                <a:gd name="T18" fmla="*/ 416 h 416"/>
              </a:gdLst>
              <a:ahLst/>
              <a:cxnLst>
                <a:cxn ang="T10">
                  <a:pos x="T0" y="T1"/>
                </a:cxn>
                <a:cxn ang="T11">
                  <a:pos x="T2" y="T3"/>
                </a:cxn>
                <a:cxn ang="T12">
                  <a:pos x="T4" y="T5"/>
                </a:cxn>
                <a:cxn ang="T13">
                  <a:pos x="T6" y="T7"/>
                </a:cxn>
                <a:cxn ang="T14">
                  <a:pos x="T8" y="T9"/>
                </a:cxn>
              </a:cxnLst>
              <a:rect l="T15" t="T16" r="T17" b="T18"/>
              <a:pathLst>
                <a:path w="623" h="416">
                  <a:moveTo>
                    <a:pt x="165" y="416"/>
                  </a:moveTo>
                  <a:cubicBezTo>
                    <a:pt x="142" y="367"/>
                    <a:pt x="0" y="193"/>
                    <a:pt x="27" y="124"/>
                  </a:cubicBezTo>
                  <a:cubicBezTo>
                    <a:pt x="54" y="55"/>
                    <a:pt x="232" y="6"/>
                    <a:pt x="327" y="3"/>
                  </a:cubicBezTo>
                  <a:cubicBezTo>
                    <a:pt x="422" y="0"/>
                    <a:pt x="567" y="45"/>
                    <a:pt x="595" y="108"/>
                  </a:cubicBezTo>
                  <a:cubicBezTo>
                    <a:pt x="623" y="171"/>
                    <a:pt x="517" y="327"/>
                    <a:pt x="497" y="384"/>
                  </a:cubicBezTo>
                </a:path>
              </a:pathLst>
            </a:custGeom>
            <a:noFill/>
            <a:ln w="28575" cap="sq">
              <a:solidFill>
                <a:srgbClr val="3366FF"/>
              </a:solidFill>
              <a:round/>
              <a:headEnd type="none" w="sm" len="sm"/>
              <a:tailEnd type="triangle" w="lg" len="lg"/>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mn-lt"/>
                <a:ea typeface="+mn-ea"/>
                <a:cs typeface="+mn-ea"/>
                <a:sym typeface="+mn-lt"/>
              </a:endParaRPr>
            </a:p>
          </p:txBody>
        </p:sp>
      </p:grpSp>
      <p:sp>
        <p:nvSpPr>
          <p:cNvPr id="25" name="Rectangle 3"/>
          <p:cNvSpPr>
            <a:spLocks noChangeArrowheads="1"/>
          </p:cNvSpPr>
          <p:nvPr/>
        </p:nvSpPr>
        <p:spPr bwMode="auto">
          <a:xfrm>
            <a:off x="4682058" y="1307027"/>
            <a:ext cx="3592650"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kumimoji="1" lang="zh-CN" altLang="en-US" sz="3000" dirty="0">
                <a:solidFill>
                  <a:srgbClr val="C00000"/>
                </a:solidFill>
                <a:latin typeface="+mn-lt"/>
                <a:ea typeface="+mn-ea"/>
                <a:cs typeface="+mn-ea"/>
                <a:sym typeface="+mn-lt"/>
              </a:rPr>
              <a:t>数据传送指令 </a:t>
            </a:r>
            <a:r>
              <a:rPr kumimoji="1" lang="en-US" altLang="zh-CN" sz="3000" dirty="0">
                <a:solidFill>
                  <a:srgbClr val="006600"/>
                </a:solidFill>
                <a:latin typeface="+mn-lt"/>
                <a:ea typeface="+mn-ea"/>
                <a:cs typeface="+mn-ea"/>
                <a:sym typeface="+mn-lt"/>
              </a:rPr>
              <a:t>MOV</a:t>
            </a:r>
            <a:endParaRPr kumimoji="1" lang="zh-CN" altLang="en-US" sz="3000" dirty="0">
              <a:solidFill>
                <a:srgbClr val="00660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wipe(down)">
                                      <p:cBhvr>
                                        <p:cTn id="7" dur="500"/>
                                        <p:tgtEl>
                                          <p:spTgt spid="22530"/>
                                        </p:tgtEl>
                                      </p:cBhvr>
                                    </p:animEffect>
                                  </p:childTnLst>
                                </p:cTn>
                              </p:par>
                              <p:par>
                                <p:cTn id="8" presetID="22" presetClass="entr" presetSubtype="4"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down)">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148495">
                                            <p:txEl>
                                              <p:pRg st="0" end="0"/>
                                            </p:txEl>
                                          </p:spTgt>
                                        </p:tgtEl>
                                        <p:attrNameLst>
                                          <p:attrName>style.visibility</p:attrName>
                                        </p:attrNameLst>
                                      </p:cBhvr>
                                      <p:to>
                                        <p:strVal val="visible"/>
                                      </p:to>
                                    </p:set>
                                    <p:animEffect transition="in" filter="circle(in)">
                                      <p:cBhvr>
                                        <p:cTn id="15" dur="500"/>
                                        <p:tgtEl>
                                          <p:spTgt spid="148495">
                                            <p:txEl>
                                              <p:pRg st="0" end="0"/>
                                            </p:txEl>
                                          </p:spTgt>
                                        </p:tgtEl>
                                      </p:cBhvr>
                                    </p:animEffect>
                                  </p:childTnLst>
                                </p:cTn>
                              </p:par>
                            </p:childTnLst>
                          </p:cTn>
                        </p:par>
                        <p:par>
                          <p:cTn id="16" fill="hold">
                            <p:stCondLst>
                              <p:cond delay="500"/>
                            </p:stCondLst>
                            <p:childTnLst>
                              <p:par>
                                <p:cTn id="17" presetID="6" presetClass="entr" presetSubtype="32" fill="hold" grpId="0" nodeType="afterEffect">
                                  <p:stCondLst>
                                    <p:cond delay="0"/>
                                  </p:stCondLst>
                                  <p:childTnLst>
                                    <p:set>
                                      <p:cBhvr>
                                        <p:cTn id="18" dur="1" fill="hold">
                                          <p:stCondLst>
                                            <p:cond delay="0"/>
                                          </p:stCondLst>
                                        </p:cTn>
                                        <p:tgtEl>
                                          <p:spTgt spid="148495">
                                            <p:txEl>
                                              <p:pRg st="1" end="1"/>
                                            </p:txEl>
                                          </p:spTgt>
                                        </p:tgtEl>
                                        <p:attrNameLst>
                                          <p:attrName>style.visibility</p:attrName>
                                        </p:attrNameLst>
                                      </p:cBhvr>
                                      <p:to>
                                        <p:strVal val="visible"/>
                                      </p:to>
                                    </p:set>
                                    <p:animEffect transition="in" filter="circle(out)">
                                      <p:cBhvr>
                                        <p:cTn id="19" dur="500"/>
                                        <p:tgtEl>
                                          <p:spTgt spid="148495">
                                            <p:txEl>
                                              <p:pRg st="1" end="1"/>
                                            </p:txEl>
                                          </p:spTgt>
                                        </p:tgtEl>
                                      </p:cBhvr>
                                    </p:animEffect>
                                  </p:childTnLst>
                                </p:cTn>
                              </p:par>
                            </p:childTnLst>
                          </p:cTn>
                        </p:par>
                        <p:par>
                          <p:cTn id="20" fill="hold">
                            <p:stCondLst>
                              <p:cond delay="1000"/>
                            </p:stCondLst>
                            <p:childTnLst>
                              <p:par>
                                <p:cTn id="21" presetID="3" presetClass="entr" presetSubtype="10" fill="hold" grpId="0" nodeType="afterEffect">
                                  <p:stCondLst>
                                    <p:cond delay="0"/>
                                  </p:stCondLst>
                                  <p:childTnLst>
                                    <p:set>
                                      <p:cBhvr>
                                        <p:cTn id="22" dur="1" fill="hold">
                                          <p:stCondLst>
                                            <p:cond delay="0"/>
                                          </p:stCondLst>
                                        </p:cTn>
                                        <p:tgtEl>
                                          <p:spTgt spid="148495">
                                            <p:txEl>
                                              <p:pRg st="2" end="2"/>
                                            </p:txEl>
                                          </p:spTgt>
                                        </p:tgtEl>
                                        <p:attrNameLst>
                                          <p:attrName>style.visibility</p:attrName>
                                        </p:attrNameLst>
                                      </p:cBhvr>
                                      <p:to>
                                        <p:strVal val="visible"/>
                                      </p:to>
                                    </p:set>
                                    <p:animEffect transition="in" filter="blinds(horizontal)">
                                      <p:cBhvr>
                                        <p:cTn id="23" dur="500"/>
                                        <p:tgtEl>
                                          <p:spTgt spid="14849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7" presetClass="entr" presetSubtype="1" fill="hold" grpId="0" nodeType="clickEffect">
                                  <p:stCondLst>
                                    <p:cond delay="0"/>
                                  </p:stCondLst>
                                  <p:childTnLst>
                                    <p:set>
                                      <p:cBhvr>
                                        <p:cTn id="27" dur="1" fill="hold">
                                          <p:stCondLst>
                                            <p:cond delay="0"/>
                                          </p:stCondLst>
                                        </p:cTn>
                                        <p:tgtEl>
                                          <p:spTgt spid="148496"/>
                                        </p:tgtEl>
                                        <p:attrNameLst>
                                          <p:attrName>style.visibility</p:attrName>
                                        </p:attrNameLst>
                                      </p:cBhvr>
                                      <p:to>
                                        <p:strVal val="visible"/>
                                      </p:to>
                                    </p:set>
                                    <p:anim calcmode="lin" valueType="num">
                                      <p:cBhvr>
                                        <p:cTn id="28" dur="500" fill="hold"/>
                                        <p:tgtEl>
                                          <p:spTgt spid="148496"/>
                                        </p:tgtEl>
                                        <p:attrNameLst>
                                          <p:attrName>ppt_x</p:attrName>
                                        </p:attrNameLst>
                                      </p:cBhvr>
                                      <p:tavLst>
                                        <p:tav tm="0">
                                          <p:val>
                                            <p:strVal val="#ppt_x"/>
                                          </p:val>
                                        </p:tav>
                                        <p:tav tm="100000">
                                          <p:val>
                                            <p:strVal val="#ppt_x"/>
                                          </p:val>
                                        </p:tav>
                                      </p:tavLst>
                                    </p:anim>
                                    <p:anim calcmode="lin" valueType="num">
                                      <p:cBhvr>
                                        <p:cTn id="29" dur="500" fill="hold"/>
                                        <p:tgtEl>
                                          <p:spTgt spid="148496"/>
                                        </p:tgtEl>
                                        <p:attrNameLst>
                                          <p:attrName>ppt_y</p:attrName>
                                        </p:attrNameLst>
                                      </p:cBhvr>
                                      <p:tavLst>
                                        <p:tav tm="0">
                                          <p:val>
                                            <p:strVal val="#ppt_y-#ppt_h/2"/>
                                          </p:val>
                                        </p:tav>
                                        <p:tav tm="100000">
                                          <p:val>
                                            <p:strVal val="#ppt_y"/>
                                          </p:val>
                                        </p:tav>
                                      </p:tavLst>
                                    </p:anim>
                                    <p:anim calcmode="lin" valueType="num">
                                      <p:cBhvr>
                                        <p:cTn id="30" dur="500" fill="hold"/>
                                        <p:tgtEl>
                                          <p:spTgt spid="148496"/>
                                        </p:tgtEl>
                                        <p:attrNameLst>
                                          <p:attrName>ppt_w</p:attrName>
                                        </p:attrNameLst>
                                      </p:cBhvr>
                                      <p:tavLst>
                                        <p:tav tm="0">
                                          <p:val>
                                            <p:strVal val="#ppt_w"/>
                                          </p:val>
                                        </p:tav>
                                        <p:tav tm="100000">
                                          <p:val>
                                            <p:strVal val="#ppt_w"/>
                                          </p:val>
                                        </p:tav>
                                      </p:tavLst>
                                    </p:anim>
                                    <p:anim calcmode="lin" valueType="num">
                                      <p:cBhvr>
                                        <p:cTn id="31" dur="500" fill="hold"/>
                                        <p:tgtEl>
                                          <p:spTgt spid="148496"/>
                                        </p:tgtEl>
                                        <p:attrNameLst>
                                          <p:attrName>ppt_h</p:attrName>
                                        </p:attrNameLst>
                                      </p:cBhvr>
                                      <p:tavLst>
                                        <p:tav tm="0">
                                          <p:val>
                                            <p:fltVal val="0"/>
                                          </p:val>
                                        </p:tav>
                                        <p:tav tm="100000">
                                          <p:val>
                                            <p:strVal val="#ppt_h"/>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nodeType="clickEffect">
                                  <p:stCondLst>
                                    <p:cond delay="0"/>
                                  </p:stCondLst>
                                  <p:childTnLst>
                                    <p:set>
                                      <p:cBhvr>
                                        <p:cTn id="35" dur="1" fill="hold">
                                          <p:stCondLst>
                                            <p:cond delay="0"/>
                                          </p:stCondLst>
                                        </p:cTn>
                                        <p:tgtEl>
                                          <p:spTgt spid="148497"/>
                                        </p:tgtEl>
                                        <p:attrNameLst>
                                          <p:attrName>style.visibility</p:attrName>
                                        </p:attrNameLst>
                                      </p:cBhvr>
                                      <p:to>
                                        <p:strVal val="visible"/>
                                      </p:to>
                                    </p:set>
                                    <p:animEffect transition="in" filter="wipe(up)">
                                      <p:cBhvr>
                                        <p:cTn id="36" dur="500"/>
                                        <p:tgtEl>
                                          <p:spTgt spid="148497"/>
                                        </p:tgtEl>
                                      </p:cBhvr>
                                    </p:animEffect>
                                  </p:childTnLst>
                                </p:cTn>
                              </p:par>
                            </p:childTnLst>
                          </p:cTn>
                        </p:par>
                        <p:par>
                          <p:cTn id="37" fill="hold">
                            <p:stCondLst>
                              <p:cond delay="500"/>
                            </p:stCondLst>
                            <p:childTnLst>
                              <p:par>
                                <p:cTn id="38" presetID="1" presetClass="entr" presetSubtype="0" fill="hold" grpId="0" nodeType="afterEffect">
                                  <p:stCondLst>
                                    <p:cond delay="0"/>
                                  </p:stCondLst>
                                  <p:childTnLst>
                                    <p:set>
                                      <p:cBhvr>
                                        <p:cTn id="39" dur="1" fill="hold">
                                          <p:stCondLst>
                                            <p:cond delay="0"/>
                                          </p:stCondLst>
                                        </p:cTn>
                                        <p:tgtEl>
                                          <p:spTgt spid="148498"/>
                                        </p:tgtEl>
                                        <p:attrNameLst>
                                          <p:attrName>style.visibility</p:attrName>
                                        </p:attrNameLst>
                                      </p:cBhvr>
                                      <p:to>
                                        <p:strVal val="visible"/>
                                      </p:to>
                                    </p:set>
                                  </p:childTnLst>
                                </p:cTn>
                              </p:par>
                            </p:childTnLst>
                          </p:cTn>
                        </p:par>
                        <p:par>
                          <p:cTn id="40" fill="hold">
                            <p:stCondLst>
                              <p:cond delay="500"/>
                            </p:stCondLst>
                            <p:childTnLst>
                              <p:par>
                                <p:cTn id="41" presetID="26" presetClass="emph" presetSubtype="0" fill="hold" nodeType="afterEffect">
                                  <p:stCondLst>
                                    <p:cond delay="0"/>
                                  </p:stCondLst>
                                  <p:childTnLst>
                                    <p:animEffect transition="out" filter="fade">
                                      <p:cBhvr>
                                        <p:cTn id="42" dur="500" tmFilter="0, 0; .2, .5; .8, .5; 1, 0"/>
                                        <p:tgtEl>
                                          <p:spTgt spid="148497"/>
                                        </p:tgtEl>
                                      </p:cBhvr>
                                    </p:animEffect>
                                    <p:animScale>
                                      <p:cBhvr>
                                        <p:cTn id="43" dur="250" autoRev="1" fill="hold"/>
                                        <p:tgtEl>
                                          <p:spTgt spid="148497"/>
                                        </p:tgtEl>
                                      </p:cBhvr>
                                      <p:by x="105000" y="105000"/>
                                    </p:animScale>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148500"/>
                                        </p:tgtEl>
                                        <p:attrNameLst>
                                          <p:attrName>style.visibility</p:attrName>
                                        </p:attrNameLst>
                                      </p:cBhvr>
                                      <p:to>
                                        <p:strVal val="visible"/>
                                      </p:to>
                                    </p:set>
                                    <p:animEffect transition="in" filter="wipe(left)">
                                      <p:cBhvr>
                                        <p:cTn id="48" dur="500"/>
                                        <p:tgtEl>
                                          <p:spTgt spid="148500"/>
                                        </p:tgtEl>
                                      </p:cBhvr>
                                    </p:animEffect>
                                  </p:childTnLst>
                                </p:cTn>
                              </p:par>
                            </p:childTnLst>
                          </p:cTn>
                        </p:par>
                        <p:par>
                          <p:cTn id="49" fill="hold">
                            <p:stCondLst>
                              <p:cond delay="500"/>
                            </p:stCondLst>
                            <p:childTnLst>
                              <p:par>
                                <p:cTn id="50" presetID="26" presetClass="emph" presetSubtype="0" fill="hold" nodeType="afterEffect">
                                  <p:stCondLst>
                                    <p:cond delay="0"/>
                                  </p:stCondLst>
                                  <p:childTnLst>
                                    <p:animEffect transition="out" filter="fade">
                                      <p:cBhvr>
                                        <p:cTn id="51" dur="500" tmFilter="0, 0; .2, .5; .8, .5; 1, 0"/>
                                        <p:tgtEl>
                                          <p:spTgt spid="148500"/>
                                        </p:tgtEl>
                                      </p:cBhvr>
                                    </p:animEffect>
                                    <p:animScale>
                                      <p:cBhvr>
                                        <p:cTn id="52" dur="250" autoRev="1" fill="hold"/>
                                        <p:tgtEl>
                                          <p:spTgt spid="148500"/>
                                        </p:tgtEl>
                                      </p:cBhvr>
                                      <p:by x="105000" y="105000"/>
                                    </p:animScale>
                                  </p:childTnLst>
                                </p:cTn>
                              </p:par>
                            </p:childTnLst>
                          </p:cTn>
                        </p:par>
                        <p:par>
                          <p:cTn id="53" fill="hold">
                            <p:stCondLst>
                              <p:cond delay="1000"/>
                            </p:stCondLst>
                            <p:childTnLst>
                              <p:par>
                                <p:cTn id="54" presetID="1" presetClass="entr" presetSubtype="0" fill="hold" grpId="0" nodeType="afterEffect">
                                  <p:stCondLst>
                                    <p:cond delay="0"/>
                                  </p:stCondLst>
                                  <p:childTnLst>
                                    <p:set>
                                      <p:cBhvr>
                                        <p:cTn id="55" dur="1" fill="hold">
                                          <p:stCondLst>
                                            <p:cond delay="0"/>
                                          </p:stCondLst>
                                        </p:cTn>
                                        <p:tgtEl>
                                          <p:spTgt spid="148501"/>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nodeType="clickEffect">
                                  <p:stCondLst>
                                    <p:cond delay="0"/>
                                  </p:stCondLst>
                                  <p:childTnLst>
                                    <p:set>
                                      <p:cBhvr>
                                        <p:cTn id="59" dur="1" fill="hold">
                                          <p:stCondLst>
                                            <p:cond delay="0"/>
                                          </p:stCondLst>
                                        </p:cTn>
                                        <p:tgtEl>
                                          <p:spTgt spid="148502"/>
                                        </p:tgtEl>
                                        <p:attrNameLst>
                                          <p:attrName>style.visibility</p:attrName>
                                        </p:attrNameLst>
                                      </p:cBhvr>
                                      <p:to>
                                        <p:strVal val="visible"/>
                                      </p:to>
                                    </p:set>
                                    <p:animEffect transition="in" filter="wipe(left)">
                                      <p:cBhvr>
                                        <p:cTn id="60" dur="500"/>
                                        <p:tgtEl>
                                          <p:spTgt spid="148502"/>
                                        </p:tgtEl>
                                      </p:cBhvr>
                                    </p:animEffect>
                                  </p:childTnLst>
                                </p:cTn>
                              </p:par>
                            </p:childTnLst>
                          </p:cTn>
                        </p:par>
                        <p:par>
                          <p:cTn id="61" fill="hold">
                            <p:stCondLst>
                              <p:cond delay="500"/>
                            </p:stCondLst>
                            <p:childTnLst>
                              <p:par>
                                <p:cTn id="62" presetID="26" presetClass="emph" presetSubtype="0" fill="hold" nodeType="afterEffect">
                                  <p:stCondLst>
                                    <p:cond delay="0"/>
                                  </p:stCondLst>
                                  <p:childTnLst>
                                    <p:animEffect transition="out" filter="fade">
                                      <p:cBhvr>
                                        <p:cTn id="63" dur="500" tmFilter="0, 0; .2, .5; .8, .5; 1, 0"/>
                                        <p:tgtEl>
                                          <p:spTgt spid="148502"/>
                                        </p:tgtEl>
                                      </p:cBhvr>
                                    </p:animEffect>
                                    <p:animScale>
                                      <p:cBhvr>
                                        <p:cTn id="64" dur="250" autoRev="1" fill="hold"/>
                                        <p:tgtEl>
                                          <p:spTgt spid="148502"/>
                                        </p:tgtEl>
                                      </p:cBhvr>
                                      <p:by x="105000" y="105000"/>
                                    </p:animScale>
                                  </p:childTnLst>
                                </p:cTn>
                              </p:par>
                            </p:childTnLst>
                          </p:cTn>
                        </p:par>
                        <p:par>
                          <p:cTn id="65" fill="hold">
                            <p:stCondLst>
                              <p:cond delay="1000"/>
                            </p:stCondLst>
                            <p:childTnLst>
                              <p:par>
                                <p:cTn id="66" presetID="1" presetClass="entr" presetSubtype="0" fill="hold" grpId="0" nodeType="afterEffect">
                                  <p:stCondLst>
                                    <p:cond delay="0"/>
                                  </p:stCondLst>
                                  <p:childTnLst>
                                    <p:set>
                                      <p:cBhvr>
                                        <p:cTn id="67" dur="1" fill="hold">
                                          <p:stCondLst>
                                            <p:cond delay="0"/>
                                          </p:stCondLst>
                                        </p:cTn>
                                        <p:tgtEl>
                                          <p:spTgt spid="148503"/>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nodeType="clickEffect">
                                  <p:stCondLst>
                                    <p:cond delay="0"/>
                                  </p:stCondLst>
                                  <p:childTnLst>
                                    <p:set>
                                      <p:cBhvr>
                                        <p:cTn id="71" dur="1" fill="hold">
                                          <p:stCondLst>
                                            <p:cond delay="0"/>
                                          </p:stCondLst>
                                        </p:cTn>
                                        <p:tgtEl>
                                          <p:spTgt spid="148504"/>
                                        </p:tgtEl>
                                        <p:attrNameLst>
                                          <p:attrName>style.visibility</p:attrName>
                                        </p:attrNameLst>
                                      </p:cBhvr>
                                      <p:to>
                                        <p:strVal val="visible"/>
                                      </p:to>
                                    </p:set>
                                    <p:animEffect transition="in" filter="wipe(down)">
                                      <p:cBhvr>
                                        <p:cTn id="72" dur="500"/>
                                        <p:tgtEl>
                                          <p:spTgt spid="148504"/>
                                        </p:tgtEl>
                                      </p:cBhvr>
                                    </p:animEffect>
                                  </p:childTnLst>
                                </p:cTn>
                              </p:par>
                            </p:childTnLst>
                          </p:cTn>
                        </p:par>
                        <p:par>
                          <p:cTn id="73" fill="hold">
                            <p:stCondLst>
                              <p:cond delay="500"/>
                            </p:stCondLst>
                            <p:childTnLst>
                              <p:par>
                                <p:cTn id="74" presetID="26" presetClass="emph" presetSubtype="0" fill="hold" nodeType="afterEffect">
                                  <p:stCondLst>
                                    <p:cond delay="0"/>
                                  </p:stCondLst>
                                  <p:childTnLst>
                                    <p:animEffect transition="out" filter="fade">
                                      <p:cBhvr>
                                        <p:cTn id="75" dur="500" tmFilter="0, 0; .2, .5; .8, .5; 1, 0"/>
                                        <p:tgtEl>
                                          <p:spTgt spid="148504"/>
                                        </p:tgtEl>
                                      </p:cBhvr>
                                    </p:animEffect>
                                    <p:animScale>
                                      <p:cBhvr>
                                        <p:cTn id="76" dur="250" autoRev="1" fill="hold"/>
                                        <p:tgtEl>
                                          <p:spTgt spid="148504"/>
                                        </p:tgtEl>
                                      </p:cBhvr>
                                      <p:by x="105000" y="105000"/>
                                    </p:animScale>
                                  </p:childTnLst>
                                </p:cTn>
                              </p:par>
                            </p:childTnLst>
                          </p:cTn>
                        </p:par>
                        <p:par>
                          <p:cTn id="77" fill="hold">
                            <p:stCondLst>
                              <p:cond delay="1000"/>
                            </p:stCondLst>
                            <p:childTnLst>
                              <p:par>
                                <p:cTn id="78" presetID="1" presetClass="entr" presetSubtype="0" fill="hold" grpId="0" nodeType="afterEffect">
                                  <p:stCondLst>
                                    <p:cond delay="0"/>
                                  </p:stCondLst>
                                  <p:childTnLst>
                                    <p:set>
                                      <p:cBhvr>
                                        <p:cTn id="79" dur="1" fill="hold">
                                          <p:stCondLst>
                                            <p:cond delay="0"/>
                                          </p:stCondLst>
                                        </p:cTn>
                                        <p:tgtEl>
                                          <p:spTgt spid="1485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P spid="148495" grpId="0" uiExpand="1" build="p"/>
      <p:bldP spid="148496" grpId="0"/>
      <p:bldP spid="148498" grpId="0" animBg="1"/>
      <p:bldP spid="148501" grpId="0" animBg="1"/>
      <p:bldP spid="148503" grpId="0" animBg="1"/>
      <p:bldP spid="14850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458122" y="1859340"/>
            <a:ext cx="3963696" cy="1569660"/>
          </a:xfrm>
          <a:prstGeom prst="rect">
            <a:avLst/>
          </a:prstGeom>
          <a:noFill/>
          <a:ln w="28575">
            <a:solidFill>
              <a:srgbClr val="005696"/>
            </a:solidFill>
            <a:prstDash val="dash"/>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kumimoji="1" lang="zh-CN" altLang="en-US" sz="2800" dirty="0">
                <a:solidFill>
                  <a:srgbClr val="CC3300"/>
                </a:solidFill>
                <a:latin typeface="+mn-lt"/>
                <a:ea typeface="+mn-ea"/>
                <a:cs typeface="+mn-ea"/>
                <a:sym typeface="+mn-lt"/>
              </a:rPr>
              <a:t>进栈指令：</a:t>
            </a:r>
            <a:r>
              <a:rPr kumimoji="1" lang="en-US" altLang="zh-CN" sz="2800" dirty="0">
                <a:solidFill>
                  <a:srgbClr val="CC3300"/>
                </a:solidFill>
                <a:latin typeface="+mn-lt"/>
                <a:ea typeface="+mn-ea"/>
                <a:cs typeface="+mn-ea"/>
                <a:sym typeface="+mn-lt"/>
              </a:rPr>
              <a:t>PUSH  SRC</a:t>
            </a:r>
            <a:endParaRPr kumimoji="1" lang="en-US" altLang="zh-CN" sz="2800" dirty="0">
              <a:solidFill>
                <a:srgbClr val="CC3300"/>
              </a:solidFill>
              <a:latin typeface="+mn-lt"/>
              <a:ea typeface="+mn-ea"/>
              <a:cs typeface="+mn-ea"/>
              <a:sym typeface="+mn-lt"/>
            </a:endParaRPr>
          </a:p>
          <a:p>
            <a:r>
              <a:rPr kumimoji="1" lang="zh-CN" altLang="en-US" dirty="0">
                <a:solidFill>
                  <a:srgbClr val="000000"/>
                </a:solidFill>
                <a:latin typeface="+mn-lt"/>
                <a:ea typeface="+mn-ea"/>
                <a:cs typeface="+mn-ea"/>
                <a:sym typeface="+mn-lt"/>
              </a:rPr>
              <a:t>执行操作：</a:t>
            </a:r>
            <a:endParaRPr kumimoji="1" lang="en-US" altLang="zh-CN" dirty="0">
              <a:solidFill>
                <a:srgbClr val="000000"/>
              </a:solidFill>
              <a:latin typeface="+mn-lt"/>
              <a:ea typeface="+mn-ea"/>
              <a:cs typeface="+mn-ea"/>
              <a:sym typeface="+mn-lt"/>
            </a:endParaRPr>
          </a:p>
          <a:p>
            <a:r>
              <a:rPr kumimoji="1" lang="en-US" altLang="zh-CN" sz="2200" dirty="0">
                <a:solidFill>
                  <a:srgbClr val="000000"/>
                </a:solidFill>
                <a:latin typeface="+mn-lt"/>
                <a:ea typeface="+mn-ea"/>
                <a:cs typeface="+mn-ea"/>
                <a:sym typeface="+mn-lt"/>
              </a:rPr>
              <a:t>(SP) </a:t>
            </a:r>
            <a:r>
              <a:rPr kumimoji="1" lang="zh-CN" altLang="en-US" sz="2200" dirty="0">
                <a:solidFill>
                  <a:srgbClr val="000000"/>
                </a:solidFill>
                <a:cs typeface="+mn-ea"/>
                <a:sym typeface="+mn-lt"/>
              </a:rPr>
              <a:t>←</a:t>
            </a:r>
            <a:r>
              <a:rPr kumimoji="1" lang="en-US" altLang="zh-CN" sz="2200" dirty="0">
                <a:solidFill>
                  <a:srgbClr val="000000"/>
                </a:solidFill>
                <a:latin typeface="+mn-lt"/>
                <a:ea typeface="+mn-ea"/>
                <a:cs typeface="+mn-ea"/>
                <a:sym typeface="+mn-lt"/>
              </a:rPr>
              <a:t>  (SP) – 2 </a:t>
            </a:r>
            <a:endParaRPr kumimoji="1" lang="en-US" altLang="zh-CN" sz="2200" dirty="0">
              <a:solidFill>
                <a:srgbClr val="000000"/>
              </a:solidFill>
              <a:latin typeface="+mn-lt"/>
              <a:ea typeface="+mn-ea"/>
              <a:cs typeface="+mn-ea"/>
              <a:sym typeface="+mn-lt"/>
            </a:endParaRPr>
          </a:p>
          <a:p>
            <a:r>
              <a:rPr kumimoji="1" lang="en-US" altLang="zh-CN" sz="2200" dirty="0">
                <a:solidFill>
                  <a:srgbClr val="000000"/>
                </a:solidFill>
                <a:latin typeface="+mn-lt"/>
                <a:ea typeface="+mn-ea"/>
                <a:cs typeface="+mn-ea"/>
                <a:sym typeface="+mn-lt"/>
              </a:rPr>
              <a:t>((SP+1), (SP)) </a:t>
            </a:r>
            <a:r>
              <a:rPr kumimoji="1" lang="zh-CN" altLang="en-US" sz="2200" dirty="0">
                <a:solidFill>
                  <a:srgbClr val="000000"/>
                </a:solidFill>
                <a:cs typeface="+mn-ea"/>
                <a:sym typeface="+mn-lt"/>
              </a:rPr>
              <a:t>←</a:t>
            </a:r>
            <a:r>
              <a:rPr kumimoji="1" lang="en-US" altLang="zh-CN" sz="2200" dirty="0">
                <a:solidFill>
                  <a:srgbClr val="000000"/>
                </a:solidFill>
                <a:latin typeface="+mn-lt"/>
                <a:ea typeface="+mn-ea"/>
                <a:cs typeface="+mn-ea"/>
                <a:sym typeface="+mn-lt"/>
              </a:rPr>
              <a:t>  (SRC)</a:t>
            </a:r>
            <a:endParaRPr kumimoji="1" lang="en-US" altLang="zh-CN" sz="2200" dirty="0">
              <a:solidFill>
                <a:srgbClr val="000000"/>
              </a:solidFill>
              <a:latin typeface="+mn-lt"/>
              <a:ea typeface="+mn-ea"/>
              <a:cs typeface="+mn-ea"/>
              <a:sym typeface="+mn-lt"/>
            </a:endParaRPr>
          </a:p>
        </p:txBody>
      </p:sp>
      <p:sp>
        <p:nvSpPr>
          <p:cNvPr id="2" name="矩形 1"/>
          <p:cNvSpPr>
            <a:spLocks noChangeArrowheads="1"/>
          </p:cNvSpPr>
          <p:nvPr/>
        </p:nvSpPr>
        <p:spPr bwMode="auto">
          <a:xfrm>
            <a:off x="458122" y="3734202"/>
            <a:ext cx="822775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kumimoji="1" lang="zh-CN" altLang="en-US" dirty="0">
                <a:solidFill>
                  <a:srgbClr val="000000"/>
                </a:solidFill>
                <a:latin typeface="+mn-lt"/>
                <a:ea typeface="+mn-ea"/>
                <a:cs typeface="+mn-ea"/>
                <a:sym typeface="+mn-lt"/>
              </a:rPr>
              <a:t>堆栈：“</a:t>
            </a:r>
            <a:r>
              <a:rPr kumimoji="1" lang="zh-CN" altLang="en-US" sz="2200" dirty="0">
                <a:solidFill>
                  <a:srgbClr val="000000"/>
                </a:solidFill>
                <a:latin typeface="+mn-lt"/>
                <a:ea typeface="+mn-ea"/>
                <a:cs typeface="+mn-ea"/>
                <a:sym typeface="+mn-lt"/>
              </a:rPr>
              <a:t>先进后出”的存储区。</a:t>
            </a:r>
            <a:r>
              <a:rPr kumimoji="1" lang="zh-CN" altLang="en-US" sz="2200" dirty="0">
                <a:solidFill>
                  <a:srgbClr val="006600"/>
                </a:solidFill>
                <a:latin typeface="+mn-lt"/>
                <a:ea typeface="+mn-ea"/>
                <a:cs typeface="+mn-ea"/>
                <a:sym typeface="+mn-lt"/>
              </a:rPr>
              <a:t>段地址存放在</a:t>
            </a:r>
            <a:r>
              <a:rPr kumimoji="1" lang="en-US" altLang="zh-CN" sz="2200" dirty="0">
                <a:solidFill>
                  <a:srgbClr val="006600"/>
                </a:solidFill>
                <a:latin typeface="+mn-lt"/>
                <a:ea typeface="+mn-ea"/>
                <a:cs typeface="+mn-ea"/>
                <a:sym typeface="+mn-lt"/>
              </a:rPr>
              <a:t>SS</a:t>
            </a:r>
            <a:r>
              <a:rPr kumimoji="1" lang="zh-CN" altLang="en-US" sz="2200" dirty="0">
                <a:solidFill>
                  <a:srgbClr val="006600"/>
                </a:solidFill>
                <a:latin typeface="+mn-lt"/>
                <a:ea typeface="+mn-ea"/>
                <a:cs typeface="+mn-ea"/>
                <a:sym typeface="+mn-lt"/>
              </a:rPr>
              <a:t>中，堆栈指针</a:t>
            </a:r>
            <a:r>
              <a:rPr kumimoji="1" lang="en-US" altLang="zh-CN" sz="2200" dirty="0">
                <a:solidFill>
                  <a:srgbClr val="006600"/>
                </a:solidFill>
                <a:latin typeface="+mn-lt"/>
                <a:ea typeface="+mn-ea"/>
                <a:cs typeface="+mn-ea"/>
                <a:sym typeface="+mn-lt"/>
              </a:rPr>
              <a:t>SP</a:t>
            </a:r>
            <a:r>
              <a:rPr kumimoji="1" lang="zh-CN" altLang="en-US" sz="2200" dirty="0">
                <a:solidFill>
                  <a:srgbClr val="006600"/>
                </a:solidFill>
                <a:latin typeface="+mn-lt"/>
                <a:ea typeface="+mn-ea"/>
                <a:cs typeface="+mn-ea"/>
                <a:sym typeface="+mn-lt"/>
              </a:rPr>
              <a:t>在任何时候都指向栈顶，进出栈后自动修改</a:t>
            </a:r>
            <a:r>
              <a:rPr kumimoji="1" lang="en-US" altLang="zh-CN" sz="2200" dirty="0">
                <a:solidFill>
                  <a:srgbClr val="006600"/>
                </a:solidFill>
                <a:latin typeface="+mn-lt"/>
                <a:ea typeface="+mn-ea"/>
                <a:cs typeface="+mn-ea"/>
                <a:sym typeface="+mn-lt"/>
              </a:rPr>
              <a:t>SP</a:t>
            </a:r>
            <a:r>
              <a:rPr kumimoji="1" lang="zh-CN" altLang="en-US" sz="2200" dirty="0">
                <a:solidFill>
                  <a:srgbClr val="006600"/>
                </a:solidFill>
                <a:latin typeface="+mn-lt"/>
                <a:ea typeface="+mn-ea"/>
                <a:cs typeface="+mn-ea"/>
                <a:sym typeface="+mn-lt"/>
              </a:rPr>
              <a:t>。</a:t>
            </a:r>
            <a:r>
              <a:rPr kumimoji="1" lang="zh-CN" altLang="en-US" dirty="0">
                <a:solidFill>
                  <a:srgbClr val="006600"/>
                </a:solidFill>
                <a:latin typeface="+mn-lt"/>
                <a:ea typeface="+mn-ea"/>
                <a:cs typeface="+mn-ea"/>
                <a:sym typeface="+mn-lt"/>
              </a:rPr>
              <a:t>    </a:t>
            </a:r>
            <a:endParaRPr kumimoji="1" lang="zh-CN" altLang="en-US" dirty="0">
              <a:solidFill>
                <a:srgbClr val="006600"/>
              </a:solidFill>
              <a:latin typeface="+mn-lt"/>
              <a:ea typeface="+mn-ea"/>
              <a:cs typeface="+mn-ea"/>
              <a:sym typeface="+mn-lt"/>
            </a:endParaRPr>
          </a:p>
        </p:txBody>
      </p:sp>
      <p:sp>
        <p:nvSpPr>
          <p:cNvPr id="3" name="矩形 2"/>
          <p:cNvSpPr>
            <a:spLocks noChangeArrowheads="1"/>
          </p:cNvSpPr>
          <p:nvPr/>
        </p:nvSpPr>
        <p:spPr bwMode="auto">
          <a:xfrm>
            <a:off x="524360" y="4582238"/>
            <a:ext cx="7007150" cy="2012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20000"/>
              </a:lnSpc>
            </a:pPr>
            <a:r>
              <a:rPr kumimoji="1" lang="zh-CN" altLang="en-US" dirty="0">
                <a:solidFill>
                  <a:srgbClr val="000000"/>
                </a:solidFill>
                <a:latin typeface="+mn-lt"/>
                <a:ea typeface="+mn-ea"/>
                <a:cs typeface="+mn-ea"/>
                <a:sym typeface="+mn-lt"/>
              </a:rPr>
              <a:t> 注意</a:t>
            </a:r>
            <a:r>
              <a:rPr kumimoji="1" lang="en-US" altLang="zh-CN" dirty="0">
                <a:solidFill>
                  <a:srgbClr val="000000"/>
                </a:solidFill>
                <a:latin typeface="+mn-lt"/>
                <a:ea typeface="+mn-ea"/>
                <a:cs typeface="+mn-ea"/>
                <a:sym typeface="+mn-lt"/>
              </a:rPr>
              <a:t>:  </a:t>
            </a:r>
            <a:r>
              <a:rPr kumimoji="1" lang="zh-CN" altLang="en-US" dirty="0">
                <a:solidFill>
                  <a:srgbClr val="000000"/>
                </a:solidFill>
                <a:latin typeface="+mn-lt"/>
                <a:ea typeface="+mn-ea"/>
                <a:cs typeface="+mn-ea"/>
                <a:sym typeface="+mn-lt"/>
              </a:rPr>
              <a:t> </a:t>
            </a:r>
            <a:r>
              <a:rPr kumimoji="1" lang="en-US" altLang="zh-CN" sz="2000" dirty="0">
                <a:solidFill>
                  <a:srgbClr val="000000"/>
                </a:solidFill>
                <a:latin typeface="+mn-lt"/>
                <a:ea typeface="+mn-ea"/>
                <a:cs typeface="+mn-ea"/>
                <a:sym typeface="+mn-lt"/>
              </a:rPr>
              <a:t>*  </a:t>
            </a:r>
            <a:r>
              <a:rPr kumimoji="1" lang="zh-CN" altLang="en-US" sz="2000" dirty="0">
                <a:solidFill>
                  <a:srgbClr val="000000"/>
                </a:solidFill>
                <a:latin typeface="+mn-lt"/>
                <a:ea typeface="+mn-ea"/>
                <a:cs typeface="+mn-ea"/>
                <a:sym typeface="+mn-lt"/>
              </a:rPr>
              <a:t>堆栈操作</a:t>
            </a:r>
            <a:r>
              <a:rPr kumimoji="1" lang="zh-CN" altLang="en-US" sz="2000" dirty="0">
                <a:solidFill>
                  <a:srgbClr val="FF0066"/>
                </a:solidFill>
                <a:latin typeface="+mn-lt"/>
                <a:ea typeface="+mn-ea"/>
                <a:cs typeface="+mn-ea"/>
                <a:sym typeface="+mn-lt"/>
              </a:rPr>
              <a:t>必须以字为单位</a:t>
            </a:r>
            <a:r>
              <a:rPr kumimoji="1" lang="zh-CN" altLang="en-US" sz="2000" dirty="0">
                <a:solidFill>
                  <a:srgbClr val="000000"/>
                </a:solidFill>
                <a:latin typeface="+mn-lt"/>
                <a:ea typeface="+mn-ea"/>
                <a:cs typeface="+mn-ea"/>
                <a:sym typeface="+mn-lt"/>
              </a:rPr>
              <a:t> </a:t>
            </a:r>
            <a:endParaRPr kumimoji="1" lang="zh-CN" altLang="en-US" sz="2000" dirty="0">
              <a:solidFill>
                <a:srgbClr val="000000"/>
              </a:solidFill>
              <a:latin typeface="+mn-lt"/>
              <a:ea typeface="+mn-ea"/>
              <a:cs typeface="+mn-ea"/>
              <a:sym typeface="+mn-lt"/>
            </a:endParaRPr>
          </a:p>
          <a:p>
            <a:pPr lvl="1">
              <a:lnSpc>
                <a:spcPct val="120000"/>
              </a:lnSpc>
            </a:pPr>
            <a:r>
              <a:rPr kumimoji="1" lang="zh-CN" altLang="en-US" sz="2000" dirty="0">
                <a:solidFill>
                  <a:srgbClr val="000000"/>
                </a:solidFill>
                <a:latin typeface="+mn-lt"/>
                <a:ea typeface="+mn-ea"/>
                <a:cs typeface="+mn-ea"/>
                <a:sym typeface="+mn-lt"/>
              </a:rPr>
              <a:t>         *  不影响标志位</a:t>
            </a:r>
            <a:endParaRPr kumimoji="1" lang="zh-CN" altLang="en-US" sz="2000" dirty="0">
              <a:solidFill>
                <a:srgbClr val="000000"/>
              </a:solidFill>
              <a:latin typeface="+mn-lt"/>
              <a:ea typeface="+mn-ea"/>
              <a:cs typeface="+mn-ea"/>
              <a:sym typeface="+mn-lt"/>
            </a:endParaRPr>
          </a:p>
          <a:p>
            <a:pPr lvl="1">
              <a:lnSpc>
                <a:spcPct val="120000"/>
              </a:lnSpc>
            </a:pPr>
            <a:r>
              <a:rPr kumimoji="1" lang="zh-CN" altLang="en-US" sz="2000" dirty="0">
                <a:solidFill>
                  <a:srgbClr val="000000"/>
                </a:solidFill>
                <a:latin typeface="+mn-lt"/>
                <a:ea typeface="+mn-ea"/>
                <a:cs typeface="+mn-ea"/>
                <a:sym typeface="+mn-lt"/>
              </a:rPr>
              <a:t>         *  不能用立即寻址方式</a:t>
            </a:r>
            <a:r>
              <a:rPr kumimoji="1" lang="zh-CN" altLang="zh-CN" sz="2000" dirty="0">
                <a:solidFill>
                  <a:srgbClr val="000000"/>
                </a:solidFill>
                <a:latin typeface="+mn-lt"/>
                <a:ea typeface="+mn-ea"/>
                <a:cs typeface="+mn-ea"/>
                <a:sym typeface="+mn-lt"/>
              </a:rPr>
              <a:t> </a:t>
            </a:r>
            <a:r>
              <a:rPr kumimoji="1" lang="zh-CN" altLang="en-US" sz="2000" dirty="0">
                <a:solidFill>
                  <a:srgbClr val="000000"/>
                </a:solidFill>
                <a:latin typeface="+mn-lt"/>
                <a:ea typeface="+mn-ea"/>
                <a:cs typeface="+mn-ea"/>
                <a:sym typeface="+mn-lt"/>
              </a:rPr>
              <a:t>         </a:t>
            </a:r>
            <a:r>
              <a:rPr kumimoji="1" lang="en-US" altLang="zh-CN" sz="2000" dirty="0">
                <a:solidFill>
                  <a:srgbClr val="000000"/>
                </a:solidFill>
                <a:latin typeface="+mn-lt"/>
                <a:ea typeface="+mn-ea"/>
                <a:cs typeface="+mn-ea"/>
                <a:sym typeface="+mn-lt"/>
              </a:rPr>
              <a:t>PUSH  1234H     </a:t>
            </a:r>
            <a:r>
              <a:rPr kumimoji="1" lang="en-US" altLang="zh-CN" sz="2000" dirty="0">
                <a:solidFill>
                  <a:srgbClr val="CC3300"/>
                </a:solidFill>
                <a:latin typeface="+mn-lt"/>
                <a:ea typeface="+mn-ea"/>
                <a:cs typeface="+mn-ea"/>
                <a:sym typeface="+mn-lt"/>
              </a:rPr>
              <a:t>×</a:t>
            </a:r>
            <a:endParaRPr kumimoji="1" lang="en-US" altLang="zh-CN" sz="2000" dirty="0">
              <a:solidFill>
                <a:srgbClr val="CC3300"/>
              </a:solidFill>
              <a:latin typeface="+mn-lt"/>
              <a:ea typeface="+mn-ea"/>
              <a:cs typeface="+mn-ea"/>
              <a:sym typeface="+mn-lt"/>
            </a:endParaRPr>
          </a:p>
          <a:p>
            <a:pPr lvl="1">
              <a:lnSpc>
                <a:spcPct val="120000"/>
              </a:lnSpc>
            </a:pPr>
            <a:r>
              <a:rPr kumimoji="1" lang="en-US" altLang="zh-CN" sz="2000" dirty="0">
                <a:solidFill>
                  <a:srgbClr val="000000"/>
                </a:solidFill>
                <a:latin typeface="+mn-lt"/>
                <a:ea typeface="+mn-ea"/>
                <a:cs typeface="+mn-ea"/>
                <a:sym typeface="+mn-lt"/>
              </a:rPr>
              <a:t>         *  DST</a:t>
            </a:r>
            <a:r>
              <a:rPr kumimoji="1" lang="zh-CN" altLang="zh-CN" sz="2000" dirty="0">
                <a:solidFill>
                  <a:srgbClr val="000000"/>
                </a:solidFill>
                <a:latin typeface="+mn-lt"/>
                <a:ea typeface="+mn-ea"/>
                <a:cs typeface="+mn-ea"/>
                <a:sym typeface="+mn-lt"/>
              </a:rPr>
              <a:t>不能是</a:t>
            </a:r>
            <a:r>
              <a:rPr kumimoji="1" lang="en-US" altLang="zh-CN" sz="2000" dirty="0">
                <a:solidFill>
                  <a:srgbClr val="000000"/>
                </a:solidFill>
                <a:latin typeface="+mn-lt"/>
                <a:ea typeface="+mn-ea"/>
                <a:cs typeface="+mn-ea"/>
                <a:sym typeface="+mn-lt"/>
              </a:rPr>
              <a:t>CS (</a:t>
            </a:r>
            <a:r>
              <a:rPr kumimoji="1" lang="en-US" altLang="zh-CN" sz="2000" dirty="0">
                <a:solidFill>
                  <a:srgbClr val="0000FF"/>
                </a:solidFill>
                <a:latin typeface="+mn-lt"/>
                <a:ea typeface="+mn-ea"/>
                <a:cs typeface="+mn-ea"/>
                <a:sym typeface="+mn-lt"/>
              </a:rPr>
              <a:t>CS</a:t>
            </a:r>
            <a:r>
              <a:rPr kumimoji="1" lang="zh-CN" altLang="en-US" sz="2000" dirty="0">
                <a:solidFill>
                  <a:srgbClr val="0000FF"/>
                </a:solidFill>
                <a:latin typeface="+mn-lt"/>
                <a:ea typeface="+mn-ea"/>
                <a:cs typeface="+mn-ea"/>
                <a:sym typeface="+mn-lt"/>
              </a:rPr>
              <a:t>只能用</a:t>
            </a:r>
            <a:r>
              <a:rPr kumimoji="1" lang="en-US" altLang="zh-CN" sz="2000" dirty="0">
                <a:solidFill>
                  <a:srgbClr val="0000FF"/>
                </a:solidFill>
                <a:latin typeface="+mn-lt"/>
                <a:ea typeface="+mn-ea"/>
                <a:cs typeface="+mn-ea"/>
                <a:sym typeface="+mn-lt"/>
              </a:rPr>
              <a:t>JMP</a:t>
            </a:r>
            <a:r>
              <a:rPr kumimoji="1" lang="zh-CN" altLang="en-US" sz="2000" dirty="0">
                <a:solidFill>
                  <a:srgbClr val="0000FF"/>
                </a:solidFill>
                <a:latin typeface="+mn-lt"/>
                <a:ea typeface="+mn-ea"/>
                <a:cs typeface="+mn-ea"/>
                <a:sym typeface="+mn-lt"/>
              </a:rPr>
              <a:t>指令间接修改</a:t>
            </a:r>
            <a:r>
              <a:rPr kumimoji="1" lang="en-US" altLang="zh-CN" sz="2000" dirty="0">
                <a:solidFill>
                  <a:srgbClr val="000000"/>
                </a:solidFill>
                <a:latin typeface="+mn-lt"/>
                <a:ea typeface="+mn-ea"/>
                <a:cs typeface="+mn-ea"/>
                <a:sym typeface="+mn-lt"/>
              </a:rPr>
              <a:t>)                       </a:t>
            </a:r>
            <a:endParaRPr kumimoji="1" lang="en-US" altLang="zh-CN" sz="2000" dirty="0">
              <a:solidFill>
                <a:srgbClr val="000000"/>
              </a:solidFill>
              <a:latin typeface="+mn-lt"/>
              <a:ea typeface="+mn-ea"/>
              <a:cs typeface="+mn-ea"/>
              <a:sym typeface="+mn-lt"/>
            </a:endParaRPr>
          </a:p>
          <a:p>
            <a:pPr lvl="1">
              <a:lnSpc>
                <a:spcPct val="120000"/>
              </a:lnSpc>
            </a:pPr>
            <a:r>
              <a:rPr kumimoji="1" lang="en-US" altLang="zh-CN" sz="2000" dirty="0">
                <a:solidFill>
                  <a:srgbClr val="000000"/>
                </a:solidFill>
                <a:latin typeface="+mn-lt"/>
                <a:ea typeface="+mn-ea"/>
                <a:cs typeface="+mn-ea"/>
                <a:sym typeface="+mn-lt"/>
              </a:rPr>
              <a:t>             POP  CS    </a:t>
            </a:r>
            <a:r>
              <a:rPr kumimoji="1" lang="en-US" altLang="zh-CN" sz="2000" dirty="0">
                <a:solidFill>
                  <a:srgbClr val="CC3300"/>
                </a:solidFill>
                <a:latin typeface="+mn-lt"/>
                <a:ea typeface="+mn-ea"/>
                <a:cs typeface="+mn-ea"/>
                <a:sym typeface="+mn-lt"/>
              </a:rPr>
              <a:t>×</a:t>
            </a:r>
            <a:endParaRPr kumimoji="1" lang="en-US" altLang="zh-CN" sz="2000" dirty="0">
              <a:solidFill>
                <a:srgbClr val="CC3300"/>
              </a:solidFill>
              <a:latin typeface="+mn-lt"/>
              <a:ea typeface="+mn-ea"/>
              <a:cs typeface="+mn-ea"/>
              <a:sym typeface="+mn-lt"/>
            </a:endParaRPr>
          </a:p>
        </p:txBody>
      </p:sp>
      <p:sp>
        <p:nvSpPr>
          <p:cNvPr id="5" name="Rectangle 3"/>
          <p:cNvSpPr>
            <a:spLocks noChangeArrowheads="1"/>
          </p:cNvSpPr>
          <p:nvPr/>
        </p:nvSpPr>
        <p:spPr bwMode="auto">
          <a:xfrm>
            <a:off x="364823" y="1121964"/>
            <a:ext cx="498726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kumimoji="1" lang="en-US" altLang="zh-CN" sz="2800" dirty="0">
                <a:solidFill>
                  <a:srgbClr val="C00000"/>
                </a:solidFill>
                <a:latin typeface="+mn-lt"/>
                <a:ea typeface="+mn-ea"/>
                <a:cs typeface="+mn-ea"/>
                <a:sym typeface="+mn-lt"/>
              </a:rPr>
              <a:t>2</a:t>
            </a:r>
            <a:r>
              <a:rPr kumimoji="1" lang="zh-CN" altLang="en-US" sz="2800" dirty="0">
                <a:solidFill>
                  <a:srgbClr val="C00000"/>
                </a:solidFill>
                <a:latin typeface="+mn-lt"/>
                <a:ea typeface="+mn-ea"/>
                <a:cs typeface="+mn-ea"/>
                <a:sym typeface="+mn-lt"/>
              </a:rPr>
              <a:t>、堆栈操作指令 </a:t>
            </a:r>
            <a:r>
              <a:rPr kumimoji="1" lang="en-US" altLang="zh-CN" sz="2800" dirty="0">
                <a:solidFill>
                  <a:srgbClr val="006600"/>
                </a:solidFill>
                <a:latin typeface="+mn-lt"/>
                <a:ea typeface="+mn-ea"/>
                <a:cs typeface="+mn-ea"/>
                <a:sym typeface="+mn-lt"/>
              </a:rPr>
              <a:t>PUSH/POP</a:t>
            </a:r>
            <a:endParaRPr kumimoji="1" lang="zh-CN" altLang="en-US" sz="2800" dirty="0">
              <a:solidFill>
                <a:srgbClr val="006600"/>
              </a:solidFill>
              <a:latin typeface="+mn-lt"/>
              <a:ea typeface="+mn-ea"/>
              <a:cs typeface="+mn-ea"/>
              <a:sym typeface="+mn-lt"/>
            </a:endParaRPr>
          </a:p>
        </p:txBody>
      </p:sp>
      <p:sp>
        <p:nvSpPr>
          <p:cNvPr id="6" name="Text Box 2"/>
          <p:cNvSpPr txBox="1">
            <a:spLocks noChangeArrowheads="1"/>
          </p:cNvSpPr>
          <p:nvPr/>
        </p:nvSpPr>
        <p:spPr bwMode="auto">
          <a:xfrm>
            <a:off x="4722184" y="1859340"/>
            <a:ext cx="3963696" cy="1569660"/>
          </a:xfrm>
          <a:prstGeom prst="rect">
            <a:avLst/>
          </a:prstGeom>
          <a:noFill/>
          <a:ln w="28575">
            <a:solidFill>
              <a:srgbClr val="005696"/>
            </a:solidFill>
            <a:prstDash val="dash"/>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kumimoji="1" lang="zh-CN" altLang="en-US" sz="2800" dirty="0">
                <a:solidFill>
                  <a:srgbClr val="CC3300"/>
                </a:solidFill>
                <a:latin typeface="+mn-lt"/>
                <a:ea typeface="+mn-ea"/>
                <a:cs typeface="+mn-ea"/>
                <a:sym typeface="+mn-lt"/>
              </a:rPr>
              <a:t>出栈指令：</a:t>
            </a:r>
            <a:r>
              <a:rPr kumimoji="1" lang="en-US" altLang="zh-CN" sz="2800" dirty="0">
                <a:solidFill>
                  <a:srgbClr val="CC3300"/>
                </a:solidFill>
                <a:latin typeface="+mn-lt"/>
                <a:ea typeface="+mn-ea"/>
                <a:cs typeface="+mn-ea"/>
                <a:sym typeface="+mn-lt"/>
              </a:rPr>
              <a:t>POP  DST</a:t>
            </a:r>
            <a:endParaRPr kumimoji="1" lang="en-US" altLang="zh-CN" sz="2800" dirty="0">
              <a:solidFill>
                <a:srgbClr val="CC3300"/>
              </a:solidFill>
              <a:latin typeface="+mn-lt"/>
              <a:ea typeface="+mn-ea"/>
              <a:cs typeface="+mn-ea"/>
              <a:sym typeface="+mn-lt"/>
            </a:endParaRPr>
          </a:p>
          <a:p>
            <a:pPr algn="just"/>
            <a:r>
              <a:rPr kumimoji="1" lang="zh-CN" altLang="en-US" dirty="0">
                <a:solidFill>
                  <a:srgbClr val="000000"/>
                </a:solidFill>
                <a:latin typeface="+mn-lt"/>
                <a:ea typeface="+mn-ea"/>
                <a:cs typeface="+mn-ea"/>
                <a:sym typeface="+mn-lt"/>
              </a:rPr>
              <a:t>执行操作：</a:t>
            </a:r>
            <a:endParaRPr kumimoji="1" lang="en-US" altLang="zh-CN" dirty="0">
              <a:solidFill>
                <a:srgbClr val="000000"/>
              </a:solidFill>
              <a:latin typeface="+mn-lt"/>
              <a:ea typeface="+mn-ea"/>
              <a:cs typeface="+mn-ea"/>
              <a:sym typeface="+mn-lt"/>
            </a:endParaRPr>
          </a:p>
          <a:p>
            <a:r>
              <a:rPr kumimoji="1" lang="en-US" altLang="zh-CN" sz="2200" dirty="0">
                <a:solidFill>
                  <a:srgbClr val="000000"/>
                </a:solidFill>
                <a:latin typeface="+mn-lt"/>
                <a:ea typeface="+mn-ea"/>
                <a:cs typeface="+mn-ea"/>
                <a:sym typeface="+mn-lt"/>
              </a:rPr>
              <a:t>(DST) </a:t>
            </a:r>
            <a:r>
              <a:rPr kumimoji="1" lang="zh-CN" altLang="en-US" sz="2200" dirty="0">
                <a:solidFill>
                  <a:srgbClr val="000000"/>
                </a:solidFill>
                <a:cs typeface="+mn-ea"/>
                <a:sym typeface="+mn-lt"/>
              </a:rPr>
              <a:t>←</a:t>
            </a:r>
            <a:r>
              <a:rPr kumimoji="1" lang="en-US" altLang="zh-CN" sz="2200" dirty="0">
                <a:solidFill>
                  <a:srgbClr val="000000"/>
                </a:solidFill>
                <a:latin typeface="+mn-lt"/>
                <a:ea typeface="+mn-ea"/>
                <a:cs typeface="+mn-ea"/>
                <a:sym typeface="+mn-lt"/>
              </a:rPr>
              <a:t>  ((SP+1), (SP))                           (SP) </a:t>
            </a:r>
            <a:r>
              <a:rPr kumimoji="1" lang="zh-CN" altLang="en-US" sz="2200" dirty="0">
                <a:solidFill>
                  <a:srgbClr val="000000"/>
                </a:solidFill>
                <a:cs typeface="+mn-ea"/>
                <a:sym typeface="+mn-lt"/>
              </a:rPr>
              <a:t>←</a:t>
            </a:r>
            <a:r>
              <a:rPr kumimoji="1" lang="en-US" altLang="zh-CN" sz="2200" dirty="0">
                <a:solidFill>
                  <a:srgbClr val="000000"/>
                </a:solidFill>
                <a:latin typeface="+mn-lt"/>
                <a:ea typeface="+mn-ea"/>
                <a:cs typeface="+mn-ea"/>
                <a:sym typeface="+mn-lt"/>
              </a:rPr>
              <a:t>  (SP) + 2</a:t>
            </a:r>
            <a:endParaRPr kumimoji="1" lang="en-US" altLang="zh-CN" sz="2200" dirty="0">
              <a:solidFill>
                <a:srgbClr val="00000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randombar(horizontal)">
                                      <p:cBhvr>
                                        <p:cTn id="7" dur="500"/>
                                        <p:tgtEl>
                                          <p:spTgt spid="2355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nimBg="1"/>
      <p:bldP spid="2" grpId="0"/>
      <p:bldP spid="3" grpId="0" uiExpand="1" build="p"/>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Text Box 2"/>
          <p:cNvSpPr txBox="1"/>
          <p:nvPr/>
        </p:nvSpPr>
        <p:spPr>
          <a:xfrm>
            <a:off x="664210" y="1038225"/>
            <a:ext cx="6932613" cy="45720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lgn="just">
              <a:spcBef>
                <a:spcPct val="0"/>
              </a:spcBef>
              <a:buNone/>
            </a:pPr>
            <a:r>
              <a:rPr lang="zh-CN" altLang="en-US" sz="2400" b="1" dirty="0">
                <a:solidFill>
                  <a:srgbClr val="000000"/>
                </a:solidFill>
                <a:latin typeface="楷体_GB2312" pitchFamily="49" charset="-122"/>
                <a:ea typeface="楷体_GB2312" pitchFamily="49" charset="-122"/>
              </a:rPr>
              <a:t>例：假设 </a:t>
            </a:r>
            <a:r>
              <a:rPr lang="en-US" altLang="zh-CN" sz="2400" b="1" dirty="0">
                <a:solidFill>
                  <a:srgbClr val="000000"/>
                </a:solidFill>
                <a:latin typeface="楷体_GB2312" pitchFamily="49" charset="-122"/>
                <a:ea typeface="楷体_GB2312" pitchFamily="49" charset="-122"/>
              </a:rPr>
              <a:t>AX = 2107 H ,  </a:t>
            </a:r>
            <a:r>
              <a:rPr lang="zh-CN" altLang="zh-CN" sz="2400" b="1" dirty="0">
                <a:solidFill>
                  <a:srgbClr val="000000"/>
                </a:solidFill>
                <a:latin typeface="楷体_GB2312" pitchFamily="49" charset="-122"/>
                <a:ea typeface="楷体_GB2312" pitchFamily="49" charset="-122"/>
              </a:rPr>
              <a:t>执行</a:t>
            </a:r>
            <a:r>
              <a:rPr lang="zh-CN" altLang="en-US" sz="2400" b="1" dirty="0">
                <a:solidFill>
                  <a:srgbClr val="000000"/>
                </a:solidFill>
                <a:latin typeface="楷体_GB2312" pitchFamily="49" charset="-122"/>
                <a:ea typeface="楷体_GB2312" pitchFamily="49" charset="-122"/>
              </a:rPr>
              <a:t>  </a:t>
            </a:r>
            <a:r>
              <a:rPr lang="en-US" altLang="zh-CN" sz="2400" b="1" dirty="0">
                <a:solidFill>
                  <a:srgbClr val="000000"/>
                </a:solidFill>
                <a:latin typeface="楷体_GB2312" pitchFamily="49" charset="-122"/>
                <a:ea typeface="楷体_GB2312" pitchFamily="49" charset="-122"/>
              </a:rPr>
              <a:t>PUSH  AX</a:t>
            </a:r>
            <a:endParaRPr lang="en-US" altLang="zh-CN" sz="2400" b="1" dirty="0">
              <a:solidFill>
                <a:srgbClr val="000000"/>
              </a:solidFill>
              <a:latin typeface="楷体_GB2312" pitchFamily="49" charset="-122"/>
              <a:ea typeface="楷体_GB2312" pitchFamily="49" charset="-122"/>
            </a:endParaRPr>
          </a:p>
        </p:txBody>
      </p:sp>
      <p:sp>
        <p:nvSpPr>
          <p:cNvPr id="11267" name="Line 3"/>
          <p:cNvSpPr/>
          <p:nvPr/>
        </p:nvSpPr>
        <p:spPr>
          <a:xfrm flipH="1">
            <a:off x="3675063" y="1628775"/>
            <a:ext cx="33337" cy="3856038"/>
          </a:xfrm>
          <a:prstGeom prst="line">
            <a:avLst/>
          </a:prstGeom>
          <a:ln w="12700" cap="sq" cmpd="sng">
            <a:solidFill>
              <a:schemeClr val="bg2"/>
            </a:solidFill>
            <a:prstDash val="solid"/>
            <a:headEnd type="none" w="sm" len="sm"/>
            <a:tailEnd type="none" w="sm" len="sm"/>
          </a:ln>
        </p:spPr>
      </p:sp>
      <p:sp>
        <p:nvSpPr>
          <p:cNvPr id="11268" name="Line 4"/>
          <p:cNvSpPr/>
          <p:nvPr/>
        </p:nvSpPr>
        <p:spPr>
          <a:xfrm>
            <a:off x="2309813" y="5484813"/>
            <a:ext cx="1365250" cy="0"/>
          </a:xfrm>
          <a:prstGeom prst="line">
            <a:avLst/>
          </a:prstGeom>
          <a:ln w="12700" cap="sq" cmpd="sng">
            <a:solidFill>
              <a:schemeClr val="bg2"/>
            </a:solidFill>
            <a:prstDash val="solid"/>
            <a:headEnd type="none" w="sm" len="sm"/>
            <a:tailEnd type="none" w="sm" len="sm"/>
          </a:ln>
        </p:spPr>
      </p:sp>
      <p:sp>
        <p:nvSpPr>
          <p:cNvPr id="11269" name="Line 5"/>
          <p:cNvSpPr/>
          <p:nvPr/>
        </p:nvSpPr>
        <p:spPr>
          <a:xfrm>
            <a:off x="2309813" y="5103813"/>
            <a:ext cx="1365250" cy="0"/>
          </a:xfrm>
          <a:prstGeom prst="line">
            <a:avLst/>
          </a:prstGeom>
          <a:ln w="12700" cap="sq" cmpd="sng">
            <a:solidFill>
              <a:schemeClr val="bg2"/>
            </a:solidFill>
            <a:prstDash val="solid"/>
            <a:headEnd type="none" w="sm" len="sm"/>
            <a:tailEnd type="none" w="sm" len="sm"/>
          </a:ln>
        </p:spPr>
      </p:sp>
      <p:sp>
        <p:nvSpPr>
          <p:cNvPr id="11270" name="Line 6"/>
          <p:cNvSpPr/>
          <p:nvPr/>
        </p:nvSpPr>
        <p:spPr>
          <a:xfrm>
            <a:off x="2309813" y="4722813"/>
            <a:ext cx="1365250" cy="0"/>
          </a:xfrm>
          <a:prstGeom prst="line">
            <a:avLst/>
          </a:prstGeom>
          <a:ln w="12700" cap="sq" cmpd="sng">
            <a:solidFill>
              <a:schemeClr val="bg2"/>
            </a:solidFill>
            <a:prstDash val="solid"/>
            <a:headEnd type="none" w="sm" len="sm"/>
            <a:tailEnd type="none" w="sm" len="sm"/>
          </a:ln>
        </p:spPr>
      </p:sp>
      <p:sp>
        <p:nvSpPr>
          <p:cNvPr id="11271" name="Line 7"/>
          <p:cNvSpPr/>
          <p:nvPr/>
        </p:nvSpPr>
        <p:spPr>
          <a:xfrm>
            <a:off x="2309813" y="4341813"/>
            <a:ext cx="1365250" cy="0"/>
          </a:xfrm>
          <a:prstGeom prst="line">
            <a:avLst/>
          </a:prstGeom>
          <a:ln w="12700" cap="sq" cmpd="sng">
            <a:solidFill>
              <a:schemeClr val="bg2"/>
            </a:solidFill>
            <a:prstDash val="solid"/>
            <a:headEnd type="none" w="sm" len="sm"/>
            <a:tailEnd type="none" w="sm" len="sm"/>
          </a:ln>
        </p:spPr>
      </p:sp>
      <p:sp>
        <p:nvSpPr>
          <p:cNvPr id="11272" name="Line 8"/>
          <p:cNvSpPr/>
          <p:nvPr/>
        </p:nvSpPr>
        <p:spPr>
          <a:xfrm>
            <a:off x="2309813" y="3960813"/>
            <a:ext cx="1365250" cy="0"/>
          </a:xfrm>
          <a:prstGeom prst="line">
            <a:avLst/>
          </a:prstGeom>
          <a:ln w="12700" cap="sq" cmpd="sng">
            <a:solidFill>
              <a:schemeClr val="bg2"/>
            </a:solidFill>
            <a:prstDash val="solid"/>
            <a:headEnd type="none" w="sm" len="sm"/>
            <a:tailEnd type="none" w="sm" len="sm"/>
          </a:ln>
        </p:spPr>
      </p:sp>
      <p:sp>
        <p:nvSpPr>
          <p:cNvPr id="11273" name="Text Box 9"/>
          <p:cNvSpPr txBox="1"/>
          <p:nvPr/>
        </p:nvSpPr>
        <p:spPr>
          <a:xfrm>
            <a:off x="2668588" y="4037013"/>
            <a:ext cx="647700" cy="1552575"/>
          </a:xfrm>
          <a:prstGeom prst="rect">
            <a:avLst/>
          </a:prstGeom>
          <a:noFill/>
          <a:ln w="12700">
            <a:noFill/>
          </a:ln>
        </p:spPr>
        <p:txBody>
          <a:bodyP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en-US" altLang="zh-CN" sz="2400" dirty="0">
                <a:solidFill>
                  <a:srgbClr val="000000"/>
                </a:solidFill>
                <a:latin typeface="Times New Roman" panose="02020603050405020304" pitchFamily="18" charset="0"/>
              </a:rPr>
              <a:t>*  *</a:t>
            </a:r>
            <a:endParaRPr lang="en-US" altLang="zh-CN" sz="2400" dirty="0">
              <a:solidFill>
                <a:srgbClr val="000000"/>
              </a:solidFill>
              <a:latin typeface="Times New Roman" panose="02020603050405020304" pitchFamily="18" charset="0"/>
            </a:endParaRPr>
          </a:p>
          <a:p>
            <a:pPr marL="0" lvl="0" indent="0" eaLnBrk="1" hangingPunct="1">
              <a:spcBef>
                <a:spcPct val="0"/>
              </a:spcBef>
              <a:buNone/>
            </a:pPr>
            <a:r>
              <a:rPr lang="en-US" altLang="zh-CN" sz="2400" dirty="0">
                <a:solidFill>
                  <a:srgbClr val="000000"/>
                </a:solidFill>
                <a:latin typeface="Times New Roman" panose="02020603050405020304" pitchFamily="18" charset="0"/>
              </a:rPr>
              <a:t>*  *</a:t>
            </a:r>
            <a:endParaRPr lang="en-US" altLang="zh-CN" sz="2400" dirty="0">
              <a:solidFill>
                <a:srgbClr val="000000"/>
              </a:solidFill>
              <a:latin typeface="Times New Roman" panose="02020603050405020304" pitchFamily="18" charset="0"/>
            </a:endParaRPr>
          </a:p>
          <a:p>
            <a:pPr marL="0" lvl="0" indent="0" eaLnBrk="1" hangingPunct="1">
              <a:spcBef>
                <a:spcPct val="0"/>
              </a:spcBef>
              <a:buNone/>
            </a:pPr>
            <a:r>
              <a:rPr lang="en-US" altLang="zh-CN" sz="2400" dirty="0">
                <a:solidFill>
                  <a:srgbClr val="000000"/>
                </a:solidFill>
                <a:latin typeface="Times New Roman" panose="02020603050405020304" pitchFamily="18" charset="0"/>
              </a:rPr>
              <a:t>*  *</a:t>
            </a:r>
            <a:endParaRPr lang="en-US" altLang="zh-CN" sz="2400" dirty="0">
              <a:solidFill>
                <a:srgbClr val="000000"/>
              </a:solidFill>
              <a:latin typeface="Times New Roman" panose="02020603050405020304" pitchFamily="18" charset="0"/>
            </a:endParaRPr>
          </a:p>
          <a:p>
            <a:pPr marL="0" lvl="0" indent="0" eaLnBrk="1" hangingPunct="1">
              <a:spcBef>
                <a:spcPct val="0"/>
              </a:spcBef>
              <a:buNone/>
            </a:pPr>
            <a:r>
              <a:rPr lang="en-US" altLang="zh-CN" sz="2400" dirty="0">
                <a:solidFill>
                  <a:srgbClr val="000000"/>
                </a:solidFill>
                <a:latin typeface="Times New Roman" panose="02020603050405020304" pitchFamily="18" charset="0"/>
              </a:rPr>
              <a:t>*  *</a:t>
            </a:r>
            <a:endParaRPr lang="en-US" altLang="zh-CN" sz="2400" dirty="0">
              <a:solidFill>
                <a:srgbClr val="000000"/>
              </a:solidFill>
              <a:latin typeface="Times New Roman" panose="02020603050405020304" pitchFamily="18" charset="0"/>
            </a:endParaRPr>
          </a:p>
        </p:txBody>
      </p:sp>
      <p:sp>
        <p:nvSpPr>
          <p:cNvPr id="11274" name="Text Box 10"/>
          <p:cNvSpPr txBox="1"/>
          <p:nvPr/>
        </p:nvSpPr>
        <p:spPr>
          <a:xfrm>
            <a:off x="468313" y="3960813"/>
            <a:ext cx="1987550" cy="396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50000"/>
              </a:spcBef>
              <a:buNone/>
            </a:pPr>
            <a:r>
              <a:rPr lang="zh-CN" altLang="en-US" sz="2000" b="1" dirty="0">
                <a:solidFill>
                  <a:srgbClr val="000000"/>
                </a:solidFill>
                <a:latin typeface="Times New Roman" panose="02020603050405020304" pitchFamily="18" charset="0"/>
              </a:rPr>
              <a:t>栈顶：</a:t>
            </a:r>
            <a:r>
              <a:rPr lang="en-US" altLang="zh-CN" sz="2000" b="1" dirty="0">
                <a:solidFill>
                  <a:srgbClr val="000000"/>
                </a:solidFill>
                <a:latin typeface="Times New Roman" panose="02020603050405020304" pitchFamily="18" charset="0"/>
              </a:rPr>
              <a:t>SP</a:t>
            </a:r>
            <a:r>
              <a:rPr lang="en-US" altLang="zh-CN" sz="2000" b="1" dirty="0">
                <a:solidFill>
                  <a:srgbClr val="000000"/>
                </a:solidFill>
                <a:latin typeface="Times New Roman" panose="02020603050405020304" pitchFamily="18" charset="0"/>
                <a:sym typeface="Symbol" panose="05050102010706020507" pitchFamily="18" charset="2"/>
              </a:rPr>
              <a:t></a:t>
            </a:r>
            <a:endParaRPr lang="en-US" altLang="zh-CN" sz="2400" b="1" dirty="0">
              <a:solidFill>
                <a:srgbClr val="000000"/>
              </a:solidFill>
              <a:latin typeface="Times New Roman" panose="02020603050405020304" pitchFamily="18" charset="0"/>
            </a:endParaRPr>
          </a:p>
        </p:txBody>
      </p:sp>
      <p:sp>
        <p:nvSpPr>
          <p:cNvPr id="11275" name="Line 11"/>
          <p:cNvSpPr/>
          <p:nvPr/>
        </p:nvSpPr>
        <p:spPr>
          <a:xfrm flipH="1">
            <a:off x="2309813" y="1700213"/>
            <a:ext cx="30162" cy="3784600"/>
          </a:xfrm>
          <a:prstGeom prst="line">
            <a:avLst/>
          </a:prstGeom>
          <a:ln w="12700" cap="sq" cmpd="sng">
            <a:solidFill>
              <a:schemeClr val="bg2"/>
            </a:solidFill>
            <a:prstDash val="solid"/>
            <a:headEnd type="none" w="sm" len="sm"/>
            <a:tailEnd type="none" w="sm" len="sm"/>
          </a:ln>
        </p:spPr>
      </p:sp>
      <p:sp>
        <p:nvSpPr>
          <p:cNvPr id="11276" name="Text Box 12"/>
          <p:cNvSpPr txBox="1"/>
          <p:nvPr/>
        </p:nvSpPr>
        <p:spPr>
          <a:xfrm>
            <a:off x="1922463" y="5624513"/>
            <a:ext cx="2108200" cy="396875"/>
          </a:xfrm>
          <a:prstGeom prst="rect">
            <a:avLst/>
          </a:prstGeom>
          <a:noFill/>
          <a:ln w="12700">
            <a:noFill/>
          </a:ln>
        </p:spPr>
        <p:txBody>
          <a:bodyPr wrap="none">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50000"/>
              </a:spcBef>
              <a:buNone/>
            </a:pPr>
            <a:r>
              <a:rPr lang="en-US" altLang="zh-CN" sz="2000" b="1" dirty="0">
                <a:solidFill>
                  <a:srgbClr val="000000"/>
                </a:solidFill>
                <a:latin typeface="楷体_GB2312" pitchFamily="49" charset="-122"/>
                <a:ea typeface="楷体_GB2312" pitchFamily="49" charset="-122"/>
              </a:rPr>
              <a:t>PUSH  AX </a:t>
            </a:r>
            <a:r>
              <a:rPr lang="zh-CN" altLang="zh-CN" sz="2000" b="1" dirty="0">
                <a:solidFill>
                  <a:srgbClr val="000000"/>
                </a:solidFill>
                <a:latin typeface="楷体_GB2312" pitchFamily="49" charset="-122"/>
                <a:ea typeface="楷体_GB2312" pitchFamily="49" charset="-122"/>
              </a:rPr>
              <a:t>执行前</a:t>
            </a:r>
            <a:endParaRPr lang="zh-CN" altLang="en-US" sz="2400" dirty="0">
              <a:solidFill>
                <a:srgbClr val="000000"/>
              </a:solidFill>
              <a:latin typeface="楷体_GB2312" pitchFamily="49" charset="-122"/>
              <a:ea typeface="楷体_GB2312" pitchFamily="49" charset="-122"/>
            </a:endParaRPr>
          </a:p>
        </p:txBody>
      </p:sp>
      <p:sp>
        <p:nvSpPr>
          <p:cNvPr id="11277" name="Text Box 13"/>
          <p:cNvSpPr txBox="1"/>
          <p:nvPr/>
        </p:nvSpPr>
        <p:spPr>
          <a:xfrm>
            <a:off x="4132263" y="3198813"/>
            <a:ext cx="1295400" cy="396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50000"/>
              </a:spcBef>
              <a:buNone/>
            </a:pPr>
            <a:r>
              <a:rPr lang="en-US" altLang="zh-CN" sz="2000" b="1" dirty="0">
                <a:solidFill>
                  <a:srgbClr val="000000"/>
                </a:solidFill>
                <a:latin typeface="Times New Roman" panose="02020603050405020304" pitchFamily="18" charset="0"/>
              </a:rPr>
              <a:t>SP</a:t>
            </a:r>
            <a:r>
              <a:rPr lang="en-US" altLang="zh-CN" sz="2000" b="1" dirty="0">
                <a:solidFill>
                  <a:srgbClr val="000000"/>
                </a:solidFill>
                <a:latin typeface="Times New Roman" panose="02020603050405020304" pitchFamily="18" charset="0"/>
                <a:sym typeface="Symbol" panose="05050102010706020507" pitchFamily="18" charset="2"/>
              </a:rPr>
              <a:t></a:t>
            </a:r>
            <a:endParaRPr lang="en-US" altLang="zh-CN" sz="2400" b="1" dirty="0">
              <a:solidFill>
                <a:srgbClr val="000000"/>
              </a:solidFill>
              <a:latin typeface="Times New Roman" panose="02020603050405020304" pitchFamily="18" charset="0"/>
            </a:endParaRPr>
          </a:p>
        </p:txBody>
      </p:sp>
      <p:sp>
        <p:nvSpPr>
          <p:cNvPr id="11278" name="Line 14"/>
          <p:cNvSpPr/>
          <p:nvPr/>
        </p:nvSpPr>
        <p:spPr>
          <a:xfrm flipH="1">
            <a:off x="6646863" y="1628775"/>
            <a:ext cx="14287" cy="3856038"/>
          </a:xfrm>
          <a:prstGeom prst="line">
            <a:avLst/>
          </a:prstGeom>
          <a:ln w="12700" cap="sq" cmpd="sng">
            <a:solidFill>
              <a:schemeClr val="bg2"/>
            </a:solidFill>
            <a:prstDash val="solid"/>
            <a:headEnd type="none" w="sm" len="sm"/>
            <a:tailEnd type="none" w="sm" len="sm"/>
          </a:ln>
        </p:spPr>
      </p:sp>
      <p:sp>
        <p:nvSpPr>
          <p:cNvPr id="11279" name="Line 15"/>
          <p:cNvSpPr/>
          <p:nvPr/>
        </p:nvSpPr>
        <p:spPr>
          <a:xfrm>
            <a:off x="5275263" y="5484813"/>
            <a:ext cx="1365250" cy="0"/>
          </a:xfrm>
          <a:prstGeom prst="line">
            <a:avLst/>
          </a:prstGeom>
          <a:ln w="12700" cap="sq" cmpd="sng">
            <a:solidFill>
              <a:schemeClr val="bg2"/>
            </a:solidFill>
            <a:prstDash val="solid"/>
            <a:headEnd type="none" w="sm" len="sm"/>
            <a:tailEnd type="none" w="sm" len="sm"/>
          </a:ln>
        </p:spPr>
      </p:sp>
      <p:sp>
        <p:nvSpPr>
          <p:cNvPr id="11280" name="Line 16"/>
          <p:cNvSpPr/>
          <p:nvPr/>
        </p:nvSpPr>
        <p:spPr>
          <a:xfrm>
            <a:off x="5281613" y="5103813"/>
            <a:ext cx="1365250" cy="0"/>
          </a:xfrm>
          <a:prstGeom prst="line">
            <a:avLst/>
          </a:prstGeom>
          <a:ln w="12700" cap="sq" cmpd="sng">
            <a:solidFill>
              <a:schemeClr val="bg2"/>
            </a:solidFill>
            <a:prstDash val="solid"/>
            <a:headEnd type="none" w="sm" len="sm"/>
            <a:tailEnd type="none" w="sm" len="sm"/>
          </a:ln>
        </p:spPr>
      </p:sp>
      <p:sp>
        <p:nvSpPr>
          <p:cNvPr id="11281" name="Line 17"/>
          <p:cNvSpPr/>
          <p:nvPr/>
        </p:nvSpPr>
        <p:spPr>
          <a:xfrm>
            <a:off x="5281613" y="4722813"/>
            <a:ext cx="1365250" cy="0"/>
          </a:xfrm>
          <a:prstGeom prst="line">
            <a:avLst/>
          </a:prstGeom>
          <a:ln w="12700" cap="sq" cmpd="sng">
            <a:solidFill>
              <a:schemeClr val="bg2"/>
            </a:solidFill>
            <a:prstDash val="solid"/>
            <a:headEnd type="none" w="sm" len="sm"/>
            <a:tailEnd type="none" w="sm" len="sm"/>
          </a:ln>
        </p:spPr>
      </p:sp>
      <p:sp>
        <p:nvSpPr>
          <p:cNvPr id="11282" name="Line 18"/>
          <p:cNvSpPr/>
          <p:nvPr/>
        </p:nvSpPr>
        <p:spPr>
          <a:xfrm>
            <a:off x="5281613" y="4341813"/>
            <a:ext cx="1365250" cy="0"/>
          </a:xfrm>
          <a:prstGeom prst="line">
            <a:avLst/>
          </a:prstGeom>
          <a:ln w="12700" cap="sq" cmpd="sng">
            <a:solidFill>
              <a:schemeClr val="bg2"/>
            </a:solidFill>
            <a:prstDash val="solid"/>
            <a:headEnd type="none" w="sm" len="sm"/>
            <a:tailEnd type="none" w="sm" len="sm"/>
          </a:ln>
        </p:spPr>
      </p:sp>
      <p:sp>
        <p:nvSpPr>
          <p:cNvPr id="11283" name="Line 19"/>
          <p:cNvSpPr/>
          <p:nvPr/>
        </p:nvSpPr>
        <p:spPr>
          <a:xfrm>
            <a:off x="5281613" y="3960813"/>
            <a:ext cx="1365250" cy="0"/>
          </a:xfrm>
          <a:prstGeom prst="line">
            <a:avLst/>
          </a:prstGeom>
          <a:ln w="12700" cap="sq" cmpd="sng">
            <a:solidFill>
              <a:schemeClr val="bg2"/>
            </a:solidFill>
            <a:prstDash val="solid"/>
            <a:headEnd type="none" w="sm" len="sm"/>
            <a:tailEnd type="none" w="sm" len="sm"/>
          </a:ln>
        </p:spPr>
      </p:sp>
      <p:sp>
        <p:nvSpPr>
          <p:cNvPr id="11284" name="Text Box 20"/>
          <p:cNvSpPr txBox="1"/>
          <p:nvPr/>
        </p:nvSpPr>
        <p:spPr>
          <a:xfrm>
            <a:off x="5640388" y="4037013"/>
            <a:ext cx="647700" cy="1552575"/>
          </a:xfrm>
          <a:prstGeom prst="rect">
            <a:avLst/>
          </a:prstGeom>
          <a:noFill/>
          <a:ln w="12700">
            <a:noFill/>
          </a:ln>
        </p:spPr>
        <p:txBody>
          <a:bodyP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en-US" altLang="zh-CN" sz="2400" dirty="0">
                <a:solidFill>
                  <a:srgbClr val="000000"/>
                </a:solidFill>
                <a:latin typeface="Times New Roman" panose="02020603050405020304" pitchFamily="18" charset="0"/>
              </a:rPr>
              <a:t>*  *</a:t>
            </a:r>
            <a:endParaRPr lang="en-US" altLang="zh-CN" sz="2400" dirty="0">
              <a:solidFill>
                <a:srgbClr val="000000"/>
              </a:solidFill>
              <a:latin typeface="Times New Roman" panose="02020603050405020304" pitchFamily="18" charset="0"/>
            </a:endParaRPr>
          </a:p>
          <a:p>
            <a:pPr marL="0" lvl="0" indent="0" eaLnBrk="1" hangingPunct="1">
              <a:spcBef>
                <a:spcPct val="0"/>
              </a:spcBef>
              <a:buNone/>
            </a:pPr>
            <a:r>
              <a:rPr lang="en-US" altLang="zh-CN" sz="2400" dirty="0">
                <a:solidFill>
                  <a:srgbClr val="000000"/>
                </a:solidFill>
                <a:latin typeface="Times New Roman" panose="02020603050405020304" pitchFamily="18" charset="0"/>
              </a:rPr>
              <a:t>*  *</a:t>
            </a:r>
            <a:endParaRPr lang="en-US" altLang="zh-CN" sz="2400" dirty="0">
              <a:solidFill>
                <a:srgbClr val="000000"/>
              </a:solidFill>
              <a:latin typeface="Times New Roman" panose="02020603050405020304" pitchFamily="18" charset="0"/>
            </a:endParaRPr>
          </a:p>
          <a:p>
            <a:pPr marL="0" lvl="0" indent="0" eaLnBrk="1" hangingPunct="1">
              <a:spcBef>
                <a:spcPct val="0"/>
              </a:spcBef>
              <a:buNone/>
            </a:pPr>
            <a:r>
              <a:rPr lang="en-US" altLang="zh-CN" sz="2400" dirty="0">
                <a:solidFill>
                  <a:srgbClr val="000000"/>
                </a:solidFill>
                <a:latin typeface="Times New Roman" panose="02020603050405020304" pitchFamily="18" charset="0"/>
              </a:rPr>
              <a:t>*  *</a:t>
            </a:r>
            <a:endParaRPr lang="en-US" altLang="zh-CN" sz="2400" dirty="0">
              <a:solidFill>
                <a:srgbClr val="000000"/>
              </a:solidFill>
              <a:latin typeface="Times New Roman" panose="02020603050405020304" pitchFamily="18" charset="0"/>
            </a:endParaRPr>
          </a:p>
          <a:p>
            <a:pPr marL="0" lvl="0" indent="0" eaLnBrk="1" hangingPunct="1">
              <a:spcBef>
                <a:spcPct val="0"/>
              </a:spcBef>
              <a:buNone/>
            </a:pPr>
            <a:r>
              <a:rPr lang="en-US" altLang="zh-CN" sz="2400" dirty="0">
                <a:solidFill>
                  <a:srgbClr val="000000"/>
                </a:solidFill>
                <a:latin typeface="Times New Roman" panose="02020603050405020304" pitchFamily="18" charset="0"/>
              </a:rPr>
              <a:t>*  *</a:t>
            </a:r>
            <a:endParaRPr lang="en-US" altLang="zh-CN" sz="2400" dirty="0">
              <a:solidFill>
                <a:srgbClr val="000000"/>
              </a:solidFill>
              <a:latin typeface="Times New Roman" panose="02020603050405020304" pitchFamily="18" charset="0"/>
            </a:endParaRPr>
          </a:p>
        </p:txBody>
      </p:sp>
      <p:sp>
        <p:nvSpPr>
          <p:cNvPr id="11285" name="Line 21"/>
          <p:cNvSpPr/>
          <p:nvPr/>
        </p:nvSpPr>
        <p:spPr>
          <a:xfrm flipH="1">
            <a:off x="5281613" y="1628775"/>
            <a:ext cx="11112" cy="3856038"/>
          </a:xfrm>
          <a:prstGeom prst="line">
            <a:avLst/>
          </a:prstGeom>
          <a:ln w="12700" cap="sq" cmpd="sng">
            <a:solidFill>
              <a:schemeClr val="bg2"/>
            </a:solidFill>
            <a:prstDash val="solid"/>
            <a:headEnd type="none" w="sm" len="sm"/>
            <a:tailEnd type="none" w="sm" len="sm"/>
          </a:ln>
        </p:spPr>
      </p:sp>
      <p:sp>
        <p:nvSpPr>
          <p:cNvPr id="11286" name="Line 22"/>
          <p:cNvSpPr/>
          <p:nvPr/>
        </p:nvSpPr>
        <p:spPr>
          <a:xfrm>
            <a:off x="5284788" y="3198813"/>
            <a:ext cx="1365250" cy="0"/>
          </a:xfrm>
          <a:prstGeom prst="line">
            <a:avLst/>
          </a:prstGeom>
          <a:ln w="12700" cap="sq" cmpd="sng">
            <a:solidFill>
              <a:schemeClr val="bg2"/>
            </a:solidFill>
            <a:prstDash val="solid"/>
            <a:headEnd type="none" w="sm" len="sm"/>
            <a:tailEnd type="none" w="sm" len="sm"/>
          </a:ln>
        </p:spPr>
      </p:sp>
      <p:sp>
        <p:nvSpPr>
          <p:cNvPr id="11287" name="Rectangle 23"/>
          <p:cNvSpPr/>
          <p:nvPr/>
        </p:nvSpPr>
        <p:spPr>
          <a:xfrm>
            <a:off x="5656263" y="3225800"/>
            <a:ext cx="838200" cy="779463"/>
          </a:xfrm>
          <a:prstGeom prst="rect">
            <a:avLst/>
          </a:prstGeom>
          <a:noFill/>
          <a:ln w="12700">
            <a:noFill/>
          </a:ln>
        </p:spPr>
        <p:txBody>
          <a:bodyP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50000"/>
              </a:spcBef>
              <a:buNone/>
            </a:pPr>
            <a:r>
              <a:rPr lang="en-US" altLang="zh-CN" sz="1800" b="1" dirty="0">
                <a:solidFill>
                  <a:srgbClr val="000000"/>
                </a:solidFill>
                <a:latin typeface="Lucida Sans Unicode" panose="020B0602030504020204" pitchFamily="34" charset="0"/>
              </a:rPr>
              <a:t>07H</a:t>
            </a:r>
            <a:endParaRPr lang="en-US" altLang="zh-CN" sz="1800" b="1" dirty="0">
              <a:solidFill>
                <a:srgbClr val="000000"/>
              </a:solidFill>
              <a:latin typeface="Lucida Sans Unicode" panose="020B0602030504020204" pitchFamily="34" charset="0"/>
            </a:endParaRPr>
          </a:p>
          <a:p>
            <a:pPr marL="0" lvl="0" indent="0" eaLnBrk="1" hangingPunct="1">
              <a:spcBef>
                <a:spcPct val="50000"/>
              </a:spcBef>
              <a:buNone/>
            </a:pPr>
            <a:r>
              <a:rPr lang="en-US" altLang="zh-CN" sz="1800" b="1" dirty="0">
                <a:solidFill>
                  <a:srgbClr val="000000"/>
                </a:solidFill>
                <a:latin typeface="Lucida Sans Unicode" panose="020B0602030504020204" pitchFamily="34" charset="0"/>
              </a:rPr>
              <a:t>21H</a:t>
            </a:r>
            <a:endParaRPr lang="en-US" altLang="zh-CN" sz="1800" b="1" dirty="0">
              <a:solidFill>
                <a:srgbClr val="000000"/>
              </a:solidFill>
              <a:latin typeface="Lucida Sans Unicode" panose="020B0602030504020204" pitchFamily="34" charset="0"/>
            </a:endParaRPr>
          </a:p>
        </p:txBody>
      </p:sp>
      <p:sp>
        <p:nvSpPr>
          <p:cNvPr id="11288" name="Text Box 24"/>
          <p:cNvSpPr txBox="1"/>
          <p:nvPr/>
        </p:nvSpPr>
        <p:spPr>
          <a:xfrm>
            <a:off x="7245350" y="2817813"/>
            <a:ext cx="1143000" cy="2682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50000"/>
              </a:spcBef>
              <a:buNone/>
            </a:pPr>
            <a:r>
              <a:rPr lang="zh-CN" altLang="en-US" sz="2000" b="1" dirty="0">
                <a:solidFill>
                  <a:srgbClr val="000000"/>
                </a:solidFill>
                <a:latin typeface="Times New Roman" panose="02020603050405020304" pitchFamily="18" charset="0"/>
                <a:ea typeface="楷体_GB2312" pitchFamily="49" charset="-122"/>
              </a:rPr>
              <a:t>低地址</a:t>
            </a:r>
            <a:endParaRPr lang="zh-CN" altLang="en-US" sz="2000" b="1" dirty="0">
              <a:solidFill>
                <a:srgbClr val="000000"/>
              </a:solidFill>
              <a:latin typeface="Times New Roman" panose="02020603050405020304" pitchFamily="18" charset="0"/>
              <a:ea typeface="楷体_GB2312" pitchFamily="49" charset="-122"/>
            </a:endParaRPr>
          </a:p>
          <a:p>
            <a:pPr marL="0" lvl="0" indent="0" eaLnBrk="1" hangingPunct="1">
              <a:spcBef>
                <a:spcPct val="50000"/>
              </a:spcBef>
              <a:buNone/>
            </a:pPr>
            <a:endParaRPr lang="zh-CN" altLang="en-US" sz="2000" b="1" dirty="0">
              <a:solidFill>
                <a:srgbClr val="000000"/>
              </a:solidFill>
              <a:latin typeface="Times New Roman" panose="02020603050405020304" pitchFamily="18" charset="0"/>
              <a:ea typeface="楷体_GB2312" pitchFamily="49" charset="-122"/>
            </a:endParaRPr>
          </a:p>
          <a:p>
            <a:pPr marL="0" lvl="0" indent="0" eaLnBrk="1" hangingPunct="1">
              <a:spcBef>
                <a:spcPct val="50000"/>
              </a:spcBef>
              <a:buNone/>
            </a:pPr>
            <a:endParaRPr lang="zh-CN" altLang="en-US" sz="2000" b="1" dirty="0">
              <a:solidFill>
                <a:srgbClr val="000000"/>
              </a:solidFill>
              <a:latin typeface="Times New Roman" panose="02020603050405020304" pitchFamily="18" charset="0"/>
              <a:ea typeface="楷体_GB2312" pitchFamily="49" charset="-122"/>
            </a:endParaRPr>
          </a:p>
          <a:p>
            <a:pPr marL="0" lvl="0" indent="0" eaLnBrk="1" hangingPunct="1">
              <a:spcBef>
                <a:spcPct val="50000"/>
              </a:spcBef>
              <a:buNone/>
            </a:pPr>
            <a:endParaRPr lang="zh-CN" altLang="en-US" sz="2000" b="1" dirty="0">
              <a:solidFill>
                <a:srgbClr val="000000"/>
              </a:solidFill>
              <a:latin typeface="Times New Roman" panose="02020603050405020304" pitchFamily="18" charset="0"/>
              <a:ea typeface="楷体_GB2312" pitchFamily="49" charset="-122"/>
            </a:endParaRPr>
          </a:p>
          <a:p>
            <a:pPr marL="0" lvl="0" indent="0" eaLnBrk="1" hangingPunct="1">
              <a:spcBef>
                <a:spcPct val="50000"/>
              </a:spcBef>
              <a:buNone/>
            </a:pPr>
            <a:r>
              <a:rPr lang="zh-CN" altLang="en-US" sz="2000" b="1" dirty="0">
                <a:solidFill>
                  <a:srgbClr val="000000"/>
                </a:solidFill>
                <a:latin typeface="Times New Roman" panose="02020603050405020304" pitchFamily="18" charset="0"/>
                <a:ea typeface="楷体_GB2312" pitchFamily="49" charset="-122"/>
              </a:rPr>
              <a:t>  </a:t>
            </a:r>
            <a:endParaRPr lang="zh-CN" altLang="en-US" sz="2000" b="1" dirty="0">
              <a:solidFill>
                <a:srgbClr val="000000"/>
              </a:solidFill>
              <a:latin typeface="Times New Roman" panose="02020603050405020304" pitchFamily="18" charset="0"/>
              <a:ea typeface="楷体_GB2312" pitchFamily="49" charset="-122"/>
            </a:endParaRPr>
          </a:p>
          <a:p>
            <a:pPr marL="0" lvl="0" indent="0" eaLnBrk="1" hangingPunct="1">
              <a:spcBef>
                <a:spcPct val="50000"/>
              </a:spcBef>
              <a:buNone/>
            </a:pPr>
            <a:r>
              <a:rPr lang="zh-CN" altLang="en-US" sz="2000" b="1" dirty="0">
                <a:solidFill>
                  <a:srgbClr val="000000"/>
                </a:solidFill>
                <a:latin typeface="Times New Roman" panose="02020603050405020304" pitchFamily="18" charset="0"/>
                <a:ea typeface="楷体_GB2312" pitchFamily="49" charset="-122"/>
              </a:rPr>
              <a:t>高地址</a:t>
            </a:r>
            <a:endParaRPr lang="zh-CN" altLang="en-US" sz="2000" b="1" dirty="0">
              <a:solidFill>
                <a:srgbClr val="000000"/>
              </a:solidFill>
              <a:latin typeface="Times New Roman" panose="02020603050405020304" pitchFamily="18" charset="0"/>
              <a:ea typeface="楷体_GB2312" pitchFamily="49" charset="-122"/>
            </a:endParaRPr>
          </a:p>
        </p:txBody>
      </p:sp>
      <p:sp>
        <p:nvSpPr>
          <p:cNvPr id="11289" name="Line 25"/>
          <p:cNvSpPr/>
          <p:nvPr/>
        </p:nvSpPr>
        <p:spPr>
          <a:xfrm>
            <a:off x="5284788" y="3579813"/>
            <a:ext cx="1365250" cy="0"/>
          </a:xfrm>
          <a:prstGeom prst="line">
            <a:avLst/>
          </a:prstGeom>
          <a:ln w="12700" cap="sq" cmpd="sng">
            <a:solidFill>
              <a:schemeClr val="bg2"/>
            </a:solidFill>
            <a:prstDash val="solid"/>
            <a:headEnd type="none" w="sm" len="sm"/>
            <a:tailEnd type="none" w="sm" len="sm"/>
          </a:ln>
        </p:spPr>
      </p:sp>
      <p:sp>
        <p:nvSpPr>
          <p:cNvPr id="11290" name="Text Box 26"/>
          <p:cNvSpPr txBox="1"/>
          <p:nvPr/>
        </p:nvSpPr>
        <p:spPr>
          <a:xfrm>
            <a:off x="5005388" y="5661025"/>
            <a:ext cx="2108200" cy="396875"/>
          </a:xfrm>
          <a:prstGeom prst="rect">
            <a:avLst/>
          </a:prstGeom>
          <a:noFill/>
          <a:ln w="12700">
            <a:noFill/>
          </a:ln>
        </p:spPr>
        <p:txBody>
          <a:bodyPr wrap="none">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50000"/>
              </a:spcBef>
              <a:buNone/>
            </a:pPr>
            <a:r>
              <a:rPr lang="en-US" altLang="zh-CN" sz="2000" b="1" dirty="0">
                <a:solidFill>
                  <a:srgbClr val="000000"/>
                </a:solidFill>
                <a:latin typeface="楷体_GB2312" pitchFamily="49" charset="-122"/>
                <a:ea typeface="楷体_GB2312" pitchFamily="49" charset="-122"/>
              </a:rPr>
              <a:t>PUSH  AX </a:t>
            </a:r>
            <a:r>
              <a:rPr lang="zh-CN" altLang="zh-CN" sz="2000" b="1" dirty="0">
                <a:solidFill>
                  <a:srgbClr val="000000"/>
                </a:solidFill>
                <a:latin typeface="楷体_GB2312" pitchFamily="49" charset="-122"/>
                <a:ea typeface="楷体_GB2312" pitchFamily="49" charset="-122"/>
              </a:rPr>
              <a:t>执行后</a:t>
            </a:r>
            <a:endParaRPr lang="zh-CN" altLang="en-US" sz="2400" dirty="0">
              <a:solidFill>
                <a:srgbClr val="000000"/>
              </a:solidFill>
              <a:latin typeface="楷体_GB2312" pitchFamily="49" charset="-122"/>
              <a:ea typeface="楷体_GB2312" pitchFamily="49" charset="-122"/>
            </a:endParaRPr>
          </a:p>
        </p:txBody>
      </p:sp>
      <p:grpSp>
        <p:nvGrpSpPr>
          <p:cNvPr id="32795" name="Group 27"/>
          <p:cNvGrpSpPr/>
          <p:nvPr/>
        </p:nvGrpSpPr>
        <p:grpSpPr>
          <a:xfrm>
            <a:off x="6875463" y="3732213"/>
            <a:ext cx="1295400" cy="838200"/>
            <a:chOff x="4416" y="2352"/>
            <a:chExt cx="816" cy="528"/>
          </a:xfrm>
        </p:grpSpPr>
        <p:sp>
          <p:nvSpPr>
            <p:cNvPr id="11304" name="Text Box 28"/>
            <p:cNvSpPr txBox="1"/>
            <p:nvPr/>
          </p:nvSpPr>
          <p:spPr>
            <a:xfrm>
              <a:off x="4416" y="2544"/>
              <a:ext cx="816" cy="2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50000"/>
                </a:spcBef>
                <a:buNone/>
              </a:pPr>
              <a:r>
                <a:rPr lang="zh-CN" altLang="en-US" sz="2000" b="1" dirty="0">
                  <a:solidFill>
                    <a:srgbClr val="CC3300"/>
                  </a:solidFill>
                  <a:latin typeface="Times New Roman" panose="02020603050405020304" pitchFamily="18" charset="0"/>
                  <a:ea typeface="楷体_GB2312" pitchFamily="49" charset="-122"/>
                </a:rPr>
                <a:t>进栈方向</a:t>
              </a:r>
              <a:endParaRPr lang="zh-CN" altLang="en-US" sz="2000" b="1" dirty="0">
                <a:solidFill>
                  <a:srgbClr val="CC3300"/>
                </a:solidFill>
                <a:latin typeface="Times New Roman" panose="02020603050405020304" pitchFamily="18" charset="0"/>
                <a:ea typeface="楷体_GB2312" pitchFamily="49" charset="-122"/>
              </a:endParaRPr>
            </a:p>
          </p:txBody>
        </p:sp>
        <p:sp>
          <p:nvSpPr>
            <p:cNvPr id="11305" name="Line 29"/>
            <p:cNvSpPr/>
            <p:nvPr/>
          </p:nvSpPr>
          <p:spPr>
            <a:xfrm flipV="1">
              <a:off x="4416" y="2352"/>
              <a:ext cx="0" cy="528"/>
            </a:xfrm>
            <a:prstGeom prst="line">
              <a:avLst/>
            </a:prstGeom>
            <a:ln w="19050" cap="flat" cmpd="sng">
              <a:solidFill>
                <a:schemeClr val="tx2"/>
              </a:solidFill>
              <a:prstDash val="solid"/>
              <a:headEnd type="none" w="med" len="med"/>
              <a:tailEnd type="triangle" w="lg" len="lg"/>
            </a:ln>
          </p:spPr>
        </p:sp>
      </p:grpSp>
      <p:sp>
        <p:nvSpPr>
          <p:cNvPr id="11292" name="Line 30"/>
          <p:cNvSpPr/>
          <p:nvPr/>
        </p:nvSpPr>
        <p:spPr>
          <a:xfrm>
            <a:off x="5046663" y="3427413"/>
            <a:ext cx="0" cy="762000"/>
          </a:xfrm>
          <a:prstGeom prst="line">
            <a:avLst/>
          </a:prstGeom>
          <a:ln w="12700" cap="sq" cmpd="sng">
            <a:solidFill>
              <a:schemeClr val="bg2"/>
            </a:solidFill>
            <a:prstDash val="solid"/>
            <a:headEnd type="none" w="sm" len="sm"/>
            <a:tailEnd type="none" w="sm" len="sm"/>
          </a:ln>
        </p:spPr>
      </p:sp>
      <p:sp>
        <p:nvSpPr>
          <p:cNvPr id="11293" name="Line 31"/>
          <p:cNvSpPr/>
          <p:nvPr/>
        </p:nvSpPr>
        <p:spPr>
          <a:xfrm>
            <a:off x="5046663" y="4189413"/>
            <a:ext cx="228600" cy="0"/>
          </a:xfrm>
          <a:prstGeom prst="line">
            <a:avLst/>
          </a:prstGeom>
          <a:ln w="12700" cap="sq" cmpd="sng">
            <a:solidFill>
              <a:schemeClr val="bg2"/>
            </a:solidFill>
            <a:prstDash val="solid"/>
            <a:headEnd type="none" w="sm" len="sm"/>
            <a:tailEnd type="none" w="sm" len="sm"/>
          </a:ln>
        </p:spPr>
      </p:sp>
      <p:sp>
        <p:nvSpPr>
          <p:cNvPr id="11294" name="Line 32"/>
          <p:cNvSpPr/>
          <p:nvPr/>
        </p:nvSpPr>
        <p:spPr>
          <a:xfrm>
            <a:off x="4970463" y="3427413"/>
            <a:ext cx="76200" cy="0"/>
          </a:xfrm>
          <a:prstGeom prst="line">
            <a:avLst/>
          </a:prstGeom>
          <a:ln w="12700" cap="sq" cmpd="sng">
            <a:solidFill>
              <a:schemeClr val="bg2"/>
            </a:solidFill>
            <a:prstDash val="solid"/>
            <a:headEnd type="none" w="sm" len="sm"/>
            <a:tailEnd type="none" w="sm" len="sm"/>
          </a:ln>
        </p:spPr>
      </p:sp>
      <p:sp>
        <p:nvSpPr>
          <p:cNvPr id="11295" name="AutoShape 33"/>
          <p:cNvSpPr/>
          <p:nvPr/>
        </p:nvSpPr>
        <p:spPr>
          <a:xfrm>
            <a:off x="2916238" y="2997200"/>
            <a:ext cx="144462" cy="647700"/>
          </a:xfrm>
          <a:prstGeom prst="upDownArrow">
            <a:avLst>
              <a:gd name="adj1" fmla="val 50000"/>
              <a:gd name="adj2" fmla="val 89670"/>
            </a:avLst>
          </a:prstGeom>
          <a:solidFill>
            <a:schemeClr val="accent1"/>
          </a:solidFill>
          <a:ln w="12700" cap="sq" cmpd="sng">
            <a:solidFill>
              <a:schemeClr val="bg2"/>
            </a:solidFill>
            <a:prstDash val="solid"/>
            <a:miter/>
            <a:headEnd type="none" w="sm" len="sm"/>
            <a:tailEnd type="none" w="sm" len="sm"/>
          </a:ln>
        </p:spPr>
        <p:txBody>
          <a:bodyPr anchor="ct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endParaRPr lang="zh-CN" altLang="en-US" sz="1800" dirty="0"/>
          </a:p>
        </p:txBody>
      </p:sp>
      <p:sp>
        <p:nvSpPr>
          <p:cNvPr id="11296" name="Line 34"/>
          <p:cNvSpPr/>
          <p:nvPr/>
        </p:nvSpPr>
        <p:spPr>
          <a:xfrm>
            <a:off x="5292725" y="1844675"/>
            <a:ext cx="1365250" cy="0"/>
          </a:xfrm>
          <a:prstGeom prst="line">
            <a:avLst/>
          </a:prstGeom>
          <a:ln w="12700" cap="sq" cmpd="sng">
            <a:solidFill>
              <a:schemeClr val="bg2"/>
            </a:solidFill>
            <a:prstDash val="solid"/>
            <a:headEnd type="none" w="sm" len="sm"/>
            <a:tailEnd type="none" w="sm" len="sm"/>
          </a:ln>
        </p:spPr>
      </p:sp>
      <p:sp>
        <p:nvSpPr>
          <p:cNvPr id="11297" name="Line 35"/>
          <p:cNvSpPr/>
          <p:nvPr/>
        </p:nvSpPr>
        <p:spPr>
          <a:xfrm>
            <a:off x="5292725" y="2205038"/>
            <a:ext cx="1365250" cy="0"/>
          </a:xfrm>
          <a:prstGeom prst="line">
            <a:avLst/>
          </a:prstGeom>
          <a:ln w="12700" cap="sq" cmpd="sng">
            <a:solidFill>
              <a:schemeClr val="bg2"/>
            </a:solidFill>
            <a:prstDash val="solid"/>
            <a:headEnd type="none" w="sm" len="sm"/>
            <a:tailEnd type="none" w="sm" len="sm"/>
          </a:ln>
        </p:spPr>
      </p:sp>
      <p:sp>
        <p:nvSpPr>
          <p:cNvPr id="11298" name="Line 36"/>
          <p:cNvSpPr/>
          <p:nvPr/>
        </p:nvSpPr>
        <p:spPr>
          <a:xfrm>
            <a:off x="2343150" y="1844675"/>
            <a:ext cx="1365250" cy="0"/>
          </a:xfrm>
          <a:prstGeom prst="line">
            <a:avLst/>
          </a:prstGeom>
          <a:ln w="12700" cap="sq" cmpd="sng">
            <a:solidFill>
              <a:schemeClr val="bg2"/>
            </a:solidFill>
            <a:prstDash val="solid"/>
            <a:headEnd type="none" w="sm" len="sm"/>
            <a:tailEnd type="none" w="sm" len="sm"/>
          </a:ln>
        </p:spPr>
      </p:sp>
      <p:sp>
        <p:nvSpPr>
          <p:cNvPr id="11299" name="Line 37"/>
          <p:cNvSpPr/>
          <p:nvPr/>
        </p:nvSpPr>
        <p:spPr>
          <a:xfrm>
            <a:off x="2339975" y="2205038"/>
            <a:ext cx="1365250" cy="0"/>
          </a:xfrm>
          <a:prstGeom prst="line">
            <a:avLst/>
          </a:prstGeom>
          <a:ln w="12700" cap="sq" cmpd="sng">
            <a:solidFill>
              <a:schemeClr val="bg2"/>
            </a:solidFill>
            <a:prstDash val="solid"/>
            <a:headEnd type="none" w="sm" len="sm"/>
            <a:tailEnd type="none" w="sm" len="sm"/>
          </a:ln>
        </p:spPr>
      </p:sp>
      <p:sp>
        <p:nvSpPr>
          <p:cNvPr id="11300" name="Text Box 38"/>
          <p:cNvSpPr txBox="1"/>
          <p:nvPr/>
        </p:nvSpPr>
        <p:spPr>
          <a:xfrm>
            <a:off x="-36512" y="1773238"/>
            <a:ext cx="2700337" cy="396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50000"/>
              </a:spcBef>
              <a:buNone/>
            </a:pPr>
            <a:r>
              <a:rPr lang="zh-CN" altLang="en-US" sz="2000" b="1" dirty="0">
                <a:solidFill>
                  <a:srgbClr val="000000"/>
                </a:solidFill>
                <a:latin typeface="Times New Roman" panose="02020603050405020304" pitchFamily="18" charset="0"/>
              </a:rPr>
              <a:t>堆栈段段地址：</a:t>
            </a:r>
            <a:r>
              <a:rPr lang="en-US" altLang="zh-CN" sz="2000" b="1" dirty="0">
                <a:solidFill>
                  <a:srgbClr val="000000"/>
                </a:solidFill>
                <a:latin typeface="Times New Roman" panose="02020603050405020304" pitchFamily="18" charset="0"/>
              </a:rPr>
              <a:t>SS</a:t>
            </a:r>
            <a:r>
              <a:rPr lang="en-US" altLang="zh-CN" sz="2000" b="1" dirty="0">
                <a:solidFill>
                  <a:srgbClr val="000000"/>
                </a:solidFill>
                <a:latin typeface="Times New Roman" panose="02020603050405020304" pitchFamily="18" charset="0"/>
                <a:sym typeface="Symbol" panose="05050102010706020507" pitchFamily="18" charset="2"/>
              </a:rPr>
              <a:t></a:t>
            </a:r>
            <a:endParaRPr lang="en-US" altLang="zh-CN" sz="2400" b="1" dirty="0">
              <a:solidFill>
                <a:srgbClr val="000000"/>
              </a:solidFill>
              <a:latin typeface="Times New Roman" panose="02020603050405020304" pitchFamily="18" charset="0"/>
            </a:endParaRPr>
          </a:p>
        </p:txBody>
      </p:sp>
      <p:sp>
        <p:nvSpPr>
          <p:cNvPr id="11301" name="Text Box 39"/>
          <p:cNvSpPr txBox="1"/>
          <p:nvPr/>
        </p:nvSpPr>
        <p:spPr>
          <a:xfrm>
            <a:off x="4141788" y="1773238"/>
            <a:ext cx="1295400" cy="396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50000"/>
              </a:spcBef>
              <a:buNone/>
            </a:pPr>
            <a:r>
              <a:rPr lang="en-US" altLang="zh-CN" sz="2000" b="1" dirty="0">
                <a:solidFill>
                  <a:srgbClr val="000000"/>
                </a:solidFill>
                <a:latin typeface="Times New Roman" panose="02020603050405020304" pitchFamily="18" charset="0"/>
              </a:rPr>
              <a:t>SS</a:t>
            </a:r>
            <a:r>
              <a:rPr lang="en-US" altLang="zh-CN" sz="2000" b="1" dirty="0">
                <a:solidFill>
                  <a:srgbClr val="000000"/>
                </a:solidFill>
                <a:latin typeface="Times New Roman" panose="02020603050405020304" pitchFamily="18" charset="0"/>
                <a:sym typeface="Symbol" panose="05050102010706020507" pitchFamily="18" charset="2"/>
              </a:rPr>
              <a:t></a:t>
            </a:r>
            <a:endParaRPr lang="en-US" altLang="zh-CN" sz="2400" b="1" dirty="0">
              <a:solidFill>
                <a:srgbClr val="000000"/>
              </a:solidFill>
              <a:latin typeface="Times New Roman" panose="02020603050405020304" pitchFamily="18" charset="0"/>
            </a:endParaRPr>
          </a:p>
        </p:txBody>
      </p:sp>
      <p:sp>
        <p:nvSpPr>
          <p:cNvPr id="11302" name="Line 40"/>
          <p:cNvSpPr/>
          <p:nvPr/>
        </p:nvSpPr>
        <p:spPr>
          <a:xfrm>
            <a:off x="1763713" y="5373688"/>
            <a:ext cx="504825" cy="0"/>
          </a:xfrm>
          <a:prstGeom prst="line">
            <a:avLst/>
          </a:prstGeom>
          <a:ln w="9525" cap="flat" cmpd="sng">
            <a:solidFill>
              <a:schemeClr val="tx1"/>
            </a:solidFill>
            <a:prstDash val="solid"/>
            <a:headEnd type="none" w="med" len="med"/>
            <a:tailEnd type="triangle" w="med" len="med"/>
          </a:ln>
        </p:spPr>
      </p:sp>
      <p:sp>
        <p:nvSpPr>
          <p:cNvPr id="11303" name="Text Box 58"/>
          <p:cNvSpPr txBox="1"/>
          <p:nvPr/>
        </p:nvSpPr>
        <p:spPr>
          <a:xfrm>
            <a:off x="468313" y="5157788"/>
            <a:ext cx="1150937" cy="366712"/>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50000"/>
              </a:spcBef>
              <a:buNone/>
            </a:pPr>
            <a:r>
              <a:rPr lang="zh-CN" altLang="en-US" sz="1800" b="1" dirty="0"/>
              <a:t>栈底指针</a:t>
            </a:r>
            <a:endParaRPr lang="zh-CN" altLang="en-US" sz="1800" b="1" dirty="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2795"/>
                                        </p:tgtEl>
                                        <p:attrNameLst>
                                          <p:attrName>style.visibility</p:attrName>
                                        </p:attrNameLst>
                                      </p:cBhvr>
                                      <p:to>
                                        <p:strVal val="visible"/>
                                      </p:to>
                                    </p:set>
                                    <p:animEffect transition="in" filter="slide(fromBottom)">
                                      <p:cBhvr>
                                        <p:cTn id="7" dur="500"/>
                                        <p:tgtEl>
                                          <p:spTgt spid="327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Text Box 2"/>
          <p:cNvSpPr txBox="1"/>
          <p:nvPr/>
        </p:nvSpPr>
        <p:spPr>
          <a:xfrm>
            <a:off x="1476375" y="2890838"/>
            <a:ext cx="1295400" cy="396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50000"/>
              </a:spcBef>
              <a:buNone/>
            </a:pPr>
            <a:r>
              <a:rPr lang="en-US" altLang="zh-CN" sz="2000" b="1" dirty="0">
                <a:solidFill>
                  <a:srgbClr val="000000"/>
                </a:solidFill>
                <a:latin typeface="Times New Roman" panose="02020603050405020304" pitchFamily="18" charset="0"/>
              </a:rPr>
              <a:t>SP</a:t>
            </a:r>
            <a:r>
              <a:rPr lang="en-US" altLang="zh-CN" sz="2000" b="1" dirty="0">
                <a:solidFill>
                  <a:srgbClr val="000000"/>
                </a:solidFill>
                <a:latin typeface="Times New Roman" panose="02020603050405020304" pitchFamily="18" charset="0"/>
                <a:sym typeface="Symbol" panose="05050102010706020507" pitchFamily="18" charset="2"/>
              </a:rPr>
              <a:t></a:t>
            </a:r>
            <a:endParaRPr lang="en-US" altLang="zh-CN" sz="2400" b="1" dirty="0">
              <a:solidFill>
                <a:srgbClr val="000000"/>
              </a:solidFill>
              <a:latin typeface="Times New Roman" panose="02020603050405020304" pitchFamily="18" charset="0"/>
            </a:endParaRPr>
          </a:p>
        </p:txBody>
      </p:sp>
      <p:sp>
        <p:nvSpPr>
          <p:cNvPr id="13315" name="Line 3"/>
          <p:cNvSpPr/>
          <p:nvPr/>
        </p:nvSpPr>
        <p:spPr>
          <a:xfrm flipH="1">
            <a:off x="3990975" y="1412875"/>
            <a:ext cx="20638" cy="3763963"/>
          </a:xfrm>
          <a:prstGeom prst="line">
            <a:avLst/>
          </a:prstGeom>
          <a:ln w="12700" cap="sq" cmpd="sng">
            <a:solidFill>
              <a:schemeClr val="bg2"/>
            </a:solidFill>
            <a:prstDash val="solid"/>
            <a:headEnd type="none" w="sm" len="sm"/>
            <a:tailEnd type="none" w="sm" len="sm"/>
          </a:ln>
        </p:spPr>
      </p:sp>
      <p:sp>
        <p:nvSpPr>
          <p:cNvPr id="13316" name="Line 4"/>
          <p:cNvSpPr/>
          <p:nvPr/>
        </p:nvSpPr>
        <p:spPr>
          <a:xfrm>
            <a:off x="2619375" y="5176838"/>
            <a:ext cx="1365250" cy="0"/>
          </a:xfrm>
          <a:prstGeom prst="line">
            <a:avLst/>
          </a:prstGeom>
          <a:ln w="12700" cap="sq" cmpd="sng">
            <a:solidFill>
              <a:schemeClr val="bg2"/>
            </a:solidFill>
            <a:prstDash val="solid"/>
            <a:headEnd type="none" w="sm" len="sm"/>
            <a:tailEnd type="none" w="sm" len="sm"/>
          </a:ln>
        </p:spPr>
      </p:sp>
      <p:sp>
        <p:nvSpPr>
          <p:cNvPr id="13317" name="Line 5"/>
          <p:cNvSpPr/>
          <p:nvPr/>
        </p:nvSpPr>
        <p:spPr>
          <a:xfrm>
            <a:off x="2625725" y="4795838"/>
            <a:ext cx="1365250" cy="0"/>
          </a:xfrm>
          <a:prstGeom prst="line">
            <a:avLst/>
          </a:prstGeom>
          <a:ln w="12700" cap="sq" cmpd="sng">
            <a:solidFill>
              <a:schemeClr val="bg2"/>
            </a:solidFill>
            <a:prstDash val="solid"/>
            <a:headEnd type="none" w="sm" len="sm"/>
            <a:tailEnd type="none" w="sm" len="sm"/>
          </a:ln>
        </p:spPr>
      </p:sp>
      <p:sp>
        <p:nvSpPr>
          <p:cNvPr id="13318" name="Line 6"/>
          <p:cNvSpPr/>
          <p:nvPr/>
        </p:nvSpPr>
        <p:spPr>
          <a:xfrm>
            <a:off x="2625725" y="4414838"/>
            <a:ext cx="1365250" cy="0"/>
          </a:xfrm>
          <a:prstGeom prst="line">
            <a:avLst/>
          </a:prstGeom>
          <a:ln w="12700" cap="sq" cmpd="sng">
            <a:solidFill>
              <a:schemeClr val="bg2"/>
            </a:solidFill>
            <a:prstDash val="solid"/>
            <a:headEnd type="none" w="sm" len="sm"/>
            <a:tailEnd type="none" w="sm" len="sm"/>
          </a:ln>
        </p:spPr>
      </p:sp>
      <p:sp>
        <p:nvSpPr>
          <p:cNvPr id="13319" name="Line 7"/>
          <p:cNvSpPr/>
          <p:nvPr/>
        </p:nvSpPr>
        <p:spPr>
          <a:xfrm>
            <a:off x="2625725" y="4033838"/>
            <a:ext cx="1365250" cy="0"/>
          </a:xfrm>
          <a:prstGeom prst="line">
            <a:avLst/>
          </a:prstGeom>
          <a:ln w="12700" cap="sq" cmpd="sng">
            <a:solidFill>
              <a:schemeClr val="bg2"/>
            </a:solidFill>
            <a:prstDash val="solid"/>
            <a:headEnd type="none" w="sm" len="sm"/>
            <a:tailEnd type="none" w="sm" len="sm"/>
          </a:ln>
        </p:spPr>
      </p:sp>
      <p:sp>
        <p:nvSpPr>
          <p:cNvPr id="13320" name="Line 8"/>
          <p:cNvSpPr/>
          <p:nvPr/>
        </p:nvSpPr>
        <p:spPr>
          <a:xfrm>
            <a:off x="2625725" y="3652838"/>
            <a:ext cx="1365250" cy="0"/>
          </a:xfrm>
          <a:prstGeom prst="line">
            <a:avLst/>
          </a:prstGeom>
          <a:ln w="12700" cap="sq" cmpd="sng">
            <a:solidFill>
              <a:schemeClr val="bg2"/>
            </a:solidFill>
            <a:prstDash val="solid"/>
            <a:headEnd type="none" w="sm" len="sm"/>
            <a:tailEnd type="none" w="sm" len="sm"/>
          </a:ln>
        </p:spPr>
      </p:sp>
      <p:sp>
        <p:nvSpPr>
          <p:cNvPr id="13321" name="Text Box 9"/>
          <p:cNvSpPr txBox="1"/>
          <p:nvPr/>
        </p:nvSpPr>
        <p:spPr>
          <a:xfrm>
            <a:off x="2984500" y="3729038"/>
            <a:ext cx="647700" cy="1552575"/>
          </a:xfrm>
          <a:prstGeom prst="rect">
            <a:avLst/>
          </a:prstGeom>
          <a:noFill/>
          <a:ln w="12700">
            <a:noFill/>
          </a:ln>
        </p:spPr>
        <p:txBody>
          <a:bodyP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en-US" altLang="zh-CN" sz="2400" dirty="0">
                <a:solidFill>
                  <a:srgbClr val="000000"/>
                </a:solidFill>
                <a:latin typeface="Times New Roman" panose="02020603050405020304" pitchFamily="18" charset="0"/>
              </a:rPr>
              <a:t>*  *</a:t>
            </a:r>
            <a:endParaRPr lang="en-US" altLang="zh-CN" sz="2400" dirty="0">
              <a:solidFill>
                <a:srgbClr val="000000"/>
              </a:solidFill>
              <a:latin typeface="Times New Roman" panose="02020603050405020304" pitchFamily="18" charset="0"/>
            </a:endParaRPr>
          </a:p>
          <a:p>
            <a:pPr marL="0" lvl="0" indent="0" eaLnBrk="1" hangingPunct="1">
              <a:spcBef>
                <a:spcPct val="0"/>
              </a:spcBef>
              <a:buNone/>
            </a:pPr>
            <a:r>
              <a:rPr lang="en-US" altLang="zh-CN" sz="2400" dirty="0">
                <a:solidFill>
                  <a:srgbClr val="000000"/>
                </a:solidFill>
                <a:latin typeface="Times New Roman" panose="02020603050405020304" pitchFamily="18" charset="0"/>
              </a:rPr>
              <a:t>*  *</a:t>
            </a:r>
            <a:endParaRPr lang="en-US" altLang="zh-CN" sz="2400" dirty="0">
              <a:solidFill>
                <a:srgbClr val="000000"/>
              </a:solidFill>
              <a:latin typeface="Times New Roman" panose="02020603050405020304" pitchFamily="18" charset="0"/>
            </a:endParaRPr>
          </a:p>
          <a:p>
            <a:pPr marL="0" lvl="0" indent="0" eaLnBrk="1" hangingPunct="1">
              <a:spcBef>
                <a:spcPct val="0"/>
              </a:spcBef>
              <a:buNone/>
            </a:pPr>
            <a:r>
              <a:rPr lang="en-US" altLang="zh-CN" sz="2400" dirty="0">
                <a:solidFill>
                  <a:srgbClr val="000000"/>
                </a:solidFill>
                <a:latin typeface="Times New Roman" panose="02020603050405020304" pitchFamily="18" charset="0"/>
              </a:rPr>
              <a:t>*  *</a:t>
            </a:r>
            <a:endParaRPr lang="en-US" altLang="zh-CN" sz="2400" dirty="0">
              <a:solidFill>
                <a:srgbClr val="000000"/>
              </a:solidFill>
              <a:latin typeface="Times New Roman" panose="02020603050405020304" pitchFamily="18" charset="0"/>
            </a:endParaRPr>
          </a:p>
          <a:p>
            <a:pPr marL="0" lvl="0" indent="0" eaLnBrk="1" hangingPunct="1">
              <a:spcBef>
                <a:spcPct val="0"/>
              </a:spcBef>
              <a:buNone/>
            </a:pPr>
            <a:r>
              <a:rPr lang="en-US" altLang="zh-CN" sz="2400" dirty="0">
                <a:solidFill>
                  <a:srgbClr val="000000"/>
                </a:solidFill>
                <a:latin typeface="Times New Roman" panose="02020603050405020304" pitchFamily="18" charset="0"/>
              </a:rPr>
              <a:t>*  *</a:t>
            </a:r>
            <a:endParaRPr lang="en-US" altLang="zh-CN" sz="2400" dirty="0">
              <a:solidFill>
                <a:srgbClr val="000000"/>
              </a:solidFill>
              <a:latin typeface="Times New Roman" panose="02020603050405020304" pitchFamily="18" charset="0"/>
            </a:endParaRPr>
          </a:p>
        </p:txBody>
      </p:sp>
      <p:sp>
        <p:nvSpPr>
          <p:cNvPr id="13322" name="Line 10"/>
          <p:cNvSpPr/>
          <p:nvPr/>
        </p:nvSpPr>
        <p:spPr>
          <a:xfrm flipH="1">
            <a:off x="2625725" y="1412875"/>
            <a:ext cx="17463" cy="3763963"/>
          </a:xfrm>
          <a:prstGeom prst="line">
            <a:avLst/>
          </a:prstGeom>
          <a:ln w="12700" cap="sq" cmpd="sng">
            <a:solidFill>
              <a:schemeClr val="bg2"/>
            </a:solidFill>
            <a:prstDash val="solid"/>
            <a:headEnd type="none" w="sm" len="sm"/>
            <a:tailEnd type="none" w="sm" len="sm"/>
          </a:ln>
        </p:spPr>
      </p:sp>
      <p:sp>
        <p:nvSpPr>
          <p:cNvPr id="13323" name="Line 11"/>
          <p:cNvSpPr/>
          <p:nvPr/>
        </p:nvSpPr>
        <p:spPr>
          <a:xfrm>
            <a:off x="2628900" y="2890838"/>
            <a:ext cx="1365250" cy="0"/>
          </a:xfrm>
          <a:prstGeom prst="line">
            <a:avLst/>
          </a:prstGeom>
          <a:ln w="12700" cap="sq" cmpd="sng">
            <a:solidFill>
              <a:schemeClr val="bg2"/>
            </a:solidFill>
            <a:prstDash val="solid"/>
            <a:headEnd type="none" w="sm" len="sm"/>
            <a:tailEnd type="none" w="sm" len="sm"/>
          </a:ln>
        </p:spPr>
      </p:sp>
      <p:sp>
        <p:nvSpPr>
          <p:cNvPr id="13324" name="Rectangle 12"/>
          <p:cNvSpPr/>
          <p:nvPr/>
        </p:nvSpPr>
        <p:spPr>
          <a:xfrm>
            <a:off x="3000375" y="2917825"/>
            <a:ext cx="838200" cy="779463"/>
          </a:xfrm>
          <a:prstGeom prst="rect">
            <a:avLst/>
          </a:prstGeom>
          <a:noFill/>
          <a:ln w="12700">
            <a:noFill/>
          </a:ln>
        </p:spPr>
        <p:txBody>
          <a:bodyP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50000"/>
              </a:spcBef>
              <a:buNone/>
            </a:pPr>
            <a:r>
              <a:rPr lang="en-US" altLang="zh-CN" sz="1800" b="1" dirty="0">
                <a:solidFill>
                  <a:srgbClr val="000000"/>
                </a:solidFill>
                <a:latin typeface="Lucida Sans Unicode" panose="020B0602030504020204" pitchFamily="34" charset="0"/>
              </a:rPr>
              <a:t>07H</a:t>
            </a:r>
            <a:endParaRPr lang="en-US" altLang="zh-CN" sz="1800" b="1" dirty="0">
              <a:solidFill>
                <a:srgbClr val="000000"/>
              </a:solidFill>
              <a:latin typeface="Lucida Sans Unicode" panose="020B0602030504020204" pitchFamily="34" charset="0"/>
            </a:endParaRPr>
          </a:p>
          <a:p>
            <a:pPr marL="0" lvl="0" indent="0" eaLnBrk="1" hangingPunct="1">
              <a:spcBef>
                <a:spcPct val="50000"/>
              </a:spcBef>
              <a:buNone/>
            </a:pPr>
            <a:r>
              <a:rPr lang="en-US" altLang="zh-CN" sz="1800" b="1" dirty="0">
                <a:solidFill>
                  <a:srgbClr val="000000"/>
                </a:solidFill>
                <a:latin typeface="Lucida Sans Unicode" panose="020B0602030504020204" pitchFamily="34" charset="0"/>
              </a:rPr>
              <a:t>21H</a:t>
            </a:r>
            <a:endParaRPr lang="en-US" altLang="zh-CN" sz="1800" b="1" dirty="0">
              <a:solidFill>
                <a:srgbClr val="000000"/>
              </a:solidFill>
              <a:latin typeface="Lucida Sans Unicode" panose="020B0602030504020204" pitchFamily="34" charset="0"/>
            </a:endParaRPr>
          </a:p>
        </p:txBody>
      </p:sp>
      <p:sp>
        <p:nvSpPr>
          <p:cNvPr id="13325" name="Line 13"/>
          <p:cNvSpPr/>
          <p:nvPr/>
        </p:nvSpPr>
        <p:spPr>
          <a:xfrm>
            <a:off x="2628900" y="3271838"/>
            <a:ext cx="1365250" cy="0"/>
          </a:xfrm>
          <a:prstGeom prst="line">
            <a:avLst/>
          </a:prstGeom>
          <a:ln w="12700" cap="sq" cmpd="sng">
            <a:solidFill>
              <a:schemeClr val="bg2"/>
            </a:solidFill>
            <a:prstDash val="solid"/>
            <a:headEnd type="none" w="sm" len="sm"/>
            <a:tailEnd type="none" w="sm" len="sm"/>
          </a:ln>
        </p:spPr>
      </p:sp>
      <p:sp>
        <p:nvSpPr>
          <p:cNvPr id="13326" name="Text Box 14"/>
          <p:cNvSpPr txBox="1"/>
          <p:nvPr/>
        </p:nvSpPr>
        <p:spPr>
          <a:xfrm>
            <a:off x="2314575" y="5481638"/>
            <a:ext cx="1979613" cy="396875"/>
          </a:xfrm>
          <a:prstGeom prst="rect">
            <a:avLst/>
          </a:prstGeom>
          <a:noFill/>
          <a:ln w="12700">
            <a:noFill/>
          </a:ln>
        </p:spPr>
        <p:txBody>
          <a:bodyPr wrap="none">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50000"/>
              </a:spcBef>
              <a:buNone/>
            </a:pPr>
            <a:r>
              <a:rPr lang="en-US" altLang="zh-CN" sz="2000" b="1" dirty="0">
                <a:solidFill>
                  <a:srgbClr val="000000"/>
                </a:solidFill>
                <a:latin typeface="楷体_GB2312" pitchFamily="49" charset="-122"/>
                <a:ea typeface="楷体_GB2312" pitchFamily="49" charset="-122"/>
              </a:rPr>
              <a:t>POP  BX </a:t>
            </a:r>
            <a:r>
              <a:rPr lang="zh-CN" altLang="zh-CN" sz="2000" b="1" dirty="0">
                <a:solidFill>
                  <a:srgbClr val="000000"/>
                </a:solidFill>
                <a:latin typeface="楷体_GB2312" pitchFamily="49" charset="-122"/>
                <a:ea typeface="楷体_GB2312" pitchFamily="49" charset="-122"/>
              </a:rPr>
              <a:t>执行</a:t>
            </a:r>
            <a:r>
              <a:rPr lang="zh-CN" altLang="en-US" sz="2000" b="1" dirty="0">
                <a:solidFill>
                  <a:srgbClr val="000000"/>
                </a:solidFill>
                <a:latin typeface="楷体_GB2312" pitchFamily="49" charset="-122"/>
                <a:ea typeface="楷体_GB2312" pitchFamily="49" charset="-122"/>
              </a:rPr>
              <a:t>前</a:t>
            </a:r>
            <a:endParaRPr lang="zh-CN" altLang="en-US" sz="2400" dirty="0">
              <a:solidFill>
                <a:srgbClr val="000000"/>
              </a:solidFill>
              <a:latin typeface="楷体_GB2312" pitchFamily="49" charset="-122"/>
              <a:ea typeface="楷体_GB2312" pitchFamily="49" charset="-122"/>
            </a:endParaRPr>
          </a:p>
        </p:txBody>
      </p:sp>
      <p:sp>
        <p:nvSpPr>
          <p:cNvPr id="13327" name="Text Box 15"/>
          <p:cNvSpPr txBox="1"/>
          <p:nvPr/>
        </p:nvSpPr>
        <p:spPr>
          <a:xfrm>
            <a:off x="4219575" y="3652838"/>
            <a:ext cx="1295400" cy="396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50000"/>
              </a:spcBef>
              <a:buNone/>
            </a:pPr>
            <a:r>
              <a:rPr lang="en-US" altLang="zh-CN" sz="2000" b="1" dirty="0">
                <a:solidFill>
                  <a:srgbClr val="000000"/>
                </a:solidFill>
                <a:latin typeface="Times New Roman" panose="02020603050405020304" pitchFamily="18" charset="0"/>
              </a:rPr>
              <a:t>SP</a:t>
            </a:r>
            <a:r>
              <a:rPr lang="en-US" altLang="zh-CN" sz="2000" b="1" dirty="0">
                <a:solidFill>
                  <a:srgbClr val="000000"/>
                </a:solidFill>
                <a:latin typeface="Times New Roman" panose="02020603050405020304" pitchFamily="18" charset="0"/>
                <a:sym typeface="Symbol" panose="05050102010706020507" pitchFamily="18" charset="2"/>
              </a:rPr>
              <a:t></a:t>
            </a:r>
            <a:endParaRPr lang="en-US" altLang="zh-CN" sz="2400" b="1" dirty="0">
              <a:solidFill>
                <a:srgbClr val="000000"/>
              </a:solidFill>
              <a:latin typeface="Times New Roman" panose="02020603050405020304" pitchFamily="18" charset="0"/>
            </a:endParaRPr>
          </a:p>
        </p:txBody>
      </p:sp>
      <p:sp>
        <p:nvSpPr>
          <p:cNvPr id="13328" name="Line 16"/>
          <p:cNvSpPr/>
          <p:nvPr/>
        </p:nvSpPr>
        <p:spPr>
          <a:xfrm flipH="1">
            <a:off x="6734175" y="1412875"/>
            <a:ext cx="14288" cy="3763963"/>
          </a:xfrm>
          <a:prstGeom prst="line">
            <a:avLst/>
          </a:prstGeom>
          <a:ln w="12700" cap="sq" cmpd="sng">
            <a:solidFill>
              <a:schemeClr val="bg2"/>
            </a:solidFill>
            <a:prstDash val="solid"/>
            <a:headEnd type="none" w="sm" len="sm"/>
            <a:tailEnd type="none" w="sm" len="sm"/>
          </a:ln>
        </p:spPr>
      </p:sp>
      <p:sp>
        <p:nvSpPr>
          <p:cNvPr id="13329" name="Line 17"/>
          <p:cNvSpPr/>
          <p:nvPr/>
        </p:nvSpPr>
        <p:spPr>
          <a:xfrm>
            <a:off x="5362575" y="5176838"/>
            <a:ext cx="1365250" cy="0"/>
          </a:xfrm>
          <a:prstGeom prst="line">
            <a:avLst/>
          </a:prstGeom>
          <a:ln w="12700" cap="sq" cmpd="sng">
            <a:solidFill>
              <a:schemeClr val="bg2"/>
            </a:solidFill>
            <a:prstDash val="solid"/>
            <a:headEnd type="none" w="sm" len="sm"/>
            <a:tailEnd type="none" w="sm" len="sm"/>
          </a:ln>
        </p:spPr>
      </p:sp>
      <p:sp>
        <p:nvSpPr>
          <p:cNvPr id="13330" name="Line 18"/>
          <p:cNvSpPr/>
          <p:nvPr/>
        </p:nvSpPr>
        <p:spPr>
          <a:xfrm>
            <a:off x="5368925" y="4795838"/>
            <a:ext cx="1365250" cy="0"/>
          </a:xfrm>
          <a:prstGeom prst="line">
            <a:avLst/>
          </a:prstGeom>
          <a:ln w="12700" cap="sq" cmpd="sng">
            <a:solidFill>
              <a:schemeClr val="bg2"/>
            </a:solidFill>
            <a:prstDash val="solid"/>
            <a:headEnd type="none" w="sm" len="sm"/>
            <a:tailEnd type="none" w="sm" len="sm"/>
          </a:ln>
        </p:spPr>
      </p:sp>
      <p:sp>
        <p:nvSpPr>
          <p:cNvPr id="13331" name="Line 19"/>
          <p:cNvSpPr/>
          <p:nvPr/>
        </p:nvSpPr>
        <p:spPr>
          <a:xfrm>
            <a:off x="5368925" y="4414838"/>
            <a:ext cx="1365250" cy="0"/>
          </a:xfrm>
          <a:prstGeom prst="line">
            <a:avLst/>
          </a:prstGeom>
          <a:ln w="12700" cap="sq" cmpd="sng">
            <a:solidFill>
              <a:schemeClr val="bg2"/>
            </a:solidFill>
            <a:prstDash val="solid"/>
            <a:headEnd type="none" w="sm" len="sm"/>
            <a:tailEnd type="none" w="sm" len="sm"/>
          </a:ln>
        </p:spPr>
      </p:sp>
      <p:sp>
        <p:nvSpPr>
          <p:cNvPr id="13332" name="Line 20"/>
          <p:cNvSpPr/>
          <p:nvPr/>
        </p:nvSpPr>
        <p:spPr>
          <a:xfrm>
            <a:off x="5368925" y="4033838"/>
            <a:ext cx="1365250" cy="0"/>
          </a:xfrm>
          <a:prstGeom prst="line">
            <a:avLst/>
          </a:prstGeom>
          <a:ln w="12700" cap="sq" cmpd="sng">
            <a:solidFill>
              <a:schemeClr val="bg2"/>
            </a:solidFill>
            <a:prstDash val="solid"/>
            <a:headEnd type="none" w="sm" len="sm"/>
            <a:tailEnd type="none" w="sm" len="sm"/>
          </a:ln>
        </p:spPr>
      </p:sp>
      <p:sp>
        <p:nvSpPr>
          <p:cNvPr id="13333" name="Line 21"/>
          <p:cNvSpPr/>
          <p:nvPr/>
        </p:nvSpPr>
        <p:spPr>
          <a:xfrm>
            <a:off x="5368925" y="3652838"/>
            <a:ext cx="1365250" cy="0"/>
          </a:xfrm>
          <a:prstGeom prst="line">
            <a:avLst/>
          </a:prstGeom>
          <a:ln w="12700" cap="sq" cmpd="sng">
            <a:solidFill>
              <a:schemeClr val="bg2"/>
            </a:solidFill>
            <a:prstDash val="solid"/>
            <a:headEnd type="none" w="sm" len="sm"/>
            <a:tailEnd type="none" w="sm" len="sm"/>
          </a:ln>
        </p:spPr>
      </p:sp>
      <p:sp>
        <p:nvSpPr>
          <p:cNvPr id="13334" name="Text Box 22"/>
          <p:cNvSpPr txBox="1"/>
          <p:nvPr/>
        </p:nvSpPr>
        <p:spPr>
          <a:xfrm>
            <a:off x="5727700" y="3729038"/>
            <a:ext cx="647700" cy="1552575"/>
          </a:xfrm>
          <a:prstGeom prst="rect">
            <a:avLst/>
          </a:prstGeom>
          <a:noFill/>
          <a:ln w="12700">
            <a:noFill/>
          </a:ln>
        </p:spPr>
        <p:txBody>
          <a:bodyP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en-US" altLang="zh-CN" sz="2400" dirty="0">
                <a:solidFill>
                  <a:srgbClr val="000000"/>
                </a:solidFill>
                <a:latin typeface="Times New Roman" panose="02020603050405020304" pitchFamily="18" charset="0"/>
              </a:rPr>
              <a:t>*  *</a:t>
            </a:r>
            <a:endParaRPr lang="en-US" altLang="zh-CN" sz="2400" dirty="0">
              <a:solidFill>
                <a:srgbClr val="000000"/>
              </a:solidFill>
              <a:latin typeface="Times New Roman" panose="02020603050405020304" pitchFamily="18" charset="0"/>
            </a:endParaRPr>
          </a:p>
          <a:p>
            <a:pPr marL="0" lvl="0" indent="0" eaLnBrk="1" hangingPunct="1">
              <a:spcBef>
                <a:spcPct val="0"/>
              </a:spcBef>
              <a:buNone/>
            </a:pPr>
            <a:r>
              <a:rPr lang="en-US" altLang="zh-CN" sz="2400" dirty="0">
                <a:solidFill>
                  <a:srgbClr val="000000"/>
                </a:solidFill>
                <a:latin typeface="Times New Roman" panose="02020603050405020304" pitchFamily="18" charset="0"/>
              </a:rPr>
              <a:t>*  *</a:t>
            </a:r>
            <a:endParaRPr lang="en-US" altLang="zh-CN" sz="2400" dirty="0">
              <a:solidFill>
                <a:srgbClr val="000000"/>
              </a:solidFill>
              <a:latin typeface="Times New Roman" panose="02020603050405020304" pitchFamily="18" charset="0"/>
            </a:endParaRPr>
          </a:p>
          <a:p>
            <a:pPr marL="0" lvl="0" indent="0" eaLnBrk="1" hangingPunct="1">
              <a:spcBef>
                <a:spcPct val="0"/>
              </a:spcBef>
              <a:buNone/>
            </a:pPr>
            <a:r>
              <a:rPr lang="en-US" altLang="zh-CN" sz="2400" dirty="0">
                <a:solidFill>
                  <a:srgbClr val="000000"/>
                </a:solidFill>
                <a:latin typeface="Times New Roman" panose="02020603050405020304" pitchFamily="18" charset="0"/>
              </a:rPr>
              <a:t>*  *</a:t>
            </a:r>
            <a:endParaRPr lang="en-US" altLang="zh-CN" sz="2400" dirty="0">
              <a:solidFill>
                <a:srgbClr val="000000"/>
              </a:solidFill>
              <a:latin typeface="Times New Roman" panose="02020603050405020304" pitchFamily="18" charset="0"/>
            </a:endParaRPr>
          </a:p>
          <a:p>
            <a:pPr marL="0" lvl="0" indent="0" eaLnBrk="1" hangingPunct="1">
              <a:spcBef>
                <a:spcPct val="0"/>
              </a:spcBef>
              <a:buNone/>
            </a:pPr>
            <a:r>
              <a:rPr lang="en-US" altLang="zh-CN" sz="2400" dirty="0">
                <a:solidFill>
                  <a:srgbClr val="000000"/>
                </a:solidFill>
                <a:latin typeface="Times New Roman" panose="02020603050405020304" pitchFamily="18" charset="0"/>
              </a:rPr>
              <a:t>*  *</a:t>
            </a:r>
            <a:endParaRPr lang="en-US" altLang="zh-CN" sz="2400" dirty="0">
              <a:solidFill>
                <a:srgbClr val="000000"/>
              </a:solidFill>
              <a:latin typeface="Times New Roman" panose="02020603050405020304" pitchFamily="18" charset="0"/>
            </a:endParaRPr>
          </a:p>
        </p:txBody>
      </p:sp>
      <p:sp>
        <p:nvSpPr>
          <p:cNvPr id="13335" name="Line 23"/>
          <p:cNvSpPr/>
          <p:nvPr/>
        </p:nvSpPr>
        <p:spPr>
          <a:xfrm flipH="1">
            <a:off x="5368925" y="1412875"/>
            <a:ext cx="11113" cy="3763963"/>
          </a:xfrm>
          <a:prstGeom prst="line">
            <a:avLst/>
          </a:prstGeom>
          <a:ln w="12700" cap="sq" cmpd="sng">
            <a:solidFill>
              <a:schemeClr val="bg2"/>
            </a:solidFill>
            <a:prstDash val="solid"/>
            <a:headEnd type="none" w="sm" len="sm"/>
            <a:tailEnd type="none" w="sm" len="sm"/>
          </a:ln>
        </p:spPr>
      </p:sp>
      <p:sp>
        <p:nvSpPr>
          <p:cNvPr id="13336" name="Line 24"/>
          <p:cNvSpPr/>
          <p:nvPr/>
        </p:nvSpPr>
        <p:spPr>
          <a:xfrm>
            <a:off x="5372100" y="2890838"/>
            <a:ext cx="1365250" cy="0"/>
          </a:xfrm>
          <a:prstGeom prst="line">
            <a:avLst/>
          </a:prstGeom>
          <a:ln w="12700" cap="sq" cmpd="sng">
            <a:solidFill>
              <a:schemeClr val="bg2"/>
            </a:solidFill>
            <a:prstDash val="solid"/>
            <a:headEnd type="none" w="sm" len="sm"/>
            <a:tailEnd type="none" w="sm" len="sm"/>
          </a:ln>
        </p:spPr>
      </p:sp>
      <p:sp>
        <p:nvSpPr>
          <p:cNvPr id="13337" name="Rectangle 25"/>
          <p:cNvSpPr/>
          <p:nvPr/>
        </p:nvSpPr>
        <p:spPr>
          <a:xfrm>
            <a:off x="5743575" y="2917825"/>
            <a:ext cx="838200" cy="779463"/>
          </a:xfrm>
          <a:prstGeom prst="rect">
            <a:avLst/>
          </a:prstGeom>
          <a:noFill/>
          <a:ln w="12700">
            <a:noFill/>
          </a:ln>
        </p:spPr>
        <p:txBody>
          <a:bodyP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50000"/>
              </a:spcBef>
              <a:buNone/>
            </a:pPr>
            <a:r>
              <a:rPr lang="en-US" altLang="zh-CN" sz="1800" b="1" dirty="0">
                <a:solidFill>
                  <a:srgbClr val="000000"/>
                </a:solidFill>
                <a:latin typeface="Lucida Sans Unicode" panose="020B0602030504020204" pitchFamily="34" charset="0"/>
              </a:rPr>
              <a:t>07H</a:t>
            </a:r>
            <a:endParaRPr lang="en-US" altLang="zh-CN" sz="1800" b="1" dirty="0">
              <a:solidFill>
                <a:srgbClr val="000000"/>
              </a:solidFill>
              <a:latin typeface="Lucida Sans Unicode" panose="020B0602030504020204" pitchFamily="34" charset="0"/>
            </a:endParaRPr>
          </a:p>
          <a:p>
            <a:pPr marL="0" lvl="0" indent="0" eaLnBrk="1" hangingPunct="1">
              <a:spcBef>
                <a:spcPct val="50000"/>
              </a:spcBef>
              <a:buNone/>
            </a:pPr>
            <a:r>
              <a:rPr lang="en-US" altLang="zh-CN" sz="1800" b="1" dirty="0">
                <a:solidFill>
                  <a:srgbClr val="000000"/>
                </a:solidFill>
                <a:latin typeface="Lucida Sans Unicode" panose="020B0602030504020204" pitchFamily="34" charset="0"/>
              </a:rPr>
              <a:t>21H</a:t>
            </a:r>
            <a:endParaRPr lang="en-US" altLang="zh-CN" sz="1800" b="1" dirty="0">
              <a:solidFill>
                <a:srgbClr val="000000"/>
              </a:solidFill>
              <a:latin typeface="Lucida Sans Unicode" panose="020B0602030504020204" pitchFamily="34" charset="0"/>
            </a:endParaRPr>
          </a:p>
        </p:txBody>
      </p:sp>
      <p:sp>
        <p:nvSpPr>
          <p:cNvPr id="13338" name="Text Box 26"/>
          <p:cNvSpPr txBox="1"/>
          <p:nvPr/>
        </p:nvSpPr>
        <p:spPr>
          <a:xfrm>
            <a:off x="6810375" y="2509838"/>
            <a:ext cx="1143000" cy="2682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50000"/>
              </a:spcBef>
              <a:buNone/>
            </a:pPr>
            <a:r>
              <a:rPr lang="zh-CN" altLang="en-US" sz="2000" b="1" dirty="0">
                <a:solidFill>
                  <a:srgbClr val="000000"/>
                </a:solidFill>
                <a:latin typeface="Times New Roman" panose="02020603050405020304" pitchFamily="18" charset="0"/>
                <a:ea typeface="楷体_GB2312" pitchFamily="49" charset="-122"/>
              </a:rPr>
              <a:t>低地址</a:t>
            </a:r>
            <a:endParaRPr lang="zh-CN" altLang="en-US" sz="2000" b="1" dirty="0">
              <a:solidFill>
                <a:srgbClr val="000000"/>
              </a:solidFill>
              <a:latin typeface="Times New Roman" panose="02020603050405020304" pitchFamily="18" charset="0"/>
              <a:ea typeface="楷体_GB2312" pitchFamily="49" charset="-122"/>
            </a:endParaRPr>
          </a:p>
          <a:p>
            <a:pPr marL="0" lvl="0" indent="0" eaLnBrk="1" hangingPunct="1">
              <a:spcBef>
                <a:spcPct val="50000"/>
              </a:spcBef>
              <a:buNone/>
            </a:pPr>
            <a:endParaRPr lang="zh-CN" altLang="en-US" sz="2000" b="1" dirty="0">
              <a:solidFill>
                <a:srgbClr val="000000"/>
              </a:solidFill>
              <a:latin typeface="Times New Roman" panose="02020603050405020304" pitchFamily="18" charset="0"/>
              <a:ea typeface="楷体_GB2312" pitchFamily="49" charset="-122"/>
            </a:endParaRPr>
          </a:p>
          <a:p>
            <a:pPr marL="0" lvl="0" indent="0" eaLnBrk="1" hangingPunct="1">
              <a:spcBef>
                <a:spcPct val="50000"/>
              </a:spcBef>
              <a:buNone/>
            </a:pPr>
            <a:endParaRPr lang="zh-CN" altLang="en-US" sz="2000" b="1" dirty="0">
              <a:solidFill>
                <a:srgbClr val="000000"/>
              </a:solidFill>
              <a:latin typeface="Times New Roman" panose="02020603050405020304" pitchFamily="18" charset="0"/>
              <a:ea typeface="楷体_GB2312" pitchFamily="49" charset="-122"/>
            </a:endParaRPr>
          </a:p>
          <a:p>
            <a:pPr marL="0" lvl="0" indent="0" eaLnBrk="1" hangingPunct="1">
              <a:spcBef>
                <a:spcPct val="50000"/>
              </a:spcBef>
              <a:buNone/>
            </a:pPr>
            <a:endParaRPr lang="zh-CN" altLang="en-US" sz="2000" b="1" dirty="0">
              <a:solidFill>
                <a:srgbClr val="000000"/>
              </a:solidFill>
              <a:latin typeface="Times New Roman" panose="02020603050405020304" pitchFamily="18" charset="0"/>
              <a:ea typeface="楷体_GB2312" pitchFamily="49" charset="-122"/>
            </a:endParaRPr>
          </a:p>
          <a:p>
            <a:pPr marL="0" lvl="0" indent="0" eaLnBrk="1" hangingPunct="1">
              <a:spcBef>
                <a:spcPct val="50000"/>
              </a:spcBef>
              <a:buNone/>
            </a:pPr>
            <a:r>
              <a:rPr lang="zh-CN" altLang="en-US" sz="2000" b="1" dirty="0">
                <a:solidFill>
                  <a:srgbClr val="000000"/>
                </a:solidFill>
                <a:latin typeface="Times New Roman" panose="02020603050405020304" pitchFamily="18" charset="0"/>
                <a:ea typeface="楷体_GB2312" pitchFamily="49" charset="-122"/>
              </a:rPr>
              <a:t>  </a:t>
            </a:r>
            <a:endParaRPr lang="zh-CN" altLang="en-US" sz="2000" b="1" dirty="0">
              <a:solidFill>
                <a:srgbClr val="000000"/>
              </a:solidFill>
              <a:latin typeface="Times New Roman" panose="02020603050405020304" pitchFamily="18" charset="0"/>
              <a:ea typeface="楷体_GB2312" pitchFamily="49" charset="-122"/>
            </a:endParaRPr>
          </a:p>
          <a:p>
            <a:pPr marL="0" lvl="0" indent="0" eaLnBrk="1" hangingPunct="1">
              <a:spcBef>
                <a:spcPct val="50000"/>
              </a:spcBef>
              <a:buNone/>
            </a:pPr>
            <a:r>
              <a:rPr lang="zh-CN" altLang="en-US" sz="2000" b="1" dirty="0">
                <a:solidFill>
                  <a:srgbClr val="000000"/>
                </a:solidFill>
                <a:latin typeface="Times New Roman" panose="02020603050405020304" pitchFamily="18" charset="0"/>
                <a:ea typeface="楷体_GB2312" pitchFamily="49" charset="-122"/>
              </a:rPr>
              <a:t>高地址</a:t>
            </a:r>
            <a:endParaRPr lang="zh-CN" altLang="en-US" sz="2000" b="1" dirty="0">
              <a:solidFill>
                <a:srgbClr val="000000"/>
              </a:solidFill>
              <a:latin typeface="Times New Roman" panose="02020603050405020304" pitchFamily="18" charset="0"/>
              <a:ea typeface="楷体_GB2312" pitchFamily="49" charset="-122"/>
            </a:endParaRPr>
          </a:p>
        </p:txBody>
      </p:sp>
      <p:sp>
        <p:nvSpPr>
          <p:cNvPr id="13339" name="Line 27"/>
          <p:cNvSpPr/>
          <p:nvPr/>
        </p:nvSpPr>
        <p:spPr>
          <a:xfrm>
            <a:off x="5372100" y="3271838"/>
            <a:ext cx="1365250" cy="0"/>
          </a:xfrm>
          <a:prstGeom prst="line">
            <a:avLst/>
          </a:prstGeom>
          <a:ln w="12700" cap="sq" cmpd="sng">
            <a:solidFill>
              <a:schemeClr val="bg2"/>
            </a:solidFill>
            <a:prstDash val="solid"/>
            <a:headEnd type="none" w="sm" len="sm"/>
            <a:tailEnd type="none" w="sm" len="sm"/>
          </a:ln>
        </p:spPr>
      </p:sp>
      <p:sp>
        <p:nvSpPr>
          <p:cNvPr id="13340" name="Text Box 28"/>
          <p:cNvSpPr txBox="1"/>
          <p:nvPr/>
        </p:nvSpPr>
        <p:spPr>
          <a:xfrm>
            <a:off x="4905375" y="5481638"/>
            <a:ext cx="2236788" cy="798512"/>
          </a:xfrm>
          <a:prstGeom prst="rect">
            <a:avLst/>
          </a:prstGeom>
          <a:noFill/>
          <a:ln w="12700">
            <a:noFill/>
          </a:ln>
        </p:spPr>
        <p:txBody>
          <a:bodyPr wrap="none">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buNone/>
            </a:pPr>
            <a:r>
              <a:rPr lang="en-US" altLang="zh-CN" sz="2000" b="1" dirty="0">
                <a:solidFill>
                  <a:srgbClr val="000000"/>
                </a:solidFill>
                <a:latin typeface="楷体_GB2312" pitchFamily="49" charset="-122"/>
                <a:ea typeface="楷体_GB2312" pitchFamily="49" charset="-122"/>
              </a:rPr>
              <a:t>  POP  BX </a:t>
            </a:r>
            <a:r>
              <a:rPr lang="zh-CN" altLang="zh-CN" sz="2000" b="1" dirty="0">
                <a:solidFill>
                  <a:srgbClr val="000000"/>
                </a:solidFill>
                <a:latin typeface="楷体_GB2312" pitchFamily="49" charset="-122"/>
                <a:ea typeface="楷体_GB2312" pitchFamily="49" charset="-122"/>
              </a:rPr>
              <a:t>执行后</a:t>
            </a:r>
            <a:endParaRPr lang="zh-CN" altLang="en-US" sz="2000" b="1" dirty="0">
              <a:solidFill>
                <a:srgbClr val="000000"/>
              </a:solidFill>
              <a:latin typeface="楷体_GB2312" pitchFamily="49" charset="-122"/>
              <a:ea typeface="楷体_GB2312" pitchFamily="49" charset="-122"/>
            </a:endParaRPr>
          </a:p>
          <a:p>
            <a:pPr marL="0" lvl="0" indent="0" eaLnBrk="1" hangingPunct="1">
              <a:buNone/>
            </a:pPr>
            <a:r>
              <a:rPr lang="zh-CN" altLang="en-US" sz="2200" b="1" dirty="0">
                <a:solidFill>
                  <a:srgbClr val="000000"/>
                </a:solidFill>
                <a:latin typeface="楷体_GB2312" pitchFamily="49" charset="-122"/>
                <a:ea typeface="楷体_GB2312" pitchFamily="49" charset="-122"/>
              </a:rPr>
              <a:t>  </a:t>
            </a:r>
            <a:r>
              <a:rPr lang="en-US" altLang="zh-CN" sz="2200" b="1" dirty="0">
                <a:solidFill>
                  <a:srgbClr val="000000"/>
                </a:solidFill>
                <a:latin typeface="楷体_GB2312" pitchFamily="49" charset="-122"/>
                <a:ea typeface="楷体_GB2312" pitchFamily="49" charset="-122"/>
              </a:rPr>
              <a:t>BX = 2107H</a:t>
            </a:r>
            <a:endParaRPr lang="en-US" altLang="zh-CN" sz="2200" b="1" dirty="0">
              <a:solidFill>
                <a:srgbClr val="000000"/>
              </a:solidFill>
              <a:latin typeface="楷体_GB2312" pitchFamily="49" charset="-122"/>
              <a:ea typeface="楷体_GB2312" pitchFamily="49" charset="-122"/>
            </a:endParaRPr>
          </a:p>
        </p:txBody>
      </p:sp>
      <p:sp>
        <p:nvSpPr>
          <p:cNvPr id="13341" name="Text Box 29"/>
          <p:cNvSpPr txBox="1"/>
          <p:nvPr/>
        </p:nvSpPr>
        <p:spPr>
          <a:xfrm>
            <a:off x="561975" y="985520"/>
            <a:ext cx="2209800" cy="427038"/>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50000"/>
              </a:spcBef>
              <a:buNone/>
            </a:pPr>
            <a:r>
              <a:rPr lang="zh-CN" altLang="en-US" sz="2200" b="1" dirty="0">
                <a:solidFill>
                  <a:srgbClr val="000000"/>
                </a:solidFill>
                <a:latin typeface="楷体_GB2312" pitchFamily="49" charset="-122"/>
                <a:ea typeface="楷体_GB2312" pitchFamily="49" charset="-122"/>
              </a:rPr>
              <a:t>例：  </a:t>
            </a:r>
            <a:r>
              <a:rPr lang="en-US" altLang="zh-CN" sz="2200" b="1" dirty="0">
                <a:solidFill>
                  <a:srgbClr val="000000"/>
                </a:solidFill>
                <a:latin typeface="楷体_GB2312" pitchFamily="49" charset="-122"/>
                <a:ea typeface="楷体_GB2312" pitchFamily="49" charset="-122"/>
              </a:rPr>
              <a:t>POP  BX</a:t>
            </a:r>
            <a:endParaRPr lang="en-US" altLang="zh-CN" sz="2200" dirty="0">
              <a:solidFill>
                <a:srgbClr val="000000"/>
              </a:solidFill>
              <a:latin typeface="楷体_GB2312" pitchFamily="49" charset="-122"/>
              <a:ea typeface="楷体_GB2312" pitchFamily="49" charset="-122"/>
            </a:endParaRPr>
          </a:p>
        </p:txBody>
      </p:sp>
      <p:grpSp>
        <p:nvGrpSpPr>
          <p:cNvPr id="33822" name="Group 30"/>
          <p:cNvGrpSpPr/>
          <p:nvPr/>
        </p:nvGrpSpPr>
        <p:grpSpPr>
          <a:xfrm>
            <a:off x="6962775" y="3500438"/>
            <a:ext cx="1219200" cy="838200"/>
            <a:chOff x="4704" y="96"/>
            <a:chExt cx="768" cy="528"/>
          </a:xfrm>
        </p:grpSpPr>
        <p:sp>
          <p:nvSpPr>
            <p:cNvPr id="13349" name="Line 31"/>
            <p:cNvSpPr/>
            <p:nvPr/>
          </p:nvSpPr>
          <p:spPr>
            <a:xfrm rot="-10800000" flipV="1">
              <a:off x="4704" y="96"/>
              <a:ext cx="0" cy="528"/>
            </a:xfrm>
            <a:prstGeom prst="line">
              <a:avLst/>
            </a:prstGeom>
            <a:ln w="9525" cap="flat" cmpd="sng">
              <a:solidFill>
                <a:schemeClr val="tx2"/>
              </a:solidFill>
              <a:prstDash val="solid"/>
              <a:headEnd type="none" w="med" len="med"/>
              <a:tailEnd type="triangle" w="lg" len="lg"/>
            </a:ln>
          </p:spPr>
        </p:sp>
        <p:sp>
          <p:nvSpPr>
            <p:cNvPr id="13350" name="Text Box 32"/>
            <p:cNvSpPr txBox="1"/>
            <p:nvPr/>
          </p:nvSpPr>
          <p:spPr>
            <a:xfrm>
              <a:off x="4704" y="288"/>
              <a:ext cx="768" cy="2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50000"/>
                </a:spcBef>
                <a:buNone/>
              </a:pPr>
              <a:r>
                <a:rPr lang="zh-CN" altLang="en-US" sz="2000" b="1" dirty="0">
                  <a:solidFill>
                    <a:srgbClr val="CC3300"/>
                  </a:solidFill>
                  <a:latin typeface="Times New Roman" panose="02020603050405020304" pitchFamily="18" charset="0"/>
                  <a:ea typeface="楷体_GB2312" pitchFamily="49" charset="-122"/>
                </a:rPr>
                <a:t>出栈方向</a:t>
              </a:r>
              <a:endParaRPr lang="zh-CN" altLang="en-US" sz="2000" b="1" dirty="0">
                <a:solidFill>
                  <a:srgbClr val="CC3300"/>
                </a:solidFill>
                <a:latin typeface="Times New Roman" panose="02020603050405020304" pitchFamily="18" charset="0"/>
                <a:ea typeface="楷体_GB2312" pitchFamily="49" charset="-122"/>
              </a:endParaRPr>
            </a:p>
          </p:txBody>
        </p:sp>
      </p:grpSp>
      <p:sp>
        <p:nvSpPr>
          <p:cNvPr id="13343" name="Line 33"/>
          <p:cNvSpPr/>
          <p:nvPr/>
        </p:nvSpPr>
        <p:spPr>
          <a:xfrm>
            <a:off x="5380038" y="1557338"/>
            <a:ext cx="1365250" cy="0"/>
          </a:xfrm>
          <a:prstGeom prst="line">
            <a:avLst/>
          </a:prstGeom>
          <a:ln w="12700" cap="sq" cmpd="sng">
            <a:solidFill>
              <a:schemeClr val="bg2"/>
            </a:solidFill>
            <a:prstDash val="solid"/>
            <a:headEnd type="none" w="sm" len="sm"/>
            <a:tailEnd type="none" w="sm" len="sm"/>
          </a:ln>
        </p:spPr>
      </p:sp>
      <p:sp>
        <p:nvSpPr>
          <p:cNvPr id="13344" name="Line 34"/>
          <p:cNvSpPr/>
          <p:nvPr/>
        </p:nvSpPr>
        <p:spPr>
          <a:xfrm>
            <a:off x="5380038" y="1916113"/>
            <a:ext cx="1365250" cy="0"/>
          </a:xfrm>
          <a:prstGeom prst="line">
            <a:avLst/>
          </a:prstGeom>
          <a:ln w="12700" cap="sq" cmpd="sng">
            <a:solidFill>
              <a:schemeClr val="bg2"/>
            </a:solidFill>
            <a:prstDash val="solid"/>
            <a:headEnd type="none" w="sm" len="sm"/>
            <a:tailEnd type="none" w="sm" len="sm"/>
          </a:ln>
        </p:spPr>
      </p:sp>
      <p:sp>
        <p:nvSpPr>
          <p:cNvPr id="13345" name="Line 35"/>
          <p:cNvSpPr/>
          <p:nvPr/>
        </p:nvSpPr>
        <p:spPr>
          <a:xfrm>
            <a:off x="2646363" y="1557338"/>
            <a:ext cx="1365250" cy="0"/>
          </a:xfrm>
          <a:prstGeom prst="line">
            <a:avLst/>
          </a:prstGeom>
          <a:ln w="12700" cap="sq" cmpd="sng">
            <a:solidFill>
              <a:schemeClr val="bg2"/>
            </a:solidFill>
            <a:prstDash val="solid"/>
            <a:headEnd type="none" w="sm" len="sm"/>
            <a:tailEnd type="none" w="sm" len="sm"/>
          </a:ln>
        </p:spPr>
      </p:sp>
      <p:sp>
        <p:nvSpPr>
          <p:cNvPr id="13346" name="Line 36"/>
          <p:cNvSpPr/>
          <p:nvPr/>
        </p:nvSpPr>
        <p:spPr>
          <a:xfrm>
            <a:off x="2643188" y="1916113"/>
            <a:ext cx="1365250" cy="0"/>
          </a:xfrm>
          <a:prstGeom prst="line">
            <a:avLst/>
          </a:prstGeom>
          <a:ln w="12700" cap="sq" cmpd="sng">
            <a:solidFill>
              <a:schemeClr val="bg2"/>
            </a:solidFill>
            <a:prstDash val="solid"/>
            <a:headEnd type="none" w="sm" len="sm"/>
            <a:tailEnd type="none" w="sm" len="sm"/>
          </a:ln>
        </p:spPr>
      </p:sp>
      <p:sp>
        <p:nvSpPr>
          <p:cNvPr id="13347" name="Text Box 37"/>
          <p:cNvSpPr txBox="1"/>
          <p:nvPr/>
        </p:nvSpPr>
        <p:spPr>
          <a:xfrm>
            <a:off x="1492250" y="1519238"/>
            <a:ext cx="1295400" cy="396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50000"/>
              </a:spcBef>
              <a:buNone/>
            </a:pPr>
            <a:r>
              <a:rPr lang="en-US" altLang="zh-CN" sz="2000" b="1" dirty="0">
                <a:solidFill>
                  <a:srgbClr val="000000"/>
                </a:solidFill>
                <a:latin typeface="Times New Roman" panose="02020603050405020304" pitchFamily="18" charset="0"/>
              </a:rPr>
              <a:t>SS</a:t>
            </a:r>
            <a:r>
              <a:rPr lang="en-US" altLang="zh-CN" sz="2000" b="1" dirty="0">
                <a:solidFill>
                  <a:srgbClr val="000000"/>
                </a:solidFill>
                <a:latin typeface="Times New Roman" panose="02020603050405020304" pitchFamily="18" charset="0"/>
                <a:sym typeface="Symbol" panose="05050102010706020507" pitchFamily="18" charset="2"/>
              </a:rPr>
              <a:t></a:t>
            </a:r>
            <a:endParaRPr lang="en-US" altLang="zh-CN" sz="2400" b="1" dirty="0">
              <a:solidFill>
                <a:srgbClr val="000000"/>
              </a:solidFill>
              <a:latin typeface="Times New Roman" panose="02020603050405020304" pitchFamily="18" charset="0"/>
            </a:endParaRPr>
          </a:p>
        </p:txBody>
      </p:sp>
      <p:sp>
        <p:nvSpPr>
          <p:cNvPr id="13348" name="Text Box 38"/>
          <p:cNvSpPr txBox="1"/>
          <p:nvPr/>
        </p:nvSpPr>
        <p:spPr>
          <a:xfrm>
            <a:off x="4229100" y="1519238"/>
            <a:ext cx="1295400" cy="396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50000"/>
              </a:spcBef>
              <a:buNone/>
            </a:pPr>
            <a:r>
              <a:rPr lang="en-US" altLang="zh-CN" sz="2000" b="1" dirty="0">
                <a:solidFill>
                  <a:srgbClr val="000000"/>
                </a:solidFill>
                <a:latin typeface="Times New Roman" panose="02020603050405020304" pitchFamily="18" charset="0"/>
              </a:rPr>
              <a:t>SS</a:t>
            </a:r>
            <a:r>
              <a:rPr lang="en-US" altLang="zh-CN" sz="2000" b="1" dirty="0">
                <a:solidFill>
                  <a:srgbClr val="000000"/>
                </a:solidFill>
                <a:latin typeface="Times New Roman" panose="02020603050405020304" pitchFamily="18" charset="0"/>
                <a:sym typeface="Symbol" panose="05050102010706020507" pitchFamily="18" charset="2"/>
              </a:rPr>
              <a:t></a:t>
            </a:r>
            <a:endParaRPr lang="en-US" altLang="zh-CN" sz="2400" b="1" dirty="0">
              <a:solidFill>
                <a:srgbClr val="000000"/>
              </a:solidFill>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33822"/>
                                        </p:tgtEl>
                                        <p:attrNameLst>
                                          <p:attrName>style.visibility</p:attrName>
                                        </p:attrNameLst>
                                      </p:cBhvr>
                                      <p:to>
                                        <p:strVal val="visible"/>
                                      </p:to>
                                    </p:set>
                                    <p:animEffect transition="in" filter="slide(fromTop)">
                                      <p:cBhvr>
                                        <p:cTn id="7" dur="500"/>
                                        <p:tgtEl>
                                          <p:spTgt spid="338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3"/>
          <p:cNvSpPr txBox="1">
            <a:spLocks noChangeArrowheads="1"/>
          </p:cNvSpPr>
          <p:nvPr/>
        </p:nvSpPr>
        <p:spPr bwMode="auto">
          <a:xfrm>
            <a:off x="427038" y="1006577"/>
            <a:ext cx="8147050" cy="1275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40000"/>
              </a:lnSpc>
            </a:pPr>
            <a:r>
              <a:rPr kumimoji="1" lang="zh-CN" altLang="en-US" sz="3000" dirty="0">
                <a:solidFill>
                  <a:srgbClr val="FF0000"/>
                </a:solidFill>
                <a:latin typeface="+mn-lt"/>
                <a:ea typeface="+mn-ea"/>
                <a:cs typeface="+mn-ea"/>
                <a:sym typeface="+mn-lt"/>
              </a:rPr>
              <a:t>例：</a:t>
            </a:r>
            <a:r>
              <a:rPr kumimoji="1" lang="en-US" altLang="zh-CN" sz="2800" dirty="0">
                <a:solidFill>
                  <a:schemeClr val="accent2"/>
                </a:solidFill>
                <a:latin typeface="+mn-lt"/>
                <a:ea typeface="+mn-ea"/>
                <a:cs typeface="+mn-ea"/>
                <a:sym typeface="+mn-lt"/>
              </a:rPr>
              <a:t>AX=5060H</a:t>
            </a:r>
            <a:r>
              <a:rPr kumimoji="1" lang="zh-CN" altLang="en-US" sz="2800" dirty="0">
                <a:solidFill>
                  <a:schemeClr val="accent2"/>
                </a:solidFill>
                <a:latin typeface="+mn-lt"/>
                <a:ea typeface="+mn-ea"/>
                <a:cs typeface="+mn-ea"/>
                <a:sym typeface="+mn-lt"/>
              </a:rPr>
              <a:t>，</a:t>
            </a:r>
            <a:r>
              <a:rPr kumimoji="1" lang="en-US" altLang="zh-CN" sz="2800" dirty="0">
                <a:solidFill>
                  <a:schemeClr val="accent2"/>
                </a:solidFill>
                <a:latin typeface="+mn-lt"/>
                <a:ea typeface="+mn-ea"/>
                <a:cs typeface="+mn-ea"/>
                <a:sym typeface="+mn-lt"/>
              </a:rPr>
              <a:t>SP=0064H</a:t>
            </a:r>
            <a:r>
              <a:rPr kumimoji="1" lang="zh-CN" altLang="en-US" sz="2800" dirty="0">
                <a:solidFill>
                  <a:schemeClr val="accent2"/>
                </a:solidFill>
                <a:latin typeface="+mn-lt"/>
                <a:ea typeface="+mn-ea"/>
                <a:cs typeface="+mn-ea"/>
                <a:sym typeface="+mn-lt"/>
              </a:rPr>
              <a:t>。执行</a:t>
            </a:r>
            <a:endParaRPr kumimoji="1" lang="en-US" altLang="zh-CN" sz="2800" dirty="0">
              <a:solidFill>
                <a:schemeClr val="accent2"/>
              </a:solidFill>
              <a:latin typeface="+mn-lt"/>
              <a:ea typeface="+mn-ea"/>
              <a:cs typeface="+mn-ea"/>
              <a:sym typeface="+mn-lt"/>
            </a:endParaRPr>
          </a:p>
          <a:p>
            <a:pPr>
              <a:lnSpc>
                <a:spcPct val="140000"/>
              </a:lnSpc>
            </a:pPr>
            <a:r>
              <a:rPr kumimoji="1" lang="zh-CN" altLang="en-US" sz="2800" dirty="0">
                <a:solidFill>
                  <a:schemeClr val="accent2"/>
                </a:solidFill>
                <a:latin typeface="+mn-lt"/>
                <a:ea typeface="+mn-ea"/>
                <a:cs typeface="+mn-ea"/>
                <a:sym typeface="+mn-lt"/>
              </a:rPr>
              <a:t>       指令后，堆栈的情况如下：</a:t>
            </a:r>
            <a:endParaRPr kumimoji="1" lang="zh-CN" altLang="en-US" sz="2800" dirty="0">
              <a:solidFill>
                <a:schemeClr val="accent2"/>
              </a:solidFill>
              <a:latin typeface="+mn-lt"/>
              <a:ea typeface="+mn-ea"/>
              <a:cs typeface="+mn-ea"/>
              <a:sym typeface="+mn-lt"/>
            </a:endParaRPr>
          </a:p>
        </p:txBody>
      </p:sp>
      <p:sp>
        <p:nvSpPr>
          <p:cNvPr id="24579" name="Rectangle 23"/>
          <p:cNvSpPr>
            <a:spLocks noChangeArrowheads="1"/>
          </p:cNvSpPr>
          <p:nvPr/>
        </p:nvSpPr>
        <p:spPr bwMode="auto">
          <a:xfrm>
            <a:off x="4401456" y="4759294"/>
            <a:ext cx="1144588" cy="381000"/>
          </a:xfrm>
          <a:prstGeom prst="rect">
            <a:avLst/>
          </a:prstGeom>
          <a:solidFill>
            <a:srgbClr val="CC9900"/>
          </a:solidFill>
          <a:ln w="317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eaLnBrk="1" hangingPunct="1"/>
            <a:endParaRPr kumimoji="1" lang="zh-CN" altLang="zh-CN">
              <a:solidFill>
                <a:schemeClr val="bg1"/>
              </a:solidFill>
              <a:latin typeface="+mn-lt"/>
              <a:ea typeface="+mn-ea"/>
              <a:cs typeface="+mn-ea"/>
              <a:sym typeface="+mn-lt"/>
            </a:endParaRPr>
          </a:p>
        </p:txBody>
      </p:sp>
      <p:sp>
        <p:nvSpPr>
          <p:cNvPr id="24580" name="Rectangle 24"/>
          <p:cNvSpPr>
            <a:spLocks noChangeArrowheads="1"/>
          </p:cNvSpPr>
          <p:nvPr/>
        </p:nvSpPr>
        <p:spPr bwMode="auto">
          <a:xfrm>
            <a:off x="4401456" y="4378294"/>
            <a:ext cx="1144588" cy="381000"/>
          </a:xfrm>
          <a:prstGeom prst="rect">
            <a:avLst/>
          </a:prstGeom>
          <a:solidFill>
            <a:srgbClr val="CC9900"/>
          </a:solidFill>
          <a:ln w="317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eaLnBrk="1" hangingPunct="1"/>
            <a:endParaRPr kumimoji="1" lang="zh-CN" altLang="zh-CN">
              <a:solidFill>
                <a:schemeClr val="bg1"/>
              </a:solidFill>
              <a:latin typeface="+mn-lt"/>
              <a:ea typeface="+mn-ea"/>
              <a:cs typeface="+mn-ea"/>
              <a:sym typeface="+mn-lt"/>
            </a:endParaRPr>
          </a:p>
        </p:txBody>
      </p:sp>
      <p:sp>
        <p:nvSpPr>
          <p:cNvPr id="24581" name="Rectangle 25"/>
          <p:cNvSpPr>
            <a:spLocks noChangeArrowheads="1"/>
          </p:cNvSpPr>
          <p:nvPr/>
        </p:nvSpPr>
        <p:spPr bwMode="auto">
          <a:xfrm>
            <a:off x="4409394" y="3138456"/>
            <a:ext cx="1124923" cy="381000"/>
          </a:xfrm>
          <a:prstGeom prst="rect">
            <a:avLst/>
          </a:prstGeom>
          <a:solidFill>
            <a:srgbClr val="CC9900"/>
          </a:solidFill>
          <a:ln w="317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eaLnBrk="1" hangingPunct="1"/>
            <a:endParaRPr kumimoji="1" lang="zh-CN" altLang="zh-CN">
              <a:solidFill>
                <a:schemeClr val="bg1"/>
              </a:solidFill>
              <a:latin typeface="+mn-lt"/>
              <a:ea typeface="+mn-ea"/>
              <a:cs typeface="+mn-ea"/>
              <a:sym typeface="+mn-lt"/>
            </a:endParaRPr>
          </a:p>
        </p:txBody>
      </p:sp>
      <p:sp>
        <p:nvSpPr>
          <p:cNvPr id="24582" name="Rectangle 26"/>
          <p:cNvSpPr>
            <a:spLocks noChangeArrowheads="1"/>
          </p:cNvSpPr>
          <p:nvPr/>
        </p:nvSpPr>
        <p:spPr bwMode="auto">
          <a:xfrm>
            <a:off x="4402847" y="5140294"/>
            <a:ext cx="1131470" cy="381000"/>
          </a:xfrm>
          <a:prstGeom prst="rect">
            <a:avLst/>
          </a:prstGeom>
          <a:solidFill>
            <a:srgbClr val="CC9900"/>
          </a:solidFill>
          <a:ln w="317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eaLnBrk="1" hangingPunct="1"/>
            <a:endParaRPr kumimoji="1" lang="zh-CN" altLang="zh-CN">
              <a:solidFill>
                <a:schemeClr val="bg1"/>
              </a:solidFill>
              <a:latin typeface="+mn-lt"/>
              <a:ea typeface="+mn-ea"/>
              <a:cs typeface="+mn-ea"/>
              <a:sym typeface="+mn-lt"/>
            </a:endParaRPr>
          </a:p>
        </p:txBody>
      </p:sp>
      <p:sp>
        <p:nvSpPr>
          <p:cNvPr id="24583" name="Text Box 28"/>
          <p:cNvSpPr txBox="1">
            <a:spLocks noChangeArrowheads="1"/>
          </p:cNvSpPr>
          <p:nvPr/>
        </p:nvSpPr>
        <p:spPr bwMode="auto">
          <a:xfrm>
            <a:off x="933062" y="5041869"/>
            <a:ext cx="1271294" cy="457200"/>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zh-CN" altLang="en-US" dirty="0">
                <a:latin typeface="+mn-lt"/>
                <a:ea typeface="+mn-ea"/>
                <a:cs typeface="+mn-ea"/>
                <a:sym typeface="+mn-lt"/>
              </a:rPr>
              <a:t>执行前</a:t>
            </a:r>
            <a:endParaRPr lang="zh-CN" altLang="en-US" dirty="0">
              <a:latin typeface="+mn-lt"/>
              <a:ea typeface="+mn-ea"/>
              <a:cs typeface="+mn-ea"/>
              <a:sym typeface="+mn-lt"/>
            </a:endParaRPr>
          </a:p>
        </p:txBody>
      </p:sp>
      <p:sp>
        <p:nvSpPr>
          <p:cNvPr id="24584" name="Text Box 29"/>
          <p:cNvSpPr txBox="1">
            <a:spLocks noChangeArrowheads="1"/>
          </p:cNvSpPr>
          <p:nvPr/>
        </p:nvSpPr>
        <p:spPr bwMode="auto">
          <a:xfrm>
            <a:off x="1950101" y="5046631"/>
            <a:ext cx="1982232" cy="457200"/>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dirty="0">
                <a:latin typeface="+mn-lt"/>
                <a:ea typeface="+mn-ea"/>
                <a:cs typeface="+mn-ea"/>
                <a:sym typeface="+mn-lt"/>
              </a:rPr>
              <a:t>SP</a:t>
            </a:r>
            <a:r>
              <a:rPr lang="zh-CN" altLang="en-US" dirty="0">
                <a:latin typeface="+mn-lt"/>
                <a:ea typeface="+mn-ea"/>
                <a:cs typeface="+mn-ea"/>
                <a:sym typeface="+mn-lt"/>
              </a:rPr>
              <a:t>＝</a:t>
            </a:r>
            <a:r>
              <a:rPr lang="en-US" altLang="zh-CN" dirty="0">
                <a:latin typeface="+mn-lt"/>
                <a:ea typeface="+mn-ea"/>
                <a:cs typeface="+mn-ea"/>
                <a:sym typeface="+mn-lt"/>
              </a:rPr>
              <a:t>0064H</a:t>
            </a:r>
            <a:endParaRPr lang="en-US" altLang="zh-CN" dirty="0">
              <a:latin typeface="+mn-lt"/>
              <a:ea typeface="+mn-ea"/>
              <a:cs typeface="+mn-ea"/>
              <a:sym typeface="+mn-lt"/>
            </a:endParaRPr>
          </a:p>
        </p:txBody>
      </p:sp>
      <p:sp>
        <p:nvSpPr>
          <p:cNvPr id="24585" name="Line 30"/>
          <p:cNvSpPr>
            <a:spLocks noChangeShapeType="1"/>
          </p:cNvSpPr>
          <p:nvPr/>
        </p:nvSpPr>
        <p:spPr bwMode="auto">
          <a:xfrm>
            <a:off x="3861706" y="5299044"/>
            <a:ext cx="431800" cy="0"/>
          </a:xfrm>
          <a:prstGeom prst="line">
            <a:avLst/>
          </a:prstGeom>
          <a:noFill/>
          <a:ln w="2857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latin typeface="+mn-lt"/>
              <a:ea typeface="+mn-ea"/>
              <a:cs typeface="+mn-ea"/>
              <a:sym typeface="+mn-lt"/>
            </a:endParaRPr>
          </a:p>
        </p:txBody>
      </p:sp>
      <p:sp>
        <p:nvSpPr>
          <p:cNvPr id="24586" name="Line 31"/>
          <p:cNvSpPr>
            <a:spLocks noChangeShapeType="1"/>
          </p:cNvSpPr>
          <p:nvPr/>
        </p:nvSpPr>
        <p:spPr bwMode="auto">
          <a:xfrm>
            <a:off x="5544149" y="2814604"/>
            <a:ext cx="0" cy="30718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latin typeface="+mn-lt"/>
              <a:ea typeface="+mn-ea"/>
              <a:cs typeface="+mn-ea"/>
              <a:sym typeface="+mn-lt"/>
            </a:endParaRPr>
          </a:p>
        </p:txBody>
      </p:sp>
      <p:sp>
        <p:nvSpPr>
          <p:cNvPr id="24587" name="Line 32"/>
          <p:cNvSpPr>
            <a:spLocks noChangeShapeType="1"/>
          </p:cNvSpPr>
          <p:nvPr/>
        </p:nvSpPr>
        <p:spPr bwMode="auto">
          <a:xfrm>
            <a:off x="4401456" y="2811427"/>
            <a:ext cx="0" cy="307181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latin typeface="+mn-lt"/>
              <a:ea typeface="+mn-ea"/>
              <a:cs typeface="+mn-ea"/>
              <a:sym typeface="+mn-lt"/>
            </a:endParaRPr>
          </a:p>
        </p:txBody>
      </p:sp>
      <p:sp>
        <p:nvSpPr>
          <p:cNvPr id="151585" name="Text Box 33"/>
          <p:cNvSpPr txBox="1">
            <a:spLocks noChangeArrowheads="1"/>
          </p:cNvSpPr>
          <p:nvPr/>
        </p:nvSpPr>
        <p:spPr bwMode="auto">
          <a:xfrm>
            <a:off x="465397" y="4706148"/>
            <a:ext cx="3985919" cy="457200"/>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dirty="0">
                <a:latin typeface="+mn-lt"/>
                <a:ea typeface="+mn-ea"/>
                <a:cs typeface="+mn-ea"/>
                <a:sym typeface="+mn-lt"/>
              </a:rPr>
              <a:t>①SP</a:t>
            </a:r>
            <a:r>
              <a:rPr lang="zh-CN" altLang="en-US" dirty="0">
                <a:latin typeface="+mn-lt"/>
                <a:ea typeface="+mn-ea"/>
                <a:cs typeface="+mn-ea"/>
                <a:sym typeface="+mn-lt"/>
              </a:rPr>
              <a:t>＝</a:t>
            </a:r>
            <a:r>
              <a:rPr lang="en-US" altLang="zh-CN" dirty="0">
                <a:latin typeface="+mn-lt"/>
                <a:ea typeface="+mn-ea"/>
                <a:cs typeface="+mn-ea"/>
                <a:sym typeface="+mn-lt"/>
              </a:rPr>
              <a:t>SP</a:t>
            </a:r>
            <a:r>
              <a:rPr lang="zh-CN" altLang="en-US" dirty="0">
                <a:latin typeface="+mn-lt"/>
                <a:ea typeface="+mn-ea"/>
                <a:cs typeface="+mn-ea"/>
                <a:sym typeface="+mn-lt"/>
              </a:rPr>
              <a:t>－</a:t>
            </a:r>
            <a:r>
              <a:rPr lang="en-US" altLang="zh-CN" dirty="0">
                <a:latin typeface="+mn-lt"/>
                <a:ea typeface="+mn-ea"/>
                <a:cs typeface="+mn-ea"/>
                <a:sym typeface="+mn-lt"/>
              </a:rPr>
              <a:t>1</a:t>
            </a:r>
            <a:r>
              <a:rPr lang="zh-CN" altLang="en-US" dirty="0">
                <a:latin typeface="+mn-lt"/>
                <a:ea typeface="+mn-ea"/>
                <a:cs typeface="+mn-ea"/>
                <a:sym typeface="+mn-lt"/>
              </a:rPr>
              <a:t>＝</a:t>
            </a:r>
            <a:r>
              <a:rPr lang="en-US" altLang="zh-CN" dirty="0">
                <a:latin typeface="+mn-lt"/>
                <a:ea typeface="+mn-ea"/>
                <a:cs typeface="+mn-ea"/>
                <a:sym typeface="+mn-lt"/>
              </a:rPr>
              <a:t>0063H</a:t>
            </a:r>
            <a:endParaRPr lang="en-US" altLang="zh-CN" dirty="0">
              <a:latin typeface="+mn-lt"/>
              <a:ea typeface="+mn-ea"/>
              <a:cs typeface="+mn-ea"/>
              <a:sym typeface="+mn-lt"/>
            </a:endParaRPr>
          </a:p>
        </p:txBody>
      </p:sp>
      <p:sp>
        <p:nvSpPr>
          <p:cNvPr id="151586" name="Line 34"/>
          <p:cNvSpPr>
            <a:spLocks noChangeShapeType="1"/>
          </p:cNvSpPr>
          <p:nvPr/>
        </p:nvSpPr>
        <p:spPr bwMode="auto">
          <a:xfrm>
            <a:off x="3861706" y="4938681"/>
            <a:ext cx="431800" cy="0"/>
          </a:xfrm>
          <a:prstGeom prst="line">
            <a:avLst/>
          </a:prstGeom>
          <a:noFill/>
          <a:ln w="2857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latin typeface="+mn-lt"/>
              <a:ea typeface="+mn-ea"/>
              <a:cs typeface="+mn-ea"/>
              <a:sym typeface="+mn-lt"/>
            </a:endParaRPr>
          </a:p>
        </p:txBody>
      </p:sp>
      <p:sp>
        <p:nvSpPr>
          <p:cNvPr id="151589" name="Rectangle 37"/>
          <p:cNvSpPr>
            <a:spLocks noChangeArrowheads="1"/>
          </p:cNvSpPr>
          <p:nvPr/>
        </p:nvSpPr>
        <p:spPr bwMode="auto">
          <a:xfrm>
            <a:off x="7125606" y="3748056"/>
            <a:ext cx="762000" cy="411163"/>
          </a:xfrm>
          <a:prstGeom prst="rect">
            <a:avLst/>
          </a:prstGeom>
          <a:solidFill>
            <a:schemeClr val="accent1"/>
          </a:solidFill>
          <a:ln w="317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eaLnBrk="1" hangingPunct="1"/>
            <a:r>
              <a:rPr kumimoji="1" lang="en-US" altLang="zh-CN">
                <a:latin typeface="+mn-lt"/>
                <a:ea typeface="+mn-ea"/>
                <a:cs typeface="+mn-ea"/>
                <a:sym typeface="+mn-lt"/>
              </a:rPr>
              <a:t>50</a:t>
            </a:r>
            <a:endParaRPr kumimoji="1" lang="en-US" altLang="zh-CN">
              <a:latin typeface="+mn-lt"/>
              <a:ea typeface="+mn-ea"/>
              <a:cs typeface="+mn-ea"/>
              <a:sym typeface="+mn-lt"/>
            </a:endParaRPr>
          </a:p>
        </p:txBody>
      </p:sp>
      <p:sp>
        <p:nvSpPr>
          <p:cNvPr id="151590" name="Rectangle 38"/>
          <p:cNvSpPr>
            <a:spLocks noChangeArrowheads="1"/>
          </p:cNvSpPr>
          <p:nvPr/>
        </p:nvSpPr>
        <p:spPr bwMode="auto">
          <a:xfrm>
            <a:off x="7887606" y="3748056"/>
            <a:ext cx="762000" cy="411163"/>
          </a:xfrm>
          <a:prstGeom prst="rect">
            <a:avLst/>
          </a:prstGeom>
          <a:solidFill>
            <a:schemeClr val="accent1"/>
          </a:solidFill>
          <a:ln w="317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eaLnBrk="1" hangingPunct="1"/>
            <a:r>
              <a:rPr kumimoji="1" lang="en-US" altLang="zh-CN">
                <a:latin typeface="+mn-lt"/>
                <a:ea typeface="+mn-ea"/>
                <a:cs typeface="+mn-ea"/>
                <a:sym typeface="+mn-lt"/>
              </a:rPr>
              <a:t>60</a:t>
            </a:r>
            <a:endParaRPr kumimoji="1" lang="en-US" altLang="zh-CN">
              <a:latin typeface="+mn-lt"/>
              <a:ea typeface="+mn-ea"/>
              <a:cs typeface="+mn-ea"/>
              <a:sym typeface="+mn-lt"/>
            </a:endParaRPr>
          </a:p>
        </p:txBody>
      </p:sp>
      <p:sp>
        <p:nvSpPr>
          <p:cNvPr id="24592" name="Text Box 39"/>
          <p:cNvSpPr txBox="1">
            <a:spLocks noChangeArrowheads="1"/>
          </p:cNvSpPr>
          <p:nvPr/>
        </p:nvSpPr>
        <p:spPr bwMode="auto">
          <a:xfrm>
            <a:off x="7611381" y="3282919"/>
            <a:ext cx="5524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kumimoji="1" lang="en-US" altLang="zh-CN" sz="2000">
                <a:latin typeface="+mn-lt"/>
                <a:ea typeface="+mn-ea"/>
                <a:cs typeface="+mn-ea"/>
                <a:sym typeface="+mn-lt"/>
              </a:rPr>
              <a:t>AX</a:t>
            </a:r>
            <a:endParaRPr kumimoji="1" lang="en-US" altLang="zh-CN" sz="2000">
              <a:latin typeface="+mn-lt"/>
              <a:ea typeface="+mn-ea"/>
              <a:cs typeface="+mn-ea"/>
              <a:sym typeface="+mn-lt"/>
            </a:endParaRPr>
          </a:p>
        </p:txBody>
      </p:sp>
      <p:sp>
        <p:nvSpPr>
          <p:cNvPr id="151592" name="Line 40"/>
          <p:cNvSpPr>
            <a:spLocks noChangeShapeType="1"/>
          </p:cNvSpPr>
          <p:nvPr/>
        </p:nvSpPr>
        <p:spPr bwMode="auto">
          <a:xfrm>
            <a:off x="7574869" y="4159219"/>
            <a:ext cx="0" cy="779462"/>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latin typeface="+mn-lt"/>
              <a:ea typeface="+mn-ea"/>
              <a:cs typeface="+mn-ea"/>
              <a:sym typeface="+mn-lt"/>
            </a:endParaRPr>
          </a:p>
        </p:txBody>
      </p:sp>
      <p:sp>
        <p:nvSpPr>
          <p:cNvPr id="151593" name="Line 41"/>
          <p:cNvSpPr>
            <a:spLocks noChangeShapeType="1"/>
          </p:cNvSpPr>
          <p:nvPr/>
        </p:nvSpPr>
        <p:spPr bwMode="auto">
          <a:xfrm flipH="1">
            <a:off x="5693681" y="4938681"/>
            <a:ext cx="1878013" cy="0"/>
          </a:xfrm>
          <a:prstGeom prst="line">
            <a:avLst/>
          </a:prstGeom>
          <a:noFill/>
          <a:ln w="2857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latin typeface="+mn-lt"/>
              <a:ea typeface="+mn-ea"/>
              <a:cs typeface="+mn-ea"/>
              <a:sym typeface="+mn-lt"/>
            </a:endParaRPr>
          </a:p>
        </p:txBody>
      </p:sp>
      <p:sp>
        <p:nvSpPr>
          <p:cNvPr id="151594" name="Text Box 42"/>
          <p:cNvSpPr txBox="1">
            <a:spLocks noChangeArrowheads="1"/>
          </p:cNvSpPr>
          <p:nvPr/>
        </p:nvSpPr>
        <p:spPr bwMode="auto">
          <a:xfrm flipH="1">
            <a:off x="5582556" y="5049807"/>
            <a:ext cx="1943100" cy="457200"/>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dirty="0">
                <a:latin typeface="+mn-lt"/>
                <a:ea typeface="+mn-ea"/>
                <a:cs typeface="+mn-ea"/>
                <a:sym typeface="+mn-lt"/>
              </a:rPr>
              <a:t>②</a:t>
            </a:r>
            <a:r>
              <a:rPr kumimoji="1" lang="en-US" altLang="zh-CN" dirty="0">
                <a:latin typeface="+mn-lt"/>
                <a:ea typeface="+mn-ea"/>
                <a:cs typeface="+mn-ea"/>
                <a:sym typeface="+mn-lt"/>
              </a:rPr>
              <a:t>[</a:t>
            </a:r>
            <a:r>
              <a:rPr lang="en-US" altLang="zh-CN" dirty="0">
                <a:latin typeface="+mn-lt"/>
                <a:ea typeface="+mn-ea"/>
                <a:cs typeface="+mn-ea"/>
                <a:sym typeface="+mn-lt"/>
              </a:rPr>
              <a:t>SP]←AH</a:t>
            </a:r>
            <a:endParaRPr kumimoji="1" lang="en-US" altLang="zh-CN" dirty="0">
              <a:latin typeface="+mn-lt"/>
              <a:ea typeface="+mn-ea"/>
              <a:cs typeface="+mn-ea"/>
              <a:sym typeface="+mn-lt"/>
            </a:endParaRPr>
          </a:p>
        </p:txBody>
      </p:sp>
      <p:sp>
        <p:nvSpPr>
          <p:cNvPr id="151596" name="Rectangle 44"/>
          <p:cNvSpPr>
            <a:spLocks noChangeArrowheads="1"/>
          </p:cNvSpPr>
          <p:nvPr/>
        </p:nvSpPr>
        <p:spPr bwMode="auto">
          <a:xfrm>
            <a:off x="4404632" y="4759294"/>
            <a:ext cx="1129686" cy="381000"/>
          </a:xfrm>
          <a:prstGeom prst="rect">
            <a:avLst/>
          </a:prstGeom>
          <a:solidFill>
            <a:srgbClr val="CC9900"/>
          </a:solidFill>
          <a:ln w="317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eaLnBrk="1" hangingPunct="1"/>
            <a:r>
              <a:rPr kumimoji="1" lang="en-US" altLang="zh-CN">
                <a:latin typeface="+mn-lt"/>
                <a:ea typeface="+mn-ea"/>
                <a:cs typeface="+mn-ea"/>
                <a:sym typeface="+mn-lt"/>
              </a:rPr>
              <a:t>50H</a:t>
            </a:r>
            <a:endParaRPr kumimoji="1" lang="en-US" altLang="zh-CN">
              <a:latin typeface="+mn-lt"/>
              <a:ea typeface="+mn-ea"/>
              <a:cs typeface="+mn-ea"/>
              <a:sym typeface="+mn-lt"/>
            </a:endParaRPr>
          </a:p>
        </p:txBody>
      </p:sp>
      <p:sp>
        <p:nvSpPr>
          <p:cNvPr id="151597" name="Text Box 45"/>
          <p:cNvSpPr txBox="1">
            <a:spLocks noChangeArrowheads="1"/>
          </p:cNvSpPr>
          <p:nvPr/>
        </p:nvSpPr>
        <p:spPr bwMode="auto">
          <a:xfrm>
            <a:off x="445700" y="4290981"/>
            <a:ext cx="3558881" cy="457200"/>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dirty="0">
                <a:latin typeface="+mn-lt"/>
                <a:ea typeface="+mn-ea"/>
                <a:cs typeface="+mn-ea"/>
                <a:sym typeface="+mn-lt"/>
              </a:rPr>
              <a:t>③SP</a:t>
            </a:r>
            <a:r>
              <a:rPr lang="zh-CN" altLang="en-US" dirty="0">
                <a:latin typeface="+mn-lt"/>
                <a:ea typeface="+mn-ea"/>
                <a:cs typeface="+mn-ea"/>
                <a:sym typeface="+mn-lt"/>
              </a:rPr>
              <a:t>＝</a:t>
            </a:r>
            <a:r>
              <a:rPr lang="en-US" altLang="zh-CN" dirty="0">
                <a:latin typeface="+mn-lt"/>
                <a:ea typeface="+mn-ea"/>
                <a:cs typeface="+mn-ea"/>
                <a:sym typeface="+mn-lt"/>
              </a:rPr>
              <a:t>SP</a:t>
            </a:r>
            <a:r>
              <a:rPr lang="zh-CN" altLang="en-US" dirty="0">
                <a:latin typeface="+mn-lt"/>
                <a:ea typeface="+mn-ea"/>
                <a:cs typeface="+mn-ea"/>
                <a:sym typeface="+mn-lt"/>
              </a:rPr>
              <a:t>－</a:t>
            </a:r>
            <a:r>
              <a:rPr lang="en-US" altLang="zh-CN" dirty="0">
                <a:latin typeface="+mn-lt"/>
                <a:ea typeface="+mn-ea"/>
                <a:cs typeface="+mn-ea"/>
                <a:sym typeface="+mn-lt"/>
              </a:rPr>
              <a:t>1</a:t>
            </a:r>
            <a:r>
              <a:rPr lang="zh-CN" altLang="en-US" dirty="0">
                <a:latin typeface="+mn-lt"/>
                <a:ea typeface="+mn-ea"/>
                <a:cs typeface="+mn-ea"/>
                <a:sym typeface="+mn-lt"/>
              </a:rPr>
              <a:t>＝</a:t>
            </a:r>
            <a:r>
              <a:rPr lang="en-US" altLang="zh-CN" dirty="0">
                <a:latin typeface="+mn-lt"/>
                <a:ea typeface="+mn-ea"/>
                <a:cs typeface="+mn-ea"/>
                <a:sym typeface="+mn-lt"/>
              </a:rPr>
              <a:t>0062H</a:t>
            </a:r>
            <a:endParaRPr lang="en-US" altLang="zh-CN" dirty="0">
              <a:latin typeface="+mn-lt"/>
              <a:ea typeface="+mn-ea"/>
              <a:cs typeface="+mn-ea"/>
              <a:sym typeface="+mn-lt"/>
            </a:endParaRPr>
          </a:p>
        </p:txBody>
      </p:sp>
      <p:sp>
        <p:nvSpPr>
          <p:cNvPr id="151599" name="Line 47"/>
          <p:cNvSpPr>
            <a:spLocks noChangeShapeType="1"/>
          </p:cNvSpPr>
          <p:nvPr/>
        </p:nvSpPr>
        <p:spPr bwMode="auto">
          <a:xfrm>
            <a:off x="3861706" y="4541806"/>
            <a:ext cx="431800" cy="0"/>
          </a:xfrm>
          <a:prstGeom prst="line">
            <a:avLst/>
          </a:prstGeom>
          <a:noFill/>
          <a:ln w="2857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latin typeface="+mn-lt"/>
              <a:ea typeface="+mn-ea"/>
              <a:cs typeface="+mn-ea"/>
              <a:sym typeface="+mn-lt"/>
            </a:endParaRPr>
          </a:p>
        </p:txBody>
      </p:sp>
      <p:sp>
        <p:nvSpPr>
          <p:cNvPr id="151600" name="Line 48"/>
          <p:cNvSpPr>
            <a:spLocks noChangeShapeType="1"/>
          </p:cNvSpPr>
          <p:nvPr/>
        </p:nvSpPr>
        <p:spPr bwMode="auto">
          <a:xfrm>
            <a:off x="8289244" y="4157631"/>
            <a:ext cx="0" cy="420688"/>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latin typeface="+mn-lt"/>
              <a:ea typeface="+mn-ea"/>
              <a:cs typeface="+mn-ea"/>
              <a:sym typeface="+mn-lt"/>
            </a:endParaRPr>
          </a:p>
        </p:txBody>
      </p:sp>
      <p:sp>
        <p:nvSpPr>
          <p:cNvPr id="151601" name="Line 49"/>
          <p:cNvSpPr>
            <a:spLocks noChangeShapeType="1"/>
          </p:cNvSpPr>
          <p:nvPr/>
        </p:nvSpPr>
        <p:spPr bwMode="auto">
          <a:xfrm flipH="1">
            <a:off x="5696856" y="4578319"/>
            <a:ext cx="2592388" cy="0"/>
          </a:xfrm>
          <a:prstGeom prst="line">
            <a:avLst/>
          </a:prstGeom>
          <a:noFill/>
          <a:ln w="2857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latin typeface="+mn-lt"/>
              <a:ea typeface="+mn-ea"/>
              <a:cs typeface="+mn-ea"/>
              <a:sym typeface="+mn-lt"/>
            </a:endParaRPr>
          </a:p>
        </p:txBody>
      </p:sp>
      <p:sp>
        <p:nvSpPr>
          <p:cNvPr id="151602" name="Text Box 50"/>
          <p:cNvSpPr txBox="1">
            <a:spLocks noChangeArrowheads="1"/>
          </p:cNvSpPr>
          <p:nvPr/>
        </p:nvSpPr>
        <p:spPr bwMode="auto">
          <a:xfrm>
            <a:off x="5553981" y="4121119"/>
            <a:ext cx="1943100" cy="457200"/>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a:latin typeface="+mn-lt"/>
                <a:ea typeface="+mn-ea"/>
                <a:cs typeface="+mn-ea"/>
                <a:sym typeface="+mn-lt"/>
              </a:rPr>
              <a:t>④</a:t>
            </a:r>
            <a:r>
              <a:rPr kumimoji="1" lang="en-US" altLang="zh-CN">
                <a:latin typeface="+mn-lt"/>
                <a:ea typeface="+mn-ea"/>
                <a:cs typeface="+mn-ea"/>
                <a:sym typeface="+mn-lt"/>
              </a:rPr>
              <a:t>[</a:t>
            </a:r>
            <a:r>
              <a:rPr lang="en-US" altLang="zh-CN">
                <a:latin typeface="+mn-lt"/>
                <a:ea typeface="+mn-ea"/>
                <a:cs typeface="+mn-ea"/>
                <a:sym typeface="+mn-lt"/>
              </a:rPr>
              <a:t>SP]←AL</a:t>
            </a:r>
            <a:endParaRPr lang="en-US" altLang="zh-CN">
              <a:latin typeface="+mn-lt"/>
              <a:ea typeface="+mn-ea"/>
              <a:cs typeface="+mn-ea"/>
              <a:sym typeface="+mn-lt"/>
            </a:endParaRPr>
          </a:p>
        </p:txBody>
      </p:sp>
      <p:sp>
        <p:nvSpPr>
          <p:cNvPr id="151607" name="Rectangle 55"/>
          <p:cNvSpPr>
            <a:spLocks noChangeArrowheads="1"/>
          </p:cNvSpPr>
          <p:nvPr/>
        </p:nvSpPr>
        <p:spPr bwMode="auto">
          <a:xfrm>
            <a:off x="4406218" y="4362419"/>
            <a:ext cx="1128099" cy="396875"/>
          </a:xfrm>
          <a:prstGeom prst="rect">
            <a:avLst/>
          </a:prstGeom>
          <a:solidFill>
            <a:srgbClr val="CC9900"/>
          </a:solidFill>
          <a:ln w="317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eaLnBrk="1" hangingPunct="1"/>
            <a:r>
              <a:rPr kumimoji="1" lang="en-US" altLang="zh-CN">
                <a:latin typeface="+mn-lt"/>
                <a:ea typeface="+mn-ea"/>
                <a:cs typeface="+mn-ea"/>
                <a:sym typeface="+mn-lt"/>
              </a:rPr>
              <a:t>60H</a:t>
            </a:r>
            <a:endParaRPr kumimoji="1" lang="en-US" altLang="zh-CN">
              <a:latin typeface="+mn-lt"/>
              <a:ea typeface="+mn-ea"/>
              <a:cs typeface="+mn-ea"/>
              <a:sym typeface="+mn-lt"/>
            </a:endParaRPr>
          </a:p>
        </p:txBody>
      </p:sp>
      <p:sp>
        <p:nvSpPr>
          <p:cNvPr id="24603" name="Text Box 56"/>
          <p:cNvSpPr txBox="1">
            <a:spLocks noChangeArrowheads="1"/>
          </p:cNvSpPr>
          <p:nvPr/>
        </p:nvSpPr>
        <p:spPr bwMode="auto">
          <a:xfrm>
            <a:off x="4364944" y="2681256"/>
            <a:ext cx="1223962" cy="457200"/>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lang="zh-CN" altLang="en-US" dirty="0">
                <a:latin typeface="+mn-lt"/>
                <a:ea typeface="+mn-ea"/>
                <a:cs typeface="+mn-ea"/>
                <a:sym typeface="+mn-lt"/>
              </a:rPr>
              <a:t>堆栈段</a:t>
            </a:r>
            <a:endParaRPr lang="zh-CN" altLang="en-US" dirty="0">
              <a:latin typeface="+mn-lt"/>
              <a:ea typeface="+mn-ea"/>
              <a:cs typeface="+mn-ea"/>
              <a:sym typeface="+mn-lt"/>
            </a:endParaRPr>
          </a:p>
        </p:txBody>
      </p:sp>
      <p:sp>
        <p:nvSpPr>
          <p:cNvPr id="24604" name="Text Box 57"/>
          <p:cNvSpPr txBox="1">
            <a:spLocks noChangeArrowheads="1"/>
          </p:cNvSpPr>
          <p:nvPr/>
        </p:nvSpPr>
        <p:spPr bwMode="auto">
          <a:xfrm>
            <a:off x="3610882" y="3076544"/>
            <a:ext cx="717549" cy="457200"/>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dirty="0">
                <a:latin typeface="+mn-lt"/>
                <a:ea typeface="+mn-ea"/>
                <a:cs typeface="+mn-ea"/>
                <a:sym typeface="+mn-lt"/>
              </a:rPr>
              <a:t>SS</a:t>
            </a:r>
            <a:endParaRPr lang="en-US" altLang="zh-CN" dirty="0">
              <a:latin typeface="+mn-lt"/>
              <a:ea typeface="+mn-ea"/>
              <a:cs typeface="+mn-ea"/>
              <a:sym typeface="+mn-lt"/>
            </a:endParaRPr>
          </a:p>
        </p:txBody>
      </p:sp>
      <p:sp>
        <p:nvSpPr>
          <p:cNvPr id="24605" name="Text Box 58"/>
          <p:cNvSpPr txBox="1">
            <a:spLocks noChangeArrowheads="1"/>
          </p:cNvSpPr>
          <p:nvPr/>
        </p:nvSpPr>
        <p:spPr bwMode="auto">
          <a:xfrm>
            <a:off x="5517469" y="2717769"/>
            <a:ext cx="1223962" cy="457200"/>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zh-CN" altLang="en-US">
                <a:latin typeface="+mn-lt"/>
                <a:ea typeface="+mn-ea"/>
                <a:cs typeface="+mn-ea"/>
                <a:sym typeface="+mn-lt"/>
              </a:rPr>
              <a:t>低地址</a:t>
            </a:r>
            <a:endParaRPr lang="zh-CN" altLang="en-US">
              <a:latin typeface="+mn-lt"/>
              <a:ea typeface="+mn-ea"/>
              <a:cs typeface="+mn-ea"/>
              <a:sym typeface="+mn-lt"/>
            </a:endParaRPr>
          </a:p>
        </p:txBody>
      </p:sp>
      <p:sp>
        <p:nvSpPr>
          <p:cNvPr id="24606" name="Text Box 59"/>
          <p:cNvSpPr txBox="1">
            <a:spLocks noChangeArrowheads="1"/>
          </p:cNvSpPr>
          <p:nvPr/>
        </p:nvSpPr>
        <p:spPr bwMode="auto">
          <a:xfrm>
            <a:off x="5517469" y="5622894"/>
            <a:ext cx="1223962" cy="457200"/>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zh-CN" altLang="en-US">
                <a:latin typeface="+mn-lt"/>
                <a:ea typeface="+mn-ea"/>
                <a:cs typeface="+mn-ea"/>
                <a:sym typeface="+mn-lt"/>
              </a:rPr>
              <a:t>高地址</a:t>
            </a:r>
            <a:endParaRPr lang="zh-CN" altLang="en-US">
              <a:latin typeface="+mn-lt"/>
              <a:ea typeface="+mn-ea"/>
              <a:cs typeface="+mn-ea"/>
              <a:sym typeface="+mn-lt"/>
            </a:endParaRPr>
          </a:p>
        </p:txBody>
      </p:sp>
      <p:sp>
        <p:nvSpPr>
          <p:cNvPr id="151612" name="Rectangle 60"/>
          <p:cNvSpPr>
            <a:spLocks noChangeArrowheads="1"/>
          </p:cNvSpPr>
          <p:nvPr/>
        </p:nvSpPr>
        <p:spPr bwMode="auto">
          <a:xfrm>
            <a:off x="6565267" y="1123919"/>
            <a:ext cx="2092227" cy="549275"/>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kumimoji="1" lang="en-US" altLang="zh-CN" sz="3000" dirty="0">
                <a:solidFill>
                  <a:srgbClr val="FF0000"/>
                </a:solidFill>
                <a:latin typeface="+mn-lt"/>
                <a:ea typeface="+mn-ea"/>
                <a:cs typeface="+mn-ea"/>
                <a:sym typeface="+mn-lt"/>
              </a:rPr>
              <a:t>PUSH AX</a:t>
            </a:r>
            <a:endParaRPr kumimoji="1" lang="en-US" altLang="zh-CN" sz="3000" dirty="0">
              <a:solidFill>
                <a:srgbClr val="FF0000"/>
              </a:solidFill>
              <a:latin typeface="+mn-lt"/>
              <a:ea typeface="+mn-ea"/>
              <a:cs typeface="+mn-ea"/>
              <a:sym typeface="+mn-lt"/>
            </a:endParaRPr>
          </a:p>
        </p:txBody>
      </p:sp>
      <p:sp>
        <p:nvSpPr>
          <p:cNvPr id="151613" name="Text Box 61"/>
          <p:cNvSpPr txBox="1">
            <a:spLocks noChangeArrowheads="1"/>
          </p:cNvSpPr>
          <p:nvPr/>
        </p:nvSpPr>
        <p:spPr bwMode="auto">
          <a:xfrm>
            <a:off x="4757096" y="3606769"/>
            <a:ext cx="553998" cy="1008062"/>
          </a:xfrm>
          <a:prstGeom prst="rect">
            <a:avLst/>
          </a:prstGeom>
          <a:noFill/>
          <a:ln>
            <a:noFill/>
          </a:ln>
          <a:effectLst/>
        </p:spPr>
        <p:txBody>
          <a:bodyPr vert="eaVert">
            <a:spAutoFit/>
          </a:bodyPr>
          <a:lstStyle>
            <a:lvl1pPr marL="195580" indent="-195580">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defRPr/>
            </a:pPr>
            <a:r>
              <a:rPr lang="en-US" altLang="zh-CN">
                <a:effectLst>
                  <a:outerShdw blurRad="38100" dist="38100" dir="2700000" algn="tl">
                    <a:srgbClr val="C0C0C0"/>
                  </a:outerShdw>
                </a:effectLst>
                <a:latin typeface="+mn-lt"/>
                <a:ea typeface="+mn-ea"/>
                <a:cs typeface="+mn-ea"/>
                <a:sym typeface="+mn-lt"/>
              </a:rPr>
              <a:t>……</a:t>
            </a:r>
            <a:endParaRPr lang="en-US" altLang="zh-CN">
              <a:effectLst>
                <a:outerShdw blurRad="38100" dist="38100" dir="2700000" algn="tl">
                  <a:srgbClr val="C0C0C0"/>
                </a:outerShdw>
              </a:effectLst>
              <a:latin typeface="+mn-lt"/>
              <a:ea typeface="+mn-ea"/>
              <a:cs typeface="+mn-ea"/>
              <a:sym typeface="+mn-lt"/>
            </a:endParaRPr>
          </a:p>
        </p:txBody>
      </p:sp>
      <p:sp>
        <p:nvSpPr>
          <p:cNvPr id="24609" name="Rectangle 26"/>
          <p:cNvSpPr>
            <a:spLocks noChangeArrowheads="1"/>
          </p:cNvSpPr>
          <p:nvPr/>
        </p:nvSpPr>
        <p:spPr bwMode="auto">
          <a:xfrm>
            <a:off x="4404632" y="5499069"/>
            <a:ext cx="1129686" cy="381000"/>
          </a:xfrm>
          <a:prstGeom prst="rect">
            <a:avLst/>
          </a:prstGeom>
          <a:solidFill>
            <a:srgbClr val="CC9900"/>
          </a:solidFill>
          <a:ln w="317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eaLnBrk="1" hangingPunct="1"/>
            <a:endParaRPr kumimoji="1" lang="zh-CN" altLang="zh-CN">
              <a:solidFill>
                <a:schemeClr val="bg1"/>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repeatCount="indefinite" fill="hold" grpId="0" nodeType="clickEffect">
                                  <p:stCondLst>
                                    <p:cond delay="0"/>
                                  </p:stCondLst>
                                  <p:endCondLst>
                                    <p:cond evt="onNext" delay="0">
                                      <p:tgtEl>
                                        <p:sldTgt/>
                                      </p:tgtEl>
                                    </p:cond>
                                  </p:endCondLst>
                                  <p:iterate type="wd">
                                    <p:tmPct val="10000"/>
                                  </p:iterate>
                                  <p:childTnLst>
                                    <p:animEffect transition="out" filter="fade">
                                      <p:cBhvr>
                                        <p:cTn id="6" dur="500" tmFilter="0, 0; .2, .5; .8, .5; 1, 0"/>
                                        <p:tgtEl>
                                          <p:spTgt spid="151612"/>
                                        </p:tgtEl>
                                      </p:cBhvr>
                                    </p:animEffect>
                                    <p:animScale>
                                      <p:cBhvr>
                                        <p:cTn id="7" dur="250" autoRev="1" fill="hold"/>
                                        <p:tgtEl>
                                          <p:spTgt spid="151612"/>
                                        </p:tgtEl>
                                      </p:cBhvr>
                                      <p:by x="105000" y="105000"/>
                                    </p:animScale>
                                  </p:childTnLst>
                                  <p:subTnLst>
                                    <p:animClr clrSpc="rgb" dir="cw">
                                      <p:cBhvr override="childStyle">
                                        <p:cTn dur="1" fill="hold" display="0" masterRel="nextClick" afterEffect="1"/>
                                        <p:tgtEl>
                                          <p:spTgt spid="151612"/>
                                        </p:tgtEl>
                                        <p:attrNameLst>
                                          <p:attrName>ppt_c</p:attrName>
                                        </p:attrNameLst>
                                      </p:cBhvr>
                                      <p:to>
                                        <a:schemeClr val="accent2"/>
                                      </p:to>
                                    </p:animClr>
                                  </p:subTnLst>
                                </p:cTn>
                              </p:par>
                            </p:childTnLst>
                          </p:cTn>
                        </p:par>
                      </p:childTnLst>
                    </p:cTn>
                  </p:par>
                  <p:par>
                    <p:cTn id="8" fill="hold">
                      <p:stCondLst>
                        <p:cond delay="indefinite"/>
                      </p:stCondLst>
                      <p:childTnLst>
                        <p:par>
                          <p:cTn id="9" fill="hold">
                            <p:stCondLst>
                              <p:cond delay="0"/>
                            </p:stCondLst>
                            <p:childTnLst>
                              <p:par>
                                <p:cTn id="10" presetID="27" presetClass="entr" presetSubtype="0" fill="hold" grpId="0" nodeType="clickEffect">
                                  <p:stCondLst>
                                    <p:cond delay="0"/>
                                  </p:stCondLst>
                                  <p:iterate type="lt">
                                    <p:tmPct val="40000"/>
                                  </p:iterate>
                                  <p:childTnLst>
                                    <p:set>
                                      <p:cBhvr>
                                        <p:cTn id="11" dur="1" fill="hold">
                                          <p:stCondLst>
                                            <p:cond delay="0"/>
                                          </p:stCondLst>
                                        </p:cTn>
                                        <p:tgtEl>
                                          <p:spTgt spid="151585"/>
                                        </p:tgtEl>
                                        <p:attrNameLst>
                                          <p:attrName>style.visibility</p:attrName>
                                        </p:attrNameLst>
                                      </p:cBhvr>
                                      <p:to>
                                        <p:strVal val="visible"/>
                                      </p:to>
                                    </p:set>
                                    <p:anim calcmode="discrete" valueType="clr">
                                      <p:cBhvr override="childStyle">
                                        <p:cTn id="12" dur="80"/>
                                        <p:tgtEl>
                                          <p:spTgt spid="151585"/>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151585"/>
                                        </p:tgtEl>
                                        <p:attrNameLst>
                                          <p:attrName>fillcolor</p:attrName>
                                        </p:attrNameLst>
                                      </p:cBhvr>
                                      <p:tavLst>
                                        <p:tav tm="0">
                                          <p:val>
                                            <p:clrVal>
                                              <a:schemeClr val="accent2"/>
                                            </p:clrVal>
                                          </p:val>
                                        </p:tav>
                                        <p:tav tm="50000">
                                          <p:val>
                                            <p:clrVal>
                                              <a:schemeClr val="hlink"/>
                                            </p:clrVal>
                                          </p:val>
                                        </p:tav>
                                      </p:tavLst>
                                    </p:anim>
                                    <p:set>
                                      <p:cBhvr>
                                        <p:cTn id="14" dur="80"/>
                                        <p:tgtEl>
                                          <p:spTgt spid="151585"/>
                                        </p:tgtEl>
                                        <p:attrNameLst>
                                          <p:attrName>fill.type</p:attrName>
                                        </p:attrNameLst>
                                      </p:cBhvr>
                                      <p:to>
                                        <p:strVal val="solid"/>
                                      </p:to>
                                    </p:set>
                                  </p:childTnLst>
                                  <p:subTnLst>
                                    <p:animClr clrSpc="rgb" dir="cw">
                                      <p:cBhvr override="childStyle">
                                        <p:cTn dur="1" fill="hold" display="0" masterRel="nextClick" afterEffect="1"/>
                                        <p:tgtEl>
                                          <p:spTgt spid="151585"/>
                                        </p:tgtEl>
                                        <p:attrNameLst>
                                          <p:attrName>ppt_c</p:attrName>
                                        </p:attrNameLst>
                                      </p:cBhvr>
                                      <p:to>
                                        <a:schemeClr val="accent2"/>
                                      </p:to>
                                    </p:animClr>
                                  </p:subTnLst>
                                </p:cTn>
                              </p:par>
                            </p:childTnLst>
                          </p:cTn>
                        </p:par>
                        <p:par>
                          <p:cTn id="15" fill="hold">
                            <p:stCondLst>
                              <p:cond delay="495"/>
                            </p:stCondLst>
                            <p:childTnLst>
                              <p:par>
                                <p:cTn id="16" presetID="17" presetClass="entr" presetSubtype="8" fill="hold" nodeType="afterEffect">
                                  <p:stCondLst>
                                    <p:cond delay="0"/>
                                  </p:stCondLst>
                                  <p:childTnLst>
                                    <p:set>
                                      <p:cBhvr>
                                        <p:cTn id="17" dur="1" fill="hold">
                                          <p:stCondLst>
                                            <p:cond delay="0"/>
                                          </p:stCondLst>
                                        </p:cTn>
                                        <p:tgtEl>
                                          <p:spTgt spid="151586"/>
                                        </p:tgtEl>
                                        <p:attrNameLst>
                                          <p:attrName>style.visibility</p:attrName>
                                        </p:attrNameLst>
                                      </p:cBhvr>
                                      <p:to>
                                        <p:strVal val="visible"/>
                                      </p:to>
                                    </p:set>
                                    <p:anim calcmode="lin" valueType="num">
                                      <p:cBhvr>
                                        <p:cTn id="18" dur="500" fill="hold"/>
                                        <p:tgtEl>
                                          <p:spTgt spid="151586"/>
                                        </p:tgtEl>
                                        <p:attrNameLst>
                                          <p:attrName>ppt_x</p:attrName>
                                        </p:attrNameLst>
                                      </p:cBhvr>
                                      <p:tavLst>
                                        <p:tav tm="0">
                                          <p:val>
                                            <p:strVal val="#ppt_x-#ppt_w/2"/>
                                          </p:val>
                                        </p:tav>
                                        <p:tav tm="100000">
                                          <p:val>
                                            <p:strVal val="#ppt_x"/>
                                          </p:val>
                                        </p:tav>
                                      </p:tavLst>
                                    </p:anim>
                                    <p:anim calcmode="lin" valueType="num">
                                      <p:cBhvr>
                                        <p:cTn id="19" dur="500" fill="hold"/>
                                        <p:tgtEl>
                                          <p:spTgt spid="151586"/>
                                        </p:tgtEl>
                                        <p:attrNameLst>
                                          <p:attrName>ppt_y</p:attrName>
                                        </p:attrNameLst>
                                      </p:cBhvr>
                                      <p:tavLst>
                                        <p:tav tm="0">
                                          <p:val>
                                            <p:strVal val="#ppt_y"/>
                                          </p:val>
                                        </p:tav>
                                        <p:tav tm="100000">
                                          <p:val>
                                            <p:strVal val="#ppt_y"/>
                                          </p:val>
                                        </p:tav>
                                      </p:tavLst>
                                    </p:anim>
                                    <p:anim calcmode="lin" valueType="num">
                                      <p:cBhvr>
                                        <p:cTn id="20" dur="500" fill="hold"/>
                                        <p:tgtEl>
                                          <p:spTgt spid="151586"/>
                                        </p:tgtEl>
                                        <p:attrNameLst>
                                          <p:attrName>ppt_w</p:attrName>
                                        </p:attrNameLst>
                                      </p:cBhvr>
                                      <p:tavLst>
                                        <p:tav tm="0">
                                          <p:val>
                                            <p:fltVal val="0"/>
                                          </p:val>
                                        </p:tav>
                                        <p:tav tm="100000">
                                          <p:val>
                                            <p:strVal val="#ppt_w"/>
                                          </p:val>
                                        </p:tav>
                                      </p:tavLst>
                                    </p:anim>
                                    <p:anim calcmode="lin" valueType="num">
                                      <p:cBhvr>
                                        <p:cTn id="21" dur="500" fill="hold"/>
                                        <p:tgtEl>
                                          <p:spTgt spid="151586"/>
                                        </p:tgtEl>
                                        <p:attrNameLst>
                                          <p:attrName>ppt_h</p:attrName>
                                        </p:attrNameLst>
                                      </p:cBhvr>
                                      <p:tavLst>
                                        <p:tav tm="0">
                                          <p:val>
                                            <p:strVal val="#ppt_h"/>
                                          </p:val>
                                        </p:tav>
                                        <p:tav tm="100000">
                                          <p:val>
                                            <p:strVal val="#ppt_h"/>
                                          </p:val>
                                        </p:tav>
                                      </p:tavLst>
                                    </p:anim>
                                  </p:childTnLst>
                                  <p:subTnLst>
                                    <p:animClr clrSpc="rgb" dir="cw">
                                      <p:cBhvr override="childStyle">
                                        <p:cTn dur="1" fill="hold" display="0" masterRel="nextClick" afterEffect="1"/>
                                        <p:tgtEl>
                                          <p:spTgt spid="151586"/>
                                        </p:tgtEl>
                                        <p:attrNameLst>
                                          <p:attrName>ppt_c</p:attrName>
                                        </p:attrNameLst>
                                      </p:cBhvr>
                                      <p:to>
                                        <a:schemeClr val="accent2"/>
                                      </p:to>
                                    </p:animClr>
                                  </p:sub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51594"/>
                                        </p:tgtEl>
                                        <p:attrNameLst>
                                          <p:attrName>style.visibility</p:attrName>
                                        </p:attrNameLst>
                                      </p:cBhvr>
                                      <p:to>
                                        <p:strVal val="visible"/>
                                      </p:to>
                                    </p:set>
                                  </p:childTnLst>
                                  <p:subTnLst>
                                    <p:animClr clrSpc="rgb" dir="cw">
                                      <p:cBhvr override="childStyle">
                                        <p:cTn dur="1" fill="hold" display="0" masterRel="nextClick" afterEffect="1"/>
                                        <p:tgtEl>
                                          <p:spTgt spid="151594"/>
                                        </p:tgtEl>
                                        <p:attrNameLst>
                                          <p:attrName>ppt_c</p:attrName>
                                        </p:attrNameLst>
                                      </p:cBhvr>
                                      <p:to>
                                        <a:schemeClr val="accent2"/>
                                      </p:to>
                                    </p:animClr>
                                  </p:subTnLst>
                                </p:cTn>
                              </p:par>
                            </p:childTnLst>
                          </p:cTn>
                        </p:par>
                        <p:par>
                          <p:cTn id="26" fill="hold">
                            <p:stCondLst>
                              <p:cond delay="0"/>
                            </p:stCondLst>
                            <p:childTnLst>
                              <p:par>
                                <p:cTn id="27" presetID="26" presetClass="emph" presetSubtype="0" fill="hold" nodeType="afterEffect">
                                  <p:stCondLst>
                                    <p:cond delay="0"/>
                                  </p:stCondLst>
                                  <p:childTnLst>
                                    <p:animEffect transition="out" filter="fade">
                                      <p:cBhvr>
                                        <p:cTn id="28" dur="500" tmFilter="0, 0; .2, .5; .8, .5; 1, 0"/>
                                        <p:tgtEl>
                                          <p:spTgt spid="151589">
                                            <p:txEl>
                                              <p:pRg st="0" end="0"/>
                                            </p:txEl>
                                          </p:spTgt>
                                        </p:tgtEl>
                                      </p:cBhvr>
                                    </p:animEffect>
                                    <p:animScale>
                                      <p:cBhvr>
                                        <p:cTn id="29" dur="250" autoRev="1" fill="hold"/>
                                        <p:tgtEl>
                                          <p:spTgt spid="151589">
                                            <p:txEl>
                                              <p:pRg st="0" end="0"/>
                                            </p:txEl>
                                          </p:spTgt>
                                        </p:tgtEl>
                                      </p:cBhvr>
                                      <p:by x="105000" y="105000"/>
                                    </p:animScale>
                                  </p:childTnLst>
                                  <p:subTnLst>
                                    <p:animClr clrSpc="rgb" dir="cw">
                                      <p:cBhvr override="childStyle">
                                        <p:cTn dur="1" fill="hold" display="0" masterRel="nextClick" afterEffect="1"/>
                                        <p:tgtEl>
                                          <p:spTgt spid="151589">
                                            <p:txEl>
                                              <p:pRg st="0" end="0"/>
                                            </p:txEl>
                                          </p:spTgt>
                                        </p:tgtEl>
                                        <p:attrNameLst>
                                          <p:attrName>ppt_c</p:attrName>
                                        </p:attrNameLst>
                                      </p:cBhvr>
                                      <p:to>
                                        <a:schemeClr val="accent2"/>
                                      </p:to>
                                    </p:animClr>
                                  </p:subTnLst>
                                </p:cTn>
                              </p:par>
                            </p:childTnLst>
                          </p:cTn>
                        </p:par>
                        <p:par>
                          <p:cTn id="30" fill="hold">
                            <p:stCondLst>
                              <p:cond delay="500"/>
                            </p:stCondLst>
                            <p:childTnLst>
                              <p:par>
                                <p:cTn id="31" presetID="17" presetClass="entr" presetSubtype="1" fill="hold" nodeType="afterEffect">
                                  <p:stCondLst>
                                    <p:cond delay="0"/>
                                  </p:stCondLst>
                                  <p:childTnLst>
                                    <p:set>
                                      <p:cBhvr>
                                        <p:cTn id="32" dur="1" fill="hold">
                                          <p:stCondLst>
                                            <p:cond delay="0"/>
                                          </p:stCondLst>
                                        </p:cTn>
                                        <p:tgtEl>
                                          <p:spTgt spid="151592"/>
                                        </p:tgtEl>
                                        <p:attrNameLst>
                                          <p:attrName>style.visibility</p:attrName>
                                        </p:attrNameLst>
                                      </p:cBhvr>
                                      <p:to>
                                        <p:strVal val="visible"/>
                                      </p:to>
                                    </p:set>
                                    <p:anim calcmode="lin" valueType="num">
                                      <p:cBhvr>
                                        <p:cTn id="33" dur="500" fill="hold"/>
                                        <p:tgtEl>
                                          <p:spTgt spid="151592"/>
                                        </p:tgtEl>
                                        <p:attrNameLst>
                                          <p:attrName>ppt_x</p:attrName>
                                        </p:attrNameLst>
                                      </p:cBhvr>
                                      <p:tavLst>
                                        <p:tav tm="0">
                                          <p:val>
                                            <p:strVal val="#ppt_x"/>
                                          </p:val>
                                        </p:tav>
                                        <p:tav tm="100000">
                                          <p:val>
                                            <p:strVal val="#ppt_x"/>
                                          </p:val>
                                        </p:tav>
                                      </p:tavLst>
                                    </p:anim>
                                    <p:anim calcmode="lin" valueType="num">
                                      <p:cBhvr>
                                        <p:cTn id="34" dur="500" fill="hold"/>
                                        <p:tgtEl>
                                          <p:spTgt spid="151592"/>
                                        </p:tgtEl>
                                        <p:attrNameLst>
                                          <p:attrName>ppt_y</p:attrName>
                                        </p:attrNameLst>
                                      </p:cBhvr>
                                      <p:tavLst>
                                        <p:tav tm="0">
                                          <p:val>
                                            <p:strVal val="#ppt_y-#ppt_h/2"/>
                                          </p:val>
                                        </p:tav>
                                        <p:tav tm="100000">
                                          <p:val>
                                            <p:strVal val="#ppt_y"/>
                                          </p:val>
                                        </p:tav>
                                      </p:tavLst>
                                    </p:anim>
                                    <p:anim calcmode="lin" valueType="num">
                                      <p:cBhvr>
                                        <p:cTn id="35" dur="500" fill="hold"/>
                                        <p:tgtEl>
                                          <p:spTgt spid="151592"/>
                                        </p:tgtEl>
                                        <p:attrNameLst>
                                          <p:attrName>ppt_w</p:attrName>
                                        </p:attrNameLst>
                                      </p:cBhvr>
                                      <p:tavLst>
                                        <p:tav tm="0">
                                          <p:val>
                                            <p:strVal val="#ppt_w"/>
                                          </p:val>
                                        </p:tav>
                                        <p:tav tm="100000">
                                          <p:val>
                                            <p:strVal val="#ppt_w"/>
                                          </p:val>
                                        </p:tav>
                                      </p:tavLst>
                                    </p:anim>
                                    <p:anim calcmode="lin" valueType="num">
                                      <p:cBhvr>
                                        <p:cTn id="36" dur="500" fill="hold"/>
                                        <p:tgtEl>
                                          <p:spTgt spid="151592"/>
                                        </p:tgtEl>
                                        <p:attrNameLst>
                                          <p:attrName>ppt_h</p:attrName>
                                        </p:attrNameLst>
                                      </p:cBhvr>
                                      <p:tavLst>
                                        <p:tav tm="0">
                                          <p:val>
                                            <p:fltVal val="0"/>
                                          </p:val>
                                        </p:tav>
                                        <p:tav tm="100000">
                                          <p:val>
                                            <p:strVal val="#ppt_h"/>
                                          </p:val>
                                        </p:tav>
                                      </p:tavLst>
                                    </p:anim>
                                  </p:childTnLst>
                                  <p:subTnLst>
                                    <p:animClr clrSpc="rgb" dir="cw">
                                      <p:cBhvr override="childStyle">
                                        <p:cTn dur="1" fill="hold" display="0" masterRel="nextClick" afterEffect="1"/>
                                        <p:tgtEl>
                                          <p:spTgt spid="151592"/>
                                        </p:tgtEl>
                                        <p:attrNameLst>
                                          <p:attrName>ppt_c</p:attrName>
                                        </p:attrNameLst>
                                      </p:cBhvr>
                                      <p:to>
                                        <a:schemeClr val="accent2"/>
                                      </p:to>
                                    </p:animClr>
                                  </p:subTnLst>
                                </p:cTn>
                              </p:par>
                            </p:childTnLst>
                          </p:cTn>
                        </p:par>
                        <p:par>
                          <p:cTn id="37" fill="hold">
                            <p:stCondLst>
                              <p:cond delay="1000"/>
                            </p:stCondLst>
                            <p:childTnLst>
                              <p:par>
                                <p:cTn id="38" presetID="17" presetClass="entr" presetSubtype="2" fill="hold" nodeType="afterEffect">
                                  <p:stCondLst>
                                    <p:cond delay="0"/>
                                  </p:stCondLst>
                                  <p:childTnLst>
                                    <p:set>
                                      <p:cBhvr>
                                        <p:cTn id="39" dur="1" fill="hold">
                                          <p:stCondLst>
                                            <p:cond delay="0"/>
                                          </p:stCondLst>
                                        </p:cTn>
                                        <p:tgtEl>
                                          <p:spTgt spid="151593"/>
                                        </p:tgtEl>
                                        <p:attrNameLst>
                                          <p:attrName>style.visibility</p:attrName>
                                        </p:attrNameLst>
                                      </p:cBhvr>
                                      <p:to>
                                        <p:strVal val="visible"/>
                                      </p:to>
                                    </p:set>
                                    <p:anim calcmode="lin" valueType="num">
                                      <p:cBhvr>
                                        <p:cTn id="40" dur="500" fill="hold"/>
                                        <p:tgtEl>
                                          <p:spTgt spid="151593"/>
                                        </p:tgtEl>
                                        <p:attrNameLst>
                                          <p:attrName>ppt_x</p:attrName>
                                        </p:attrNameLst>
                                      </p:cBhvr>
                                      <p:tavLst>
                                        <p:tav tm="0">
                                          <p:val>
                                            <p:strVal val="#ppt_x+#ppt_w/2"/>
                                          </p:val>
                                        </p:tav>
                                        <p:tav tm="100000">
                                          <p:val>
                                            <p:strVal val="#ppt_x"/>
                                          </p:val>
                                        </p:tav>
                                      </p:tavLst>
                                    </p:anim>
                                    <p:anim calcmode="lin" valueType="num">
                                      <p:cBhvr>
                                        <p:cTn id="41" dur="500" fill="hold"/>
                                        <p:tgtEl>
                                          <p:spTgt spid="151593"/>
                                        </p:tgtEl>
                                        <p:attrNameLst>
                                          <p:attrName>ppt_y</p:attrName>
                                        </p:attrNameLst>
                                      </p:cBhvr>
                                      <p:tavLst>
                                        <p:tav tm="0">
                                          <p:val>
                                            <p:strVal val="#ppt_y"/>
                                          </p:val>
                                        </p:tav>
                                        <p:tav tm="100000">
                                          <p:val>
                                            <p:strVal val="#ppt_y"/>
                                          </p:val>
                                        </p:tav>
                                      </p:tavLst>
                                    </p:anim>
                                    <p:anim calcmode="lin" valueType="num">
                                      <p:cBhvr>
                                        <p:cTn id="42" dur="500" fill="hold"/>
                                        <p:tgtEl>
                                          <p:spTgt spid="151593"/>
                                        </p:tgtEl>
                                        <p:attrNameLst>
                                          <p:attrName>ppt_w</p:attrName>
                                        </p:attrNameLst>
                                      </p:cBhvr>
                                      <p:tavLst>
                                        <p:tav tm="0">
                                          <p:val>
                                            <p:fltVal val="0"/>
                                          </p:val>
                                        </p:tav>
                                        <p:tav tm="100000">
                                          <p:val>
                                            <p:strVal val="#ppt_w"/>
                                          </p:val>
                                        </p:tav>
                                      </p:tavLst>
                                    </p:anim>
                                    <p:anim calcmode="lin" valueType="num">
                                      <p:cBhvr>
                                        <p:cTn id="43" dur="500" fill="hold"/>
                                        <p:tgtEl>
                                          <p:spTgt spid="151593"/>
                                        </p:tgtEl>
                                        <p:attrNameLst>
                                          <p:attrName>ppt_h</p:attrName>
                                        </p:attrNameLst>
                                      </p:cBhvr>
                                      <p:tavLst>
                                        <p:tav tm="0">
                                          <p:val>
                                            <p:strVal val="#ppt_h"/>
                                          </p:val>
                                        </p:tav>
                                        <p:tav tm="100000">
                                          <p:val>
                                            <p:strVal val="#ppt_h"/>
                                          </p:val>
                                        </p:tav>
                                      </p:tavLst>
                                    </p:anim>
                                  </p:childTnLst>
                                  <p:subTnLst>
                                    <p:animClr clrSpc="rgb" dir="cw">
                                      <p:cBhvr override="childStyle">
                                        <p:cTn dur="1" fill="hold" display="0" masterRel="nextClick" afterEffect="1"/>
                                        <p:tgtEl>
                                          <p:spTgt spid="151593"/>
                                        </p:tgtEl>
                                        <p:attrNameLst>
                                          <p:attrName>ppt_c</p:attrName>
                                        </p:attrNameLst>
                                      </p:cBhvr>
                                      <p:to>
                                        <a:schemeClr val="accent2"/>
                                      </p:to>
                                    </p:animClr>
                                  </p:subTnLst>
                                </p:cTn>
                              </p:par>
                            </p:childTnLst>
                          </p:cTn>
                        </p:par>
                        <p:par>
                          <p:cTn id="44" fill="hold">
                            <p:stCondLst>
                              <p:cond delay="1500"/>
                            </p:stCondLst>
                            <p:childTnLst>
                              <p:par>
                                <p:cTn id="45" presetID="1" presetClass="entr" presetSubtype="0" fill="hold" grpId="0" nodeType="afterEffect">
                                  <p:stCondLst>
                                    <p:cond delay="0"/>
                                  </p:stCondLst>
                                  <p:childTnLst>
                                    <p:set>
                                      <p:cBhvr>
                                        <p:cTn id="46" dur="1" fill="hold">
                                          <p:stCondLst>
                                            <p:cond delay="0"/>
                                          </p:stCondLst>
                                        </p:cTn>
                                        <p:tgtEl>
                                          <p:spTgt spid="151596">
                                            <p:bg/>
                                          </p:spTgt>
                                        </p:tgtEl>
                                        <p:attrNameLst>
                                          <p:attrName>style.visibility</p:attrName>
                                        </p:attrNameLst>
                                      </p:cBhvr>
                                      <p:to>
                                        <p:strVal val="visible"/>
                                      </p:to>
                                    </p:set>
                                  </p:childTnLst>
                                </p:cTn>
                              </p:par>
                            </p:childTnLst>
                          </p:cTn>
                        </p:par>
                        <p:par>
                          <p:cTn id="47" fill="hold">
                            <p:stCondLst>
                              <p:cond delay="1500"/>
                            </p:stCondLst>
                            <p:childTnLst>
                              <p:par>
                                <p:cTn id="48" presetID="1" presetClass="entr" presetSubtype="0" fill="hold" grpId="0" nodeType="afterEffect">
                                  <p:stCondLst>
                                    <p:cond delay="0"/>
                                  </p:stCondLst>
                                  <p:iterate type="wd">
                                    <p:tmAbs val="0"/>
                                  </p:iterate>
                                  <p:childTnLst>
                                    <p:set>
                                      <p:cBhvr>
                                        <p:cTn id="49" dur="1" fill="hold">
                                          <p:stCondLst>
                                            <p:cond delay="0"/>
                                          </p:stCondLst>
                                        </p:cTn>
                                        <p:tgtEl>
                                          <p:spTgt spid="151596">
                                            <p:txEl>
                                              <p:pRg st="0" end="0"/>
                                            </p:txEl>
                                          </p:spTgt>
                                        </p:tgtEl>
                                        <p:attrNameLst>
                                          <p:attrName>style.visibility</p:attrName>
                                        </p:attrNameLst>
                                      </p:cBhvr>
                                      <p:to>
                                        <p:strVal val="visible"/>
                                      </p:to>
                                    </p:set>
                                  </p:childTnLst>
                                </p:cTn>
                              </p:par>
                            </p:childTnLst>
                          </p:cTn>
                        </p:par>
                        <p:par>
                          <p:cTn id="50" fill="hold">
                            <p:stCondLst>
                              <p:cond delay="1501"/>
                            </p:stCondLst>
                            <p:childTnLst>
                              <p:par>
                                <p:cTn id="51" presetID="26" presetClass="emph" presetSubtype="0" fill="hold" nodeType="afterEffect">
                                  <p:stCondLst>
                                    <p:cond delay="0"/>
                                  </p:stCondLst>
                                  <p:iterate type="wd">
                                    <p:tmPct val="0"/>
                                  </p:iterate>
                                  <p:childTnLst>
                                    <p:animEffect transition="out" filter="fade">
                                      <p:cBhvr>
                                        <p:cTn id="52" dur="500" tmFilter="0, 0; .2, .5; .8, .5; 1, 0"/>
                                        <p:tgtEl>
                                          <p:spTgt spid="151596">
                                            <p:txEl>
                                              <p:pRg st="0" end="0"/>
                                            </p:txEl>
                                          </p:spTgt>
                                        </p:tgtEl>
                                      </p:cBhvr>
                                    </p:animEffect>
                                    <p:animScale>
                                      <p:cBhvr>
                                        <p:cTn id="53" dur="250" autoRev="1" fill="hold"/>
                                        <p:tgtEl>
                                          <p:spTgt spid="151596">
                                            <p:txEl>
                                              <p:pRg st="0" end="0"/>
                                            </p:txEl>
                                          </p:spTgt>
                                        </p:tgtEl>
                                      </p:cBhvr>
                                      <p:by x="105000" y="105000"/>
                                    </p:animScale>
                                  </p:childTnLst>
                                </p:cTn>
                              </p:par>
                            </p:childTnLst>
                          </p:cTn>
                        </p:par>
                        <p:par>
                          <p:cTn id="54" fill="hold">
                            <p:stCondLst>
                              <p:cond delay="2001"/>
                            </p:stCondLst>
                            <p:childTnLst>
                              <p:par>
                                <p:cTn id="55" presetID="26" presetClass="emph" presetSubtype="0" repeatCount="indefinite" fill="hold" nodeType="afterEffect">
                                  <p:stCondLst>
                                    <p:cond delay="0"/>
                                  </p:stCondLst>
                                  <p:endCondLst>
                                    <p:cond evt="onNext" delay="0">
                                      <p:tgtEl>
                                        <p:sldTgt/>
                                      </p:tgtEl>
                                    </p:cond>
                                  </p:endCondLst>
                                  <p:iterate type="wd">
                                    <p:tmPct val="10000"/>
                                  </p:iterate>
                                  <p:childTnLst>
                                    <p:animEffect transition="out" filter="fade">
                                      <p:cBhvr>
                                        <p:cTn id="56" dur="500" tmFilter="0, 0; .2, .5; .8, .5; 1, 0"/>
                                        <p:tgtEl>
                                          <p:spTgt spid="151596">
                                            <p:txEl>
                                              <p:pRg st="0" end="0"/>
                                            </p:txEl>
                                          </p:spTgt>
                                        </p:tgtEl>
                                      </p:cBhvr>
                                    </p:animEffect>
                                    <p:animScale>
                                      <p:cBhvr>
                                        <p:cTn id="57" dur="250" autoRev="1" fill="hold"/>
                                        <p:tgtEl>
                                          <p:spTgt spid="151596">
                                            <p:txEl>
                                              <p:pRg st="0" end="0"/>
                                            </p:txEl>
                                          </p:spTgt>
                                        </p:tgtEl>
                                      </p:cBhvr>
                                      <p:by x="105000" y="105000"/>
                                    </p:animScale>
                                  </p:childTnLst>
                                  <p:subTnLst>
                                    <p:animClr clrSpc="rgb" dir="cw">
                                      <p:cBhvr override="childStyle">
                                        <p:cTn dur="1" fill="hold" display="0" masterRel="nextClick" afterEffect="1"/>
                                        <p:tgtEl>
                                          <p:spTgt spid="151596">
                                            <p:txEl>
                                              <p:pRg st="0" end="0"/>
                                            </p:txEl>
                                          </p:spTgt>
                                        </p:tgtEl>
                                        <p:attrNameLst>
                                          <p:attrName>ppt_c</p:attrName>
                                        </p:attrNameLst>
                                      </p:cBhvr>
                                      <p:to>
                                        <a:schemeClr val="accent2"/>
                                      </p:to>
                                    </p:animClr>
                                  </p:subTnLst>
                                </p:cTn>
                              </p:par>
                            </p:childTnLst>
                          </p:cTn>
                        </p:par>
                      </p:childTnLst>
                    </p:cTn>
                  </p:par>
                  <p:par>
                    <p:cTn id="58" fill="hold">
                      <p:stCondLst>
                        <p:cond delay="indefinite"/>
                      </p:stCondLst>
                      <p:childTnLst>
                        <p:par>
                          <p:cTn id="59" fill="hold">
                            <p:stCondLst>
                              <p:cond delay="0"/>
                            </p:stCondLst>
                            <p:childTnLst>
                              <p:par>
                                <p:cTn id="60" presetID="22" presetClass="entr" presetSubtype="1" fill="hold" grpId="0" nodeType="clickEffect">
                                  <p:stCondLst>
                                    <p:cond delay="0"/>
                                  </p:stCondLst>
                                  <p:childTnLst>
                                    <p:set>
                                      <p:cBhvr>
                                        <p:cTn id="61" dur="1" fill="hold">
                                          <p:stCondLst>
                                            <p:cond delay="0"/>
                                          </p:stCondLst>
                                        </p:cTn>
                                        <p:tgtEl>
                                          <p:spTgt spid="151597"/>
                                        </p:tgtEl>
                                        <p:attrNameLst>
                                          <p:attrName>style.visibility</p:attrName>
                                        </p:attrNameLst>
                                      </p:cBhvr>
                                      <p:to>
                                        <p:strVal val="visible"/>
                                      </p:to>
                                    </p:set>
                                    <p:animEffect transition="in" filter="wipe(up)">
                                      <p:cBhvr>
                                        <p:cTn id="62" dur="500"/>
                                        <p:tgtEl>
                                          <p:spTgt spid="151597"/>
                                        </p:tgtEl>
                                      </p:cBhvr>
                                    </p:animEffect>
                                  </p:childTnLst>
                                  <p:subTnLst>
                                    <p:animClr clrSpc="rgb" dir="cw">
                                      <p:cBhvr override="childStyle">
                                        <p:cTn dur="1" fill="hold" display="0" masterRel="nextClick" afterEffect="1"/>
                                        <p:tgtEl>
                                          <p:spTgt spid="151597"/>
                                        </p:tgtEl>
                                        <p:attrNameLst>
                                          <p:attrName>ppt_c</p:attrName>
                                        </p:attrNameLst>
                                      </p:cBhvr>
                                      <p:to>
                                        <a:schemeClr val="accent2"/>
                                      </p:to>
                                    </p:animClr>
                                  </p:subTnLst>
                                </p:cTn>
                              </p:par>
                            </p:childTnLst>
                          </p:cTn>
                        </p:par>
                        <p:par>
                          <p:cTn id="63" fill="hold">
                            <p:stCondLst>
                              <p:cond delay="500"/>
                            </p:stCondLst>
                            <p:childTnLst>
                              <p:par>
                                <p:cTn id="64" presetID="17" presetClass="entr" presetSubtype="8" fill="hold" nodeType="afterEffect">
                                  <p:stCondLst>
                                    <p:cond delay="0"/>
                                  </p:stCondLst>
                                  <p:childTnLst>
                                    <p:set>
                                      <p:cBhvr>
                                        <p:cTn id="65" dur="1" fill="hold">
                                          <p:stCondLst>
                                            <p:cond delay="0"/>
                                          </p:stCondLst>
                                        </p:cTn>
                                        <p:tgtEl>
                                          <p:spTgt spid="151599"/>
                                        </p:tgtEl>
                                        <p:attrNameLst>
                                          <p:attrName>style.visibility</p:attrName>
                                        </p:attrNameLst>
                                      </p:cBhvr>
                                      <p:to>
                                        <p:strVal val="visible"/>
                                      </p:to>
                                    </p:set>
                                    <p:anim calcmode="lin" valueType="num">
                                      <p:cBhvr>
                                        <p:cTn id="66" dur="500" fill="hold"/>
                                        <p:tgtEl>
                                          <p:spTgt spid="151599"/>
                                        </p:tgtEl>
                                        <p:attrNameLst>
                                          <p:attrName>ppt_x</p:attrName>
                                        </p:attrNameLst>
                                      </p:cBhvr>
                                      <p:tavLst>
                                        <p:tav tm="0">
                                          <p:val>
                                            <p:strVal val="#ppt_x-#ppt_w/2"/>
                                          </p:val>
                                        </p:tav>
                                        <p:tav tm="100000">
                                          <p:val>
                                            <p:strVal val="#ppt_x"/>
                                          </p:val>
                                        </p:tav>
                                      </p:tavLst>
                                    </p:anim>
                                    <p:anim calcmode="lin" valueType="num">
                                      <p:cBhvr>
                                        <p:cTn id="67" dur="500" fill="hold"/>
                                        <p:tgtEl>
                                          <p:spTgt spid="151599"/>
                                        </p:tgtEl>
                                        <p:attrNameLst>
                                          <p:attrName>ppt_y</p:attrName>
                                        </p:attrNameLst>
                                      </p:cBhvr>
                                      <p:tavLst>
                                        <p:tav tm="0">
                                          <p:val>
                                            <p:strVal val="#ppt_y"/>
                                          </p:val>
                                        </p:tav>
                                        <p:tav tm="100000">
                                          <p:val>
                                            <p:strVal val="#ppt_y"/>
                                          </p:val>
                                        </p:tav>
                                      </p:tavLst>
                                    </p:anim>
                                    <p:anim calcmode="lin" valueType="num">
                                      <p:cBhvr>
                                        <p:cTn id="68" dur="500" fill="hold"/>
                                        <p:tgtEl>
                                          <p:spTgt spid="151599"/>
                                        </p:tgtEl>
                                        <p:attrNameLst>
                                          <p:attrName>ppt_w</p:attrName>
                                        </p:attrNameLst>
                                      </p:cBhvr>
                                      <p:tavLst>
                                        <p:tav tm="0">
                                          <p:val>
                                            <p:fltVal val="0"/>
                                          </p:val>
                                        </p:tav>
                                        <p:tav tm="100000">
                                          <p:val>
                                            <p:strVal val="#ppt_w"/>
                                          </p:val>
                                        </p:tav>
                                      </p:tavLst>
                                    </p:anim>
                                    <p:anim calcmode="lin" valueType="num">
                                      <p:cBhvr>
                                        <p:cTn id="69" dur="500" fill="hold"/>
                                        <p:tgtEl>
                                          <p:spTgt spid="151599"/>
                                        </p:tgtEl>
                                        <p:attrNameLst>
                                          <p:attrName>ppt_h</p:attrName>
                                        </p:attrNameLst>
                                      </p:cBhvr>
                                      <p:tavLst>
                                        <p:tav tm="0">
                                          <p:val>
                                            <p:strVal val="#ppt_h"/>
                                          </p:val>
                                        </p:tav>
                                        <p:tav tm="100000">
                                          <p:val>
                                            <p:strVal val="#ppt_h"/>
                                          </p:val>
                                        </p:tav>
                                      </p:tavLst>
                                    </p:anim>
                                  </p:childTnLst>
                                  <p:subTnLst>
                                    <p:animClr clrSpc="rgb" dir="cw">
                                      <p:cBhvr override="childStyle">
                                        <p:cTn dur="1" fill="hold" display="0" masterRel="nextClick" afterEffect="1"/>
                                        <p:tgtEl>
                                          <p:spTgt spid="151599"/>
                                        </p:tgtEl>
                                        <p:attrNameLst>
                                          <p:attrName>ppt_c</p:attrName>
                                        </p:attrNameLst>
                                      </p:cBhvr>
                                      <p:to>
                                        <a:schemeClr val="accent2"/>
                                      </p:to>
                                    </p:animClr>
                                  </p:subTnLst>
                                </p:cTn>
                              </p:par>
                            </p:childTnLst>
                          </p:cTn>
                        </p:par>
                        <p:par>
                          <p:cTn id="70" fill="hold">
                            <p:stCondLst>
                              <p:cond delay="1000"/>
                            </p:stCondLst>
                            <p:childTnLst>
                              <p:par>
                                <p:cTn id="71" presetID="22" presetClass="entr" presetSubtype="1" fill="hold" grpId="0" nodeType="afterEffect">
                                  <p:stCondLst>
                                    <p:cond delay="0"/>
                                  </p:stCondLst>
                                  <p:childTnLst>
                                    <p:set>
                                      <p:cBhvr>
                                        <p:cTn id="72" dur="1" fill="hold">
                                          <p:stCondLst>
                                            <p:cond delay="0"/>
                                          </p:stCondLst>
                                        </p:cTn>
                                        <p:tgtEl>
                                          <p:spTgt spid="151607">
                                            <p:bg/>
                                          </p:spTgt>
                                        </p:tgtEl>
                                        <p:attrNameLst>
                                          <p:attrName>style.visibility</p:attrName>
                                        </p:attrNameLst>
                                      </p:cBhvr>
                                      <p:to>
                                        <p:strVal val="visible"/>
                                      </p:to>
                                    </p:set>
                                    <p:animEffect transition="in" filter="wipe(up)">
                                      <p:cBhvr>
                                        <p:cTn id="73" dur="500"/>
                                        <p:tgtEl>
                                          <p:spTgt spid="151607">
                                            <p:bg/>
                                          </p:spTgt>
                                        </p:tgtEl>
                                      </p:cBhvr>
                                    </p:animEffec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151602"/>
                                        </p:tgtEl>
                                        <p:attrNameLst>
                                          <p:attrName>style.visibility</p:attrName>
                                        </p:attrNameLst>
                                      </p:cBhvr>
                                      <p:to>
                                        <p:strVal val="visible"/>
                                      </p:to>
                                    </p:set>
                                  </p:childTnLst>
                                  <p:subTnLst>
                                    <p:animClr clrSpc="rgb" dir="cw">
                                      <p:cBhvr override="childStyle">
                                        <p:cTn dur="1" fill="hold" display="0" masterRel="nextClick" afterEffect="1"/>
                                        <p:tgtEl>
                                          <p:spTgt spid="151602"/>
                                        </p:tgtEl>
                                        <p:attrNameLst>
                                          <p:attrName>ppt_c</p:attrName>
                                        </p:attrNameLst>
                                      </p:cBhvr>
                                      <p:to>
                                        <a:schemeClr val="accent2"/>
                                      </p:to>
                                    </p:animClr>
                                  </p:subTnLst>
                                </p:cTn>
                              </p:par>
                            </p:childTnLst>
                          </p:cTn>
                        </p:par>
                        <p:par>
                          <p:cTn id="78" fill="hold">
                            <p:stCondLst>
                              <p:cond delay="0"/>
                            </p:stCondLst>
                            <p:childTnLst>
                              <p:par>
                                <p:cTn id="79" presetID="26" presetClass="emph" presetSubtype="0" fill="hold" nodeType="afterEffect">
                                  <p:stCondLst>
                                    <p:cond delay="0"/>
                                  </p:stCondLst>
                                  <p:iterate type="wd">
                                    <p:tmPct val="10000"/>
                                  </p:iterate>
                                  <p:childTnLst>
                                    <p:animEffect transition="out" filter="fade">
                                      <p:cBhvr>
                                        <p:cTn id="80" dur="500" tmFilter="0, 0; .2, .5; .8, .5; 1, 0"/>
                                        <p:tgtEl>
                                          <p:spTgt spid="151590">
                                            <p:txEl>
                                              <p:pRg st="0" end="0"/>
                                            </p:txEl>
                                          </p:spTgt>
                                        </p:tgtEl>
                                      </p:cBhvr>
                                    </p:animEffect>
                                    <p:animScale>
                                      <p:cBhvr>
                                        <p:cTn id="81" dur="250" autoRev="1" fill="hold"/>
                                        <p:tgtEl>
                                          <p:spTgt spid="151590">
                                            <p:txEl>
                                              <p:pRg st="0" end="0"/>
                                            </p:txEl>
                                          </p:spTgt>
                                        </p:tgtEl>
                                      </p:cBhvr>
                                      <p:by x="105000" y="105000"/>
                                    </p:animScale>
                                  </p:childTnLst>
                                  <p:subTnLst>
                                    <p:animClr clrSpc="rgb" dir="cw">
                                      <p:cBhvr override="childStyle">
                                        <p:cTn dur="1" fill="hold" display="0" masterRel="nextClick" afterEffect="1"/>
                                        <p:tgtEl>
                                          <p:spTgt spid="151590">
                                            <p:txEl>
                                              <p:pRg st="0" end="0"/>
                                            </p:txEl>
                                          </p:spTgt>
                                        </p:tgtEl>
                                        <p:attrNameLst>
                                          <p:attrName>ppt_c</p:attrName>
                                        </p:attrNameLst>
                                      </p:cBhvr>
                                      <p:to>
                                        <a:schemeClr val="accent2"/>
                                      </p:to>
                                    </p:animClr>
                                  </p:subTnLst>
                                </p:cTn>
                              </p:par>
                            </p:childTnLst>
                          </p:cTn>
                        </p:par>
                        <p:par>
                          <p:cTn id="82" fill="hold">
                            <p:stCondLst>
                              <p:cond delay="550"/>
                            </p:stCondLst>
                            <p:childTnLst>
                              <p:par>
                                <p:cTn id="83" presetID="17" presetClass="entr" presetSubtype="1" fill="hold" nodeType="afterEffect">
                                  <p:stCondLst>
                                    <p:cond delay="0"/>
                                  </p:stCondLst>
                                  <p:childTnLst>
                                    <p:set>
                                      <p:cBhvr>
                                        <p:cTn id="84" dur="1" fill="hold">
                                          <p:stCondLst>
                                            <p:cond delay="0"/>
                                          </p:stCondLst>
                                        </p:cTn>
                                        <p:tgtEl>
                                          <p:spTgt spid="151600"/>
                                        </p:tgtEl>
                                        <p:attrNameLst>
                                          <p:attrName>style.visibility</p:attrName>
                                        </p:attrNameLst>
                                      </p:cBhvr>
                                      <p:to>
                                        <p:strVal val="visible"/>
                                      </p:to>
                                    </p:set>
                                    <p:anim calcmode="lin" valueType="num">
                                      <p:cBhvr>
                                        <p:cTn id="85" dur="500" fill="hold"/>
                                        <p:tgtEl>
                                          <p:spTgt spid="151600"/>
                                        </p:tgtEl>
                                        <p:attrNameLst>
                                          <p:attrName>ppt_x</p:attrName>
                                        </p:attrNameLst>
                                      </p:cBhvr>
                                      <p:tavLst>
                                        <p:tav tm="0">
                                          <p:val>
                                            <p:strVal val="#ppt_x"/>
                                          </p:val>
                                        </p:tav>
                                        <p:tav tm="100000">
                                          <p:val>
                                            <p:strVal val="#ppt_x"/>
                                          </p:val>
                                        </p:tav>
                                      </p:tavLst>
                                    </p:anim>
                                    <p:anim calcmode="lin" valueType="num">
                                      <p:cBhvr>
                                        <p:cTn id="86" dur="500" fill="hold"/>
                                        <p:tgtEl>
                                          <p:spTgt spid="151600"/>
                                        </p:tgtEl>
                                        <p:attrNameLst>
                                          <p:attrName>ppt_y</p:attrName>
                                        </p:attrNameLst>
                                      </p:cBhvr>
                                      <p:tavLst>
                                        <p:tav tm="0">
                                          <p:val>
                                            <p:strVal val="#ppt_y-#ppt_h/2"/>
                                          </p:val>
                                        </p:tav>
                                        <p:tav tm="100000">
                                          <p:val>
                                            <p:strVal val="#ppt_y"/>
                                          </p:val>
                                        </p:tav>
                                      </p:tavLst>
                                    </p:anim>
                                    <p:anim calcmode="lin" valueType="num">
                                      <p:cBhvr>
                                        <p:cTn id="87" dur="500" fill="hold"/>
                                        <p:tgtEl>
                                          <p:spTgt spid="151600"/>
                                        </p:tgtEl>
                                        <p:attrNameLst>
                                          <p:attrName>ppt_w</p:attrName>
                                        </p:attrNameLst>
                                      </p:cBhvr>
                                      <p:tavLst>
                                        <p:tav tm="0">
                                          <p:val>
                                            <p:strVal val="#ppt_w"/>
                                          </p:val>
                                        </p:tav>
                                        <p:tav tm="100000">
                                          <p:val>
                                            <p:strVal val="#ppt_w"/>
                                          </p:val>
                                        </p:tav>
                                      </p:tavLst>
                                    </p:anim>
                                    <p:anim calcmode="lin" valueType="num">
                                      <p:cBhvr>
                                        <p:cTn id="88" dur="500" fill="hold"/>
                                        <p:tgtEl>
                                          <p:spTgt spid="151600"/>
                                        </p:tgtEl>
                                        <p:attrNameLst>
                                          <p:attrName>ppt_h</p:attrName>
                                        </p:attrNameLst>
                                      </p:cBhvr>
                                      <p:tavLst>
                                        <p:tav tm="0">
                                          <p:val>
                                            <p:fltVal val="0"/>
                                          </p:val>
                                        </p:tav>
                                        <p:tav tm="100000">
                                          <p:val>
                                            <p:strVal val="#ppt_h"/>
                                          </p:val>
                                        </p:tav>
                                      </p:tavLst>
                                    </p:anim>
                                  </p:childTnLst>
                                  <p:subTnLst>
                                    <p:animClr clrSpc="rgb" dir="cw">
                                      <p:cBhvr override="childStyle">
                                        <p:cTn dur="1" fill="hold" display="0" masterRel="nextClick" afterEffect="1"/>
                                        <p:tgtEl>
                                          <p:spTgt spid="151600"/>
                                        </p:tgtEl>
                                        <p:attrNameLst>
                                          <p:attrName>ppt_c</p:attrName>
                                        </p:attrNameLst>
                                      </p:cBhvr>
                                      <p:to>
                                        <a:schemeClr val="accent2"/>
                                      </p:to>
                                    </p:animClr>
                                  </p:subTnLst>
                                </p:cTn>
                              </p:par>
                            </p:childTnLst>
                          </p:cTn>
                        </p:par>
                        <p:par>
                          <p:cTn id="89" fill="hold">
                            <p:stCondLst>
                              <p:cond delay="1050"/>
                            </p:stCondLst>
                            <p:childTnLst>
                              <p:par>
                                <p:cTn id="90" presetID="17" presetClass="entr" presetSubtype="2" fill="hold" nodeType="afterEffect">
                                  <p:stCondLst>
                                    <p:cond delay="0"/>
                                  </p:stCondLst>
                                  <p:childTnLst>
                                    <p:set>
                                      <p:cBhvr>
                                        <p:cTn id="91" dur="1" fill="hold">
                                          <p:stCondLst>
                                            <p:cond delay="0"/>
                                          </p:stCondLst>
                                        </p:cTn>
                                        <p:tgtEl>
                                          <p:spTgt spid="151601"/>
                                        </p:tgtEl>
                                        <p:attrNameLst>
                                          <p:attrName>style.visibility</p:attrName>
                                        </p:attrNameLst>
                                      </p:cBhvr>
                                      <p:to>
                                        <p:strVal val="visible"/>
                                      </p:to>
                                    </p:set>
                                    <p:anim calcmode="lin" valueType="num">
                                      <p:cBhvr>
                                        <p:cTn id="92" dur="500" fill="hold"/>
                                        <p:tgtEl>
                                          <p:spTgt spid="151601"/>
                                        </p:tgtEl>
                                        <p:attrNameLst>
                                          <p:attrName>ppt_x</p:attrName>
                                        </p:attrNameLst>
                                      </p:cBhvr>
                                      <p:tavLst>
                                        <p:tav tm="0">
                                          <p:val>
                                            <p:strVal val="#ppt_x+#ppt_w/2"/>
                                          </p:val>
                                        </p:tav>
                                        <p:tav tm="100000">
                                          <p:val>
                                            <p:strVal val="#ppt_x"/>
                                          </p:val>
                                        </p:tav>
                                      </p:tavLst>
                                    </p:anim>
                                    <p:anim calcmode="lin" valueType="num">
                                      <p:cBhvr>
                                        <p:cTn id="93" dur="500" fill="hold"/>
                                        <p:tgtEl>
                                          <p:spTgt spid="151601"/>
                                        </p:tgtEl>
                                        <p:attrNameLst>
                                          <p:attrName>ppt_y</p:attrName>
                                        </p:attrNameLst>
                                      </p:cBhvr>
                                      <p:tavLst>
                                        <p:tav tm="0">
                                          <p:val>
                                            <p:strVal val="#ppt_y"/>
                                          </p:val>
                                        </p:tav>
                                        <p:tav tm="100000">
                                          <p:val>
                                            <p:strVal val="#ppt_y"/>
                                          </p:val>
                                        </p:tav>
                                      </p:tavLst>
                                    </p:anim>
                                    <p:anim calcmode="lin" valueType="num">
                                      <p:cBhvr>
                                        <p:cTn id="94" dur="500" fill="hold"/>
                                        <p:tgtEl>
                                          <p:spTgt spid="151601"/>
                                        </p:tgtEl>
                                        <p:attrNameLst>
                                          <p:attrName>ppt_w</p:attrName>
                                        </p:attrNameLst>
                                      </p:cBhvr>
                                      <p:tavLst>
                                        <p:tav tm="0">
                                          <p:val>
                                            <p:fltVal val="0"/>
                                          </p:val>
                                        </p:tav>
                                        <p:tav tm="100000">
                                          <p:val>
                                            <p:strVal val="#ppt_w"/>
                                          </p:val>
                                        </p:tav>
                                      </p:tavLst>
                                    </p:anim>
                                    <p:anim calcmode="lin" valueType="num">
                                      <p:cBhvr>
                                        <p:cTn id="95" dur="500" fill="hold"/>
                                        <p:tgtEl>
                                          <p:spTgt spid="151601"/>
                                        </p:tgtEl>
                                        <p:attrNameLst>
                                          <p:attrName>ppt_h</p:attrName>
                                        </p:attrNameLst>
                                      </p:cBhvr>
                                      <p:tavLst>
                                        <p:tav tm="0">
                                          <p:val>
                                            <p:strVal val="#ppt_h"/>
                                          </p:val>
                                        </p:tav>
                                        <p:tav tm="100000">
                                          <p:val>
                                            <p:strVal val="#ppt_h"/>
                                          </p:val>
                                        </p:tav>
                                      </p:tavLst>
                                    </p:anim>
                                  </p:childTnLst>
                                  <p:subTnLst>
                                    <p:animClr clrSpc="rgb" dir="cw">
                                      <p:cBhvr override="childStyle">
                                        <p:cTn dur="1" fill="hold" display="0" masterRel="nextClick" afterEffect="1"/>
                                        <p:tgtEl>
                                          <p:spTgt spid="151601"/>
                                        </p:tgtEl>
                                        <p:attrNameLst>
                                          <p:attrName>ppt_c</p:attrName>
                                        </p:attrNameLst>
                                      </p:cBhvr>
                                      <p:to>
                                        <a:schemeClr val="accent2"/>
                                      </p:to>
                                    </p:animClr>
                                  </p:subTnLst>
                                </p:cTn>
                              </p:par>
                            </p:childTnLst>
                          </p:cTn>
                        </p:par>
                        <p:par>
                          <p:cTn id="96" fill="hold">
                            <p:stCondLst>
                              <p:cond delay="1550"/>
                            </p:stCondLst>
                            <p:childTnLst>
                              <p:par>
                                <p:cTn id="97" presetID="1" presetClass="entr" presetSubtype="0" fill="hold" nodeType="afterEffect">
                                  <p:stCondLst>
                                    <p:cond delay="0"/>
                                  </p:stCondLst>
                                  <p:iterate type="wd">
                                    <p:tmAbs val="0"/>
                                  </p:iterate>
                                  <p:childTnLst>
                                    <p:set>
                                      <p:cBhvr>
                                        <p:cTn id="98" dur="1" fill="hold">
                                          <p:stCondLst>
                                            <p:cond delay="0"/>
                                          </p:stCondLst>
                                        </p:cTn>
                                        <p:tgtEl>
                                          <p:spTgt spid="151607">
                                            <p:txEl>
                                              <p:pRg st="0" end="0"/>
                                            </p:txEl>
                                          </p:spTgt>
                                        </p:tgtEl>
                                        <p:attrNameLst>
                                          <p:attrName>style.visibility</p:attrName>
                                        </p:attrNameLst>
                                      </p:cBhvr>
                                      <p:to>
                                        <p:strVal val="visible"/>
                                      </p:to>
                                    </p:set>
                                  </p:childTnLst>
                                </p:cTn>
                              </p:par>
                            </p:childTnLst>
                          </p:cTn>
                        </p:par>
                        <p:par>
                          <p:cTn id="99" fill="hold">
                            <p:stCondLst>
                              <p:cond delay="1550"/>
                            </p:stCondLst>
                            <p:childTnLst>
                              <p:par>
                                <p:cTn id="100" presetID="26" presetClass="emph" presetSubtype="0" repeatCount="indefinite" fill="hold" nodeType="afterEffect">
                                  <p:stCondLst>
                                    <p:cond delay="0"/>
                                  </p:stCondLst>
                                  <p:endCondLst>
                                    <p:cond evt="onNext" delay="0">
                                      <p:tgtEl>
                                        <p:sldTgt/>
                                      </p:tgtEl>
                                    </p:cond>
                                  </p:endCondLst>
                                  <p:iterate type="wd">
                                    <p:tmPct val="10000"/>
                                  </p:iterate>
                                  <p:childTnLst>
                                    <p:animEffect transition="out" filter="fade">
                                      <p:cBhvr>
                                        <p:cTn id="101" dur="500" tmFilter="0, 0; .2, .5; .8, .5; 1, 0"/>
                                        <p:tgtEl>
                                          <p:spTgt spid="151607">
                                            <p:txEl>
                                              <p:pRg st="0" end="0"/>
                                            </p:txEl>
                                          </p:spTgt>
                                        </p:tgtEl>
                                      </p:cBhvr>
                                    </p:animEffect>
                                    <p:animScale>
                                      <p:cBhvr>
                                        <p:cTn id="102" dur="250" autoRev="1" fill="hold"/>
                                        <p:tgtEl>
                                          <p:spTgt spid="151607">
                                            <p:txEl>
                                              <p:pRg st="0" end="0"/>
                                            </p:txEl>
                                          </p:spTgt>
                                        </p:tgtEl>
                                      </p:cBhvr>
                                      <p:by x="105000" y="105000"/>
                                    </p:animScale>
                                  </p:childTnLst>
                                  <p:subTnLst>
                                    <p:animClr clrSpc="rgb" dir="cw">
                                      <p:cBhvr override="childStyle">
                                        <p:cTn dur="1" fill="hold" display="0" masterRel="nextClick" afterEffect="1"/>
                                        <p:tgtEl>
                                          <p:spTgt spid="151607">
                                            <p:txEl>
                                              <p:pRg st="0" end="0"/>
                                            </p:txEl>
                                          </p:spTgt>
                                        </p:tgtEl>
                                        <p:attrNameLst>
                                          <p:attrName>ppt_c</p:attrName>
                                        </p:attrNameLst>
                                      </p:cBhvr>
                                      <p:to>
                                        <a:schemeClr val="accent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585" grpId="0"/>
      <p:bldP spid="151594" grpId="0"/>
      <p:bldP spid="151596" grpId="0" animBg="1" build="allAtOnce"/>
      <p:bldP spid="151597" grpId="0"/>
      <p:bldP spid="151602" grpId="0"/>
      <p:bldP spid="151607" grpId="0" animBg="1" uiExpand="1" build="allAtOnce"/>
      <p:bldP spid="1516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3"/>
          <p:cNvSpPr txBox="1">
            <a:spLocks noChangeArrowheads="1"/>
          </p:cNvSpPr>
          <p:nvPr/>
        </p:nvSpPr>
        <p:spPr bwMode="auto">
          <a:xfrm>
            <a:off x="578644" y="1017588"/>
            <a:ext cx="7986712" cy="1275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40000"/>
              </a:lnSpc>
            </a:pPr>
            <a:r>
              <a:rPr kumimoji="1" lang="zh-CN" altLang="en-US" sz="3000" dirty="0">
                <a:solidFill>
                  <a:srgbClr val="FF0000"/>
                </a:solidFill>
                <a:latin typeface="+mn-lt"/>
                <a:ea typeface="+mn-ea"/>
                <a:cs typeface="+mn-ea"/>
                <a:sym typeface="+mn-lt"/>
              </a:rPr>
              <a:t>例：</a:t>
            </a:r>
            <a:r>
              <a:rPr kumimoji="1" lang="en-US" altLang="zh-CN" sz="2800" dirty="0">
                <a:solidFill>
                  <a:schemeClr val="accent2"/>
                </a:solidFill>
                <a:latin typeface="+mn-lt"/>
                <a:ea typeface="+mn-ea"/>
                <a:cs typeface="+mn-ea"/>
                <a:sym typeface="+mn-lt"/>
              </a:rPr>
              <a:t>SP=0062H</a:t>
            </a:r>
            <a:r>
              <a:rPr kumimoji="1" lang="zh-CN" altLang="en-US" sz="2800" dirty="0">
                <a:solidFill>
                  <a:schemeClr val="accent2"/>
                </a:solidFill>
                <a:latin typeface="+mn-lt"/>
                <a:ea typeface="+mn-ea"/>
                <a:cs typeface="+mn-ea"/>
                <a:sym typeface="+mn-lt"/>
              </a:rPr>
              <a:t>。执行                  指令后，</a:t>
            </a:r>
            <a:endParaRPr kumimoji="1" lang="en-US" altLang="zh-CN" sz="2800" dirty="0">
              <a:solidFill>
                <a:schemeClr val="accent2"/>
              </a:solidFill>
              <a:latin typeface="+mn-lt"/>
              <a:ea typeface="+mn-ea"/>
              <a:cs typeface="+mn-ea"/>
              <a:sym typeface="+mn-lt"/>
            </a:endParaRPr>
          </a:p>
          <a:p>
            <a:pPr algn="just">
              <a:lnSpc>
                <a:spcPct val="140000"/>
              </a:lnSpc>
            </a:pPr>
            <a:r>
              <a:rPr kumimoji="1" lang="en-US" altLang="zh-CN" sz="2800" dirty="0">
                <a:solidFill>
                  <a:schemeClr val="accent2"/>
                </a:solidFill>
                <a:latin typeface="+mn-lt"/>
                <a:ea typeface="+mn-ea"/>
                <a:cs typeface="+mn-ea"/>
                <a:sym typeface="+mn-lt"/>
              </a:rPr>
              <a:t>       </a:t>
            </a:r>
            <a:r>
              <a:rPr kumimoji="1" lang="zh-CN" altLang="en-US" sz="2800" dirty="0">
                <a:solidFill>
                  <a:schemeClr val="accent2"/>
                </a:solidFill>
                <a:latin typeface="+mn-lt"/>
                <a:ea typeface="+mn-ea"/>
                <a:cs typeface="+mn-ea"/>
                <a:sym typeface="+mn-lt"/>
              </a:rPr>
              <a:t>堆栈的情况如下：</a:t>
            </a:r>
            <a:endParaRPr kumimoji="1" lang="zh-CN" altLang="en-US" sz="2800" dirty="0">
              <a:solidFill>
                <a:schemeClr val="accent2"/>
              </a:solidFill>
              <a:latin typeface="+mn-lt"/>
              <a:ea typeface="+mn-ea"/>
              <a:cs typeface="+mn-ea"/>
              <a:sym typeface="+mn-lt"/>
            </a:endParaRPr>
          </a:p>
        </p:txBody>
      </p:sp>
      <p:sp>
        <p:nvSpPr>
          <p:cNvPr id="26627" name="Rectangle 4"/>
          <p:cNvSpPr>
            <a:spLocks noChangeArrowheads="1"/>
          </p:cNvSpPr>
          <p:nvPr/>
        </p:nvSpPr>
        <p:spPr bwMode="auto">
          <a:xfrm>
            <a:off x="4140200" y="4833938"/>
            <a:ext cx="1144588" cy="381000"/>
          </a:xfrm>
          <a:prstGeom prst="rect">
            <a:avLst/>
          </a:prstGeom>
          <a:solidFill>
            <a:srgbClr val="CC9900"/>
          </a:solidFill>
          <a:ln w="317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eaLnBrk="1" hangingPunct="1"/>
            <a:r>
              <a:rPr kumimoji="1" lang="en-US" altLang="zh-CN">
                <a:latin typeface="+mn-lt"/>
                <a:ea typeface="+mn-ea"/>
                <a:cs typeface="+mn-ea"/>
                <a:sym typeface="+mn-lt"/>
              </a:rPr>
              <a:t>50H</a:t>
            </a:r>
            <a:endParaRPr kumimoji="1" lang="en-US" altLang="zh-CN">
              <a:latin typeface="+mn-lt"/>
              <a:ea typeface="+mn-ea"/>
              <a:cs typeface="+mn-ea"/>
              <a:sym typeface="+mn-lt"/>
            </a:endParaRPr>
          </a:p>
        </p:txBody>
      </p:sp>
      <p:sp>
        <p:nvSpPr>
          <p:cNvPr id="26628" name="Rectangle 5"/>
          <p:cNvSpPr>
            <a:spLocks noChangeArrowheads="1"/>
          </p:cNvSpPr>
          <p:nvPr/>
        </p:nvSpPr>
        <p:spPr bwMode="auto">
          <a:xfrm>
            <a:off x="4140200" y="4452938"/>
            <a:ext cx="1144588" cy="381000"/>
          </a:xfrm>
          <a:prstGeom prst="rect">
            <a:avLst/>
          </a:prstGeom>
          <a:solidFill>
            <a:srgbClr val="CC9900"/>
          </a:solidFill>
          <a:ln w="317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eaLnBrk="1" hangingPunct="1"/>
            <a:r>
              <a:rPr kumimoji="1" lang="en-US" altLang="zh-CN">
                <a:latin typeface="+mn-lt"/>
                <a:ea typeface="+mn-ea"/>
                <a:cs typeface="+mn-ea"/>
                <a:sym typeface="+mn-lt"/>
              </a:rPr>
              <a:t>60H</a:t>
            </a:r>
            <a:endParaRPr kumimoji="1" lang="en-US" altLang="zh-CN">
              <a:latin typeface="+mn-lt"/>
              <a:ea typeface="+mn-ea"/>
              <a:cs typeface="+mn-ea"/>
              <a:sym typeface="+mn-lt"/>
            </a:endParaRPr>
          </a:p>
        </p:txBody>
      </p:sp>
      <p:sp>
        <p:nvSpPr>
          <p:cNvPr id="26629" name="Rectangle 6"/>
          <p:cNvSpPr>
            <a:spLocks noChangeArrowheads="1"/>
          </p:cNvSpPr>
          <p:nvPr/>
        </p:nvSpPr>
        <p:spPr bwMode="auto">
          <a:xfrm>
            <a:off x="4148138" y="3213100"/>
            <a:ext cx="1144587" cy="381000"/>
          </a:xfrm>
          <a:prstGeom prst="rect">
            <a:avLst/>
          </a:prstGeom>
          <a:solidFill>
            <a:srgbClr val="CC9900"/>
          </a:solidFill>
          <a:ln w="317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eaLnBrk="1" hangingPunct="1"/>
            <a:endParaRPr kumimoji="1" lang="zh-CN" altLang="zh-CN">
              <a:solidFill>
                <a:schemeClr val="bg1"/>
              </a:solidFill>
              <a:latin typeface="+mn-lt"/>
              <a:ea typeface="+mn-ea"/>
              <a:cs typeface="+mn-ea"/>
              <a:sym typeface="+mn-lt"/>
            </a:endParaRPr>
          </a:p>
        </p:txBody>
      </p:sp>
      <p:sp>
        <p:nvSpPr>
          <p:cNvPr id="26630" name="Rectangle 7"/>
          <p:cNvSpPr>
            <a:spLocks noChangeArrowheads="1"/>
          </p:cNvSpPr>
          <p:nvPr/>
        </p:nvSpPr>
        <p:spPr bwMode="auto">
          <a:xfrm>
            <a:off x="4140200" y="5192713"/>
            <a:ext cx="1144588" cy="381000"/>
          </a:xfrm>
          <a:prstGeom prst="rect">
            <a:avLst/>
          </a:prstGeom>
          <a:solidFill>
            <a:srgbClr val="CC9900"/>
          </a:solidFill>
          <a:ln w="317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eaLnBrk="1" hangingPunct="1"/>
            <a:endParaRPr kumimoji="1" lang="zh-CN" altLang="zh-CN">
              <a:solidFill>
                <a:schemeClr val="bg1"/>
              </a:solidFill>
              <a:latin typeface="+mn-lt"/>
              <a:ea typeface="+mn-ea"/>
              <a:cs typeface="+mn-ea"/>
              <a:sym typeface="+mn-lt"/>
            </a:endParaRPr>
          </a:p>
        </p:txBody>
      </p:sp>
      <p:sp>
        <p:nvSpPr>
          <p:cNvPr id="26631" name="Text Box 8"/>
          <p:cNvSpPr txBox="1">
            <a:spLocks noChangeArrowheads="1"/>
          </p:cNvSpPr>
          <p:nvPr/>
        </p:nvSpPr>
        <p:spPr bwMode="auto">
          <a:xfrm>
            <a:off x="719138" y="4406900"/>
            <a:ext cx="1223962" cy="457200"/>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zh-CN" altLang="en-US" dirty="0">
                <a:latin typeface="+mn-lt"/>
                <a:ea typeface="+mn-ea"/>
                <a:cs typeface="+mn-ea"/>
                <a:sym typeface="+mn-lt"/>
              </a:rPr>
              <a:t>执行前</a:t>
            </a:r>
            <a:endParaRPr lang="zh-CN" altLang="en-US" dirty="0">
              <a:latin typeface="+mn-lt"/>
              <a:ea typeface="+mn-ea"/>
              <a:cs typeface="+mn-ea"/>
              <a:sym typeface="+mn-lt"/>
            </a:endParaRPr>
          </a:p>
        </p:txBody>
      </p:sp>
      <p:sp>
        <p:nvSpPr>
          <p:cNvPr id="26632" name="Text Box 9"/>
          <p:cNvSpPr txBox="1">
            <a:spLocks noChangeArrowheads="1"/>
          </p:cNvSpPr>
          <p:nvPr/>
        </p:nvSpPr>
        <p:spPr bwMode="auto">
          <a:xfrm>
            <a:off x="1720336" y="4414838"/>
            <a:ext cx="1912289" cy="457200"/>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dirty="0">
                <a:latin typeface="+mn-lt"/>
                <a:ea typeface="+mn-ea"/>
                <a:cs typeface="+mn-ea"/>
                <a:sym typeface="+mn-lt"/>
              </a:rPr>
              <a:t>SP</a:t>
            </a:r>
            <a:r>
              <a:rPr lang="zh-CN" altLang="en-US" dirty="0">
                <a:latin typeface="+mn-lt"/>
                <a:ea typeface="+mn-ea"/>
                <a:cs typeface="+mn-ea"/>
                <a:sym typeface="+mn-lt"/>
              </a:rPr>
              <a:t>＝</a:t>
            </a:r>
            <a:r>
              <a:rPr lang="en-US" altLang="zh-CN" dirty="0">
                <a:latin typeface="+mn-lt"/>
                <a:ea typeface="+mn-ea"/>
                <a:cs typeface="+mn-ea"/>
                <a:sym typeface="+mn-lt"/>
              </a:rPr>
              <a:t>0062H</a:t>
            </a:r>
            <a:endParaRPr lang="en-US" altLang="zh-CN" dirty="0">
              <a:latin typeface="+mn-lt"/>
              <a:ea typeface="+mn-ea"/>
              <a:cs typeface="+mn-ea"/>
              <a:sym typeface="+mn-lt"/>
            </a:endParaRPr>
          </a:p>
        </p:txBody>
      </p:sp>
      <p:sp>
        <p:nvSpPr>
          <p:cNvPr id="26633" name="Line 10"/>
          <p:cNvSpPr>
            <a:spLocks noChangeShapeType="1"/>
          </p:cNvSpPr>
          <p:nvPr/>
        </p:nvSpPr>
        <p:spPr bwMode="auto">
          <a:xfrm>
            <a:off x="3600450" y="4664075"/>
            <a:ext cx="431800" cy="0"/>
          </a:xfrm>
          <a:prstGeom prst="line">
            <a:avLst/>
          </a:prstGeom>
          <a:noFill/>
          <a:ln w="2857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latin typeface="+mn-lt"/>
              <a:ea typeface="+mn-ea"/>
              <a:cs typeface="+mn-ea"/>
              <a:sym typeface="+mn-lt"/>
            </a:endParaRPr>
          </a:p>
        </p:txBody>
      </p:sp>
      <p:sp>
        <p:nvSpPr>
          <p:cNvPr id="26634" name="Line 11"/>
          <p:cNvSpPr>
            <a:spLocks noChangeShapeType="1"/>
          </p:cNvSpPr>
          <p:nvPr/>
        </p:nvSpPr>
        <p:spPr bwMode="auto">
          <a:xfrm>
            <a:off x="5292725" y="2913063"/>
            <a:ext cx="0" cy="30718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latin typeface="+mn-lt"/>
              <a:ea typeface="+mn-ea"/>
              <a:cs typeface="+mn-ea"/>
              <a:sym typeface="+mn-lt"/>
            </a:endParaRPr>
          </a:p>
        </p:txBody>
      </p:sp>
      <p:sp>
        <p:nvSpPr>
          <p:cNvPr id="26635" name="Line 12"/>
          <p:cNvSpPr>
            <a:spLocks noChangeShapeType="1"/>
          </p:cNvSpPr>
          <p:nvPr/>
        </p:nvSpPr>
        <p:spPr bwMode="auto">
          <a:xfrm>
            <a:off x="4140200" y="2924175"/>
            <a:ext cx="0" cy="307181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latin typeface="+mn-lt"/>
              <a:ea typeface="+mn-ea"/>
              <a:cs typeface="+mn-ea"/>
              <a:sym typeface="+mn-lt"/>
            </a:endParaRPr>
          </a:p>
        </p:txBody>
      </p:sp>
      <p:sp>
        <p:nvSpPr>
          <p:cNvPr id="153613" name="Text Box 13"/>
          <p:cNvSpPr txBox="1">
            <a:spLocks noChangeArrowheads="1"/>
          </p:cNvSpPr>
          <p:nvPr/>
        </p:nvSpPr>
        <p:spPr bwMode="auto">
          <a:xfrm>
            <a:off x="228600" y="4808538"/>
            <a:ext cx="3500438" cy="457200"/>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dirty="0">
                <a:latin typeface="+mn-lt"/>
                <a:ea typeface="+mn-ea"/>
                <a:cs typeface="+mn-ea"/>
                <a:sym typeface="+mn-lt"/>
              </a:rPr>
              <a:t>②SP</a:t>
            </a:r>
            <a:r>
              <a:rPr lang="zh-CN" altLang="en-US" dirty="0">
                <a:latin typeface="+mn-lt"/>
                <a:ea typeface="+mn-ea"/>
                <a:cs typeface="+mn-ea"/>
                <a:sym typeface="+mn-lt"/>
              </a:rPr>
              <a:t>＝</a:t>
            </a:r>
            <a:r>
              <a:rPr lang="en-US" altLang="zh-CN" dirty="0">
                <a:latin typeface="+mn-lt"/>
                <a:ea typeface="+mn-ea"/>
                <a:cs typeface="+mn-ea"/>
                <a:sym typeface="+mn-lt"/>
              </a:rPr>
              <a:t>SP</a:t>
            </a:r>
            <a:r>
              <a:rPr lang="zh-CN" altLang="en-US" dirty="0">
                <a:latin typeface="+mn-lt"/>
                <a:ea typeface="+mn-ea"/>
                <a:cs typeface="+mn-ea"/>
                <a:sym typeface="+mn-lt"/>
              </a:rPr>
              <a:t>＋</a:t>
            </a:r>
            <a:r>
              <a:rPr lang="en-US" altLang="zh-CN" dirty="0">
                <a:latin typeface="+mn-lt"/>
                <a:ea typeface="+mn-ea"/>
                <a:cs typeface="+mn-ea"/>
                <a:sym typeface="+mn-lt"/>
              </a:rPr>
              <a:t>1</a:t>
            </a:r>
            <a:r>
              <a:rPr lang="zh-CN" altLang="en-US" dirty="0">
                <a:latin typeface="+mn-lt"/>
                <a:ea typeface="+mn-ea"/>
                <a:cs typeface="+mn-ea"/>
                <a:sym typeface="+mn-lt"/>
              </a:rPr>
              <a:t>＝</a:t>
            </a:r>
            <a:r>
              <a:rPr lang="en-US" altLang="zh-CN" dirty="0">
                <a:latin typeface="+mn-lt"/>
                <a:ea typeface="+mn-ea"/>
                <a:cs typeface="+mn-ea"/>
                <a:sym typeface="+mn-lt"/>
              </a:rPr>
              <a:t>0063H</a:t>
            </a:r>
            <a:endParaRPr lang="en-US" altLang="zh-CN" dirty="0">
              <a:latin typeface="+mn-lt"/>
              <a:ea typeface="+mn-ea"/>
              <a:cs typeface="+mn-ea"/>
              <a:sym typeface="+mn-lt"/>
            </a:endParaRPr>
          </a:p>
        </p:txBody>
      </p:sp>
      <p:sp>
        <p:nvSpPr>
          <p:cNvPr id="153614" name="Line 14"/>
          <p:cNvSpPr>
            <a:spLocks noChangeShapeType="1"/>
          </p:cNvSpPr>
          <p:nvPr/>
        </p:nvSpPr>
        <p:spPr bwMode="auto">
          <a:xfrm>
            <a:off x="3600450" y="5049838"/>
            <a:ext cx="431800" cy="0"/>
          </a:xfrm>
          <a:prstGeom prst="line">
            <a:avLst/>
          </a:prstGeom>
          <a:noFill/>
          <a:ln w="2857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latin typeface="+mn-lt"/>
              <a:ea typeface="+mn-ea"/>
              <a:cs typeface="+mn-ea"/>
              <a:sym typeface="+mn-lt"/>
            </a:endParaRPr>
          </a:p>
        </p:txBody>
      </p:sp>
      <p:sp>
        <p:nvSpPr>
          <p:cNvPr id="153615" name="Rectangle 15"/>
          <p:cNvSpPr>
            <a:spLocks noChangeArrowheads="1"/>
          </p:cNvSpPr>
          <p:nvPr/>
        </p:nvSpPr>
        <p:spPr bwMode="auto">
          <a:xfrm>
            <a:off x="6864350" y="3822700"/>
            <a:ext cx="762000" cy="411163"/>
          </a:xfrm>
          <a:prstGeom prst="rect">
            <a:avLst/>
          </a:prstGeom>
          <a:solidFill>
            <a:schemeClr val="accent1"/>
          </a:solidFill>
          <a:ln w="317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eaLnBrk="1" hangingPunct="1"/>
            <a:r>
              <a:rPr kumimoji="1" lang="en-US" altLang="zh-CN">
                <a:latin typeface="+mn-lt"/>
                <a:ea typeface="+mn-ea"/>
                <a:cs typeface="+mn-ea"/>
                <a:sym typeface="+mn-lt"/>
              </a:rPr>
              <a:t>50</a:t>
            </a:r>
            <a:endParaRPr kumimoji="1" lang="en-US" altLang="zh-CN">
              <a:latin typeface="+mn-lt"/>
              <a:ea typeface="+mn-ea"/>
              <a:cs typeface="+mn-ea"/>
              <a:sym typeface="+mn-lt"/>
            </a:endParaRPr>
          </a:p>
        </p:txBody>
      </p:sp>
      <p:sp>
        <p:nvSpPr>
          <p:cNvPr id="153616" name="Rectangle 16"/>
          <p:cNvSpPr>
            <a:spLocks noChangeArrowheads="1"/>
          </p:cNvSpPr>
          <p:nvPr/>
        </p:nvSpPr>
        <p:spPr bwMode="auto">
          <a:xfrm>
            <a:off x="7626350" y="3822700"/>
            <a:ext cx="762000" cy="411163"/>
          </a:xfrm>
          <a:prstGeom prst="rect">
            <a:avLst/>
          </a:prstGeom>
          <a:solidFill>
            <a:schemeClr val="accent1"/>
          </a:solidFill>
          <a:ln w="317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eaLnBrk="1" hangingPunct="1"/>
            <a:r>
              <a:rPr kumimoji="1" lang="en-US" altLang="zh-CN">
                <a:latin typeface="+mn-lt"/>
                <a:ea typeface="+mn-ea"/>
                <a:cs typeface="+mn-ea"/>
                <a:sym typeface="+mn-lt"/>
              </a:rPr>
              <a:t>60</a:t>
            </a:r>
            <a:endParaRPr kumimoji="1" lang="en-US" altLang="zh-CN">
              <a:latin typeface="+mn-lt"/>
              <a:ea typeface="+mn-ea"/>
              <a:cs typeface="+mn-ea"/>
              <a:sym typeface="+mn-lt"/>
            </a:endParaRPr>
          </a:p>
        </p:txBody>
      </p:sp>
      <p:sp>
        <p:nvSpPr>
          <p:cNvPr id="26640" name="Text Box 17"/>
          <p:cNvSpPr txBox="1">
            <a:spLocks noChangeArrowheads="1"/>
          </p:cNvSpPr>
          <p:nvPr/>
        </p:nvSpPr>
        <p:spPr bwMode="auto">
          <a:xfrm>
            <a:off x="7350125" y="3357563"/>
            <a:ext cx="5524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kumimoji="1" lang="en-US" altLang="zh-CN" sz="2000">
                <a:latin typeface="+mn-lt"/>
                <a:ea typeface="+mn-ea"/>
                <a:cs typeface="+mn-ea"/>
                <a:sym typeface="+mn-lt"/>
              </a:rPr>
              <a:t>AX</a:t>
            </a:r>
            <a:endParaRPr kumimoji="1" lang="en-US" altLang="zh-CN" sz="2000">
              <a:latin typeface="+mn-lt"/>
              <a:ea typeface="+mn-ea"/>
              <a:cs typeface="+mn-ea"/>
              <a:sym typeface="+mn-lt"/>
            </a:endParaRPr>
          </a:p>
        </p:txBody>
      </p:sp>
      <p:sp>
        <p:nvSpPr>
          <p:cNvPr id="153618" name="Line 18"/>
          <p:cNvSpPr>
            <a:spLocks noChangeShapeType="1"/>
          </p:cNvSpPr>
          <p:nvPr/>
        </p:nvSpPr>
        <p:spPr bwMode="auto">
          <a:xfrm>
            <a:off x="7313613" y="4233863"/>
            <a:ext cx="0" cy="779462"/>
          </a:xfrm>
          <a:prstGeom prst="line">
            <a:avLst/>
          </a:prstGeom>
          <a:noFill/>
          <a:ln w="28575">
            <a:solidFill>
              <a:schemeClr val="tx1"/>
            </a:solidFill>
            <a:round/>
            <a:head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latin typeface="+mn-lt"/>
              <a:ea typeface="+mn-ea"/>
              <a:cs typeface="+mn-ea"/>
              <a:sym typeface="+mn-lt"/>
            </a:endParaRPr>
          </a:p>
        </p:txBody>
      </p:sp>
      <p:sp>
        <p:nvSpPr>
          <p:cNvPr id="153619" name="Line 19"/>
          <p:cNvSpPr>
            <a:spLocks noChangeShapeType="1"/>
          </p:cNvSpPr>
          <p:nvPr/>
        </p:nvSpPr>
        <p:spPr bwMode="auto">
          <a:xfrm flipH="1">
            <a:off x="5292725" y="5013325"/>
            <a:ext cx="2020888"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latin typeface="+mn-lt"/>
              <a:ea typeface="+mn-ea"/>
              <a:cs typeface="+mn-ea"/>
              <a:sym typeface="+mn-lt"/>
            </a:endParaRPr>
          </a:p>
        </p:txBody>
      </p:sp>
      <p:sp>
        <p:nvSpPr>
          <p:cNvPr id="153620" name="Text Box 20"/>
          <p:cNvSpPr txBox="1">
            <a:spLocks noChangeArrowheads="1"/>
          </p:cNvSpPr>
          <p:nvPr/>
        </p:nvSpPr>
        <p:spPr bwMode="auto">
          <a:xfrm flipH="1">
            <a:off x="5219700" y="4976813"/>
            <a:ext cx="1943100" cy="457200"/>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a:latin typeface="+mn-lt"/>
                <a:ea typeface="+mn-ea"/>
                <a:cs typeface="+mn-ea"/>
                <a:sym typeface="+mn-lt"/>
              </a:rPr>
              <a:t>③</a:t>
            </a:r>
            <a:r>
              <a:rPr kumimoji="1" lang="en-US" altLang="zh-CN">
                <a:latin typeface="+mn-lt"/>
                <a:ea typeface="+mn-ea"/>
                <a:cs typeface="+mn-ea"/>
                <a:sym typeface="+mn-lt"/>
              </a:rPr>
              <a:t>[</a:t>
            </a:r>
            <a:r>
              <a:rPr lang="en-US" altLang="zh-CN">
                <a:latin typeface="+mn-lt"/>
                <a:ea typeface="+mn-ea"/>
                <a:cs typeface="+mn-ea"/>
                <a:sym typeface="+mn-lt"/>
              </a:rPr>
              <a:t>SP]→AH</a:t>
            </a:r>
            <a:endParaRPr kumimoji="1" lang="en-US" altLang="zh-CN">
              <a:latin typeface="+mn-lt"/>
              <a:ea typeface="+mn-ea"/>
              <a:cs typeface="+mn-ea"/>
              <a:sym typeface="+mn-lt"/>
            </a:endParaRPr>
          </a:p>
        </p:txBody>
      </p:sp>
      <p:sp>
        <p:nvSpPr>
          <p:cNvPr id="153622" name="Text Box 22"/>
          <p:cNvSpPr txBox="1">
            <a:spLocks noChangeArrowheads="1"/>
          </p:cNvSpPr>
          <p:nvPr/>
        </p:nvSpPr>
        <p:spPr bwMode="auto">
          <a:xfrm>
            <a:off x="223937" y="5229225"/>
            <a:ext cx="3360766" cy="457200"/>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dirty="0">
                <a:latin typeface="+mn-lt"/>
                <a:ea typeface="+mn-ea"/>
                <a:cs typeface="+mn-ea"/>
                <a:sym typeface="+mn-lt"/>
              </a:rPr>
              <a:t>④SP</a:t>
            </a:r>
            <a:r>
              <a:rPr lang="zh-CN" altLang="en-US" dirty="0">
                <a:latin typeface="+mn-lt"/>
                <a:ea typeface="+mn-ea"/>
                <a:cs typeface="+mn-ea"/>
                <a:sym typeface="+mn-lt"/>
              </a:rPr>
              <a:t>＝</a:t>
            </a:r>
            <a:r>
              <a:rPr lang="en-US" altLang="zh-CN" dirty="0">
                <a:latin typeface="+mn-lt"/>
                <a:ea typeface="+mn-ea"/>
                <a:cs typeface="+mn-ea"/>
                <a:sym typeface="+mn-lt"/>
              </a:rPr>
              <a:t>SP</a:t>
            </a:r>
            <a:r>
              <a:rPr lang="zh-CN" altLang="en-US" dirty="0">
                <a:latin typeface="+mn-lt"/>
                <a:ea typeface="+mn-ea"/>
                <a:cs typeface="+mn-ea"/>
                <a:sym typeface="+mn-lt"/>
              </a:rPr>
              <a:t>＋</a:t>
            </a:r>
            <a:r>
              <a:rPr lang="en-US" altLang="zh-CN" dirty="0">
                <a:latin typeface="+mn-lt"/>
                <a:ea typeface="+mn-ea"/>
                <a:cs typeface="+mn-ea"/>
                <a:sym typeface="+mn-lt"/>
              </a:rPr>
              <a:t>1</a:t>
            </a:r>
            <a:r>
              <a:rPr lang="zh-CN" altLang="en-US" dirty="0">
                <a:latin typeface="+mn-lt"/>
                <a:ea typeface="+mn-ea"/>
                <a:cs typeface="+mn-ea"/>
                <a:sym typeface="+mn-lt"/>
              </a:rPr>
              <a:t>＝</a:t>
            </a:r>
            <a:r>
              <a:rPr lang="en-US" altLang="zh-CN" dirty="0">
                <a:latin typeface="+mn-lt"/>
                <a:ea typeface="+mn-ea"/>
                <a:cs typeface="+mn-ea"/>
                <a:sym typeface="+mn-lt"/>
              </a:rPr>
              <a:t>0064H</a:t>
            </a:r>
            <a:endParaRPr lang="en-US" altLang="zh-CN" dirty="0">
              <a:latin typeface="+mn-lt"/>
              <a:ea typeface="+mn-ea"/>
              <a:cs typeface="+mn-ea"/>
              <a:sym typeface="+mn-lt"/>
            </a:endParaRPr>
          </a:p>
        </p:txBody>
      </p:sp>
      <p:sp>
        <p:nvSpPr>
          <p:cNvPr id="153623" name="Line 23"/>
          <p:cNvSpPr>
            <a:spLocks noChangeShapeType="1"/>
          </p:cNvSpPr>
          <p:nvPr/>
        </p:nvSpPr>
        <p:spPr bwMode="auto">
          <a:xfrm>
            <a:off x="3600450" y="5445125"/>
            <a:ext cx="431800" cy="0"/>
          </a:xfrm>
          <a:prstGeom prst="line">
            <a:avLst/>
          </a:prstGeom>
          <a:noFill/>
          <a:ln w="2857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latin typeface="+mn-lt"/>
              <a:ea typeface="+mn-ea"/>
              <a:cs typeface="+mn-ea"/>
              <a:sym typeface="+mn-lt"/>
            </a:endParaRPr>
          </a:p>
        </p:txBody>
      </p:sp>
      <p:sp>
        <p:nvSpPr>
          <p:cNvPr id="153624" name="Line 24"/>
          <p:cNvSpPr>
            <a:spLocks noChangeShapeType="1"/>
          </p:cNvSpPr>
          <p:nvPr/>
        </p:nvSpPr>
        <p:spPr bwMode="auto">
          <a:xfrm flipV="1">
            <a:off x="8027988" y="4232275"/>
            <a:ext cx="0" cy="420688"/>
          </a:xfrm>
          <a:prstGeom prst="line">
            <a:avLst/>
          </a:prstGeom>
          <a:noFill/>
          <a:ln w="2857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latin typeface="+mn-lt"/>
              <a:ea typeface="+mn-ea"/>
              <a:cs typeface="+mn-ea"/>
              <a:sym typeface="+mn-lt"/>
            </a:endParaRPr>
          </a:p>
        </p:txBody>
      </p:sp>
      <p:sp>
        <p:nvSpPr>
          <p:cNvPr id="153625" name="Line 25"/>
          <p:cNvSpPr>
            <a:spLocks noChangeShapeType="1"/>
          </p:cNvSpPr>
          <p:nvPr/>
        </p:nvSpPr>
        <p:spPr bwMode="auto">
          <a:xfrm flipH="1">
            <a:off x="5292725" y="4652963"/>
            <a:ext cx="2735263"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latin typeface="+mn-lt"/>
              <a:ea typeface="+mn-ea"/>
              <a:cs typeface="+mn-ea"/>
              <a:sym typeface="+mn-lt"/>
            </a:endParaRPr>
          </a:p>
        </p:txBody>
      </p:sp>
      <p:sp>
        <p:nvSpPr>
          <p:cNvPr id="153626" name="Text Box 26"/>
          <p:cNvSpPr txBox="1">
            <a:spLocks noChangeArrowheads="1"/>
          </p:cNvSpPr>
          <p:nvPr/>
        </p:nvSpPr>
        <p:spPr bwMode="auto">
          <a:xfrm>
            <a:off x="5256213" y="4195763"/>
            <a:ext cx="1943100" cy="457200"/>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a:latin typeface="+mn-lt"/>
                <a:ea typeface="+mn-ea"/>
                <a:cs typeface="+mn-ea"/>
                <a:sym typeface="+mn-lt"/>
              </a:rPr>
              <a:t>①</a:t>
            </a:r>
            <a:r>
              <a:rPr kumimoji="1" lang="en-US" altLang="zh-CN">
                <a:latin typeface="+mn-lt"/>
                <a:ea typeface="+mn-ea"/>
                <a:cs typeface="+mn-ea"/>
                <a:sym typeface="+mn-lt"/>
              </a:rPr>
              <a:t>[</a:t>
            </a:r>
            <a:r>
              <a:rPr lang="en-US" altLang="zh-CN">
                <a:latin typeface="+mn-lt"/>
                <a:ea typeface="+mn-ea"/>
                <a:cs typeface="+mn-ea"/>
                <a:sym typeface="+mn-lt"/>
              </a:rPr>
              <a:t>SP]→AL</a:t>
            </a:r>
            <a:endParaRPr lang="en-US" altLang="zh-CN">
              <a:latin typeface="+mn-lt"/>
              <a:ea typeface="+mn-ea"/>
              <a:cs typeface="+mn-ea"/>
              <a:sym typeface="+mn-lt"/>
            </a:endParaRPr>
          </a:p>
        </p:txBody>
      </p:sp>
      <p:sp>
        <p:nvSpPr>
          <p:cNvPr id="26649" name="Text Box 28"/>
          <p:cNvSpPr txBox="1">
            <a:spLocks noChangeArrowheads="1"/>
          </p:cNvSpPr>
          <p:nvPr/>
        </p:nvSpPr>
        <p:spPr bwMode="auto">
          <a:xfrm>
            <a:off x="4103688" y="2755900"/>
            <a:ext cx="1223962" cy="457200"/>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lang="zh-CN" altLang="en-US">
                <a:latin typeface="+mn-lt"/>
                <a:ea typeface="+mn-ea"/>
                <a:cs typeface="+mn-ea"/>
                <a:sym typeface="+mn-lt"/>
              </a:rPr>
              <a:t>堆栈段</a:t>
            </a:r>
            <a:endParaRPr lang="zh-CN" altLang="en-US">
              <a:latin typeface="+mn-lt"/>
              <a:ea typeface="+mn-ea"/>
              <a:cs typeface="+mn-ea"/>
              <a:sym typeface="+mn-lt"/>
            </a:endParaRPr>
          </a:p>
        </p:txBody>
      </p:sp>
      <p:sp>
        <p:nvSpPr>
          <p:cNvPr id="26650" name="Text Box 29"/>
          <p:cNvSpPr txBox="1">
            <a:spLocks noChangeArrowheads="1"/>
          </p:cNvSpPr>
          <p:nvPr/>
        </p:nvSpPr>
        <p:spPr bwMode="auto">
          <a:xfrm>
            <a:off x="3386138" y="3151188"/>
            <a:ext cx="681037" cy="457200"/>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dirty="0">
                <a:latin typeface="+mn-lt"/>
                <a:ea typeface="+mn-ea"/>
                <a:cs typeface="+mn-ea"/>
                <a:sym typeface="+mn-lt"/>
              </a:rPr>
              <a:t>SS</a:t>
            </a:r>
            <a:endParaRPr lang="en-US" altLang="zh-CN" dirty="0">
              <a:latin typeface="+mn-lt"/>
              <a:ea typeface="+mn-ea"/>
              <a:cs typeface="+mn-ea"/>
              <a:sym typeface="+mn-lt"/>
            </a:endParaRPr>
          </a:p>
        </p:txBody>
      </p:sp>
      <p:sp>
        <p:nvSpPr>
          <p:cNvPr id="26651" name="Text Box 30"/>
          <p:cNvSpPr txBox="1">
            <a:spLocks noChangeArrowheads="1"/>
          </p:cNvSpPr>
          <p:nvPr/>
        </p:nvSpPr>
        <p:spPr bwMode="auto">
          <a:xfrm>
            <a:off x="5256213" y="2792413"/>
            <a:ext cx="1223962" cy="457200"/>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zh-CN" altLang="en-US">
                <a:latin typeface="+mn-lt"/>
                <a:ea typeface="+mn-ea"/>
                <a:cs typeface="+mn-ea"/>
                <a:sym typeface="+mn-lt"/>
              </a:rPr>
              <a:t>低地址</a:t>
            </a:r>
            <a:endParaRPr lang="zh-CN" altLang="en-US">
              <a:latin typeface="+mn-lt"/>
              <a:ea typeface="+mn-ea"/>
              <a:cs typeface="+mn-ea"/>
              <a:sym typeface="+mn-lt"/>
            </a:endParaRPr>
          </a:p>
        </p:txBody>
      </p:sp>
      <p:sp>
        <p:nvSpPr>
          <p:cNvPr id="26652" name="Text Box 31"/>
          <p:cNvSpPr txBox="1">
            <a:spLocks noChangeArrowheads="1"/>
          </p:cNvSpPr>
          <p:nvPr/>
        </p:nvSpPr>
        <p:spPr bwMode="auto">
          <a:xfrm>
            <a:off x="5256213" y="5697538"/>
            <a:ext cx="1223962" cy="457200"/>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zh-CN" altLang="en-US">
                <a:latin typeface="+mn-lt"/>
                <a:ea typeface="+mn-ea"/>
                <a:cs typeface="+mn-ea"/>
                <a:sym typeface="+mn-lt"/>
              </a:rPr>
              <a:t>高地址</a:t>
            </a:r>
            <a:endParaRPr lang="zh-CN" altLang="en-US">
              <a:latin typeface="+mn-lt"/>
              <a:ea typeface="+mn-ea"/>
              <a:cs typeface="+mn-ea"/>
              <a:sym typeface="+mn-lt"/>
            </a:endParaRPr>
          </a:p>
        </p:txBody>
      </p:sp>
      <p:sp>
        <p:nvSpPr>
          <p:cNvPr id="153632" name="Rectangle 32"/>
          <p:cNvSpPr>
            <a:spLocks noChangeArrowheads="1"/>
          </p:cNvSpPr>
          <p:nvPr/>
        </p:nvSpPr>
        <p:spPr bwMode="auto">
          <a:xfrm>
            <a:off x="4148138" y="1137994"/>
            <a:ext cx="1947862" cy="549275"/>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kumimoji="1" lang="en-US" altLang="zh-CN" sz="3000" dirty="0">
                <a:solidFill>
                  <a:srgbClr val="FF0000"/>
                </a:solidFill>
                <a:latin typeface="+mn-lt"/>
                <a:ea typeface="+mn-ea"/>
                <a:cs typeface="+mn-ea"/>
                <a:sym typeface="+mn-lt"/>
              </a:rPr>
              <a:t>POP AX</a:t>
            </a:r>
            <a:endParaRPr kumimoji="1" lang="en-US" altLang="zh-CN" sz="3000" dirty="0">
              <a:solidFill>
                <a:srgbClr val="FF000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repeatCount="indefinite" fill="hold" nodeType="clickEffect">
                                  <p:stCondLst>
                                    <p:cond delay="0"/>
                                  </p:stCondLst>
                                  <p:endCondLst>
                                    <p:cond evt="onNext" delay="0">
                                      <p:tgtEl>
                                        <p:sldTgt/>
                                      </p:tgtEl>
                                    </p:cond>
                                  </p:endCondLst>
                                  <p:iterate type="wd">
                                    <p:tmPct val="0"/>
                                  </p:iterate>
                                  <p:childTnLst>
                                    <p:animEffect transition="out" filter="fade">
                                      <p:cBhvr>
                                        <p:cTn id="6" dur="1000" tmFilter="0, 0; .2, .5; .8, .5; 1, 0"/>
                                        <p:tgtEl>
                                          <p:spTgt spid="153632">
                                            <p:txEl>
                                              <p:pRg st="0" end="0"/>
                                            </p:txEl>
                                          </p:spTgt>
                                        </p:tgtEl>
                                      </p:cBhvr>
                                    </p:animEffect>
                                    <p:animScale>
                                      <p:cBhvr>
                                        <p:cTn id="7" dur="500" autoRev="1" fill="hold"/>
                                        <p:tgtEl>
                                          <p:spTgt spid="153632">
                                            <p:txEl>
                                              <p:pRg st="0" end="0"/>
                                            </p:txEl>
                                          </p:spTgt>
                                        </p:tgtEl>
                                      </p:cBhvr>
                                      <p:by x="105000" y="105000"/>
                                    </p:animScale>
                                  </p:childTnLst>
                                  <p:subTnLst>
                                    <p:animClr clrSpc="rgb" dir="cw">
                                      <p:cBhvr override="childStyle">
                                        <p:cTn dur="1" fill="hold" display="0" masterRel="nextClick" afterEffect="1"/>
                                        <p:tgtEl>
                                          <p:spTgt spid="153632">
                                            <p:txEl>
                                              <p:pRg st="0" end="0"/>
                                            </p:txEl>
                                          </p:spTgt>
                                        </p:tgtEl>
                                        <p:attrNameLst>
                                          <p:attrName>ppt_c</p:attrName>
                                        </p:attrNameLst>
                                      </p:cBhvr>
                                      <p:to>
                                        <a:schemeClr val="accent2"/>
                                      </p:to>
                                    </p:animClr>
                                  </p:sub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53626"/>
                                        </p:tgtEl>
                                        <p:attrNameLst>
                                          <p:attrName>style.visibility</p:attrName>
                                        </p:attrNameLst>
                                      </p:cBhvr>
                                      <p:to>
                                        <p:strVal val="visible"/>
                                      </p:to>
                                    </p:set>
                                  </p:childTnLst>
                                  <p:subTnLst>
                                    <p:animClr clrSpc="rgb" dir="cw">
                                      <p:cBhvr override="childStyle">
                                        <p:cTn dur="1" fill="hold" display="0" masterRel="nextClick" afterEffect="1"/>
                                        <p:tgtEl>
                                          <p:spTgt spid="153626"/>
                                        </p:tgtEl>
                                        <p:attrNameLst>
                                          <p:attrName>ppt_c</p:attrName>
                                        </p:attrNameLst>
                                      </p:cBhvr>
                                      <p:to>
                                        <a:schemeClr val="accent2"/>
                                      </p:to>
                                    </p:animClr>
                                  </p:subTnLst>
                                </p:cTn>
                              </p:par>
                            </p:childTnLst>
                          </p:cTn>
                        </p:par>
                        <p:par>
                          <p:cTn id="12" fill="hold">
                            <p:stCondLst>
                              <p:cond delay="0"/>
                            </p:stCondLst>
                            <p:childTnLst>
                              <p:par>
                                <p:cTn id="13" presetID="17" presetClass="entr" presetSubtype="8" fill="hold" nodeType="afterEffect">
                                  <p:stCondLst>
                                    <p:cond delay="0"/>
                                  </p:stCondLst>
                                  <p:childTnLst>
                                    <p:set>
                                      <p:cBhvr>
                                        <p:cTn id="14" dur="1" fill="hold">
                                          <p:stCondLst>
                                            <p:cond delay="0"/>
                                          </p:stCondLst>
                                        </p:cTn>
                                        <p:tgtEl>
                                          <p:spTgt spid="153625"/>
                                        </p:tgtEl>
                                        <p:attrNameLst>
                                          <p:attrName>style.visibility</p:attrName>
                                        </p:attrNameLst>
                                      </p:cBhvr>
                                      <p:to>
                                        <p:strVal val="visible"/>
                                      </p:to>
                                    </p:set>
                                    <p:anim calcmode="lin" valueType="num">
                                      <p:cBhvr>
                                        <p:cTn id="15" dur="500" fill="hold"/>
                                        <p:tgtEl>
                                          <p:spTgt spid="153625"/>
                                        </p:tgtEl>
                                        <p:attrNameLst>
                                          <p:attrName>ppt_x</p:attrName>
                                        </p:attrNameLst>
                                      </p:cBhvr>
                                      <p:tavLst>
                                        <p:tav tm="0">
                                          <p:val>
                                            <p:strVal val="#ppt_x-#ppt_w/2"/>
                                          </p:val>
                                        </p:tav>
                                        <p:tav tm="100000">
                                          <p:val>
                                            <p:strVal val="#ppt_x"/>
                                          </p:val>
                                        </p:tav>
                                      </p:tavLst>
                                    </p:anim>
                                    <p:anim calcmode="lin" valueType="num">
                                      <p:cBhvr>
                                        <p:cTn id="16" dur="500" fill="hold"/>
                                        <p:tgtEl>
                                          <p:spTgt spid="153625"/>
                                        </p:tgtEl>
                                        <p:attrNameLst>
                                          <p:attrName>ppt_y</p:attrName>
                                        </p:attrNameLst>
                                      </p:cBhvr>
                                      <p:tavLst>
                                        <p:tav tm="0">
                                          <p:val>
                                            <p:strVal val="#ppt_y"/>
                                          </p:val>
                                        </p:tav>
                                        <p:tav tm="100000">
                                          <p:val>
                                            <p:strVal val="#ppt_y"/>
                                          </p:val>
                                        </p:tav>
                                      </p:tavLst>
                                    </p:anim>
                                    <p:anim calcmode="lin" valueType="num">
                                      <p:cBhvr>
                                        <p:cTn id="17" dur="500" fill="hold"/>
                                        <p:tgtEl>
                                          <p:spTgt spid="153625"/>
                                        </p:tgtEl>
                                        <p:attrNameLst>
                                          <p:attrName>ppt_w</p:attrName>
                                        </p:attrNameLst>
                                      </p:cBhvr>
                                      <p:tavLst>
                                        <p:tav tm="0">
                                          <p:val>
                                            <p:fltVal val="0"/>
                                          </p:val>
                                        </p:tav>
                                        <p:tav tm="100000">
                                          <p:val>
                                            <p:strVal val="#ppt_w"/>
                                          </p:val>
                                        </p:tav>
                                      </p:tavLst>
                                    </p:anim>
                                    <p:anim calcmode="lin" valueType="num">
                                      <p:cBhvr>
                                        <p:cTn id="18" dur="500" fill="hold"/>
                                        <p:tgtEl>
                                          <p:spTgt spid="153625"/>
                                        </p:tgtEl>
                                        <p:attrNameLst>
                                          <p:attrName>ppt_h</p:attrName>
                                        </p:attrNameLst>
                                      </p:cBhvr>
                                      <p:tavLst>
                                        <p:tav tm="0">
                                          <p:val>
                                            <p:strVal val="#ppt_h"/>
                                          </p:val>
                                        </p:tav>
                                        <p:tav tm="100000">
                                          <p:val>
                                            <p:strVal val="#ppt_h"/>
                                          </p:val>
                                        </p:tav>
                                      </p:tavLst>
                                    </p:anim>
                                  </p:childTnLst>
                                  <p:subTnLst>
                                    <p:animClr clrSpc="rgb" dir="cw">
                                      <p:cBhvr override="childStyle">
                                        <p:cTn dur="1" fill="hold" display="0" masterRel="nextClick" afterEffect="1"/>
                                        <p:tgtEl>
                                          <p:spTgt spid="153625"/>
                                        </p:tgtEl>
                                        <p:attrNameLst>
                                          <p:attrName>ppt_c</p:attrName>
                                        </p:attrNameLst>
                                      </p:cBhvr>
                                      <p:to>
                                        <a:schemeClr val="accent2"/>
                                      </p:to>
                                    </p:animClr>
                                  </p:subTnLst>
                                </p:cTn>
                              </p:par>
                            </p:childTnLst>
                          </p:cTn>
                        </p:par>
                        <p:par>
                          <p:cTn id="19" fill="hold">
                            <p:stCondLst>
                              <p:cond delay="500"/>
                            </p:stCondLst>
                            <p:childTnLst>
                              <p:par>
                                <p:cTn id="20" presetID="17" presetClass="entr" presetSubtype="4" fill="hold" nodeType="afterEffect">
                                  <p:stCondLst>
                                    <p:cond delay="0"/>
                                  </p:stCondLst>
                                  <p:childTnLst>
                                    <p:set>
                                      <p:cBhvr>
                                        <p:cTn id="21" dur="1" fill="hold">
                                          <p:stCondLst>
                                            <p:cond delay="0"/>
                                          </p:stCondLst>
                                        </p:cTn>
                                        <p:tgtEl>
                                          <p:spTgt spid="153624"/>
                                        </p:tgtEl>
                                        <p:attrNameLst>
                                          <p:attrName>style.visibility</p:attrName>
                                        </p:attrNameLst>
                                      </p:cBhvr>
                                      <p:to>
                                        <p:strVal val="visible"/>
                                      </p:to>
                                    </p:set>
                                    <p:anim calcmode="lin" valueType="num">
                                      <p:cBhvr>
                                        <p:cTn id="22" dur="500" fill="hold"/>
                                        <p:tgtEl>
                                          <p:spTgt spid="153624"/>
                                        </p:tgtEl>
                                        <p:attrNameLst>
                                          <p:attrName>ppt_x</p:attrName>
                                        </p:attrNameLst>
                                      </p:cBhvr>
                                      <p:tavLst>
                                        <p:tav tm="0">
                                          <p:val>
                                            <p:strVal val="#ppt_x"/>
                                          </p:val>
                                        </p:tav>
                                        <p:tav tm="100000">
                                          <p:val>
                                            <p:strVal val="#ppt_x"/>
                                          </p:val>
                                        </p:tav>
                                      </p:tavLst>
                                    </p:anim>
                                    <p:anim calcmode="lin" valueType="num">
                                      <p:cBhvr>
                                        <p:cTn id="23" dur="500" fill="hold"/>
                                        <p:tgtEl>
                                          <p:spTgt spid="153624"/>
                                        </p:tgtEl>
                                        <p:attrNameLst>
                                          <p:attrName>ppt_y</p:attrName>
                                        </p:attrNameLst>
                                      </p:cBhvr>
                                      <p:tavLst>
                                        <p:tav tm="0">
                                          <p:val>
                                            <p:strVal val="#ppt_y+#ppt_h/2"/>
                                          </p:val>
                                        </p:tav>
                                        <p:tav tm="100000">
                                          <p:val>
                                            <p:strVal val="#ppt_y"/>
                                          </p:val>
                                        </p:tav>
                                      </p:tavLst>
                                    </p:anim>
                                    <p:anim calcmode="lin" valueType="num">
                                      <p:cBhvr>
                                        <p:cTn id="24" dur="500" fill="hold"/>
                                        <p:tgtEl>
                                          <p:spTgt spid="153624"/>
                                        </p:tgtEl>
                                        <p:attrNameLst>
                                          <p:attrName>ppt_w</p:attrName>
                                        </p:attrNameLst>
                                      </p:cBhvr>
                                      <p:tavLst>
                                        <p:tav tm="0">
                                          <p:val>
                                            <p:strVal val="#ppt_w"/>
                                          </p:val>
                                        </p:tav>
                                        <p:tav tm="100000">
                                          <p:val>
                                            <p:strVal val="#ppt_w"/>
                                          </p:val>
                                        </p:tav>
                                      </p:tavLst>
                                    </p:anim>
                                    <p:anim calcmode="lin" valueType="num">
                                      <p:cBhvr>
                                        <p:cTn id="25" dur="500" fill="hold"/>
                                        <p:tgtEl>
                                          <p:spTgt spid="153624"/>
                                        </p:tgtEl>
                                        <p:attrNameLst>
                                          <p:attrName>ppt_h</p:attrName>
                                        </p:attrNameLst>
                                      </p:cBhvr>
                                      <p:tavLst>
                                        <p:tav tm="0">
                                          <p:val>
                                            <p:fltVal val="0"/>
                                          </p:val>
                                        </p:tav>
                                        <p:tav tm="100000">
                                          <p:val>
                                            <p:strVal val="#ppt_h"/>
                                          </p:val>
                                        </p:tav>
                                      </p:tavLst>
                                    </p:anim>
                                  </p:childTnLst>
                                  <p:subTnLst>
                                    <p:animClr clrSpc="rgb" dir="cw">
                                      <p:cBhvr override="childStyle">
                                        <p:cTn dur="1" fill="hold" display="0" masterRel="nextClick" afterEffect="1"/>
                                        <p:tgtEl>
                                          <p:spTgt spid="153624"/>
                                        </p:tgtEl>
                                        <p:attrNameLst>
                                          <p:attrName>ppt_c</p:attrName>
                                        </p:attrNameLst>
                                      </p:cBhvr>
                                      <p:to>
                                        <a:schemeClr val="accent2"/>
                                      </p:to>
                                    </p:animClr>
                                  </p:subTnLst>
                                </p:cTn>
                              </p:par>
                            </p:childTnLst>
                          </p:cTn>
                        </p:par>
                        <p:par>
                          <p:cTn id="26" fill="hold">
                            <p:stCondLst>
                              <p:cond delay="1000"/>
                            </p:stCondLst>
                            <p:childTnLst>
                              <p:par>
                                <p:cTn id="27" presetID="1" presetClass="entr" presetSubtype="0" fill="hold" nodeType="afterEffect">
                                  <p:stCondLst>
                                    <p:cond delay="0"/>
                                  </p:stCondLst>
                                  <p:childTnLst>
                                    <p:set>
                                      <p:cBhvr>
                                        <p:cTn id="28" dur="1" fill="hold">
                                          <p:stCondLst>
                                            <p:cond delay="0"/>
                                          </p:stCondLst>
                                        </p:cTn>
                                        <p:tgtEl>
                                          <p:spTgt spid="153616">
                                            <p:txEl>
                                              <p:pRg st="0" end="0"/>
                                            </p:txEl>
                                          </p:spTgt>
                                        </p:tgtEl>
                                        <p:attrNameLst>
                                          <p:attrName>style.visibility</p:attrName>
                                        </p:attrNameLst>
                                      </p:cBhvr>
                                      <p:to>
                                        <p:strVal val="visible"/>
                                      </p:to>
                                    </p:set>
                                  </p:childTnLst>
                                </p:cTn>
                              </p:par>
                            </p:childTnLst>
                          </p:cTn>
                        </p:par>
                        <p:par>
                          <p:cTn id="29" fill="hold">
                            <p:stCondLst>
                              <p:cond delay="1000"/>
                            </p:stCondLst>
                            <p:childTnLst>
                              <p:par>
                                <p:cTn id="30" presetID="26" presetClass="emph" presetSubtype="0" fill="hold" nodeType="afterEffect">
                                  <p:stCondLst>
                                    <p:cond delay="0"/>
                                  </p:stCondLst>
                                  <p:childTnLst>
                                    <p:animEffect transition="out" filter="fade">
                                      <p:cBhvr>
                                        <p:cTn id="31" dur="500" tmFilter="0, 0; .2, .5; .8, .5; 1, 0"/>
                                        <p:tgtEl>
                                          <p:spTgt spid="153616">
                                            <p:txEl>
                                              <p:pRg st="0" end="0"/>
                                            </p:txEl>
                                          </p:spTgt>
                                        </p:tgtEl>
                                      </p:cBhvr>
                                    </p:animEffect>
                                    <p:animScale>
                                      <p:cBhvr>
                                        <p:cTn id="32" dur="250" autoRev="1" fill="hold"/>
                                        <p:tgtEl>
                                          <p:spTgt spid="153616">
                                            <p:txEl>
                                              <p:pRg st="0" end="0"/>
                                            </p:txEl>
                                          </p:spTgt>
                                        </p:tgtEl>
                                      </p:cBhvr>
                                      <p:by x="105000" y="105000"/>
                                    </p:animScale>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153613"/>
                                        </p:tgtEl>
                                        <p:attrNameLst>
                                          <p:attrName>style.visibility</p:attrName>
                                        </p:attrNameLst>
                                      </p:cBhvr>
                                      <p:to>
                                        <p:strVal val="visible"/>
                                      </p:to>
                                    </p:set>
                                    <p:animEffect transition="in" filter="wipe(up)">
                                      <p:cBhvr>
                                        <p:cTn id="37" dur="500"/>
                                        <p:tgtEl>
                                          <p:spTgt spid="153613"/>
                                        </p:tgtEl>
                                      </p:cBhvr>
                                    </p:animEffect>
                                  </p:childTnLst>
                                  <p:subTnLst>
                                    <p:animClr clrSpc="rgb" dir="cw">
                                      <p:cBhvr override="childStyle">
                                        <p:cTn dur="1" fill="hold" display="0" masterRel="nextClick" afterEffect="1"/>
                                        <p:tgtEl>
                                          <p:spTgt spid="153613"/>
                                        </p:tgtEl>
                                        <p:attrNameLst>
                                          <p:attrName>ppt_c</p:attrName>
                                        </p:attrNameLst>
                                      </p:cBhvr>
                                      <p:to>
                                        <a:schemeClr val="accent2"/>
                                      </p:to>
                                    </p:animClr>
                                  </p:subTnLst>
                                </p:cTn>
                              </p:par>
                            </p:childTnLst>
                          </p:cTn>
                        </p:par>
                        <p:par>
                          <p:cTn id="38" fill="hold">
                            <p:stCondLst>
                              <p:cond delay="500"/>
                            </p:stCondLst>
                            <p:childTnLst>
                              <p:par>
                                <p:cTn id="39" presetID="17" presetClass="entr" presetSubtype="8" fill="hold" nodeType="afterEffect">
                                  <p:stCondLst>
                                    <p:cond delay="0"/>
                                  </p:stCondLst>
                                  <p:childTnLst>
                                    <p:set>
                                      <p:cBhvr>
                                        <p:cTn id="40" dur="1" fill="hold">
                                          <p:stCondLst>
                                            <p:cond delay="0"/>
                                          </p:stCondLst>
                                        </p:cTn>
                                        <p:tgtEl>
                                          <p:spTgt spid="153614"/>
                                        </p:tgtEl>
                                        <p:attrNameLst>
                                          <p:attrName>style.visibility</p:attrName>
                                        </p:attrNameLst>
                                      </p:cBhvr>
                                      <p:to>
                                        <p:strVal val="visible"/>
                                      </p:to>
                                    </p:set>
                                    <p:anim calcmode="lin" valueType="num">
                                      <p:cBhvr>
                                        <p:cTn id="41" dur="500" fill="hold"/>
                                        <p:tgtEl>
                                          <p:spTgt spid="153614"/>
                                        </p:tgtEl>
                                        <p:attrNameLst>
                                          <p:attrName>ppt_x</p:attrName>
                                        </p:attrNameLst>
                                      </p:cBhvr>
                                      <p:tavLst>
                                        <p:tav tm="0">
                                          <p:val>
                                            <p:strVal val="#ppt_x-#ppt_w/2"/>
                                          </p:val>
                                        </p:tav>
                                        <p:tav tm="100000">
                                          <p:val>
                                            <p:strVal val="#ppt_x"/>
                                          </p:val>
                                        </p:tav>
                                      </p:tavLst>
                                    </p:anim>
                                    <p:anim calcmode="lin" valueType="num">
                                      <p:cBhvr>
                                        <p:cTn id="42" dur="500" fill="hold"/>
                                        <p:tgtEl>
                                          <p:spTgt spid="153614"/>
                                        </p:tgtEl>
                                        <p:attrNameLst>
                                          <p:attrName>ppt_y</p:attrName>
                                        </p:attrNameLst>
                                      </p:cBhvr>
                                      <p:tavLst>
                                        <p:tav tm="0">
                                          <p:val>
                                            <p:strVal val="#ppt_y"/>
                                          </p:val>
                                        </p:tav>
                                        <p:tav tm="100000">
                                          <p:val>
                                            <p:strVal val="#ppt_y"/>
                                          </p:val>
                                        </p:tav>
                                      </p:tavLst>
                                    </p:anim>
                                    <p:anim calcmode="lin" valueType="num">
                                      <p:cBhvr>
                                        <p:cTn id="43" dur="500" fill="hold"/>
                                        <p:tgtEl>
                                          <p:spTgt spid="153614"/>
                                        </p:tgtEl>
                                        <p:attrNameLst>
                                          <p:attrName>ppt_w</p:attrName>
                                        </p:attrNameLst>
                                      </p:cBhvr>
                                      <p:tavLst>
                                        <p:tav tm="0">
                                          <p:val>
                                            <p:fltVal val="0"/>
                                          </p:val>
                                        </p:tav>
                                        <p:tav tm="100000">
                                          <p:val>
                                            <p:strVal val="#ppt_w"/>
                                          </p:val>
                                        </p:tav>
                                      </p:tavLst>
                                    </p:anim>
                                    <p:anim calcmode="lin" valueType="num">
                                      <p:cBhvr>
                                        <p:cTn id="44" dur="500" fill="hold"/>
                                        <p:tgtEl>
                                          <p:spTgt spid="153614"/>
                                        </p:tgtEl>
                                        <p:attrNameLst>
                                          <p:attrName>ppt_h</p:attrName>
                                        </p:attrNameLst>
                                      </p:cBhvr>
                                      <p:tavLst>
                                        <p:tav tm="0">
                                          <p:val>
                                            <p:strVal val="#ppt_h"/>
                                          </p:val>
                                        </p:tav>
                                        <p:tav tm="100000">
                                          <p:val>
                                            <p:strVal val="#ppt_h"/>
                                          </p:val>
                                        </p:tav>
                                      </p:tavLst>
                                    </p:anim>
                                  </p:childTnLst>
                                  <p:subTnLst>
                                    <p:animClr clrSpc="rgb" dir="cw">
                                      <p:cBhvr override="childStyle">
                                        <p:cTn dur="1" fill="hold" display="0" masterRel="nextClick" afterEffect="1"/>
                                        <p:tgtEl>
                                          <p:spTgt spid="153614"/>
                                        </p:tgtEl>
                                        <p:attrNameLst>
                                          <p:attrName>ppt_c</p:attrName>
                                        </p:attrNameLst>
                                      </p:cBhvr>
                                      <p:to>
                                        <a:schemeClr val="accent2"/>
                                      </p:to>
                                    </p:animClr>
                                  </p:sub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53620"/>
                                        </p:tgtEl>
                                        <p:attrNameLst>
                                          <p:attrName>style.visibility</p:attrName>
                                        </p:attrNameLst>
                                      </p:cBhvr>
                                      <p:to>
                                        <p:strVal val="visible"/>
                                      </p:to>
                                    </p:set>
                                  </p:childTnLst>
                                  <p:subTnLst>
                                    <p:animClr clrSpc="rgb" dir="cw">
                                      <p:cBhvr override="childStyle">
                                        <p:cTn dur="1" fill="hold" display="0" masterRel="nextClick" afterEffect="1"/>
                                        <p:tgtEl>
                                          <p:spTgt spid="153620"/>
                                        </p:tgtEl>
                                        <p:attrNameLst>
                                          <p:attrName>ppt_c</p:attrName>
                                        </p:attrNameLst>
                                      </p:cBhvr>
                                      <p:to>
                                        <a:schemeClr val="accent2"/>
                                      </p:to>
                                    </p:animClr>
                                  </p:subTnLst>
                                </p:cTn>
                              </p:par>
                            </p:childTnLst>
                          </p:cTn>
                        </p:par>
                        <p:par>
                          <p:cTn id="49" fill="hold">
                            <p:stCondLst>
                              <p:cond delay="0"/>
                            </p:stCondLst>
                            <p:childTnLst>
                              <p:par>
                                <p:cTn id="50" presetID="17" presetClass="entr" presetSubtype="8" fill="hold" nodeType="afterEffect">
                                  <p:stCondLst>
                                    <p:cond delay="0"/>
                                  </p:stCondLst>
                                  <p:childTnLst>
                                    <p:set>
                                      <p:cBhvr>
                                        <p:cTn id="51" dur="1" fill="hold">
                                          <p:stCondLst>
                                            <p:cond delay="0"/>
                                          </p:stCondLst>
                                        </p:cTn>
                                        <p:tgtEl>
                                          <p:spTgt spid="153619"/>
                                        </p:tgtEl>
                                        <p:attrNameLst>
                                          <p:attrName>style.visibility</p:attrName>
                                        </p:attrNameLst>
                                      </p:cBhvr>
                                      <p:to>
                                        <p:strVal val="visible"/>
                                      </p:to>
                                    </p:set>
                                    <p:anim calcmode="lin" valueType="num">
                                      <p:cBhvr>
                                        <p:cTn id="52" dur="500" fill="hold"/>
                                        <p:tgtEl>
                                          <p:spTgt spid="153619"/>
                                        </p:tgtEl>
                                        <p:attrNameLst>
                                          <p:attrName>ppt_x</p:attrName>
                                        </p:attrNameLst>
                                      </p:cBhvr>
                                      <p:tavLst>
                                        <p:tav tm="0">
                                          <p:val>
                                            <p:strVal val="#ppt_x-#ppt_w/2"/>
                                          </p:val>
                                        </p:tav>
                                        <p:tav tm="100000">
                                          <p:val>
                                            <p:strVal val="#ppt_x"/>
                                          </p:val>
                                        </p:tav>
                                      </p:tavLst>
                                    </p:anim>
                                    <p:anim calcmode="lin" valueType="num">
                                      <p:cBhvr>
                                        <p:cTn id="53" dur="500" fill="hold"/>
                                        <p:tgtEl>
                                          <p:spTgt spid="153619"/>
                                        </p:tgtEl>
                                        <p:attrNameLst>
                                          <p:attrName>ppt_y</p:attrName>
                                        </p:attrNameLst>
                                      </p:cBhvr>
                                      <p:tavLst>
                                        <p:tav tm="0">
                                          <p:val>
                                            <p:strVal val="#ppt_y"/>
                                          </p:val>
                                        </p:tav>
                                        <p:tav tm="100000">
                                          <p:val>
                                            <p:strVal val="#ppt_y"/>
                                          </p:val>
                                        </p:tav>
                                      </p:tavLst>
                                    </p:anim>
                                    <p:anim calcmode="lin" valueType="num">
                                      <p:cBhvr>
                                        <p:cTn id="54" dur="500" fill="hold"/>
                                        <p:tgtEl>
                                          <p:spTgt spid="153619"/>
                                        </p:tgtEl>
                                        <p:attrNameLst>
                                          <p:attrName>ppt_w</p:attrName>
                                        </p:attrNameLst>
                                      </p:cBhvr>
                                      <p:tavLst>
                                        <p:tav tm="0">
                                          <p:val>
                                            <p:fltVal val="0"/>
                                          </p:val>
                                        </p:tav>
                                        <p:tav tm="100000">
                                          <p:val>
                                            <p:strVal val="#ppt_w"/>
                                          </p:val>
                                        </p:tav>
                                      </p:tavLst>
                                    </p:anim>
                                    <p:anim calcmode="lin" valueType="num">
                                      <p:cBhvr>
                                        <p:cTn id="55" dur="500" fill="hold"/>
                                        <p:tgtEl>
                                          <p:spTgt spid="153619"/>
                                        </p:tgtEl>
                                        <p:attrNameLst>
                                          <p:attrName>ppt_h</p:attrName>
                                        </p:attrNameLst>
                                      </p:cBhvr>
                                      <p:tavLst>
                                        <p:tav tm="0">
                                          <p:val>
                                            <p:strVal val="#ppt_h"/>
                                          </p:val>
                                        </p:tav>
                                        <p:tav tm="100000">
                                          <p:val>
                                            <p:strVal val="#ppt_h"/>
                                          </p:val>
                                        </p:tav>
                                      </p:tavLst>
                                    </p:anim>
                                  </p:childTnLst>
                                  <p:subTnLst>
                                    <p:animClr clrSpc="rgb" dir="cw">
                                      <p:cBhvr override="childStyle">
                                        <p:cTn dur="1" fill="hold" display="0" masterRel="nextClick" afterEffect="1"/>
                                        <p:tgtEl>
                                          <p:spTgt spid="153619"/>
                                        </p:tgtEl>
                                        <p:attrNameLst>
                                          <p:attrName>ppt_c</p:attrName>
                                        </p:attrNameLst>
                                      </p:cBhvr>
                                      <p:to>
                                        <a:schemeClr val="accent2"/>
                                      </p:to>
                                    </p:animClr>
                                  </p:subTnLst>
                                </p:cTn>
                              </p:par>
                            </p:childTnLst>
                          </p:cTn>
                        </p:par>
                        <p:par>
                          <p:cTn id="56" fill="hold">
                            <p:stCondLst>
                              <p:cond delay="500"/>
                            </p:stCondLst>
                            <p:childTnLst>
                              <p:par>
                                <p:cTn id="57" presetID="17" presetClass="entr" presetSubtype="4" fill="hold" nodeType="afterEffect">
                                  <p:stCondLst>
                                    <p:cond delay="0"/>
                                  </p:stCondLst>
                                  <p:childTnLst>
                                    <p:set>
                                      <p:cBhvr>
                                        <p:cTn id="58" dur="1" fill="hold">
                                          <p:stCondLst>
                                            <p:cond delay="0"/>
                                          </p:stCondLst>
                                        </p:cTn>
                                        <p:tgtEl>
                                          <p:spTgt spid="153618"/>
                                        </p:tgtEl>
                                        <p:attrNameLst>
                                          <p:attrName>style.visibility</p:attrName>
                                        </p:attrNameLst>
                                      </p:cBhvr>
                                      <p:to>
                                        <p:strVal val="visible"/>
                                      </p:to>
                                    </p:set>
                                    <p:anim calcmode="lin" valueType="num">
                                      <p:cBhvr>
                                        <p:cTn id="59" dur="500" fill="hold"/>
                                        <p:tgtEl>
                                          <p:spTgt spid="153618"/>
                                        </p:tgtEl>
                                        <p:attrNameLst>
                                          <p:attrName>ppt_x</p:attrName>
                                        </p:attrNameLst>
                                      </p:cBhvr>
                                      <p:tavLst>
                                        <p:tav tm="0">
                                          <p:val>
                                            <p:strVal val="#ppt_x"/>
                                          </p:val>
                                        </p:tav>
                                        <p:tav tm="100000">
                                          <p:val>
                                            <p:strVal val="#ppt_x"/>
                                          </p:val>
                                        </p:tav>
                                      </p:tavLst>
                                    </p:anim>
                                    <p:anim calcmode="lin" valueType="num">
                                      <p:cBhvr>
                                        <p:cTn id="60" dur="500" fill="hold"/>
                                        <p:tgtEl>
                                          <p:spTgt spid="153618"/>
                                        </p:tgtEl>
                                        <p:attrNameLst>
                                          <p:attrName>ppt_y</p:attrName>
                                        </p:attrNameLst>
                                      </p:cBhvr>
                                      <p:tavLst>
                                        <p:tav tm="0">
                                          <p:val>
                                            <p:strVal val="#ppt_y+#ppt_h/2"/>
                                          </p:val>
                                        </p:tav>
                                        <p:tav tm="100000">
                                          <p:val>
                                            <p:strVal val="#ppt_y"/>
                                          </p:val>
                                        </p:tav>
                                      </p:tavLst>
                                    </p:anim>
                                    <p:anim calcmode="lin" valueType="num">
                                      <p:cBhvr>
                                        <p:cTn id="61" dur="500" fill="hold"/>
                                        <p:tgtEl>
                                          <p:spTgt spid="153618"/>
                                        </p:tgtEl>
                                        <p:attrNameLst>
                                          <p:attrName>ppt_w</p:attrName>
                                        </p:attrNameLst>
                                      </p:cBhvr>
                                      <p:tavLst>
                                        <p:tav tm="0">
                                          <p:val>
                                            <p:strVal val="#ppt_w"/>
                                          </p:val>
                                        </p:tav>
                                        <p:tav tm="100000">
                                          <p:val>
                                            <p:strVal val="#ppt_w"/>
                                          </p:val>
                                        </p:tav>
                                      </p:tavLst>
                                    </p:anim>
                                    <p:anim calcmode="lin" valueType="num">
                                      <p:cBhvr>
                                        <p:cTn id="62" dur="500" fill="hold"/>
                                        <p:tgtEl>
                                          <p:spTgt spid="153618"/>
                                        </p:tgtEl>
                                        <p:attrNameLst>
                                          <p:attrName>ppt_h</p:attrName>
                                        </p:attrNameLst>
                                      </p:cBhvr>
                                      <p:tavLst>
                                        <p:tav tm="0">
                                          <p:val>
                                            <p:fltVal val="0"/>
                                          </p:val>
                                        </p:tav>
                                        <p:tav tm="100000">
                                          <p:val>
                                            <p:strVal val="#ppt_h"/>
                                          </p:val>
                                        </p:tav>
                                      </p:tavLst>
                                    </p:anim>
                                  </p:childTnLst>
                                  <p:subTnLst>
                                    <p:animClr clrSpc="rgb" dir="cw">
                                      <p:cBhvr override="childStyle">
                                        <p:cTn dur="1" fill="hold" display="0" masterRel="nextClick" afterEffect="1"/>
                                        <p:tgtEl>
                                          <p:spTgt spid="153618"/>
                                        </p:tgtEl>
                                        <p:attrNameLst>
                                          <p:attrName>ppt_c</p:attrName>
                                        </p:attrNameLst>
                                      </p:cBhvr>
                                      <p:to>
                                        <a:schemeClr val="accent2"/>
                                      </p:to>
                                    </p:animClr>
                                  </p:subTnLst>
                                </p:cTn>
                              </p:par>
                            </p:childTnLst>
                          </p:cTn>
                        </p:par>
                        <p:par>
                          <p:cTn id="63" fill="hold">
                            <p:stCondLst>
                              <p:cond delay="1000"/>
                            </p:stCondLst>
                            <p:childTnLst>
                              <p:par>
                                <p:cTn id="64" presetID="1" presetClass="entr" presetSubtype="0" fill="hold" nodeType="afterEffect">
                                  <p:stCondLst>
                                    <p:cond delay="0"/>
                                  </p:stCondLst>
                                  <p:childTnLst>
                                    <p:set>
                                      <p:cBhvr>
                                        <p:cTn id="65" dur="1" fill="hold">
                                          <p:stCondLst>
                                            <p:cond delay="0"/>
                                          </p:stCondLst>
                                        </p:cTn>
                                        <p:tgtEl>
                                          <p:spTgt spid="153615">
                                            <p:txEl>
                                              <p:pRg st="0" end="0"/>
                                            </p:txEl>
                                          </p:spTgt>
                                        </p:tgtEl>
                                        <p:attrNameLst>
                                          <p:attrName>style.visibility</p:attrName>
                                        </p:attrNameLst>
                                      </p:cBhvr>
                                      <p:to>
                                        <p:strVal val="visible"/>
                                      </p:to>
                                    </p:set>
                                  </p:childTnLst>
                                </p:cTn>
                              </p:par>
                            </p:childTnLst>
                          </p:cTn>
                        </p:par>
                        <p:par>
                          <p:cTn id="66" fill="hold">
                            <p:stCondLst>
                              <p:cond delay="1000"/>
                            </p:stCondLst>
                            <p:childTnLst>
                              <p:par>
                                <p:cTn id="67" presetID="26" presetClass="emph" presetSubtype="0" fill="hold" nodeType="afterEffect">
                                  <p:stCondLst>
                                    <p:cond delay="0"/>
                                  </p:stCondLst>
                                  <p:childTnLst>
                                    <p:animEffect transition="out" filter="fade">
                                      <p:cBhvr>
                                        <p:cTn id="68" dur="500" tmFilter="0, 0; .2, .5; .8, .5; 1, 0"/>
                                        <p:tgtEl>
                                          <p:spTgt spid="153615">
                                            <p:txEl>
                                              <p:pRg st="0" end="0"/>
                                            </p:txEl>
                                          </p:spTgt>
                                        </p:tgtEl>
                                      </p:cBhvr>
                                    </p:animEffect>
                                    <p:animScale>
                                      <p:cBhvr>
                                        <p:cTn id="69" dur="250" autoRev="1" fill="hold"/>
                                        <p:tgtEl>
                                          <p:spTgt spid="153615">
                                            <p:txEl>
                                              <p:pRg st="0" end="0"/>
                                            </p:txEl>
                                          </p:spTgt>
                                        </p:tgtEl>
                                      </p:cBhvr>
                                      <p:by x="105000" y="105000"/>
                                    </p:animScale>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153622"/>
                                        </p:tgtEl>
                                        <p:attrNameLst>
                                          <p:attrName>style.visibility</p:attrName>
                                        </p:attrNameLst>
                                      </p:cBhvr>
                                      <p:to>
                                        <p:strVal val="visible"/>
                                      </p:to>
                                    </p:set>
                                  </p:childTnLst>
                                  <p:subTnLst>
                                    <p:animClr clrSpc="rgb" dir="cw">
                                      <p:cBhvr override="childStyle">
                                        <p:cTn dur="1" fill="hold" display="0" masterRel="nextClick" afterEffect="1"/>
                                        <p:tgtEl>
                                          <p:spTgt spid="153622"/>
                                        </p:tgtEl>
                                        <p:attrNameLst>
                                          <p:attrName>ppt_c</p:attrName>
                                        </p:attrNameLst>
                                      </p:cBhvr>
                                      <p:to>
                                        <a:schemeClr val="accent2"/>
                                      </p:to>
                                    </p:animClr>
                                  </p:subTnLst>
                                </p:cTn>
                              </p:par>
                            </p:childTnLst>
                          </p:cTn>
                        </p:par>
                        <p:par>
                          <p:cTn id="74" fill="hold">
                            <p:stCondLst>
                              <p:cond delay="0"/>
                            </p:stCondLst>
                            <p:childTnLst>
                              <p:par>
                                <p:cTn id="75" presetID="17" presetClass="entr" presetSubtype="8" fill="hold" nodeType="afterEffect">
                                  <p:stCondLst>
                                    <p:cond delay="0"/>
                                  </p:stCondLst>
                                  <p:childTnLst>
                                    <p:set>
                                      <p:cBhvr>
                                        <p:cTn id="76" dur="1" fill="hold">
                                          <p:stCondLst>
                                            <p:cond delay="0"/>
                                          </p:stCondLst>
                                        </p:cTn>
                                        <p:tgtEl>
                                          <p:spTgt spid="153623"/>
                                        </p:tgtEl>
                                        <p:attrNameLst>
                                          <p:attrName>style.visibility</p:attrName>
                                        </p:attrNameLst>
                                      </p:cBhvr>
                                      <p:to>
                                        <p:strVal val="visible"/>
                                      </p:to>
                                    </p:set>
                                    <p:anim calcmode="lin" valueType="num">
                                      <p:cBhvr>
                                        <p:cTn id="77" dur="500" fill="hold"/>
                                        <p:tgtEl>
                                          <p:spTgt spid="153623"/>
                                        </p:tgtEl>
                                        <p:attrNameLst>
                                          <p:attrName>ppt_x</p:attrName>
                                        </p:attrNameLst>
                                      </p:cBhvr>
                                      <p:tavLst>
                                        <p:tav tm="0">
                                          <p:val>
                                            <p:strVal val="#ppt_x-#ppt_w/2"/>
                                          </p:val>
                                        </p:tav>
                                        <p:tav tm="100000">
                                          <p:val>
                                            <p:strVal val="#ppt_x"/>
                                          </p:val>
                                        </p:tav>
                                      </p:tavLst>
                                    </p:anim>
                                    <p:anim calcmode="lin" valueType="num">
                                      <p:cBhvr>
                                        <p:cTn id="78" dur="500" fill="hold"/>
                                        <p:tgtEl>
                                          <p:spTgt spid="153623"/>
                                        </p:tgtEl>
                                        <p:attrNameLst>
                                          <p:attrName>ppt_y</p:attrName>
                                        </p:attrNameLst>
                                      </p:cBhvr>
                                      <p:tavLst>
                                        <p:tav tm="0">
                                          <p:val>
                                            <p:strVal val="#ppt_y"/>
                                          </p:val>
                                        </p:tav>
                                        <p:tav tm="100000">
                                          <p:val>
                                            <p:strVal val="#ppt_y"/>
                                          </p:val>
                                        </p:tav>
                                      </p:tavLst>
                                    </p:anim>
                                    <p:anim calcmode="lin" valueType="num">
                                      <p:cBhvr>
                                        <p:cTn id="79" dur="500" fill="hold"/>
                                        <p:tgtEl>
                                          <p:spTgt spid="153623"/>
                                        </p:tgtEl>
                                        <p:attrNameLst>
                                          <p:attrName>ppt_w</p:attrName>
                                        </p:attrNameLst>
                                      </p:cBhvr>
                                      <p:tavLst>
                                        <p:tav tm="0">
                                          <p:val>
                                            <p:fltVal val="0"/>
                                          </p:val>
                                        </p:tav>
                                        <p:tav tm="100000">
                                          <p:val>
                                            <p:strVal val="#ppt_w"/>
                                          </p:val>
                                        </p:tav>
                                      </p:tavLst>
                                    </p:anim>
                                    <p:anim calcmode="lin" valueType="num">
                                      <p:cBhvr>
                                        <p:cTn id="80" dur="500" fill="hold"/>
                                        <p:tgtEl>
                                          <p:spTgt spid="153623"/>
                                        </p:tgtEl>
                                        <p:attrNameLst>
                                          <p:attrName>ppt_h</p:attrName>
                                        </p:attrNameLst>
                                      </p:cBhvr>
                                      <p:tavLst>
                                        <p:tav tm="0">
                                          <p:val>
                                            <p:strVal val="#ppt_h"/>
                                          </p:val>
                                        </p:tav>
                                        <p:tav tm="100000">
                                          <p:val>
                                            <p:strVal val="#ppt_h"/>
                                          </p:val>
                                        </p:tav>
                                      </p:tavLst>
                                    </p:anim>
                                  </p:childTnLst>
                                  <p:subTnLst>
                                    <p:animClr clrSpc="rgb" dir="cw">
                                      <p:cBhvr override="childStyle">
                                        <p:cTn dur="1" fill="hold" display="0" masterRel="nextClick" afterEffect="1"/>
                                        <p:tgtEl>
                                          <p:spTgt spid="153623"/>
                                        </p:tgtEl>
                                        <p:attrNameLst>
                                          <p:attrName>ppt_c</p:attrName>
                                        </p:attrNameLst>
                                      </p:cBhvr>
                                      <p:to>
                                        <a:schemeClr val="accent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13" grpId="0"/>
      <p:bldP spid="153620" grpId="0"/>
      <p:bldP spid="153622" grpId="0"/>
      <p:bldP spid="15362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0" name="Text Box 4"/>
          <p:cNvSpPr/>
          <p:nvPr>
            <p:ph idx="1"/>
          </p:nvPr>
        </p:nvSpPr>
        <p:spPr>
          <a:xfrm>
            <a:off x="395288" y="1052513"/>
            <a:ext cx="8229600" cy="4525962"/>
          </a:xfrm>
        </p:spPr>
        <p:txBody>
          <a:bodyPr vert="horz" wrap="square" lIns="91440" tIns="45720" rIns="91440" bIns="45720" anchor="t"/>
          <a:p>
            <a:pPr eaLnBrk="1" hangingPunct="1">
              <a:lnSpc>
                <a:spcPct val="90000"/>
              </a:lnSpc>
              <a:spcBef>
                <a:spcPct val="50000"/>
              </a:spcBef>
            </a:pPr>
            <a:r>
              <a:rPr lang="zh-CN" altLang="en-US" sz="2800" b="1" dirty="0">
                <a:latin typeface="楷体_GB2312" pitchFamily="49" charset="-122"/>
                <a:ea typeface="楷体_GB2312" pitchFamily="49" charset="-122"/>
              </a:rPr>
              <a:t>注意：不能将</a:t>
            </a:r>
            <a:r>
              <a:rPr lang="en-US" altLang="zh-CN" sz="2800" b="1" dirty="0">
                <a:latin typeface="楷体_GB2312" pitchFamily="49" charset="-122"/>
                <a:ea typeface="楷体_GB2312" pitchFamily="49" charset="-122"/>
              </a:rPr>
              <a:t>SS</a:t>
            </a:r>
            <a:r>
              <a:rPr lang="zh-CN" altLang="en-US" sz="2800" b="1" dirty="0">
                <a:latin typeface="楷体_GB2312" pitchFamily="49" charset="-122"/>
                <a:ea typeface="楷体_GB2312" pitchFamily="49" charset="-122"/>
              </a:rPr>
              <a:t>与栈底混为一谈！</a:t>
            </a:r>
            <a:endParaRPr lang="zh-CN" altLang="en-US" sz="2800" b="1" dirty="0">
              <a:latin typeface="楷体_GB2312" pitchFamily="49" charset="-122"/>
              <a:ea typeface="楷体_GB2312" pitchFamily="49" charset="-122"/>
            </a:endParaRPr>
          </a:p>
          <a:p>
            <a:pPr eaLnBrk="1" hangingPunct="1">
              <a:lnSpc>
                <a:spcPct val="90000"/>
              </a:lnSpc>
              <a:spcBef>
                <a:spcPct val="50000"/>
              </a:spcBef>
            </a:pPr>
            <a:r>
              <a:rPr lang="zh-CN" altLang="en-US" sz="2800" b="1" dirty="0">
                <a:latin typeface="楷体_GB2312" pitchFamily="49" charset="-122"/>
                <a:ea typeface="楷体_GB2312" pitchFamily="49" charset="-122"/>
              </a:rPr>
              <a:t>栈底指针说明：无明确寄存器来表示</a:t>
            </a:r>
            <a:endParaRPr lang="zh-CN" altLang="en-US" sz="2800" b="1" dirty="0">
              <a:latin typeface="楷体_GB2312" pitchFamily="49" charset="-122"/>
              <a:ea typeface="楷体_GB2312" pitchFamily="49" charset="-122"/>
            </a:endParaRPr>
          </a:p>
          <a:p>
            <a:pPr lvl="1" eaLnBrk="1" hangingPunct="1">
              <a:lnSpc>
                <a:spcPct val="90000"/>
              </a:lnSpc>
              <a:spcBef>
                <a:spcPct val="50000"/>
              </a:spcBef>
            </a:pPr>
            <a:r>
              <a:rPr lang="zh-CN" altLang="en-US" sz="2400" b="1" dirty="0">
                <a:latin typeface="楷体_GB2312" pitchFamily="49" charset="-122"/>
                <a:ea typeface="楷体_GB2312" pitchFamily="49" charset="-122"/>
              </a:rPr>
              <a:t>如果程序中未定义</a:t>
            </a:r>
            <a:r>
              <a:rPr lang="en-US" altLang="zh-CN" sz="2400" b="1" dirty="0">
                <a:latin typeface="楷体_GB2312" pitchFamily="49" charset="-122"/>
                <a:ea typeface="楷体_GB2312" pitchFamily="49" charset="-122"/>
              </a:rPr>
              <a:t>SS</a:t>
            </a:r>
            <a:r>
              <a:rPr lang="zh-CN" altLang="en-US" sz="2400" b="1" dirty="0">
                <a:latin typeface="楷体_GB2312" pitchFamily="49" charset="-122"/>
                <a:ea typeface="楷体_GB2312" pitchFamily="49" charset="-122"/>
              </a:rPr>
              <a:t>段，则默认使用</a:t>
            </a:r>
            <a:r>
              <a:rPr lang="en-US" altLang="zh-CN" sz="2400" b="1" dirty="0">
                <a:latin typeface="楷体_GB2312" pitchFamily="49" charset="-122"/>
                <a:ea typeface="楷体_GB2312" pitchFamily="49" charset="-122"/>
              </a:rPr>
              <a:t>OS</a:t>
            </a:r>
            <a:r>
              <a:rPr lang="zh-CN" altLang="en-US" sz="2400" b="1" dirty="0">
                <a:latin typeface="楷体_GB2312" pitchFamily="49" charset="-122"/>
                <a:ea typeface="楷体_GB2312" pitchFamily="49" charset="-122"/>
              </a:rPr>
              <a:t>的堆栈段，此时栈底指针只有</a:t>
            </a:r>
            <a:r>
              <a:rPr lang="en-US" altLang="zh-CN" sz="2400" b="1" dirty="0">
                <a:latin typeface="楷体_GB2312" pitchFamily="49" charset="-122"/>
                <a:ea typeface="楷体_GB2312" pitchFamily="49" charset="-122"/>
              </a:rPr>
              <a:t>OS</a:t>
            </a:r>
            <a:r>
              <a:rPr lang="zh-CN" altLang="en-US" sz="2400" b="1" dirty="0">
                <a:latin typeface="楷体_GB2312" pitchFamily="49" charset="-122"/>
                <a:ea typeface="楷体_GB2312" pitchFamily="49" charset="-122"/>
              </a:rPr>
              <a:t>知道；</a:t>
            </a:r>
            <a:endParaRPr lang="zh-CN" altLang="en-US" sz="2400" b="1" dirty="0">
              <a:latin typeface="楷体_GB2312" pitchFamily="49" charset="-122"/>
              <a:ea typeface="楷体_GB2312" pitchFamily="49" charset="-122"/>
            </a:endParaRPr>
          </a:p>
          <a:p>
            <a:pPr lvl="1" eaLnBrk="1" hangingPunct="1">
              <a:lnSpc>
                <a:spcPct val="90000"/>
              </a:lnSpc>
              <a:spcBef>
                <a:spcPct val="50000"/>
              </a:spcBef>
            </a:pPr>
            <a:r>
              <a:rPr lang="zh-CN" altLang="en-US" sz="2400" b="1" dirty="0">
                <a:latin typeface="楷体_GB2312" pitchFamily="49" charset="-122"/>
                <a:ea typeface="楷体_GB2312" pitchFamily="49" charset="-122"/>
              </a:rPr>
              <a:t>如果程序中定义了</a:t>
            </a:r>
            <a:r>
              <a:rPr lang="en-US" altLang="zh-CN" sz="2400" b="1" dirty="0">
                <a:latin typeface="楷体_GB2312" pitchFamily="49" charset="-122"/>
                <a:ea typeface="楷体_GB2312" pitchFamily="49" charset="-122"/>
              </a:rPr>
              <a:t>SS</a:t>
            </a:r>
            <a:r>
              <a:rPr lang="zh-CN" altLang="en-US" sz="2400" b="1" dirty="0">
                <a:latin typeface="楷体_GB2312" pitchFamily="49" charset="-122"/>
                <a:ea typeface="楷体_GB2312" pitchFamily="49" charset="-122"/>
              </a:rPr>
              <a:t>段，则使用自定义的堆栈，此时栈底指针是用户程序可知的；</a:t>
            </a:r>
            <a:endParaRPr lang="zh-CN" altLang="en-US" sz="2400" b="1" dirty="0">
              <a:latin typeface="楷体_GB2312" pitchFamily="49" charset="-122"/>
              <a:ea typeface="楷体_GB2312" pitchFamily="49" charset="-122"/>
            </a:endParaRPr>
          </a:p>
          <a:p>
            <a:pPr eaLnBrk="1" hangingPunct="1">
              <a:lnSpc>
                <a:spcPct val="90000"/>
              </a:lnSpc>
              <a:spcBef>
                <a:spcPct val="50000"/>
              </a:spcBef>
            </a:pPr>
            <a:r>
              <a:rPr lang="zh-CN" altLang="en-US" sz="2800" b="1" dirty="0">
                <a:latin typeface="楷体_GB2312" pitchFamily="49" charset="-122"/>
                <a:ea typeface="楷体_GB2312" pitchFamily="49" charset="-122"/>
              </a:rPr>
              <a:t>堆栈的两种访问方式：</a:t>
            </a:r>
            <a:endParaRPr lang="zh-CN" altLang="en-US" sz="2800" b="1" dirty="0">
              <a:latin typeface="楷体_GB2312" pitchFamily="49" charset="-122"/>
              <a:ea typeface="楷体_GB2312" pitchFamily="49" charset="-122"/>
            </a:endParaRPr>
          </a:p>
          <a:p>
            <a:pPr lvl="1" eaLnBrk="1" hangingPunct="1">
              <a:lnSpc>
                <a:spcPct val="90000"/>
              </a:lnSpc>
              <a:spcBef>
                <a:spcPct val="50000"/>
              </a:spcBef>
            </a:pPr>
            <a:r>
              <a:rPr lang="zh-CN" altLang="en-US" sz="2400" b="1" dirty="0">
                <a:latin typeface="楷体_GB2312" pitchFamily="49" charset="-122"/>
                <a:ea typeface="楷体_GB2312" pitchFamily="49" charset="-122"/>
              </a:rPr>
              <a:t>随机访问方式：用</a:t>
            </a:r>
            <a:r>
              <a:rPr lang="en-US" altLang="zh-CN" sz="2400" b="1" dirty="0">
                <a:latin typeface="楷体_GB2312" pitchFamily="49" charset="-122"/>
                <a:ea typeface="楷体_GB2312" pitchFamily="49" charset="-122"/>
              </a:rPr>
              <a:t>BP</a:t>
            </a:r>
            <a:r>
              <a:rPr lang="zh-CN" altLang="en-US" sz="2400" b="1" dirty="0">
                <a:latin typeface="楷体_GB2312" pitchFamily="49" charset="-122"/>
                <a:ea typeface="楷体_GB2312" pitchFamily="49" charset="-122"/>
              </a:rPr>
              <a:t>寄存器来指示随机访问地址！</a:t>
            </a:r>
            <a:endParaRPr lang="zh-CN" altLang="en-US" sz="2400" b="1" dirty="0">
              <a:latin typeface="楷体_GB2312" pitchFamily="49" charset="-122"/>
              <a:ea typeface="楷体_GB2312" pitchFamily="49" charset="-122"/>
            </a:endParaRPr>
          </a:p>
          <a:p>
            <a:pPr lvl="1" eaLnBrk="1" hangingPunct="1">
              <a:lnSpc>
                <a:spcPct val="90000"/>
              </a:lnSpc>
              <a:spcBef>
                <a:spcPct val="50000"/>
              </a:spcBef>
            </a:pPr>
            <a:r>
              <a:rPr lang="zh-CN" altLang="en-US" sz="2400" b="1" dirty="0">
                <a:latin typeface="楷体_GB2312" pitchFamily="49" charset="-122"/>
                <a:ea typeface="楷体_GB2312" pitchFamily="49" charset="-122"/>
              </a:rPr>
              <a:t>先进后出访问方式：用</a:t>
            </a:r>
            <a:r>
              <a:rPr lang="en-US" altLang="zh-CN" sz="2400" b="1" dirty="0">
                <a:latin typeface="楷体_GB2312" pitchFamily="49" charset="-122"/>
                <a:ea typeface="楷体_GB2312" pitchFamily="49" charset="-122"/>
              </a:rPr>
              <a:t>SP</a:t>
            </a:r>
            <a:r>
              <a:rPr lang="zh-CN" altLang="en-US" sz="2400" b="1" dirty="0">
                <a:latin typeface="楷体_GB2312" pitchFamily="49" charset="-122"/>
                <a:ea typeface="楷体_GB2312" pitchFamily="49" charset="-122"/>
              </a:rPr>
              <a:t>寄存器来表示栈顶！</a:t>
            </a:r>
            <a:endParaRPr lang="zh-CN" altLang="en-US" sz="2400" b="1" dirty="0">
              <a:latin typeface="楷体_GB2312" pitchFamily="49" charset="-122"/>
              <a:ea typeface="楷体_GB2312" pitchFamily="49" charset="-122"/>
            </a:endParaRPr>
          </a:p>
        </p:txBody>
      </p:sp>
    </p:spTree>
  </p:cSld>
  <p:clrMapOvr>
    <a:masterClrMapping/>
  </p:clrMapOvr>
  <p:transition>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1112838" y="3727450"/>
            <a:ext cx="6888162" cy="29078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lnSpc>
                <a:spcPct val="110000"/>
              </a:lnSpc>
              <a:buClr>
                <a:schemeClr val="tx2"/>
              </a:buClr>
              <a:buSzPct val="90000"/>
              <a:buFont typeface="Symbol" panose="05050102010706020507" pitchFamily="18" charset="2"/>
              <a:buNone/>
            </a:pPr>
            <a:r>
              <a:rPr kumimoji="1" lang="zh-CN" altLang="en-US" dirty="0">
                <a:solidFill>
                  <a:srgbClr val="000000"/>
                </a:solidFill>
                <a:latin typeface="+mn-lt"/>
                <a:ea typeface="+mn-ea"/>
                <a:cs typeface="+mn-ea"/>
                <a:sym typeface="+mn-lt"/>
              </a:rPr>
              <a:t>例： </a:t>
            </a:r>
            <a:r>
              <a:rPr kumimoji="1" lang="en-US" altLang="zh-CN" dirty="0">
                <a:solidFill>
                  <a:srgbClr val="000000"/>
                </a:solidFill>
                <a:latin typeface="+mn-lt"/>
                <a:ea typeface="+mn-ea"/>
                <a:cs typeface="+mn-ea"/>
                <a:sym typeface="+mn-lt"/>
              </a:rPr>
              <a:t>PUSH  AX</a:t>
            </a:r>
            <a:endParaRPr kumimoji="1" lang="en-US" altLang="zh-CN" dirty="0">
              <a:solidFill>
                <a:srgbClr val="000000"/>
              </a:solidFill>
              <a:latin typeface="+mn-lt"/>
              <a:ea typeface="+mn-ea"/>
              <a:cs typeface="+mn-ea"/>
              <a:sym typeface="+mn-lt"/>
            </a:endParaRPr>
          </a:p>
          <a:p>
            <a:pPr eaLnBrk="1" hangingPunct="1">
              <a:lnSpc>
                <a:spcPct val="110000"/>
              </a:lnSpc>
              <a:buClr>
                <a:schemeClr val="tx2"/>
              </a:buClr>
              <a:buSzPct val="90000"/>
              <a:buFont typeface="Symbol" panose="05050102010706020507" pitchFamily="18" charset="2"/>
              <a:buNone/>
            </a:pPr>
            <a:r>
              <a:rPr kumimoji="1" lang="en-US" altLang="zh-CN" dirty="0">
                <a:solidFill>
                  <a:srgbClr val="000000"/>
                </a:solidFill>
                <a:latin typeface="+mn-lt"/>
                <a:ea typeface="+mn-ea"/>
                <a:cs typeface="+mn-ea"/>
                <a:sym typeface="+mn-lt"/>
              </a:rPr>
              <a:t>        PUSH  BX</a:t>
            </a:r>
            <a:endParaRPr kumimoji="1" lang="en-US" altLang="zh-CN" dirty="0">
              <a:solidFill>
                <a:srgbClr val="000000"/>
              </a:solidFill>
              <a:latin typeface="+mn-lt"/>
              <a:ea typeface="+mn-ea"/>
              <a:cs typeface="+mn-ea"/>
              <a:sym typeface="+mn-lt"/>
            </a:endParaRPr>
          </a:p>
          <a:p>
            <a:pPr eaLnBrk="1" hangingPunct="1">
              <a:lnSpc>
                <a:spcPct val="110000"/>
              </a:lnSpc>
              <a:buClr>
                <a:schemeClr val="tx2"/>
              </a:buClr>
              <a:buSzPct val="90000"/>
              <a:buFont typeface="Symbol" panose="05050102010706020507" pitchFamily="18" charset="2"/>
              <a:buNone/>
            </a:pPr>
            <a:r>
              <a:rPr kumimoji="1" lang="en-US" altLang="zh-CN" dirty="0">
                <a:solidFill>
                  <a:srgbClr val="000000"/>
                </a:solidFill>
                <a:latin typeface="+mn-lt"/>
                <a:ea typeface="+mn-ea"/>
                <a:cs typeface="+mn-ea"/>
                <a:sym typeface="+mn-lt"/>
              </a:rPr>
              <a:t>        PUSH  CX</a:t>
            </a:r>
            <a:endParaRPr kumimoji="1" lang="en-US" altLang="zh-CN" dirty="0">
              <a:solidFill>
                <a:srgbClr val="000000"/>
              </a:solidFill>
              <a:latin typeface="+mn-lt"/>
              <a:ea typeface="+mn-ea"/>
              <a:cs typeface="+mn-ea"/>
              <a:sym typeface="+mn-lt"/>
            </a:endParaRPr>
          </a:p>
          <a:p>
            <a:pPr eaLnBrk="1" hangingPunct="1">
              <a:lnSpc>
                <a:spcPct val="110000"/>
              </a:lnSpc>
              <a:buClr>
                <a:schemeClr val="tx2"/>
              </a:buClr>
              <a:buSzPct val="90000"/>
              <a:buFont typeface="Symbol" panose="05050102010706020507" pitchFamily="18" charset="2"/>
              <a:buNone/>
            </a:pPr>
            <a:r>
              <a:rPr kumimoji="1" lang="en-US" altLang="zh-CN" dirty="0">
                <a:solidFill>
                  <a:srgbClr val="000000"/>
                </a:solidFill>
                <a:latin typeface="+mn-lt"/>
                <a:ea typeface="+mn-ea"/>
                <a:cs typeface="+mn-ea"/>
                <a:sym typeface="+mn-lt"/>
              </a:rPr>
              <a:t>         ……         	; </a:t>
            </a:r>
            <a:r>
              <a:rPr kumimoji="1" lang="zh-CN" altLang="en-US" dirty="0">
                <a:solidFill>
                  <a:srgbClr val="000000"/>
                </a:solidFill>
                <a:latin typeface="+mn-lt"/>
                <a:ea typeface="+mn-ea"/>
                <a:cs typeface="+mn-ea"/>
                <a:sym typeface="+mn-lt"/>
              </a:rPr>
              <a:t>其间用到</a:t>
            </a:r>
            <a:r>
              <a:rPr kumimoji="1" lang="en-US" altLang="zh-CN" dirty="0">
                <a:solidFill>
                  <a:srgbClr val="000000"/>
                </a:solidFill>
                <a:latin typeface="+mn-lt"/>
                <a:ea typeface="+mn-ea"/>
                <a:cs typeface="+mn-ea"/>
                <a:sym typeface="+mn-lt"/>
              </a:rPr>
              <a:t>AX</a:t>
            </a:r>
            <a:r>
              <a:rPr kumimoji="1" lang="zh-CN" altLang="en-US" dirty="0">
                <a:solidFill>
                  <a:srgbClr val="000000"/>
                </a:solidFill>
                <a:latin typeface="+mn-lt"/>
                <a:ea typeface="+mn-ea"/>
                <a:cs typeface="+mn-ea"/>
                <a:sym typeface="+mn-lt"/>
              </a:rPr>
              <a:t>、</a:t>
            </a:r>
            <a:r>
              <a:rPr kumimoji="1" lang="en-US" altLang="zh-CN" dirty="0">
                <a:solidFill>
                  <a:srgbClr val="000000"/>
                </a:solidFill>
                <a:latin typeface="+mn-lt"/>
                <a:ea typeface="+mn-ea"/>
                <a:cs typeface="+mn-ea"/>
                <a:sym typeface="+mn-lt"/>
              </a:rPr>
              <a:t>BX</a:t>
            </a:r>
            <a:r>
              <a:rPr kumimoji="1" lang="zh-CN" altLang="en-US" dirty="0">
                <a:solidFill>
                  <a:srgbClr val="000000"/>
                </a:solidFill>
                <a:latin typeface="+mn-lt"/>
                <a:ea typeface="+mn-ea"/>
                <a:cs typeface="+mn-ea"/>
                <a:sym typeface="+mn-lt"/>
              </a:rPr>
              <a:t>、</a:t>
            </a:r>
            <a:r>
              <a:rPr kumimoji="1" lang="en-US" altLang="zh-CN" dirty="0">
                <a:solidFill>
                  <a:srgbClr val="000000"/>
                </a:solidFill>
                <a:latin typeface="+mn-lt"/>
                <a:ea typeface="+mn-ea"/>
                <a:cs typeface="+mn-ea"/>
                <a:sym typeface="+mn-lt"/>
              </a:rPr>
              <a:t>CX</a:t>
            </a:r>
            <a:endParaRPr kumimoji="1" lang="en-US" altLang="zh-CN" dirty="0">
              <a:solidFill>
                <a:srgbClr val="000000"/>
              </a:solidFill>
              <a:latin typeface="+mn-lt"/>
              <a:ea typeface="+mn-ea"/>
              <a:cs typeface="+mn-ea"/>
              <a:sym typeface="+mn-lt"/>
            </a:endParaRPr>
          </a:p>
          <a:p>
            <a:pPr eaLnBrk="1" hangingPunct="1">
              <a:lnSpc>
                <a:spcPct val="110000"/>
              </a:lnSpc>
              <a:buClr>
                <a:schemeClr val="tx2"/>
              </a:buClr>
              <a:buSzPct val="90000"/>
              <a:buFont typeface="Symbol" panose="05050102010706020507" pitchFamily="18" charset="2"/>
              <a:buNone/>
            </a:pPr>
            <a:r>
              <a:rPr kumimoji="1" lang="en-US" altLang="zh-CN" dirty="0">
                <a:solidFill>
                  <a:srgbClr val="000000"/>
                </a:solidFill>
                <a:latin typeface="+mn-lt"/>
                <a:ea typeface="+mn-ea"/>
                <a:cs typeface="+mn-ea"/>
                <a:sym typeface="+mn-lt"/>
              </a:rPr>
              <a:t>        POP   CX    	; </a:t>
            </a:r>
            <a:r>
              <a:rPr kumimoji="1" lang="zh-CN" altLang="en-US" dirty="0">
                <a:solidFill>
                  <a:srgbClr val="000000"/>
                </a:solidFill>
                <a:latin typeface="+mn-lt"/>
                <a:ea typeface="+mn-ea"/>
                <a:cs typeface="+mn-ea"/>
                <a:sym typeface="+mn-lt"/>
              </a:rPr>
              <a:t>后进先出</a:t>
            </a:r>
            <a:endParaRPr kumimoji="1" lang="zh-CN" altLang="en-US" dirty="0">
              <a:solidFill>
                <a:srgbClr val="000000"/>
              </a:solidFill>
              <a:latin typeface="+mn-lt"/>
              <a:ea typeface="+mn-ea"/>
              <a:cs typeface="+mn-ea"/>
              <a:sym typeface="+mn-lt"/>
            </a:endParaRPr>
          </a:p>
          <a:p>
            <a:pPr eaLnBrk="1" hangingPunct="1">
              <a:lnSpc>
                <a:spcPct val="110000"/>
              </a:lnSpc>
              <a:buClr>
                <a:schemeClr val="tx2"/>
              </a:buClr>
              <a:buSzPct val="90000"/>
              <a:buFont typeface="Symbol" panose="05050102010706020507" pitchFamily="18" charset="2"/>
              <a:buNone/>
            </a:pPr>
            <a:r>
              <a:rPr kumimoji="1" lang="zh-CN" altLang="en-US" dirty="0">
                <a:solidFill>
                  <a:srgbClr val="000000"/>
                </a:solidFill>
                <a:latin typeface="+mn-lt"/>
                <a:ea typeface="+mn-ea"/>
                <a:cs typeface="+mn-ea"/>
                <a:sym typeface="+mn-lt"/>
              </a:rPr>
              <a:t>        </a:t>
            </a:r>
            <a:r>
              <a:rPr kumimoji="1" lang="en-US" altLang="zh-CN" dirty="0">
                <a:solidFill>
                  <a:srgbClr val="000000"/>
                </a:solidFill>
                <a:latin typeface="+mn-lt"/>
                <a:ea typeface="+mn-ea"/>
                <a:cs typeface="+mn-ea"/>
                <a:sym typeface="+mn-lt"/>
              </a:rPr>
              <a:t>POP   BX</a:t>
            </a:r>
            <a:endParaRPr kumimoji="1" lang="en-US" altLang="zh-CN" dirty="0">
              <a:solidFill>
                <a:srgbClr val="000000"/>
              </a:solidFill>
              <a:latin typeface="+mn-lt"/>
              <a:ea typeface="+mn-ea"/>
              <a:cs typeface="+mn-ea"/>
              <a:sym typeface="+mn-lt"/>
            </a:endParaRPr>
          </a:p>
          <a:p>
            <a:pPr eaLnBrk="1" hangingPunct="1">
              <a:lnSpc>
                <a:spcPct val="110000"/>
              </a:lnSpc>
              <a:buClr>
                <a:schemeClr val="tx2"/>
              </a:buClr>
              <a:buSzPct val="90000"/>
              <a:buFont typeface="Symbol" panose="05050102010706020507" pitchFamily="18" charset="2"/>
              <a:buNone/>
            </a:pPr>
            <a:r>
              <a:rPr kumimoji="1" lang="en-US" altLang="zh-CN" dirty="0">
                <a:solidFill>
                  <a:srgbClr val="000000"/>
                </a:solidFill>
                <a:latin typeface="+mn-lt"/>
                <a:ea typeface="+mn-ea"/>
                <a:cs typeface="+mn-ea"/>
                <a:sym typeface="+mn-lt"/>
              </a:rPr>
              <a:t>        POP   AX</a:t>
            </a:r>
            <a:endParaRPr kumimoji="1" lang="en-US" altLang="zh-CN" dirty="0">
              <a:solidFill>
                <a:srgbClr val="000000"/>
              </a:solidFill>
              <a:latin typeface="+mn-lt"/>
              <a:ea typeface="+mn-ea"/>
              <a:cs typeface="+mn-ea"/>
              <a:sym typeface="+mn-lt"/>
            </a:endParaRPr>
          </a:p>
        </p:txBody>
      </p:sp>
      <p:sp>
        <p:nvSpPr>
          <p:cNvPr id="3" name="Rectangle 18"/>
          <p:cNvSpPr>
            <a:spLocks noChangeArrowheads="1"/>
          </p:cNvSpPr>
          <p:nvPr/>
        </p:nvSpPr>
        <p:spPr bwMode="auto">
          <a:xfrm>
            <a:off x="4692650" y="1547813"/>
            <a:ext cx="3771900" cy="1016000"/>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ln w="19050">
            <a:solidFill>
              <a:schemeClr val="tx1"/>
            </a:solidFill>
            <a:miter lim="800000"/>
          </a:ln>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kumimoji="1" lang="zh-CN" altLang="en-US" sz="2000" dirty="0">
                <a:solidFill>
                  <a:srgbClr val="C00000"/>
                </a:solidFill>
                <a:latin typeface="+mn-lt"/>
                <a:ea typeface="+mn-ea"/>
                <a:cs typeface="+mn-ea"/>
                <a:sym typeface="+mn-lt"/>
              </a:rPr>
              <a:t>堆栈用于保存子程序返回地址和断点地址以及主程序通用寄存器内容的保护和恢复</a:t>
            </a:r>
            <a:endParaRPr kumimoji="1" lang="zh-CN" altLang="en-US" sz="2000" dirty="0">
              <a:solidFill>
                <a:srgbClr val="C00000"/>
              </a:solidFill>
              <a:latin typeface="+mn-lt"/>
              <a:ea typeface="+mn-ea"/>
              <a:cs typeface="+mn-ea"/>
              <a:sym typeface="+mn-lt"/>
            </a:endParaRPr>
          </a:p>
        </p:txBody>
      </p:sp>
      <p:sp>
        <p:nvSpPr>
          <p:cNvPr id="6" name="Rectangle 18"/>
          <p:cNvSpPr>
            <a:spLocks noChangeArrowheads="1"/>
          </p:cNvSpPr>
          <p:nvPr/>
        </p:nvSpPr>
        <p:spPr bwMode="auto">
          <a:xfrm>
            <a:off x="4692650" y="3481388"/>
            <a:ext cx="3771900" cy="1323975"/>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ln w="19050">
            <a:solidFill>
              <a:schemeClr val="tx1"/>
            </a:solidFill>
            <a:miter lim="800000"/>
          </a:ln>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kumimoji="1" lang="zh-CN" altLang="en-US" sz="2000" dirty="0">
                <a:solidFill>
                  <a:srgbClr val="C00000"/>
                </a:solidFill>
                <a:latin typeface="+mn-lt"/>
                <a:ea typeface="+mn-ea"/>
                <a:cs typeface="+mn-ea"/>
                <a:sym typeface="+mn-lt"/>
              </a:rPr>
              <a:t>因为堆栈遵从“后进先出”原则，在保存寄存器和恢复寄存器的内容时要按照相反的顺序执行一组压入和弹出指令。</a:t>
            </a:r>
            <a:endParaRPr kumimoji="1" lang="zh-CN" altLang="en-US" sz="2000" dirty="0">
              <a:solidFill>
                <a:srgbClr val="C00000"/>
              </a:solidFill>
              <a:latin typeface="+mn-lt"/>
              <a:ea typeface="+mn-ea"/>
              <a:cs typeface="+mn-ea"/>
              <a:sym typeface="+mn-lt"/>
            </a:endParaRPr>
          </a:p>
        </p:txBody>
      </p:sp>
      <p:sp>
        <p:nvSpPr>
          <p:cNvPr id="27653" name="矩形 1"/>
          <p:cNvSpPr>
            <a:spLocks noChangeArrowheads="1"/>
          </p:cNvSpPr>
          <p:nvPr/>
        </p:nvSpPr>
        <p:spPr bwMode="auto">
          <a:xfrm>
            <a:off x="1112838" y="1073944"/>
            <a:ext cx="4572000" cy="253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lnSpc>
                <a:spcPct val="110000"/>
              </a:lnSpc>
              <a:buClr>
                <a:schemeClr val="tx2"/>
              </a:buClr>
              <a:buSzPct val="90000"/>
              <a:buFont typeface="Symbol" panose="05050102010706020507" pitchFamily="18" charset="2"/>
              <a:buNone/>
            </a:pPr>
            <a:r>
              <a:rPr kumimoji="1" lang="zh-CN" altLang="en-US" dirty="0">
                <a:solidFill>
                  <a:srgbClr val="000000"/>
                </a:solidFill>
                <a:latin typeface="+mn-lt"/>
                <a:ea typeface="+mn-ea"/>
                <a:cs typeface="+mn-ea"/>
                <a:sym typeface="+mn-lt"/>
              </a:rPr>
              <a:t>例： </a:t>
            </a:r>
            <a:r>
              <a:rPr kumimoji="1" lang="en-US" altLang="zh-CN" dirty="0">
                <a:solidFill>
                  <a:srgbClr val="000000"/>
                </a:solidFill>
                <a:latin typeface="+mn-lt"/>
                <a:ea typeface="+mn-ea"/>
                <a:cs typeface="+mn-ea"/>
                <a:sym typeface="+mn-lt"/>
              </a:rPr>
              <a:t>PUSH  DS</a:t>
            </a:r>
            <a:endParaRPr kumimoji="1" lang="en-US" altLang="zh-CN" dirty="0">
              <a:solidFill>
                <a:srgbClr val="000000"/>
              </a:solidFill>
              <a:latin typeface="+mn-lt"/>
              <a:ea typeface="+mn-ea"/>
              <a:cs typeface="+mn-ea"/>
              <a:sym typeface="+mn-lt"/>
            </a:endParaRPr>
          </a:p>
          <a:p>
            <a:pPr eaLnBrk="1" hangingPunct="1">
              <a:lnSpc>
                <a:spcPct val="110000"/>
              </a:lnSpc>
              <a:buClr>
                <a:schemeClr val="tx2"/>
              </a:buClr>
              <a:buSzPct val="90000"/>
              <a:buFont typeface="Symbol" panose="05050102010706020507" pitchFamily="18" charset="2"/>
              <a:buNone/>
            </a:pPr>
            <a:r>
              <a:rPr kumimoji="1" lang="en-US" altLang="zh-CN" dirty="0">
                <a:solidFill>
                  <a:srgbClr val="000000"/>
                </a:solidFill>
                <a:latin typeface="+mn-lt"/>
                <a:ea typeface="+mn-ea"/>
                <a:cs typeface="+mn-ea"/>
                <a:sym typeface="+mn-lt"/>
              </a:rPr>
              <a:t>        SUB    AX, AX</a:t>
            </a:r>
            <a:endParaRPr kumimoji="1" lang="en-US" altLang="zh-CN" dirty="0">
              <a:solidFill>
                <a:srgbClr val="000000"/>
              </a:solidFill>
              <a:latin typeface="+mn-lt"/>
              <a:ea typeface="+mn-ea"/>
              <a:cs typeface="+mn-ea"/>
              <a:sym typeface="+mn-lt"/>
            </a:endParaRPr>
          </a:p>
          <a:p>
            <a:pPr eaLnBrk="1" hangingPunct="1">
              <a:lnSpc>
                <a:spcPct val="110000"/>
              </a:lnSpc>
              <a:buClr>
                <a:schemeClr val="tx2"/>
              </a:buClr>
              <a:buSzPct val="90000"/>
              <a:buFont typeface="Symbol" panose="05050102010706020507" pitchFamily="18" charset="2"/>
              <a:buNone/>
            </a:pPr>
            <a:r>
              <a:rPr kumimoji="1" lang="en-US" altLang="zh-CN" dirty="0">
                <a:solidFill>
                  <a:srgbClr val="000000"/>
                </a:solidFill>
                <a:latin typeface="+mn-lt"/>
                <a:ea typeface="+mn-ea"/>
                <a:cs typeface="+mn-ea"/>
                <a:sym typeface="+mn-lt"/>
              </a:rPr>
              <a:t>        PUSH  AX</a:t>
            </a:r>
            <a:endParaRPr kumimoji="1" lang="en-US" altLang="zh-CN" dirty="0">
              <a:solidFill>
                <a:srgbClr val="000000"/>
              </a:solidFill>
              <a:latin typeface="+mn-lt"/>
              <a:ea typeface="+mn-ea"/>
              <a:cs typeface="+mn-ea"/>
              <a:sym typeface="+mn-lt"/>
            </a:endParaRPr>
          </a:p>
          <a:p>
            <a:pPr eaLnBrk="1" hangingPunct="1">
              <a:lnSpc>
                <a:spcPct val="110000"/>
              </a:lnSpc>
              <a:buClr>
                <a:schemeClr val="tx2"/>
              </a:buClr>
              <a:buSzPct val="90000"/>
              <a:buFont typeface="Symbol" panose="05050102010706020507" pitchFamily="18" charset="2"/>
              <a:buNone/>
            </a:pPr>
            <a:r>
              <a:rPr kumimoji="1" lang="en-US" altLang="zh-CN" dirty="0">
                <a:solidFill>
                  <a:srgbClr val="000000"/>
                </a:solidFill>
                <a:latin typeface="+mn-lt"/>
                <a:ea typeface="+mn-ea"/>
                <a:cs typeface="+mn-ea"/>
                <a:sym typeface="+mn-lt"/>
              </a:rPr>
              <a:t>         ……</a:t>
            </a:r>
            <a:endParaRPr kumimoji="1" lang="en-US" altLang="zh-CN" dirty="0">
              <a:solidFill>
                <a:srgbClr val="000000"/>
              </a:solidFill>
              <a:latin typeface="+mn-lt"/>
              <a:ea typeface="+mn-ea"/>
              <a:cs typeface="+mn-ea"/>
              <a:sym typeface="+mn-lt"/>
            </a:endParaRPr>
          </a:p>
          <a:p>
            <a:pPr eaLnBrk="1" hangingPunct="1">
              <a:lnSpc>
                <a:spcPct val="110000"/>
              </a:lnSpc>
              <a:buClr>
                <a:schemeClr val="tx2"/>
              </a:buClr>
              <a:buSzPct val="90000"/>
              <a:buFont typeface="Symbol" panose="05050102010706020507" pitchFamily="18" charset="2"/>
              <a:buNone/>
            </a:pPr>
            <a:r>
              <a:rPr kumimoji="1" lang="en-US" altLang="zh-CN" dirty="0">
                <a:solidFill>
                  <a:srgbClr val="000000"/>
                </a:solidFill>
                <a:latin typeface="+mn-lt"/>
                <a:ea typeface="+mn-ea"/>
                <a:cs typeface="+mn-ea"/>
                <a:sym typeface="+mn-lt"/>
              </a:rPr>
              <a:t>         ……</a:t>
            </a:r>
            <a:endParaRPr kumimoji="1" lang="en-US" altLang="zh-CN" dirty="0">
              <a:solidFill>
                <a:srgbClr val="000000"/>
              </a:solidFill>
              <a:latin typeface="+mn-lt"/>
              <a:ea typeface="+mn-ea"/>
              <a:cs typeface="+mn-ea"/>
              <a:sym typeface="+mn-lt"/>
            </a:endParaRPr>
          </a:p>
          <a:p>
            <a:pPr eaLnBrk="1" hangingPunct="1">
              <a:lnSpc>
                <a:spcPct val="110000"/>
              </a:lnSpc>
              <a:buClr>
                <a:schemeClr val="tx2"/>
              </a:buClr>
              <a:buSzPct val="90000"/>
              <a:buFont typeface="Symbol" panose="05050102010706020507" pitchFamily="18" charset="2"/>
              <a:buNone/>
            </a:pPr>
            <a:r>
              <a:rPr kumimoji="1" lang="en-US" altLang="zh-CN" dirty="0">
                <a:solidFill>
                  <a:srgbClr val="000000"/>
                </a:solidFill>
                <a:latin typeface="+mn-lt"/>
                <a:ea typeface="+mn-ea"/>
                <a:cs typeface="+mn-ea"/>
                <a:sym typeface="+mn-lt"/>
              </a:rPr>
              <a:t>        RET</a:t>
            </a:r>
            <a:endParaRPr kumimoji="1" lang="en-US" altLang="zh-CN" dirty="0">
              <a:solidFill>
                <a:srgbClr val="00000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9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3"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791885" y="2823321"/>
            <a:ext cx="7773617" cy="1246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25000"/>
              </a:lnSpc>
            </a:pPr>
            <a:r>
              <a:rPr kumimoji="1" lang="zh-CN" altLang="en-US" sz="2000" dirty="0">
                <a:solidFill>
                  <a:srgbClr val="000000"/>
                </a:solidFill>
                <a:latin typeface="+mn-lt"/>
                <a:ea typeface="+mn-ea"/>
                <a:cs typeface="+mn-ea"/>
                <a:sym typeface="+mn-lt"/>
              </a:rPr>
              <a:t>注意</a:t>
            </a:r>
            <a:r>
              <a:rPr kumimoji="1" lang="en-US" altLang="zh-CN" sz="2000" dirty="0">
                <a:solidFill>
                  <a:srgbClr val="000000"/>
                </a:solidFill>
                <a:latin typeface="+mn-lt"/>
                <a:ea typeface="+mn-ea"/>
                <a:cs typeface="+mn-ea"/>
                <a:sym typeface="+mn-lt"/>
              </a:rPr>
              <a:t>: *  </a:t>
            </a:r>
            <a:r>
              <a:rPr kumimoji="1" lang="zh-CN" altLang="en-US" sz="2000" dirty="0">
                <a:solidFill>
                  <a:srgbClr val="000000"/>
                </a:solidFill>
                <a:latin typeface="+mn-lt"/>
                <a:ea typeface="+mn-ea"/>
                <a:cs typeface="+mn-ea"/>
                <a:sym typeface="+mn-lt"/>
              </a:rPr>
              <a:t>不影响标志位</a:t>
            </a:r>
            <a:endParaRPr kumimoji="1" lang="zh-CN" altLang="en-US" sz="2000" dirty="0">
              <a:solidFill>
                <a:srgbClr val="000000"/>
              </a:solidFill>
              <a:latin typeface="+mn-lt"/>
              <a:ea typeface="+mn-ea"/>
              <a:cs typeface="+mn-ea"/>
              <a:sym typeface="+mn-lt"/>
            </a:endParaRPr>
          </a:p>
          <a:p>
            <a:pPr lvl="1">
              <a:lnSpc>
                <a:spcPct val="125000"/>
              </a:lnSpc>
            </a:pPr>
            <a:r>
              <a:rPr kumimoji="1" lang="zh-CN" altLang="en-US" sz="2000" dirty="0">
                <a:solidFill>
                  <a:srgbClr val="000000"/>
                </a:solidFill>
                <a:latin typeface="+mn-lt"/>
                <a:ea typeface="+mn-ea"/>
                <a:cs typeface="+mn-ea"/>
                <a:sym typeface="+mn-lt"/>
              </a:rPr>
              <a:t>   *  不允许使用段寄存器，两个操作数必须有一个在寄存器中</a:t>
            </a:r>
            <a:endParaRPr kumimoji="1" lang="en-US" altLang="zh-CN" sz="2000" dirty="0">
              <a:solidFill>
                <a:srgbClr val="000000"/>
              </a:solidFill>
              <a:latin typeface="+mn-lt"/>
              <a:ea typeface="+mn-ea"/>
              <a:cs typeface="+mn-ea"/>
              <a:sym typeface="+mn-lt"/>
            </a:endParaRPr>
          </a:p>
          <a:p>
            <a:pPr lvl="1">
              <a:lnSpc>
                <a:spcPct val="125000"/>
              </a:lnSpc>
            </a:pPr>
            <a:r>
              <a:rPr kumimoji="1" lang="zh-CN" altLang="en-US" sz="2000" dirty="0">
                <a:solidFill>
                  <a:srgbClr val="000000"/>
                </a:solidFill>
                <a:latin typeface="+mn-lt"/>
                <a:ea typeface="+mn-ea"/>
                <a:cs typeface="+mn-ea"/>
                <a:sym typeface="+mn-lt"/>
              </a:rPr>
              <a:t>（</a:t>
            </a:r>
            <a:r>
              <a:rPr kumimoji="1" lang="zh-CN" altLang="en-US" sz="2000" dirty="0">
                <a:solidFill>
                  <a:srgbClr val="CC3300"/>
                </a:solidFill>
                <a:latin typeface="+mn-lt"/>
                <a:ea typeface="+mn-ea"/>
                <a:cs typeface="+mn-ea"/>
                <a:sym typeface="+mn-lt"/>
              </a:rPr>
              <a:t>内存之间不能相互传送数据，因为不知位宽是否匹配</a:t>
            </a:r>
            <a:r>
              <a:rPr kumimoji="1" lang="zh-CN" altLang="en-US" sz="2000" dirty="0">
                <a:solidFill>
                  <a:srgbClr val="000000"/>
                </a:solidFill>
                <a:latin typeface="+mn-lt"/>
                <a:ea typeface="+mn-ea"/>
                <a:cs typeface="+mn-ea"/>
                <a:sym typeface="+mn-lt"/>
              </a:rPr>
              <a:t>）</a:t>
            </a:r>
            <a:endParaRPr kumimoji="1" lang="zh-CN" altLang="en-US" sz="2000" dirty="0">
              <a:solidFill>
                <a:srgbClr val="000000"/>
              </a:solidFill>
              <a:latin typeface="+mn-lt"/>
              <a:ea typeface="+mn-ea"/>
              <a:cs typeface="+mn-ea"/>
              <a:sym typeface="+mn-lt"/>
            </a:endParaRPr>
          </a:p>
        </p:txBody>
      </p:sp>
      <p:sp>
        <p:nvSpPr>
          <p:cNvPr id="28675" name="矩形 1"/>
          <p:cNvSpPr>
            <a:spLocks noChangeArrowheads="1"/>
          </p:cNvSpPr>
          <p:nvPr/>
        </p:nvSpPr>
        <p:spPr bwMode="auto">
          <a:xfrm>
            <a:off x="265857" y="2029238"/>
            <a:ext cx="8612285" cy="515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25000"/>
              </a:lnSpc>
            </a:pPr>
            <a:r>
              <a:rPr kumimoji="1" lang="zh-CN" altLang="en-US" sz="2200" dirty="0">
                <a:solidFill>
                  <a:srgbClr val="005696"/>
                </a:solidFill>
                <a:latin typeface="+mn-lt"/>
                <a:ea typeface="+mn-ea"/>
                <a:cs typeface="+mn-ea"/>
                <a:sym typeface="+mn-lt"/>
              </a:rPr>
              <a:t>交换指令：</a:t>
            </a:r>
            <a:r>
              <a:rPr kumimoji="1" lang="en-US" altLang="zh-CN" sz="2200" dirty="0">
                <a:solidFill>
                  <a:srgbClr val="005696"/>
                </a:solidFill>
                <a:latin typeface="+mn-lt"/>
                <a:ea typeface="+mn-ea"/>
                <a:cs typeface="+mn-ea"/>
                <a:sym typeface="+mn-lt"/>
              </a:rPr>
              <a:t>XCHG  OPR1, OPR2</a:t>
            </a:r>
            <a:endParaRPr kumimoji="1" lang="en-US" altLang="zh-CN" sz="2200" dirty="0">
              <a:solidFill>
                <a:srgbClr val="006600"/>
              </a:solidFill>
              <a:latin typeface="+mn-lt"/>
              <a:ea typeface="+mn-ea"/>
              <a:cs typeface="+mn-ea"/>
              <a:sym typeface="+mn-lt"/>
            </a:endParaRPr>
          </a:p>
        </p:txBody>
      </p:sp>
      <p:sp>
        <p:nvSpPr>
          <p:cNvPr id="3" name="矩形 2"/>
          <p:cNvSpPr>
            <a:spLocks noChangeArrowheads="1"/>
          </p:cNvSpPr>
          <p:nvPr/>
        </p:nvSpPr>
        <p:spPr bwMode="auto">
          <a:xfrm>
            <a:off x="644885" y="4391772"/>
            <a:ext cx="8122493"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25000"/>
              </a:lnSpc>
            </a:pPr>
            <a:r>
              <a:rPr kumimoji="1" lang="zh-CN" altLang="en-US" sz="2200" dirty="0">
                <a:solidFill>
                  <a:srgbClr val="000000"/>
                </a:solidFill>
                <a:latin typeface="+mn-lt"/>
                <a:ea typeface="+mn-ea"/>
                <a:cs typeface="+mn-ea"/>
                <a:sym typeface="+mn-lt"/>
              </a:rPr>
              <a:t> 例：</a:t>
            </a:r>
            <a:r>
              <a:rPr kumimoji="1" lang="en-US" altLang="zh-CN" sz="2200" dirty="0">
                <a:solidFill>
                  <a:srgbClr val="000000"/>
                </a:solidFill>
                <a:latin typeface="+mn-lt"/>
                <a:ea typeface="+mn-ea"/>
                <a:cs typeface="+mn-ea"/>
                <a:sym typeface="+mn-lt"/>
              </a:rPr>
              <a:t>BX=6F30H</a:t>
            </a:r>
            <a:r>
              <a:rPr kumimoji="1" lang="zh-CN" altLang="en-US" sz="2200" dirty="0">
                <a:solidFill>
                  <a:srgbClr val="000000"/>
                </a:solidFill>
                <a:latin typeface="+mn-lt"/>
                <a:ea typeface="+mn-ea"/>
                <a:cs typeface="+mn-ea"/>
                <a:sym typeface="+mn-lt"/>
              </a:rPr>
              <a:t>，</a:t>
            </a:r>
            <a:r>
              <a:rPr kumimoji="1" lang="en-US" altLang="zh-CN" sz="2200" dirty="0">
                <a:solidFill>
                  <a:srgbClr val="000000"/>
                </a:solidFill>
                <a:latin typeface="+mn-lt"/>
                <a:ea typeface="+mn-ea"/>
                <a:cs typeface="+mn-ea"/>
                <a:sym typeface="+mn-lt"/>
              </a:rPr>
              <a:t>BP=0200H</a:t>
            </a:r>
            <a:r>
              <a:rPr kumimoji="1" lang="zh-CN" altLang="en-US" sz="2200" dirty="0">
                <a:solidFill>
                  <a:srgbClr val="000000"/>
                </a:solidFill>
                <a:latin typeface="+mn-lt"/>
                <a:ea typeface="+mn-ea"/>
                <a:cs typeface="+mn-ea"/>
                <a:sym typeface="+mn-lt"/>
              </a:rPr>
              <a:t>，</a:t>
            </a:r>
            <a:r>
              <a:rPr kumimoji="1" lang="en-US" altLang="zh-CN" sz="2200" dirty="0">
                <a:solidFill>
                  <a:srgbClr val="000000"/>
                </a:solidFill>
                <a:latin typeface="+mn-lt"/>
                <a:ea typeface="+mn-ea"/>
                <a:cs typeface="+mn-ea"/>
                <a:sym typeface="+mn-lt"/>
              </a:rPr>
              <a:t>SI=0046H</a:t>
            </a:r>
            <a:r>
              <a:rPr kumimoji="1" lang="zh-CN" altLang="en-US" sz="2200" dirty="0">
                <a:solidFill>
                  <a:srgbClr val="000000"/>
                </a:solidFill>
                <a:latin typeface="+mn-lt"/>
                <a:ea typeface="+mn-ea"/>
                <a:cs typeface="+mn-ea"/>
                <a:sym typeface="+mn-lt"/>
              </a:rPr>
              <a:t>，</a:t>
            </a:r>
            <a:r>
              <a:rPr kumimoji="1" lang="en-US" altLang="zh-CN" sz="2200" dirty="0">
                <a:solidFill>
                  <a:srgbClr val="000000"/>
                </a:solidFill>
                <a:latin typeface="+mn-lt"/>
                <a:ea typeface="+mn-ea"/>
                <a:cs typeface="+mn-ea"/>
                <a:sym typeface="+mn-lt"/>
              </a:rPr>
              <a:t>AX=2105H</a:t>
            </a:r>
            <a:endParaRPr kumimoji="1" lang="zh-CN" altLang="en-US" sz="2200" dirty="0">
              <a:solidFill>
                <a:srgbClr val="000000"/>
              </a:solidFill>
              <a:latin typeface="+mn-lt"/>
              <a:ea typeface="+mn-ea"/>
              <a:cs typeface="+mn-ea"/>
              <a:sym typeface="+mn-lt"/>
            </a:endParaRPr>
          </a:p>
          <a:p>
            <a:pPr algn="just">
              <a:lnSpc>
                <a:spcPct val="125000"/>
              </a:lnSpc>
            </a:pPr>
            <a:r>
              <a:rPr kumimoji="1" lang="zh-CN" altLang="en-US" sz="2200" dirty="0">
                <a:solidFill>
                  <a:srgbClr val="000000"/>
                </a:solidFill>
                <a:latin typeface="+mn-lt"/>
                <a:ea typeface="+mn-ea"/>
                <a:cs typeface="+mn-ea"/>
                <a:sym typeface="+mn-lt"/>
              </a:rPr>
              <a:t>        </a:t>
            </a:r>
            <a:r>
              <a:rPr kumimoji="1" lang="en-US" altLang="zh-CN" sz="2200" dirty="0">
                <a:solidFill>
                  <a:srgbClr val="000000"/>
                </a:solidFill>
                <a:latin typeface="+mn-lt"/>
                <a:ea typeface="+mn-ea"/>
                <a:cs typeface="+mn-ea"/>
                <a:sym typeface="+mn-lt"/>
              </a:rPr>
              <a:t>SS=2F00H</a:t>
            </a:r>
            <a:r>
              <a:rPr kumimoji="1" lang="zh-CN" altLang="en-US" sz="2200" dirty="0">
                <a:solidFill>
                  <a:srgbClr val="000000"/>
                </a:solidFill>
                <a:latin typeface="+mn-lt"/>
                <a:ea typeface="+mn-ea"/>
                <a:cs typeface="+mn-ea"/>
                <a:sym typeface="+mn-lt"/>
              </a:rPr>
              <a:t>，</a:t>
            </a:r>
            <a:r>
              <a:rPr kumimoji="1" lang="en-US" altLang="zh-CN" sz="2200" dirty="0">
                <a:solidFill>
                  <a:srgbClr val="000000"/>
                </a:solidFill>
                <a:latin typeface="+mn-lt"/>
                <a:ea typeface="+mn-ea"/>
                <a:cs typeface="+mn-ea"/>
                <a:sym typeface="+mn-lt"/>
              </a:rPr>
              <a:t>(2F246H)=4154H   </a:t>
            </a:r>
            <a:endParaRPr kumimoji="1" lang="zh-CN" altLang="en-US" sz="2200" dirty="0">
              <a:solidFill>
                <a:srgbClr val="000000"/>
              </a:solidFill>
              <a:latin typeface="+mn-lt"/>
              <a:ea typeface="+mn-ea"/>
              <a:cs typeface="+mn-ea"/>
              <a:sym typeface="+mn-lt"/>
            </a:endParaRPr>
          </a:p>
          <a:p>
            <a:pPr algn="just">
              <a:lnSpc>
                <a:spcPct val="125000"/>
              </a:lnSpc>
            </a:pPr>
            <a:r>
              <a:rPr kumimoji="1" lang="zh-CN" altLang="en-US" sz="2200" dirty="0">
                <a:solidFill>
                  <a:srgbClr val="000000"/>
                </a:solidFill>
                <a:latin typeface="+mn-lt"/>
                <a:ea typeface="+mn-ea"/>
                <a:cs typeface="+mn-ea"/>
                <a:sym typeface="+mn-lt"/>
              </a:rPr>
              <a:t>        </a:t>
            </a:r>
            <a:r>
              <a:rPr kumimoji="1" lang="en-US" altLang="zh-CN" sz="2200" dirty="0">
                <a:solidFill>
                  <a:srgbClr val="000000"/>
                </a:solidFill>
                <a:latin typeface="+mn-lt"/>
                <a:ea typeface="+mn-ea"/>
                <a:cs typeface="+mn-ea"/>
                <a:sym typeface="+mn-lt"/>
              </a:rPr>
              <a:t>XCHG  BX</a:t>
            </a:r>
            <a:r>
              <a:rPr kumimoji="1" lang="zh-CN" altLang="en-US" sz="2200" dirty="0">
                <a:solidFill>
                  <a:srgbClr val="000000"/>
                </a:solidFill>
                <a:latin typeface="+mn-lt"/>
                <a:ea typeface="+mn-ea"/>
                <a:cs typeface="+mn-ea"/>
                <a:sym typeface="+mn-lt"/>
              </a:rPr>
              <a:t>，</a:t>
            </a:r>
            <a:r>
              <a:rPr kumimoji="1" lang="en-US" altLang="zh-CN" sz="2200" dirty="0">
                <a:solidFill>
                  <a:srgbClr val="000000"/>
                </a:solidFill>
                <a:latin typeface="+mn-lt"/>
                <a:ea typeface="+mn-ea"/>
                <a:cs typeface="+mn-ea"/>
                <a:sym typeface="+mn-lt"/>
              </a:rPr>
              <a:t>[BP+SI] </a:t>
            </a:r>
            <a:endParaRPr kumimoji="1" lang="en-US" altLang="zh-CN" sz="2200" dirty="0">
              <a:solidFill>
                <a:srgbClr val="000000"/>
              </a:solidFill>
              <a:latin typeface="+mn-lt"/>
              <a:ea typeface="+mn-ea"/>
              <a:cs typeface="+mn-ea"/>
              <a:sym typeface="+mn-lt"/>
            </a:endParaRPr>
          </a:p>
          <a:p>
            <a:pPr algn="just">
              <a:lnSpc>
                <a:spcPct val="125000"/>
              </a:lnSpc>
            </a:pPr>
            <a:r>
              <a:rPr kumimoji="1" lang="en-US" altLang="zh-CN" sz="2200" dirty="0">
                <a:solidFill>
                  <a:srgbClr val="000000"/>
                </a:solidFill>
                <a:latin typeface="+mn-lt"/>
                <a:ea typeface="+mn-ea"/>
                <a:cs typeface="+mn-ea"/>
                <a:sym typeface="+mn-lt"/>
              </a:rPr>
              <a:t>        XCHG  AL</a:t>
            </a:r>
            <a:r>
              <a:rPr kumimoji="1" lang="zh-CN" altLang="en-US" sz="2200" dirty="0">
                <a:solidFill>
                  <a:srgbClr val="000000"/>
                </a:solidFill>
                <a:latin typeface="+mn-lt"/>
                <a:ea typeface="+mn-ea"/>
                <a:cs typeface="+mn-ea"/>
                <a:sym typeface="+mn-lt"/>
              </a:rPr>
              <a:t>，</a:t>
            </a:r>
            <a:r>
              <a:rPr kumimoji="1" lang="en-US" altLang="zh-CN" sz="2200" dirty="0">
                <a:solidFill>
                  <a:srgbClr val="000000"/>
                </a:solidFill>
                <a:latin typeface="+mn-lt"/>
                <a:ea typeface="+mn-ea"/>
                <a:cs typeface="+mn-ea"/>
                <a:sym typeface="+mn-lt"/>
              </a:rPr>
              <a:t>BH</a:t>
            </a:r>
            <a:endParaRPr lang="zh-CN" altLang="en-US" sz="2200" dirty="0">
              <a:solidFill>
                <a:srgbClr val="006600"/>
              </a:solidFill>
              <a:latin typeface="+mn-lt"/>
              <a:ea typeface="+mn-ea"/>
              <a:cs typeface="+mn-ea"/>
              <a:sym typeface="+mn-lt"/>
            </a:endParaRPr>
          </a:p>
        </p:txBody>
      </p:sp>
      <p:sp>
        <p:nvSpPr>
          <p:cNvPr id="5" name="Rectangle 3"/>
          <p:cNvSpPr>
            <a:spLocks noChangeArrowheads="1"/>
          </p:cNvSpPr>
          <p:nvPr/>
        </p:nvSpPr>
        <p:spPr bwMode="auto">
          <a:xfrm>
            <a:off x="265857" y="1285243"/>
            <a:ext cx="408393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kumimoji="1" lang="en-US" altLang="zh-CN" sz="2800" dirty="0">
                <a:solidFill>
                  <a:srgbClr val="C00000"/>
                </a:solidFill>
                <a:latin typeface="+mn-lt"/>
                <a:ea typeface="+mn-ea"/>
                <a:cs typeface="+mn-ea"/>
                <a:sym typeface="+mn-lt"/>
              </a:rPr>
              <a:t>3</a:t>
            </a:r>
            <a:r>
              <a:rPr kumimoji="1" lang="zh-CN" altLang="en-US" sz="2800" dirty="0">
                <a:solidFill>
                  <a:srgbClr val="C00000"/>
                </a:solidFill>
                <a:latin typeface="+mn-lt"/>
                <a:ea typeface="+mn-ea"/>
                <a:cs typeface="+mn-ea"/>
                <a:sym typeface="+mn-lt"/>
              </a:rPr>
              <a:t>、数据交换指令 </a:t>
            </a:r>
            <a:r>
              <a:rPr kumimoji="1" lang="en-US" altLang="zh-CN" sz="2800" dirty="0">
                <a:solidFill>
                  <a:srgbClr val="006600"/>
                </a:solidFill>
                <a:latin typeface="+mn-lt"/>
                <a:ea typeface="+mn-ea"/>
                <a:cs typeface="+mn-ea"/>
                <a:sym typeface="+mn-lt"/>
              </a:rPr>
              <a:t>XCHG</a:t>
            </a:r>
            <a:endParaRPr kumimoji="1" lang="zh-CN" altLang="en-US" sz="2800" dirty="0">
              <a:solidFill>
                <a:srgbClr val="006600"/>
              </a:solidFill>
              <a:latin typeface="+mn-lt"/>
              <a:ea typeface="+mn-ea"/>
              <a:cs typeface="+mn-ea"/>
              <a:sym typeface="+mn-lt"/>
            </a:endParaRPr>
          </a:p>
        </p:txBody>
      </p:sp>
      <p:sp>
        <p:nvSpPr>
          <p:cNvPr id="4" name="矩形 3"/>
          <p:cNvSpPr/>
          <p:nvPr/>
        </p:nvSpPr>
        <p:spPr>
          <a:xfrm>
            <a:off x="4571999" y="2029238"/>
            <a:ext cx="4195379" cy="515526"/>
          </a:xfrm>
          <a:prstGeom prst="rect">
            <a:avLst/>
          </a:prstGeom>
        </p:spPr>
        <p:txBody>
          <a:bodyPr wrap="none">
            <a:spAutoFit/>
          </a:bodyPr>
          <a:lstStyle/>
          <a:p>
            <a:pPr lvl="0" algn="just">
              <a:lnSpc>
                <a:spcPct val="125000"/>
              </a:lnSpc>
            </a:pPr>
            <a:r>
              <a:rPr kumimoji="1" lang="zh-CN" altLang="en-US" sz="2200" dirty="0">
                <a:solidFill>
                  <a:srgbClr val="006600"/>
                </a:solidFill>
                <a:latin typeface="Arial" panose="020B0604020202020204"/>
                <a:ea typeface="微软雅黑" panose="020B0503020204020204" pitchFamily="34" charset="-122"/>
                <a:cs typeface="+mn-ea"/>
                <a:sym typeface="+mn-lt"/>
              </a:rPr>
              <a:t>执行操作： </a:t>
            </a:r>
            <a:r>
              <a:rPr kumimoji="1" lang="en-US" altLang="zh-CN" sz="2200" dirty="0">
                <a:solidFill>
                  <a:srgbClr val="006600"/>
                </a:solidFill>
                <a:latin typeface="Arial" panose="020B0604020202020204"/>
                <a:ea typeface="微软雅黑" panose="020B0503020204020204" pitchFamily="34" charset="-122"/>
                <a:cs typeface="+mn-ea"/>
                <a:sym typeface="+mn-lt"/>
              </a:rPr>
              <a:t>(OPR1)  </a:t>
            </a:r>
            <a:r>
              <a:rPr kumimoji="1" lang="en-US" altLang="zh-CN" sz="2200" dirty="0">
                <a:solidFill>
                  <a:srgbClr val="006600"/>
                </a:solidFill>
                <a:latin typeface="Arial" panose="020B0604020202020204"/>
                <a:ea typeface="微软雅黑" panose="020B0503020204020204" pitchFamily="34" charset="-122"/>
                <a:cs typeface="+mn-ea"/>
                <a:sym typeface="Symbol" panose="05050102010706020507" pitchFamily="18" charset="2"/>
              </a:rPr>
              <a:t></a:t>
            </a:r>
            <a:r>
              <a:rPr kumimoji="1" lang="en-US" altLang="zh-CN" sz="2200" dirty="0">
                <a:solidFill>
                  <a:srgbClr val="006600"/>
                </a:solidFill>
                <a:latin typeface="Arial" panose="020B0604020202020204"/>
                <a:ea typeface="微软雅黑" panose="020B0503020204020204" pitchFamily="34" charset="-122"/>
                <a:cs typeface="+mn-ea"/>
                <a:sym typeface="+mn-lt"/>
              </a:rPr>
              <a:t>  (OPR2)</a:t>
            </a:r>
            <a:endParaRPr kumimoji="1" lang="en-US" altLang="zh-CN" sz="2200" dirty="0">
              <a:solidFill>
                <a:srgbClr val="006600"/>
              </a:solidFill>
              <a:latin typeface="Arial" panose="020B0604020202020204"/>
              <a:ea typeface="微软雅黑" panose="020B0503020204020204" pitchFamily="34" charset="-122"/>
              <a:cs typeface="+mn-ea"/>
              <a:sym typeface="+mn-lt"/>
            </a:endParaRPr>
          </a:p>
        </p:txBody>
      </p:sp>
      <p:sp>
        <p:nvSpPr>
          <p:cNvPr id="7" name="矩形 6"/>
          <p:cNvSpPr/>
          <p:nvPr/>
        </p:nvSpPr>
        <p:spPr>
          <a:xfrm>
            <a:off x="4104968" y="5238157"/>
            <a:ext cx="4572000" cy="937260"/>
          </a:xfrm>
          <a:prstGeom prst="rect">
            <a:avLst/>
          </a:prstGeom>
        </p:spPr>
        <p:txBody>
          <a:bodyPr>
            <a:spAutoFit/>
          </a:bodyPr>
          <a:lstStyle/>
          <a:p>
            <a:pPr lvl="0" algn="just">
              <a:lnSpc>
                <a:spcPct val="125000"/>
              </a:lnSpc>
            </a:pPr>
            <a:r>
              <a:rPr kumimoji="1" lang="en-US" altLang="zh-CN" sz="2200" dirty="0">
                <a:solidFill>
                  <a:srgbClr val="006600"/>
                </a:solidFill>
                <a:latin typeface="Arial" panose="020B0604020202020204"/>
                <a:ea typeface="微软雅黑" panose="020B0503020204020204" pitchFamily="34" charset="-122"/>
                <a:cs typeface="+mn-ea"/>
                <a:sym typeface="+mn-lt"/>
              </a:rPr>
              <a:t>; BX = 4154H</a:t>
            </a:r>
            <a:endParaRPr kumimoji="1" lang="en-US" altLang="zh-CN" sz="2200" dirty="0">
              <a:solidFill>
                <a:srgbClr val="006600"/>
              </a:solidFill>
              <a:latin typeface="Arial" panose="020B0604020202020204"/>
              <a:ea typeface="微软雅黑" panose="020B0503020204020204" pitchFamily="34" charset="-122"/>
              <a:cs typeface="+mn-ea"/>
              <a:sym typeface="+mn-lt"/>
            </a:endParaRPr>
          </a:p>
          <a:p>
            <a:pPr lvl="0" algn="just">
              <a:lnSpc>
                <a:spcPct val="125000"/>
              </a:lnSpc>
            </a:pPr>
            <a:r>
              <a:rPr kumimoji="1" lang="en-US" altLang="zh-CN" sz="2200" dirty="0">
                <a:solidFill>
                  <a:srgbClr val="006600"/>
                </a:solidFill>
                <a:latin typeface="Arial" panose="020B0604020202020204"/>
                <a:ea typeface="微软雅黑" panose="020B0503020204020204" pitchFamily="34" charset="-122"/>
                <a:cs typeface="+mn-ea"/>
                <a:sym typeface="+mn-lt"/>
              </a:rPr>
              <a:t>; AL= 41H</a:t>
            </a:r>
            <a:endParaRPr lang="zh-CN" altLang="en-US" sz="2200" dirty="0">
              <a:solidFill>
                <a:srgbClr val="006600"/>
              </a:solidFill>
              <a:latin typeface="Arial" panose="020B0604020202020204"/>
              <a:ea typeface="微软雅黑" panose="020B0503020204020204" pitchFamily="34" charset="-122"/>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8674"/>
                                        </p:tgtEl>
                                        <p:attrNameLst>
                                          <p:attrName>style.visibility</p:attrName>
                                        </p:attrNameLst>
                                      </p:cBhvr>
                                      <p:to>
                                        <p:strVal val="visible"/>
                                      </p:to>
                                    </p:set>
                                    <p:animEffect transition="in" filter="wipe(up)">
                                      <p:cBhvr>
                                        <p:cTn id="12" dur="500"/>
                                        <p:tgtEl>
                                          <p:spTgt spid="2867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randombar(horizontal)">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P spid="3" grpId="0" uiExpand="1" build="p"/>
      <p:bldP spid="4"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323759" y="2900556"/>
            <a:ext cx="8496480"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800100" indent="-34290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marL="342900" indent="-342900" algn="just">
              <a:lnSpc>
                <a:spcPct val="150000"/>
              </a:lnSpc>
              <a:buFont typeface="Wingdings" panose="05000000000000000000" pitchFamily="2" charset="2"/>
              <a:buChar char="p"/>
            </a:pPr>
            <a:r>
              <a:rPr kumimoji="1" lang="zh-CN" altLang="en-US" dirty="0">
                <a:solidFill>
                  <a:srgbClr val="005696"/>
                </a:solidFill>
                <a:latin typeface="+mn-lt"/>
                <a:ea typeface="+mn-ea"/>
                <a:cs typeface="+mn-ea"/>
                <a:sym typeface="+mn-lt"/>
              </a:rPr>
              <a:t>用于外部设备</a:t>
            </a:r>
            <a:r>
              <a:rPr kumimoji="1" lang="en-US" altLang="zh-CN" dirty="0">
                <a:solidFill>
                  <a:srgbClr val="005696"/>
                </a:solidFill>
                <a:latin typeface="+mn-lt"/>
                <a:ea typeface="+mn-ea"/>
                <a:cs typeface="+mn-ea"/>
                <a:sym typeface="+mn-lt"/>
              </a:rPr>
              <a:t>I/O</a:t>
            </a:r>
            <a:r>
              <a:rPr kumimoji="1" lang="zh-CN" altLang="en-US" dirty="0">
                <a:solidFill>
                  <a:srgbClr val="005696"/>
                </a:solidFill>
                <a:latin typeface="+mn-lt"/>
                <a:ea typeface="+mn-ea"/>
                <a:cs typeface="+mn-ea"/>
                <a:sym typeface="+mn-lt"/>
              </a:rPr>
              <a:t>端口与</a:t>
            </a:r>
            <a:r>
              <a:rPr kumimoji="1" lang="en-US" altLang="zh-CN" dirty="0">
                <a:solidFill>
                  <a:srgbClr val="005696"/>
                </a:solidFill>
                <a:latin typeface="+mn-lt"/>
                <a:ea typeface="+mn-ea"/>
                <a:cs typeface="+mn-ea"/>
                <a:sym typeface="+mn-lt"/>
              </a:rPr>
              <a:t>CPU</a:t>
            </a:r>
            <a:r>
              <a:rPr kumimoji="1" lang="zh-CN" altLang="en-US" dirty="0">
                <a:solidFill>
                  <a:srgbClr val="005696"/>
                </a:solidFill>
                <a:latin typeface="+mn-lt"/>
                <a:ea typeface="+mn-ea"/>
                <a:cs typeface="+mn-ea"/>
                <a:sym typeface="+mn-lt"/>
              </a:rPr>
              <a:t>之间的信息交换。</a:t>
            </a:r>
            <a:r>
              <a:rPr kumimoji="1" lang="zh-CN" altLang="en-US" dirty="0">
                <a:solidFill>
                  <a:srgbClr val="FF0000"/>
                </a:solidFill>
                <a:latin typeface="+mn-lt"/>
                <a:ea typeface="+mn-ea"/>
                <a:cs typeface="+mn-ea"/>
                <a:sym typeface="+mn-lt"/>
              </a:rPr>
              <a:t>只能使用</a:t>
            </a:r>
            <a:r>
              <a:rPr kumimoji="1" lang="en-US" altLang="zh-CN" dirty="0">
                <a:solidFill>
                  <a:srgbClr val="FF0000"/>
                </a:solidFill>
                <a:latin typeface="+mn-lt"/>
                <a:ea typeface="+mn-ea"/>
                <a:cs typeface="+mn-ea"/>
                <a:sym typeface="+mn-lt"/>
              </a:rPr>
              <a:t>AX</a:t>
            </a:r>
            <a:r>
              <a:rPr kumimoji="1" lang="zh-CN" altLang="en-US" dirty="0">
                <a:solidFill>
                  <a:srgbClr val="FF0000"/>
                </a:solidFill>
                <a:latin typeface="+mn-lt"/>
                <a:ea typeface="+mn-ea"/>
                <a:cs typeface="+mn-ea"/>
                <a:sym typeface="+mn-lt"/>
              </a:rPr>
              <a:t>或</a:t>
            </a:r>
            <a:r>
              <a:rPr kumimoji="1" lang="en-US" altLang="zh-CN" dirty="0">
                <a:solidFill>
                  <a:srgbClr val="FF0000"/>
                </a:solidFill>
                <a:latin typeface="+mn-lt"/>
                <a:ea typeface="+mn-ea"/>
                <a:cs typeface="+mn-ea"/>
                <a:sym typeface="+mn-lt"/>
              </a:rPr>
              <a:t>AL</a:t>
            </a:r>
            <a:r>
              <a:rPr kumimoji="1" lang="zh-CN" altLang="en-US" dirty="0">
                <a:solidFill>
                  <a:srgbClr val="FF0000"/>
                </a:solidFill>
                <a:latin typeface="+mn-lt"/>
                <a:ea typeface="+mn-ea"/>
                <a:cs typeface="+mn-ea"/>
                <a:sym typeface="+mn-lt"/>
              </a:rPr>
              <a:t>来存放数据，只限</a:t>
            </a:r>
            <a:r>
              <a:rPr kumimoji="1" lang="en-US" altLang="zh-CN" dirty="0">
                <a:solidFill>
                  <a:srgbClr val="FF0000"/>
                </a:solidFill>
                <a:latin typeface="+mn-lt"/>
                <a:ea typeface="+mn-ea"/>
                <a:cs typeface="+mn-ea"/>
                <a:sym typeface="+mn-lt"/>
              </a:rPr>
              <a:t>8</a:t>
            </a:r>
            <a:r>
              <a:rPr kumimoji="1" lang="zh-CN" altLang="en-US" dirty="0">
                <a:solidFill>
                  <a:srgbClr val="FF0000"/>
                </a:solidFill>
                <a:latin typeface="+mn-lt"/>
                <a:ea typeface="+mn-ea"/>
                <a:cs typeface="+mn-ea"/>
                <a:sym typeface="+mn-lt"/>
              </a:rPr>
              <a:t>位立即数或</a:t>
            </a:r>
            <a:r>
              <a:rPr kumimoji="1" lang="en-US" altLang="zh-CN" dirty="0">
                <a:solidFill>
                  <a:srgbClr val="FF0000"/>
                </a:solidFill>
                <a:latin typeface="+mn-lt"/>
                <a:ea typeface="+mn-ea"/>
                <a:cs typeface="+mn-ea"/>
                <a:sym typeface="+mn-lt"/>
              </a:rPr>
              <a:t>DX</a:t>
            </a:r>
            <a:r>
              <a:rPr kumimoji="1" lang="zh-CN" altLang="en-US" dirty="0">
                <a:solidFill>
                  <a:srgbClr val="FF0000"/>
                </a:solidFill>
                <a:latin typeface="+mn-lt"/>
                <a:ea typeface="+mn-ea"/>
                <a:cs typeface="+mn-ea"/>
                <a:sym typeface="+mn-lt"/>
              </a:rPr>
              <a:t>来存放端口号；</a:t>
            </a:r>
            <a:endParaRPr kumimoji="1" lang="zh-CN" altLang="en-US" dirty="0">
              <a:solidFill>
                <a:srgbClr val="FF0000"/>
              </a:solidFill>
              <a:latin typeface="+mn-lt"/>
              <a:ea typeface="+mn-ea"/>
              <a:cs typeface="+mn-ea"/>
              <a:sym typeface="+mn-lt"/>
            </a:endParaRPr>
          </a:p>
          <a:p>
            <a:pPr marL="342900" indent="-342900" algn="just">
              <a:lnSpc>
                <a:spcPct val="150000"/>
              </a:lnSpc>
              <a:buFont typeface="Wingdings" panose="05000000000000000000" pitchFamily="2" charset="2"/>
              <a:buChar char="p"/>
            </a:pPr>
            <a:r>
              <a:rPr kumimoji="1" lang="en-US" altLang="zh-CN" dirty="0">
                <a:solidFill>
                  <a:srgbClr val="005696"/>
                </a:solidFill>
                <a:latin typeface="+mn-lt"/>
                <a:ea typeface="+mn-ea"/>
                <a:cs typeface="+mn-ea"/>
                <a:sym typeface="+mn-lt"/>
              </a:rPr>
              <a:t>IN/OUT</a:t>
            </a:r>
            <a:r>
              <a:rPr kumimoji="1" lang="zh-CN" altLang="en-US" dirty="0">
                <a:solidFill>
                  <a:srgbClr val="005696"/>
                </a:solidFill>
                <a:latin typeface="+mn-lt"/>
                <a:ea typeface="+mn-ea"/>
                <a:cs typeface="+mn-ea"/>
                <a:sym typeface="+mn-lt"/>
              </a:rPr>
              <a:t>指令中</a:t>
            </a:r>
            <a:r>
              <a:rPr kumimoji="1" lang="en-US" altLang="zh-CN" dirty="0">
                <a:solidFill>
                  <a:srgbClr val="005696"/>
                </a:solidFill>
                <a:latin typeface="+mn-lt"/>
                <a:ea typeface="+mn-ea"/>
                <a:cs typeface="+mn-ea"/>
                <a:sym typeface="+mn-lt"/>
              </a:rPr>
              <a:t>AX</a:t>
            </a:r>
            <a:r>
              <a:rPr kumimoji="1" lang="zh-CN" altLang="en-US" dirty="0">
                <a:solidFill>
                  <a:srgbClr val="005696"/>
                </a:solidFill>
                <a:latin typeface="+mn-lt"/>
                <a:ea typeface="+mn-ea"/>
                <a:cs typeface="+mn-ea"/>
                <a:sym typeface="+mn-lt"/>
              </a:rPr>
              <a:t>（</a:t>
            </a:r>
            <a:r>
              <a:rPr kumimoji="1" lang="en-US" altLang="zh-CN" dirty="0">
                <a:solidFill>
                  <a:srgbClr val="005696"/>
                </a:solidFill>
                <a:latin typeface="+mn-lt"/>
                <a:ea typeface="+mn-ea"/>
                <a:cs typeface="+mn-ea"/>
                <a:sym typeface="+mn-lt"/>
              </a:rPr>
              <a:t>AL</a:t>
            </a:r>
            <a:r>
              <a:rPr kumimoji="1" lang="zh-CN" altLang="en-US" dirty="0">
                <a:solidFill>
                  <a:srgbClr val="005696"/>
                </a:solidFill>
                <a:latin typeface="+mn-lt"/>
                <a:ea typeface="+mn-ea"/>
                <a:cs typeface="+mn-ea"/>
                <a:sym typeface="+mn-lt"/>
              </a:rPr>
              <a:t>）操作数的位置是不同的，一个是目标操作数位置，另一个是源操作数位置；</a:t>
            </a:r>
            <a:endParaRPr kumimoji="1" lang="zh-CN" altLang="en-US" dirty="0">
              <a:solidFill>
                <a:srgbClr val="005696"/>
              </a:solidFill>
              <a:latin typeface="+mn-lt"/>
              <a:ea typeface="+mn-ea"/>
              <a:cs typeface="+mn-ea"/>
              <a:sym typeface="+mn-lt"/>
            </a:endParaRPr>
          </a:p>
          <a:p>
            <a:pPr marL="342900" indent="-342900" algn="just">
              <a:lnSpc>
                <a:spcPct val="150000"/>
              </a:lnSpc>
              <a:buFont typeface="Wingdings" panose="05000000000000000000" pitchFamily="2" charset="2"/>
              <a:buChar char="p"/>
            </a:pPr>
            <a:r>
              <a:rPr kumimoji="1" lang="en-US" altLang="zh-CN" dirty="0">
                <a:solidFill>
                  <a:srgbClr val="005696"/>
                </a:solidFill>
                <a:latin typeface="+mn-lt"/>
                <a:ea typeface="+mn-ea"/>
                <a:cs typeface="+mn-ea"/>
                <a:sym typeface="+mn-lt"/>
              </a:rPr>
              <a:t>IN/OUT</a:t>
            </a:r>
            <a:r>
              <a:rPr kumimoji="1" lang="zh-CN" altLang="en-US" dirty="0">
                <a:solidFill>
                  <a:srgbClr val="005696"/>
                </a:solidFill>
                <a:latin typeface="+mn-lt"/>
                <a:ea typeface="+mn-ea"/>
                <a:cs typeface="+mn-ea"/>
                <a:sym typeface="+mn-lt"/>
              </a:rPr>
              <a:t>指令操作期间，端口地址处将产生一个负脉冲信号</a:t>
            </a:r>
            <a:r>
              <a:rPr kumimoji="1" lang="en-US" altLang="zh-CN" dirty="0">
                <a:solidFill>
                  <a:srgbClr val="005696"/>
                </a:solidFill>
                <a:latin typeface="+mn-lt"/>
                <a:ea typeface="+mn-ea"/>
                <a:cs typeface="+mn-ea"/>
                <a:sym typeface="+mn-lt"/>
              </a:rPr>
              <a:t>;</a:t>
            </a:r>
            <a:endParaRPr kumimoji="1" lang="zh-CN" altLang="en-US" dirty="0">
              <a:solidFill>
                <a:srgbClr val="005696"/>
              </a:solidFill>
              <a:latin typeface="+mn-lt"/>
              <a:ea typeface="+mn-ea"/>
              <a:cs typeface="+mn-ea"/>
              <a:sym typeface="+mn-lt"/>
            </a:endParaRPr>
          </a:p>
        </p:txBody>
      </p:sp>
      <p:sp>
        <p:nvSpPr>
          <p:cNvPr id="4" name="Rectangle 3"/>
          <p:cNvSpPr>
            <a:spLocks noChangeArrowheads="1"/>
          </p:cNvSpPr>
          <p:nvPr/>
        </p:nvSpPr>
        <p:spPr bwMode="auto">
          <a:xfrm>
            <a:off x="276432" y="2061253"/>
            <a:ext cx="469231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kumimoji="1" lang="en-US" altLang="zh-CN" sz="2800" dirty="0">
                <a:solidFill>
                  <a:srgbClr val="C00000"/>
                </a:solidFill>
                <a:latin typeface="+mn-lt"/>
                <a:ea typeface="+mn-ea"/>
                <a:cs typeface="+mn-ea"/>
                <a:sym typeface="+mn-lt"/>
              </a:rPr>
              <a:t>1</a:t>
            </a:r>
            <a:r>
              <a:rPr kumimoji="1" lang="zh-CN" altLang="en-US" sz="2800" dirty="0">
                <a:solidFill>
                  <a:srgbClr val="C00000"/>
                </a:solidFill>
                <a:latin typeface="+mn-lt"/>
                <a:ea typeface="+mn-ea"/>
                <a:cs typeface="+mn-ea"/>
                <a:sym typeface="+mn-lt"/>
              </a:rPr>
              <a:t>、</a:t>
            </a:r>
            <a:r>
              <a:rPr kumimoji="1" lang="en-US" altLang="zh-CN" sz="2800" dirty="0">
                <a:solidFill>
                  <a:srgbClr val="C00000"/>
                </a:solidFill>
                <a:latin typeface="+mn-lt"/>
                <a:ea typeface="+mn-ea"/>
                <a:cs typeface="+mn-ea"/>
                <a:sym typeface="+mn-lt"/>
              </a:rPr>
              <a:t>I/O</a:t>
            </a:r>
            <a:r>
              <a:rPr kumimoji="1" lang="zh-CN" altLang="en-US" sz="2800" dirty="0">
                <a:solidFill>
                  <a:srgbClr val="C00000"/>
                </a:solidFill>
                <a:latin typeface="+mn-lt"/>
                <a:ea typeface="+mn-ea"/>
                <a:cs typeface="+mn-ea"/>
                <a:sym typeface="+mn-lt"/>
              </a:rPr>
              <a:t>数据传送指令 </a:t>
            </a:r>
            <a:r>
              <a:rPr kumimoji="1" lang="en-US" altLang="zh-CN" sz="2800" dirty="0">
                <a:solidFill>
                  <a:srgbClr val="006600"/>
                </a:solidFill>
                <a:latin typeface="+mn-lt"/>
                <a:ea typeface="+mn-ea"/>
                <a:cs typeface="+mn-ea"/>
                <a:sym typeface="+mn-lt"/>
              </a:rPr>
              <a:t>IN/OUT</a:t>
            </a:r>
            <a:endParaRPr kumimoji="1" lang="zh-CN" altLang="en-US" sz="2800" dirty="0">
              <a:solidFill>
                <a:srgbClr val="006600"/>
              </a:solidFill>
              <a:latin typeface="+mn-lt"/>
              <a:ea typeface="+mn-ea"/>
              <a:cs typeface="+mn-ea"/>
              <a:sym typeface="+mn-lt"/>
            </a:endParaRPr>
          </a:p>
        </p:txBody>
      </p:sp>
      <p:sp>
        <p:nvSpPr>
          <p:cNvPr id="5" name="Rectangle 3"/>
          <p:cNvSpPr>
            <a:spLocks noChangeArrowheads="1"/>
          </p:cNvSpPr>
          <p:nvPr/>
        </p:nvSpPr>
        <p:spPr bwMode="auto">
          <a:xfrm>
            <a:off x="2777277" y="1160396"/>
            <a:ext cx="387798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kumimoji="1" lang="zh-CN" altLang="en-US" sz="3200" dirty="0">
                <a:solidFill>
                  <a:srgbClr val="C00000"/>
                </a:solidFill>
                <a:latin typeface="+mn-lt"/>
                <a:ea typeface="+mn-ea"/>
                <a:cs typeface="+mn-ea"/>
                <a:sym typeface="+mn-lt"/>
              </a:rPr>
              <a:t>累加器专用传送指令</a:t>
            </a:r>
            <a:endParaRPr kumimoji="1" lang="zh-CN" altLang="en-US" sz="3200" dirty="0">
              <a:solidFill>
                <a:srgbClr val="00660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0722">
                                            <p:txEl>
                                              <p:pRg st="0" end="0"/>
                                            </p:txEl>
                                          </p:spTgt>
                                        </p:tgtEl>
                                        <p:attrNameLst>
                                          <p:attrName>style.visibility</p:attrName>
                                        </p:attrNameLst>
                                      </p:cBhvr>
                                      <p:to>
                                        <p:strVal val="visible"/>
                                      </p:to>
                                    </p:set>
                                    <p:animEffect transition="in" filter="wipe(up)">
                                      <p:cBhvr>
                                        <p:cTn id="7" dur="500"/>
                                        <p:tgtEl>
                                          <p:spTgt spid="3072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0722">
                                            <p:txEl>
                                              <p:pRg st="1" end="1"/>
                                            </p:txEl>
                                          </p:spTgt>
                                        </p:tgtEl>
                                        <p:attrNameLst>
                                          <p:attrName>style.visibility</p:attrName>
                                        </p:attrNameLst>
                                      </p:cBhvr>
                                      <p:to>
                                        <p:strVal val="visible"/>
                                      </p:to>
                                    </p:set>
                                    <p:animEffect transition="in" filter="wipe(up)">
                                      <p:cBhvr>
                                        <p:cTn id="12" dur="500"/>
                                        <p:tgtEl>
                                          <p:spTgt spid="3072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0722">
                                            <p:txEl>
                                              <p:pRg st="2" end="2"/>
                                            </p:txEl>
                                          </p:spTgt>
                                        </p:tgtEl>
                                        <p:attrNameLst>
                                          <p:attrName>style.visibility</p:attrName>
                                        </p:attrNameLst>
                                      </p:cBhvr>
                                      <p:to>
                                        <p:strVal val="visible"/>
                                      </p:to>
                                    </p:set>
                                    <p:animEffect transition="in" filter="wipe(up)">
                                      <p:cBhvr>
                                        <p:cTn id="17" dur="500"/>
                                        <p:tgtEl>
                                          <p:spTgt spid="3072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矩形 5"/>
          <p:cNvSpPr>
            <a:spLocks noChangeArrowheads="1"/>
          </p:cNvSpPr>
          <p:nvPr/>
        </p:nvSpPr>
        <p:spPr bwMode="auto">
          <a:xfrm>
            <a:off x="958559" y="2492182"/>
            <a:ext cx="7561262" cy="4004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kumimoji="1" lang="zh-CN" altLang="en-US" dirty="0">
                <a:solidFill>
                  <a:srgbClr val="000000"/>
                </a:solidFill>
                <a:latin typeface="+mn-lt"/>
                <a:ea typeface="+mn-ea"/>
                <a:cs typeface="+mn-ea"/>
                <a:sym typeface="+mn-lt"/>
              </a:rPr>
              <a:t>长格式：   </a:t>
            </a:r>
            <a:r>
              <a:rPr kumimoji="1" lang="en-US" altLang="zh-CN" dirty="0">
                <a:solidFill>
                  <a:srgbClr val="000000"/>
                </a:solidFill>
                <a:latin typeface="+mn-lt"/>
                <a:ea typeface="+mn-ea"/>
                <a:cs typeface="+mn-ea"/>
                <a:sym typeface="+mn-lt"/>
              </a:rPr>
              <a:t>IN   </a:t>
            </a:r>
            <a:r>
              <a:rPr kumimoji="1" lang="en-US" altLang="zh-CN" dirty="0">
                <a:solidFill>
                  <a:srgbClr val="FF0066"/>
                </a:solidFill>
                <a:latin typeface="+mn-lt"/>
                <a:ea typeface="+mn-ea"/>
                <a:cs typeface="+mn-ea"/>
                <a:sym typeface="+mn-lt"/>
              </a:rPr>
              <a:t>AL,</a:t>
            </a:r>
            <a:r>
              <a:rPr kumimoji="1" lang="en-US" altLang="zh-CN" dirty="0">
                <a:solidFill>
                  <a:srgbClr val="000000"/>
                </a:solidFill>
                <a:latin typeface="+mn-lt"/>
                <a:ea typeface="+mn-ea"/>
                <a:cs typeface="+mn-ea"/>
                <a:sym typeface="+mn-lt"/>
              </a:rPr>
              <a:t> </a:t>
            </a:r>
            <a:r>
              <a:rPr kumimoji="1" lang="en-US" altLang="zh-CN" dirty="0">
                <a:solidFill>
                  <a:srgbClr val="0000FF"/>
                </a:solidFill>
                <a:latin typeface="+mn-lt"/>
                <a:ea typeface="+mn-ea"/>
                <a:cs typeface="+mn-ea"/>
                <a:sym typeface="+mn-lt"/>
              </a:rPr>
              <a:t>PORT       </a:t>
            </a:r>
            <a:r>
              <a:rPr kumimoji="1" lang="zh-CN" altLang="en-US" dirty="0">
                <a:solidFill>
                  <a:srgbClr val="0000FF"/>
                </a:solidFill>
                <a:latin typeface="+mn-lt"/>
                <a:ea typeface="+mn-ea"/>
                <a:cs typeface="+mn-ea"/>
                <a:sym typeface="+mn-lt"/>
              </a:rPr>
              <a:t>  </a:t>
            </a:r>
            <a:r>
              <a:rPr kumimoji="1" lang="zh-CN" altLang="en-US" dirty="0">
                <a:solidFill>
                  <a:srgbClr val="000000"/>
                </a:solidFill>
                <a:latin typeface="+mn-lt"/>
                <a:ea typeface="+mn-ea"/>
                <a:cs typeface="+mn-ea"/>
                <a:sym typeface="+mn-lt"/>
              </a:rPr>
              <a:t>（字节）</a:t>
            </a:r>
            <a:endParaRPr kumimoji="1" lang="zh-CN" altLang="en-US" dirty="0">
              <a:solidFill>
                <a:srgbClr val="000000"/>
              </a:solidFill>
              <a:latin typeface="+mn-lt"/>
              <a:ea typeface="+mn-ea"/>
              <a:cs typeface="+mn-ea"/>
              <a:sym typeface="+mn-lt"/>
            </a:endParaRPr>
          </a:p>
          <a:p>
            <a:pPr algn="just">
              <a:lnSpc>
                <a:spcPct val="120000"/>
              </a:lnSpc>
            </a:pPr>
            <a:r>
              <a:rPr kumimoji="1" lang="zh-CN" altLang="en-US" dirty="0">
                <a:solidFill>
                  <a:srgbClr val="000000"/>
                </a:solidFill>
                <a:latin typeface="+mn-lt"/>
                <a:ea typeface="+mn-ea"/>
                <a:cs typeface="+mn-ea"/>
                <a:sym typeface="+mn-lt"/>
              </a:rPr>
              <a:t>                 </a:t>
            </a:r>
            <a:r>
              <a:rPr kumimoji="1" lang="en-US" altLang="zh-CN" dirty="0">
                <a:solidFill>
                  <a:srgbClr val="000000"/>
                </a:solidFill>
                <a:latin typeface="+mn-lt"/>
                <a:ea typeface="+mn-ea"/>
                <a:cs typeface="+mn-ea"/>
                <a:sym typeface="+mn-lt"/>
              </a:rPr>
              <a:t>IN   </a:t>
            </a:r>
            <a:r>
              <a:rPr kumimoji="1" lang="en-US" altLang="zh-CN" dirty="0">
                <a:solidFill>
                  <a:srgbClr val="FF0066"/>
                </a:solidFill>
                <a:latin typeface="+mn-lt"/>
                <a:ea typeface="+mn-ea"/>
                <a:cs typeface="+mn-ea"/>
                <a:sym typeface="+mn-lt"/>
              </a:rPr>
              <a:t>AX,</a:t>
            </a:r>
            <a:r>
              <a:rPr kumimoji="1" lang="en-US" altLang="zh-CN" dirty="0">
                <a:solidFill>
                  <a:srgbClr val="000000"/>
                </a:solidFill>
                <a:latin typeface="+mn-lt"/>
                <a:ea typeface="+mn-ea"/>
                <a:cs typeface="+mn-ea"/>
                <a:sym typeface="+mn-lt"/>
              </a:rPr>
              <a:t> </a:t>
            </a:r>
            <a:r>
              <a:rPr kumimoji="1" lang="en-US" altLang="zh-CN" dirty="0">
                <a:solidFill>
                  <a:srgbClr val="0000FF"/>
                </a:solidFill>
                <a:latin typeface="+mn-lt"/>
                <a:ea typeface="+mn-ea"/>
                <a:cs typeface="+mn-ea"/>
                <a:sym typeface="+mn-lt"/>
              </a:rPr>
              <a:t>PORT</a:t>
            </a:r>
            <a:r>
              <a:rPr kumimoji="1" lang="en-US" altLang="zh-CN" dirty="0">
                <a:solidFill>
                  <a:srgbClr val="000000"/>
                </a:solidFill>
                <a:latin typeface="+mn-lt"/>
                <a:ea typeface="+mn-ea"/>
                <a:cs typeface="+mn-ea"/>
                <a:sym typeface="+mn-lt"/>
              </a:rPr>
              <a:t>         </a:t>
            </a:r>
            <a:r>
              <a:rPr kumimoji="1" lang="zh-CN" altLang="en-US" dirty="0">
                <a:solidFill>
                  <a:srgbClr val="000000"/>
                </a:solidFill>
                <a:latin typeface="+mn-lt"/>
                <a:ea typeface="+mn-ea"/>
                <a:cs typeface="+mn-ea"/>
                <a:sym typeface="+mn-lt"/>
              </a:rPr>
              <a:t>（字）</a:t>
            </a:r>
            <a:endParaRPr kumimoji="1" lang="zh-CN" altLang="en-US" dirty="0">
              <a:solidFill>
                <a:srgbClr val="000000"/>
              </a:solidFill>
              <a:latin typeface="+mn-lt"/>
              <a:ea typeface="+mn-ea"/>
              <a:cs typeface="+mn-ea"/>
              <a:sym typeface="+mn-lt"/>
            </a:endParaRPr>
          </a:p>
          <a:p>
            <a:pPr algn="just">
              <a:lnSpc>
                <a:spcPct val="120000"/>
              </a:lnSpc>
            </a:pPr>
            <a:r>
              <a:rPr kumimoji="1" lang="zh-CN" altLang="en-US" dirty="0">
                <a:solidFill>
                  <a:srgbClr val="000000"/>
                </a:solidFill>
                <a:latin typeface="+mn-lt"/>
                <a:ea typeface="+mn-ea"/>
                <a:cs typeface="+mn-ea"/>
                <a:sym typeface="+mn-lt"/>
              </a:rPr>
              <a:t>执行操作：</a:t>
            </a:r>
            <a:r>
              <a:rPr kumimoji="1" lang="en-US" altLang="zh-CN" dirty="0">
                <a:solidFill>
                  <a:srgbClr val="000000"/>
                </a:solidFill>
                <a:latin typeface="+mn-lt"/>
                <a:ea typeface="+mn-ea"/>
                <a:cs typeface="+mn-ea"/>
                <a:sym typeface="+mn-lt"/>
              </a:rPr>
              <a:t>AL </a:t>
            </a:r>
            <a:r>
              <a:rPr kumimoji="1" lang="en-US" altLang="zh-CN" dirty="0">
                <a:solidFill>
                  <a:srgbClr val="000000"/>
                </a:solidFill>
                <a:latin typeface="+mn-lt"/>
                <a:ea typeface="+mn-ea"/>
                <a:cs typeface="+mn-ea"/>
                <a:sym typeface="Symbol" panose="05050102010706020507" pitchFamily="18" charset="2"/>
              </a:rPr>
              <a:t></a:t>
            </a:r>
            <a:r>
              <a:rPr kumimoji="1" lang="en-US" altLang="zh-CN" dirty="0">
                <a:solidFill>
                  <a:srgbClr val="000000"/>
                </a:solidFill>
                <a:latin typeface="+mn-lt"/>
                <a:ea typeface="+mn-ea"/>
                <a:cs typeface="+mn-ea"/>
                <a:sym typeface="+mn-lt"/>
              </a:rPr>
              <a:t> (PORT)   	  </a:t>
            </a:r>
            <a:r>
              <a:rPr kumimoji="1" lang="zh-CN" altLang="en-US" dirty="0">
                <a:solidFill>
                  <a:srgbClr val="000000"/>
                </a:solidFill>
                <a:latin typeface="+mn-lt"/>
                <a:ea typeface="+mn-ea"/>
                <a:cs typeface="+mn-ea"/>
                <a:sym typeface="+mn-lt"/>
              </a:rPr>
              <a:t>（字节）</a:t>
            </a:r>
            <a:endParaRPr kumimoji="1" lang="zh-CN" altLang="en-US" dirty="0">
              <a:solidFill>
                <a:srgbClr val="000000"/>
              </a:solidFill>
              <a:latin typeface="+mn-lt"/>
              <a:ea typeface="+mn-ea"/>
              <a:cs typeface="+mn-ea"/>
              <a:sym typeface="+mn-lt"/>
            </a:endParaRPr>
          </a:p>
          <a:p>
            <a:pPr algn="just">
              <a:lnSpc>
                <a:spcPct val="120000"/>
              </a:lnSpc>
            </a:pPr>
            <a:r>
              <a:rPr kumimoji="1" lang="zh-CN" altLang="en-US" dirty="0">
                <a:solidFill>
                  <a:srgbClr val="000000"/>
                </a:solidFill>
                <a:latin typeface="+mn-lt"/>
                <a:ea typeface="+mn-ea"/>
                <a:cs typeface="+mn-ea"/>
                <a:sym typeface="+mn-lt"/>
              </a:rPr>
              <a:t>                  </a:t>
            </a:r>
            <a:r>
              <a:rPr kumimoji="1" lang="en-US" altLang="zh-CN" dirty="0">
                <a:solidFill>
                  <a:srgbClr val="000000"/>
                </a:solidFill>
                <a:latin typeface="+mn-lt"/>
                <a:ea typeface="+mn-ea"/>
                <a:cs typeface="+mn-ea"/>
                <a:sym typeface="+mn-lt"/>
              </a:rPr>
              <a:t>AX </a:t>
            </a:r>
            <a:r>
              <a:rPr kumimoji="1" lang="en-US" altLang="zh-CN" dirty="0">
                <a:solidFill>
                  <a:srgbClr val="000000"/>
                </a:solidFill>
                <a:latin typeface="+mn-lt"/>
                <a:ea typeface="+mn-ea"/>
                <a:cs typeface="+mn-ea"/>
                <a:sym typeface="Symbol" panose="05050102010706020507" pitchFamily="18" charset="2"/>
              </a:rPr>
              <a:t></a:t>
            </a:r>
            <a:r>
              <a:rPr kumimoji="1" lang="en-US" altLang="zh-CN" dirty="0">
                <a:solidFill>
                  <a:srgbClr val="000000"/>
                </a:solidFill>
                <a:latin typeface="+mn-lt"/>
                <a:ea typeface="+mn-ea"/>
                <a:cs typeface="+mn-ea"/>
                <a:sym typeface="+mn-lt"/>
              </a:rPr>
              <a:t> ((PORT+1),(PORT)) </a:t>
            </a:r>
            <a:r>
              <a:rPr kumimoji="1" lang="zh-CN" altLang="en-US" dirty="0">
                <a:solidFill>
                  <a:srgbClr val="000000"/>
                </a:solidFill>
                <a:latin typeface="+mn-lt"/>
                <a:ea typeface="+mn-ea"/>
                <a:cs typeface="+mn-ea"/>
                <a:sym typeface="+mn-lt"/>
              </a:rPr>
              <a:t>（字）</a:t>
            </a:r>
            <a:endParaRPr kumimoji="1" lang="zh-CN" altLang="en-US" dirty="0">
              <a:solidFill>
                <a:srgbClr val="000000"/>
              </a:solidFill>
              <a:latin typeface="+mn-lt"/>
              <a:ea typeface="+mn-ea"/>
              <a:cs typeface="+mn-ea"/>
              <a:sym typeface="+mn-lt"/>
            </a:endParaRPr>
          </a:p>
          <a:p>
            <a:pPr algn="just">
              <a:lnSpc>
                <a:spcPct val="120000"/>
              </a:lnSpc>
            </a:pPr>
            <a:endParaRPr kumimoji="1" lang="en-US" altLang="zh-CN" dirty="0">
              <a:solidFill>
                <a:srgbClr val="000000"/>
              </a:solidFill>
              <a:latin typeface="+mn-lt"/>
              <a:ea typeface="+mn-ea"/>
              <a:cs typeface="+mn-ea"/>
              <a:sym typeface="+mn-lt"/>
            </a:endParaRPr>
          </a:p>
          <a:p>
            <a:pPr algn="just">
              <a:lnSpc>
                <a:spcPct val="120000"/>
              </a:lnSpc>
            </a:pPr>
            <a:r>
              <a:rPr kumimoji="1" lang="zh-CN" altLang="en-US" dirty="0">
                <a:solidFill>
                  <a:srgbClr val="000000"/>
                </a:solidFill>
                <a:latin typeface="+mn-lt"/>
                <a:ea typeface="+mn-ea"/>
                <a:cs typeface="+mn-ea"/>
                <a:sym typeface="+mn-lt"/>
              </a:rPr>
              <a:t>短格式：   </a:t>
            </a:r>
            <a:r>
              <a:rPr kumimoji="1" lang="en-US" altLang="zh-CN" dirty="0">
                <a:solidFill>
                  <a:srgbClr val="000000"/>
                </a:solidFill>
                <a:latin typeface="+mn-lt"/>
                <a:ea typeface="+mn-ea"/>
                <a:cs typeface="+mn-ea"/>
                <a:sym typeface="+mn-lt"/>
              </a:rPr>
              <a:t>IN   </a:t>
            </a:r>
            <a:r>
              <a:rPr kumimoji="1" lang="en-US" altLang="zh-CN" dirty="0">
                <a:solidFill>
                  <a:srgbClr val="FF0066"/>
                </a:solidFill>
                <a:latin typeface="+mn-lt"/>
                <a:ea typeface="+mn-ea"/>
                <a:cs typeface="+mn-ea"/>
                <a:sym typeface="+mn-lt"/>
              </a:rPr>
              <a:t>AL,</a:t>
            </a:r>
            <a:r>
              <a:rPr kumimoji="1" lang="en-US" altLang="zh-CN" dirty="0">
                <a:solidFill>
                  <a:srgbClr val="000000"/>
                </a:solidFill>
                <a:latin typeface="+mn-lt"/>
                <a:ea typeface="+mn-ea"/>
                <a:cs typeface="+mn-ea"/>
                <a:sym typeface="+mn-lt"/>
              </a:rPr>
              <a:t> </a:t>
            </a:r>
            <a:r>
              <a:rPr kumimoji="1" lang="en-US" altLang="zh-CN" dirty="0">
                <a:solidFill>
                  <a:srgbClr val="0000FF"/>
                </a:solidFill>
                <a:latin typeface="+mn-lt"/>
                <a:ea typeface="+mn-ea"/>
                <a:cs typeface="+mn-ea"/>
                <a:sym typeface="+mn-lt"/>
              </a:rPr>
              <a:t>DX</a:t>
            </a:r>
            <a:r>
              <a:rPr kumimoji="1" lang="en-US" altLang="zh-CN" dirty="0">
                <a:solidFill>
                  <a:srgbClr val="000000"/>
                </a:solidFill>
                <a:latin typeface="+mn-lt"/>
                <a:ea typeface="+mn-ea"/>
                <a:cs typeface="+mn-ea"/>
                <a:sym typeface="+mn-lt"/>
              </a:rPr>
              <a:t>   	  </a:t>
            </a:r>
            <a:r>
              <a:rPr kumimoji="1" lang="zh-CN" altLang="en-US" dirty="0">
                <a:solidFill>
                  <a:srgbClr val="000000"/>
                </a:solidFill>
                <a:latin typeface="+mn-lt"/>
                <a:ea typeface="+mn-ea"/>
                <a:cs typeface="+mn-ea"/>
                <a:sym typeface="+mn-lt"/>
              </a:rPr>
              <a:t>（字节）</a:t>
            </a:r>
            <a:endParaRPr kumimoji="1" lang="zh-CN" altLang="en-US" dirty="0">
              <a:solidFill>
                <a:srgbClr val="000000"/>
              </a:solidFill>
              <a:latin typeface="+mn-lt"/>
              <a:ea typeface="+mn-ea"/>
              <a:cs typeface="+mn-ea"/>
              <a:sym typeface="+mn-lt"/>
            </a:endParaRPr>
          </a:p>
          <a:p>
            <a:pPr>
              <a:lnSpc>
                <a:spcPct val="120000"/>
              </a:lnSpc>
            </a:pPr>
            <a:r>
              <a:rPr kumimoji="1" lang="zh-CN" altLang="en-US" dirty="0">
                <a:solidFill>
                  <a:srgbClr val="000000"/>
                </a:solidFill>
                <a:latin typeface="+mn-lt"/>
                <a:ea typeface="+mn-ea"/>
                <a:cs typeface="+mn-ea"/>
                <a:sym typeface="+mn-lt"/>
              </a:rPr>
              <a:t>                 </a:t>
            </a:r>
            <a:r>
              <a:rPr kumimoji="1" lang="en-US" altLang="zh-CN" dirty="0">
                <a:solidFill>
                  <a:srgbClr val="000000"/>
                </a:solidFill>
                <a:latin typeface="+mn-lt"/>
                <a:ea typeface="+mn-ea"/>
                <a:cs typeface="+mn-ea"/>
                <a:sym typeface="+mn-lt"/>
              </a:rPr>
              <a:t>IN   </a:t>
            </a:r>
            <a:r>
              <a:rPr kumimoji="1" lang="en-US" altLang="zh-CN" dirty="0">
                <a:solidFill>
                  <a:srgbClr val="FF0066"/>
                </a:solidFill>
                <a:latin typeface="+mn-lt"/>
                <a:ea typeface="+mn-ea"/>
                <a:cs typeface="+mn-ea"/>
                <a:sym typeface="+mn-lt"/>
              </a:rPr>
              <a:t>AX,</a:t>
            </a:r>
            <a:r>
              <a:rPr kumimoji="1" lang="en-US" altLang="zh-CN" dirty="0">
                <a:solidFill>
                  <a:srgbClr val="000000"/>
                </a:solidFill>
                <a:latin typeface="+mn-lt"/>
                <a:ea typeface="+mn-ea"/>
                <a:cs typeface="+mn-ea"/>
                <a:sym typeface="+mn-lt"/>
              </a:rPr>
              <a:t> </a:t>
            </a:r>
            <a:r>
              <a:rPr kumimoji="1" lang="en-US" altLang="zh-CN" dirty="0">
                <a:solidFill>
                  <a:srgbClr val="0000FF"/>
                </a:solidFill>
                <a:latin typeface="+mn-lt"/>
                <a:ea typeface="+mn-ea"/>
                <a:cs typeface="+mn-ea"/>
                <a:sym typeface="+mn-lt"/>
              </a:rPr>
              <a:t>DX</a:t>
            </a:r>
            <a:r>
              <a:rPr kumimoji="1" lang="en-US" altLang="zh-CN" dirty="0">
                <a:solidFill>
                  <a:srgbClr val="000000"/>
                </a:solidFill>
                <a:latin typeface="+mn-lt"/>
                <a:ea typeface="+mn-ea"/>
                <a:cs typeface="+mn-ea"/>
                <a:sym typeface="+mn-lt"/>
              </a:rPr>
              <a:t>   	  </a:t>
            </a:r>
            <a:r>
              <a:rPr kumimoji="1" lang="zh-CN" altLang="en-US" dirty="0">
                <a:solidFill>
                  <a:srgbClr val="000000"/>
                </a:solidFill>
                <a:latin typeface="+mn-lt"/>
                <a:ea typeface="+mn-ea"/>
                <a:cs typeface="+mn-ea"/>
                <a:sym typeface="+mn-lt"/>
              </a:rPr>
              <a:t>（字）</a:t>
            </a:r>
            <a:endParaRPr kumimoji="1" lang="zh-CN" altLang="en-US" dirty="0">
              <a:solidFill>
                <a:srgbClr val="000000"/>
              </a:solidFill>
              <a:latin typeface="+mn-lt"/>
              <a:ea typeface="+mn-ea"/>
              <a:cs typeface="+mn-ea"/>
              <a:sym typeface="+mn-lt"/>
            </a:endParaRPr>
          </a:p>
          <a:p>
            <a:pPr>
              <a:lnSpc>
                <a:spcPct val="120000"/>
              </a:lnSpc>
            </a:pPr>
            <a:r>
              <a:rPr kumimoji="1" lang="zh-CN" altLang="en-US" dirty="0">
                <a:solidFill>
                  <a:srgbClr val="000000"/>
                </a:solidFill>
                <a:latin typeface="+mn-lt"/>
                <a:ea typeface="+mn-ea"/>
                <a:cs typeface="+mn-ea"/>
                <a:sym typeface="+mn-lt"/>
              </a:rPr>
              <a:t>执行操作：</a:t>
            </a:r>
            <a:r>
              <a:rPr kumimoji="1" lang="en-US" altLang="zh-CN" dirty="0">
                <a:solidFill>
                  <a:srgbClr val="000000"/>
                </a:solidFill>
                <a:latin typeface="+mn-lt"/>
                <a:ea typeface="+mn-ea"/>
                <a:cs typeface="+mn-ea"/>
                <a:sym typeface="+mn-lt"/>
              </a:rPr>
              <a:t>AL</a:t>
            </a:r>
            <a:r>
              <a:rPr kumimoji="1" lang="en-US" altLang="zh-CN" dirty="0">
                <a:solidFill>
                  <a:srgbClr val="000000"/>
                </a:solidFill>
                <a:latin typeface="+mn-lt"/>
                <a:ea typeface="+mn-ea"/>
                <a:cs typeface="+mn-ea"/>
                <a:sym typeface="Symbol" panose="05050102010706020507" pitchFamily="18" charset="2"/>
              </a:rPr>
              <a:t></a:t>
            </a:r>
            <a:r>
              <a:rPr kumimoji="1" lang="en-US" altLang="zh-CN" dirty="0">
                <a:solidFill>
                  <a:srgbClr val="000000"/>
                </a:solidFill>
                <a:latin typeface="+mn-lt"/>
                <a:ea typeface="+mn-ea"/>
                <a:cs typeface="+mn-ea"/>
                <a:sym typeface="+mn-lt"/>
              </a:rPr>
              <a:t> </a:t>
            </a:r>
            <a:r>
              <a:rPr kumimoji="1" lang="en-US" altLang="zh-CN" dirty="0">
                <a:solidFill>
                  <a:srgbClr val="0000FF"/>
                </a:solidFill>
                <a:latin typeface="+mn-lt"/>
                <a:ea typeface="+mn-ea"/>
                <a:cs typeface="+mn-ea"/>
                <a:sym typeface="+mn-lt"/>
              </a:rPr>
              <a:t>(DX)</a:t>
            </a:r>
            <a:r>
              <a:rPr kumimoji="1" lang="en-US" altLang="zh-CN" dirty="0">
                <a:solidFill>
                  <a:srgbClr val="000000"/>
                </a:solidFill>
                <a:latin typeface="+mn-lt"/>
                <a:ea typeface="+mn-ea"/>
                <a:cs typeface="+mn-ea"/>
                <a:sym typeface="+mn-lt"/>
              </a:rPr>
              <a:t>     	  </a:t>
            </a:r>
            <a:r>
              <a:rPr kumimoji="1" lang="zh-CN" altLang="en-US" dirty="0">
                <a:solidFill>
                  <a:srgbClr val="000000"/>
                </a:solidFill>
                <a:latin typeface="+mn-lt"/>
                <a:ea typeface="+mn-ea"/>
                <a:cs typeface="+mn-ea"/>
                <a:sym typeface="+mn-lt"/>
              </a:rPr>
              <a:t>（字节）</a:t>
            </a:r>
            <a:endParaRPr kumimoji="1" lang="zh-CN" altLang="en-US" dirty="0">
              <a:solidFill>
                <a:srgbClr val="000000"/>
              </a:solidFill>
              <a:latin typeface="+mn-lt"/>
              <a:ea typeface="+mn-ea"/>
              <a:cs typeface="+mn-ea"/>
              <a:sym typeface="+mn-lt"/>
            </a:endParaRPr>
          </a:p>
          <a:p>
            <a:pPr>
              <a:lnSpc>
                <a:spcPct val="120000"/>
              </a:lnSpc>
            </a:pPr>
            <a:r>
              <a:rPr kumimoji="1" lang="zh-CN" altLang="en-US" dirty="0">
                <a:solidFill>
                  <a:srgbClr val="000000"/>
                </a:solidFill>
                <a:latin typeface="+mn-lt"/>
                <a:ea typeface="+mn-ea"/>
                <a:cs typeface="+mn-ea"/>
                <a:sym typeface="+mn-lt"/>
              </a:rPr>
              <a:t>                  </a:t>
            </a:r>
            <a:r>
              <a:rPr kumimoji="1" lang="en-US" altLang="zh-CN" dirty="0">
                <a:solidFill>
                  <a:srgbClr val="000000"/>
                </a:solidFill>
                <a:latin typeface="+mn-lt"/>
                <a:ea typeface="+mn-ea"/>
                <a:cs typeface="+mn-ea"/>
                <a:sym typeface="+mn-lt"/>
              </a:rPr>
              <a:t>AX </a:t>
            </a:r>
            <a:r>
              <a:rPr kumimoji="1" lang="en-US" altLang="zh-CN" dirty="0">
                <a:solidFill>
                  <a:srgbClr val="000000"/>
                </a:solidFill>
                <a:cs typeface="+mn-ea"/>
                <a:sym typeface="Symbol" panose="05050102010706020507" pitchFamily="18" charset="2"/>
              </a:rPr>
              <a:t></a:t>
            </a:r>
            <a:r>
              <a:rPr kumimoji="1" lang="en-US" altLang="zh-CN" dirty="0">
                <a:solidFill>
                  <a:srgbClr val="000000"/>
                </a:solidFill>
                <a:latin typeface="+mn-lt"/>
                <a:ea typeface="+mn-ea"/>
                <a:cs typeface="+mn-ea"/>
                <a:sym typeface="+mn-lt"/>
              </a:rPr>
              <a:t> </a:t>
            </a:r>
            <a:r>
              <a:rPr kumimoji="1" lang="en-US" altLang="zh-CN" dirty="0">
                <a:solidFill>
                  <a:srgbClr val="0000FF"/>
                </a:solidFill>
                <a:latin typeface="+mn-lt"/>
                <a:ea typeface="+mn-ea"/>
                <a:cs typeface="+mn-ea"/>
                <a:sym typeface="+mn-lt"/>
              </a:rPr>
              <a:t>((DX+1),(DX)) </a:t>
            </a:r>
            <a:r>
              <a:rPr kumimoji="1" lang="zh-CN" altLang="en-US" dirty="0">
                <a:solidFill>
                  <a:srgbClr val="000000"/>
                </a:solidFill>
                <a:latin typeface="+mn-lt"/>
                <a:ea typeface="+mn-ea"/>
                <a:cs typeface="+mn-ea"/>
                <a:sym typeface="+mn-lt"/>
              </a:rPr>
              <a:t>（字）     </a:t>
            </a:r>
            <a:endParaRPr kumimoji="1" lang="zh-CN" altLang="en-US" dirty="0">
              <a:solidFill>
                <a:srgbClr val="000000"/>
              </a:solidFill>
              <a:latin typeface="+mn-lt"/>
              <a:ea typeface="+mn-ea"/>
              <a:cs typeface="+mn-ea"/>
              <a:sym typeface="+mn-lt"/>
            </a:endParaRPr>
          </a:p>
        </p:txBody>
      </p:sp>
      <p:sp>
        <p:nvSpPr>
          <p:cNvPr id="2" name="矩形 1"/>
          <p:cNvSpPr/>
          <p:nvPr/>
        </p:nvSpPr>
        <p:spPr>
          <a:xfrm>
            <a:off x="958559" y="1994514"/>
            <a:ext cx="3103735" cy="461665"/>
          </a:xfrm>
          <a:prstGeom prst="rect">
            <a:avLst/>
          </a:prstGeom>
        </p:spPr>
        <p:txBody>
          <a:bodyPr wrap="none">
            <a:spAutoFit/>
          </a:bodyPr>
          <a:lstStyle/>
          <a:p>
            <a:r>
              <a:rPr lang="en-US" altLang="zh-CN" dirty="0">
                <a:solidFill>
                  <a:srgbClr val="006600"/>
                </a:solidFill>
                <a:latin typeface="+mn-lt"/>
                <a:ea typeface="+mn-ea"/>
                <a:cs typeface="+mn-ea"/>
                <a:sym typeface="+mn-lt"/>
              </a:rPr>
              <a:t>I/O</a:t>
            </a:r>
            <a:r>
              <a:rPr lang="zh-CN" altLang="en-US" dirty="0">
                <a:solidFill>
                  <a:srgbClr val="006600"/>
                </a:solidFill>
                <a:latin typeface="+mn-lt"/>
                <a:ea typeface="+mn-ea"/>
                <a:cs typeface="+mn-ea"/>
                <a:sym typeface="+mn-lt"/>
              </a:rPr>
              <a:t>端口直接寻址方式</a:t>
            </a:r>
            <a:endParaRPr lang="zh-CN" altLang="en-US" dirty="0">
              <a:solidFill>
                <a:srgbClr val="006600"/>
              </a:solidFill>
              <a:latin typeface="+mn-lt"/>
              <a:ea typeface="+mn-ea"/>
              <a:cs typeface="+mn-ea"/>
              <a:sym typeface="+mn-lt"/>
            </a:endParaRPr>
          </a:p>
        </p:txBody>
      </p:sp>
      <p:sp>
        <p:nvSpPr>
          <p:cNvPr id="4" name="矩形 3"/>
          <p:cNvSpPr/>
          <p:nvPr/>
        </p:nvSpPr>
        <p:spPr>
          <a:xfrm>
            <a:off x="924714" y="4245515"/>
            <a:ext cx="3103735" cy="461665"/>
          </a:xfrm>
          <a:prstGeom prst="rect">
            <a:avLst/>
          </a:prstGeom>
        </p:spPr>
        <p:txBody>
          <a:bodyPr wrap="none">
            <a:spAutoFit/>
          </a:bodyPr>
          <a:lstStyle/>
          <a:p>
            <a:r>
              <a:rPr lang="en-US" altLang="zh-CN" dirty="0">
                <a:solidFill>
                  <a:srgbClr val="006600"/>
                </a:solidFill>
                <a:latin typeface="+mn-lt"/>
                <a:ea typeface="+mn-ea"/>
                <a:cs typeface="+mn-ea"/>
                <a:sym typeface="+mn-lt"/>
              </a:rPr>
              <a:t>I/O</a:t>
            </a:r>
            <a:r>
              <a:rPr lang="zh-CN" altLang="en-US" dirty="0">
                <a:solidFill>
                  <a:srgbClr val="006600"/>
                </a:solidFill>
                <a:latin typeface="+mn-lt"/>
                <a:ea typeface="+mn-ea"/>
                <a:cs typeface="+mn-ea"/>
                <a:sym typeface="+mn-lt"/>
              </a:rPr>
              <a:t>端口间接寻址方式</a:t>
            </a:r>
            <a:endParaRPr lang="zh-CN" altLang="en-US" dirty="0">
              <a:solidFill>
                <a:srgbClr val="006600"/>
              </a:solidFill>
              <a:latin typeface="+mn-lt"/>
              <a:ea typeface="+mn-ea"/>
              <a:cs typeface="+mn-ea"/>
              <a:sym typeface="+mn-lt"/>
            </a:endParaRPr>
          </a:p>
        </p:txBody>
      </p:sp>
      <p:sp>
        <p:nvSpPr>
          <p:cNvPr id="3" name="矩形 2"/>
          <p:cNvSpPr/>
          <p:nvPr/>
        </p:nvSpPr>
        <p:spPr>
          <a:xfrm>
            <a:off x="1856029" y="1192081"/>
            <a:ext cx="5766322" cy="584775"/>
          </a:xfrm>
          <a:prstGeom prst="rect">
            <a:avLst/>
          </a:prstGeom>
        </p:spPr>
        <p:txBody>
          <a:bodyPr wrap="none">
            <a:spAutoFit/>
          </a:bodyPr>
          <a:lstStyle/>
          <a:p>
            <a:pPr algn="ctr"/>
            <a:r>
              <a:rPr kumimoji="1" lang="zh-CN" altLang="en-US" sz="3200" dirty="0">
                <a:solidFill>
                  <a:srgbClr val="CC3300"/>
                </a:solidFill>
                <a:latin typeface="+mn-lt"/>
                <a:ea typeface="+mn-ea"/>
                <a:cs typeface="+mn-ea"/>
                <a:sym typeface="+mn-lt"/>
              </a:rPr>
              <a:t>输入指令 </a:t>
            </a:r>
            <a:r>
              <a:rPr kumimoji="1" lang="en-US" altLang="zh-CN" sz="3200" dirty="0">
                <a:solidFill>
                  <a:srgbClr val="CC3300"/>
                </a:solidFill>
                <a:latin typeface="+mn-lt"/>
                <a:ea typeface="+mn-ea"/>
                <a:cs typeface="+mn-ea"/>
                <a:sym typeface="+mn-lt"/>
              </a:rPr>
              <a:t>IN   </a:t>
            </a:r>
            <a:r>
              <a:rPr kumimoji="1" lang="zh-CN" altLang="en-US" sz="3200" dirty="0">
                <a:solidFill>
                  <a:srgbClr val="0000FF"/>
                </a:solidFill>
                <a:latin typeface="+mn-lt"/>
                <a:ea typeface="+mn-ea"/>
                <a:cs typeface="+mn-ea"/>
                <a:sym typeface="+mn-lt"/>
              </a:rPr>
              <a:t>（</a:t>
            </a:r>
            <a:r>
              <a:rPr kumimoji="1" lang="en-US" altLang="zh-CN" sz="3200" dirty="0">
                <a:solidFill>
                  <a:srgbClr val="0000FF"/>
                </a:solidFill>
                <a:latin typeface="+mn-lt"/>
                <a:ea typeface="+mn-ea"/>
                <a:cs typeface="+mn-ea"/>
                <a:sym typeface="+mn-lt"/>
              </a:rPr>
              <a:t>I/O </a:t>
            </a:r>
            <a:r>
              <a:rPr kumimoji="1" lang="en-US" altLang="zh-CN" sz="3200" dirty="0">
                <a:solidFill>
                  <a:srgbClr val="0000FF"/>
                </a:solidFill>
                <a:latin typeface="Sylfaen" panose="010A0502050306030303" pitchFamily="18" charset="0"/>
                <a:ea typeface="+mn-ea"/>
                <a:cs typeface="+mn-ea"/>
                <a:sym typeface="Symbol" panose="05050102010706020507" pitchFamily="18" charset="2"/>
              </a:rPr>
              <a:t></a:t>
            </a:r>
            <a:r>
              <a:rPr kumimoji="1" lang="en-US" altLang="zh-CN" sz="3200" dirty="0">
                <a:solidFill>
                  <a:srgbClr val="0000FF"/>
                </a:solidFill>
                <a:latin typeface="+mn-lt"/>
                <a:ea typeface="+mn-ea"/>
                <a:cs typeface="+mn-ea"/>
                <a:sym typeface="+mn-lt"/>
              </a:rPr>
              <a:t> CPU</a:t>
            </a:r>
            <a:r>
              <a:rPr kumimoji="1" lang="zh-CN" altLang="en-US" sz="3200" dirty="0">
                <a:solidFill>
                  <a:srgbClr val="0000FF"/>
                </a:solidFill>
                <a:latin typeface="+mn-lt"/>
                <a:ea typeface="+mn-ea"/>
                <a:cs typeface="+mn-ea"/>
                <a:sym typeface="+mn-lt"/>
              </a:rPr>
              <a:t>）</a:t>
            </a:r>
            <a:endParaRPr kumimoji="1" lang="zh-CN" altLang="en-US" sz="3200" dirty="0">
              <a:solidFill>
                <a:srgbClr val="0000FF"/>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nodeType="withEffect">
                                  <p:stCondLst>
                                    <p:cond delay="0"/>
                                  </p:stCondLst>
                                  <p:childTnLst>
                                    <p:set>
                                      <p:cBhvr>
                                        <p:cTn id="9" dur="1" fill="hold">
                                          <p:stCondLst>
                                            <p:cond delay="0"/>
                                          </p:stCondLst>
                                        </p:cTn>
                                        <p:tgtEl>
                                          <p:spTgt spid="31746">
                                            <p:txEl>
                                              <p:pRg st="0" end="0"/>
                                            </p:txEl>
                                          </p:spTgt>
                                        </p:tgtEl>
                                        <p:attrNameLst>
                                          <p:attrName>style.visibility</p:attrName>
                                        </p:attrNameLst>
                                      </p:cBhvr>
                                      <p:to>
                                        <p:strVal val="visible"/>
                                      </p:to>
                                    </p:set>
                                    <p:animEffect transition="in" filter="randombar(horizontal)">
                                      <p:cBhvr>
                                        <p:cTn id="10" dur="500"/>
                                        <p:tgtEl>
                                          <p:spTgt spid="31746">
                                            <p:txEl>
                                              <p:pRg st="0" end="0"/>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1746">
                                            <p:txEl>
                                              <p:pRg st="1" end="1"/>
                                            </p:txEl>
                                          </p:spTgt>
                                        </p:tgtEl>
                                        <p:attrNameLst>
                                          <p:attrName>style.visibility</p:attrName>
                                        </p:attrNameLst>
                                      </p:cBhvr>
                                      <p:to>
                                        <p:strVal val="visible"/>
                                      </p:to>
                                    </p:set>
                                    <p:animEffect transition="in" filter="randombar(horizontal)">
                                      <p:cBhvr>
                                        <p:cTn id="13" dur="500"/>
                                        <p:tgtEl>
                                          <p:spTgt spid="31746">
                                            <p:txEl>
                                              <p:pRg st="1" end="1"/>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31746">
                                            <p:txEl>
                                              <p:pRg st="2" end="2"/>
                                            </p:txEl>
                                          </p:spTgt>
                                        </p:tgtEl>
                                        <p:attrNameLst>
                                          <p:attrName>style.visibility</p:attrName>
                                        </p:attrNameLst>
                                      </p:cBhvr>
                                      <p:to>
                                        <p:strVal val="visible"/>
                                      </p:to>
                                    </p:set>
                                    <p:animEffect transition="in" filter="randombar(horizontal)">
                                      <p:cBhvr>
                                        <p:cTn id="16" dur="500"/>
                                        <p:tgtEl>
                                          <p:spTgt spid="31746">
                                            <p:txEl>
                                              <p:pRg st="2" end="2"/>
                                            </p:txEl>
                                          </p:spTgt>
                                        </p:tgtEl>
                                      </p:cBhvr>
                                    </p:animEffect>
                                  </p:childTnLst>
                                </p:cTn>
                              </p:par>
                              <p:par>
                                <p:cTn id="17" presetID="14" presetClass="entr" presetSubtype="10" fill="hold" nodeType="withEffect">
                                  <p:stCondLst>
                                    <p:cond delay="0"/>
                                  </p:stCondLst>
                                  <p:childTnLst>
                                    <p:set>
                                      <p:cBhvr>
                                        <p:cTn id="18" dur="1" fill="hold">
                                          <p:stCondLst>
                                            <p:cond delay="0"/>
                                          </p:stCondLst>
                                        </p:cTn>
                                        <p:tgtEl>
                                          <p:spTgt spid="31746">
                                            <p:txEl>
                                              <p:pRg st="3" end="3"/>
                                            </p:txEl>
                                          </p:spTgt>
                                        </p:tgtEl>
                                        <p:attrNameLst>
                                          <p:attrName>style.visibility</p:attrName>
                                        </p:attrNameLst>
                                      </p:cBhvr>
                                      <p:to>
                                        <p:strVal val="visible"/>
                                      </p:to>
                                    </p:set>
                                    <p:animEffect transition="in" filter="randombar(horizontal)">
                                      <p:cBhvr>
                                        <p:cTn id="19" dur="500"/>
                                        <p:tgtEl>
                                          <p:spTgt spid="31746">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randombar(horizontal)">
                                      <p:cBhvr>
                                        <p:cTn id="24" dur="500"/>
                                        <p:tgtEl>
                                          <p:spTgt spid="4"/>
                                        </p:tgtEl>
                                      </p:cBhvr>
                                    </p:animEffect>
                                  </p:childTnLst>
                                </p:cTn>
                              </p:par>
                              <p:par>
                                <p:cTn id="25" presetID="14" presetClass="entr" presetSubtype="10" fill="hold" nodeType="withEffect">
                                  <p:stCondLst>
                                    <p:cond delay="0"/>
                                  </p:stCondLst>
                                  <p:childTnLst>
                                    <p:set>
                                      <p:cBhvr>
                                        <p:cTn id="26" dur="1" fill="hold">
                                          <p:stCondLst>
                                            <p:cond delay="0"/>
                                          </p:stCondLst>
                                        </p:cTn>
                                        <p:tgtEl>
                                          <p:spTgt spid="31746">
                                            <p:txEl>
                                              <p:pRg st="5" end="5"/>
                                            </p:txEl>
                                          </p:spTgt>
                                        </p:tgtEl>
                                        <p:attrNameLst>
                                          <p:attrName>style.visibility</p:attrName>
                                        </p:attrNameLst>
                                      </p:cBhvr>
                                      <p:to>
                                        <p:strVal val="visible"/>
                                      </p:to>
                                    </p:set>
                                    <p:animEffect transition="in" filter="randombar(horizontal)">
                                      <p:cBhvr>
                                        <p:cTn id="27" dur="500"/>
                                        <p:tgtEl>
                                          <p:spTgt spid="31746">
                                            <p:txEl>
                                              <p:pRg st="5" end="5"/>
                                            </p:txEl>
                                          </p:spTgt>
                                        </p:tgtEl>
                                      </p:cBhvr>
                                    </p:animEffect>
                                  </p:childTnLst>
                                </p:cTn>
                              </p:par>
                              <p:par>
                                <p:cTn id="28" presetID="14" presetClass="entr" presetSubtype="10" fill="hold" nodeType="withEffect">
                                  <p:stCondLst>
                                    <p:cond delay="0"/>
                                  </p:stCondLst>
                                  <p:childTnLst>
                                    <p:set>
                                      <p:cBhvr>
                                        <p:cTn id="29" dur="1" fill="hold">
                                          <p:stCondLst>
                                            <p:cond delay="0"/>
                                          </p:stCondLst>
                                        </p:cTn>
                                        <p:tgtEl>
                                          <p:spTgt spid="31746">
                                            <p:txEl>
                                              <p:pRg st="6" end="6"/>
                                            </p:txEl>
                                          </p:spTgt>
                                        </p:tgtEl>
                                        <p:attrNameLst>
                                          <p:attrName>style.visibility</p:attrName>
                                        </p:attrNameLst>
                                      </p:cBhvr>
                                      <p:to>
                                        <p:strVal val="visible"/>
                                      </p:to>
                                    </p:set>
                                    <p:animEffect transition="in" filter="randombar(horizontal)">
                                      <p:cBhvr>
                                        <p:cTn id="30" dur="500"/>
                                        <p:tgtEl>
                                          <p:spTgt spid="31746">
                                            <p:txEl>
                                              <p:pRg st="6" end="6"/>
                                            </p:txEl>
                                          </p:spTgt>
                                        </p:tgtEl>
                                      </p:cBhvr>
                                    </p:animEffect>
                                  </p:childTnLst>
                                </p:cTn>
                              </p:par>
                              <p:par>
                                <p:cTn id="31" presetID="14" presetClass="entr" presetSubtype="10" fill="hold" nodeType="withEffect">
                                  <p:stCondLst>
                                    <p:cond delay="0"/>
                                  </p:stCondLst>
                                  <p:childTnLst>
                                    <p:set>
                                      <p:cBhvr>
                                        <p:cTn id="32" dur="1" fill="hold">
                                          <p:stCondLst>
                                            <p:cond delay="0"/>
                                          </p:stCondLst>
                                        </p:cTn>
                                        <p:tgtEl>
                                          <p:spTgt spid="31746">
                                            <p:txEl>
                                              <p:pRg st="7" end="7"/>
                                            </p:txEl>
                                          </p:spTgt>
                                        </p:tgtEl>
                                        <p:attrNameLst>
                                          <p:attrName>style.visibility</p:attrName>
                                        </p:attrNameLst>
                                      </p:cBhvr>
                                      <p:to>
                                        <p:strVal val="visible"/>
                                      </p:to>
                                    </p:set>
                                    <p:animEffect transition="in" filter="randombar(horizontal)">
                                      <p:cBhvr>
                                        <p:cTn id="33" dur="500"/>
                                        <p:tgtEl>
                                          <p:spTgt spid="31746">
                                            <p:txEl>
                                              <p:pRg st="7" end="7"/>
                                            </p:txEl>
                                          </p:spTgt>
                                        </p:tgtEl>
                                      </p:cBhvr>
                                    </p:animEffect>
                                  </p:childTnLst>
                                </p:cTn>
                              </p:par>
                              <p:par>
                                <p:cTn id="34" presetID="14" presetClass="entr" presetSubtype="10" fill="hold" nodeType="withEffect">
                                  <p:stCondLst>
                                    <p:cond delay="0"/>
                                  </p:stCondLst>
                                  <p:childTnLst>
                                    <p:set>
                                      <p:cBhvr>
                                        <p:cTn id="35" dur="1" fill="hold">
                                          <p:stCondLst>
                                            <p:cond delay="0"/>
                                          </p:stCondLst>
                                        </p:cTn>
                                        <p:tgtEl>
                                          <p:spTgt spid="31746">
                                            <p:txEl>
                                              <p:pRg st="8" end="8"/>
                                            </p:txEl>
                                          </p:spTgt>
                                        </p:tgtEl>
                                        <p:attrNameLst>
                                          <p:attrName>style.visibility</p:attrName>
                                        </p:attrNameLst>
                                      </p:cBhvr>
                                      <p:to>
                                        <p:strVal val="visible"/>
                                      </p:to>
                                    </p:set>
                                    <p:animEffect transition="in" filter="randombar(horizontal)">
                                      <p:cBhvr>
                                        <p:cTn id="36" dur="500"/>
                                        <p:tgtEl>
                                          <p:spTgt spid="3174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958559" y="1173843"/>
            <a:ext cx="7561263" cy="5383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kumimoji="1" lang="zh-CN" altLang="en-US" sz="3200" dirty="0">
                <a:solidFill>
                  <a:srgbClr val="CC3300"/>
                </a:solidFill>
                <a:latin typeface="+mn-lt"/>
                <a:ea typeface="+mn-ea"/>
                <a:cs typeface="+mn-ea"/>
                <a:sym typeface="+mn-lt"/>
              </a:rPr>
              <a:t>输出指令 </a:t>
            </a:r>
            <a:r>
              <a:rPr kumimoji="1" lang="en-US" altLang="zh-CN" sz="3200" dirty="0">
                <a:solidFill>
                  <a:srgbClr val="CC3300"/>
                </a:solidFill>
                <a:latin typeface="+mn-lt"/>
                <a:ea typeface="+mn-ea"/>
                <a:cs typeface="+mn-ea"/>
                <a:sym typeface="+mn-lt"/>
              </a:rPr>
              <a:t>OUT   </a:t>
            </a:r>
            <a:r>
              <a:rPr kumimoji="1" lang="zh-CN" altLang="en-US" sz="3200" dirty="0">
                <a:solidFill>
                  <a:srgbClr val="0000FF"/>
                </a:solidFill>
                <a:latin typeface="+mn-lt"/>
                <a:ea typeface="+mn-ea"/>
                <a:cs typeface="+mn-ea"/>
                <a:sym typeface="+mn-lt"/>
              </a:rPr>
              <a:t>（</a:t>
            </a:r>
            <a:r>
              <a:rPr kumimoji="1" lang="en-US" altLang="zh-CN" sz="3200" dirty="0">
                <a:solidFill>
                  <a:srgbClr val="0000FF"/>
                </a:solidFill>
                <a:latin typeface="+mn-lt"/>
                <a:ea typeface="+mn-ea"/>
                <a:cs typeface="+mn-ea"/>
                <a:sym typeface="+mn-lt"/>
              </a:rPr>
              <a:t>CPU </a:t>
            </a:r>
            <a:r>
              <a:rPr kumimoji="1" lang="en-US" altLang="zh-CN" sz="3200" dirty="0">
                <a:solidFill>
                  <a:srgbClr val="0000FF"/>
                </a:solidFill>
                <a:latin typeface="+mn-lt"/>
                <a:ea typeface="+mn-ea"/>
                <a:cs typeface="+mn-ea"/>
                <a:sym typeface="Symbol" panose="05050102010706020507" pitchFamily="18" charset="2"/>
              </a:rPr>
              <a:t></a:t>
            </a:r>
            <a:r>
              <a:rPr kumimoji="1" lang="en-US" altLang="zh-CN" sz="3200" dirty="0">
                <a:solidFill>
                  <a:srgbClr val="0000FF"/>
                </a:solidFill>
                <a:latin typeface="+mn-lt"/>
                <a:ea typeface="+mn-ea"/>
                <a:cs typeface="+mn-ea"/>
                <a:sym typeface="+mn-lt"/>
              </a:rPr>
              <a:t> I/O</a:t>
            </a:r>
            <a:r>
              <a:rPr kumimoji="1" lang="zh-CN" altLang="en-US" sz="3200" dirty="0">
                <a:solidFill>
                  <a:srgbClr val="0000FF"/>
                </a:solidFill>
                <a:latin typeface="+mn-lt"/>
                <a:ea typeface="+mn-ea"/>
                <a:cs typeface="+mn-ea"/>
                <a:sym typeface="+mn-lt"/>
              </a:rPr>
              <a:t>）</a:t>
            </a:r>
            <a:endParaRPr kumimoji="1" lang="zh-CN" altLang="en-US" sz="3200" dirty="0">
              <a:solidFill>
                <a:srgbClr val="0000FF"/>
              </a:solidFill>
              <a:latin typeface="+mn-lt"/>
              <a:ea typeface="+mn-ea"/>
              <a:cs typeface="+mn-ea"/>
              <a:sym typeface="+mn-lt"/>
            </a:endParaRPr>
          </a:p>
          <a:p>
            <a:endParaRPr kumimoji="1" lang="zh-CN" altLang="en-US" dirty="0">
              <a:solidFill>
                <a:srgbClr val="0000FF"/>
              </a:solidFill>
              <a:latin typeface="+mn-lt"/>
              <a:ea typeface="+mn-ea"/>
              <a:cs typeface="+mn-ea"/>
              <a:sym typeface="+mn-lt"/>
            </a:endParaRPr>
          </a:p>
          <a:p>
            <a:pPr>
              <a:lnSpc>
                <a:spcPct val="120000"/>
              </a:lnSpc>
            </a:pPr>
            <a:endParaRPr kumimoji="1" lang="en-US" altLang="zh-CN" dirty="0">
              <a:solidFill>
                <a:srgbClr val="000000"/>
              </a:solidFill>
              <a:latin typeface="+mn-lt"/>
              <a:ea typeface="+mn-ea"/>
              <a:cs typeface="+mn-ea"/>
              <a:sym typeface="+mn-lt"/>
            </a:endParaRPr>
          </a:p>
          <a:p>
            <a:pPr>
              <a:lnSpc>
                <a:spcPct val="120000"/>
              </a:lnSpc>
            </a:pPr>
            <a:r>
              <a:rPr kumimoji="1" lang="zh-CN" altLang="en-US" dirty="0">
                <a:solidFill>
                  <a:srgbClr val="000000"/>
                </a:solidFill>
                <a:latin typeface="+mn-lt"/>
                <a:ea typeface="+mn-ea"/>
                <a:cs typeface="+mn-ea"/>
                <a:sym typeface="+mn-lt"/>
              </a:rPr>
              <a:t>长格式：  </a:t>
            </a:r>
            <a:r>
              <a:rPr kumimoji="1" lang="en-US" altLang="zh-CN" dirty="0">
                <a:solidFill>
                  <a:srgbClr val="000000"/>
                </a:solidFill>
                <a:latin typeface="+mn-lt"/>
                <a:ea typeface="+mn-ea"/>
                <a:cs typeface="+mn-ea"/>
                <a:sym typeface="+mn-lt"/>
              </a:rPr>
              <a:t>OUT   </a:t>
            </a:r>
            <a:r>
              <a:rPr kumimoji="1" lang="en-US" altLang="zh-CN" dirty="0">
                <a:solidFill>
                  <a:srgbClr val="0000FF"/>
                </a:solidFill>
                <a:latin typeface="+mn-lt"/>
                <a:ea typeface="+mn-ea"/>
                <a:cs typeface="+mn-ea"/>
                <a:sym typeface="+mn-lt"/>
              </a:rPr>
              <a:t>PORT,</a:t>
            </a:r>
            <a:r>
              <a:rPr kumimoji="1" lang="en-US" altLang="zh-CN" dirty="0">
                <a:solidFill>
                  <a:srgbClr val="000000"/>
                </a:solidFill>
                <a:latin typeface="+mn-lt"/>
                <a:ea typeface="+mn-ea"/>
                <a:cs typeface="+mn-ea"/>
                <a:sym typeface="+mn-lt"/>
              </a:rPr>
              <a:t> </a:t>
            </a:r>
            <a:r>
              <a:rPr kumimoji="1" lang="en-US" altLang="zh-CN" dirty="0">
                <a:solidFill>
                  <a:srgbClr val="FF0066"/>
                </a:solidFill>
                <a:latin typeface="+mn-lt"/>
                <a:ea typeface="+mn-ea"/>
                <a:cs typeface="+mn-ea"/>
                <a:sym typeface="+mn-lt"/>
              </a:rPr>
              <a:t>AL</a:t>
            </a:r>
            <a:r>
              <a:rPr kumimoji="1" lang="en-US" altLang="zh-CN" dirty="0">
                <a:solidFill>
                  <a:srgbClr val="000000"/>
                </a:solidFill>
                <a:latin typeface="+mn-lt"/>
                <a:ea typeface="+mn-ea"/>
                <a:cs typeface="+mn-ea"/>
                <a:sym typeface="+mn-lt"/>
              </a:rPr>
              <a:t>  </a:t>
            </a:r>
            <a:r>
              <a:rPr kumimoji="1" lang="zh-CN" altLang="en-US" dirty="0">
                <a:solidFill>
                  <a:srgbClr val="000000"/>
                </a:solidFill>
                <a:latin typeface="+mn-lt"/>
                <a:ea typeface="+mn-ea"/>
                <a:cs typeface="+mn-ea"/>
                <a:sym typeface="+mn-lt"/>
              </a:rPr>
              <a:t>（字节）</a:t>
            </a:r>
            <a:endParaRPr kumimoji="1" lang="zh-CN" altLang="en-US" dirty="0">
              <a:solidFill>
                <a:srgbClr val="000000"/>
              </a:solidFill>
              <a:latin typeface="+mn-lt"/>
              <a:ea typeface="+mn-ea"/>
              <a:cs typeface="+mn-ea"/>
              <a:sym typeface="+mn-lt"/>
            </a:endParaRPr>
          </a:p>
          <a:p>
            <a:pPr>
              <a:lnSpc>
                <a:spcPct val="120000"/>
              </a:lnSpc>
            </a:pPr>
            <a:r>
              <a:rPr kumimoji="1" lang="zh-CN" altLang="en-US" dirty="0">
                <a:solidFill>
                  <a:srgbClr val="000000"/>
                </a:solidFill>
                <a:latin typeface="+mn-lt"/>
                <a:ea typeface="+mn-ea"/>
                <a:cs typeface="+mn-ea"/>
                <a:sym typeface="+mn-lt"/>
              </a:rPr>
              <a:t>                </a:t>
            </a:r>
            <a:r>
              <a:rPr kumimoji="1" lang="en-US" altLang="zh-CN" dirty="0">
                <a:solidFill>
                  <a:srgbClr val="000000"/>
                </a:solidFill>
                <a:latin typeface="+mn-lt"/>
                <a:ea typeface="+mn-ea"/>
                <a:cs typeface="+mn-ea"/>
                <a:sym typeface="+mn-lt"/>
              </a:rPr>
              <a:t>OUT   </a:t>
            </a:r>
            <a:r>
              <a:rPr kumimoji="1" lang="en-US" altLang="zh-CN" dirty="0">
                <a:solidFill>
                  <a:srgbClr val="0000FF"/>
                </a:solidFill>
                <a:latin typeface="+mn-lt"/>
                <a:ea typeface="+mn-ea"/>
                <a:cs typeface="+mn-ea"/>
                <a:sym typeface="+mn-lt"/>
              </a:rPr>
              <a:t>PORT,</a:t>
            </a:r>
            <a:r>
              <a:rPr kumimoji="1" lang="en-US" altLang="zh-CN" dirty="0">
                <a:solidFill>
                  <a:srgbClr val="000000"/>
                </a:solidFill>
                <a:latin typeface="+mn-lt"/>
                <a:ea typeface="+mn-ea"/>
                <a:cs typeface="+mn-ea"/>
                <a:sym typeface="+mn-lt"/>
              </a:rPr>
              <a:t> </a:t>
            </a:r>
            <a:r>
              <a:rPr kumimoji="1" lang="en-US" altLang="zh-CN" dirty="0">
                <a:solidFill>
                  <a:srgbClr val="FF0066"/>
                </a:solidFill>
                <a:latin typeface="+mn-lt"/>
                <a:ea typeface="+mn-ea"/>
                <a:cs typeface="+mn-ea"/>
                <a:sym typeface="+mn-lt"/>
              </a:rPr>
              <a:t>AX</a:t>
            </a:r>
            <a:r>
              <a:rPr kumimoji="1" lang="en-US" altLang="zh-CN" dirty="0">
                <a:solidFill>
                  <a:srgbClr val="000000"/>
                </a:solidFill>
                <a:latin typeface="+mn-lt"/>
                <a:ea typeface="+mn-ea"/>
                <a:cs typeface="+mn-ea"/>
                <a:sym typeface="+mn-lt"/>
              </a:rPr>
              <a:t> </a:t>
            </a:r>
            <a:r>
              <a:rPr kumimoji="1" lang="zh-CN" altLang="en-US" dirty="0">
                <a:solidFill>
                  <a:srgbClr val="000000"/>
                </a:solidFill>
                <a:latin typeface="+mn-lt"/>
                <a:ea typeface="+mn-ea"/>
                <a:cs typeface="+mn-ea"/>
                <a:sym typeface="+mn-lt"/>
              </a:rPr>
              <a:t>（字）</a:t>
            </a:r>
            <a:endParaRPr kumimoji="1" lang="zh-CN" altLang="en-US" dirty="0">
              <a:solidFill>
                <a:srgbClr val="000000"/>
              </a:solidFill>
              <a:latin typeface="+mn-lt"/>
              <a:ea typeface="+mn-ea"/>
              <a:cs typeface="+mn-ea"/>
              <a:sym typeface="+mn-lt"/>
            </a:endParaRPr>
          </a:p>
          <a:p>
            <a:pPr>
              <a:lnSpc>
                <a:spcPct val="120000"/>
              </a:lnSpc>
            </a:pPr>
            <a:r>
              <a:rPr kumimoji="1" lang="zh-CN" altLang="en-US" dirty="0">
                <a:solidFill>
                  <a:srgbClr val="000000"/>
                </a:solidFill>
                <a:latin typeface="+mn-lt"/>
                <a:ea typeface="+mn-ea"/>
                <a:cs typeface="+mn-ea"/>
                <a:sym typeface="+mn-lt"/>
              </a:rPr>
              <a:t>执行操作：</a:t>
            </a:r>
            <a:r>
              <a:rPr kumimoji="1" lang="en-US" altLang="zh-CN" dirty="0">
                <a:solidFill>
                  <a:srgbClr val="000000"/>
                </a:solidFill>
                <a:latin typeface="+mn-lt"/>
                <a:ea typeface="+mn-ea"/>
                <a:cs typeface="+mn-ea"/>
                <a:sym typeface="+mn-lt"/>
              </a:rPr>
              <a:t>(PORT) </a:t>
            </a:r>
            <a:r>
              <a:rPr kumimoji="1" lang="en-US" altLang="zh-CN" dirty="0">
                <a:solidFill>
                  <a:srgbClr val="000000"/>
                </a:solidFill>
                <a:cs typeface="+mn-ea"/>
                <a:sym typeface="Symbol" panose="05050102010706020507" pitchFamily="18" charset="2"/>
              </a:rPr>
              <a:t></a:t>
            </a:r>
            <a:r>
              <a:rPr kumimoji="1" lang="en-US" altLang="zh-CN" dirty="0">
                <a:solidFill>
                  <a:srgbClr val="000000"/>
                </a:solidFill>
                <a:latin typeface="+mn-lt"/>
                <a:ea typeface="+mn-ea"/>
                <a:cs typeface="+mn-ea"/>
                <a:sym typeface="+mn-lt"/>
              </a:rPr>
              <a:t>  AL     </a:t>
            </a:r>
            <a:r>
              <a:rPr kumimoji="1" lang="zh-CN" altLang="en-US" dirty="0">
                <a:solidFill>
                  <a:srgbClr val="000000"/>
                </a:solidFill>
                <a:latin typeface="+mn-lt"/>
                <a:ea typeface="+mn-ea"/>
                <a:cs typeface="+mn-ea"/>
                <a:sym typeface="+mn-lt"/>
              </a:rPr>
              <a:t>（字节）</a:t>
            </a:r>
            <a:endParaRPr kumimoji="1" lang="zh-CN" altLang="en-US" dirty="0">
              <a:solidFill>
                <a:srgbClr val="000000"/>
              </a:solidFill>
              <a:latin typeface="+mn-lt"/>
              <a:ea typeface="+mn-ea"/>
              <a:cs typeface="+mn-ea"/>
              <a:sym typeface="+mn-lt"/>
            </a:endParaRPr>
          </a:p>
          <a:p>
            <a:pPr>
              <a:lnSpc>
                <a:spcPct val="120000"/>
              </a:lnSpc>
            </a:pPr>
            <a:r>
              <a:rPr kumimoji="1" lang="zh-CN" altLang="en-US" dirty="0">
                <a:solidFill>
                  <a:srgbClr val="000000"/>
                </a:solidFill>
                <a:latin typeface="+mn-lt"/>
                <a:ea typeface="+mn-ea"/>
                <a:cs typeface="+mn-ea"/>
                <a:sym typeface="+mn-lt"/>
              </a:rPr>
              <a:t>                 </a:t>
            </a:r>
            <a:r>
              <a:rPr kumimoji="1" lang="en-US" altLang="zh-CN" dirty="0">
                <a:solidFill>
                  <a:srgbClr val="000000"/>
                </a:solidFill>
                <a:latin typeface="+mn-lt"/>
                <a:ea typeface="+mn-ea"/>
                <a:cs typeface="+mn-ea"/>
                <a:sym typeface="+mn-lt"/>
              </a:rPr>
              <a:t>((PORT+1),(PORT)) </a:t>
            </a:r>
            <a:r>
              <a:rPr kumimoji="1" lang="en-US" altLang="zh-CN" dirty="0">
                <a:solidFill>
                  <a:srgbClr val="000000"/>
                </a:solidFill>
                <a:cs typeface="+mn-ea"/>
                <a:sym typeface="Symbol" panose="05050102010706020507" pitchFamily="18" charset="2"/>
              </a:rPr>
              <a:t></a:t>
            </a:r>
            <a:r>
              <a:rPr kumimoji="1" lang="en-US" altLang="zh-CN" dirty="0">
                <a:solidFill>
                  <a:srgbClr val="000000"/>
                </a:solidFill>
                <a:latin typeface="+mn-lt"/>
                <a:ea typeface="+mn-ea"/>
                <a:cs typeface="+mn-ea"/>
                <a:sym typeface="+mn-lt"/>
              </a:rPr>
              <a:t>  AX</a:t>
            </a:r>
            <a:r>
              <a:rPr kumimoji="1" lang="zh-CN" altLang="en-US" dirty="0">
                <a:solidFill>
                  <a:srgbClr val="000000"/>
                </a:solidFill>
                <a:latin typeface="+mn-lt"/>
                <a:ea typeface="+mn-ea"/>
                <a:cs typeface="+mn-ea"/>
                <a:sym typeface="+mn-lt"/>
              </a:rPr>
              <a:t>（字）</a:t>
            </a:r>
            <a:endParaRPr kumimoji="1" lang="zh-CN" altLang="en-US" dirty="0">
              <a:solidFill>
                <a:srgbClr val="000000"/>
              </a:solidFill>
              <a:latin typeface="+mn-lt"/>
              <a:ea typeface="+mn-ea"/>
              <a:cs typeface="+mn-ea"/>
              <a:sym typeface="+mn-lt"/>
            </a:endParaRPr>
          </a:p>
          <a:p>
            <a:pPr>
              <a:lnSpc>
                <a:spcPct val="120000"/>
              </a:lnSpc>
            </a:pPr>
            <a:endParaRPr kumimoji="1" lang="zh-CN" altLang="en-US" dirty="0">
              <a:solidFill>
                <a:srgbClr val="000000"/>
              </a:solidFill>
              <a:latin typeface="+mn-lt"/>
              <a:ea typeface="+mn-ea"/>
              <a:cs typeface="+mn-ea"/>
              <a:sym typeface="+mn-lt"/>
            </a:endParaRPr>
          </a:p>
          <a:p>
            <a:pPr>
              <a:lnSpc>
                <a:spcPct val="120000"/>
              </a:lnSpc>
            </a:pPr>
            <a:r>
              <a:rPr kumimoji="1" lang="zh-CN" altLang="en-US" dirty="0">
                <a:solidFill>
                  <a:srgbClr val="000000"/>
                </a:solidFill>
                <a:latin typeface="+mn-lt"/>
                <a:ea typeface="+mn-ea"/>
                <a:cs typeface="+mn-ea"/>
                <a:sym typeface="+mn-lt"/>
              </a:rPr>
              <a:t>短格式：  </a:t>
            </a:r>
            <a:r>
              <a:rPr kumimoji="1" lang="en-US" altLang="zh-CN" dirty="0">
                <a:solidFill>
                  <a:srgbClr val="000000"/>
                </a:solidFill>
                <a:latin typeface="+mn-lt"/>
                <a:ea typeface="+mn-ea"/>
                <a:cs typeface="+mn-ea"/>
                <a:sym typeface="+mn-lt"/>
              </a:rPr>
              <a:t>OUT   </a:t>
            </a:r>
            <a:r>
              <a:rPr kumimoji="1" lang="en-US" altLang="zh-CN" dirty="0">
                <a:solidFill>
                  <a:srgbClr val="0000FF"/>
                </a:solidFill>
                <a:latin typeface="+mn-lt"/>
                <a:ea typeface="+mn-ea"/>
                <a:cs typeface="+mn-ea"/>
                <a:sym typeface="+mn-lt"/>
              </a:rPr>
              <a:t>DX,</a:t>
            </a:r>
            <a:r>
              <a:rPr kumimoji="1" lang="en-US" altLang="zh-CN" dirty="0">
                <a:solidFill>
                  <a:srgbClr val="000000"/>
                </a:solidFill>
                <a:latin typeface="+mn-lt"/>
                <a:ea typeface="+mn-ea"/>
                <a:cs typeface="+mn-ea"/>
                <a:sym typeface="+mn-lt"/>
              </a:rPr>
              <a:t> </a:t>
            </a:r>
            <a:r>
              <a:rPr kumimoji="1" lang="en-US" altLang="zh-CN" dirty="0">
                <a:solidFill>
                  <a:srgbClr val="FF0066"/>
                </a:solidFill>
                <a:latin typeface="+mn-lt"/>
                <a:ea typeface="+mn-ea"/>
                <a:cs typeface="+mn-ea"/>
                <a:sym typeface="+mn-lt"/>
              </a:rPr>
              <a:t>AL</a:t>
            </a:r>
            <a:r>
              <a:rPr kumimoji="1" lang="en-US" altLang="zh-CN" dirty="0">
                <a:solidFill>
                  <a:srgbClr val="000000"/>
                </a:solidFill>
                <a:latin typeface="+mn-lt"/>
                <a:ea typeface="+mn-ea"/>
                <a:cs typeface="+mn-ea"/>
                <a:sym typeface="+mn-lt"/>
              </a:rPr>
              <a:t>  	</a:t>
            </a:r>
            <a:r>
              <a:rPr kumimoji="1" lang="zh-CN" altLang="en-US" dirty="0">
                <a:solidFill>
                  <a:srgbClr val="000000"/>
                </a:solidFill>
                <a:latin typeface="+mn-lt"/>
                <a:ea typeface="+mn-ea"/>
                <a:cs typeface="+mn-ea"/>
                <a:sym typeface="+mn-lt"/>
              </a:rPr>
              <a:t>（字节）</a:t>
            </a:r>
            <a:endParaRPr kumimoji="1" lang="zh-CN" altLang="en-US" dirty="0">
              <a:solidFill>
                <a:srgbClr val="000000"/>
              </a:solidFill>
              <a:latin typeface="+mn-lt"/>
              <a:ea typeface="+mn-ea"/>
              <a:cs typeface="+mn-ea"/>
              <a:sym typeface="+mn-lt"/>
            </a:endParaRPr>
          </a:p>
          <a:p>
            <a:pPr>
              <a:lnSpc>
                <a:spcPct val="120000"/>
              </a:lnSpc>
            </a:pPr>
            <a:r>
              <a:rPr kumimoji="1" lang="zh-CN" altLang="en-US" dirty="0">
                <a:solidFill>
                  <a:srgbClr val="000000"/>
                </a:solidFill>
                <a:latin typeface="+mn-lt"/>
                <a:ea typeface="+mn-ea"/>
                <a:cs typeface="+mn-ea"/>
                <a:sym typeface="+mn-lt"/>
              </a:rPr>
              <a:t>                </a:t>
            </a:r>
            <a:r>
              <a:rPr kumimoji="1" lang="en-US" altLang="zh-CN" dirty="0">
                <a:solidFill>
                  <a:srgbClr val="000000"/>
                </a:solidFill>
                <a:latin typeface="+mn-lt"/>
                <a:ea typeface="+mn-ea"/>
                <a:cs typeface="+mn-ea"/>
                <a:sym typeface="+mn-lt"/>
              </a:rPr>
              <a:t>OUT   </a:t>
            </a:r>
            <a:r>
              <a:rPr kumimoji="1" lang="en-US" altLang="zh-CN" dirty="0">
                <a:solidFill>
                  <a:srgbClr val="0000FF"/>
                </a:solidFill>
                <a:latin typeface="+mn-lt"/>
                <a:ea typeface="+mn-ea"/>
                <a:cs typeface="+mn-ea"/>
                <a:sym typeface="+mn-lt"/>
              </a:rPr>
              <a:t>DX,</a:t>
            </a:r>
            <a:r>
              <a:rPr kumimoji="1" lang="en-US" altLang="zh-CN" dirty="0">
                <a:solidFill>
                  <a:srgbClr val="000000"/>
                </a:solidFill>
                <a:latin typeface="+mn-lt"/>
                <a:ea typeface="+mn-ea"/>
                <a:cs typeface="+mn-ea"/>
                <a:sym typeface="+mn-lt"/>
              </a:rPr>
              <a:t> </a:t>
            </a:r>
            <a:r>
              <a:rPr kumimoji="1" lang="en-US" altLang="zh-CN" dirty="0">
                <a:solidFill>
                  <a:srgbClr val="FF0066"/>
                </a:solidFill>
                <a:latin typeface="+mn-lt"/>
                <a:ea typeface="+mn-ea"/>
                <a:cs typeface="+mn-ea"/>
                <a:sym typeface="+mn-lt"/>
              </a:rPr>
              <a:t>AX</a:t>
            </a:r>
            <a:r>
              <a:rPr kumimoji="1" lang="en-US" altLang="zh-CN" dirty="0">
                <a:solidFill>
                  <a:srgbClr val="000000"/>
                </a:solidFill>
                <a:latin typeface="+mn-lt"/>
                <a:ea typeface="+mn-ea"/>
                <a:cs typeface="+mn-ea"/>
                <a:sym typeface="+mn-lt"/>
              </a:rPr>
              <a:t>  	</a:t>
            </a:r>
            <a:r>
              <a:rPr kumimoji="1" lang="zh-CN" altLang="en-US" dirty="0">
                <a:solidFill>
                  <a:srgbClr val="000000"/>
                </a:solidFill>
                <a:latin typeface="+mn-lt"/>
                <a:ea typeface="+mn-ea"/>
                <a:cs typeface="+mn-ea"/>
                <a:sym typeface="+mn-lt"/>
              </a:rPr>
              <a:t>（字）</a:t>
            </a:r>
            <a:endParaRPr kumimoji="1" lang="zh-CN" altLang="en-US" dirty="0">
              <a:solidFill>
                <a:srgbClr val="000000"/>
              </a:solidFill>
              <a:latin typeface="+mn-lt"/>
              <a:ea typeface="+mn-ea"/>
              <a:cs typeface="+mn-ea"/>
              <a:sym typeface="+mn-lt"/>
            </a:endParaRPr>
          </a:p>
          <a:p>
            <a:pPr>
              <a:lnSpc>
                <a:spcPct val="120000"/>
              </a:lnSpc>
            </a:pPr>
            <a:r>
              <a:rPr kumimoji="1" lang="zh-CN" altLang="en-US" dirty="0">
                <a:solidFill>
                  <a:srgbClr val="000000"/>
                </a:solidFill>
                <a:latin typeface="+mn-lt"/>
                <a:ea typeface="+mn-ea"/>
                <a:cs typeface="+mn-ea"/>
                <a:sym typeface="+mn-lt"/>
              </a:rPr>
              <a:t>执行操作： </a:t>
            </a:r>
            <a:r>
              <a:rPr kumimoji="1" lang="en-US" altLang="zh-CN" dirty="0">
                <a:solidFill>
                  <a:srgbClr val="0000FF"/>
                </a:solidFill>
                <a:latin typeface="+mn-lt"/>
                <a:ea typeface="+mn-ea"/>
                <a:cs typeface="+mn-ea"/>
                <a:sym typeface="+mn-lt"/>
              </a:rPr>
              <a:t>(DX)</a:t>
            </a:r>
            <a:r>
              <a:rPr kumimoji="1" lang="en-US" altLang="zh-CN" dirty="0">
                <a:solidFill>
                  <a:srgbClr val="000000"/>
                </a:solidFill>
                <a:latin typeface="+mn-lt"/>
                <a:ea typeface="+mn-ea"/>
                <a:cs typeface="+mn-ea"/>
                <a:sym typeface="+mn-lt"/>
              </a:rPr>
              <a:t> </a:t>
            </a:r>
            <a:r>
              <a:rPr kumimoji="1" lang="en-US" altLang="zh-CN" dirty="0">
                <a:solidFill>
                  <a:srgbClr val="000000"/>
                </a:solidFill>
                <a:cs typeface="+mn-ea"/>
                <a:sym typeface="Symbol" panose="05050102010706020507" pitchFamily="18" charset="2"/>
              </a:rPr>
              <a:t></a:t>
            </a:r>
            <a:r>
              <a:rPr kumimoji="1" lang="en-US" altLang="zh-CN" dirty="0">
                <a:solidFill>
                  <a:srgbClr val="000000"/>
                </a:solidFill>
                <a:latin typeface="+mn-lt"/>
                <a:ea typeface="+mn-ea"/>
                <a:cs typeface="+mn-ea"/>
                <a:sym typeface="+mn-lt"/>
              </a:rPr>
              <a:t>  AL    </a:t>
            </a:r>
            <a:r>
              <a:rPr kumimoji="1" lang="zh-CN" altLang="en-US" dirty="0">
                <a:solidFill>
                  <a:srgbClr val="000000"/>
                </a:solidFill>
                <a:latin typeface="+mn-lt"/>
                <a:ea typeface="+mn-ea"/>
                <a:cs typeface="+mn-ea"/>
                <a:sym typeface="+mn-lt"/>
              </a:rPr>
              <a:t>（字节）</a:t>
            </a:r>
            <a:endParaRPr kumimoji="1" lang="zh-CN" altLang="en-US" dirty="0">
              <a:solidFill>
                <a:srgbClr val="000000"/>
              </a:solidFill>
              <a:latin typeface="+mn-lt"/>
              <a:ea typeface="+mn-ea"/>
              <a:cs typeface="+mn-ea"/>
              <a:sym typeface="+mn-lt"/>
            </a:endParaRPr>
          </a:p>
          <a:p>
            <a:pPr>
              <a:lnSpc>
                <a:spcPct val="120000"/>
              </a:lnSpc>
            </a:pPr>
            <a:r>
              <a:rPr kumimoji="1" lang="zh-CN" altLang="en-US" dirty="0">
                <a:solidFill>
                  <a:srgbClr val="000000"/>
                </a:solidFill>
                <a:latin typeface="+mn-lt"/>
                <a:ea typeface="+mn-ea"/>
                <a:cs typeface="+mn-ea"/>
                <a:sym typeface="+mn-lt"/>
              </a:rPr>
              <a:t>                  </a:t>
            </a:r>
            <a:r>
              <a:rPr kumimoji="1" lang="en-US" altLang="zh-CN" dirty="0">
                <a:solidFill>
                  <a:srgbClr val="0000FF"/>
                </a:solidFill>
                <a:latin typeface="+mn-lt"/>
                <a:ea typeface="+mn-ea"/>
                <a:cs typeface="+mn-ea"/>
                <a:sym typeface="+mn-lt"/>
              </a:rPr>
              <a:t>((DX+1),(DX))</a:t>
            </a:r>
            <a:r>
              <a:rPr kumimoji="1" lang="en-US" altLang="zh-CN" dirty="0">
                <a:solidFill>
                  <a:srgbClr val="000000"/>
                </a:solidFill>
                <a:latin typeface="+mn-lt"/>
                <a:ea typeface="+mn-ea"/>
                <a:cs typeface="+mn-ea"/>
                <a:sym typeface="+mn-lt"/>
              </a:rPr>
              <a:t> </a:t>
            </a:r>
            <a:r>
              <a:rPr kumimoji="1" lang="en-US" altLang="zh-CN" dirty="0">
                <a:solidFill>
                  <a:srgbClr val="000000"/>
                </a:solidFill>
                <a:cs typeface="+mn-ea"/>
                <a:sym typeface="Symbol" panose="05050102010706020507" pitchFamily="18" charset="2"/>
              </a:rPr>
              <a:t></a:t>
            </a:r>
            <a:r>
              <a:rPr kumimoji="1" lang="en-US" altLang="zh-CN" dirty="0">
                <a:solidFill>
                  <a:srgbClr val="000000"/>
                </a:solidFill>
                <a:latin typeface="+mn-lt"/>
                <a:ea typeface="+mn-ea"/>
                <a:cs typeface="+mn-ea"/>
                <a:sym typeface="+mn-lt"/>
              </a:rPr>
              <a:t>  AX</a:t>
            </a:r>
            <a:r>
              <a:rPr kumimoji="1" lang="zh-CN" altLang="en-US" dirty="0">
                <a:solidFill>
                  <a:srgbClr val="000000"/>
                </a:solidFill>
                <a:latin typeface="+mn-lt"/>
                <a:ea typeface="+mn-ea"/>
                <a:cs typeface="+mn-ea"/>
                <a:sym typeface="+mn-lt"/>
              </a:rPr>
              <a:t>（字）</a:t>
            </a:r>
            <a:endParaRPr kumimoji="1" lang="zh-CN" altLang="en-US" dirty="0">
              <a:solidFill>
                <a:srgbClr val="000000"/>
              </a:solidFill>
              <a:latin typeface="+mn-lt"/>
              <a:ea typeface="+mn-ea"/>
              <a:cs typeface="+mn-ea"/>
              <a:sym typeface="+mn-lt"/>
            </a:endParaRPr>
          </a:p>
        </p:txBody>
      </p:sp>
      <p:sp>
        <p:nvSpPr>
          <p:cNvPr id="3" name="矩形 2"/>
          <p:cNvSpPr/>
          <p:nvPr/>
        </p:nvSpPr>
        <p:spPr>
          <a:xfrm>
            <a:off x="958559" y="1994514"/>
            <a:ext cx="3103735" cy="461665"/>
          </a:xfrm>
          <a:prstGeom prst="rect">
            <a:avLst/>
          </a:prstGeom>
        </p:spPr>
        <p:txBody>
          <a:bodyPr wrap="none">
            <a:spAutoFit/>
          </a:bodyPr>
          <a:lstStyle/>
          <a:p>
            <a:r>
              <a:rPr lang="en-US" altLang="zh-CN" dirty="0">
                <a:solidFill>
                  <a:srgbClr val="006600"/>
                </a:solidFill>
                <a:latin typeface="+mn-lt"/>
                <a:ea typeface="+mn-ea"/>
                <a:cs typeface="+mn-ea"/>
                <a:sym typeface="+mn-lt"/>
              </a:rPr>
              <a:t>I/O</a:t>
            </a:r>
            <a:r>
              <a:rPr lang="zh-CN" altLang="en-US" dirty="0">
                <a:solidFill>
                  <a:srgbClr val="006600"/>
                </a:solidFill>
                <a:latin typeface="+mn-lt"/>
                <a:ea typeface="+mn-ea"/>
                <a:cs typeface="+mn-ea"/>
                <a:sym typeface="+mn-lt"/>
              </a:rPr>
              <a:t>端口直接寻址方式</a:t>
            </a:r>
            <a:endParaRPr lang="zh-CN" altLang="en-US" dirty="0">
              <a:solidFill>
                <a:srgbClr val="006600"/>
              </a:solidFill>
              <a:latin typeface="+mn-lt"/>
              <a:ea typeface="+mn-ea"/>
              <a:cs typeface="+mn-ea"/>
              <a:sym typeface="+mn-lt"/>
            </a:endParaRPr>
          </a:p>
        </p:txBody>
      </p:sp>
      <p:sp>
        <p:nvSpPr>
          <p:cNvPr id="4" name="矩形 3"/>
          <p:cNvSpPr/>
          <p:nvPr/>
        </p:nvSpPr>
        <p:spPr>
          <a:xfrm>
            <a:off x="924714" y="4245515"/>
            <a:ext cx="3103735" cy="461665"/>
          </a:xfrm>
          <a:prstGeom prst="rect">
            <a:avLst/>
          </a:prstGeom>
        </p:spPr>
        <p:txBody>
          <a:bodyPr wrap="none">
            <a:spAutoFit/>
          </a:bodyPr>
          <a:lstStyle/>
          <a:p>
            <a:r>
              <a:rPr lang="en-US" altLang="zh-CN" dirty="0">
                <a:solidFill>
                  <a:srgbClr val="006600"/>
                </a:solidFill>
                <a:latin typeface="+mn-lt"/>
                <a:ea typeface="+mn-ea"/>
                <a:cs typeface="+mn-ea"/>
                <a:sym typeface="+mn-lt"/>
              </a:rPr>
              <a:t>I/O</a:t>
            </a:r>
            <a:r>
              <a:rPr lang="zh-CN" altLang="en-US" dirty="0">
                <a:solidFill>
                  <a:srgbClr val="006600"/>
                </a:solidFill>
                <a:latin typeface="+mn-lt"/>
                <a:ea typeface="+mn-ea"/>
                <a:cs typeface="+mn-ea"/>
                <a:sym typeface="+mn-lt"/>
              </a:rPr>
              <a:t>端口间接寻址方式</a:t>
            </a:r>
            <a:endParaRPr lang="zh-CN" altLang="en-US" dirty="0">
              <a:solidFill>
                <a:srgbClr val="00660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4" presetClass="entr" presetSubtype="10" fill="hold" nodeType="withEffect">
                                  <p:stCondLst>
                                    <p:cond delay="0"/>
                                  </p:stCondLst>
                                  <p:childTnLst>
                                    <p:set>
                                      <p:cBhvr>
                                        <p:cTn id="9" dur="1" fill="hold">
                                          <p:stCondLst>
                                            <p:cond delay="0"/>
                                          </p:stCondLst>
                                        </p:cTn>
                                        <p:tgtEl>
                                          <p:spTgt spid="32770">
                                            <p:txEl>
                                              <p:pRg st="3" end="3"/>
                                            </p:txEl>
                                          </p:spTgt>
                                        </p:tgtEl>
                                        <p:attrNameLst>
                                          <p:attrName>style.visibility</p:attrName>
                                        </p:attrNameLst>
                                      </p:cBhvr>
                                      <p:to>
                                        <p:strVal val="visible"/>
                                      </p:to>
                                    </p:set>
                                    <p:animEffect transition="in" filter="randombar(horizontal)">
                                      <p:cBhvr>
                                        <p:cTn id="10" dur="500"/>
                                        <p:tgtEl>
                                          <p:spTgt spid="32770">
                                            <p:txEl>
                                              <p:pRg st="3" end="3"/>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2770">
                                            <p:txEl>
                                              <p:pRg st="4" end="4"/>
                                            </p:txEl>
                                          </p:spTgt>
                                        </p:tgtEl>
                                        <p:attrNameLst>
                                          <p:attrName>style.visibility</p:attrName>
                                        </p:attrNameLst>
                                      </p:cBhvr>
                                      <p:to>
                                        <p:strVal val="visible"/>
                                      </p:to>
                                    </p:set>
                                    <p:animEffect transition="in" filter="randombar(horizontal)">
                                      <p:cBhvr>
                                        <p:cTn id="13" dur="500"/>
                                        <p:tgtEl>
                                          <p:spTgt spid="32770">
                                            <p:txEl>
                                              <p:pRg st="4" end="4"/>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32770">
                                            <p:txEl>
                                              <p:pRg st="5" end="5"/>
                                            </p:txEl>
                                          </p:spTgt>
                                        </p:tgtEl>
                                        <p:attrNameLst>
                                          <p:attrName>style.visibility</p:attrName>
                                        </p:attrNameLst>
                                      </p:cBhvr>
                                      <p:to>
                                        <p:strVal val="visible"/>
                                      </p:to>
                                    </p:set>
                                    <p:animEffect transition="in" filter="randombar(horizontal)">
                                      <p:cBhvr>
                                        <p:cTn id="16" dur="500"/>
                                        <p:tgtEl>
                                          <p:spTgt spid="32770">
                                            <p:txEl>
                                              <p:pRg st="5" end="5"/>
                                            </p:txEl>
                                          </p:spTgt>
                                        </p:tgtEl>
                                      </p:cBhvr>
                                    </p:animEffect>
                                  </p:childTnLst>
                                </p:cTn>
                              </p:par>
                              <p:par>
                                <p:cTn id="17" presetID="14" presetClass="entr" presetSubtype="10" fill="hold" nodeType="withEffect">
                                  <p:stCondLst>
                                    <p:cond delay="0"/>
                                  </p:stCondLst>
                                  <p:childTnLst>
                                    <p:set>
                                      <p:cBhvr>
                                        <p:cTn id="18" dur="1" fill="hold">
                                          <p:stCondLst>
                                            <p:cond delay="0"/>
                                          </p:stCondLst>
                                        </p:cTn>
                                        <p:tgtEl>
                                          <p:spTgt spid="32770">
                                            <p:txEl>
                                              <p:pRg st="6" end="6"/>
                                            </p:txEl>
                                          </p:spTgt>
                                        </p:tgtEl>
                                        <p:attrNameLst>
                                          <p:attrName>style.visibility</p:attrName>
                                        </p:attrNameLst>
                                      </p:cBhvr>
                                      <p:to>
                                        <p:strVal val="visible"/>
                                      </p:to>
                                    </p:set>
                                    <p:animEffect transition="in" filter="randombar(horizontal)">
                                      <p:cBhvr>
                                        <p:cTn id="19" dur="500"/>
                                        <p:tgtEl>
                                          <p:spTgt spid="32770">
                                            <p:txEl>
                                              <p:pRg st="6" end="6"/>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randombar(horizontal)">
                                      <p:cBhvr>
                                        <p:cTn id="24" dur="500"/>
                                        <p:tgtEl>
                                          <p:spTgt spid="4"/>
                                        </p:tgtEl>
                                      </p:cBhvr>
                                    </p:animEffect>
                                  </p:childTnLst>
                                </p:cTn>
                              </p:par>
                              <p:par>
                                <p:cTn id="25" presetID="14" presetClass="entr" presetSubtype="10" fill="hold" nodeType="withEffect">
                                  <p:stCondLst>
                                    <p:cond delay="0"/>
                                  </p:stCondLst>
                                  <p:childTnLst>
                                    <p:set>
                                      <p:cBhvr>
                                        <p:cTn id="26" dur="1" fill="hold">
                                          <p:stCondLst>
                                            <p:cond delay="0"/>
                                          </p:stCondLst>
                                        </p:cTn>
                                        <p:tgtEl>
                                          <p:spTgt spid="32770">
                                            <p:txEl>
                                              <p:pRg st="8" end="8"/>
                                            </p:txEl>
                                          </p:spTgt>
                                        </p:tgtEl>
                                        <p:attrNameLst>
                                          <p:attrName>style.visibility</p:attrName>
                                        </p:attrNameLst>
                                      </p:cBhvr>
                                      <p:to>
                                        <p:strVal val="visible"/>
                                      </p:to>
                                    </p:set>
                                    <p:animEffect transition="in" filter="randombar(horizontal)">
                                      <p:cBhvr>
                                        <p:cTn id="27" dur="500"/>
                                        <p:tgtEl>
                                          <p:spTgt spid="32770">
                                            <p:txEl>
                                              <p:pRg st="8" end="8"/>
                                            </p:txEl>
                                          </p:spTgt>
                                        </p:tgtEl>
                                      </p:cBhvr>
                                    </p:animEffect>
                                  </p:childTnLst>
                                </p:cTn>
                              </p:par>
                              <p:par>
                                <p:cTn id="28" presetID="14" presetClass="entr" presetSubtype="10" fill="hold" nodeType="withEffect">
                                  <p:stCondLst>
                                    <p:cond delay="0"/>
                                  </p:stCondLst>
                                  <p:childTnLst>
                                    <p:set>
                                      <p:cBhvr>
                                        <p:cTn id="29" dur="1" fill="hold">
                                          <p:stCondLst>
                                            <p:cond delay="0"/>
                                          </p:stCondLst>
                                        </p:cTn>
                                        <p:tgtEl>
                                          <p:spTgt spid="32770">
                                            <p:txEl>
                                              <p:pRg st="9" end="9"/>
                                            </p:txEl>
                                          </p:spTgt>
                                        </p:tgtEl>
                                        <p:attrNameLst>
                                          <p:attrName>style.visibility</p:attrName>
                                        </p:attrNameLst>
                                      </p:cBhvr>
                                      <p:to>
                                        <p:strVal val="visible"/>
                                      </p:to>
                                    </p:set>
                                    <p:animEffect transition="in" filter="randombar(horizontal)">
                                      <p:cBhvr>
                                        <p:cTn id="30" dur="500"/>
                                        <p:tgtEl>
                                          <p:spTgt spid="32770">
                                            <p:txEl>
                                              <p:pRg st="9" end="9"/>
                                            </p:txEl>
                                          </p:spTgt>
                                        </p:tgtEl>
                                      </p:cBhvr>
                                    </p:animEffect>
                                  </p:childTnLst>
                                </p:cTn>
                              </p:par>
                              <p:par>
                                <p:cTn id="31" presetID="14" presetClass="entr" presetSubtype="10" fill="hold" nodeType="withEffect">
                                  <p:stCondLst>
                                    <p:cond delay="0"/>
                                  </p:stCondLst>
                                  <p:childTnLst>
                                    <p:set>
                                      <p:cBhvr>
                                        <p:cTn id="32" dur="1" fill="hold">
                                          <p:stCondLst>
                                            <p:cond delay="0"/>
                                          </p:stCondLst>
                                        </p:cTn>
                                        <p:tgtEl>
                                          <p:spTgt spid="32770">
                                            <p:txEl>
                                              <p:pRg st="10" end="10"/>
                                            </p:txEl>
                                          </p:spTgt>
                                        </p:tgtEl>
                                        <p:attrNameLst>
                                          <p:attrName>style.visibility</p:attrName>
                                        </p:attrNameLst>
                                      </p:cBhvr>
                                      <p:to>
                                        <p:strVal val="visible"/>
                                      </p:to>
                                    </p:set>
                                    <p:animEffect transition="in" filter="randombar(horizontal)">
                                      <p:cBhvr>
                                        <p:cTn id="33" dur="500"/>
                                        <p:tgtEl>
                                          <p:spTgt spid="32770">
                                            <p:txEl>
                                              <p:pRg st="10" end="10"/>
                                            </p:txEl>
                                          </p:spTgt>
                                        </p:tgtEl>
                                      </p:cBhvr>
                                    </p:animEffect>
                                  </p:childTnLst>
                                </p:cTn>
                              </p:par>
                              <p:par>
                                <p:cTn id="34" presetID="14" presetClass="entr" presetSubtype="10" fill="hold" nodeType="withEffect">
                                  <p:stCondLst>
                                    <p:cond delay="0"/>
                                  </p:stCondLst>
                                  <p:childTnLst>
                                    <p:set>
                                      <p:cBhvr>
                                        <p:cTn id="35" dur="1" fill="hold">
                                          <p:stCondLst>
                                            <p:cond delay="0"/>
                                          </p:stCondLst>
                                        </p:cTn>
                                        <p:tgtEl>
                                          <p:spTgt spid="32770">
                                            <p:txEl>
                                              <p:pRg st="11" end="11"/>
                                            </p:txEl>
                                          </p:spTgt>
                                        </p:tgtEl>
                                        <p:attrNameLst>
                                          <p:attrName>style.visibility</p:attrName>
                                        </p:attrNameLst>
                                      </p:cBhvr>
                                      <p:to>
                                        <p:strVal val="visible"/>
                                      </p:to>
                                    </p:set>
                                    <p:animEffect transition="in" filter="randombar(horizontal)">
                                      <p:cBhvr>
                                        <p:cTn id="36" dur="500"/>
                                        <p:tgtEl>
                                          <p:spTgt spid="32770">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661194" y="2718686"/>
            <a:ext cx="7821612" cy="4188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10000"/>
              </a:lnSpc>
            </a:pPr>
            <a:r>
              <a:rPr kumimoji="1" lang="zh-CN" altLang="en-US" sz="2200" dirty="0">
                <a:solidFill>
                  <a:srgbClr val="002060"/>
                </a:solidFill>
                <a:latin typeface="+mn-lt"/>
                <a:ea typeface="+mn-ea"/>
                <a:cs typeface="+mn-ea"/>
                <a:sym typeface="+mn-lt"/>
              </a:rPr>
              <a:t>例：</a:t>
            </a:r>
            <a:r>
              <a:rPr kumimoji="1" lang="en-US" altLang="zh-CN" sz="2200" dirty="0">
                <a:solidFill>
                  <a:srgbClr val="002060"/>
                </a:solidFill>
                <a:latin typeface="+mn-lt"/>
                <a:ea typeface="+mn-ea"/>
                <a:cs typeface="+mn-ea"/>
                <a:sym typeface="+mn-lt"/>
              </a:rPr>
              <a:t>IN    AL, 28H   </a:t>
            </a:r>
            <a:r>
              <a:rPr kumimoji="1" lang="en-US" altLang="zh-CN" sz="2200" dirty="0">
                <a:solidFill>
                  <a:srgbClr val="CC6600"/>
                </a:solidFill>
                <a:latin typeface="+mn-lt"/>
                <a:ea typeface="+mn-ea"/>
                <a:cs typeface="+mn-ea"/>
                <a:sym typeface="+mn-lt"/>
              </a:rPr>
              <a:t>;</a:t>
            </a:r>
            <a:r>
              <a:rPr kumimoji="1" lang="zh-CN" altLang="en-US" sz="2200" dirty="0">
                <a:solidFill>
                  <a:srgbClr val="CC6600"/>
                </a:solidFill>
                <a:latin typeface="+mn-lt"/>
                <a:ea typeface="+mn-ea"/>
                <a:cs typeface="+mn-ea"/>
                <a:sym typeface="+mn-lt"/>
              </a:rPr>
              <a:t>将端口</a:t>
            </a:r>
            <a:r>
              <a:rPr kumimoji="1" lang="en-US" altLang="zh-CN" sz="2200" dirty="0">
                <a:solidFill>
                  <a:srgbClr val="CC6600"/>
                </a:solidFill>
                <a:latin typeface="+mn-lt"/>
                <a:ea typeface="+mn-ea"/>
                <a:cs typeface="+mn-ea"/>
                <a:sym typeface="+mn-lt"/>
              </a:rPr>
              <a:t>28H</a:t>
            </a:r>
            <a:r>
              <a:rPr kumimoji="1" lang="zh-CN" altLang="en-US" sz="2200" dirty="0">
                <a:solidFill>
                  <a:srgbClr val="CC6600"/>
                </a:solidFill>
                <a:latin typeface="+mn-lt"/>
                <a:ea typeface="+mn-ea"/>
                <a:cs typeface="+mn-ea"/>
                <a:sym typeface="+mn-lt"/>
              </a:rPr>
              <a:t>中的字节数据读出送</a:t>
            </a:r>
            <a:r>
              <a:rPr kumimoji="1" lang="en-US" altLang="zh-CN" sz="2200" dirty="0">
                <a:solidFill>
                  <a:srgbClr val="CC6600"/>
                </a:solidFill>
                <a:latin typeface="+mn-lt"/>
                <a:ea typeface="+mn-ea"/>
                <a:cs typeface="+mn-ea"/>
                <a:sym typeface="+mn-lt"/>
              </a:rPr>
              <a:t>AL                </a:t>
            </a:r>
            <a:endParaRPr kumimoji="1" lang="en-US" altLang="zh-CN" sz="2200" dirty="0">
              <a:solidFill>
                <a:srgbClr val="CC6600"/>
              </a:solidFill>
              <a:latin typeface="+mn-lt"/>
              <a:ea typeface="+mn-ea"/>
              <a:cs typeface="+mn-ea"/>
              <a:sym typeface="+mn-lt"/>
            </a:endParaRPr>
          </a:p>
          <a:p>
            <a:pPr algn="just">
              <a:lnSpc>
                <a:spcPct val="110000"/>
              </a:lnSpc>
            </a:pPr>
            <a:r>
              <a:rPr kumimoji="1" lang="en-US" altLang="zh-CN" sz="2200" dirty="0">
                <a:solidFill>
                  <a:srgbClr val="002060"/>
                </a:solidFill>
                <a:latin typeface="+mn-lt"/>
                <a:ea typeface="+mn-ea"/>
                <a:cs typeface="+mn-ea"/>
                <a:sym typeface="+mn-lt"/>
              </a:rPr>
              <a:t>       OUT  28H, AL </a:t>
            </a:r>
            <a:r>
              <a:rPr kumimoji="1" lang="en-US" altLang="zh-CN" sz="2200" dirty="0">
                <a:solidFill>
                  <a:srgbClr val="CC6600"/>
                </a:solidFill>
                <a:latin typeface="+mn-lt"/>
                <a:ea typeface="+mn-ea"/>
                <a:cs typeface="+mn-ea"/>
                <a:sym typeface="+mn-lt"/>
              </a:rPr>
              <a:t>;</a:t>
            </a:r>
            <a:r>
              <a:rPr kumimoji="1" lang="zh-CN" altLang="en-US" sz="2200" dirty="0">
                <a:solidFill>
                  <a:srgbClr val="CC6600"/>
                </a:solidFill>
                <a:latin typeface="+mn-lt"/>
                <a:ea typeface="+mn-ea"/>
                <a:cs typeface="+mn-ea"/>
                <a:sym typeface="+mn-lt"/>
              </a:rPr>
              <a:t>将</a:t>
            </a:r>
            <a:r>
              <a:rPr kumimoji="1" lang="en-US" altLang="zh-CN" sz="2200" dirty="0">
                <a:solidFill>
                  <a:srgbClr val="CC6600"/>
                </a:solidFill>
                <a:latin typeface="+mn-lt"/>
                <a:ea typeface="+mn-ea"/>
                <a:cs typeface="+mn-ea"/>
                <a:sym typeface="+mn-lt"/>
              </a:rPr>
              <a:t>AL</a:t>
            </a:r>
            <a:r>
              <a:rPr kumimoji="1" lang="zh-CN" altLang="en-US" sz="2200" dirty="0">
                <a:solidFill>
                  <a:srgbClr val="CC6600"/>
                </a:solidFill>
                <a:latin typeface="+mn-lt"/>
                <a:ea typeface="+mn-ea"/>
                <a:cs typeface="+mn-ea"/>
                <a:sym typeface="+mn-lt"/>
              </a:rPr>
              <a:t>的数据写入</a:t>
            </a:r>
            <a:r>
              <a:rPr kumimoji="1" lang="en-US" altLang="zh-CN" sz="2200" dirty="0">
                <a:solidFill>
                  <a:srgbClr val="CC6600"/>
                </a:solidFill>
                <a:latin typeface="+mn-lt"/>
                <a:ea typeface="+mn-ea"/>
                <a:cs typeface="+mn-ea"/>
                <a:sym typeface="+mn-lt"/>
              </a:rPr>
              <a:t>28H</a:t>
            </a:r>
            <a:r>
              <a:rPr kumimoji="1" lang="zh-CN" altLang="en-US" sz="2200" dirty="0">
                <a:solidFill>
                  <a:srgbClr val="CC6600"/>
                </a:solidFill>
                <a:latin typeface="+mn-lt"/>
                <a:ea typeface="+mn-ea"/>
                <a:cs typeface="+mn-ea"/>
                <a:sym typeface="+mn-lt"/>
              </a:rPr>
              <a:t>中</a:t>
            </a:r>
            <a:endParaRPr kumimoji="1" lang="en-US" altLang="zh-CN" sz="2200" dirty="0">
              <a:solidFill>
                <a:srgbClr val="CC6600"/>
              </a:solidFill>
              <a:latin typeface="+mn-lt"/>
              <a:ea typeface="+mn-ea"/>
              <a:cs typeface="+mn-ea"/>
              <a:sym typeface="+mn-lt"/>
            </a:endParaRPr>
          </a:p>
          <a:p>
            <a:pPr algn="just">
              <a:lnSpc>
                <a:spcPct val="110000"/>
              </a:lnSpc>
            </a:pPr>
            <a:endParaRPr kumimoji="1" lang="en-US" altLang="zh-CN" sz="2200" dirty="0">
              <a:solidFill>
                <a:srgbClr val="002060"/>
              </a:solidFill>
              <a:latin typeface="+mn-lt"/>
              <a:ea typeface="+mn-ea"/>
              <a:cs typeface="+mn-ea"/>
              <a:sym typeface="+mn-lt"/>
            </a:endParaRPr>
          </a:p>
          <a:p>
            <a:pPr algn="just">
              <a:lnSpc>
                <a:spcPct val="110000"/>
              </a:lnSpc>
            </a:pPr>
            <a:r>
              <a:rPr kumimoji="1" lang="zh-CN" altLang="zh-CN" sz="2200" dirty="0">
                <a:solidFill>
                  <a:srgbClr val="002060"/>
                </a:solidFill>
                <a:latin typeface="+mn-lt"/>
                <a:ea typeface="+mn-ea"/>
                <a:cs typeface="+mn-ea"/>
                <a:sym typeface="+mn-lt"/>
              </a:rPr>
              <a:t>例：</a:t>
            </a:r>
            <a:r>
              <a:rPr kumimoji="1" lang="en-US" altLang="zh-CN" sz="2200" dirty="0">
                <a:solidFill>
                  <a:srgbClr val="002060"/>
                </a:solidFill>
                <a:latin typeface="+mn-lt"/>
                <a:ea typeface="+mn-ea"/>
                <a:cs typeface="+mn-ea"/>
                <a:sym typeface="+mn-lt"/>
              </a:rPr>
              <a:t>MOV  DX, 03FCH </a:t>
            </a:r>
            <a:r>
              <a:rPr kumimoji="1" lang="zh-CN" altLang="en-US" sz="2200" dirty="0">
                <a:solidFill>
                  <a:srgbClr val="CC6600"/>
                </a:solidFill>
                <a:latin typeface="+mn-lt"/>
                <a:ea typeface="+mn-ea"/>
                <a:cs typeface="+mn-ea"/>
                <a:sym typeface="+mn-lt"/>
              </a:rPr>
              <a:t>；将端口</a:t>
            </a:r>
            <a:r>
              <a:rPr kumimoji="1" lang="en-US" altLang="zh-CN" sz="2200" dirty="0">
                <a:solidFill>
                  <a:srgbClr val="CC6600"/>
                </a:solidFill>
                <a:latin typeface="+mn-lt"/>
                <a:ea typeface="+mn-ea"/>
                <a:cs typeface="+mn-ea"/>
                <a:sym typeface="+mn-lt"/>
              </a:rPr>
              <a:t>03FCH</a:t>
            </a:r>
            <a:r>
              <a:rPr kumimoji="1" lang="zh-CN" altLang="en-US" sz="2200" dirty="0">
                <a:solidFill>
                  <a:srgbClr val="CC6600"/>
                </a:solidFill>
                <a:latin typeface="+mn-lt"/>
                <a:ea typeface="+mn-ea"/>
                <a:cs typeface="+mn-ea"/>
                <a:sym typeface="+mn-lt"/>
              </a:rPr>
              <a:t>送</a:t>
            </a:r>
            <a:r>
              <a:rPr kumimoji="1" lang="en-US" altLang="zh-CN" sz="2200" dirty="0">
                <a:solidFill>
                  <a:srgbClr val="CC6600"/>
                </a:solidFill>
                <a:latin typeface="+mn-lt"/>
                <a:ea typeface="+mn-ea"/>
                <a:cs typeface="+mn-ea"/>
                <a:sym typeface="+mn-lt"/>
              </a:rPr>
              <a:t>DX</a:t>
            </a:r>
            <a:endParaRPr kumimoji="1" lang="en-US" altLang="zh-CN" sz="2200" dirty="0">
              <a:solidFill>
                <a:srgbClr val="CC6600"/>
              </a:solidFill>
              <a:latin typeface="+mn-lt"/>
              <a:ea typeface="+mn-ea"/>
              <a:cs typeface="+mn-ea"/>
              <a:sym typeface="+mn-lt"/>
            </a:endParaRPr>
          </a:p>
          <a:p>
            <a:pPr algn="just">
              <a:lnSpc>
                <a:spcPct val="110000"/>
              </a:lnSpc>
            </a:pPr>
            <a:r>
              <a:rPr kumimoji="1" lang="en-US" altLang="zh-CN" sz="2200" dirty="0">
                <a:solidFill>
                  <a:srgbClr val="002060"/>
                </a:solidFill>
                <a:latin typeface="+mn-lt"/>
                <a:ea typeface="+mn-ea"/>
                <a:cs typeface="+mn-ea"/>
                <a:sym typeface="+mn-lt"/>
              </a:rPr>
              <a:t>       IN   AL, DX </a:t>
            </a:r>
            <a:r>
              <a:rPr kumimoji="1" lang="en-US" altLang="zh-CN" sz="2200" dirty="0">
                <a:solidFill>
                  <a:srgbClr val="CC6600"/>
                </a:solidFill>
                <a:latin typeface="+mn-lt"/>
                <a:ea typeface="+mn-ea"/>
                <a:cs typeface="+mn-ea"/>
                <a:sym typeface="+mn-lt"/>
              </a:rPr>
              <a:t>; </a:t>
            </a:r>
            <a:r>
              <a:rPr kumimoji="1" lang="zh-CN" altLang="en-US" sz="2200" dirty="0">
                <a:solidFill>
                  <a:srgbClr val="CC6600"/>
                </a:solidFill>
                <a:latin typeface="+mn-lt"/>
                <a:ea typeface="+mn-ea"/>
                <a:cs typeface="+mn-ea"/>
                <a:sym typeface="+mn-lt"/>
              </a:rPr>
              <a:t>将端口</a:t>
            </a:r>
            <a:r>
              <a:rPr kumimoji="1" lang="en-US" altLang="zh-CN" sz="2200" dirty="0">
                <a:solidFill>
                  <a:srgbClr val="CC6600"/>
                </a:solidFill>
                <a:latin typeface="+mn-lt"/>
                <a:ea typeface="+mn-ea"/>
                <a:cs typeface="+mn-ea"/>
                <a:sym typeface="+mn-lt"/>
              </a:rPr>
              <a:t>03FCH</a:t>
            </a:r>
            <a:r>
              <a:rPr kumimoji="1" lang="zh-CN" altLang="en-US" sz="2200" dirty="0">
                <a:solidFill>
                  <a:srgbClr val="CC6600"/>
                </a:solidFill>
                <a:latin typeface="+mn-lt"/>
                <a:ea typeface="+mn-ea"/>
                <a:cs typeface="+mn-ea"/>
                <a:sym typeface="+mn-lt"/>
              </a:rPr>
              <a:t>中字节数读出送</a:t>
            </a:r>
            <a:r>
              <a:rPr kumimoji="1" lang="en-US" altLang="zh-CN" sz="2200" dirty="0">
                <a:solidFill>
                  <a:srgbClr val="CC6600"/>
                </a:solidFill>
                <a:latin typeface="+mn-lt"/>
                <a:ea typeface="+mn-ea"/>
                <a:cs typeface="+mn-ea"/>
                <a:sym typeface="+mn-lt"/>
              </a:rPr>
              <a:t>AL</a:t>
            </a:r>
            <a:endParaRPr kumimoji="1" lang="en-US" altLang="zh-CN" sz="2200" dirty="0">
              <a:solidFill>
                <a:srgbClr val="CC6600"/>
              </a:solidFill>
              <a:latin typeface="+mn-lt"/>
              <a:ea typeface="+mn-ea"/>
              <a:cs typeface="+mn-ea"/>
              <a:sym typeface="+mn-lt"/>
            </a:endParaRPr>
          </a:p>
          <a:p>
            <a:pPr algn="just">
              <a:lnSpc>
                <a:spcPct val="110000"/>
              </a:lnSpc>
            </a:pPr>
            <a:r>
              <a:rPr kumimoji="1" lang="en-US" altLang="zh-CN" sz="2200" dirty="0">
                <a:solidFill>
                  <a:srgbClr val="002060"/>
                </a:solidFill>
                <a:latin typeface="+mn-lt"/>
                <a:ea typeface="+mn-ea"/>
                <a:cs typeface="+mn-ea"/>
                <a:sym typeface="+mn-lt"/>
              </a:rPr>
              <a:t>       OUT  DX, AL </a:t>
            </a:r>
            <a:r>
              <a:rPr kumimoji="1" lang="zh-CN" altLang="en-US" sz="2200" dirty="0">
                <a:solidFill>
                  <a:srgbClr val="CC6600"/>
                </a:solidFill>
                <a:latin typeface="+mn-lt"/>
                <a:ea typeface="+mn-ea"/>
                <a:cs typeface="+mn-ea"/>
                <a:sym typeface="+mn-lt"/>
              </a:rPr>
              <a:t>；将</a:t>
            </a:r>
            <a:r>
              <a:rPr kumimoji="1" lang="en-US" altLang="zh-CN" sz="2200" dirty="0">
                <a:solidFill>
                  <a:srgbClr val="CC6600"/>
                </a:solidFill>
                <a:latin typeface="+mn-lt"/>
                <a:ea typeface="+mn-ea"/>
                <a:cs typeface="+mn-ea"/>
                <a:sym typeface="+mn-lt"/>
              </a:rPr>
              <a:t>AL</a:t>
            </a:r>
            <a:r>
              <a:rPr kumimoji="1" lang="zh-CN" altLang="en-US" sz="2200" dirty="0">
                <a:solidFill>
                  <a:srgbClr val="CC6600"/>
                </a:solidFill>
                <a:latin typeface="+mn-lt"/>
                <a:ea typeface="+mn-ea"/>
                <a:cs typeface="+mn-ea"/>
                <a:sym typeface="+mn-lt"/>
              </a:rPr>
              <a:t>中数据写入端口</a:t>
            </a:r>
            <a:r>
              <a:rPr kumimoji="1" lang="en-US" altLang="zh-CN" sz="2200" dirty="0">
                <a:solidFill>
                  <a:srgbClr val="CC6600"/>
                </a:solidFill>
                <a:latin typeface="+mn-lt"/>
                <a:ea typeface="+mn-ea"/>
                <a:cs typeface="+mn-ea"/>
                <a:sym typeface="+mn-lt"/>
              </a:rPr>
              <a:t>03FCH</a:t>
            </a:r>
            <a:r>
              <a:rPr kumimoji="1" lang="zh-CN" altLang="en-US" sz="2200" dirty="0">
                <a:solidFill>
                  <a:srgbClr val="CC6600"/>
                </a:solidFill>
                <a:latin typeface="+mn-lt"/>
                <a:ea typeface="+mn-ea"/>
                <a:cs typeface="+mn-ea"/>
                <a:sym typeface="+mn-lt"/>
              </a:rPr>
              <a:t>中</a:t>
            </a:r>
            <a:endParaRPr kumimoji="1" lang="en-US" altLang="zh-CN" sz="2200" dirty="0">
              <a:solidFill>
                <a:srgbClr val="CC6600"/>
              </a:solidFill>
              <a:latin typeface="+mn-lt"/>
              <a:ea typeface="+mn-ea"/>
              <a:cs typeface="+mn-ea"/>
              <a:sym typeface="+mn-lt"/>
            </a:endParaRPr>
          </a:p>
          <a:p>
            <a:pPr>
              <a:lnSpc>
                <a:spcPct val="110000"/>
              </a:lnSpc>
            </a:pPr>
            <a:endParaRPr kumimoji="1" lang="en-US" altLang="zh-CN" sz="2200" dirty="0">
              <a:solidFill>
                <a:srgbClr val="002060"/>
              </a:solidFill>
              <a:latin typeface="+mn-lt"/>
              <a:ea typeface="+mn-ea"/>
              <a:cs typeface="+mn-ea"/>
              <a:sym typeface="+mn-lt"/>
            </a:endParaRPr>
          </a:p>
          <a:p>
            <a:pPr>
              <a:lnSpc>
                <a:spcPct val="110000"/>
              </a:lnSpc>
            </a:pPr>
            <a:r>
              <a:rPr kumimoji="1" lang="zh-CN" altLang="en-US" sz="2200" dirty="0">
                <a:solidFill>
                  <a:srgbClr val="002060"/>
                </a:solidFill>
                <a:latin typeface="+mn-lt"/>
                <a:ea typeface="+mn-ea"/>
                <a:cs typeface="+mn-ea"/>
                <a:sym typeface="+mn-lt"/>
              </a:rPr>
              <a:t>例：测试某状态寄存器（端口号</a:t>
            </a:r>
            <a:r>
              <a:rPr kumimoji="1" lang="en-US" altLang="zh-CN" sz="2200" dirty="0">
                <a:solidFill>
                  <a:srgbClr val="002060"/>
                </a:solidFill>
                <a:latin typeface="+mn-lt"/>
                <a:ea typeface="+mn-ea"/>
                <a:cs typeface="+mn-ea"/>
                <a:sym typeface="+mn-lt"/>
              </a:rPr>
              <a:t>27H</a:t>
            </a:r>
            <a:r>
              <a:rPr kumimoji="1" lang="zh-CN" altLang="en-US" sz="2200" dirty="0">
                <a:solidFill>
                  <a:srgbClr val="002060"/>
                </a:solidFill>
                <a:latin typeface="+mn-lt"/>
                <a:ea typeface="+mn-ea"/>
                <a:cs typeface="+mn-ea"/>
                <a:sym typeface="+mn-lt"/>
              </a:rPr>
              <a:t>）的第</a:t>
            </a:r>
            <a:r>
              <a:rPr kumimoji="1" lang="en-US" altLang="zh-CN" sz="2200" dirty="0">
                <a:solidFill>
                  <a:srgbClr val="002060"/>
                </a:solidFill>
                <a:latin typeface="+mn-lt"/>
                <a:ea typeface="+mn-ea"/>
                <a:cs typeface="+mn-ea"/>
                <a:sym typeface="+mn-lt"/>
              </a:rPr>
              <a:t>2</a:t>
            </a:r>
            <a:r>
              <a:rPr kumimoji="1" lang="zh-CN" altLang="en-US" sz="2200" dirty="0">
                <a:solidFill>
                  <a:srgbClr val="002060"/>
                </a:solidFill>
                <a:latin typeface="+mn-lt"/>
                <a:ea typeface="+mn-ea"/>
                <a:cs typeface="+mn-ea"/>
                <a:sym typeface="+mn-lt"/>
              </a:rPr>
              <a:t>位是否为</a:t>
            </a:r>
            <a:r>
              <a:rPr kumimoji="1" lang="en-US" altLang="zh-CN" sz="2200" dirty="0">
                <a:solidFill>
                  <a:srgbClr val="002060"/>
                </a:solidFill>
                <a:latin typeface="+mn-lt"/>
                <a:ea typeface="+mn-ea"/>
                <a:cs typeface="+mn-ea"/>
                <a:sym typeface="+mn-lt"/>
              </a:rPr>
              <a:t>1</a:t>
            </a:r>
            <a:endParaRPr kumimoji="1" lang="en-US" altLang="zh-CN" sz="2200" dirty="0">
              <a:solidFill>
                <a:srgbClr val="002060"/>
              </a:solidFill>
              <a:latin typeface="+mn-lt"/>
              <a:ea typeface="+mn-ea"/>
              <a:cs typeface="+mn-ea"/>
              <a:sym typeface="+mn-lt"/>
            </a:endParaRPr>
          </a:p>
          <a:p>
            <a:pPr>
              <a:lnSpc>
                <a:spcPct val="110000"/>
              </a:lnSpc>
            </a:pPr>
            <a:r>
              <a:rPr kumimoji="1" lang="en-US" altLang="zh-CN" sz="2200" dirty="0">
                <a:solidFill>
                  <a:srgbClr val="002060"/>
                </a:solidFill>
                <a:latin typeface="+mn-lt"/>
                <a:ea typeface="+mn-ea"/>
                <a:cs typeface="+mn-ea"/>
                <a:sym typeface="+mn-lt"/>
              </a:rPr>
              <a:t>        IN     AL, 27H</a:t>
            </a:r>
            <a:endParaRPr kumimoji="1" lang="en-US" altLang="zh-CN" sz="2200" dirty="0">
              <a:solidFill>
                <a:srgbClr val="002060"/>
              </a:solidFill>
              <a:latin typeface="+mn-lt"/>
              <a:ea typeface="+mn-ea"/>
              <a:cs typeface="+mn-ea"/>
              <a:sym typeface="+mn-lt"/>
            </a:endParaRPr>
          </a:p>
          <a:p>
            <a:pPr>
              <a:lnSpc>
                <a:spcPct val="110000"/>
              </a:lnSpc>
            </a:pPr>
            <a:r>
              <a:rPr kumimoji="1" lang="en-US" altLang="zh-CN" sz="2200" dirty="0">
                <a:solidFill>
                  <a:srgbClr val="002060"/>
                </a:solidFill>
                <a:latin typeface="+mn-lt"/>
                <a:ea typeface="+mn-ea"/>
                <a:cs typeface="+mn-ea"/>
                <a:sym typeface="+mn-lt"/>
              </a:rPr>
              <a:t>        TEST   AL, 00000100B</a:t>
            </a:r>
            <a:endParaRPr kumimoji="1" lang="en-US" altLang="zh-CN" sz="2200" dirty="0">
              <a:solidFill>
                <a:srgbClr val="002060"/>
              </a:solidFill>
              <a:latin typeface="+mn-lt"/>
              <a:ea typeface="+mn-ea"/>
              <a:cs typeface="+mn-ea"/>
              <a:sym typeface="+mn-lt"/>
            </a:endParaRPr>
          </a:p>
          <a:p>
            <a:pPr>
              <a:lnSpc>
                <a:spcPct val="110000"/>
              </a:lnSpc>
            </a:pPr>
            <a:r>
              <a:rPr kumimoji="1" lang="en-US" altLang="zh-CN" sz="2200" dirty="0">
                <a:solidFill>
                  <a:srgbClr val="002060"/>
                </a:solidFill>
                <a:latin typeface="+mn-lt"/>
                <a:ea typeface="+mn-ea"/>
                <a:cs typeface="+mn-ea"/>
                <a:sym typeface="+mn-lt"/>
              </a:rPr>
              <a:t>        JNZ    ERROR          ;</a:t>
            </a:r>
            <a:r>
              <a:rPr kumimoji="1" lang="zh-CN" altLang="en-US" sz="2200" dirty="0">
                <a:solidFill>
                  <a:srgbClr val="002060"/>
                </a:solidFill>
                <a:latin typeface="+mn-lt"/>
                <a:ea typeface="+mn-ea"/>
                <a:cs typeface="+mn-ea"/>
                <a:sym typeface="+mn-lt"/>
              </a:rPr>
              <a:t>若</a:t>
            </a:r>
            <a:r>
              <a:rPr kumimoji="1" lang="zh-CN" altLang="zh-CN" sz="2200" dirty="0">
                <a:solidFill>
                  <a:srgbClr val="002060"/>
                </a:solidFill>
                <a:latin typeface="+mn-lt"/>
                <a:ea typeface="+mn-ea"/>
                <a:cs typeface="+mn-ea"/>
                <a:sym typeface="+mn-lt"/>
              </a:rPr>
              <a:t>第2位为1，转</a:t>
            </a:r>
            <a:r>
              <a:rPr kumimoji="1" lang="en-US" altLang="zh-CN" sz="2200" dirty="0">
                <a:solidFill>
                  <a:srgbClr val="002060"/>
                </a:solidFill>
                <a:latin typeface="+mn-lt"/>
                <a:ea typeface="+mn-ea"/>
                <a:cs typeface="+mn-ea"/>
                <a:sym typeface="+mn-lt"/>
              </a:rPr>
              <a:t>ERROR</a:t>
            </a:r>
            <a:r>
              <a:rPr kumimoji="1" lang="zh-CN" altLang="zh-CN" sz="2200" dirty="0">
                <a:solidFill>
                  <a:srgbClr val="002060"/>
                </a:solidFill>
                <a:latin typeface="+mn-lt"/>
                <a:ea typeface="+mn-ea"/>
                <a:cs typeface="+mn-ea"/>
                <a:sym typeface="+mn-lt"/>
              </a:rPr>
              <a:t>处理</a:t>
            </a:r>
            <a:endParaRPr kumimoji="1" lang="zh-CN" altLang="en-US" sz="2200" dirty="0">
              <a:solidFill>
                <a:srgbClr val="002060"/>
              </a:solidFill>
              <a:latin typeface="+mn-lt"/>
              <a:ea typeface="+mn-ea"/>
              <a:cs typeface="+mn-ea"/>
              <a:sym typeface="+mn-lt"/>
            </a:endParaRPr>
          </a:p>
        </p:txBody>
      </p:sp>
      <p:sp>
        <p:nvSpPr>
          <p:cNvPr id="2" name="矩形 1"/>
          <p:cNvSpPr/>
          <p:nvPr/>
        </p:nvSpPr>
        <p:spPr>
          <a:xfrm>
            <a:off x="277806" y="1437244"/>
            <a:ext cx="561949" cy="707886"/>
          </a:xfrm>
          <a:prstGeom prst="rect">
            <a:avLst/>
          </a:prstGeom>
        </p:spPr>
        <p:txBody>
          <a:bodyPr vert="eaVert" wrap="none">
            <a:spAutoFit/>
          </a:bodyPr>
          <a:lstStyle/>
          <a:p>
            <a:pPr algn="just">
              <a:lnSpc>
                <a:spcPct val="110000"/>
              </a:lnSpc>
            </a:pPr>
            <a:r>
              <a:rPr kumimoji="1" lang="zh-CN" altLang="en-US" dirty="0">
                <a:solidFill>
                  <a:srgbClr val="CC3300"/>
                </a:solidFill>
                <a:effectLst>
                  <a:glow rad="228600">
                    <a:schemeClr val="accent1">
                      <a:satMod val="175000"/>
                      <a:alpha val="40000"/>
                    </a:schemeClr>
                  </a:glow>
                </a:effectLst>
                <a:latin typeface="+mn-lt"/>
                <a:ea typeface="+mn-ea"/>
                <a:cs typeface="+mn-ea"/>
                <a:sym typeface="+mn-lt"/>
              </a:rPr>
              <a:t>注意</a:t>
            </a:r>
            <a:endParaRPr kumimoji="1" lang="en-US" altLang="zh-CN" dirty="0">
              <a:solidFill>
                <a:srgbClr val="000000"/>
              </a:solidFill>
              <a:effectLst>
                <a:glow rad="228600">
                  <a:schemeClr val="accent1">
                    <a:satMod val="175000"/>
                    <a:alpha val="40000"/>
                  </a:schemeClr>
                </a:glow>
              </a:effectLst>
              <a:latin typeface="+mn-lt"/>
              <a:ea typeface="+mn-ea"/>
              <a:cs typeface="+mn-ea"/>
              <a:sym typeface="+mn-lt"/>
            </a:endParaRPr>
          </a:p>
        </p:txBody>
      </p:sp>
      <p:sp>
        <p:nvSpPr>
          <p:cNvPr id="3" name="矩形 2"/>
          <p:cNvSpPr/>
          <p:nvPr/>
        </p:nvSpPr>
        <p:spPr>
          <a:xfrm>
            <a:off x="839756" y="1150467"/>
            <a:ext cx="8048606" cy="1311128"/>
          </a:xfrm>
          <a:prstGeom prst="rect">
            <a:avLst/>
          </a:prstGeom>
        </p:spPr>
        <p:txBody>
          <a:bodyPr wrap="square">
            <a:spAutoFit/>
          </a:bodyPr>
          <a:lstStyle/>
          <a:p>
            <a:pPr>
              <a:lnSpc>
                <a:spcPct val="110000"/>
              </a:lnSpc>
            </a:pPr>
            <a:r>
              <a:rPr kumimoji="1" lang="en-US" altLang="zh-CN" dirty="0">
                <a:solidFill>
                  <a:srgbClr val="006600"/>
                </a:solidFill>
                <a:latin typeface="+mn-lt"/>
                <a:ea typeface="+mn-ea"/>
                <a:cs typeface="+mn-ea"/>
                <a:sym typeface="+mn-lt"/>
              </a:rPr>
              <a:t>* </a:t>
            </a:r>
            <a:r>
              <a:rPr kumimoji="1" lang="zh-CN" altLang="en-US" dirty="0">
                <a:solidFill>
                  <a:srgbClr val="006600"/>
                </a:solidFill>
                <a:latin typeface="+mn-lt"/>
                <a:ea typeface="+mn-ea"/>
                <a:cs typeface="+mn-ea"/>
                <a:sym typeface="+mn-lt"/>
              </a:rPr>
              <a:t>不影响标志位</a:t>
            </a:r>
            <a:endParaRPr kumimoji="1" lang="zh-CN" altLang="en-US" dirty="0">
              <a:solidFill>
                <a:srgbClr val="006600"/>
              </a:solidFill>
              <a:latin typeface="+mn-lt"/>
              <a:ea typeface="+mn-ea"/>
              <a:cs typeface="+mn-ea"/>
              <a:sym typeface="+mn-lt"/>
            </a:endParaRPr>
          </a:p>
          <a:p>
            <a:pPr>
              <a:lnSpc>
                <a:spcPct val="110000"/>
              </a:lnSpc>
            </a:pPr>
            <a:r>
              <a:rPr kumimoji="1" lang="zh-CN" altLang="en-US" dirty="0">
                <a:solidFill>
                  <a:srgbClr val="006600"/>
                </a:solidFill>
                <a:latin typeface="+mn-lt"/>
                <a:ea typeface="+mn-ea"/>
                <a:cs typeface="+mn-ea"/>
                <a:sym typeface="+mn-lt"/>
              </a:rPr>
              <a:t>* 前</a:t>
            </a:r>
            <a:r>
              <a:rPr kumimoji="1" lang="en-US" altLang="zh-CN" dirty="0">
                <a:solidFill>
                  <a:srgbClr val="006600"/>
                </a:solidFill>
                <a:latin typeface="+mn-lt"/>
                <a:ea typeface="+mn-ea"/>
                <a:cs typeface="+mn-ea"/>
                <a:sym typeface="+mn-lt"/>
              </a:rPr>
              <a:t>256</a:t>
            </a:r>
            <a:r>
              <a:rPr kumimoji="1" lang="zh-CN" altLang="en-US" dirty="0">
                <a:solidFill>
                  <a:srgbClr val="006600"/>
                </a:solidFill>
                <a:latin typeface="+mn-lt"/>
                <a:ea typeface="+mn-ea"/>
                <a:cs typeface="+mn-ea"/>
                <a:sym typeface="+mn-lt"/>
              </a:rPr>
              <a:t>个端口号</a:t>
            </a:r>
            <a:r>
              <a:rPr kumimoji="1" lang="en-US" altLang="zh-CN" dirty="0">
                <a:solidFill>
                  <a:srgbClr val="006600"/>
                </a:solidFill>
                <a:latin typeface="+mn-lt"/>
                <a:ea typeface="+mn-ea"/>
                <a:cs typeface="+mn-ea"/>
                <a:sym typeface="+mn-lt"/>
              </a:rPr>
              <a:t>00H~FFH</a:t>
            </a:r>
            <a:r>
              <a:rPr kumimoji="1" lang="zh-CN" altLang="en-US" dirty="0">
                <a:solidFill>
                  <a:srgbClr val="006600"/>
                </a:solidFill>
                <a:latin typeface="+mn-lt"/>
                <a:ea typeface="+mn-ea"/>
                <a:cs typeface="+mn-ea"/>
                <a:sym typeface="+mn-lt"/>
              </a:rPr>
              <a:t>可直接在指令中指定（长格式）</a:t>
            </a:r>
            <a:endParaRPr kumimoji="1" lang="zh-CN" altLang="en-US" dirty="0">
              <a:solidFill>
                <a:srgbClr val="006600"/>
              </a:solidFill>
              <a:latin typeface="+mn-lt"/>
              <a:ea typeface="+mn-ea"/>
              <a:cs typeface="+mn-ea"/>
              <a:sym typeface="+mn-lt"/>
            </a:endParaRPr>
          </a:p>
          <a:p>
            <a:pPr>
              <a:lnSpc>
                <a:spcPct val="110000"/>
              </a:lnSpc>
            </a:pPr>
            <a:r>
              <a:rPr kumimoji="1" lang="zh-CN" altLang="en-US" dirty="0">
                <a:solidFill>
                  <a:srgbClr val="006600"/>
                </a:solidFill>
                <a:latin typeface="+mn-lt"/>
                <a:ea typeface="+mn-ea"/>
                <a:cs typeface="+mn-ea"/>
                <a:sym typeface="+mn-lt"/>
              </a:rPr>
              <a:t>* 如果端口号≥ </a:t>
            </a:r>
            <a:r>
              <a:rPr kumimoji="1" lang="en-US" altLang="zh-CN" dirty="0">
                <a:solidFill>
                  <a:srgbClr val="006600"/>
                </a:solidFill>
                <a:latin typeface="+mn-lt"/>
                <a:ea typeface="+mn-ea"/>
                <a:cs typeface="+mn-ea"/>
                <a:sym typeface="+mn-lt"/>
              </a:rPr>
              <a:t>256</a:t>
            </a:r>
            <a:r>
              <a:rPr kumimoji="1" lang="zh-CN" altLang="en-US" dirty="0">
                <a:solidFill>
                  <a:srgbClr val="006600"/>
                </a:solidFill>
                <a:latin typeface="+mn-lt"/>
                <a:ea typeface="+mn-ea"/>
                <a:cs typeface="+mn-ea"/>
                <a:sym typeface="+mn-lt"/>
              </a:rPr>
              <a:t>，端口号</a:t>
            </a:r>
            <a:r>
              <a:rPr kumimoji="1" lang="zh-CN" altLang="en-US" dirty="0">
                <a:solidFill>
                  <a:srgbClr val="006600"/>
                </a:solidFill>
                <a:latin typeface="+mn-lt"/>
                <a:ea typeface="+mn-ea"/>
                <a:cs typeface="+mn-ea"/>
                <a:sym typeface="Symbol" panose="05050102010706020507" pitchFamily="18" charset="2"/>
              </a:rPr>
              <a:t></a:t>
            </a:r>
            <a:r>
              <a:rPr kumimoji="1" lang="zh-CN" altLang="en-US" dirty="0">
                <a:solidFill>
                  <a:srgbClr val="006600"/>
                </a:solidFill>
                <a:latin typeface="+mn-lt"/>
                <a:ea typeface="+mn-ea"/>
                <a:cs typeface="+mn-ea"/>
                <a:sym typeface="+mn-lt"/>
              </a:rPr>
              <a:t> </a:t>
            </a:r>
            <a:r>
              <a:rPr kumimoji="1" lang="en-US" altLang="zh-CN" dirty="0">
                <a:solidFill>
                  <a:srgbClr val="006600"/>
                </a:solidFill>
                <a:latin typeface="+mn-lt"/>
                <a:ea typeface="+mn-ea"/>
                <a:cs typeface="+mn-ea"/>
                <a:sym typeface="+mn-lt"/>
              </a:rPr>
              <a:t>DX</a:t>
            </a:r>
            <a:r>
              <a:rPr kumimoji="1" lang="zh-CN" altLang="en-US" dirty="0">
                <a:solidFill>
                  <a:srgbClr val="006600"/>
                </a:solidFill>
                <a:latin typeface="+mn-lt"/>
                <a:ea typeface="+mn-ea"/>
                <a:cs typeface="+mn-ea"/>
                <a:sym typeface="+mn-lt"/>
              </a:rPr>
              <a:t>（短格式）</a:t>
            </a:r>
            <a:endParaRPr kumimoji="1" lang="zh-CN" altLang="en-US" dirty="0">
              <a:solidFill>
                <a:srgbClr val="00660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up)">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up)">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up)">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33794">
                                            <p:txEl>
                                              <p:pRg st="0" end="0"/>
                                            </p:txEl>
                                          </p:spTgt>
                                        </p:tgtEl>
                                        <p:attrNameLst>
                                          <p:attrName>style.visibility</p:attrName>
                                        </p:attrNameLst>
                                      </p:cBhvr>
                                      <p:to>
                                        <p:strVal val="visible"/>
                                      </p:to>
                                    </p:set>
                                    <p:animEffect transition="in" filter="randombar(horizontal)">
                                      <p:cBhvr>
                                        <p:cTn id="27" dur="500"/>
                                        <p:tgtEl>
                                          <p:spTgt spid="33794">
                                            <p:txEl>
                                              <p:pRg st="0" end="0"/>
                                            </p:txEl>
                                          </p:spTgt>
                                        </p:tgtEl>
                                      </p:cBhvr>
                                    </p:animEffect>
                                  </p:childTnLst>
                                </p:cTn>
                              </p:par>
                              <p:par>
                                <p:cTn id="28" presetID="14" presetClass="entr" presetSubtype="10" fill="hold" nodeType="withEffect">
                                  <p:stCondLst>
                                    <p:cond delay="0"/>
                                  </p:stCondLst>
                                  <p:childTnLst>
                                    <p:set>
                                      <p:cBhvr>
                                        <p:cTn id="29" dur="1" fill="hold">
                                          <p:stCondLst>
                                            <p:cond delay="0"/>
                                          </p:stCondLst>
                                        </p:cTn>
                                        <p:tgtEl>
                                          <p:spTgt spid="33794">
                                            <p:txEl>
                                              <p:pRg st="1" end="1"/>
                                            </p:txEl>
                                          </p:spTgt>
                                        </p:tgtEl>
                                        <p:attrNameLst>
                                          <p:attrName>style.visibility</p:attrName>
                                        </p:attrNameLst>
                                      </p:cBhvr>
                                      <p:to>
                                        <p:strVal val="visible"/>
                                      </p:to>
                                    </p:set>
                                    <p:animEffect transition="in" filter="randombar(horizontal)">
                                      <p:cBhvr>
                                        <p:cTn id="30" dur="500"/>
                                        <p:tgtEl>
                                          <p:spTgt spid="33794">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33794">
                                            <p:txEl>
                                              <p:pRg st="3" end="3"/>
                                            </p:txEl>
                                          </p:spTgt>
                                        </p:tgtEl>
                                        <p:attrNameLst>
                                          <p:attrName>style.visibility</p:attrName>
                                        </p:attrNameLst>
                                      </p:cBhvr>
                                      <p:to>
                                        <p:strVal val="visible"/>
                                      </p:to>
                                    </p:set>
                                    <p:animEffect transition="in" filter="randombar(horizontal)">
                                      <p:cBhvr>
                                        <p:cTn id="35" dur="500"/>
                                        <p:tgtEl>
                                          <p:spTgt spid="33794">
                                            <p:txEl>
                                              <p:pRg st="3" end="3"/>
                                            </p:txEl>
                                          </p:spTgt>
                                        </p:tgtEl>
                                      </p:cBhvr>
                                    </p:animEffect>
                                  </p:childTnLst>
                                </p:cTn>
                              </p:par>
                              <p:par>
                                <p:cTn id="36" presetID="14" presetClass="entr" presetSubtype="10" fill="hold" nodeType="withEffect">
                                  <p:stCondLst>
                                    <p:cond delay="0"/>
                                  </p:stCondLst>
                                  <p:childTnLst>
                                    <p:set>
                                      <p:cBhvr>
                                        <p:cTn id="37" dur="1" fill="hold">
                                          <p:stCondLst>
                                            <p:cond delay="0"/>
                                          </p:stCondLst>
                                        </p:cTn>
                                        <p:tgtEl>
                                          <p:spTgt spid="33794">
                                            <p:txEl>
                                              <p:pRg st="4" end="4"/>
                                            </p:txEl>
                                          </p:spTgt>
                                        </p:tgtEl>
                                        <p:attrNameLst>
                                          <p:attrName>style.visibility</p:attrName>
                                        </p:attrNameLst>
                                      </p:cBhvr>
                                      <p:to>
                                        <p:strVal val="visible"/>
                                      </p:to>
                                    </p:set>
                                    <p:animEffect transition="in" filter="randombar(horizontal)">
                                      <p:cBhvr>
                                        <p:cTn id="38" dur="500"/>
                                        <p:tgtEl>
                                          <p:spTgt spid="33794">
                                            <p:txEl>
                                              <p:pRg st="4" end="4"/>
                                            </p:txEl>
                                          </p:spTgt>
                                        </p:tgtEl>
                                      </p:cBhvr>
                                    </p:animEffect>
                                  </p:childTnLst>
                                </p:cTn>
                              </p:par>
                              <p:par>
                                <p:cTn id="39" presetID="14" presetClass="entr" presetSubtype="10" fill="hold" nodeType="withEffect">
                                  <p:stCondLst>
                                    <p:cond delay="0"/>
                                  </p:stCondLst>
                                  <p:childTnLst>
                                    <p:set>
                                      <p:cBhvr>
                                        <p:cTn id="40" dur="1" fill="hold">
                                          <p:stCondLst>
                                            <p:cond delay="0"/>
                                          </p:stCondLst>
                                        </p:cTn>
                                        <p:tgtEl>
                                          <p:spTgt spid="33794">
                                            <p:txEl>
                                              <p:pRg st="5" end="5"/>
                                            </p:txEl>
                                          </p:spTgt>
                                        </p:tgtEl>
                                        <p:attrNameLst>
                                          <p:attrName>style.visibility</p:attrName>
                                        </p:attrNameLst>
                                      </p:cBhvr>
                                      <p:to>
                                        <p:strVal val="visible"/>
                                      </p:to>
                                    </p:set>
                                    <p:animEffect transition="in" filter="randombar(horizontal)">
                                      <p:cBhvr>
                                        <p:cTn id="41" dur="500"/>
                                        <p:tgtEl>
                                          <p:spTgt spid="33794">
                                            <p:txEl>
                                              <p:pRg st="5" end="5"/>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nodeType="clickEffect">
                                  <p:stCondLst>
                                    <p:cond delay="0"/>
                                  </p:stCondLst>
                                  <p:childTnLst>
                                    <p:set>
                                      <p:cBhvr>
                                        <p:cTn id="45" dur="1" fill="hold">
                                          <p:stCondLst>
                                            <p:cond delay="0"/>
                                          </p:stCondLst>
                                        </p:cTn>
                                        <p:tgtEl>
                                          <p:spTgt spid="33794">
                                            <p:txEl>
                                              <p:pRg st="7" end="7"/>
                                            </p:txEl>
                                          </p:spTgt>
                                        </p:tgtEl>
                                        <p:attrNameLst>
                                          <p:attrName>style.visibility</p:attrName>
                                        </p:attrNameLst>
                                      </p:cBhvr>
                                      <p:to>
                                        <p:strVal val="visible"/>
                                      </p:to>
                                    </p:set>
                                    <p:animEffect transition="in" filter="randombar(horizontal)">
                                      <p:cBhvr>
                                        <p:cTn id="46" dur="500"/>
                                        <p:tgtEl>
                                          <p:spTgt spid="33794">
                                            <p:txEl>
                                              <p:pRg st="7" end="7"/>
                                            </p:txEl>
                                          </p:spTgt>
                                        </p:tgtEl>
                                      </p:cBhvr>
                                    </p:animEffect>
                                  </p:childTnLst>
                                </p:cTn>
                              </p:par>
                              <p:par>
                                <p:cTn id="47" presetID="14" presetClass="entr" presetSubtype="10" fill="hold" nodeType="withEffect">
                                  <p:stCondLst>
                                    <p:cond delay="0"/>
                                  </p:stCondLst>
                                  <p:childTnLst>
                                    <p:set>
                                      <p:cBhvr>
                                        <p:cTn id="48" dur="1" fill="hold">
                                          <p:stCondLst>
                                            <p:cond delay="0"/>
                                          </p:stCondLst>
                                        </p:cTn>
                                        <p:tgtEl>
                                          <p:spTgt spid="33794">
                                            <p:txEl>
                                              <p:pRg st="8" end="8"/>
                                            </p:txEl>
                                          </p:spTgt>
                                        </p:tgtEl>
                                        <p:attrNameLst>
                                          <p:attrName>style.visibility</p:attrName>
                                        </p:attrNameLst>
                                      </p:cBhvr>
                                      <p:to>
                                        <p:strVal val="visible"/>
                                      </p:to>
                                    </p:set>
                                    <p:animEffect transition="in" filter="randombar(horizontal)">
                                      <p:cBhvr>
                                        <p:cTn id="49" dur="500"/>
                                        <p:tgtEl>
                                          <p:spTgt spid="33794">
                                            <p:txEl>
                                              <p:pRg st="8" end="8"/>
                                            </p:txEl>
                                          </p:spTgt>
                                        </p:tgtEl>
                                      </p:cBhvr>
                                    </p:animEffect>
                                  </p:childTnLst>
                                </p:cTn>
                              </p:par>
                              <p:par>
                                <p:cTn id="50" presetID="14" presetClass="entr" presetSubtype="10" fill="hold" nodeType="withEffect">
                                  <p:stCondLst>
                                    <p:cond delay="0"/>
                                  </p:stCondLst>
                                  <p:childTnLst>
                                    <p:set>
                                      <p:cBhvr>
                                        <p:cTn id="51" dur="1" fill="hold">
                                          <p:stCondLst>
                                            <p:cond delay="0"/>
                                          </p:stCondLst>
                                        </p:cTn>
                                        <p:tgtEl>
                                          <p:spTgt spid="33794">
                                            <p:txEl>
                                              <p:pRg st="9" end="9"/>
                                            </p:txEl>
                                          </p:spTgt>
                                        </p:tgtEl>
                                        <p:attrNameLst>
                                          <p:attrName>style.visibility</p:attrName>
                                        </p:attrNameLst>
                                      </p:cBhvr>
                                      <p:to>
                                        <p:strVal val="visible"/>
                                      </p:to>
                                    </p:set>
                                    <p:animEffect transition="in" filter="randombar(horizontal)">
                                      <p:cBhvr>
                                        <p:cTn id="52" dur="500"/>
                                        <p:tgtEl>
                                          <p:spTgt spid="33794">
                                            <p:txEl>
                                              <p:pRg st="9" end="9"/>
                                            </p:txEl>
                                          </p:spTgt>
                                        </p:tgtEl>
                                      </p:cBhvr>
                                    </p:animEffect>
                                  </p:childTnLst>
                                </p:cTn>
                              </p:par>
                              <p:par>
                                <p:cTn id="53" presetID="14" presetClass="entr" presetSubtype="10" fill="hold" nodeType="withEffect">
                                  <p:stCondLst>
                                    <p:cond delay="0"/>
                                  </p:stCondLst>
                                  <p:childTnLst>
                                    <p:set>
                                      <p:cBhvr>
                                        <p:cTn id="54" dur="1" fill="hold">
                                          <p:stCondLst>
                                            <p:cond delay="0"/>
                                          </p:stCondLst>
                                        </p:cTn>
                                        <p:tgtEl>
                                          <p:spTgt spid="33794">
                                            <p:txEl>
                                              <p:pRg st="10" end="10"/>
                                            </p:txEl>
                                          </p:spTgt>
                                        </p:tgtEl>
                                        <p:attrNameLst>
                                          <p:attrName>style.visibility</p:attrName>
                                        </p:attrNameLst>
                                      </p:cBhvr>
                                      <p:to>
                                        <p:strVal val="visible"/>
                                      </p:to>
                                    </p:set>
                                    <p:animEffect transition="in" filter="randombar(horizontal)">
                                      <p:cBhvr>
                                        <p:cTn id="55" dur="500"/>
                                        <p:tgtEl>
                                          <p:spTgt spid="3379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6672263" y="973139"/>
            <a:ext cx="2333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kumimoji="1" lang="zh-CN" altLang="en-US" dirty="0">
                <a:solidFill>
                  <a:srgbClr val="FF0000"/>
                </a:solidFill>
                <a:latin typeface="楷体_GB2312" pitchFamily="49" charset="-122"/>
                <a:ea typeface="楷体_GB2312" pitchFamily="49" charset="-122"/>
              </a:rPr>
              <a:t>例：</a:t>
            </a:r>
            <a:r>
              <a:rPr kumimoji="1" lang="en-US" altLang="zh-CN" dirty="0">
                <a:solidFill>
                  <a:srgbClr val="FF0000"/>
                </a:solidFill>
                <a:latin typeface="楷体_GB2312" pitchFamily="49" charset="-122"/>
                <a:ea typeface="楷体_GB2312" pitchFamily="49" charset="-122"/>
              </a:rPr>
              <a:t>Sound</a:t>
            </a:r>
            <a:r>
              <a:rPr kumimoji="1" lang="zh-CN" altLang="en-US" dirty="0">
                <a:solidFill>
                  <a:srgbClr val="FF0000"/>
                </a:solidFill>
                <a:latin typeface="楷体_GB2312" pitchFamily="49" charset="-122"/>
                <a:ea typeface="楷体_GB2312" pitchFamily="49" charset="-122"/>
              </a:rPr>
              <a:t>程序 </a:t>
            </a:r>
            <a:endParaRPr kumimoji="1" lang="zh-CN" altLang="en-US" dirty="0">
              <a:solidFill>
                <a:srgbClr val="FF0000"/>
              </a:solidFill>
              <a:latin typeface="楷体_GB2312" pitchFamily="49" charset="-122"/>
              <a:ea typeface="楷体_GB2312" pitchFamily="49" charset="-122"/>
            </a:endParaRPr>
          </a:p>
        </p:txBody>
      </p:sp>
      <p:sp>
        <p:nvSpPr>
          <p:cNvPr id="34819" name="Text Box 3"/>
          <p:cNvSpPr txBox="1">
            <a:spLocks noChangeArrowheads="1"/>
          </p:cNvSpPr>
          <p:nvPr/>
        </p:nvSpPr>
        <p:spPr bwMode="auto">
          <a:xfrm>
            <a:off x="1147763" y="3124200"/>
            <a:ext cx="7086600" cy="341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kumimoji="1" lang="en-US" altLang="zh-CN" dirty="0">
                <a:solidFill>
                  <a:srgbClr val="000000"/>
                </a:solidFill>
                <a:latin typeface="Lucida Sans Unicode" panose="020B0602030504020204" pitchFamily="34" charset="0"/>
              </a:rPr>
              <a:t>              </a:t>
            </a:r>
            <a:r>
              <a:rPr kumimoji="1" lang="en-US" altLang="zh-CN" dirty="0" err="1">
                <a:solidFill>
                  <a:srgbClr val="000000"/>
                </a:solidFill>
                <a:latin typeface="Lucida Sans Unicode" panose="020B0602030504020204" pitchFamily="34" charset="0"/>
              </a:rPr>
              <a:t>mov</a:t>
            </a:r>
            <a:r>
              <a:rPr kumimoji="1" lang="en-US" altLang="zh-CN" dirty="0">
                <a:solidFill>
                  <a:srgbClr val="000000"/>
                </a:solidFill>
                <a:latin typeface="Lucida Sans Unicode" panose="020B0602030504020204" pitchFamily="34" charset="0"/>
              </a:rPr>
              <a:t>    dx, 100</a:t>
            </a:r>
            <a:endParaRPr kumimoji="1" lang="en-US" altLang="zh-CN" dirty="0">
              <a:solidFill>
                <a:srgbClr val="000000"/>
              </a:solidFill>
              <a:latin typeface="Lucida Sans Unicode" panose="020B0602030504020204" pitchFamily="34" charset="0"/>
            </a:endParaRPr>
          </a:p>
          <a:p>
            <a:r>
              <a:rPr kumimoji="1" lang="en-US" altLang="zh-CN" dirty="0">
                <a:solidFill>
                  <a:srgbClr val="000000"/>
                </a:solidFill>
                <a:latin typeface="Lucida Sans Unicode" panose="020B0602030504020204" pitchFamily="34" charset="0"/>
              </a:rPr>
              <a:t>              in        al,  61h</a:t>
            </a:r>
            <a:endParaRPr kumimoji="1" lang="en-US" altLang="zh-CN" dirty="0">
              <a:solidFill>
                <a:srgbClr val="000000"/>
              </a:solidFill>
              <a:latin typeface="Lucida Sans Unicode" panose="020B0602030504020204" pitchFamily="34" charset="0"/>
            </a:endParaRPr>
          </a:p>
          <a:p>
            <a:r>
              <a:rPr kumimoji="1" lang="en-US" altLang="zh-CN" dirty="0">
                <a:solidFill>
                  <a:srgbClr val="000000"/>
                </a:solidFill>
                <a:latin typeface="Lucida Sans Unicode" panose="020B0602030504020204" pitchFamily="34" charset="0"/>
              </a:rPr>
              <a:t>              and     al,11111100b</a:t>
            </a:r>
            <a:endParaRPr kumimoji="1" lang="en-US" altLang="zh-CN" dirty="0">
              <a:solidFill>
                <a:srgbClr val="000000"/>
              </a:solidFill>
              <a:latin typeface="Lucida Sans Unicode" panose="020B0602030504020204" pitchFamily="34" charset="0"/>
            </a:endParaRPr>
          </a:p>
          <a:p>
            <a:r>
              <a:rPr kumimoji="1" lang="en-US" altLang="zh-CN" dirty="0">
                <a:solidFill>
                  <a:srgbClr val="000000"/>
                </a:solidFill>
                <a:latin typeface="Lucida Sans Unicode" panose="020B0602030504020204" pitchFamily="34" charset="0"/>
              </a:rPr>
              <a:t>sound</a:t>
            </a:r>
            <a:r>
              <a:rPr kumimoji="1" lang="zh-CN" altLang="en-US" dirty="0">
                <a:solidFill>
                  <a:srgbClr val="000000"/>
                </a:solidFill>
                <a:latin typeface="Lucida Sans Unicode" panose="020B0602030504020204" pitchFamily="34" charset="0"/>
              </a:rPr>
              <a:t>： </a:t>
            </a:r>
            <a:r>
              <a:rPr kumimoji="1" lang="en-US" altLang="zh-CN" dirty="0" err="1">
                <a:solidFill>
                  <a:srgbClr val="000000"/>
                </a:solidFill>
                <a:latin typeface="Lucida Sans Unicode" panose="020B0602030504020204" pitchFamily="34" charset="0"/>
              </a:rPr>
              <a:t>xor</a:t>
            </a:r>
            <a:r>
              <a:rPr kumimoji="1" lang="en-US" altLang="zh-CN" dirty="0">
                <a:solidFill>
                  <a:srgbClr val="000000"/>
                </a:solidFill>
                <a:latin typeface="Lucida Sans Unicode" panose="020B0602030504020204" pitchFamily="34" charset="0"/>
              </a:rPr>
              <a:t>      al,  2             ; 1</a:t>
            </a:r>
            <a:r>
              <a:rPr kumimoji="1" lang="en-US" altLang="zh-CN" dirty="0">
                <a:solidFill>
                  <a:srgbClr val="000000"/>
                </a:solidFill>
                <a:latin typeface="Lucida Sans Unicode" panose="020B0602030504020204" pitchFamily="34" charset="0"/>
                <a:sym typeface="Symbol" panose="05050102010706020507" pitchFamily="18" charset="2"/>
              </a:rPr>
              <a:t></a:t>
            </a:r>
            <a:r>
              <a:rPr kumimoji="1" lang="en-US" altLang="zh-CN" dirty="0">
                <a:solidFill>
                  <a:srgbClr val="000000"/>
                </a:solidFill>
                <a:latin typeface="Lucida Sans Unicode" panose="020B0602030504020204" pitchFamily="34" charset="0"/>
              </a:rPr>
              <a:t>0</a:t>
            </a:r>
            <a:r>
              <a:rPr kumimoji="1" lang="en-US" altLang="zh-CN" dirty="0">
                <a:solidFill>
                  <a:srgbClr val="000000"/>
                </a:solidFill>
                <a:latin typeface="Lucida Sans Unicode" panose="020B0602030504020204" pitchFamily="34" charset="0"/>
                <a:sym typeface="Symbol" panose="05050102010706020507" pitchFamily="18" charset="2"/>
              </a:rPr>
              <a:t></a:t>
            </a:r>
            <a:r>
              <a:rPr kumimoji="1" lang="en-US" altLang="zh-CN" dirty="0">
                <a:solidFill>
                  <a:srgbClr val="000000"/>
                </a:solidFill>
                <a:latin typeface="Lucida Sans Unicode" panose="020B0602030504020204" pitchFamily="34" charset="0"/>
              </a:rPr>
              <a:t>1</a:t>
            </a:r>
            <a:endParaRPr kumimoji="1" lang="en-US" altLang="zh-CN" dirty="0">
              <a:solidFill>
                <a:srgbClr val="000000"/>
              </a:solidFill>
              <a:latin typeface="Lucida Sans Unicode" panose="020B0602030504020204" pitchFamily="34" charset="0"/>
            </a:endParaRPr>
          </a:p>
          <a:p>
            <a:r>
              <a:rPr kumimoji="1" lang="en-US" altLang="zh-CN" dirty="0">
                <a:solidFill>
                  <a:srgbClr val="000000"/>
                </a:solidFill>
                <a:latin typeface="Lucida Sans Unicode" panose="020B0602030504020204" pitchFamily="34" charset="0"/>
              </a:rPr>
              <a:t>              out      61h, al          </a:t>
            </a:r>
            <a:r>
              <a:rPr kumimoji="1" lang="zh-CN" altLang="en-US" dirty="0">
                <a:solidFill>
                  <a:srgbClr val="000000"/>
                </a:solidFill>
                <a:latin typeface="Lucida Sans Unicode" panose="020B0602030504020204" pitchFamily="34" charset="0"/>
              </a:rPr>
              <a:t>；</a:t>
            </a:r>
            <a:r>
              <a:rPr kumimoji="1" lang="en-US" altLang="zh-CN" dirty="0">
                <a:solidFill>
                  <a:srgbClr val="000000"/>
                </a:solidFill>
                <a:latin typeface="Lucida Sans Unicode" panose="020B0602030504020204" pitchFamily="34" charset="0"/>
              </a:rPr>
              <a:t>ON</a:t>
            </a:r>
            <a:r>
              <a:rPr kumimoji="1" lang="en-US" altLang="zh-CN" dirty="0">
                <a:solidFill>
                  <a:srgbClr val="000000"/>
                </a:solidFill>
                <a:latin typeface="Lucida Sans Unicode" panose="020B0602030504020204" pitchFamily="34" charset="0"/>
                <a:sym typeface="Symbol" panose="05050102010706020507" pitchFamily="18" charset="2"/>
              </a:rPr>
              <a:t></a:t>
            </a:r>
            <a:r>
              <a:rPr kumimoji="1" lang="en-US" altLang="zh-CN" dirty="0">
                <a:solidFill>
                  <a:srgbClr val="000000"/>
                </a:solidFill>
                <a:latin typeface="Lucida Sans Unicode" panose="020B0602030504020204" pitchFamily="34" charset="0"/>
              </a:rPr>
              <a:t>OFF</a:t>
            </a:r>
            <a:r>
              <a:rPr kumimoji="1" lang="en-US" altLang="zh-CN" dirty="0">
                <a:solidFill>
                  <a:srgbClr val="000000"/>
                </a:solidFill>
                <a:latin typeface="Lucida Sans Unicode" panose="020B0602030504020204" pitchFamily="34" charset="0"/>
                <a:sym typeface="Symbol" panose="05050102010706020507" pitchFamily="18" charset="2"/>
              </a:rPr>
              <a:t></a:t>
            </a:r>
            <a:r>
              <a:rPr kumimoji="1" lang="en-US" altLang="zh-CN" dirty="0">
                <a:solidFill>
                  <a:srgbClr val="000000"/>
                </a:solidFill>
                <a:latin typeface="Lucida Sans Unicode" panose="020B0602030504020204" pitchFamily="34" charset="0"/>
              </a:rPr>
              <a:t>ON</a:t>
            </a:r>
            <a:endParaRPr kumimoji="1" lang="en-US" altLang="zh-CN" dirty="0">
              <a:solidFill>
                <a:srgbClr val="000000"/>
              </a:solidFill>
              <a:latin typeface="Lucida Sans Unicode" panose="020B0602030504020204" pitchFamily="34" charset="0"/>
            </a:endParaRPr>
          </a:p>
          <a:p>
            <a:r>
              <a:rPr kumimoji="1" lang="en-US" altLang="zh-CN" dirty="0">
                <a:solidFill>
                  <a:srgbClr val="000000"/>
                </a:solidFill>
                <a:latin typeface="Lucida Sans Unicode" panose="020B0602030504020204" pitchFamily="34" charset="0"/>
              </a:rPr>
              <a:t>              </a:t>
            </a:r>
            <a:r>
              <a:rPr kumimoji="1" lang="en-US" altLang="zh-CN" dirty="0" err="1">
                <a:solidFill>
                  <a:srgbClr val="000000"/>
                </a:solidFill>
                <a:latin typeface="Lucida Sans Unicode" panose="020B0602030504020204" pitchFamily="34" charset="0"/>
              </a:rPr>
              <a:t>mov</a:t>
            </a:r>
            <a:r>
              <a:rPr kumimoji="1" lang="en-US" altLang="zh-CN" dirty="0">
                <a:solidFill>
                  <a:srgbClr val="000000"/>
                </a:solidFill>
                <a:latin typeface="Lucida Sans Unicode" panose="020B0602030504020204" pitchFamily="34" charset="0"/>
              </a:rPr>
              <a:t>     cx, 140h       </a:t>
            </a:r>
            <a:r>
              <a:rPr kumimoji="1" lang="zh-CN" altLang="en-US" dirty="0">
                <a:solidFill>
                  <a:srgbClr val="000000"/>
                </a:solidFill>
                <a:latin typeface="Lucida Sans Unicode" panose="020B0602030504020204" pitchFamily="34" charset="0"/>
              </a:rPr>
              <a:t>；脉宽</a:t>
            </a:r>
            <a:endParaRPr kumimoji="1" lang="zh-CN" altLang="en-US" dirty="0">
              <a:solidFill>
                <a:srgbClr val="000000"/>
              </a:solidFill>
              <a:latin typeface="Lucida Sans Unicode" panose="020B0602030504020204" pitchFamily="34" charset="0"/>
            </a:endParaRPr>
          </a:p>
          <a:p>
            <a:r>
              <a:rPr kumimoji="1" lang="en-US" altLang="zh-CN" dirty="0">
                <a:solidFill>
                  <a:srgbClr val="000000"/>
                </a:solidFill>
                <a:latin typeface="Lucida Sans Unicode" panose="020B0602030504020204" pitchFamily="34" charset="0"/>
              </a:rPr>
              <a:t>Wait1</a:t>
            </a:r>
            <a:r>
              <a:rPr kumimoji="1" lang="zh-CN" altLang="en-US" dirty="0">
                <a:solidFill>
                  <a:srgbClr val="000000"/>
                </a:solidFill>
                <a:latin typeface="Lucida Sans Unicode" panose="020B0602030504020204" pitchFamily="34" charset="0"/>
              </a:rPr>
              <a:t>：  </a:t>
            </a:r>
            <a:r>
              <a:rPr kumimoji="1" lang="en-US" altLang="zh-CN" dirty="0">
                <a:solidFill>
                  <a:srgbClr val="000000"/>
                </a:solidFill>
                <a:latin typeface="Lucida Sans Unicode" panose="020B0602030504020204" pitchFamily="34" charset="0"/>
              </a:rPr>
              <a:t>loop    wait1</a:t>
            </a:r>
            <a:endParaRPr kumimoji="1" lang="en-US" altLang="zh-CN" dirty="0">
              <a:solidFill>
                <a:srgbClr val="000000"/>
              </a:solidFill>
              <a:latin typeface="Lucida Sans Unicode" panose="020B0602030504020204" pitchFamily="34" charset="0"/>
            </a:endParaRPr>
          </a:p>
          <a:p>
            <a:r>
              <a:rPr kumimoji="1" lang="en-US" altLang="zh-CN" dirty="0">
                <a:solidFill>
                  <a:srgbClr val="000000"/>
                </a:solidFill>
                <a:latin typeface="Lucida Sans Unicode" panose="020B0602030504020204" pitchFamily="34" charset="0"/>
              </a:rPr>
              <a:t>              </a:t>
            </a:r>
            <a:r>
              <a:rPr kumimoji="1" lang="en-US" altLang="zh-CN" dirty="0" err="1">
                <a:solidFill>
                  <a:srgbClr val="000000"/>
                </a:solidFill>
                <a:latin typeface="Lucida Sans Unicode" panose="020B0602030504020204" pitchFamily="34" charset="0"/>
              </a:rPr>
              <a:t>dec</a:t>
            </a:r>
            <a:r>
              <a:rPr kumimoji="1" lang="en-US" altLang="zh-CN" dirty="0">
                <a:solidFill>
                  <a:srgbClr val="000000"/>
                </a:solidFill>
                <a:latin typeface="Lucida Sans Unicode" panose="020B0602030504020204" pitchFamily="34" charset="0"/>
              </a:rPr>
              <a:t>      dx</a:t>
            </a:r>
            <a:endParaRPr kumimoji="1" lang="en-US" altLang="zh-CN" dirty="0">
              <a:solidFill>
                <a:srgbClr val="000000"/>
              </a:solidFill>
              <a:latin typeface="Lucida Sans Unicode" panose="020B0602030504020204" pitchFamily="34" charset="0"/>
            </a:endParaRPr>
          </a:p>
          <a:p>
            <a:r>
              <a:rPr kumimoji="1" lang="en-US" altLang="zh-CN" dirty="0">
                <a:solidFill>
                  <a:srgbClr val="000000"/>
                </a:solidFill>
                <a:latin typeface="Lucida Sans Unicode" panose="020B0602030504020204" pitchFamily="34" charset="0"/>
              </a:rPr>
              <a:t>              </a:t>
            </a:r>
            <a:r>
              <a:rPr kumimoji="1" lang="en-US" altLang="zh-CN" dirty="0" err="1">
                <a:solidFill>
                  <a:srgbClr val="000000"/>
                </a:solidFill>
                <a:latin typeface="Lucida Sans Unicode" panose="020B0602030504020204" pitchFamily="34" charset="0"/>
              </a:rPr>
              <a:t>jne</a:t>
            </a:r>
            <a:r>
              <a:rPr kumimoji="1" lang="en-US" altLang="zh-CN" dirty="0">
                <a:solidFill>
                  <a:srgbClr val="000000"/>
                </a:solidFill>
                <a:latin typeface="Lucida Sans Unicode" panose="020B0602030504020204" pitchFamily="34" charset="0"/>
              </a:rPr>
              <a:t>       sound </a:t>
            </a:r>
            <a:endParaRPr kumimoji="1" lang="en-US" altLang="zh-CN" dirty="0">
              <a:solidFill>
                <a:srgbClr val="000000"/>
              </a:solidFill>
              <a:latin typeface="Lucida Sans Unicode" panose="020B0602030504020204" pitchFamily="34" charset="0"/>
            </a:endParaRPr>
          </a:p>
        </p:txBody>
      </p:sp>
      <p:grpSp>
        <p:nvGrpSpPr>
          <p:cNvPr id="34820" name="Group 4"/>
          <p:cNvGrpSpPr/>
          <p:nvPr/>
        </p:nvGrpSpPr>
        <p:grpSpPr bwMode="auto">
          <a:xfrm>
            <a:off x="1822450" y="1524000"/>
            <a:ext cx="2438400" cy="381000"/>
            <a:chOff x="1584" y="960"/>
            <a:chExt cx="1536" cy="240"/>
          </a:xfrm>
        </p:grpSpPr>
        <p:sp>
          <p:nvSpPr>
            <p:cNvPr id="34862" name="Rectangle 5"/>
            <p:cNvSpPr>
              <a:spLocks noChangeArrowheads="1"/>
            </p:cNvSpPr>
            <p:nvPr/>
          </p:nvSpPr>
          <p:spPr bwMode="auto">
            <a:xfrm>
              <a:off x="1584" y="960"/>
              <a:ext cx="384" cy="240"/>
            </a:xfrm>
            <a:prstGeom prst="rect">
              <a:avLst/>
            </a:prstGeom>
            <a:noFill/>
            <a:ln w="12700" cap="sq">
              <a:solidFill>
                <a:schemeClr val="bg2"/>
              </a:solidFill>
              <a:miter lim="800000"/>
              <a:headEnd type="none" w="sm" len="sm"/>
              <a:tailEnd type="none" w="sm" len="sm"/>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p>
          </p:txBody>
        </p:sp>
        <p:sp>
          <p:nvSpPr>
            <p:cNvPr id="34863" name="Rectangle 6"/>
            <p:cNvSpPr>
              <a:spLocks noChangeArrowheads="1"/>
            </p:cNvSpPr>
            <p:nvPr/>
          </p:nvSpPr>
          <p:spPr bwMode="auto">
            <a:xfrm>
              <a:off x="2352" y="960"/>
              <a:ext cx="384" cy="240"/>
            </a:xfrm>
            <a:prstGeom prst="rect">
              <a:avLst/>
            </a:prstGeom>
            <a:noFill/>
            <a:ln w="12700" cap="sq">
              <a:solidFill>
                <a:schemeClr val="bg2"/>
              </a:solidFill>
              <a:miter lim="800000"/>
              <a:headEnd type="none" w="sm" len="sm"/>
              <a:tailEnd type="none" w="sm" len="sm"/>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p>
          </p:txBody>
        </p:sp>
        <p:sp>
          <p:nvSpPr>
            <p:cNvPr id="34864" name="Rectangle 7"/>
            <p:cNvSpPr>
              <a:spLocks noChangeArrowheads="1"/>
            </p:cNvSpPr>
            <p:nvPr/>
          </p:nvSpPr>
          <p:spPr bwMode="auto">
            <a:xfrm>
              <a:off x="2736" y="960"/>
              <a:ext cx="384" cy="240"/>
            </a:xfrm>
            <a:prstGeom prst="rect">
              <a:avLst/>
            </a:prstGeom>
            <a:noFill/>
            <a:ln w="12700" cap="sq">
              <a:solidFill>
                <a:schemeClr val="bg2"/>
              </a:solidFill>
              <a:miter lim="800000"/>
              <a:headEnd type="none" w="sm" len="sm"/>
              <a:tailEnd type="none" w="sm" len="sm"/>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p>
          </p:txBody>
        </p:sp>
        <p:sp>
          <p:nvSpPr>
            <p:cNvPr id="34865" name="Rectangle 8"/>
            <p:cNvSpPr>
              <a:spLocks noChangeArrowheads="1"/>
            </p:cNvSpPr>
            <p:nvPr/>
          </p:nvSpPr>
          <p:spPr bwMode="auto">
            <a:xfrm>
              <a:off x="1968" y="960"/>
              <a:ext cx="384" cy="240"/>
            </a:xfrm>
            <a:prstGeom prst="rect">
              <a:avLst/>
            </a:prstGeom>
            <a:noFill/>
            <a:ln w="12700" cap="sq">
              <a:solidFill>
                <a:schemeClr val="bg2"/>
              </a:solidFill>
              <a:miter lim="800000"/>
              <a:headEnd type="none" w="sm" len="sm"/>
              <a:tailEnd type="none" w="sm" len="sm"/>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p>
          </p:txBody>
        </p:sp>
      </p:grpSp>
      <p:grpSp>
        <p:nvGrpSpPr>
          <p:cNvPr id="34821" name="Group 9"/>
          <p:cNvGrpSpPr/>
          <p:nvPr/>
        </p:nvGrpSpPr>
        <p:grpSpPr bwMode="auto">
          <a:xfrm>
            <a:off x="4260850" y="1524000"/>
            <a:ext cx="2438400" cy="381000"/>
            <a:chOff x="1584" y="960"/>
            <a:chExt cx="1536" cy="240"/>
          </a:xfrm>
        </p:grpSpPr>
        <p:sp>
          <p:nvSpPr>
            <p:cNvPr id="34858" name="Rectangle 10"/>
            <p:cNvSpPr>
              <a:spLocks noChangeArrowheads="1"/>
            </p:cNvSpPr>
            <p:nvPr/>
          </p:nvSpPr>
          <p:spPr bwMode="auto">
            <a:xfrm>
              <a:off x="1584" y="960"/>
              <a:ext cx="384" cy="240"/>
            </a:xfrm>
            <a:prstGeom prst="rect">
              <a:avLst/>
            </a:prstGeom>
            <a:noFill/>
            <a:ln w="12700" cap="sq">
              <a:solidFill>
                <a:schemeClr val="bg2"/>
              </a:solidFill>
              <a:miter lim="800000"/>
              <a:headEnd type="none" w="sm" len="sm"/>
              <a:tailEnd type="none" w="sm" len="sm"/>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p>
          </p:txBody>
        </p:sp>
        <p:sp>
          <p:nvSpPr>
            <p:cNvPr id="34859" name="Rectangle 11"/>
            <p:cNvSpPr>
              <a:spLocks noChangeArrowheads="1"/>
            </p:cNvSpPr>
            <p:nvPr/>
          </p:nvSpPr>
          <p:spPr bwMode="auto">
            <a:xfrm>
              <a:off x="2352" y="960"/>
              <a:ext cx="384" cy="240"/>
            </a:xfrm>
            <a:prstGeom prst="rect">
              <a:avLst/>
            </a:prstGeom>
            <a:noFill/>
            <a:ln w="12700" cap="sq">
              <a:solidFill>
                <a:schemeClr val="bg2"/>
              </a:solidFill>
              <a:miter lim="800000"/>
              <a:headEnd type="none" w="sm" len="sm"/>
              <a:tailEnd type="none" w="sm" len="sm"/>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p>
          </p:txBody>
        </p:sp>
        <p:sp>
          <p:nvSpPr>
            <p:cNvPr id="34860" name="Rectangle 12"/>
            <p:cNvSpPr>
              <a:spLocks noChangeArrowheads="1"/>
            </p:cNvSpPr>
            <p:nvPr/>
          </p:nvSpPr>
          <p:spPr bwMode="auto">
            <a:xfrm>
              <a:off x="2736" y="960"/>
              <a:ext cx="384" cy="240"/>
            </a:xfrm>
            <a:prstGeom prst="rect">
              <a:avLst/>
            </a:prstGeom>
            <a:noFill/>
            <a:ln w="12700" cap="sq">
              <a:solidFill>
                <a:schemeClr val="bg2"/>
              </a:solidFill>
              <a:miter lim="800000"/>
              <a:headEnd type="none" w="sm" len="sm"/>
              <a:tailEnd type="none" w="sm" len="sm"/>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p>
          </p:txBody>
        </p:sp>
        <p:sp>
          <p:nvSpPr>
            <p:cNvPr id="34861" name="Rectangle 13"/>
            <p:cNvSpPr>
              <a:spLocks noChangeArrowheads="1"/>
            </p:cNvSpPr>
            <p:nvPr/>
          </p:nvSpPr>
          <p:spPr bwMode="auto">
            <a:xfrm>
              <a:off x="1968" y="960"/>
              <a:ext cx="384" cy="240"/>
            </a:xfrm>
            <a:prstGeom prst="rect">
              <a:avLst/>
            </a:prstGeom>
            <a:noFill/>
            <a:ln w="12700" cap="sq">
              <a:solidFill>
                <a:schemeClr val="bg2"/>
              </a:solidFill>
              <a:miter lim="800000"/>
              <a:headEnd type="none" w="sm" len="sm"/>
              <a:tailEnd type="none" w="sm" len="sm"/>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p>
          </p:txBody>
        </p:sp>
      </p:grpSp>
      <p:sp>
        <p:nvSpPr>
          <p:cNvPr id="34822" name="Text Box 14"/>
          <p:cNvSpPr txBox="1">
            <a:spLocks noChangeArrowheads="1"/>
          </p:cNvSpPr>
          <p:nvPr/>
        </p:nvSpPr>
        <p:spPr bwMode="auto">
          <a:xfrm>
            <a:off x="1898650" y="990600"/>
            <a:ext cx="23288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kumimoji="1" lang="zh-CN" altLang="en-US">
                <a:solidFill>
                  <a:srgbClr val="000000"/>
                </a:solidFill>
                <a:ea typeface="楷体_GB2312" pitchFamily="49" charset="-122"/>
              </a:rPr>
              <a:t>设备控制寄存器</a:t>
            </a:r>
            <a:endParaRPr kumimoji="1" lang="zh-CN" altLang="en-US">
              <a:solidFill>
                <a:srgbClr val="000000"/>
              </a:solidFill>
              <a:ea typeface="楷体_GB2312" pitchFamily="49" charset="-122"/>
            </a:endParaRPr>
          </a:p>
        </p:txBody>
      </p:sp>
      <p:sp>
        <p:nvSpPr>
          <p:cNvPr id="34823" name="Text Box 15"/>
          <p:cNvSpPr txBox="1">
            <a:spLocks noChangeArrowheads="1"/>
          </p:cNvSpPr>
          <p:nvPr/>
        </p:nvSpPr>
        <p:spPr bwMode="auto">
          <a:xfrm>
            <a:off x="636588" y="1524000"/>
            <a:ext cx="11461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kumimoji="1" lang="zh-CN" altLang="en-US" sz="2000" dirty="0">
                <a:solidFill>
                  <a:srgbClr val="000000"/>
                </a:solidFill>
              </a:rPr>
              <a:t>端口</a:t>
            </a:r>
            <a:r>
              <a:rPr kumimoji="1" lang="en-US" altLang="zh-CN" sz="2000" dirty="0">
                <a:solidFill>
                  <a:srgbClr val="000000"/>
                </a:solidFill>
              </a:rPr>
              <a:t>61H</a:t>
            </a:r>
            <a:endParaRPr kumimoji="1" lang="en-US" altLang="zh-CN" sz="2000" dirty="0">
              <a:solidFill>
                <a:srgbClr val="000000"/>
              </a:solidFill>
            </a:endParaRPr>
          </a:p>
        </p:txBody>
      </p:sp>
      <p:sp>
        <p:nvSpPr>
          <p:cNvPr id="34824" name="Text Box 16"/>
          <p:cNvSpPr txBox="1">
            <a:spLocks noChangeArrowheads="1"/>
          </p:cNvSpPr>
          <p:nvPr/>
        </p:nvSpPr>
        <p:spPr bwMode="auto">
          <a:xfrm>
            <a:off x="5480050" y="1524000"/>
            <a:ext cx="10795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bg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kumimoji="1" lang="en-US" altLang="zh-CN" sz="2000">
                <a:solidFill>
                  <a:srgbClr val="000000"/>
                </a:solidFill>
              </a:rPr>
              <a:t>1 / 0     0</a:t>
            </a:r>
            <a:endParaRPr kumimoji="1" lang="en-US" altLang="zh-CN">
              <a:solidFill>
                <a:srgbClr val="000000"/>
              </a:solidFill>
            </a:endParaRPr>
          </a:p>
        </p:txBody>
      </p:sp>
      <p:sp>
        <p:nvSpPr>
          <p:cNvPr id="34825" name="AutoShape 17"/>
          <p:cNvSpPr/>
          <p:nvPr/>
        </p:nvSpPr>
        <p:spPr bwMode="auto">
          <a:xfrm rot="-5400000">
            <a:off x="3536950" y="266700"/>
            <a:ext cx="228600" cy="3657600"/>
          </a:xfrm>
          <a:prstGeom prst="leftBrace">
            <a:avLst>
              <a:gd name="adj1" fmla="val 133333"/>
              <a:gd name="adj2" fmla="val 50000"/>
            </a:avLst>
          </a:prstGeom>
          <a:noFill/>
          <a:ln w="28575" cap="sq">
            <a:solidFill>
              <a:schemeClr val="bg2"/>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p>
        </p:txBody>
      </p:sp>
      <p:sp>
        <p:nvSpPr>
          <p:cNvPr id="34826" name="Text Box 18"/>
          <p:cNvSpPr txBox="1">
            <a:spLocks noChangeArrowheads="1"/>
          </p:cNvSpPr>
          <p:nvPr/>
        </p:nvSpPr>
        <p:spPr bwMode="auto">
          <a:xfrm>
            <a:off x="2432050" y="2209800"/>
            <a:ext cx="24860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kumimoji="1" lang="en-US" altLang="zh-CN" sz="2000">
                <a:solidFill>
                  <a:srgbClr val="000000"/>
                </a:solidFill>
                <a:latin typeface="楷体_GB2312" pitchFamily="49" charset="-122"/>
                <a:ea typeface="楷体_GB2312" pitchFamily="49" charset="-122"/>
              </a:rPr>
              <a:t>  </a:t>
            </a:r>
            <a:r>
              <a:rPr kumimoji="1" lang="zh-CN" altLang="en-US" sz="2000">
                <a:solidFill>
                  <a:srgbClr val="000000"/>
                </a:solidFill>
                <a:latin typeface="楷体_GB2312" pitchFamily="49" charset="-122"/>
                <a:ea typeface="楷体_GB2312" pitchFamily="49" charset="-122"/>
              </a:rPr>
              <a:t>控制其它外部设备</a:t>
            </a:r>
            <a:endParaRPr kumimoji="1" lang="zh-CN" altLang="en-US">
              <a:solidFill>
                <a:srgbClr val="000000"/>
              </a:solidFill>
              <a:latin typeface="楷体_GB2312" pitchFamily="49" charset="-122"/>
              <a:ea typeface="楷体_GB2312" pitchFamily="49" charset="-122"/>
            </a:endParaRPr>
          </a:p>
        </p:txBody>
      </p:sp>
      <p:sp>
        <p:nvSpPr>
          <p:cNvPr id="34827" name="Text Box 20"/>
          <p:cNvSpPr txBox="1">
            <a:spLocks noChangeArrowheads="1"/>
          </p:cNvSpPr>
          <p:nvPr/>
        </p:nvSpPr>
        <p:spPr bwMode="auto">
          <a:xfrm>
            <a:off x="6819900" y="2743200"/>
            <a:ext cx="963613" cy="409575"/>
          </a:xfrm>
          <a:prstGeom prst="rect">
            <a:avLst/>
          </a:prstGeom>
          <a:noFill/>
          <a:ln w="12700" cap="sq">
            <a:solidFill>
              <a:schemeClr val="bg2"/>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kumimoji="1" lang="zh-CN" altLang="en-US" sz="2000">
                <a:solidFill>
                  <a:srgbClr val="000000"/>
                </a:solidFill>
                <a:ea typeface="楷体_GB2312" pitchFamily="49" charset="-122"/>
              </a:rPr>
              <a:t>放大器</a:t>
            </a:r>
            <a:endParaRPr kumimoji="1" lang="zh-CN" altLang="en-US">
              <a:solidFill>
                <a:srgbClr val="000000"/>
              </a:solidFill>
              <a:ea typeface="楷体_GB2312" pitchFamily="49" charset="-122"/>
            </a:endParaRPr>
          </a:p>
        </p:txBody>
      </p:sp>
      <p:sp>
        <p:nvSpPr>
          <p:cNvPr id="34828" name="Line 21"/>
          <p:cNvSpPr>
            <a:spLocks noChangeShapeType="1"/>
          </p:cNvSpPr>
          <p:nvPr/>
        </p:nvSpPr>
        <p:spPr bwMode="auto">
          <a:xfrm>
            <a:off x="5784850" y="1905000"/>
            <a:ext cx="0" cy="1066800"/>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34829" name="Line 22"/>
          <p:cNvSpPr>
            <a:spLocks noChangeShapeType="1"/>
          </p:cNvSpPr>
          <p:nvPr/>
        </p:nvSpPr>
        <p:spPr bwMode="auto">
          <a:xfrm>
            <a:off x="5784850" y="2971800"/>
            <a:ext cx="228600" cy="0"/>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34830" name="Line 23"/>
          <p:cNvSpPr>
            <a:spLocks noChangeShapeType="1"/>
          </p:cNvSpPr>
          <p:nvPr/>
        </p:nvSpPr>
        <p:spPr bwMode="auto">
          <a:xfrm>
            <a:off x="6519863" y="2971800"/>
            <a:ext cx="304800" cy="0"/>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pSp>
        <p:nvGrpSpPr>
          <p:cNvPr id="34831" name="Group 24"/>
          <p:cNvGrpSpPr/>
          <p:nvPr/>
        </p:nvGrpSpPr>
        <p:grpSpPr bwMode="auto">
          <a:xfrm>
            <a:off x="8147050" y="2713038"/>
            <a:ext cx="228600" cy="533400"/>
            <a:chOff x="4272" y="2688"/>
            <a:chExt cx="144" cy="336"/>
          </a:xfrm>
        </p:grpSpPr>
        <p:sp>
          <p:nvSpPr>
            <p:cNvPr id="34856" name="Rectangle 25"/>
            <p:cNvSpPr>
              <a:spLocks noChangeArrowheads="1"/>
            </p:cNvSpPr>
            <p:nvPr/>
          </p:nvSpPr>
          <p:spPr bwMode="auto">
            <a:xfrm>
              <a:off x="4272" y="2784"/>
              <a:ext cx="48" cy="144"/>
            </a:xfrm>
            <a:prstGeom prst="rect">
              <a:avLst/>
            </a:prstGeom>
            <a:solidFill>
              <a:schemeClr val="accent1"/>
            </a:solidFill>
            <a:ln w="12700" cap="sq">
              <a:solidFill>
                <a:schemeClr val="bg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p>
          </p:txBody>
        </p:sp>
        <p:sp>
          <p:nvSpPr>
            <p:cNvPr id="34857" name="AutoShape 26"/>
            <p:cNvSpPr>
              <a:spLocks noChangeArrowheads="1"/>
            </p:cNvSpPr>
            <p:nvPr/>
          </p:nvSpPr>
          <p:spPr bwMode="auto">
            <a:xfrm rot="5400000">
              <a:off x="4200" y="2808"/>
              <a:ext cx="336" cy="9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chemeClr val="accent1"/>
            </a:solidFill>
            <a:ln w="12700" cap="sq">
              <a:solidFill>
                <a:schemeClr val="bg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pSp>
      <p:sp>
        <p:nvSpPr>
          <p:cNvPr id="34832" name="Line 27"/>
          <p:cNvSpPr>
            <a:spLocks noChangeShapeType="1"/>
          </p:cNvSpPr>
          <p:nvPr/>
        </p:nvSpPr>
        <p:spPr bwMode="auto">
          <a:xfrm>
            <a:off x="7783513" y="2971800"/>
            <a:ext cx="381000" cy="0"/>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grpSp>
        <p:nvGrpSpPr>
          <p:cNvPr id="34833" name="Group 28"/>
          <p:cNvGrpSpPr/>
          <p:nvPr/>
        </p:nvGrpSpPr>
        <p:grpSpPr bwMode="auto">
          <a:xfrm>
            <a:off x="6546850" y="2362200"/>
            <a:ext cx="533400" cy="228600"/>
            <a:chOff x="3648" y="2592"/>
            <a:chExt cx="336" cy="144"/>
          </a:xfrm>
        </p:grpSpPr>
        <p:sp>
          <p:nvSpPr>
            <p:cNvPr id="34843" name="Line 29"/>
            <p:cNvSpPr>
              <a:spLocks noChangeShapeType="1"/>
            </p:cNvSpPr>
            <p:nvPr/>
          </p:nvSpPr>
          <p:spPr bwMode="auto">
            <a:xfrm>
              <a:off x="3648" y="2736"/>
              <a:ext cx="48" cy="0"/>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34844" name="Line 30"/>
            <p:cNvSpPr>
              <a:spLocks noChangeShapeType="1"/>
            </p:cNvSpPr>
            <p:nvPr/>
          </p:nvSpPr>
          <p:spPr bwMode="auto">
            <a:xfrm flipV="1">
              <a:off x="3696" y="2592"/>
              <a:ext cx="0" cy="144"/>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34845" name="Line 31"/>
            <p:cNvSpPr>
              <a:spLocks noChangeShapeType="1"/>
            </p:cNvSpPr>
            <p:nvPr/>
          </p:nvSpPr>
          <p:spPr bwMode="auto">
            <a:xfrm flipV="1">
              <a:off x="3744" y="2592"/>
              <a:ext cx="0" cy="144"/>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34846" name="Line 32"/>
            <p:cNvSpPr>
              <a:spLocks noChangeShapeType="1"/>
            </p:cNvSpPr>
            <p:nvPr/>
          </p:nvSpPr>
          <p:spPr bwMode="auto">
            <a:xfrm>
              <a:off x="3696" y="2592"/>
              <a:ext cx="48" cy="0"/>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34847" name="Line 33"/>
            <p:cNvSpPr>
              <a:spLocks noChangeShapeType="1"/>
            </p:cNvSpPr>
            <p:nvPr/>
          </p:nvSpPr>
          <p:spPr bwMode="auto">
            <a:xfrm>
              <a:off x="3744" y="2736"/>
              <a:ext cx="48" cy="0"/>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34848" name="Line 34"/>
            <p:cNvSpPr>
              <a:spLocks noChangeShapeType="1"/>
            </p:cNvSpPr>
            <p:nvPr/>
          </p:nvSpPr>
          <p:spPr bwMode="auto">
            <a:xfrm>
              <a:off x="3792" y="2592"/>
              <a:ext cx="48" cy="0"/>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34849" name="Line 35"/>
            <p:cNvSpPr>
              <a:spLocks noChangeShapeType="1"/>
            </p:cNvSpPr>
            <p:nvPr/>
          </p:nvSpPr>
          <p:spPr bwMode="auto">
            <a:xfrm flipV="1">
              <a:off x="3792" y="2592"/>
              <a:ext cx="0" cy="144"/>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34850" name="Line 36"/>
            <p:cNvSpPr>
              <a:spLocks noChangeShapeType="1"/>
            </p:cNvSpPr>
            <p:nvPr/>
          </p:nvSpPr>
          <p:spPr bwMode="auto">
            <a:xfrm flipV="1">
              <a:off x="3840" y="2592"/>
              <a:ext cx="0" cy="144"/>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34851" name="Line 37"/>
            <p:cNvSpPr>
              <a:spLocks noChangeShapeType="1"/>
            </p:cNvSpPr>
            <p:nvPr/>
          </p:nvSpPr>
          <p:spPr bwMode="auto">
            <a:xfrm>
              <a:off x="3840" y="2736"/>
              <a:ext cx="48" cy="0"/>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34852" name="Line 38"/>
            <p:cNvSpPr>
              <a:spLocks noChangeShapeType="1"/>
            </p:cNvSpPr>
            <p:nvPr/>
          </p:nvSpPr>
          <p:spPr bwMode="auto">
            <a:xfrm>
              <a:off x="3936" y="2736"/>
              <a:ext cx="48" cy="0"/>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34853" name="Line 39"/>
            <p:cNvSpPr>
              <a:spLocks noChangeShapeType="1"/>
            </p:cNvSpPr>
            <p:nvPr/>
          </p:nvSpPr>
          <p:spPr bwMode="auto">
            <a:xfrm>
              <a:off x="3888" y="2592"/>
              <a:ext cx="48" cy="0"/>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34854" name="Line 40"/>
            <p:cNvSpPr>
              <a:spLocks noChangeShapeType="1"/>
            </p:cNvSpPr>
            <p:nvPr/>
          </p:nvSpPr>
          <p:spPr bwMode="auto">
            <a:xfrm flipV="1">
              <a:off x="3888" y="2592"/>
              <a:ext cx="0" cy="144"/>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34855" name="Line 41"/>
            <p:cNvSpPr>
              <a:spLocks noChangeShapeType="1"/>
            </p:cNvSpPr>
            <p:nvPr/>
          </p:nvSpPr>
          <p:spPr bwMode="auto">
            <a:xfrm flipV="1">
              <a:off x="3936" y="2592"/>
              <a:ext cx="0" cy="144"/>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pSp>
      <p:sp>
        <p:nvSpPr>
          <p:cNvPr id="34834" name="Line 42"/>
          <p:cNvSpPr>
            <a:spLocks noChangeShapeType="1"/>
          </p:cNvSpPr>
          <p:nvPr/>
        </p:nvSpPr>
        <p:spPr bwMode="auto">
          <a:xfrm>
            <a:off x="6394450" y="1905000"/>
            <a:ext cx="0" cy="228600"/>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34835" name="Line 43"/>
          <p:cNvSpPr>
            <a:spLocks noChangeShapeType="1"/>
          </p:cNvSpPr>
          <p:nvPr/>
        </p:nvSpPr>
        <p:spPr bwMode="auto">
          <a:xfrm>
            <a:off x="6394450" y="2133600"/>
            <a:ext cx="533400" cy="0"/>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34836" name="Text Box 44"/>
          <p:cNvSpPr txBox="1">
            <a:spLocks noChangeArrowheads="1"/>
          </p:cNvSpPr>
          <p:nvPr/>
        </p:nvSpPr>
        <p:spPr bwMode="auto">
          <a:xfrm>
            <a:off x="6927850" y="1905000"/>
            <a:ext cx="18446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kumimoji="1" lang="en-US" altLang="zh-CN" sz="2000">
                <a:solidFill>
                  <a:srgbClr val="000000"/>
                </a:solidFill>
                <a:latin typeface="楷体_GB2312" pitchFamily="49" charset="-122"/>
                <a:ea typeface="楷体_GB2312" pitchFamily="49" charset="-122"/>
              </a:rPr>
              <a:t>2</a:t>
            </a:r>
            <a:r>
              <a:rPr kumimoji="1" lang="zh-CN" altLang="en-US" sz="2000">
                <a:solidFill>
                  <a:srgbClr val="000000"/>
                </a:solidFill>
                <a:latin typeface="楷体_GB2312" pitchFamily="49" charset="-122"/>
                <a:ea typeface="楷体_GB2312" pitchFamily="49" charset="-122"/>
              </a:rPr>
              <a:t>号定时器门控</a:t>
            </a:r>
            <a:endParaRPr kumimoji="1" lang="zh-CN" altLang="en-US">
              <a:solidFill>
                <a:srgbClr val="000000"/>
              </a:solidFill>
              <a:latin typeface="楷体_GB2312" pitchFamily="49" charset="-122"/>
              <a:ea typeface="楷体_GB2312" pitchFamily="49" charset="-122"/>
            </a:endParaRPr>
          </a:p>
        </p:txBody>
      </p:sp>
      <p:sp>
        <p:nvSpPr>
          <p:cNvPr id="34837" name="Text Box 45"/>
          <p:cNvSpPr txBox="1">
            <a:spLocks noChangeArrowheads="1"/>
          </p:cNvSpPr>
          <p:nvPr/>
        </p:nvSpPr>
        <p:spPr bwMode="auto">
          <a:xfrm>
            <a:off x="5632450" y="1143000"/>
            <a:ext cx="946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kumimoji="1" lang="en-US" altLang="zh-CN" sz="2000">
                <a:solidFill>
                  <a:srgbClr val="000000"/>
                </a:solidFill>
              </a:rPr>
              <a:t>1        0</a:t>
            </a:r>
            <a:endParaRPr kumimoji="1" lang="en-US" altLang="zh-CN">
              <a:solidFill>
                <a:srgbClr val="000000"/>
              </a:solidFill>
            </a:endParaRPr>
          </a:p>
        </p:txBody>
      </p:sp>
      <p:sp>
        <p:nvSpPr>
          <p:cNvPr id="34842" name="Text Box 50"/>
          <p:cNvSpPr txBox="1">
            <a:spLocks noChangeArrowheads="1"/>
          </p:cNvSpPr>
          <p:nvPr/>
        </p:nvSpPr>
        <p:spPr bwMode="auto">
          <a:xfrm>
            <a:off x="5995988" y="2636838"/>
            <a:ext cx="504825" cy="711200"/>
          </a:xfrm>
          <a:prstGeom prst="rect">
            <a:avLst/>
          </a:prstGeom>
          <a:noFill/>
          <a:ln w="9525">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zh-CN" altLang="en-US" sz="2000">
                <a:ea typeface="楷体_GB2312" pitchFamily="49" charset="-122"/>
              </a:rPr>
              <a:t>与</a:t>
            </a:r>
            <a:endParaRPr lang="zh-CN" altLang="en-US" sz="2000">
              <a:ea typeface="楷体_GB2312" pitchFamily="49" charset="-122"/>
            </a:endParaRPr>
          </a:p>
          <a:p>
            <a:r>
              <a:rPr lang="zh-CN" altLang="en-US" sz="2000">
                <a:ea typeface="楷体_GB2312" pitchFamily="49" charset="-122"/>
              </a:rPr>
              <a:t>门</a:t>
            </a:r>
            <a:endParaRPr lang="zh-CN" altLang="en-US" sz="2000">
              <a:ea typeface="楷体_GB2312" pitchFamily="49" charset="-122"/>
            </a:endParaRPr>
          </a:p>
        </p:txBody>
      </p:sp>
    </p:spTree>
  </p:cSld>
  <p:clrMapOvr>
    <a:masterClrMapping/>
  </p:clrMapOvr>
  <p:transition>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58" name="Text Box 19"/>
          <p:cNvSpPr txBox="1">
            <a:spLocks noChangeArrowheads="1"/>
          </p:cNvSpPr>
          <p:nvPr/>
        </p:nvSpPr>
        <p:spPr bwMode="auto">
          <a:xfrm>
            <a:off x="844192" y="2538279"/>
            <a:ext cx="7455613" cy="3953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30000"/>
              </a:lnSpc>
            </a:pPr>
            <a:endParaRPr kumimoji="1" lang="en-US" altLang="zh-CN" sz="2000" dirty="0">
              <a:solidFill>
                <a:srgbClr val="000000"/>
              </a:solidFill>
              <a:latin typeface="+mn-lt"/>
              <a:ea typeface="+mn-ea"/>
              <a:cs typeface="+mn-ea"/>
              <a:sym typeface="+mn-lt"/>
            </a:endParaRPr>
          </a:p>
          <a:p>
            <a:pPr algn="just">
              <a:lnSpc>
                <a:spcPct val="130000"/>
              </a:lnSpc>
            </a:pPr>
            <a:r>
              <a:rPr kumimoji="1" lang="zh-CN" altLang="en-US" sz="2000" dirty="0">
                <a:solidFill>
                  <a:srgbClr val="000000"/>
                </a:solidFill>
                <a:latin typeface="+mn-lt"/>
                <a:ea typeface="+mn-ea"/>
                <a:cs typeface="+mn-ea"/>
                <a:sym typeface="+mn-lt"/>
              </a:rPr>
              <a:t>例：</a:t>
            </a:r>
            <a:r>
              <a:rPr kumimoji="1" lang="en-US" altLang="zh-CN" sz="2000" dirty="0">
                <a:solidFill>
                  <a:srgbClr val="000000"/>
                </a:solidFill>
                <a:latin typeface="+mn-lt"/>
                <a:ea typeface="+mn-ea"/>
                <a:cs typeface="+mn-ea"/>
                <a:sym typeface="+mn-lt"/>
              </a:rPr>
              <a:t>MOV  BX, OFFSET TABLE   </a:t>
            </a:r>
            <a:r>
              <a:rPr kumimoji="1" lang="en-US" altLang="zh-CN" sz="2000" dirty="0">
                <a:solidFill>
                  <a:srgbClr val="CC6600"/>
                </a:solidFill>
                <a:latin typeface="+mn-lt"/>
                <a:ea typeface="+mn-ea"/>
                <a:cs typeface="+mn-ea"/>
                <a:sym typeface="+mn-lt"/>
              </a:rPr>
              <a:t>; BX=0040H</a:t>
            </a:r>
            <a:endParaRPr kumimoji="1" lang="en-US" altLang="zh-CN" sz="2000" dirty="0">
              <a:solidFill>
                <a:srgbClr val="CC6600"/>
              </a:solidFill>
              <a:latin typeface="+mn-lt"/>
              <a:ea typeface="+mn-ea"/>
              <a:cs typeface="+mn-ea"/>
              <a:sym typeface="+mn-lt"/>
            </a:endParaRPr>
          </a:p>
          <a:p>
            <a:pPr algn="just">
              <a:lnSpc>
                <a:spcPct val="130000"/>
              </a:lnSpc>
            </a:pPr>
            <a:r>
              <a:rPr kumimoji="1" lang="en-US" altLang="zh-CN" sz="2000" dirty="0">
                <a:solidFill>
                  <a:srgbClr val="000000"/>
                </a:solidFill>
                <a:latin typeface="+mn-lt"/>
                <a:ea typeface="+mn-ea"/>
                <a:cs typeface="+mn-ea"/>
                <a:sym typeface="+mn-lt"/>
              </a:rPr>
              <a:t>       MOV  AL, 3</a:t>
            </a:r>
            <a:endParaRPr kumimoji="1" lang="en-US" altLang="zh-CN" sz="2000" dirty="0">
              <a:solidFill>
                <a:srgbClr val="000000"/>
              </a:solidFill>
              <a:latin typeface="+mn-lt"/>
              <a:ea typeface="+mn-ea"/>
              <a:cs typeface="+mn-ea"/>
              <a:sym typeface="+mn-lt"/>
            </a:endParaRPr>
          </a:p>
          <a:p>
            <a:pPr algn="just">
              <a:lnSpc>
                <a:spcPct val="130000"/>
              </a:lnSpc>
            </a:pPr>
            <a:r>
              <a:rPr kumimoji="1" lang="en-US" altLang="zh-CN" sz="2000" dirty="0">
                <a:solidFill>
                  <a:srgbClr val="000000"/>
                </a:solidFill>
                <a:latin typeface="+mn-lt"/>
                <a:ea typeface="+mn-ea"/>
                <a:cs typeface="+mn-ea"/>
                <a:sym typeface="+mn-lt"/>
              </a:rPr>
              <a:t>       XLAT  TABLE</a:t>
            </a:r>
            <a:endParaRPr kumimoji="1" lang="en-US" altLang="zh-CN" sz="2000" dirty="0">
              <a:solidFill>
                <a:srgbClr val="000000"/>
              </a:solidFill>
              <a:latin typeface="+mn-lt"/>
              <a:ea typeface="+mn-ea"/>
              <a:cs typeface="+mn-ea"/>
              <a:sym typeface="+mn-lt"/>
            </a:endParaRPr>
          </a:p>
          <a:p>
            <a:pPr algn="just">
              <a:lnSpc>
                <a:spcPct val="130000"/>
              </a:lnSpc>
            </a:pPr>
            <a:endParaRPr kumimoji="1" lang="en-US" altLang="zh-CN" sz="2000" dirty="0">
              <a:solidFill>
                <a:srgbClr val="000000"/>
              </a:solidFill>
              <a:latin typeface="+mn-lt"/>
              <a:ea typeface="+mn-ea"/>
              <a:cs typeface="+mn-ea"/>
              <a:sym typeface="+mn-lt"/>
            </a:endParaRPr>
          </a:p>
          <a:p>
            <a:endParaRPr kumimoji="1" lang="en-US" altLang="zh-CN" sz="2000" dirty="0">
              <a:solidFill>
                <a:srgbClr val="000000"/>
              </a:solidFill>
              <a:latin typeface="+mn-lt"/>
              <a:ea typeface="+mn-ea"/>
              <a:cs typeface="+mn-ea"/>
              <a:sym typeface="+mn-lt"/>
            </a:endParaRPr>
          </a:p>
          <a:p>
            <a:pPr>
              <a:spcAft>
                <a:spcPts val="1200"/>
              </a:spcAft>
            </a:pPr>
            <a:r>
              <a:rPr kumimoji="1" lang="zh-CN" altLang="en-US" sz="2000" dirty="0">
                <a:solidFill>
                  <a:srgbClr val="CC3300"/>
                </a:solidFill>
                <a:latin typeface="+mn-lt"/>
                <a:ea typeface="+mn-ea"/>
                <a:cs typeface="+mn-ea"/>
                <a:sym typeface="+mn-lt"/>
              </a:rPr>
              <a:t>注意</a:t>
            </a:r>
            <a:r>
              <a:rPr kumimoji="1" lang="en-US" altLang="zh-CN" sz="2000" dirty="0">
                <a:solidFill>
                  <a:srgbClr val="CC3300"/>
                </a:solidFill>
                <a:latin typeface="+mn-lt"/>
                <a:ea typeface="+mn-ea"/>
                <a:cs typeface="+mn-ea"/>
                <a:sym typeface="+mn-lt"/>
              </a:rPr>
              <a:t>:</a:t>
            </a:r>
            <a:endParaRPr kumimoji="1" lang="en-US" altLang="zh-CN" sz="2000" dirty="0">
              <a:solidFill>
                <a:srgbClr val="CC3300"/>
              </a:solidFill>
              <a:latin typeface="+mn-lt"/>
              <a:ea typeface="+mn-ea"/>
              <a:cs typeface="+mn-ea"/>
              <a:sym typeface="+mn-lt"/>
            </a:endParaRPr>
          </a:p>
          <a:p>
            <a:r>
              <a:rPr kumimoji="1" lang="en-US" altLang="zh-CN" sz="2000" dirty="0">
                <a:solidFill>
                  <a:srgbClr val="005696"/>
                </a:solidFill>
                <a:latin typeface="+mn-lt"/>
                <a:ea typeface="+mn-ea"/>
                <a:cs typeface="+mn-ea"/>
                <a:sym typeface="+mn-lt"/>
              </a:rPr>
              <a:t>*  </a:t>
            </a:r>
            <a:r>
              <a:rPr kumimoji="1" lang="zh-CN" altLang="en-US" sz="2000" dirty="0">
                <a:solidFill>
                  <a:srgbClr val="005696"/>
                </a:solidFill>
                <a:latin typeface="+mn-lt"/>
                <a:ea typeface="+mn-ea"/>
                <a:cs typeface="+mn-ea"/>
                <a:sym typeface="+mn-lt"/>
              </a:rPr>
              <a:t>不影响标志位</a:t>
            </a:r>
            <a:endParaRPr kumimoji="1" lang="zh-CN" altLang="en-US" sz="2000" dirty="0">
              <a:solidFill>
                <a:srgbClr val="005696"/>
              </a:solidFill>
              <a:latin typeface="+mn-lt"/>
              <a:ea typeface="+mn-ea"/>
              <a:cs typeface="+mn-ea"/>
              <a:sym typeface="+mn-lt"/>
            </a:endParaRPr>
          </a:p>
          <a:p>
            <a:pPr>
              <a:lnSpc>
                <a:spcPct val="120000"/>
              </a:lnSpc>
            </a:pPr>
            <a:r>
              <a:rPr kumimoji="1" lang="zh-CN" altLang="en-US" sz="2000" dirty="0">
                <a:solidFill>
                  <a:srgbClr val="005696"/>
                </a:solidFill>
                <a:latin typeface="+mn-lt"/>
                <a:ea typeface="+mn-ea"/>
                <a:cs typeface="+mn-ea"/>
                <a:sym typeface="+mn-lt"/>
              </a:rPr>
              <a:t>*  字节表格</a:t>
            </a:r>
            <a:r>
              <a:rPr kumimoji="1" lang="en-US" altLang="zh-CN" sz="2000" dirty="0">
                <a:solidFill>
                  <a:srgbClr val="005696"/>
                </a:solidFill>
                <a:latin typeface="+mn-lt"/>
                <a:ea typeface="+mn-ea"/>
                <a:cs typeface="+mn-ea"/>
                <a:sym typeface="+mn-lt"/>
              </a:rPr>
              <a:t>(</a:t>
            </a:r>
            <a:r>
              <a:rPr kumimoji="1" lang="zh-CN" altLang="en-US" sz="2000" dirty="0">
                <a:solidFill>
                  <a:srgbClr val="005696"/>
                </a:solidFill>
                <a:latin typeface="+mn-lt"/>
                <a:ea typeface="+mn-ea"/>
                <a:cs typeface="+mn-ea"/>
                <a:sym typeface="+mn-lt"/>
              </a:rPr>
              <a:t>长度不超过</a:t>
            </a:r>
            <a:r>
              <a:rPr kumimoji="1" lang="en-US" altLang="zh-CN" sz="2000" dirty="0">
                <a:solidFill>
                  <a:srgbClr val="005696"/>
                </a:solidFill>
                <a:latin typeface="+mn-lt"/>
                <a:ea typeface="+mn-ea"/>
                <a:cs typeface="+mn-ea"/>
                <a:sym typeface="+mn-lt"/>
              </a:rPr>
              <a:t>256)  </a:t>
            </a:r>
            <a:r>
              <a:rPr kumimoji="1" lang="zh-CN" altLang="zh-CN" sz="2000" dirty="0">
                <a:solidFill>
                  <a:srgbClr val="0000FF"/>
                </a:solidFill>
                <a:latin typeface="+mn-lt"/>
                <a:ea typeface="+mn-ea"/>
                <a:cs typeface="+mn-ea"/>
                <a:sym typeface="+mn-lt"/>
              </a:rPr>
              <a:t>首地址</a:t>
            </a:r>
            <a:r>
              <a:rPr kumimoji="1" lang="zh-CN" altLang="en-US" sz="2000" dirty="0">
                <a:solidFill>
                  <a:srgbClr val="0000FF"/>
                </a:solidFill>
                <a:latin typeface="+mn-lt"/>
                <a:ea typeface="+mn-ea"/>
                <a:cs typeface="+mn-ea"/>
                <a:sym typeface="+mn-lt"/>
              </a:rPr>
              <a:t> </a:t>
            </a:r>
            <a:r>
              <a:rPr kumimoji="1" lang="zh-CN" altLang="en-US" sz="2000" dirty="0">
                <a:solidFill>
                  <a:srgbClr val="0000FF"/>
                </a:solidFill>
                <a:latin typeface="+mn-lt"/>
                <a:ea typeface="+mn-ea"/>
                <a:cs typeface="+mn-ea"/>
                <a:sym typeface="Symbol" panose="05050102010706020507" pitchFamily="18" charset="2"/>
              </a:rPr>
              <a:t></a:t>
            </a:r>
            <a:r>
              <a:rPr kumimoji="1" lang="zh-CN" altLang="zh-CN" sz="2000" dirty="0">
                <a:solidFill>
                  <a:srgbClr val="0000FF"/>
                </a:solidFill>
                <a:latin typeface="+mn-lt"/>
                <a:ea typeface="+mn-ea"/>
                <a:cs typeface="+mn-ea"/>
                <a:sym typeface="+mn-lt"/>
              </a:rPr>
              <a:t> </a:t>
            </a:r>
            <a:r>
              <a:rPr kumimoji="1" lang="en-US" altLang="zh-CN" sz="2000" dirty="0">
                <a:solidFill>
                  <a:srgbClr val="0000FF"/>
                </a:solidFill>
                <a:latin typeface="+mn-lt"/>
                <a:ea typeface="+mn-ea"/>
                <a:cs typeface="+mn-ea"/>
                <a:sym typeface="+mn-lt"/>
              </a:rPr>
              <a:t>BX</a:t>
            </a:r>
            <a:endParaRPr kumimoji="1" lang="en-US" altLang="zh-CN" sz="2000" dirty="0">
              <a:solidFill>
                <a:srgbClr val="0000FF"/>
              </a:solidFill>
              <a:latin typeface="+mn-lt"/>
              <a:ea typeface="+mn-ea"/>
              <a:cs typeface="+mn-ea"/>
              <a:sym typeface="+mn-lt"/>
            </a:endParaRPr>
          </a:p>
          <a:p>
            <a:pPr>
              <a:lnSpc>
                <a:spcPct val="120000"/>
              </a:lnSpc>
            </a:pPr>
            <a:r>
              <a:rPr kumimoji="1" lang="en-US" altLang="zh-CN" sz="2000" dirty="0">
                <a:solidFill>
                  <a:srgbClr val="005696"/>
                </a:solidFill>
                <a:latin typeface="+mn-lt"/>
                <a:ea typeface="+mn-ea"/>
                <a:cs typeface="+mn-ea"/>
                <a:sym typeface="+mn-lt"/>
              </a:rPr>
              <a:t>*  </a:t>
            </a:r>
            <a:r>
              <a:rPr kumimoji="1" lang="zh-CN" altLang="en-US" sz="2000" dirty="0">
                <a:solidFill>
                  <a:srgbClr val="005696"/>
                </a:solidFill>
                <a:latin typeface="+mn-lt"/>
                <a:ea typeface="+mn-ea"/>
                <a:cs typeface="+mn-ea"/>
                <a:sym typeface="+mn-lt"/>
              </a:rPr>
              <a:t>需转换的位移量  </a:t>
            </a:r>
            <a:r>
              <a:rPr kumimoji="1" lang="zh-CN" altLang="en-US" sz="2000" dirty="0">
                <a:solidFill>
                  <a:srgbClr val="005696"/>
                </a:solidFill>
                <a:latin typeface="+mn-lt"/>
                <a:ea typeface="+mn-ea"/>
                <a:cs typeface="+mn-ea"/>
                <a:sym typeface="Symbol" panose="05050102010706020507" pitchFamily="18" charset="2"/>
              </a:rPr>
              <a:t></a:t>
            </a:r>
            <a:r>
              <a:rPr kumimoji="1" lang="zh-CN" altLang="zh-CN" sz="2000" dirty="0">
                <a:solidFill>
                  <a:srgbClr val="005696"/>
                </a:solidFill>
                <a:latin typeface="+mn-lt"/>
                <a:ea typeface="+mn-ea"/>
                <a:cs typeface="+mn-ea"/>
                <a:sym typeface="+mn-lt"/>
              </a:rPr>
              <a:t> </a:t>
            </a:r>
            <a:r>
              <a:rPr kumimoji="1" lang="en-US" altLang="zh-CN" sz="2000" dirty="0">
                <a:solidFill>
                  <a:srgbClr val="005696"/>
                </a:solidFill>
                <a:latin typeface="+mn-lt"/>
                <a:ea typeface="+mn-ea"/>
                <a:cs typeface="+mn-ea"/>
                <a:sym typeface="+mn-lt"/>
              </a:rPr>
              <a:t>AL</a:t>
            </a:r>
            <a:endParaRPr kumimoji="1" lang="en-US" altLang="zh-CN" sz="2000" dirty="0">
              <a:solidFill>
                <a:srgbClr val="005696"/>
              </a:solidFill>
              <a:latin typeface="+mn-lt"/>
              <a:ea typeface="+mn-ea"/>
              <a:cs typeface="+mn-ea"/>
              <a:sym typeface="+mn-lt"/>
            </a:endParaRPr>
          </a:p>
        </p:txBody>
      </p:sp>
      <p:sp>
        <p:nvSpPr>
          <p:cNvPr id="19" name="Rectangle 3"/>
          <p:cNvSpPr>
            <a:spLocks noChangeArrowheads="1"/>
          </p:cNvSpPr>
          <p:nvPr/>
        </p:nvSpPr>
        <p:spPr bwMode="auto">
          <a:xfrm>
            <a:off x="533575" y="1174626"/>
            <a:ext cx="645356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kumimoji="1" lang="en-US" altLang="zh-CN" sz="2800" dirty="0">
                <a:solidFill>
                  <a:srgbClr val="C00000"/>
                </a:solidFill>
                <a:latin typeface="+mn-lt"/>
                <a:ea typeface="+mn-ea"/>
                <a:cs typeface="+mn-ea"/>
                <a:sym typeface="+mn-lt"/>
              </a:rPr>
              <a:t>2</a:t>
            </a:r>
            <a:r>
              <a:rPr kumimoji="1" lang="zh-CN" altLang="en-US" sz="2800" dirty="0">
                <a:solidFill>
                  <a:srgbClr val="C00000"/>
                </a:solidFill>
                <a:latin typeface="+mn-lt"/>
                <a:ea typeface="+mn-ea"/>
                <a:cs typeface="+mn-ea"/>
                <a:sym typeface="+mn-lt"/>
              </a:rPr>
              <a:t>、换码</a:t>
            </a:r>
            <a:r>
              <a:rPr kumimoji="1" lang="en-US" altLang="zh-CN" sz="2800" dirty="0">
                <a:solidFill>
                  <a:srgbClr val="C00000"/>
                </a:solidFill>
                <a:latin typeface="+mn-lt"/>
                <a:ea typeface="+mn-ea"/>
                <a:cs typeface="+mn-ea"/>
                <a:sym typeface="+mn-lt"/>
              </a:rPr>
              <a:t>/</a:t>
            </a:r>
            <a:r>
              <a:rPr kumimoji="1" lang="zh-CN" altLang="en-US" sz="2800" dirty="0">
                <a:solidFill>
                  <a:srgbClr val="C00000"/>
                </a:solidFill>
                <a:latin typeface="+mn-lt"/>
                <a:ea typeface="+mn-ea"/>
                <a:cs typeface="+mn-ea"/>
                <a:sym typeface="+mn-lt"/>
              </a:rPr>
              <a:t>查表指令 </a:t>
            </a:r>
            <a:r>
              <a:rPr kumimoji="1" lang="en-US" altLang="zh-CN" sz="2800" dirty="0">
                <a:solidFill>
                  <a:srgbClr val="006600"/>
                </a:solidFill>
                <a:latin typeface="+mn-lt"/>
                <a:ea typeface="+mn-ea"/>
                <a:cs typeface="+mn-ea"/>
                <a:sym typeface="+mn-lt"/>
              </a:rPr>
              <a:t>XLAT </a:t>
            </a:r>
            <a:r>
              <a:rPr kumimoji="1" lang="zh-CN" altLang="en-US" sz="2800" dirty="0">
                <a:solidFill>
                  <a:srgbClr val="006600"/>
                </a:solidFill>
                <a:latin typeface="+mn-lt"/>
                <a:ea typeface="+mn-ea"/>
                <a:cs typeface="+mn-ea"/>
                <a:sym typeface="+mn-lt"/>
              </a:rPr>
              <a:t>或 </a:t>
            </a:r>
            <a:r>
              <a:rPr kumimoji="1" lang="en-US" altLang="zh-CN" sz="2800" dirty="0">
                <a:solidFill>
                  <a:srgbClr val="006600"/>
                </a:solidFill>
                <a:latin typeface="+mn-lt"/>
                <a:ea typeface="+mn-ea"/>
                <a:cs typeface="+mn-ea"/>
                <a:sym typeface="+mn-lt"/>
              </a:rPr>
              <a:t>XLAT  OPR</a:t>
            </a:r>
            <a:endParaRPr kumimoji="1" lang="zh-CN" altLang="en-US" sz="2800" dirty="0">
              <a:solidFill>
                <a:srgbClr val="006600"/>
              </a:solidFill>
              <a:latin typeface="+mn-lt"/>
              <a:ea typeface="+mn-ea"/>
              <a:cs typeface="+mn-ea"/>
              <a:sym typeface="+mn-lt"/>
            </a:endParaRPr>
          </a:p>
        </p:txBody>
      </p:sp>
      <p:sp>
        <p:nvSpPr>
          <p:cNvPr id="2" name="矩形 1"/>
          <p:cNvSpPr/>
          <p:nvPr/>
        </p:nvSpPr>
        <p:spPr>
          <a:xfrm>
            <a:off x="844192" y="1885642"/>
            <a:ext cx="7455613" cy="829945"/>
          </a:xfrm>
          <a:prstGeom prst="rect">
            <a:avLst/>
          </a:prstGeom>
        </p:spPr>
        <p:txBody>
          <a:bodyPr wrap="square">
            <a:spAutoFit/>
          </a:bodyPr>
          <a:lstStyle/>
          <a:p>
            <a:pPr algn="just"/>
            <a:r>
              <a:rPr kumimoji="1" lang="zh-CN" altLang="en-US" dirty="0">
                <a:solidFill>
                  <a:srgbClr val="005696"/>
                </a:solidFill>
                <a:latin typeface="+mn-lt"/>
                <a:ea typeface="+mn-ea"/>
                <a:cs typeface="+mn-ea"/>
                <a:sym typeface="+mn-lt"/>
              </a:rPr>
              <a:t>执行操作：</a:t>
            </a:r>
            <a:r>
              <a:rPr kumimoji="1" lang="en-US" altLang="zh-CN" dirty="0">
                <a:solidFill>
                  <a:srgbClr val="005696"/>
                </a:solidFill>
                <a:latin typeface="+mn-lt"/>
                <a:ea typeface="+mn-ea"/>
                <a:cs typeface="+mn-ea"/>
                <a:sym typeface="+mn-lt"/>
              </a:rPr>
              <a:t>AL</a:t>
            </a:r>
            <a:r>
              <a:rPr kumimoji="1" lang="zh-CN" altLang="en-US" dirty="0">
                <a:solidFill>
                  <a:srgbClr val="005696"/>
                </a:solidFill>
                <a:latin typeface="+mn-lt"/>
                <a:ea typeface="+mn-ea"/>
                <a:cs typeface="+mn-ea"/>
                <a:sym typeface="Symbol" panose="05050102010706020507" pitchFamily="18" charset="2"/>
              </a:rPr>
              <a:t></a:t>
            </a:r>
            <a:r>
              <a:rPr kumimoji="1" lang="en-US" altLang="zh-CN" dirty="0">
                <a:solidFill>
                  <a:srgbClr val="000000"/>
                </a:solidFill>
                <a:cs typeface="+mn-ea"/>
                <a:sym typeface="Symbol" panose="05050102010706020507" pitchFamily="18" charset="2"/>
              </a:rPr>
              <a:t> </a:t>
            </a:r>
            <a:r>
              <a:rPr kumimoji="1" lang="en-US" altLang="zh-CN" dirty="0">
                <a:solidFill>
                  <a:srgbClr val="005696"/>
                </a:solidFill>
                <a:latin typeface="+mn-lt"/>
                <a:ea typeface="+mn-ea"/>
                <a:cs typeface="+mn-ea"/>
                <a:sym typeface="+mn-lt"/>
              </a:rPr>
              <a:t>( BX + AL )</a:t>
            </a:r>
            <a:endParaRPr kumimoji="1" lang="en-US" altLang="zh-CN" dirty="0">
              <a:solidFill>
                <a:srgbClr val="005696"/>
              </a:solidFill>
              <a:latin typeface="+mn-lt"/>
              <a:ea typeface="+mn-ea"/>
              <a:cs typeface="+mn-ea"/>
              <a:sym typeface="+mn-lt"/>
            </a:endParaRPr>
          </a:p>
          <a:p>
            <a:pPr algn="just"/>
            <a:r>
              <a:rPr kumimoji="1" lang="zh-CN" altLang="en-US" dirty="0">
                <a:solidFill>
                  <a:srgbClr val="006600"/>
                </a:solidFill>
                <a:latin typeface="+mn-lt"/>
                <a:ea typeface="+mn-ea"/>
                <a:cs typeface="+mn-ea"/>
                <a:sym typeface="+mn-lt"/>
              </a:rPr>
              <a:t>功能：</a:t>
            </a:r>
            <a:r>
              <a:rPr kumimoji="1" lang="en-US" altLang="zh-CN" dirty="0">
                <a:solidFill>
                  <a:srgbClr val="006600"/>
                </a:solidFill>
                <a:latin typeface="+mn-lt"/>
                <a:ea typeface="+mn-ea"/>
                <a:cs typeface="+mn-ea"/>
                <a:sym typeface="+mn-lt"/>
              </a:rPr>
              <a:t>AL</a:t>
            </a:r>
            <a:r>
              <a:rPr kumimoji="1" lang="zh-CN" altLang="en-US" dirty="0">
                <a:solidFill>
                  <a:srgbClr val="006600"/>
                </a:solidFill>
                <a:latin typeface="+mn-lt"/>
                <a:ea typeface="+mn-ea"/>
                <a:cs typeface="+mn-ea"/>
                <a:sym typeface="+mn-lt"/>
              </a:rPr>
              <a:t>给出偏移量，然后存储该偏移地址处的</a:t>
            </a:r>
            <a:r>
              <a:rPr kumimoji="1" lang="zh-CN" altLang="en-US" dirty="0">
                <a:solidFill>
                  <a:srgbClr val="0000FF"/>
                </a:solidFill>
                <a:latin typeface="+mn-lt"/>
                <a:ea typeface="+mn-ea"/>
                <a:cs typeface="+mn-ea"/>
                <a:sym typeface="+mn-lt"/>
              </a:rPr>
              <a:t>内容</a:t>
            </a:r>
            <a:endParaRPr kumimoji="1" lang="zh-CN" altLang="en-US" dirty="0">
              <a:solidFill>
                <a:srgbClr val="0000FF"/>
              </a:solidFill>
              <a:latin typeface="+mn-lt"/>
              <a:ea typeface="+mn-ea"/>
              <a:cs typeface="+mn-ea"/>
              <a:sym typeface="+mn-lt"/>
            </a:endParaRPr>
          </a:p>
        </p:txBody>
      </p:sp>
      <p:sp>
        <p:nvSpPr>
          <p:cNvPr id="3" name="矩形 2"/>
          <p:cNvSpPr/>
          <p:nvPr/>
        </p:nvSpPr>
        <p:spPr>
          <a:xfrm>
            <a:off x="1303851" y="4264967"/>
            <a:ext cx="2934970" cy="460375"/>
          </a:xfrm>
          <a:prstGeom prst="rect">
            <a:avLst/>
          </a:prstGeom>
        </p:spPr>
        <p:txBody>
          <a:bodyPr wrap="none">
            <a:spAutoFit/>
          </a:bodyPr>
          <a:lstStyle/>
          <a:p>
            <a:r>
              <a:rPr kumimoji="1" lang="zh-CN" altLang="en-US" dirty="0">
                <a:solidFill>
                  <a:srgbClr val="CC6600"/>
                </a:solidFill>
                <a:latin typeface="+mn-lt"/>
                <a:ea typeface="+mn-ea"/>
                <a:cs typeface="+mn-ea"/>
                <a:sym typeface="+mn-lt"/>
              </a:rPr>
              <a:t>指令执行后 </a:t>
            </a:r>
            <a:r>
              <a:rPr kumimoji="1" lang="en-US" altLang="zh-CN" dirty="0">
                <a:solidFill>
                  <a:srgbClr val="CC6600"/>
                </a:solidFill>
                <a:latin typeface="+mn-lt"/>
                <a:ea typeface="+mn-ea"/>
                <a:cs typeface="+mn-ea"/>
                <a:sym typeface="+mn-lt"/>
              </a:rPr>
              <a:t>AL=33H</a:t>
            </a:r>
            <a:endParaRPr lang="zh-CN" altLang="en-US" dirty="0">
              <a:solidFill>
                <a:srgbClr val="CC6600"/>
              </a:solidFill>
              <a:latin typeface="+mn-lt"/>
              <a:ea typeface="+mn-ea"/>
              <a:cs typeface="+mn-ea"/>
              <a:sym typeface="+mn-lt"/>
            </a:endParaRPr>
          </a:p>
        </p:txBody>
      </p:sp>
      <p:grpSp>
        <p:nvGrpSpPr>
          <p:cNvPr id="5" name="组合 4"/>
          <p:cNvGrpSpPr/>
          <p:nvPr/>
        </p:nvGrpSpPr>
        <p:grpSpPr>
          <a:xfrm>
            <a:off x="5257800" y="3200400"/>
            <a:ext cx="3660058" cy="3048000"/>
            <a:chOff x="5257800" y="3200400"/>
            <a:chExt cx="3660058" cy="3048000"/>
          </a:xfrm>
        </p:grpSpPr>
        <p:sp>
          <p:nvSpPr>
            <p:cNvPr id="35842" name="Line 2"/>
            <p:cNvSpPr>
              <a:spLocks noChangeShapeType="1"/>
            </p:cNvSpPr>
            <p:nvPr/>
          </p:nvSpPr>
          <p:spPr bwMode="auto">
            <a:xfrm>
              <a:off x="6553200" y="3657600"/>
              <a:ext cx="0" cy="2590800"/>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latin typeface="+mn-lt"/>
                <a:ea typeface="+mn-ea"/>
                <a:cs typeface="+mn-ea"/>
                <a:sym typeface="+mn-lt"/>
              </a:endParaRPr>
            </a:p>
          </p:txBody>
        </p:sp>
        <p:sp>
          <p:nvSpPr>
            <p:cNvPr id="35843" name="Line 3"/>
            <p:cNvSpPr>
              <a:spLocks noChangeShapeType="1"/>
            </p:cNvSpPr>
            <p:nvPr/>
          </p:nvSpPr>
          <p:spPr bwMode="auto">
            <a:xfrm>
              <a:off x="6553200" y="4114800"/>
              <a:ext cx="1143000" cy="0"/>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sp>
          <p:nvSpPr>
            <p:cNvPr id="35844" name="Line 4"/>
            <p:cNvSpPr>
              <a:spLocks noChangeShapeType="1"/>
            </p:cNvSpPr>
            <p:nvPr/>
          </p:nvSpPr>
          <p:spPr bwMode="auto">
            <a:xfrm>
              <a:off x="6553200" y="4495800"/>
              <a:ext cx="1143000" cy="0"/>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sp>
          <p:nvSpPr>
            <p:cNvPr id="35845" name="Line 5"/>
            <p:cNvSpPr>
              <a:spLocks noChangeShapeType="1"/>
            </p:cNvSpPr>
            <p:nvPr/>
          </p:nvSpPr>
          <p:spPr bwMode="auto">
            <a:xfrm>
              <a:off x="6553200" y="4876800"/>
              <a:ext cx="1143000" cy="0"/>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sp>
          <p:nvSpPr>
            <p:cNvPr id="35846" name="Line 6"/>
            <p:cNvSpPr>
              <a:spLocks noChangeShapeType="1"/>
            </p:cNvSpPr>
            <p:nvPr/>
          </p:nvSpPr>
          <p:spPr bwMode="auto">
            <a:xfrm>
              <a:off x="6553200" y="5257800"/>
              <a:ext cx="1143000" cy="0"/>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sp>
          <p:nvSpPr>
            <p:cNvPr id="35847" name="Line 7"/>
            <p:cNvSpPr>
              <a:spLocks noChangeShapeType="1"/>
            </p:cNvSpPr>
            <p:nvPr/>
          </p:nvSpPr>
          <p:spPr bwMode="auto">
            <a:xfrm>
              <a:off x="6553200" y="5638800"/>
              <a:ext cx="1143000" cy="0"/>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sp>
          <p:nvSpPr>
            <p:cNvPr id="35848" name="Line 8"/>
            <p:cNvSpPr>
              <a:spLocks noChangeShapeType="1"/>
            </p:cNvSpPr>
            <p:nvPr/>
          </p:nvSpPr>
          <p:spPr bwMode="auto">
            <a:xfrm>
              <a:off x="7696200" y="3657600"/>
              <a:ext cx="0" cy="2590800"/>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latin typeface="+mn-lt"/>
                <a:ea typeface="+mn-ea"/>
                <a:cs typeface="+mn-ea"/>
                <a:sym typeface="+mn-lt"/>
              </a:endParaRPr>
            </a:p>
          </p:txBody>
        </p:sp>
        <p:sp>
          <p:nvSpPr>
            <p:cNvPr id="35849" name="Text Box 9"/>
            <p:cNvSpPr txBox="1">
              <a:spLocks noChangeArrowheads="1"/>
            </p:cNvSpPr>
            <p:nvPr/>
          </p:nvSpPr>
          <p:spPr bwMode="auto">
            <a:xfrm>
              <a:off x="5486400" y="4114800"/>
              <a:ext cx="343145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bg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1" lang="en-US" altLang="zh-CN" sz="2000" dirty="0">
                  <a:solidFill>
                    <a:srgbClr val="000000"/>
                  </a:solidFill>
                  <a:latin typeface="+mn-lt"/>
                  <a:ea typeface="+mn-ea"/>
                  <a:cs typeface="+mn-ea"/>
                  <a:sym typeface="+mn-lt"/>
                </a:rPr>
                <a:t>BX  </a:t>
              </a:r>
              <a:r>
                <a:rPr kumimoji="1" lang="en-US" altLang="zh-CN" sz="2000" dirty="0">
                  <a:solidFill>
                    <a:srgbClr val="000000"/>
                  </a:solidFill>
                  <a:latin typeface="+mn-lt"/>
                  <a:ea typeface="+mn-ea"/>
                  <a:cs typeface="+mn-ea"/>
                  <a:sym typeface="Symbol" panose="05050102010706020507" pitchFamily="18" charset="2"/>
                </a:rPr>
                <a:t></a:t>
              </a:r>
              <a:r>
                <a:rPr kumimoji="1" lang="en-US" altLang="zh-CN" sz="2000" dirty="0">
                  <a:solidFill>
                    <a:srgbClr val="000000"/>
                  </a:solidFill>
                  <a:latin typeface="+mn-lt"/>
                  <a:ea typeface="+mn-ea"/>
                  <a:cs typeface="+mn-ea"/>
                  <a:sym typeface="+mn-lt"/>
                </a:rPr>
                <a:t>        30 H       F0040</a:t>
              </a:r>
              <a:endParaRPr kumimoji="1" lang="en-US" altLang="zh-CN" dirty="0">
                <a:solidFill>
                  <a:srgbClr val="000000"/>
                </a:solidFill>
                <a:latin typeface="+mn-lt"/>
                <a:ea typeface="+mn-ea"/>
                <a:cs typeface="+mn-ea"/>
                <a:sym typeface="+mn-lt"/>
              </a:endParaRPr>
            </a:p>
          </p:txBody>
        </p:sp>
        <p:sp>
          <p:nvSpPr>
            <p:cNvPr id="35850" name="Text Box 10"/>
            <p:cNvSpPr txBox="1">
              <a:spLocks noChangeArrowheads="1"/>
            </p:cNvSpPr>
            <p:nvPr/>
          </p:nvSpPr>
          <p:spPr bwMode="auto">
            <a:xfrm>
              <a:off x="6781800" y="4495800"/>
              <a:ext cx="194796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bg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1" lang="en-US" altLang="zh-CN" sz="2000" dirty="0">
                  <a:solidFill>
                    <a:srgbClr val="000000"/>
                  </a:solidFill>
                  <a:latin typeface="+mn-lt"/>
                  <a:ea typeface="+mn-ea"/>
                  <a:cs typeface="+mn-ea"/>
                  <a:sym typeface="+mn-lt"/>
                </a:rPr>
                <a:t>31 H       F0041</a:t>
              </a:r>
              <a:endParaRPr kumimoji="1" lang="en-US" altLang="zh-CN" dirty="0">
                <a:solidFill>
                  <a:srgbClr val="000000"/>
                </a:solidFill>
                <a:latin typeface="+mn-lt"/>
                <a:ea typeface="+mn-ea"/>
                <a:cs typeface="+mn-ea"/>
                <a:sym typeface="+mn-lt"/>
              </a:endParaRPr>
            </a:p>
          </p:txBody>
        </p:sp>
        <p:sp>
          <p:nvSpPr>
            <p:cNvPr id="35851" name="Text Box 11"/>
            <p:cNvSpPr txBox="1">
              <a:spLocks noChangeArrowheads="1"/>
            </p:cNvSpPr>
            <p:nvPr/>
          </p:nvSpPr>
          <p:spPr bwMode="auto">
            <a:xfrm>
              <a:off x="5257800" y="4876800"/>
              <a:ext cx="366005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bg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1" lang="en-US" altLang="zh-CN" sz="2000" dirty="0">
                  <a:solidFill>
                    <a:srgbClr val="000000"/>
                  </a:solidFill>
                  <a:latin typeface="+mn-lt"/>
                  <a:ea typeface="+mn-ea"/>
                  <a:cs typeface="+mn-ea"/>
                  <a:sym typeface="+mn-lt"/>
                </a:rPr>
                <a:t> AL = 3          32 H       F0042        </a:t>
              </a:r>
              <a:endParaRPr kumimoji="1" lang="en-US" altLang="zh-CN" dirty="0">
                <a:solidFill>
                  <a:srgbClr val="000000"/>
                </a:solidFill>
                <a:latin typeface="+mn-lt"/>
                <a:ea typeface="+mn-ea"/>
                <a:cs typeface="+mn-ea"/>
                <a:sym typeface="+mn-lt"/>
              </a:endParaRPr>
            </a:p>
          </p:txBody>
        </p:sp>
        <p:sp>
          <p:nvSpPr>
            <p:cNvPr id="35852" name="Text Box 12"/>
            <p:cNvSpPr txBox="1">
              <a:spLocks noChangeArrowheads="1"/>
            </p:cNvSpPr>
            <p:nvPr/>
          </p:nvSpPr>
          <p:spPr bwMode="auto">
            <a:xfrm>
              <a:off x="6781800" y="5257800"/>
              <a:ext cx="1981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bg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1" lang="en-US" altLang="zh-CN" sz="2000">
                  <a:solidFill>
                    <a:srgbClr val="000000"/>
                  </a:solidFill>
                  <a:latin typeface="+mn-lt"/>
                  <a:ea typeface="+mn-ea"/>
                  <a:cs typeface="+mn-ea"/>
                  <a:sym typeface="+mn-lt"/>
                </a:rPr>
                <a:t>33 H       F0043</a:t>
              </a:r>
              <a:endParaRPr kumimoji="1" lang="en-US" altLang="zh-CN">
                <a:solidFill>
                  <a:srgbClr val="000000"/>
                </a:solidFill>
                <a:latin typeface="+mn-lt"/>
                <a:ea typeface="+mn-ea"/>
                <a:cs typeface="+mn-ea"/>
                <a:sym typeface="+mn-lt"/>
              </a:endParaRPr>
            </a:p>
          </p:txBody>
        </p:sp>
        <p:sp>
          <p:nvSpPr>
            <p:cNvPr id="35854" name="Line 14"/>
            <p:cNvSpPr>
              <a:spLocks noChangeShapeType="1"/>
            </p:cNvSpPr>
            <p:nvPr/>
          </p:nvSpPr>
          <p:spPr bwMode="auto">
            <a:xfrm>
              <a:off x="6019800" y="3962400"/>
              <a:ext cx="0" cy="228600"/>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sp>
          <p:nvSpPr>
            <p:cNvPr id="35855" name="Line 15"/>
            <p:cNvSpPr>
              <a:spLocks noChangeShapeType="1"/>
            </p:cNvSpPr>
            <p:nvPr/>
          </p:nvSpPr>
          <p:spPr bwMode="auto">
            <a:xfrm>
              <a:off x="6019800" y="4191000"/>
              <a:ext cx="533400" cy="0"/>
            </a:xfrm>
            <a:prstGeom prst="line">
              <a:avLst/>
            </a:prstGeom>
            <a:noFill/>
            <a:ln w="12700" cap="sq">
              <a:solidFill>
                <a:schemeClr val="bg2"/>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sp>
          <p:nvSpPr>
            <p:cNvPr id="35856" name="Text Box 16"/>
            <p:cNvSpPr txBox="1">
              <a:spLocks noChangeArrowheads="1"/>
            </p:cNvSpPr>
            <p:nvPr/>
          </p:nvSpPr>
          <p:spPr bwMode="auto">
            <a:xfrm>
              <a:off x="5486400" y="3581400"/>
              <a:ext cx="10477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bg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1" lang="en-US" altLang="zh-CN" sz="2000">
                  <a:solidFill>
                    <a:srgbClr val="000000"/>
                  </a:solidFill>
                  <a:latin typeface="+mn-lt"/>
                  <a:ea typeface="+mn-ea"/>
                  <a:cs typeface="+mn-ea"/>
                  <a:sym typeface="+mn-lt"/>
                </a:rPr>
                <a:t>TABLE</a:t>
              </a:r>
              <a:endParaRPr kumimoji="1" lang="en-US" altLang="zh-CN" sz="2000">
                <a:solidFill>
                  <a:srgbClr val="000000"/>
                </a:solidFill>
                <a:latin typeface="+mn-lt"/>
                <a:ea typeface="+mn-ea"/>
                <a:cs typeface="+mn-ea"/>
                <a:sym typeface="+mn-lt"/>
              </a:endParaRPr>
            </a:p>
          </p:txBody>
        </p:sp>
        <p:sp>
          <p:nvSpPr>
            <p:cNvPr id="35857" name="Text Box 17"/>
            <p:cNvSpPr txBox="1">
              <a:spLocks noChangeArrowheads="1"/>
            </p:cNvSpPr>
            <p:nvPr/>
          </p:nvSpPr>
          <p:spPr bwMode="auto">
            <a:xfrm>
              <a:off x="6521450" y="3200400"/>
              <a:ext cx="171713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bg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1" lang="en-US" altLang="zh-CN">
                  <a:solidFill>
                    <a:srgbClr val="000000"/>
                  </a:solidFill>
                  <a:latin typeface="+mn-lt"/>
                  <a:ea typeface="+mn-ea"/>
                  <a:cs typeface="+mn-ea"/>
                  <a:sym typeface="+mn-lt"/>
                </a:rPr>
                <a:t>DS=F000H</a:t>
              </a:r>
              <a:endParaRPr kumimoji="1" lang="en-US" altLang="zh-CN">
                <a:solidFill>
                  <a:srgbClr val="000000"/>
                </a:solidFill>
                <a:latin typeface="+mn-lt"/>
                <a:ea typeface="+mn-ea"/>
                <a:cs typeface="+mn-ea"/>
                <a:sym typeface="+mn-lt"/>
              </a:endParaRPr>
            </a:p>
          </p:txBody>
        </p:sp>
        <p:sp>
          <p:nvSpPr>
            <p:cNvPr id="4" name="左大括号 3"/>
            <p:cNvSpPr/>
            <p:nvPr/>
          </p:nvSpPr>
          <p:spPr bwMode="auto">
            <a:xfrm>
              <a:off x="6250087" y="4495800"/>
              <a:ext cx="271363" cy="1158875"/>
            </a:xfrm>
            <a:prstGeom prst="leftBrace">
              <a:avLst>
                <a:gd name="adj1" fmla="val 62682"/>
                <a:gd name="adj2" fmla="val 50000"/>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5858">
                                            <p:txEl>
                                              <p:pRg st="1" end="1"/>
                                            </p:txEl>
                                          </p:spTgt>
                                        </p:tgtEl>
                                        <p:attrNameLst>
                                          <p:attrName>style.visibility</p:attrName>
                                        </p:attrNameLst>
                                      </p:cBhvr>
                                      <p:to>
                                        <p:strVal val="visible"/>
                                      </p:to>
                                    </p:set>
                                    <p:animEffect transition="in" filter="randombar(horizontal)">
                                      <p:cBhvr>
                                        <p:cTn id="12" dur="500"/>
                                        <p:tgtEl>
                                          <p:spTgt spid="35858">
                                            <p:txEl>
                                              <p:pRg st="1" end="1"/>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35858">
                                            <p:txEl>
                                              <p:pRg st="2" end="2"/>
                                            </p:txEl>
                                          </p:spTgt>
                                        </p:tgtEl>
                                        <p:attrNameLst>
                                          <p:attrName>style.visibility</p:attrName>
                                        </p:attrNameLst>
                                      </p:cBhvr>
                                      <p:to>
                                        <p:strVal val="visible"/>
                                      </p:to>
                                    </p:set>
                                    <p:animEffect transition="in" filter="randombar(horizontal)">
                                      <p:cBhvr>
                                        <p:cTn id="15" dur="500"/>
                                        <p:tgtEl>
                                          <p:spTgt spid="35858">
                                            <p:txEl>
                                              <p:pRg st="2" end="2"/>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35858">
                                            <p:txEl>
                                              <p:pRg st="3" end="3"/>
                                            </p:txEl>
                                          </p:spTgt>
                                        </p:tgtEl>
                                        <p:attrNameLst>
                                          <p:attrName>style.visibility</p:attrName>
                                        </p:attrNameLst>
                                      </p:cBhvr>
                                      <p:to>
                                        <p:strVal val="visible"/>
                                      </p:to>
                                    </p:set>
                                    <p:animEffect transition="in" filter="randombar(horizontal)">
                                      <p:cBhvr>
                                        <p:cTn id="18" dur="500"/>
                                        <p:tgtEl>
                                          <p:spTgt spid="35858">
                                            <p:txEl>
                                              <p:pRg st="3" end="3"/>
                                            </p:txEl>
                                          </p:spTgt>
                                        </p:tgtEl>
                                      </p:cBhvr>
                                    </p:animEffect>
                                  </p:childTnLst>
                                </p:cTn>
                              </p:par>
                              <p:par>
                                <p:cTn id="19" presetID="42"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35858">
                                            <p:txEl>
                                              <p:pRg st="6" end="6"/>
                                            </p:txEl>
                                          </p:spTgt>
                                        </p:tgtEl>
                                        <p:attrNameLst>
                                          <p:attrName>style.visibility</p:attrName>
                                        </p:attrNameLst>
                                      </p:cBhvr>
                                      <p:to>
                                        <p:strVal val="visible"/>
                                      </p:to>
                                    </p:set>
                                    <p:animEffect transition="in" filter="wipe(up)">
                                      <p:cBhvr>
                                        <p:cTn id="33" dur="500"/>
                                        <p:tgtEl>
                                          <p:spTgt spid="35858">
                                            <p:txEl>
                                              <p:pRg st="6" end="6"/>
                                            </p:txEl>
                                          </p:spTgt>
                                        </p:tgtEl>
                                      </p:cBhvr>
                                    </p:animEffect>
                                  </p:childTnLst>
                                </p:cTn>
                              </p:par>
                              <p:par>
                                <p:cTn id="34" presetID="22" presetClass="entr" presetSubtype="1" fill="hold" nodeType="withEffect">
                                  <p:stCondLst>
                                    <p:cond delay="0"/>
                                  </p:stCondLst>
                                  <p:childTnLst>
                                    <p:set>
                                      <p:cBhvr>
                                        <p:cTn id="35" dur="1" fill="hold">
                                          <p:stCondLst>
                                            <p:cond delay="0"/>
                                          </p:stCondLst>
                                        </p:cTn>
                                        <p:tgtEl>
                                          <p:spTgt spid="35858">
                                            <p:txEl>
                                              <p:pRg st="7" end="7"/>
                                            </p:txEl>
                                          </p:spTgt>
                                        </p:tgtEl>
                                        <p:attrNameLst>
                                          <p:attrName>style.visibility</p:attrName>
                                        </p:attrNameLst>
                                      </p:cBhvr>
                                      <p:to>
                                        <p:strVal val="visible"/>
                                      </p:to>
                                    </p:set>
                                    <p:animEffect transition="in" filter="wipe(up)">
                                      <p:cBhvr>
                                        <p:cTn id="36" dur="500"/>
                                        <p:tgtEl>
                                          <p:spTgt spid="35858">
                                            <p:txEl>
                                              <p:pRg st="7" end="7"/>
                                            </p:txEl>
                                          </p:spTgt>
                                        </p:tgtEl>
                                      </p:cBhvr>
                                    </p:animEffect>
                                  </p:childTnLst>
                                </p:cTn>
                              </p:par>
                              <p:par>
                                <p:cTn id="37" presetID="22" presetClass="entr" presetSubtype="1" fill="hold" nodeType="withEffect">
                                  <p:stCondLst>
                                    <p:cond delay="0"/>
                                  </p:stCondLst>
                                  <p:childTnLst>
                                    <p:set>
                                      <p:cBhvr>
                                        <p:cTn id="38" dur="1" fill="hold">
                                          <p:stCondLst>
                                            <p:cond delay="0"/>
                                          </p:stCondLst>
                                        </p:cTn>
                                        <p:tgtEl>
                                          <p:spTgt spid="35858">
                                            <p:txEl>
                                              <p:pRg st="8" end="8"/>
                                            </p:txEl>
                                          </p:spTgt>
                                        </p:tgtEl>
                                        <p:attrNameLst>
                                          <p:attrName>style.visibility</p:attrName>
                                        </p:attrNameLst>
                                      </p:cBhvr>
                                      <p:to>
                                        <p:strVal val="visible"/>
                                      </p:to>
                                    </p:set>
                                    <p:animEffect transition="in" filter="wipe(up)">
                                      <p:cBhvr>
                                        <p:cTn id="39" dur="500"/>
                                        <p:tgtEl>
                                          <p:spTgt spid="35858">
                                            <p:txEl>
                                              <p:pRg st="8" end="8"/>
                                            </p:txEl>
                                          </p:spTgt>
                                        </p:tgtEl>
                                      </p:cBhvr>
                                    </p:animEffect>
                                  </p:childTnLst>
                                </p:cTn>
                              </p:par>
                              <p:par>
                                <p:cTn id="40" presetID="22" presetClass="entr" presetSubtype="1" fill="hold" nodeType="withEffect">
                                  <p:stCondLst>
                                    <p:cond delay="0"/>
                                  </p:stCondLst>
                                  <p:childTnLst>
                                    <p:set>
                                      <p:cBhvr>
                                        <p:cTn id="41" dur="1" fill="hold">
                                          <p:stCondLst>
                                            <p:cond delay="0"/>
                                          </p:stCondLst>
                                        </p:cTn>
                                        <p:tgtEl>
                                          <p:spTgt spid="35858">
                                            <p:txEl>
                                              <p:pRg st="9" end="9"/>
                                            </p:txEl>
                                          </p:spTgt>
                                        </p:tgtEl>
                                        <p:attrNameLst>
                                          <p:attrName>style.visibility</p:attrName>
                                        </p:attrNameLst>
                                      </p:cBhvr>
                                      <p:to>
                                        <p:strVal val="visible"/>
                                      </p:to>
                                    </p:set>
                                    <p:animEffect transition="in" filter="wipe(up)">
                                      <p:cBhvr>
                                        <p:cTn id="42" dur="500"/>
                                        <p:tgtEl>
                                          <p:spTgt spid="35858">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493661" y="5258335"/>
            <a:ext cx="8221131" cy="1420495"/>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ln>
            <a:noFill/>
          </a:ln>
          <a:effec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20000"/>
              </a:lnSpc>
            </a:pPr>
            <a:r>
              <a:rPr kumimoji="1" lang="en-US" altLang="zh-CN" dirty="0">
                <a:solidFill>
                  <a:srgbClr val="006600"/>
                </a:solidFill>
                <a:latin typeface="+mn-lt"/>
                <a:ea typeface="+mn-ea"/>
                <a:cs typeface="+mn-ea"/>
                <a:sym typeface="+mn-lt"/>
              </a:rPr>
              <a:t>3</a:t>
            </a:r>
            <a:r>
              <a:rPr kumimoji="1" lang="zh-CN" altLang="en-US" dirty="0">
                <a:solidFill>
                  <a:srgbClr val="006600"/>
                </a:solidFill>
                <a:latin typeface="+mn-lt"/>
                <a:ea typeface="+mn-ea"/>
                <a:cs typeface="+mn-ea"/>
                <a:sym typeface="+mn-lt"/>
              </a:rPr>
              <a:t>、指针送寄存器和</a:t>
            </a:r>
            <a:r>
              <a:rPr kumimoji="1" lang="en-US" altLang="zh-CN" dirty="0">
                <a:solidFill>
                  <a:srgbClr val="006600"/>
                </a:solidFill>
                <a:latin typeface="+mn-lt"/>
                <a:ea typeface="+mn-ea"/>
                <a:cs typeface="+mn-ea"/>
                <a:sym typeface="+mn-lt"/>
              </a:rPr>
              <a:t>ES</a:t>
            </a:r>
            <a:r>
              <a:rPr kumimoji="1" lang="zh-CN" altLang="en-US" dirty="0">
                <a:solidFill>
                  <a:srgbClr val="006600"/>
                </a:solidFill>
                <a:latin typeface="+mn-lt"/>
                <a:ea typeface="+mn-ea"/>
                <a:cs typeface="+mn-ea"/>
                <a:sym typeface="+mn-lt"/>
              </a:rPr>
              <a:t>指令：</a:t>
            </a:r>
            <a:r>
              <a:rPr kumimoji="1" lang="en-US" altLang="zh-CN" dirty="0">
                <a:solidFill>
                  <a:srgbClr val="006600"/>
                </a:solidFill>
                <a:latin typeface="+mn-lt"/>
                <a:ea typeface="+mn-ea"/>
                <a:cs typeface="+mn-ea"/>
                <a:sym typeface="+mn-lt"/>
              </a:rPr>
              <a:t>LES  REG, SRC</a:t>
            </a:r>
            <a:endParaRPr kumimoji="1" lang="en-US" altLang="zh-CN" dirty="0">
              <a:solidFill>
                <a:srgbClr val="006600"/>
              </a:solidFill>
              <a:latin typeface="+mn-lt"/>
              <a:ea typeface="+mn-ea"/>
              <a:cs typeface="+mn-ea"/>
              <a:sym typeface="+mn-lt"/>
            </a:endParaRPr>
          </a:p>
          <a:p>
            <a:pPr>
              <a:lnSpc>
                <a:spcPct val="120000"/>
              </a:lnSpc>
            </a:pPr>
            <a:r>
              <a:rPr kumimoji="1" lang="zh-CN" altLang="en-US" dirty="0">
                <a:solidFill>
                  <a:srgbClr val="000000"/>
                </a:solidFill>
                <a:latin typeface="+mn-lt"/>
                <a:ea typeface="+mn-ea"/>
                <a:cs typeface="+mn-ea"/>
                <a:sym typeface="+mn-lt"/>
              </a:rPr>
              <a:t>执行操作：</a:t>
            </a:r>
            <a:r>
              <a:rPr kumimoji="1" lang="en-US" altLang="zh-CN" dirty="0">
                <a:solidFill>
                  <a:srgbClr val="000000"/>
                </a:solidFill>
                <a:latin typeface="+mn-lt"/>
                <a:ea typeface="+mn-ea"/>
                <a:cs typeface="+mn-ea"/>
                <a:sym typeface="+mn-lt"/>
              </a:rPr>
              <a:t>REG </a:t>
            </a:r>
            <a:r>
              <a:rPr kumimoji="1" lang="en-US" altLang="zh-CN" dirty="0">
                <a:solidFill>
                  <a:srgbClr val="000000"/>
                </a:solidFill>
                <a:cs typeface="+mn-ea"/>
                <a:sym typeface="Symbol" panose="05050102010706020507" pitchFamily="18" charset="2"/>
              </a:rPr>
              <a:t></a:t>
            </a:r>
            <a:r>
              <a:rPr kumimoji="1" lang="en-US" altLang="zh-CN" dirty="0">
                <a:solidFill>
                  <a:srgbClr val="000000"/>
                </a:solidFill>
                <a:latin typeface="+mn-lt"/>
                <a:ea typeface="+mn-ea"/>
                <a:cs typeface="+mn-ea"/>
                <a:sym typeface="+mn-lt"/>
              </a:rPr>
              <a:t>  (SRC)   ES</a:t>
            </a:r>
            <a:r>
              <a:rPr kumimoji="1" lang="en-US" altLang="zh-CN" dirty="0">
                <a:solidFill>
                  <a:srgbClr val="000000"/>
                </a:solidFill>
                <a:cs typeface="+mn-ea"/>
                <a:sym typeface="Symbol" panose="05050102010706020507" pitchFamily="18" charset="2"/>
              </a:rPr>
              <a:t></a:t>
            </a:r>
            <a:r>
              <a:rPr kumimoji="1" lang="en-US" altLang="zh-CN" dirty="0">
                <a:solidFill>
                  <a:srgbClr val="000000"/>
                </a:solidFill>
                <a:latin typeface="+mn-lt"/>
                <a:ea typeface="+mn-ea"/>
                <a:cs typeface="+mn-ea"/>
                <a:sym typeface="+mn-lt"/>
              </a:rPr>
              <a:t>  (SRC+2)</a:t>
            </a:r>
            <a:endParaRPr kumimoji="1" lang="en-US" altLang="zh-CN" dirty="0">
              <a:solidFill>
                <a:srgbClr val="000000"/>
              </a:solidFill>
              <a:latin typeface="+mn-lt"/>
              <a:ea typeface="+mn-ea"/>
              <a:cs typeface="+mn-ea"/>
              <a:sym typeface="+mn-lt"/>
            </a:endParaRPr>
          </a:p>
          <a:p>
            <a:pPr>
              <a:lnSpc>
                <a:spcPct val="120000"/>
              </a:lnSpc>
            </a:pPr>
            <a:r>
              <a:rPr kumimoji="1" lang="zh-CN" altLang="en-US" dirty="0">
                <a:solidFill>
                  <a:srgbClr val="005696"/>
                </a:solidFill>
                <a:latin typeface="+mn-lt"/>
                <a:ea typeface="+mn-ea"/>
                <a:cs typeface="+mn-ea"/>
                <a:sym typeface="+mn-lt"/>
              </a:rPr>
              <a:t>功能：</a:t>
            </a:r>
            <a:r>
              <a:rPr kumimoji="1" lang="zh-CN" altLang="en-US" dirty="0">
                <a:solidFill>
                  <a:srgbClr val="005696"/>
                </a:solidFill>
                <a:latin typeface="+mn-lt"/>
                <a:ea typeface="+mn-ea"/>
                <a:cs typeface="+mn-ea"/>
                <a:sym typeface="+mn-ea"/>
              </a:rPr>
              <a:t>相继二字 </a:t>
            </a:r>
            <a:r>
              <a:rPr kumimoji="1" lang="zh-CN" altLang="en-US" dirty="0">
                <a:solidFill>
                  <a:srgbClr val="005696"/>
                </a:solidFill>
                <a:latin typeface="+mn-lt"/>
                <a:ea typeface="+mn-ea"/>
                <a:cs typeface="+mn-ea"/>
                <a:sym typeface="Symbol" panose="05050102010706020507" pitchFamily="18" charset="2"/>
              </a:rPr>
              <a:t></a:t>
            </a:r>
            <a:r>
              <a:rPr kumimoji="1" lang="zh-CN" altLang="en-US" dirty="0">
                <a:solidFill>
                  <a:srgbClr val="005696"/>
                </a:solidFill>
                <a:latin typeface="+mn-lt"/>
                <a:ea typeface="+mn-ea"/>
                <a:cs typeface="+mn-ea"/>
                <a:sym typeface="+mn-ea"/>
              </a:rPr>
              <a:t> 寄存器、</a:t>
            </a:r>
            <a:r>
              <a:rPr kumimoji="1" lang="en-US" altLang="zh-CN" dirty="0">
                <a:solidFill>
                  <a:srgbClr val="005696"/>
                </a:solidFill>
                <a:latin typeface="+mn-lt"/>
                <a:ea typeface="+mn-ea"/>
                <a:cs typeface="+mn-ea"/>
                <a:sym typeface="+mn-ea"/>
              </a:rPr>
              <a:t>E</a:t>
            </a:r>
            <a:r>
              <a:rPr kumimoji="1" lang="zh-CN" altLang="en-US" dirty="0">
                <a:solidFill>
                  <a:srgbClr val="005696"/>
                </a:solidFill>
                <a:latin typeface="+mn-lt"/>
                <a:ea typeface="+mn-ea"/>
                <a:cs typeface="+mn-ea"/>
                <a:sym typeface="+mn-ea"/>
              </a:rPr>
              <a:t>S</a:t>
            </a:r>
            <a:endParaRPr kumimoji="1" lang="en-US" altLang="zh-CN" dirty="0">
              <a:solidFill>
                <a:srgbClr val="000000"/>
              </a:solidFill>
              <a:latin typeface="+mn-lt"/>
              <a:ea typeface="+mn-ea"/>
              <a:cs typeface="+mn-ea"/>
              <a:sym typeface="+mn-lt"/>
            </a:endParaRPr>
          </a:p>
        </p:txBody>
      </p:sp>
      <p:sp>
        <p:nvSpPr>
          <p:cNvPr id="3" name="Rectangle 3"/>
          <p:cNvSpPr>
            <a:spLocks noChangeArrowheads="1"/>
          </p:cNvSpPr>
          <p:nvPr/>
        </p:nvSpPr>
        <p:spPr bwMode="auto">
          <a:xfrm>
            <a:off x="3248561" y="1098894"/>
            <a:ext cx="264687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kumimoji="1" lang="zh-CN" altLang="en-US" sz="3200" dirty="0">
                <a:solidFill>
                  <a:srgbClr val="C00000"/>
                </a:solidFill>
                <a:latin typeface="+mn-lt"/>
                <a:ea typeface="+mn-ea"/>
                <a:cs typeface="+mn-ea"/>
                <a:sym typeface="+mn-lt"/>
              </a:rPr>
              <a:t>地址传送指令</a:t>
            </a:r>
            <a:endParaRPr kumimoji="1" lang="zh-CN" altLang="en-US" sz="3200" dirty="0">
              <a:solidFill>
                <a:srgbClr val="006600"/>
              </a:solidFill>
              <a:latin typeface="+mn-lt"/>
              <a:ea typeface="+mn-ea"/>
              <a:cs typeface="+mn-ea"/>
              <a:sym typeface="+mn-lt"/>
            </a:endParaRPr>
          </a:p>
        </p:txBody>
      </p:sp>
      <p:sp>
        <p:nvSpPr>
          <p:cNvPr id="2" name="矩形 1"/>
          <p:cNvSpPr/>
          <p:nvPr/>
        </p:nvSpPr>
        <p:spPr>
          <a:xfrm>
            <a:off x="493661" y="1842786"/>
            <a:ext cx="8221131" cy="1788795"/>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wrap="square">
            <a:spAutoFit/>
          </a:bodyPr>
          <a:lstStyle/>
          <a:p>
            <a:pPr algn="just">
              <a:lnSpc>
                <a:spcPct val="120000"/>
              </a:lnSpc>
            </a:pPr>
            <a:r>
              <a:rPr kumimoji="1" lang="en-US" altLang="zh-CN" dirty="0">
                <a:solidFill>
                  <a:srgbClr val="006600"/>
                </a:solidFill>
                <a:latin typeface="+mn-lt"/>
                <a:ea typeface="+mn-ea"/>
                <a:cs typeface="+mn-ea"/>
                <a:sym typeface="+mn-lt"/>
              </a:rPr>
              <a:t>1</a:t>
            </a:r>
            <a:r>
              <a:rPr kumimoji="1" lang="zh-CN" altLang="en-US" dirty="0">
                <a:solidFill>
                  <a:srgbClr val="006600"/>
                </a:solidFill>
                <a:latin typeface="+mn-lt"/>
                <a:ea typeface="+mn-ea"/>
                <a:cs typeface="+mn-ea"/>
                <a:sym typeface="+mn-lt"/>
              </a:rPr>
              <a:t>、有效地址送寄存器指令：</a:t>
            </a:r>
            <a:r>
              <a:rPr kumimoji="1" lang="en-US" altLang="zh-CN" dirty="0">
                <a:solidFill>
                  <a:srgbClr val="006600"/>
                </a:solidFill>
                <a:latin typeface="+mn-lt"/>
                <a:ea typeface="+mn-ea"/>
                <a:cs typeface="+mn-ea"/>
                <a:sym typeface="+mn-lt"/>
              </a:rPr>
              <a:t>LEA  REG, SRC</a:t>
            </a:r>
            <a:endParaRPr kumimoji="1" lang="en-US" altLang="zh-CN" dirty="0">
              <a:solidFill>
                <a:srgbClr val="006600"/>
              </a:solidFill>
              <a:latin typeface="+mn-lt"/>
              <a:ea typeface="+mn-ea"/>
              <a:cs typeface="+mn-ea"/>
              <a:sym typeface="+mn-lt"/>
            </a:endParaRPr>
          </a:p>
          <a:p>
            <a:pPr algn="just">
              <a:lnSpc>
                <a:spcPct val="120000"/>
              </a:lnSpc>
            </a:pPr>
            <a:r>
              <a:rPr kumimoji="1" lang="zh-CN" altLang="en-US" dirty="0">
                <a:solidFill>
                  <a:srgbClr val="000000"/>
                </a:solidFill>
                <a:latin typeface="+mn-lt"/>
                <a:ea typeface="+mn-ea"/>
                <a:cs typeface="+mn-ea"/>
                <a:sym typeface="+mn-lt"/>
              </a:rPr>
              <a:t>执行操作： </a:t>
            </a:r>
            <a:r>
              <a:rPr kumimoji="1" lang="en-US" altLang="zh-CN" dirty="0">
                <a:solidFill>
                  <a:srgbClr val="000000"/>
                </a:solidFill>
                <a:latin typeface="+mn-lt"/>
                <a:ea typeface="+mn-ea"/>
                <a:cs typeface="+mn-ea"/>
                <a:sym typeface="+mn-lt"/>
              </a:rPr>
              <a:t>REG</a:t>
            </a:r>
            <a:r>
              <a:rPr kumimoji="1" lang="en-US" altLang="zh-CN" dirty="0">
                <a:solidFill>
                  <a:srgbClr val="000000"/>
                </a:solidFill>
                <a:cs typeface="+mn-ea"/>
                <a:sym typeface="Symbol" panose="05050102010706020507" pitchFamily="18" charset="2"/>
              </a:rPr>
              <a:t></a:t>
            </a:r>
            <a:r>
              <a:rPr kumimoji="1" lang="en-US" altLang="zh-CN" dirty="0">
                <a:solidFill>
                  <a:srgbClr val="000000"/>
                </a:solidFill>
                <a:latin typeface="+mn-lt"/>
                <a:ea typeface="+mn-ea"/>
                <a:cs typeface="+mn-ea"/>
                <a:sym typeface="+mn-lt"/>
              </a:rPr>
              <a:t> SRC</a:t>
            </a:r>
            <a:endParaRPr kumimoji="1" lang="en-US" altLang="zh-CN" dirty="0">
              <a:solidFill>
                <a:srgbClr val="000000"/>
              </a:solidFill>
              <a:latin typeface="+mn-lt"/>
              <a:ea typeface="+mn-ea"/>
              <a:cs typeface="+mn-ea"/>
              <a:sym typeface="+mn-lt"/>
            </a:endParaRPr>
          </a:p>
          <a:p>
            <a:pPr algn="just">
              <a:lnSpc>
                <a:spcPct val="120000"/>
              </a:lnSpc>
            </a:pPr>
            <a:r>
              <a:rPr kumimoji="1" lang="zh-CN" altLang="en-US" sz="2200" dirty="0">
                <a:solidFill>
                  <a:srgbClr val="005696"/>
                </a:solidFill>
                <a:latin typeface="+mn-lt"/>
                <a:ea typeface="+mn-ea"/>
                <a:cs typeface="+mn-ea"/>
                <a:sym typeface="+mn-lt"/>
              </a:rPr>
              <a:t>功能：将源操作数的有效地址</a:t>
            </a:r>
            <a:r>
              <a:rPr kumimoji="1" lang="en-US" altLang="zh-CN" sz="2200" dirty="0">
                <a:solidFill>
                  <a:srgbClr val="005696"/>
                </a:solidFill>
                <a:latin typeface="+mn-lt"/>
                <a:ea typeface="+mn-ea"/>
                <a:cs typeface="+mn-ea"/>
                <a:sym typeface="+mn-lt"/>
              </a:rPr>
              <a:t>EA</a:t>
            </a:r>
            <a:r>
              <a:rPr kumimoji="1" lang="zh-CN" altLang="en-US" sz="2200" dirty="0">
                <a:solidFill>
                  <a:srgbClr val="005696"/>
                </a:solidFill>
                <a:latin typeface="+mn-lt"/>
                <a:ea typeface="+mn-ea"/>
                <a:cs typeface="+mn-ea"/>
                <a:sym typeface="+mn-lt"/>
              </a:rPr>
              <a:t>传送到目标寄存器</a:t>
            </a:r>
            <a:endParaRPr kumimoji="1" lang="en-US" altLang="zh-CN" sz="2200" dirty="0">
              <a:solidFill>
                <a:srgbClr val="005696"/>
              </a:solidFill>
              <a:latin typeface="+mn-lt"/>
              <a:ea typeface="+mn-ea"/>
              <a:cs typeface="+mn-ea"/>
              <a:sym typeface="+mn-lt"/>
            </a:endParaRPr>
          </a:p>
          <a:p>
            <a:pPr algn="just">
              <a:lnSpc>
                <a:spcPct val="120000"/>
              </a:lnSpc>
            </a:pPr>
            <a:r>
              <a:rPr kumimoji="1" lang="zh-CN" altLang="en-US" sz="2200" dirty="0">
                <a:solidFill>
                  <a:srgbClr val="005696"/>
                </a:solidFill>
                <a:latin typeface="+mn-lt"/>
                <a:ea typeface="+mn-ea"/>
                <a:cs typeface="+mn-ea"/>
                <a:sym typeface="+mn-lt"/>
              </a:rPr>
              <a:t>注意：</a:t>
            </a:r>
            <a:r>
              <a:rPr kumimoji="1" lang="en-US" altLang="zh-CN" sz="2200" dirty="0">
                <a:solidFill>
                  <a:srgbClr val="005696"/>
                </a:solidFill>
                <a:latin typeface="+mn-lt"/>
                <a:ea typeface="+mn-ea"/>
                <a:cs typeface="+mn-ea"/>
                <a:sym typeface="+mn-lt"/>
              </a:rPr>
              <a:t>SRC</a:t>
            </a:r>
            <a:r>
              <a:rPr kumimoji="1" lang="zh-CN" altLang="en-US" sz="2200" dirty="0">
                <a:solidFill>
                  <a:srgbClr val="005696"/>
                </a:solidFill>
                <a:latin typeface="+mn-lt"/>
                <a:ea typeface="+mn-ea"/>
                <a:cs typeface="+mn-ea"/>
                <a:sym typeface="+mn-lt"/>
              </a:rPr>
              <a:t>不能是立即寻址，寄存器寻址</a:t>
            </a:r>
            <a:endParaRPr kumimoji="1" lang="zh-CN" altLang="en-US" sz="2200" dirty="0">
              <a:solidFill>
                <a:srgbClr val="005696"/>
              </a:solidFill>
              <a:latin typeface="+mn-lt"/>
              <a:ea typeface="+mn-ea"/>
              <a:cs typeface="+mn-ea"/>
              <a:sym typeface="+mn-lt"/>
            </a:endParaRPr>
          </a:p>
        </p:txBody>
      </p:sp>
      <p:sp>
        <p:nvSpPr>
          <p:cNvPr id="4" name="矩形 3"/>
          <p:cNvSpPr/>
          <p:nvPr/>
        </p:nvSpPr>
        <p:spPr>
          <a:xfrm>
            <a:off x="493661" y="3753443"/>
            <a:ext cx="8221131" cy="1383030"/>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wrap="square">
            <a:spAutoFit/>
          </a:bodyPr>
          <a:lstStyle/>
          <a:p>
            <a:pPr algn="just">
              <a:lnSpc>
                <a:spcPct val="120000"/>
              </a:lnSpc>
            </a:pPr>
            <a:r>
              <a:rPr kumimoji="1" lang="en-US" altLang="zh-CN" dirty="0">
                <a:solidFill>
                  <a:srgbClr val="006600"/>
                </a:solidFill>
                <a:latin typeface="+mn-lt"/>
                <a:ea typeface="+mn-ea"/>
                <a:cs typeface="+mn-ea"/>
                <a:sym typeface="+mn-lt"/>
              </a:rPr>
              <a:t>2</a:t>
            </a:r>
            <a:r>
              <a:rPr kumimoji="1" lang="zh-CN" altLang="en-US" dirty="0">
                <a:solidFill>
                  <a:srgbClr val="006600"/>
                </a:solidFill>
                <a:latin typeface="+mn-lt"/>
                <a:ea typeface="+mn-ea"/>
                <a:cs typeface="+mn-ea"/>
                <a:sym typeface="+mn-lt"/>
              </a:rPr>
              <a:t>、指针送寄存器和</a:t>
            </a:r>
            <a:r>
              <a:rPr kumimoji="1" lang="en-US" altLang="zh-CN" dirty="0">
                <a:solidFill>
                  <a:srgbClr val="006600"/>
                </a:solidFill>
                <a:latin typeface="+mn-lt"/>
                <a:ea typeface="+mn-ea"/>
                <a:cs typeface="+mn-ea"/>
                <a:sym typeface="+mn-lt"/>
              </a:rPr>
              <a:t>DS</a:t>
            </a:r>
            <a:r>
              <a:rPr kumimoji="1" lang="zh-CN" altLang="en-US" dirty="0">
                <a:solidFill>
                  <a:srgbClr val="006600"/>
                </a:solidFill>
                <a:latin typeface="+mn-lt"/>
                <a:ea typeface="+mn-ea"/>
                <a:cs typeface="+mn-ea"/>
                <a:sym typeface="+mn-lt"/>
              </a:rPr>
              <a:t>指令：</a:t>
            </a:r>
            <a:r>
              <a:rPr kumimoji="1" lang="en-US" altLang="zh-CN" dirty="0">
                <a:solidFill>
                  <a:srgbClr val="006600"/>
                </a:solidFill>
                <a:latin typeface="+mn-lt"/>
                <a:ea typeface="+mn-ea"/>
                <a:cs typeface="+mn-ea"/>
                <a:sym typeface="+mn-lt"/>
              </a:rPr>
              <a:t>LDS  REG, SRC</a:t>
            </a:r>
            <a:endParaRPr kumimoji="1" lang="en-US" altLang="zh-CN" dirty="0">
              <a:solidFill>
                <a:srgbClr val="006600"/>
              </a:solidFill>
              <a:latin typeface="+mn-lt"/>
              <a:ea typeface="+mn-ea"/>
              <a:cs typeface="+mn-ea"/>
              <a:sym typeface="+mn-lt"/>
            </a:endParaRPr>
          </a:p>
          <a:p>
            <a:pPr algn="just">
              <a:lnSpc>
                <a:spcPct val="120000"/>
              </a:lnSpc>
            </a:pPr>
            <a:r>
              <a:rPr kumimoji="1" lang="zh-CN" altLang="en-US" dirty="0">
                <a:solidFill>
                  <a:srgbClr val="000000"/>
                </a:solidFill>
                <a:latin typeface="+mn-lt"/>
                <a:ea typeface="+mn-ea"/>
                <a:cs typeface="+mn-ea"/>
                <a:sym typeface="+mn-lt"/>
              </a:rPr>
              <a:t>执行操作：</a:t>
            </a:r>
            <a:r>
              <a:rPr kumimoji="1" lang="en-US" altLang="zh-CN" dirty="0">
                <a:solidFill>
                  <a:srgbClr val="000000"/>
                </a:solidFill>
                <a:latin typeface="+mn-lt"/>
                <a:ea typeface="+mn-ea"/>
                <a:cs typeface="+mn-ea"/>
                <a:sym typeface="+mn-lt"/>
              </a:rPr>
              <a:t>REG </a:t>
            </a:r>
            <a:r>
              <a:rPr kumimoji="1" lang="en-US" altLang="zh-CN" dirty="0">
                <a:solidFill>
                  <a:srgbClr val="000000"/>
                </a:solidFill>
                <a:cs typeface="+mn-ea"/>
                <a:sym typeface="Symbol" panose="05050102010706020507" pitchFamily="18" charset="2"/>
              </a:rPr>
              <a:t></a:t>
            </a:r>
            <a:r>
              <a:rPr kumimoji="1" lang="en-US" altLang="zh-CN" dirty="0">
                <a:solidFill>
                  <a:srgbClr val="000000"/>
                </a:solidFill>
                <a:latin typeface="+mn-lt"/>
                <a:ea typeface="+mn-ea"/>
                <a:cs typeface="+mn-ea"/>
                <a:sym typeface="+mn-lt"/>
              </a:rPr>
              <a:t>  (SRC)   DS</a:t>
            </a:r>
            <a:r>
              <a:rPr kumimoji="1" lang="en-US" altLang="zh-CN" dirty="0">
                <a:solidFill>
                  <a:srgbClr val="000000"/>
                </a:solidFill>
                <a:cs typeface="+mn-ea"/>
                <a:sym typeface="Symbol" panose="05050102010706020507" pitchFamily="18" charset="2"/>
              </a:rPr>
              <a:t></a:t>
            </a:r>
            <a:r>
              <a:rPr kumimoji="1" lang="en-US" altLang="zh-CN" dirty="0">
                <a:solidFill>
                  <a:srgbClr val="000000"/>
                </a:solidFill>
                <a:latin typeface="+mn-lt"/>
                <a:ea typeface="+mn-ea"/>
                <a:cs typeface="+mn-ea"/>
                <a:sym typeface="+mn-lt"/>
              </a:rPr>
              <a:t>  (SRC+2)</a:t>
            </a:r>
            <a:endParaRPr kumimoji="1" lang="en-US" altLang="zh-CN" dirty="0">
              <a:solidFill>
                <a:srgbClr val="000000"/>
              </a:solidFill>
              <a:latin typeface="+mn-lt"/>
              <a:ea typeface="+mn-ea"/>
              <a:cs typeface="+mn-ea"/>
              <a:sym typeface="+mn-lt"/>
            </a:endParaRPr>
          </a:p>
          <a:p>
            <a:pPr algn="just">
              <a:lnSpc>
                <a:spcPct val="120000"/>
              </a:lnSpc>
              <a:buClrTx/>
              <a:buSzTx/>
              <a:buFontTx/>
            </a:pPr>
            <a:r>
              <a:rPr kumimoji="1" lang="zh-CN" altLang="en-US" sz="2200" dirty="0">
                <a:solidFill>
                  <a:srgbClr val="005696"/>
                </a:solidFill>
                <a:latin typeface="+mn-lt"/>
                <a:ea typeface="+mn-ea"/>
                <a:cs typeface="+mn-ea"/>
                <a:sym typeface="+mn-lt"/>
              </a:rPr>
              <a:t>功能：</a:t>
            </a:r>
            <a:r>
              <a:rPr kumimoji="1" lang="zh-CN" altLang="en-US" sz="2200" dirty="0">
                <a:solidFill>
                  <a:srgbClr val="005696"/>
                </a:solidFill>
                <a:latin typeface="+mn-lt"/>
                <a:ea typeface="+mn-ea"/>
                <a:cs typeface="+mn-ea"/>
                <a:sym typeface="+mn-ea"/>
              </a:rPr>
              <a:t>相继二字 </a:t>
            </a:r>
            <a:r>
              <a:rPr kumimoji="1" lang="zh-CN" altLang="en-US" sz="2200" dirty="0">
                <a:solidFill>
                  <a:srgbClr val="005696"/>
                </a:solidFill>
                <a:latin typeface="+mn-lt"/>
                <a:ea typeface="+mn-ea"/>
                <a:cs typeface="+mn-ea"/>
                <a:sym typeface="Symbol" panose="05050102010706020507" pitchFamily="18" charset="2"/>
              </a:rPr>
              <a:t></a:t>
            </a:r>
            <a:r>
              <a:rPr kumimoji="1" lang="zh-CN" altLang="en-US" sz="2200" dirty="0">
                <a:solidFill>
                  <a:srgbClr val="005696"/>
                </a:solidFill>
                <a:latin typeface="+mn-lt"/>
                <a:ea typeface="+mn-ea"/>
                <a:cs typeface="+mn-ea"/>
                <a:sym typeface="+mn-ea"/>
              </a:rPr>
              <a:t> 寄存器、DS</a:t>
            </a:r>
            <a:endParaRPr kumimoji="1" lang="en-US" sz="2200" dirty="0">
              <a:solidFill>
                <a:srgbClr val="005696"/>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6866"/>
                                        </p:tgtEl>
                                        <p:attrNameLst>
                                          <p:attrName>style.visibility</p:attrName>
                                        </p:attrNameLst>
                                      </p:cBhvr>
                                      <p:to>
                                        <p:strVal val="visible"/>
                                      </p:to>
                                    </p:set>
                                    <p:animEffect transition="in" filter="randombar(horizontal)">
                                      <p:cBhvr>
                                        <p:cTn id="17" dur="500"/>
                                        <p:tgtEl>
                                          <p:spTgt spid="368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bldLvl="0" animBg="1"/>
      <p:bldP spid="2" grpId="0" bldLvl="0" animBg="1"/>
      <p:bldP spid="4"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647700" y="1276352"/>
            <a:ext cx="5638800"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kumimoji="1" lang="zh-CN" altLang="en-US" dirty="0">
                <a:solidFill>
                  <a:srgbClr val="FF0000"/>
                </a:solidFill>
                <a:latin typeface="+mn-lt"/>
                <a:ea typeface="+mn-ea"/>
                <a:cs typeface="+mn-ea"/>
                <a:sym typeface="+mn-lt"/>
              </a:rPr>
              <a:t>例：</a:t>
            </a:r>
            <a:endParaRPr kumimoji="1" lang="en-US" altLang="zh-CN" sz="2200" dirty="0">
              <a:solidFill>
                <a:srgbClr val="FF0000"/>
              </a:solidFill>
              <a:latin typeface="+mn-lt"/>
              <a:ea typeface="+mn-ea"/>
              <a:cs typeface="+mn-ea"/>
              <a:sym typeface="+mn-lt"/>
            </a:endParaRPr>
          </a:p>
        </p:txBody>
      </p:sp>
      <p:sp>
        <p:nvSpPr>
          <p:cNvPr id="37891" name="Text Box 3"/>
          <p:cNvSpPr txBox="1">
            <a:spLocks noChangeArrowheads="1"/>
          </p:cNvSpPr>
          <p:nvPr/>
        </p:nvSpPr>
        <p:spPr bwMode="auto">
          <a:xfrm>
            <a:off x="128588" y="60245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kumimoji="1" lang="zh-CN" altLang="zh-CN">
              <a:solidFill>
                <a:srgbClr val="000000"/>
              </a:solidFill>
              <a:latin typeface="+mn-lt"/>
              <a:ea typeface="+mn-ea"/>
              <a:cs typeface="+mn-ea"/>
              <a:sym typeface="+mn-lt"/>
            </a:endParaRPr>
          </a:p>
        </p:txBody>
      </p:sp>
      <p:grpSp>
        <p:nvGrpSpPr>
          <p:cNvPr id="37892" name="Group 15"/>
          <p:cNvGrpSpPr/>
          <p:nvPr/>
        </p:nvGrpSpPr>
        <p:grpSpPr bwMode="auto">
          <a:xfrm>
            <a:off x="127930" y="2071688"/>
            <a:ext cx="3112157" cy="2590800"/>
            <a:chOff x="620" y="1344"/>
            <a:chExt cx="1684" cy="1632"/>
          </a:xfrm>
        </p:grpSpPr>
        <p:sp>
          <p:nvSpPr>
            <p:cNvPr id="37895" name="Line 4"/>
            <p:cNvSpPr>
              <a:spLocks noChangeShapeType="1"/>
            </p:cNvSpPr>
            <p:nvPr/>
          </p:nvSpPr>
          <p:spPr bwMode="auto">
            <a:xfrm>
              <a:off x="1584" y="1344"/>
              <a:ext cx="0" cy="1632"/>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latin typeface="+mn-lt"/>
                <a:ea typeface="+mn-ea"/>
                <a:cs typeface="+mn-ea"/>
                <a:sym typeface="+mn-lt"/>
              </a:endParaRPr>
            </a:p>
          </p:txBody>
        </p:sp>
        <p:sp>
          <p:nvSpPr>
            <p:cNvPr id="37896" name="Line 5"/>
            <p:cNvSpPr>
              <a:spLocks noChangeShapeType="1"/>
            </p:cNvSpPr>
            <p:nvPr/>
          </p:nvSpPr>
          <p:spPr bwMode="auto">
            <a:xfrm>
              <a:off x="1584" y="1632"/>
              <a:ext cx="720" cy="0"/>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sp>
          <p:nvSpPr>
            <p:cNvPr id="37897" name="Line 6"/>
            <p:cNvSpPr>
              <a:spLocks noChangeShapeType="1"/>
            </p:cNvSpPr>
            <p:nvPr/>
          </p:nvSpPr>
          <p:spPr bwMode="auto">
            <a:xfrm>
              <a:off x="1584" y="1872"/>
              <a:ext cx="720" cy="0"/>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sp>
          <p:nvSpPr>
            <p:cNvPr id="37898" name="Line 7"/>
            <p:cNvSpPr>
              <a:spLocks noChangeShapeType="1"/>
            </p:cNvSpPr>
            <p:nvPr/>
          </p:nvSpPr>
          <p:spPr bwMode="auto">
            <a:xfrm>
              <a:off x="1584" y="2112"/>
              <a:ext cx="720" cy="0"/>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sp>
          <p:nvSpPr>
            <p:cNvPr id="37899" name="Line 8"/>
            <p:cNvSpPr>
              <a:spLocks noChangeShapeType="1"/>
            </p:cNvSpPr>
            <p:nvPr/>
          </p:nvSpPr>
          <p:spPr bwMode="auto">
            <a:xfrm>
              <a:off x="1584" y="2352"/>
              <a:ext cx="720" cy="0"/>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sp>
          <p:nvSpPr>
            <p:cNvPr id="37900" name="Line 9"/>
            <p:cNvSpPr>
              <a:spLocks noChangeShapeType="1"/>
            </p:cNvSpPr>
            <p:nvPr/>
          </p:nvSpPr>
          <p:spPr bwMode="auto">
            <a:xfrm>
              <a:off x="1584" y="2592"/>
              <a:ext cx="720" cy="0"/>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sp>
          <p:nvSpPr>
            <p:cNvPr id="37901" name="Line 10"/>
            <p:cNvSpPr>
              <a:spLocks noChangeShapeType="1"/>
            </p:cNvSpPr>
            <p:nvPr/>
          </p:nvSpPr>
          <p:spPr bwMode="auto">
            <a:xfrm>
              <a:off x="2304" y="1344"/>
              <a:ext cx="0" cy="1632"/>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latin typeface="+mn-lt"/>
                <a:ea typeface="+mn-ea"/>
                <a:cs typeface="+mn-ea"/>
                <a:sym typeface="+mn-lt"/>
              </a:endParaRPr>
            </a:p>
          </p:txBody>
        </p:sp>
        <p:sp>
          <p:nvSpPr>
            <p:cNvPr id="37902" name="Text Box 11"/>
            <p:cNvSpPr txBox="1">
              <a:spLocks noChangeArrowheads="1"/>
            </p:cNvSpPr>
            <p:nvPr/>
          </p:nvSpPr>
          <p:spPr bwMode="auto">
            <a:xfrm>
              <a:off x="1728" y="1584"/>
              <a:ext cx="480" cy="1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bg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pPr>
              <a:r>
                <a:rPr kumimoji="1" lang="en-US" altLang="zh-CN" sz="2000" dirty="0">
                  <a:solidFill>
                    <a:srgbClr val="000000"/>
                  </a:solidFill>
                  <a:latin typeface="+mn-lt"/>
                  <a:ea typeface="+mn-ea"/>
                  <a:cs typeface="+mn-ea"/>
                  <a:sym typeface="+mn-lt"/>
                </a:rPr>
                <a:t>40 H</a:t>
              </a:r>
              <a:endParaRPr kumimoji="1" lang="en-US" altLang="zh-CN" sz="2000" dirty="0">
                <a:solidFill>
                  <a:srgbClr val="000000"/>
                </a:solidFill>
                <a:latin typeface="+mn-lt"/>
                <a:ea typeface="+mn-ea"/>
                <a:cs typeface="+mn-ea"/>
                <a:sym typeface="+mn-lt"/>
              </a:endParaRPr>
            </a:p>
            <a:p>
              <a:pPr eaLnBrk="1" hangingPunct="1">
                <a:lnSpc>
                  <a:spcPct val="125000"/>
                </a:lnSpc>
              </a:pPr>
              <a:r>
                <a:rPr kumimoji="1" lang="en-US" altLang="zh-CN" sz="2000" dirty="0">
                  <a:solidFill>
                    <a:srgbClr val="000000"/>
                  </a:solidFill>
                  <a:latin typeface="+mn-lt"/>
                  <a:ea typeface="+mn-ea"/>
                  <a:cs typeface="+mn-ea"/>
                  <a:sym typeface="+mn-lt"/>
                </a:rPr>
                <a:t>00 H</a:t>
              </a:r>
              <a:endParaRPr kumimoji="1" lang="en-US" altLang="zh-CN" sz="2000" dirty="0">
                <a:solidFill>
                  <a:srgbClr val="000000"/>
                </a:solidFill>
                <a:latin typeface="+mn-lt"/>
                <a:ea typeface="+mn-ea"/>
                <a:cs typeface="+mn-ea"/>
                <a:sym typeface="+mn-lt"/>
              </a:endParaRPr>
            </a:p>
            <a:p>
              <a:pPr eaLnBrk="1" hangingPunct="1">
                <a:lnSpc>
                  <a:spcPct val="125000"/>
                </a:lnSpc>
              </a:pPr>
              <a:r>
                <a:rPr kumimoji="1" lang="en-US" altLang="zh-CN" sz="2000" dirty="0">
                  <a:solidFill>
                    <a:srgbClr val="000000"/>
                  </a:solidFill>
                  <a:latin typeface="+mn-lt"/>
                  <a:ea typeface="+mn-ea"/>
                  <a:cs typeface="+mn-ea"/>
                  <a:sym typeface="+mn-lt"/>
                </a:rPr>
                <a:t>00 H</a:t>
              </a:r>
              <a:endParaRPr kumimoji="1" lang="en-US" altLang="zh-CN" sz="2000" dirty="0">
                <a:solidFill>
                  <a:srgbClr val="000000"/>
                </a:solidFill>
                <a:latin typeface="+mn-lt"/>
                <a:ea typeface="+mn-ea"/>
                <a:cs typeface="+mn-ea"/>
                <a:sym typeface="+mn-lt"/>
              </a:endParaRPr>
            </a:p>
            <a:p>
              <a:pPr eaLnBrk="1" hangingPunct="1">
                <a:lnSpc>
                  <a:spcPct val="125000"/>
                </a:lnSpc>
              </a:pPr>
              <a:r>
                <a:rPr kumimoji="1" lang="en-US" altLang="zh-CN" sz="2000" dirty="0">
                  <a:solidFill>
                    <a:srgbClr val="000000"/>
                  </a:solidFill>
                  <a:latin typeface="+mn-lt"/>
                  <a:ea typeface="+mn-ea"/>
                  <a:cs typeface="+mn-ea"/>
                  <a:sym typeface="+mn-lt"/>
                </a:rPr>
                <a:t>30 H </a:t>
              </a:r>
              <a:endParaRPr kumimoji="1" lang="en-US" altLang="zh-CN" sz="2000" dirty="0">
                <a:solidFill>
                  <a:srgbClr val="000000"/>
                </a:solidFill>
                <a:latin typeface="+mn-lt"/>
                <a:ea typeface="+mn-ea"/>
                <a:cs typeface="+mn-ea"/>
                <a:sym typeface="+mn-lt"/>
              </a:endParaRPr>
            </a:p>
          </p:txBody>
        </p:sp>
        <p:sp>
          <p:nvSpPr>
            <p:cNvPr id="37903" name="Text Box 12"/>
            <p:cNvSpPr txBox="1">
              <a:spLocks noChangeArrowheads="1"/>
            </p:cNvSpPr>
            <p:nvPr/>
          </p:nvSpPr>
          <p:spPr bwMode="auto">
            <a:xfrm>
              <a:off x="620" y="1392"/>
              <a:ext cx="1060" cy="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kumimoji="1" lang="en-US" altLang="zh-CN" dirty="0">
                  <a:solidFill>
                    <a:srgbClr val="000000"/>
                  </a:solidFill>
                  <a:latin typeface="+mn-lt"/>
                  <a:ea typeface="+mn-ea"/>
                  <a:cs typeface="+mn-ea"/>
                  <a:sym typeface="+mn-lt"/>
                </a:rPr>
                <a:t>       </a:t>
              </a:r>
              <a:r>
                <a:rPr kumimoji="1" lang="en-US" altLang="zh-CN" sz="2200" dirty="0">
                  <a:solidFill>
                    <a:srgbClr val="000000"/>
                  </a:solidFill>
                  <a:latin typeface="+mn-lt"/>
                  <a:ea typeface="+mn-ea"/>
                  <a:cs typeface="+mn-ea"/>
                  <a:sym typeface="+mn-lt"/>
                </a:rPr>
                <a:t>TABLE</a:t>
              </a:r>
              <a:endParaRPr kumimoji="1" lang="en-US" altLang="zh-CN" sz="2200" dirty="0">
                <a:solidFill>
                  <a:srgbClr val="000000"/>
                </a:solidFill>
                <a:latin typeface="+mn-lt"/>
                <a:ea typeface="+mn-ea"/>
                <a:cs typeface="+mn-ea"/>
                <a:sym typeface="+mn-lt"/>
              </a:endParaRPr>
            </a:p>
            <a:p>
              <a:pPr eaLnBrk="1" hangingPunct="1"/>
              <a:r>
                <a:rPr kumimoji="1" lang="en-US" altLang="zh-CN" dirty="0">
                  <a:solidFill>
                    <a:srgbClr val="000000"/>
                  </a:solidFill>
                  <a:latin typeface="+mn-lt"/>
                  <a:ea typeface="+mn-ea"/>
                  <a:cs typeface="+mn-ea"/>
                  <a:sym typeface="+mn-lt"/>
                </a:rPr>
                <a:t>(DS):1000H</a:t>
              </a:r>
              <a:endParaRPr kumimoji="1" lang="en-US" altLang="zh-CN" dirty="0">
                <a:solidFill>
                  <a:srgbClr val="000000"/>
                </a:solidFill>
                <a:latin typeface="+mn-lt"/>
                <a:ea typeface="+mn-ea"/>
                <a:cs typeface="+mn-ea"/>
                <a:sym typeface="+mn-lt"/>
              </a:endParaRPr>
            </a:p>
          </p:txBody>
        </p:sp>
      </p:grpSp>
      <p:sp>
        <p:nvSpPr>
          <p:cNvPr id="37894" name="Text Box 14"/>
          <p:cNvSpPr txBox="1">
            <a:spLocks noChangeArrowheads="1"/>
          </p:cNvSpPr>
          <p:nvPr/>
        </p:nvSpPr>
        <p:spPr bwMode="auto">
          <a:xfrm>
            <a:off x="647700" y="5181718"/>
            <a:ext cx="5259773" cy="1277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kumimoji="1" lang="zh-CN" altLang="en-US" dirty="0">
                <a:solidFill>
                  <a:srgbClr val="CC3300"/>
                </a:solidFill>
                <a:latin typeface="+mn-lt"/>
                <a:ea typeface="+mn-ea"/>
                <a:cs typeface="+mn-ea"/>
                <a:sym typeface="+mn-lt"/>
              </a:rPr>
              <a:t>注意</a:t>
            </a:r>
            <a:r>
              <a:rPr kumimoji="1" lang="en-US" altLang="zh-CN" dirty="0">
                <a:solidFill>
                  <a:srgbClr val="CC3300"/>
                </a:solidFill>
                <a:latin typeface="+mn-lt"/>
                <a:ea typeface="+mn-ea"/>
                <a:cs typeface="+mn-ea"/>
                <a:sym typeface="+mn-lt"/>
              </a:rPr>
              <a:t>:</a:t>
            </a:r>
            <a:r>
              <a:rPr kumimoji="1" lang="en-US" altLang="zh-CN" dirty="0">
                <a:solidFill>
                  <a:srgbClr val="000000"/>
                </a:solidFill>
                <a:latin typeface="+mn-lt"/>
                <a:ea typeface="+mn-ea"/>
                <a:cs typeface="+mn-ea"/>
                <a:sym typeface="+mn-lt"/>
              </a:rPr>
              <a:t>   </a:t>
            </a:r>
            <a:r>
              <a:rPr kumimoji="1" lang="en-US" altLang="zh-CN" dirty="0">
                <a:solidFill>
                  <a:srgbClr val="005696"/>
                </a:solidFill>
                <a:latin typeface="+mn-lt"/>
                <a:ea typeface="+mn-ea"/>
                <a:cs typeface="+mn-ea"/>
                <a:sym typeface="+mn-lt"/>
              </a:rPr>
              <a:t>*  </a:t>
            </a:r>
            <a:r>
              <a:rPr kumimoji="1" lang="zh-CN" altLang="en-US" dirty="0">
                <a:solidFill>
                  <a:srgbClr val="005696"/>
                </a:solidFill>
                <a:latin typeface="+mn-lt"/>
                <a:ea typeface="+mn-ea"/>
                <a:cs typeface="+mn-ea"/>
                <a:sym typeface="+mn-lt"/>
              </a:rPr>
              <a:t>不影响标志位</a:t>
            </a:r>
            <a:endParaRPr kumimoji="1" lang="zh-CN" altLang="en-US" dirty="0">
              <a:solidFill>
                <a:srgbClr val="005696"/>
              </a:solidFill>
              <a:latin typeface="+mn-lt"/>
              <a:ea typeface="+mn-ea"/>
              <a:cs typeface="+mn-ea"/>
              <a:sym typeface="+mn-lt"/>
            </a:endParaRPr>
          </a:p>
          <a:p>
            <a:pPr lvl="1">
              <a:lnSpc>
                <a:spcPct val="115000"/>
              </a:lnSpc>
            </a:pPr>
            <a:r>
              <a:rPr kumimoji="1" lang="zh-CN" altLang="en-US" dirty="0">
                <a:solidFill>
                  <a:srgbClr val="005696"/>
                </a:solidFill>
                <a:latin typeface="+mn-lt"/>
                <a:ea typeface="+mn-ea"/>
                <a:cs typeface="+mn-ea"/>
                <a:sym typeface="+mn-lt"/>
              </a:rPr>
              <a:t>      *  </a:t>
            </a:r>
            <a:r>
              <a:rPr kumimoji="1" lang="en-US" altLang="zh-CN" dirty="0">
                <a:solidFill>
                  <a:srgbClr val="005696"/>
                </a:solidFill>
                <a:latin typeface="+mn-lt"/>
                <a:ea typeface="+mn-ea"/>
                <a:cs typeface="+mn-ea"/>
                <a:sym typeface="+mn-lt"/>
              </a:rPr>
              <a:t>REG </a:t>
            </a:r>
            <a:r>
              <a:rPr kumimoji="1" lang="zh-CN" altLang="zh-CN" dirty="0">
                <a:solidFill>
                  <a:srgbClr val="005696"/>
                </a:solidFill>
                <a:latin typeface="+mn-lt"/>
                <a:ea typeface="+mn-ea"/>
                <a:cs typeface="+mn-ea"/>
                <a:sym typeface="+mn-lt"/>
              </a:rPr>
              <a:t>不能是</a:t>
            </a:r>
            <a:r>
              <a:rPr kumimoji="1" lang="zh-CN" altLang="en-US" dirty="0">
                <a:solidFill>
                  <a:srgbClr val="005696"/>
                </a:solidFill>
                <a:latin typeface="+mn-lt"/>
                <a:ea typeface="+mn-ea"/>
                <a:cs typeface="+mn-ea"/>
                <a:sym typeface="+mn-lt"/>
              </a:rPr>
              <a:t>段寄存器</a:t>
            </a:r>
            <a:endParaRPr kumimoji="1" lang="zh-CN" altLang="en-US" dirty="0">
              <a:solidFill>
                <a:srgbClr val="005696"/>
              </a:solidFill>
              <a:latin typeface="+mn-lt"/>
              <a:ea typeface="+mn-ea"/>
              <a:cs typeface="+mn-ea"/>
              <a:sym typeface="+mn-lt"/>
            </a:endParaRPr>
          </a:p>
          <a:p>
            <a:pPr lvl="1">
              <a:lnSpc>
                <a:spcPct val="115000"/>
              </a:lnSpc>
            </a:pPr>
            <a:r>
              <a:rPr kumimoji="1" lang="zh-CN" altLang="en-US" dirty="0">
                <a:solidFill>
                  <a:srgbClr val="005696"/>
                </a:solidFill>
                <a:latin typeface="+mn-lt"/>
                <a:ea typeface="+mn-ea"/>
                <a:cs typeface="+mn-ea"/>
                <a:sym typeface="+mn-lt"/>
              </a:rPr>
              <a:t>      *  </a:t>
            </a:r>
            <a:r>
              <a:rPr kumimoji="1" lang="en-US" altLang="zh-CN" dirty="0">
                <a:solidFill>
                  <a:srgbClr val="005696"/>
                </a:solidFill>
                <a:latin typeface="+mn-lt"/>
                <a:ea typeface="+mn-ea"/>
                <a:cs typeface="+mn-ea"/>
                <a:sym typeface="+mn-lt"/>
              </a:rPr>
              <a:t>SRC </a:t>
            </a:r>
            <a:r>
              <a:rPr kumimoji="1" lang="zh-CN" altLang="en-US" dirty="0">
                <a:solidFill>
                  <a:srgbClr val="005696"/>
                </a:solidFill>
                <a:latin typeface="+mn-lt"/>
                <a:ea typeface="+mn-ea"/>
                <a:cs typeface="+mn-ea"/>
                <a:sym typeface="+mn-lt"/>
              </a:rPr>
              <a:t>必须为存储器寻址方式</a:t>
            </a:r>
            <a:endParaRPr kumimoji="1" lang="zh-CN" altLang="en-US" dirty="0">
              <a:solidFill>
                <a:srgbClr val="005696"/>
              </a:solidFill>
              <a:latin typeface="+mn-lt"/>
              <a:ea typeface="+mn-ea"/>
              <a:cs typeface="+mn-ea"/>
              <a:sym typeface="+mn-lt"/>
            </a:endParaRPr>
          </a:p>
        </p:txBody>
      </p:sp>
      <p:sp>
        <p:nvSpPr>
          <p:cNvPr id="16" name="Text Box 13"/>
          <p:cNvSpPr txBox="1">
            <a:spLocks noChangeArrowheads="1"/>
          </p:cNvSpPr>
          <p:nvPr/>
        </p:nvSpPr>
        <p:spPr bwMode="auto">
          <a:xfrm>
            <a:off x="3467100" y="2036602"/>
            <a:ext cx="3640740"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kumimoji="1" lang="en-US" altLang="zh-CN" sz="2000" b="1" dirty="0">
                <a:solidFill>
                  <a:srgbClr val="000000"/>
                </a:solidFill>
                <a:latin typeface="+mn-lt"/>
                <a:ea typeface="+mn-ea"/>
                <a:cs typeface="+mn-ea"/>
                <a:sym typeface="+mn-lt"/>
              </a:rPr>
              <a:t>MOV  BX, TABLE</a:t>
            </a:r>
            <a:endParaRPr kumimoji="1" lang="en-US" altLang="zh-CN" sz="2000" b="1" dirty="0">
              <a:solidFill>
                <a:srgbClr val="000000"/>
              </a:solidFill>
              <a:latin typeface="+mn-lt"/>
              <a:ea typeface="+mn-ea"/>
              <a:cs typeface="+mn-ea"/>
              <a:sym typeface="+mn-lt"/>
            </a:endParaRPr>
          </a:p>
          <a:p>
            <a:pPr>
              <a:spcBef>
                <a:spcPct val="50000"/>
              </a:spcBef>
            </a:pPr>
            <a:r>
              <a:rPr kumimoji="1" lang="en-US" altLang="zh-CN" sz="2000" b="1" dirty="0">
                <a:solidFill>
                  <a:srgbClr val="000000"/>
                </a:solidFill>
                <a:latin typeface="+mn-lt"/>
                <a:ea typeface="+mn-ea"/>
                <a:cs typeface="+mn-ea"/>
                <a:sym typeface="+mn-lt"/>
              </a:rPr>
              <a:t>MOV  BX, OFFSET TABLE</a:t>
            </a:r>
            <a:endParaRPr kumimoji="1" lang="en-US" altLang="zh-CN" sz="2000" b="1" dirty="0">
              <a:solidFill>
                <a:srgbClr val="000000"/>
              </a:solidFill>
              <a:latin typeface="+mn-lt"/>
              <a:ea typeface="+mn-ea"/>
              <a:cs typeface="+mn-ea"/>
              <a:sym typeface="+mn-lt"/>
            </a:endParaRPr>
          </a:p>
          <a:p>
            <a:pPr>
              <a:spcBef>
                <a:spcPct val="50000"/>
              </a:spcBef>
            </a:pPr>
            <a:r>
              <a:rPr kumimoji="1" lang="en-US" altLang="zh-CN" sz="2000" b="1" dirty="0">
                <a:solidFill>
                  <a:srgbClr val="000000"/>
                </a:solidFill>
                <a:latin typeface="+mn-lt"/>
                <a:ea typeface="+mn-ea"/>
                <a:cs typeface="+mn-ea"/>
                <a:sym typeface="+mn-lt"/>
              </a:rPr>
              <a:t>LEA   BX, TABLE</a:t>
            </a:r>
            <a:endParaRPr kumimoji="1" lang="en-US" altLang="zh-CN" sz="2000" b="1" dirty="0">
              <a:solidFill>
                <a:srgbClr val="000000"/>
              </a:solidFill>
              <a:latin typeface="+mn-lt"/>
              <a:ea typeface="+mn-ea"/>
              <a:cs typeface="+mn-ea"/>
              <a:sym typeface="+mn-lt"/>
            </a:endParaRPr>
          </a:p>
          <a:p>
            <a:pPr>
              <a:spcBef>
                <a:spcPct val="50000"/>
              </a:spcBef>
            </a:pPr>
            <a:r>
              <a:rPr kumimoji="1" lang="en-US" altLang="zh-CN" sz="2000" b="1" dirty="0">
                <a:solidFill>
                  <a:srgbClr val="000000"/>
                </a:solidFill>
                <a:latin typeface="+mn-lt"/>
                <a:ea typeface="+mn-ea"/>
                <a:cs typeface="+mn-ea"/>
                <a:sym typeface="+mn-lt"/>
              </a:rPr>
              <a:t>LDS   BX, TABLE</a:t>
            </a:r>
            <a:endParaRPr kumimoji="1" lang="en-US" altLang="zh-CN" sz="2000" b="1" dirty="0">
              <a:solidFill>
                <a:srgbClr val="000000"/>
              </a:solidFill>
              <a:latin typeface="+mn-lt"/>
              <a:ea typeface="+mn-ea"/>
              <a:cs typeface="+mn-ea"/>
              <a:sym typeface="+mn-lt"/>
            </a:endParaRPr>
          </a:p>
          <a:p>
            <a:pPr>
              <a:spcBef>
                <a:spcPct val="50000"/>
              </a:spcBef>
            </a:pPr>
            <a:r>
              <a:rPr kumimoji="1" lang="en-US" altLang="zh-CN" sz="2000" b="1" dirty="0">
                <a:solidFill>
                  <a:srgbClr val="000000"/>
                </a:solidFill>
                <a:latin typeface="+mn-lt"/>
                <a:ea typeface="+mn-ea"/>
                <a:cs typeface="+mn-ea"/>
                <a:sym typeface="+mn-lt"/>
              </a:rPr>
              <a:t>                                                 </a:t>
            </a:r>
            <a:endParaRPr kumimoji="1" lang="en-US" altLang="zh-CN" sz="2000" b="1" dirty="0">
              <a:solidFill>
                <a:srgbClr val="000000"/>
              </a:solidFill>
              <a:latin typeface="+mn-lt"/>
              <a:ea typeface="+mn-ea"/>
              <a:cs typeface="+mn-ea"/>
              <a:sym typeface="+mn-lt"/>
            </a:endParaRPr>
          </a:p>
          <a:p>
            <a:pPr>
              <a:spcBef>
                <a:spcPct val="50000"/>
              </a:spcBef>
            </a:pPr>
            <a:r>
              <a:rPr kumimoji="1" lang="en-US" altLang="zh-CN" sz="2000" b="1" dirty="0">
                <a:solidFill>
                  <a:srgbClr val="000000"/>
                </a:solidFill>
                <a:latin typeface="+mn-lt"/>
                <a:ea typeface="+mn-ea"/>
                <a:cs typeface="+mn-ea"/>
                <a:sym typeface="+mn-lt"/>
              </a:rPr>
              <a:t>LES   BX, TABLE</a:t>
            </a:r>
            <a:endParaRPr kumimoji="1" lang="en-US" altLang="zh-CN" sz="2000" b="1" dirty="0">
              <a:solidFill>
                <a:srgbClr val="000000"/>
              </a:solidFill>
              <a:latin typeface="+mn-lt"/>
              <a:ea typeface="+mn-ea"/>
              <a:cs typeface="+mn-ea"/>
              <a:sym typeface="+mn-lt"/>
            </a:endParaRPr>
          </a:p>
          <a:p>
            <a:pPr>
              <a:spcBef>
                <a:spcPct val="50000"/>
              </a:spcBef>
            </a:pPr>
            <a:r>
              <a:rPr kumimoji="1" lang="en-US" altLang="zh-CN" sz="2000" b="1" dirty="0">
                <a:solidFill>
                  <a:srgbClr val="000000"/>
                </a:solidFill>
                <a:latin typeface="+mn-lt"/>
                <a:ea typeface="+mn-ea"/>
                <a:cs typeface="+mn-ea"/>
                <a:sym typeface="+mn-lt"/>
              </a:rPr>
              <a:t>                                                 </a:t>
            </a:r>
            <a:endParaRPr kumimoji="1" lang="en-US" altLang="zh-CN" sz="2000" dirty="0">
              <a:solidFill>
                <a:srgbClr val="000000"/>
              </a:solidFill>
              <a:latin typeface="+mn-lt"/>
              <a:ea typeface="+mn-ea"/>
              <a:cs typeface="+mn-ea"/>
              <a:sym typeface="+mn-lt"/>
            </a:endParaRPr>
          </a:p>
        </p:txBody>
      </p:sp>
      <p:sp>
        <p:nvSpPr>
          <p:cNvPr id="17" name="Text Box 13"/>
          <p:cNvSpPr txBox="1">
            <a:spLocks noChangeArrowheads="1"/>
          </p:cNvSpPr>
          <p:nvPr/>
        </p:nvSpPr>
        <p:spPr bwMode="auto">
          <a:xfrm>
            <a:off x="6892223" y="2011619"/>
            <a:ext cx="1586865" cy="3169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kumimoji="1" lang="en-US" altLang="zh-CN" sz="2000" b="1" dirty="0">
                <a:solidFill>
                  <a:srgbClr val="003399"/>
                </a:solidFill>
                <a:latin typeface="+mn-lt"/>
                <a:ea typeface="+mn-ea"/>
                <a:cs typeface="+mn-ea"/>
                <a:sym typeface="+mn-lt"/>
              </a:rPr>
              <a:t>; BX=0040H</a:t>
            </a:r>
            <a:endParaRPr kumimoji="1" lang="en-US" altLang="zh-CN" sz="2000" b="1" dirty="0">
              <a:solidFill>
                <a:srgbClr val="003399"/>
              </a:solidFill>
              <a:latin typeface="+mn-lt"/>
              <a:ea typeface="+mn-ea"/>
              <a:cs typeface="+mn-ea"/>
              <a:sym typeface="+mn-lt"/>
            </a:endParaRPr>
          </a:p>
          <a:p>
            <a:pPr>
              <a:spcBef>
                <a:spcPct val="50000"/>
              </a:spcBef>
            </a:pPr>
            <a:r>
              <a:rPr kumimoji="1" lang="en-US" altLang="zh-CN" sz="2000" b="1" dirty="0">
                <a:solidFill>
                  <a:srgbClr val="003399"/>
                </a:solidFill>
                <a:latin typeface="+mn-lt"/>
                <a:ea typeface="+mn-ea"/>
                <a:cs typeface="+mn-ea"/>
                <a:sym typeface="+mn-lt"/>
              </a:rPr>
              <a:t>; BX=1000H</a:t>
            </a:r>
            <a:endParaRPr kumimoji="1" lang="en-US" altLang="zh-CN" sz="2000" b="1" dirty="0">
              <a:solidFill>
                <a:srgbClr val="003399"/>
              </a:solidFill>
              <a:latin typeface="+mn-lt"/>
              <a:ea typeface="+mn-ea"/>
              <a:cs typeface="+mn-ea"/>
              <a:sym typeface="+mn-lt"/>
            </a:endParaRPr>
          </a:p>
          <a:p>
            <a:pPr>
              <a:spcBef>
                <a:spcPct val="50000"/>
              </a:spcBef>
            </a:pPr>
            <a:r>
              <a:rPr kumimoji="1" lang="en-US" altLang="zh-CN" sz="2000" b="1" dirty="0">
                <a:solidFill>
                  <a:srgbClr val="003399"/>
                </a:solidFill>
                <a:latin typeface="+mn-lt"/>
                <a:ea typeface="+mn-ea"/>
                <a:cs typeface="+mn-ea"/>
                <a:sym typeface="+mn-lt"/>
              </a:rPr>
              <a:t>; BX=1000H</a:t>
            </a:r>
            <a:endParaRPr kumimoji="1" lang="en-US" altLang="zh-CN" sz="2000" b="1" dirty="0">
              <a:solidFill>
                <a:srgbClr val="003399"/>
              </a:solidFill>
              <a:latin typeface="+mn-lt"/>
              <a:ea typeface="+mn-ea"/>
              <a:cs typeface="+mn-ea"/>
              <a:sym typeface="+mn-lt"/>
            </a:endParaRPr>
          </a:p>
          <a:p>
            <a:pPr>
              <a:spcBef>
                <a:spcPct val="50000"/>
              </a:spcBef>
            </a:pPr>
            <a:r>
              <a:rPr kumimoji="1" lang="en-US" altLang="zh-CN" sz="2000" b="1" dirty="0">
                <a:solidFill>
                  <a:srgbClr val="003399"/>
                </a:solidFill>
                <a:latin typeface="+mn-lt"/>
                <a:ea typeface="+mn-ea"/>
                <a:cs typeface="+mn-ea"/>
                <a:sym typeface="+mn-lt"/>
              </a:rPr>
              <a:t>; BX=0040H</a:t>
            </a:r>
            <a:endParaRPr kumimoji="1" lang="en-US" altLang="zh-CN" sz="2000" b="1" dirty="0">
              <a:solidFill>
                <a:srgbClr val="003399"/>
              </a:solidFill>
              <a:latin typeface="+mn-lt"/>
              <a:ea typeface="+mn-ea"/>
              <a:cs typeface="+mn-ea"/>
              <a:sym typeface="+mn-lt"/>
            </a:endParaRPr>
          </a:p>
          <a:p>
            <a:pPr>
              <a:spcBef>
                <a:spcPct val="50000"/>
              </a:spcBef>
            </a:pPr>
            <a:r>
              <a:rPr kumimoji="1" lang="en-US" altLang="zh-CN" sz="2000" b="1" dirty="0">
                <a:solidFill>
                  <a:srgbClr val="003399"/>
                </a:solidFill>
                <a:latin typeface="+mn-lt"/>
                <a:ea typeface="+mn-ea"/>
                <a:cs typeface="+mn-ea"/>
                <a:sym typeface="+mn-lt"/>
              </a:rPr>
              <a:t>; DS=3000H</a:t>
            </a:r>
            <a:endParaRPr kumimoji="1" lang="en-US" altLang="zh-CN" sz="2000" b="1" dirty="0">
              <a:solidFill>
                <a:srgbClr val="003399"/>
              </a:solidFill>
              <a:latin typeface="+mn-lt"/>
              <a:ea typeface="+mn-ea"/>
              <a:cs typeface="+mn-ea"/>
              <a:sym typeface="+mn-lt"/>
            </a:endParaRPr>
          </a:p>
          <a:p>
            <a:pPr>
              <a:spcBef>
                <a:spcPct val="50000"/>
              </a:spcBef>
            </a:pPr>
            <a:r>
              <a:rPr kumimoji="1" lang="en-US" altLang="zh-CN" sz="2000" b="1" dirty="0">
                <a:solidFill>
                  <a:srgbClr val="003399"/>
                </a:solidFill>
                <a:latin typeface="+mn-lt"/>
                <a:ea typeface="+mn-ea"/>
                <a:cs typeface="+mn-ea"/>
                <a:sym typeface="+mn-lt"/>
              </a:rPr>
              <a:t>; BX=0040H</a:t>
            </a:r>
            <a:endParaRPr kumimoji="1" lang="en-US" altLang="zh-CN" sz="2000" b="1" dirty="0">
              <a:solidFill>
                <a:srgbClr val="003399"/>
              </a:solidFill>
              <a:latin typeface="+mn-lt"/>
              <a:ea typeface="+mn-ea"/>
              <a:cs typeface="+mn-ea"/>
              <a:sym typeface="+mn-lt"/>
            </a:endParaRPr>
          </a:p>
          <a:p>
            <a:pPr>
              <a:spcBef>
                <a:spcPct val="50000"/>
              </a:spcBef>
            </a:pPr>
            <a:r>
              <a:rPr kumimoji="1" lang="en-US" altLang="zh-CN" sz="2000" b="1" dirty="0">
                <a:solidFill>
                  <a:srgbClr val="003399"/>
                </a:solidFill>
                <a:latin typeface="+mn-lt"/>
                <a:ea typeface="+mn-ea"/>
                <a:cs typeface="+mn-ea"/>
                <a:sym typeface="+mn-lt"/>
              </a:rPr>
              <a:t>; ES=3000H</a:t>
            </a:r>
            <a:endParaRPr kumimoji="1" lang="en-US" altLang="zh-CN" sz="2000" dirty="0">
              <a:solidFill>
                <a:srgbClr val="003399"/>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7890"/>
                                        </p:tgtEl>
                                        <p:attrNameLst>
                                          <p:attrName>style.visibility</p:attrName>
                                        </p:attrNameLst>
                                      </p:cBhvr>
                                      <p:to>
                                        <p:strVal val="visible"/>
                                      </p:to>
                                    </p:set>
                                    <p:animEffect transition="in" filter="randombar(horizontal)">
                                      <p:cBhvr>
                                        <p:cTn id="7" dur="500"/>
                                        <p:tgtEl>
                                          <p:spTgt spid="37890"/>
                                        </p:tgtEl>
                                      </p:cBhvr>
                                    </p:animEffect>
                                  </p:childTnLst>
                                </p:cTn>
                              </p:par>
                              <p:par>
                                <p:cTn id="8" presetID="14" presetClass="entr" presetSubtype="10" fill="hold" nodeType="withEffect">
                                  <p:stCondLst>
                                    <p:cond delay="0"/>
                                  </p:stCondLst>
                                  <p:childTnLst>
                                    <p:set>
                                      <p:cBhvr>
                                        <p:cTn id="9" dur="1" fill="hold">
                                          <p:stCondLst>
                                            <p:cond delay="0"/>
                                          </p:stCondLst>
                                        </p:cTn>
                                        <p:tgtEl>
                                          <p:spTgt spid="37892"/>
                                        </p:tgtEl>
                                        <p:attrNameLst>
                                          <p:attrName>style.visibility</p:attrName>
                                        </p:attrNameLst>
                                      </p:cBhvr>
                                      <p:to>
                                        <p:strVal val="visible"/>
                                      </p:to>
                                    </p:set>
                                    <p:animEffect transition="in" filter="randombar(horizontal)">
                                      <p:cBhvr>
                                        <p:cTn id="10" dur="500"/>
                                        <p:tgtEl>
                                          <p:spTgt spid="37892"/>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randombar(horizontal)">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7">
                                            <p:txEl>
                                              <p:pRg st="4294967295" end="4294967295"/>
                                            </p:txEl>
                                          </p:spTgt>
                                        </p:tgtEl>
                                        <p:attrNameLst>
                                          <p:attrName>style.visibility</p:attrName>
                                        </p:attrNameLst>
                                      </p:cBhvr>
                                      <p:to>
                                        <p:strVal val="visible"/>
                                      </p:to>
                                    </p:set>
                                    <p:animEffect transition="in" filter="fade">
                                      <p:cBhvr>
                                        <p:cTn id="20" dur="500"/>
                                        <p:tgtEl>
                                          <p:spTgt spid="17">
                                            <p:txEl>
                                              <p:pRg st="4294967295" end="429496729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7">
                                            <p:txEl>
                                              <p:pRg st="0" end="0"/>
                                            </p:txEl>
                                          </p:spTgt>
                                        </p:tgtEl>
                                        <p:attrNameLst>
                                          <p:attrName>style.visibility</p:attrName>
                                        </p:attrNameLst>
                                      </p:cBhvr>
                                      <p:to>
                                        <p:strVal val="visible"/>
                                      </p:to>
                                    </p:set>
                                    <p:animEffect transition="in" filter="fade">
                                      <p:cBhvr>
                                        <p:cTn id="25" dur="500"/>
                                        <p:tgtEl>
                                          <p:spTgt spid="17">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7">
                                            <p:txEl>
                                              <p:pRg st="1" end="1"/>
                                            </p:txEl>
                                          </p:spTgt>
                                        </p:tgtEl>
                                        <p:attrNameLst>
                                          <p:attrName>style.visibility</p:attrName>
                                        </p:attrNameLst>
                                      </p:cBhvr>
                                      <p:to>
                                        <p:strVal val="visible"/>
                                      </p:to>
                                    </p:set>
                                    <p:animEffect transition="in" filter="fade">
                                      <p:cBhvr>
                                        <p:cTn id="30" dur="500"/>
                                        <p:tgtEl>
                                          <p:spTgt spid="17">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7">
                                            <p:txEl>
                                              <p:pRg st="2" end="2"/>
                                            </p:txEl>
                                          </p:spTgt>
                                        </p:tgtEl>
                                        <p:attrNameLst>
                                          <p:attrName>style.visibility</p:attrName>
                                        </p:attrNameLst>
                                      </p:cBhvr>
                                      <p:to>
                                        <p:strVal val="visible"/>
                                      </p:to>
                                    </p:set>
                                    <p:animEffect transition="in" filter="fade">
                                      <p:cBhvr>
                                        <p:cTn id="35" dur="500"/>
                                        <p:tgtEl>
                                          <p:spTgt spid="17">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7">
                                            <p:txEl>
                                              <p:pRg st="3" end="3"/>
                                            </p:txEl>
                                          </p:spTgt>
                                        </p:tgtEl>
                                        <p:attrNameLst>
                                          <p:attrName>style.visibility</p:attrName>
                                        </p:attrNameLst>
                                      </p:cBhvr>
                                      <p:to>
                                        <p:strVal val="visible"/>
                                      </p:to>
                                    </p:set>
                                    <p:animEffect transition="in" filter="fade">
                                      <p:cBhvr>
                                        <p:cTn id="40" dur="500"/>
                                        <p:tgtEl>
                                          <p:spTgt spid="17">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7">
                                            <p:txEl>
                                              <p:pRg st="4" end="4"/>
                                            </p:txEl>
                                          </p:spTgt>
                                        </p:tgtEl>
                                        <p:attrNameLst>
                                          <p:attrName>style.visibility</p:attrName>
                                        </p:attrNameLst>
                                      </p:cBhvr>
                                      <p:to>
                                        <p:strVal val="visible"/>
                                      </p:to>
                                    </p:set>
                                    <p:animEffect transition="in" filter="fade">
                                      <p:cBhvr>
                                        <p:cTn id="45" dur="500"/>
                                        <p:tgtEl>
                                          <p:spTgt spid="17">
                                            <p:txEl>
                                              <p:pRg st="4" end="4"/>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7">
                                            <p:txEl>
                                              <p:pRg st="5" end="5"/>
                                            </p:txEl>
                                          </p:spTgt>
                                        </p:tgtEl>
                                        <p:attrNameLst>
                                          <p:attrName>style.visibility</p:attrName>
                                        </p:attrNameLst>
                                      </p:cBhvr>
                                      <p:to>
                                        <p:strVal val="visible"/>
                                      </p:to>
                                    </p:set>
                                    <p:animEffect transition="in" filter="fade">
                                      <p:cBhvr>
                                        <p:cTn id="50" dur="500"/>
                                        <p:tgtEl>
                                          <p:spTgt spid="17">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7">
                                            <p:txEl>
                                              <p:pRg st="6" end="6"/>
                                            </p:txEl>
                                          </p:spTgt>
                                        </p:tgtEl>
                                        <p:attrNameLst>
                                          <p:attrName>style.visibility</p:attrName>
                                        </p:attrNameLst>
                                      </p:cBhvr>
                                      <p:to>
                                        <p:strVal val="visible"/>
                                      </p:to>
                                    </p:set>
                                    <p:animEffect transition="in" filter="fade">
                                      <p:cBhvr>
                                        <p:cTn id="55" dur="500"/>
                                        <p:tgtEl>
                                          <p:spTgt spid="17">
                                            <p:txEl>
                                              <p:pRg st="6" end="6"/>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grpId="0" nodeType="clickEffect">
                                  <p:stCondLst>
                                    <p:cond delay="0"/>
                                  </p:stCondLst>
                                  <p:childTnLst>
                                    <p:set>
                                      <p:cBhvr>
                                        <p:cTn id="59" dur="1" fill="hold">
                                          <p:stCondLst>
                                            <p:cond delay="0"/>
                                          </p:stCondLst>
                                        </p:cTn>
                                        <p:tgtEl>
                                          <p:spTgt spid="37894">
                                            <p:txEl>
                                              <p:pRg st="0" end="0"/>
                                            </p:txEl>
                                          </p:spTgt>
                                        </p:tgtEl>
                                        <p:attrNameLst>
                                          <p:attrName>style.visibility</p:attrName>
                                        </p:attrNameLst>
                                      </p:cBhvr>
                                      <p:to>
                                        <p:strVal val="visible"/>
                                      </p:to>
                                    </p:set>
                                    <p:animEffect transition="in" filter="wipe(up)">
                                      <p:cBhvr>
                                        <p:cTn id="60" dur="500"/>
                                        <p:tgtEl>
                                          <p:spTgt spid="37894">
                                            <p:txEl>
                                              <p:pRg st="0" end="0"/>
                                            </p:txEl>
                                          </p:spTgt>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37894">
                                            <p:txEl>
                                              <p:pRg st="1" end="1"/>
                                            </p:txEl>
                                          </p:spTgt>
                                        </p:tgtEl>
                                        <p:attrNameLst>
                                          <p:attrName>style.visibility</p:attrName>
                                        </p:attrNameLst>
                                      </p:cBhvr>
                                      <p:to>
                                        <p:strVal val="visible"/>
                                      </p:to>
                                    </p:set>
                                    <p:animEffect transition="in" filter="wipe(up)">
                                      <p:cBhvr>
                                        <p:cTn id="63" dur="500"/>
                                        <p:tgtEl>
                                          <p:spTgt spid="37894">
                                            <p:txEl>
                                              <p:pRg st="1" end="1"/>
                                            </p:txEl>
                                          </p:spTgt>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37894">
                                            <p:txEl>
                                              <p:pRg st="2" end="2"/>
                                            </p:txEl>
                                          </p:spTgt>
                                        </p:tgtEl>
                                        <p:attrNameLst>
                                          <p:attrName>style.visibility</p:attrName>
                                        </p:attrNameLst>
                                      </p:cBhvr>
                                      <p:to>
                                        <p:strVal val="visible"/>
                                      </p:to>
                                    </p:set>
                                    <p:animEffect transition="in" filter="wipe(up)">
                                      <p:cBhvr>
                                        <p:cTn id="66" dur="500"/>
                                        <p:tgtEl>
                                          <p:spTgt spid="3789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P spid="37894" grpId="0" build="p"/>
      <p:bldP spid="16" grpId="0"/>
      <p:bldP spid="17"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477416" y="1101011"/>
            <a:ext cx="3637384" cy="5486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eaLnBrk="0" hangingPunct="0">
              <a:lnSpc>
                <a:spcPct val="130000"/>
              </a:lnSpc>
            </a:pPr>
            <a:r>
              <a:rPr kumimoji="1" lang="zh-CN" altLang="en-US" sz="3200" b="1" dirty="0">
                <a:solidFill>
                  <a:srgbClr val="C00000"/>
                </a:solidFill>
                <a:latin typeface="+mn-lt"/>
                <a:ea typeface="+mn-ea"/>
                <a:cs typeface="+mn-ea"/>
                <a:sym typeface="+mn-lt"/>
              </a:rPr>
              <a:t>比   较</a:t>
            </a:r>
            <a:endParaRPr kumimoji="1" lang="zh-CN" altLang="en-US" sz="3200" b="1" dirty="0">
              <a:solidFill>
                <a:srgbClr val="C00000"/>
              </a:solidFill>
              <a:latin typeface="+mn-lt"/>
              <a:ea typeface="+mn-ea"/>
              <a:cs typeface="+mn-ea"/>
              <a:sym typeface="+mn-lt"/>
            </a:endParaRPr>
          </a:p>
          <a:p>
            <a:pPr algn="just" eaLnBrk="0" hangingPunct="0">
              <a:lnSpc>
                <a:spcPct val="130000"/>
              </a:lnSpc>
            </a:pPr>
            <a:r>
              <a:rPr kumimoji="1" lang="zh-CN" altLang="en-US" b="1" dirty="0">
                <a:solidFill>
                  <a:srgbClr val="000000"/>
                </a:solidFill>
                <a:latin typeface="+mn-lt"/>
                <a:ea typeface="+mn-ea"/>
                <a:cs typeface="+mn-ea"/>
                <a:sym typeface="+mn-lt"/>
              </a:rPr>
              <a:t>①</a:t>
            </a:r>
            <a:r>
              <a:rPr kumimoji="1" lang="en-US" altLang="zh-CN" b="1" dirty="0">
                <a:solidFill>
                  <a:srgbClr val="000000"/>
                </a:solidFill>
                <a:latin typeface="+mn-lt"/>
                <a:ea typeface="+mn-ea"/>
                <a:cs typeface="+mn-ea"/>
                <a:sym typeface="+mn-lt"/>
              </a:rPr>
              <a:t>LEA    BX,  [2728H] </a:t>
            </a:r>
            <a:endParaRPr kumimoji="1" lang="en-US" altLang="zh-CN" b="1" dirty="0">
              <a:solidFill>
                <a:srgbClr val="000000"/>
              </a:solidFill>
              <a:latin typeface="+mn-lt"/>
              <a:ea typeface="+mn-ea"/>
              <a:cs typeface="+mn-ea"/>
              <a:sym typeface="+mn-lt"/>
            </a:endParaRPr>
          </a:p>
          <a:p>
            <a:pPr algn="just" eaLnBrk="0" hangingPunct="0">
              <a:lnSpc>
                <a:spcPct val="130000"/>
              </a:lnSpc>
            </a:pPr>
            <a:r>
              <a:rPr kumimoji="1" lang="en-US" altLang="zh-CN" b="1" dirty="0">
                <a:solidFill>
                  <a:srgbClr val="000000"/>
                </a:solidFill>
                <a:latin typeface="+mn-lt"/>
                <a:ea typeface="+mn-ea"/>
                <a:cs typeface="+mn-ea"/>
                <a:sym typeface="+mn-lt"/>
              </a:rPr>
              <a:t>②MOV   BX,  [2728H]</a:t>
            </a:r>
            <a:endParaRPr kumimoji="1" lang="zh-CN" altLang="en-US" dirty="0">
              <a:solidFill>
                <a:srgbClr val="000000"/>
              </a:solidFill>
              <a:latin typeface="+mn-lt"/>
              <a:ea typeface="+mn-ea"/>
              <a:cs typeface="+mn-ea"/>
              <a:sym typeface="+mn-lt"/>
            </a:endParaRPr>
          </a:p>
          <a:p>
            <a:pPr eaLnBrk="0" hangingPunct="0">
              <a:lnSpc>
                <a:spcPct val="130000"/>
              </a:lnSpc>
            </a:pPr>
            <a:r>
              <a:rPr kumimoji="1" lang="zh-CN" altLang="en-US" b="1" dirty="0">
                <a:solidFill>
                  <a:srgbClr val="000000"/>
                </a:solidFill>
                <a:latin typeface="+mn-lt"/>
                <a:ea typeface="+mn-ea"/>
                <a:cs typeface="+mn-ea"/>
                <a:sym typeface="+mn-lt"/>
              </a:rPr>
              <a:t>③</a:t>
            </a:r>
            <a:r>
              <a:rPr kumimoji="1" lang="en-US" altLang="zh-CN" b="1" dirty="0">
                <a:solidFill>
                  <a:srgbClr val="000000"/>
                </a:solidFill>
                <a:latin typeface="+mn-lt"/>
                <a:ea typeface="+mn-ea"/>
                <a:cs typeface="+mn-ea"/>
                <a:sym typeface="+mn-lt"/>
              </a:rPr>
              <a:t>MOV   BX,  2728H</a:t>
            </a:r>
            <a:endParaRPr kumimoji="1" lang="en-US" altLang="zh-CN" b="1" dirty="0">
              <a:solidFill>
                <a:srgbClr val="000000"/>
              </a:solidFill>
              <a:latin typeface="+mn-lt"/>
              <a:ea typeface="+mn-ea"/>
              <a:cs typeface="+mn-ea"/>
              <a:sym typeface="+mn-lt"/>
            </a:endParaRPr>
          </a:p>
          <a:p>
            <a:pPr eaLnBrk="0" hangingPunct="0">
              <a:lnSpc>
                <a:spcPct val="130000"/>
              </a:lnSpc>
            </a:pPr>
            <a:r>
              <a:rPr kumimoji="1" lang="en-US" altLang="zh-CN" b="1" dirty="0">
                <a:solidFill>
                  <a:srgbClr val="000000"/>
                </a:solidFill>
                <a:latin typeface="+mn-lt"/>
                <a:ea typeface="+mn-ea"/>
                <a:cs typeface="+mn-ea"/>
                <a:sym typeface="+mn-lt"/>
              </a:rPr>
              <a:t>④LDS    BX,  [2728H]</a:t>
            </a:r>
            <a:endParaRPr kumimoji="1" lang="zh-CN" altLang="en-US" dirty="0">
              <a:solidFill>
                <a:srgbClr val="000000"/>
              </a:solidFill>
              <a:latin typeface="+mn-lt"/>
              <a:ea typeface="+mn-ea"/>
              <a:cs typeface="+mn-ea"/>
              <a:sym typeface="+mn-lt"/>
            </a:endParaRPr>
          </a:p>
          <a:p>
            <a:pPr eaLnBrk="0" hangingPunct="0">
              <a:lnSpc>
                <a:spcPct val="130000"/>
              </a:lnSpc>
            </a:pPr>
            <a:r>
              <a:rPr kumimoji="1" lang="zh-CN" altLang="en-US" b="1" dirty="0">
                <a:solidFill>
                  <a:srgbClr val="000000"/>
                </a:solidFill>
                <a:latin typeface="+mn-lt"/>
                <a:ea typeface="+mn-ea"/>
                <a:cs typeface="+mn-ea"/>
                <a:sym typeface="+mn-lt"/>
              </a:rPr>
              <a:t>⑤</a:t>
            </a:r>
            <a:r>
              <a:rPr kumimoji="1" lang="en-US" altLang="zh-CN" b="1" dirty="0">
                <a:solidFill>
                  <a:srgbClr val="000000"/>
                </a:solidFill>
                <a:latin typeface="+mn-lt"/>
                <a:ea typeface="+mn-ea"/>
                <a:cs typeface="+mn-ea"/>
                <a:sym typeface="+mn-lt"/>
              </a:rPr>
              <a:t>LEA    BX,  2728H</a:t>
            </a:r>
            <a:endParaRPr kumimoji="1" lang="en-US" altLang="zh-CN" b="1" dirty="0">
              <a:solidFill>
                <a:srgbClr val="000000"/>
              </a:solidFill>
              <a:latin typeface="+mn-lt"/>
              <a:ea typeface="+mn-ea"/>
              <a:cs typeface="+mn-ea"/>
              <a:sym typeface="+mn-lt"/>
            </a:endParaRPr>
          </a:p>
          <a:p>
            <a:pPr eaLnBrk="0" hangingPunct="0">
              <a:lnSpc>
                <a:spcPct val="130000"/>
              </a:lnSpc>
            </a:pPr>
            <a:r>
              <a:rPr kumimoji="1" lang="en-US" altLang="zh-CN" b="1" dirty="0">
                <a:solidFill>
                  <a:srgbClr val="000000"/>
                </a:solidFill>
                <a:latin typeface="+mn-lt"/>
                <a:ea typeface="+mn-ea"/>
                <a:cs typeface="+mn-ea"/>
                <a:sym typeface="+mn-lt"/>
              </a:rPr>
              <a:t>⑥LDS    BX,  2728H</a:t>
            </a:r>
            <a:endParaRPr kumimoji="1" lang="en-US" altLang="zh-CN" b="1" dirty="0">
              <a:solidFill>
                <a:srgbClr val="000000"/>
              </a:solidFill>
              <a:latin typeface="+mn-lt"/>
              <a:ea typeface="+mn-ea"/>
              <a:cs typeface="+mn-ea"/>
              <a:sym typeface="+mn-lt"/>
            </a:endParaRPr>
          </a:p>
          <a:p>
            <a:pPr eaLnBrk="0" hangingPunct="0">
              <a:lnSpc>
                <a:spcPct val="130000"/>
              </a:lnSpc>
            </a:pPr>
            <a:r>
              <a:rPr kumimoji="1" lang="en-US" altLang="zh-CN" b="1" dirty="0">
                <a:solidFill>
                  <a:srgbClr val="000000"/>
                </a:solidFill>
                <a:latin typeface="+mn-lt"/>
                <a:ea typeface="+mn-ea"/>
                <a:cs typeface="+mn-ea"/>
                <a:sym typeface="+mn-lt"/>
              </a:rPr>
              <a:t>⑦LES    BX,  2728H   </a:t>
            </a:r>
            <a:endParaRPr kumimoji="1" lang="en-US" altLang="zh-CN" b="1" dirty="0">
              <a:solidFill>
                <a:srgbClr val="000000"/>
              </a:solidFill>
              <a:latin typeface="+mn-lt"/>
              <a:ea typeface="+mn-ea"/>
              <a:cs typeface="+mn-ea"/>
              <a:sym typeface="+mn-lt"/>
            </a:endParaRPr>
          </a:p>
          <a:p>
            <a:pPr eaLnBrk="0" hangingPunct="0">
              <a:lnSpc>
                <a:spcPct val="130000"/>
              </a:lnSpc>
            </a:pPr>
            <a:r>
              <a:rPr kumimoji="1" lang="en-US" altLang="zh-CN" b="1" dirty="0">
                <a:solidFill>
                  <a:srgbClr val="000000"/>
                </a:solidFill>
                <a:latin typeface="+mn-lt"/>
                <a:ea typeface="+mn-ea"/>
                <a:cs typeface="+mn-ea"/>
                <a:sym typeface="+mn-lt"/>
              </a:rPr>
              <a:t>⑧LEA    BX,  SI          </a:t>
            </a:r>
            <a:endParaRPr kumimoji="1" lang="en-US" altLang="zh-CN" b="1" dirty="0">
              <a:solidFill>
                <a:srgbClr val="000000"/>
              </a:solidFill>
              <a:latin typeface="+mn-lt"/>
              <a:ea typeface="+mn-ea"/>
              <a:cs typeface="+mn-ea"/>
              <a:sym typeface="+mn-lt"/>
            </a:endParaRPr>
          </a:p>
          <a:p>
            <a:pPr eaLnBrk="0" hangingPunct="0">
              <a:lnSpc>
                <a:spcPct val="130000"/>
              </a:lnSpc>
            </a:pPr>
            <a:r>
              <a:rPr kumimoji="1" lang="en-US" altLang="zh-CN" b="1" dirty="0">
                <a:solidFill>
                  <a:srgbClr val="000000"/>
                </a:solidFill>
                <a:latin typeface="+mn-lt"/>
                <a:ea typeface="+mn-ea"/>
                <a:cs typeface="+mn-ea"/>
                <a:sym typeface="+mn-lt"/>
              </a:rPr>
              <a:t>⑨LDS    BX,  SI</a:t>
            </a:r>
            <a:endParaRPr kumimoji="1" lang="en-US" altLang="zh-CN" b="1" dirty="0">
              <a:solidFill>
                <a:srgbClr val="000000"/>
              </a:solidFill>
              <a:latin typeface="+mn-lt"/>
              <a:ea typeface="+mn-ea"/>
              <a:cs typeface="+mn-ea"/>
              <a:sym typeface="+mn-lt"/>
            </a:endParaRPr>
          </a:p>
          <a:p>
            <a:pPr eaLnBrk="0" hangingPunct="0">
              <a:lnSpc>
                <a:spcPct val="130000"/>
              </a:lnSpc>
            </a:pPr>
            <a:r>
              <a:rPr kumimoji="1" lang="en-US" altLang="zh-CN" b="1" dirty="0">
                <a:solidFill>
                  <a:srgbClr val="000000"/>
                </a:solidFill>
                <a:latin typeface="+mn-lt"/>
                <a:ea typeface="+mn-ea"/>
                <a:cs typeface="+mn-ea"/>
                <a:sym typeface="+mn-lt"/>
              </a:rPr>
              <a:t>⑩LES    BX,  SI</a:t>
            </a:r>
            <a:endParaRPr kumimoji="1" lang="en-US" altLang="zh-CN" b="1" dirty="0">
              <a:solidFill>
                <a:srgbClr val="000000"/>
              </a:solidFill>
              <a:latin typeface="+mn-lt"/>
              <a:ea typeface="+mn-ea"/>
              <a:cs typeface="+mn-ea"/>
              <a:sym typeface="+mn-lt"/>
            </a:endParaRPr>
          </a:p>
        </p:txBody>
      </p:sp>
      <p:sp>
        <p:nvSpPr>
          <p:cNvPr id="3" name="Text Box 2"/>
          <p:cNvSpPr txBox="1">
            <a:spLocks noChangeArrowheads="1"/>
          </p:cNvSpPr>
          <p:nvPr/>
        </p:nvSpPr>
        <p:spPr bwMode="auto">
          <a:xfrm>
            <a:off x="3781995" y="1741187"/>
            <a:ext cx="5187834" cy="4887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eaLnBrk="0" hangingPunct="0">
              <a:lnSpc>
                <a:spcPct val="130000"/>
              </a:lnSpc>
            </a:pPr>
            <a:r>
              <a:rPr kumimoji="1" lang="en-US" altLang="zh-CN" b="1" dirty="0">
                <a:solidFill>
                  <a:srgbClr val="006600"/>
                </a:solidFill>
                <a:latin typeface="+mn-lt"/>
                <a:ea typeface="+mn-ea"/>
                <a:cs typeface="+mn-ea"/>
                <a:sym typeface="+mn-lt"/>
              </a:rPr>
              <a:t>;BX=2728H</a:t>
            </a:r>
            <a:r>
              <a:rPr kumimoji="1" lang="en-US" altLang="zh-CN" dirty="0">
                <a:solidFill>
                  <a:srgbClr val="006600"/>
                </a:solidFill>
                <a:latin typeface="+mn-lt"/>
                <a:ea typeface="+mn-ea"/>
                <a:cs typeface="+mn-ea"/>
                <a:sym typeface="+mn-lt"/>
              </a:rPr>
              <a:t>      </a:t>
            </a:r>
            <a:endParaRPr kumimoji="1" lang="en-US" altLang="zh-CN" dirty="0">
              <a:solidFill>
                <a:srgbClr val="006600"/>
              </a:solidFill>
              <a:latin typeface="+mn-lt"/>
              <a:ea typeface="+mn-ea"/>
              <a:cs typeface="+mn-ea"/>
              <a:sym typeface="+mn-lt"/>
            </a:endParaRPr>
          </a:p>
          <a:p>
            <a:pPr eaLnBrk="0" hangingPunct="0">
              <a:lnSpc>
                <a:spcPct val="130000"/>
              </a:lnSpc>
            </a:pPr>
            <a:r>
              <a:rPr kumimoji="1" lang="en-US" altLang="zh-CN" b="1" dirty="0">
                <a:solidFill>
                  <a:srgbClr val="006600"/>
                </a:solidFill>
                <a:latin typeface="+mn-lt"/>
                <a:ea typeface="+mn-ea"/>
                <a:cs typeface="+mn-ea"/>
                <a:sym typeface="+mn-lt"/>
              </a:rPr>
              <a:t>;BX=DS</a:t>
            </a:r>
            <a:r>
              <a:rPr kumimoji="1" lang="zh-CN" altLang="en-US" b="1" dirty="0">
                <a:solidFill>
                  <a:srgbClr val="006600"/>
                </a:solidFill>
                <a:latin typeface="+mn-lt"/>
                <a:ea typeface="+mn-ea"/>
                <a:cs typeface="+mn-ea"/>
                <a:sym typeface="+mn-lt"/>
              </a:rPr>
              <a:t>段内</a:t>
            </a:r>
            <a:r>
              <a:rPr kumimoji="1" lang="en-US" altLang="zh-CN" b="1" dirty="0">
                <a:solidFill>
                  <a:srgbClr val="006600"/>
                </a:solidFill>
                <a:latin typeface="+mn-lt"/>
                <a:ea typeface="+mn-ea"/>
                <a:cs typeface="+mn-ea"/>
                <a:sym typeface="+mn-lt"/>
              </a:rPr>
              <a:t>2728H</a:t>
            </a:r>
            <a:r>
              <a:rPr kumimoji="1" lang="zh-CN" altLang="en-US" b="1" dirty="0">
                <a:solidFill>
                  <a:srgbClr val="006600"/>
                </a:solidFill>
                <a:latin typeface="+mn-lt"/>
                <a:ea typeface="+mn-ea"/>
                <a:cs typeface="+mn-ea"/>
                <a:sym typeface="+mn-lt"/>
              </a:rPr>
              <a:t>处一个字的内容</a:t>
            </a:r>
            <a:endParaRPr kumimoji="1" lang="zh-CN" altLang="en-US" dirty="0">
              <a:solidFill>
                <a:srgbClr val="006600"/>
              </a:solidFill>
              <a:latin typeface="+mn-lt"/>
              <a:ea typeface="+mn-ea"/>
              <a:cs typeface="+mn-ea"/>
              <a:sym typeface="+mn-lt"/>
            </a:endParaRPr>
          </a:p>
          <a:p>
            <a:pPr eaLnBrk="0" hangingPunct="0">
              <a:lnSpc>
                <a:spcPct val="130000"/>
              </a:lnSpc>
            </a:pPr>
            <a:r>
              <a:rPr kumimoji="1" lang="en-US" altLang="zh-CN" b="1" dirty="0">
                <a:solidFill>
                  <a:srgbClr val="006600"/>
                </a:solidFill>
                <a:latin typeface="+mn-lt"/>
                <a:ea typeface="+mn-ea"/>
                <a:cs typeface="+mn-ea"/>
                <a:sym typeface="+mn-lt"/>
              </a:rPr>
              <a:t>;BX=2728H</a:t>
            </a:r>
            <a:endParaRPr kumimoji="1" lang="en-US" altLang="zh-CN" b="1" dirty="0">
              <a:solidFill>
                <a:srgbClr val="006600"/>
              </a:solidFill>
              <a:latin typeface="+mn-lt"/>
              <a:ea typeface="+mn-ea"/>
              <a:cs typeface="+mn-ea"/>
              <a:sym typeface="+mn-lt"/>
            </a:endParaRPr>
          </a:p>
          <a:p>
            <a:pPr eaLnBrk="0" hangingPunct="0">
              <a:lnSpc>
                <a:spcPct val="130000"/>
              </a:lnSpc>
            </a:pPr>
            <a:r>
              <a:rPr kumimoji="1" lang="en-US" altLang="zh-CN" b="1" dirty="0">
                <a:solidFill>
                  <a:srgbClr val="006600"/>
                </a:solidFill>
                <a:latin typeface="+mn-lt"/>
                <a:ea typeface="+mn-ea"/>
                <a:cs typeface="+mn-ea"/>
                <a:sym typeface="+mn-lt"/>
              </a:rPr>
              <a:t>;BX=DS</a:t>
            </a:r>
            <a:r>
              <a:rPr kumimoji="1" lang="zh-CN" altLang="en-US" b="1" dirty="0">
                <a:solidFill>
                  <a:srgbClr val="006600"/>
                </a:solidFill>
                <a:latin typeface="+mn-lt"/>
                <a:ea typeface="+mn-ea"/>
                <a:cs typeface="+mn-ea"/>
                <a:sym typeface="+mn-lt"/>
              </a:rPr>
              <a:t>段内</a:t>
            </a:r>
            <a:r>
              <a:rPr kumimoji="1" lang="en-US" altLang="zh-CN" b="1" dirty="0">
                <a:solidFill>
                  <a:srgbClr val="006600"/>
                </a:solidFill>
                <a:latin typeface="+mn-lt"/>
                <a:ea typeface="+mn-ea"/>
                <a:cs typeface="+mn-ea"/>
                <a:sym typeface="+mn-lt"/>
              </a:rPr>
              <a:t>2728H</a:t>
            </a:r>
            <a:r>
              <a:rPr kumimoji="1" lang="zh-CN" altLang="en-US" b="1" dirty="0">
                <a:solidFill>
                  <a:srgbClr val="006600"/>
                </a:solidFill>
                <a:latin typeface="+mn-lt"/>
                <a:ea typeface="+mn-ea"/>
                <a:cs typeface="+mn-ea"/>
                <a:sym typeface="+mn-lt"/>
              </a:rPr>
              <a:t>处一个字的内容</a:t>
            </a:r>
            <a:endParaRPr kumimoji="1" lang="zh-CN" altLang="en-US" dirty="0">
              <a:solidFill>
                <a:srgbClr val="006600"/>
              </a:solidFill>
              <a:latin typeface="+mn-lt"/>
              <a:ea typeface="+mn-ea"/>
              <a:cs typeface="+mn-ea"/>
              <a:sym typeface="+mn-lt"/>
            </a:endParaRPr>
          </a:p>
          <a:p>
            <a:pPr eaLnBrk="0" hangingPunct="0">
              <a:lnSpc>
                <a:spcPct val="130000"/>
              </a:lnSpc>
            </a:pPr>
            <a:r>
              <a:rPr kumimoji="1" lang="en-US" altLang="zh-CN" b="1" dirty="0">
                <a:solidFill>
                  <a:srgbClr val="006600"/>
                </a:solidFill>
                <a:latin typeface="+mn-lt"/>
                <a:ea typeface="+mn-ea"/>
                <a:cs typeface="+mn-ea"/>
                <a:sym typeface="+mn-lt"/>
              </a:rPr>
              <a:t>×</a:t>
            </a:r>
            <a:endParaRPr kumimoji="1" lang="en-US" altLang="zh-CN" b="1" dirty="0">
              <a:solidFill>
                <a:srgbClr val="006600"/>
              </a:solidFill>
              <a:latin typeface="+mn-lt"/>
              <a:ea typeface="+mn-ea"/>
              <a:cs typeface="+mn-ea"/>
              <a:sym typeface="+mn-lt"/>
            </a:endParaRPr>
          </a:p>
          <a:p>
            <a:pPr eaLnBrk="0" hangingPunct="0">
              <a:lnSpc>
                <a:spcPct val="130000"/>
              </a:lnSpc>
            </a:pPr>
            <a:r>
              <a:rPr kumimoji="1" lang="en-US" altLang="zh-CN" dirty="0">
                <a:solidFill>
                  <a:srgbClr val="006600"/>
                </a:solidFill>
                <a:latin typeface="+mn-lt"/>
                <a:ea typeface="+mn-ea"/>
                <a:cs typeface="+mn-ea"/>
                <a:sym typeface="+mn-lt"/>
              </a:rPr>
              <a:t>×</a:t>
            </a:r>
            <a:endParaRPr kumimoji="1" lang="en-US" altLang="zh-CN" b="1" dirty="0">
              <a:solidFill>
                <a:srgbClr val="006600"/>
              </a:solidFill>
              <a:latin typeface="+mn-lt"/>
              <a:ea typeface="+mn-ea"/>
              <a:cs typeface="+mn-ea"/>
              <a:sym typeface="+mn-lt"/>
            </a:endParaRPr>
          </a:p>
          <a:p>
            <a:pPr eaLnBrk="0" hangingPunct="0">
              <a:lnSpc>
                <a:spcPct val="130000"/>
              </a:lnSpc>
            </a:pPr>
            <a:r>
              <a:rPr kumimoji="1" lang="en-US" altLang="zh-CN" b="1" dirty="0">
                <a:solidFill>
                  <a:srgbClr val="006600"/>
                </a:solidFill>
                <a:latin typeface="+mn-lt"/>
                <a:ea typeface="+mn-ea"/>
                <a:cs typeface="+mn-ea"/>
                <a:sym typeface="+mn-lt"/>
              </a:rPr>
              <a:t>× </a:t>
            </a:r>
            <a:endParaRPr kumimoji="1" lang="en-US" altLang="zh-CN" b="1" dirty="0">
              <a:solidFill>
                <a:srgbClr val="006600"/>
              </a:solidFill>
              <a:latin typeface="+mn-lt"/>
              <a:ea typeface="+mn-ea"/>
              <a:cs typeface="+mn-ea"/>
              <a:sym typeface="+mn-lt"/>
            </a:endParaRPr>
          </a:p>
          <a:p>
            <a:pPr eaLnBrk="0" hangingPunct="0">
              <a:lnSpc>
                <a:spcPct val="130000"/>
              </a:lnSpc>
            </a:pPr>
            <a:r>
              <a:rPr kumimoji="1" lang="en-US" altLang="zh-CN" b="1" dirty="0">
                <a:solidFill>
                  <a:srgbClr val="006600"/>
                </a:solidFill>
                <a:latin typeface="+mn-lt"/>
                <a:ea typeface="+mn-ea"/>
                <a:cs typeface="+mn-ea"/>
                <a:sym typeface="+mn-lt"/>
              </a:rPr>
              <a:t>× </a:t>
            </a:r>
            <a:endParaRPr kumimoji="1" lang="en-US" altLang="zh-CN" b="1" dirty="0">
              <a:solidFill>
                <a:srgbClr val="006600"/>
              </a:solidFill>
              <a:latin typeface="+mn-lt"/>
              <a:ea typeface="+mn-ea"/>
              <a:cs typeface="+mn-ea"/>
              <a:sym typeface="+mn-lt"/>
            </a:endParaRPr>
          </a:p>
          <a:p>
            <a:pPr eaLnBrk="0" hangingPunct="0">
              <a:lnSpc>
                <a:spcPct val="130000"/>
              </a:lnSpc>
            </a:pPr>
            <a:r>
              <a:rPr kumimoji="1" lang="en-US" altLang="zh-CN" b="1" dirty="0">
                <a:solidFill>
                  <a:srgbClr val="006600"/>
                </a:solidFill>
                <a:latin typeface="+mn-lt"/>
                <a:ea typeface="+mn-ea"/>
                <a:cs typeface="+mn-ea"/>
                <a:sym typeface="+mn-lt"/>
              </a:rPr>
              <a:t>× </a:t>
            </a:r>
            <a:endParaRPr kumimoji="1" lang="en-US" altLang="zh-CN" b="1" dirty="0">
              <a:solidFill>
                <a:srgbClr val="006600"/>
              </a:solidFill>
              <a:latin typeface="+mn-lt"/>
              <a:ea typeface="+mn-ea"/>
              <a:cs typeface="+mn-ea"/>
              <a:sym typeface="+mn-lt"/>
            </a:endParaRPr>
          </a:p>
          <a:p>
            <a:pPr eaLnBrk="0" hangingPunct="0">
              <a:lnSpc>
                <a:spcPct val="130000"/>
              </a:lnSpc>
            </a:pPr>
            <a:r>
              <a:rPr kumimoji="1" lang="en-US" altLang="zh-CN" b="1" dirty="0">
                <a:solidFill>
                  <a:srgbClr val="006600"/>
                </a:solidFill>
                <a:latin typeface="+mn-lt"/>
                <a:ea typeface="+mn-ea"/>
                <a:cs typeface="+mn-ea"/>
                <a:sym typeface="+mn-lt"/>
              </a:rPr>
              <a:t>×</a:t>
            </a:r>
            <a:endParaRPr kumimoji="1" lang="en-US" altLang="zh-CN" b="1" dirty="0">
              <a:solidFill>
                <a:srgbClr val="00660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4294967295" end="4294967295"/>
                                            </p:txEl>
                                          </p:spTgt>
                                        </p:tgtEl>
                                        <p:attrNameLst>
                                          <p:attrName>style.visibility</p:attrName>
                                        </p:attrNameLst>
                                      </p:cBhvr>
                                      <p:to>
                                        <p:strVal val="visible"/>
                                      </p:to>
                                    </p:set>
                                    <p:animEffect transition="in" filter="wipe(up)">
                                      <p:cBhvr>
                                        <p:cTn id="7" dur="500"/>
                                        <p:tgtEl>
                                          <p:spTgt spid="3">
                                            <p:txEl>
                                              <p:pRg st="4294967295" end="4294967295"/>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up)">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up)">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up)">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up)">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ipe(up)">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wipe(up)">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wipe(up)">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wipe(up)">
                                      <p:cBhvr>
                                        <p:cTn id="47" dur="5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wipe(up)">
                                      <p:cBhvr>
                                        <p:cTn id="52" dur="500"/>
                                        <p:tgtEl>
                                          <p:spTgt spid="3">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grpId="0" nodeType="click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Effect transition="in" filter="wipe(up)">
                                      <p:cBhvr>
                                        <p:cTn id="5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ChangeArrowheads="1"/>
          </p:cNvSpPr>
          <p:nvPr/>
        </p:nvSpPr>
        <p:spPr bwMode="auto">
          <a:xfrm>
            <a:off x="1336675" y="2476227"/>
            <a:ext cx="7807325" cy="373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914400" indent="-457200">
              <a:defRPr sz="2400" b="1">
                <a:solidFill>
                  <a:schemeClr val="tx1"/>
                </a:solidFill>
                <a:latin typeface="Times New Roman" panose="02020603050405020304" pitchFamily="18" charset="0"/>
                <a:ea typeface="宋体" panose="02010600030101010101" pitchFamily="2" charset="-122"/>
              </a:defRPr>
            </a:lvl2pPr>
            <a:lvl3pPr marL="1371600" indent="-457200">
              <a:defRPr sz="2400" b="1">
                <a:solidFill>
                  <a:schemeClr val="tx1"/>
                </a:solidFill>
                <a:latin typeface="Times New Roman" panose="02020603050405020304" pitchFamily="18" charset="0"/>
                <a:ea typeface="宋体" panose="02010600030101010101" pitchFamily="2" charset="-122"/>
              </a:defRPr>
            </a:lvl3pPr>
            <a:lvl4pPr marL="1828800" indent="-457200">
              <a:defRPr sz="2400" b="1">
                <a:solidFill>
                  <a:schemeClr val="tx1"/>
                </a:solidFill>
                <a:latin typeface="Times New Roman" panose="02020603050405020304" pitchFamily="18" charset="0"/>
                <a:ea typeface="宋体" panose="02010600030101010101" pitchFamily="2" charset="-122"/>
              </a:defRPr>
            </a:lvl4pPr>
            <a:lvl5pPr marL="2286000" indent="-457200">
              <a:defRPr sz="2400" b="1">
                <a:solidFill>
                  <a:schemeClr val="tx1"/>
                </a:solidFill>
                <a:latin typeface="Times New Roman" panose="02020603050405020304" pitchFamily="18" charset="0"/>
                <a:ea typeface="宋体" panose="02010600030101010101" pitchFamily="2" charset="-122"/>
              </a:defRPr>
            </a:lvl5pPr>
            <a:lvl6pPr marL="2743200" indent="-4572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3200400" indent="-4572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657600" indent="-4572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4114800" indent="-4572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30000"/>
              </a:lnSpc>
            </a:pPr>
            <a:r>
              <a:rPr kumimoji="1" lang="zh-CN" altLang="en-US" sz="2600" dirty="0">
                <a:solidFill>
                  <a:srgbClr val="000000"/>
                </a:solidFill>
                <a:latin typeface="+mn-lt"/>
                <a:ea typeface="+mn-ea"/>
                <a:cs typeface="+mn-ea"/>
                <a:sym typeface="+mn-lt"/>
              </a:rPr>
              <a:t>立即数寻址                </a:t>
            </a:r>
            <a:r>
              <a:rPr kumimoji="1" lang="en-US" altLang="zh-CN" sz="2600" dirty="0">
                <a:solidFill>
                  <a:srgbClr val="000000"/>
                </a:solidFill>
                <a:latin typeface="+mn-lt"/>
                <a:ea typeface="+mn-ea"/>
                <a:cs typeface="+mn-ea"/>
                <a:sym typeface="+mn-lt"/>
              </a:rPr>
              <a:t>MOV  AX , </a:t>
            </a:r>
            <a:r>
              <a:rPr kumimoji="1" lang="en-US" altLang="zh-CN" sz="2600" dirty="0">
                <a:solidFill>
                  <a:srgbClr val="FF0000"/>
                </a:solidFill>
                <a:latin typeface="+mn-lt"/>
                <a:ea typeface="+mn-ea"/>
                <a:cs typeface="+mn-ea"/>
                <a:sym typeface="+mn-lt"/>
              </a:rPr>
              <a:t>3069H</a:t>
            </a:r>
            <a:endParaRPr kumimoji="1" lang="en-US" altLang="zh-CN" sz="2600" dirty="0">
              <a:solidFill>
                <a:srgbClr val="FF0000"/>
              </a:solidFill>
              <a:latin typeface="+mn-lt"/>
              <a:ea typeface="+mn-ea"/>
              <a:cs typeface="+mn-ea"/>
              <a:sym typeface="+mn-lt"/>
            </a:endParaRPr>
          </a:p>
          <a:p>
            <a:pPr>
              <a:lnSpc>
                <a:spcPct val="130000"/>
              </a:lnSpc>
            </a:pPr>
            <a:r>
              <a:rPr kumimoji="1" lang="zh-CN" altLang="en-US" sz="2600" dirty="0">
                <a:solidFill>
                  <a:srgbClr val="000000"/>
                </a:solidFill>
                <a:latin typeface="+mn-lt"/>
                <a:ea typeface="+mn-ea"/>
                <a:cs typeface="+mn-ea"/>
                <a:sym typeface="+mn-lt"/>
              </a:rPr>
              <a:t>寄存器寻址                </a:t>
            </a:r>
            <a:r>
              <a:rPr kumimoji="1" lang="en-US" altLang="zh-CN" sz="2600" dirty="0">
                <a:solidFill>
                  <a:srgbClr val="000000"/>
                </a:solidFill>
                <a:latin typeface="+mn-lt"/>
                <a:ea typeface="+mn-ea"/>
                <a:cs typeface="+mn-ea"/>
                <a:sym typeface="+mn-lt"/>
              </a:rPr>
              <a:t>MOV  AL , </a:t>
            </a:r>
            <a:r>
              <a:rPr kumimoji="1" lang="en-US" altLang="zh-CN" sz="2600" dirty="0">
                <a:solidFill>
                  <a:srgbClr val="FF0000"/>
                </a:solidFill>
                <a:latin typeface="+mn-lt"/>
                <a:ea typeface="+mn-ea"/>
                <a:cs typeface="+mn-ea"/>
                <a:sym typeface="+mn-lt"/>
              </a:rPr>
              <a:t>BH</a:t>
            </a:r>
            <a:endParaRPr kumimoji="1" lang="en-US" altLang="zh-CN" sz="2600" dirty="0">
              <a:solidFill>
                <a:srgbClr val="FF0000"/>
              </a:solidFill>
              <a:latin typeface="+mn-lt"/>
              <a:ea typeface="+mn-ea"/>
              <a:cs typeface="+mn-ea"/>
              <a:sym typeface="+mn-lt"/>
            </a:endParaRPr>
          </a:p>
          <a:p>
            <a:pPr>
              <a:lnSpc>
                <a:spcPct val="130000"/>
              </a:lnSpc>
            </a:pPr>
            <a:r>
              <a:rPr kumimoji="1" lang="zh-CN" altLang="en-US" sz="2600" dirty="0">
                <a:solidFill>
                  <a:srgbClr val="000000"/>
                </a:solidFill>
                <a:latin typeface="+mn-lt"/>
                <a:ea typeface="+mn-ea"/>
                <a:cs typeface="+mn-ea"/>
                <a:sym typeface="+mn-lt"/>
              </a:rPr>
              <a:t>直接寻址                    </a:t>
            </a:r>
            <a:r>
              <a:rPr kumimoji="1" lang="en-US" altLang="zh-CN" sz="2600" dirty="0">
                <a:solidFill>
                  <a:srgbClr val="000000"/>
                </a:solidFill>
                <a:latin typeface="+mn-lt"/>
                <a:ea typeface="+mn-ea"/>
                <a:cs typeface="+mn-ea"/>
                <a:sym typeface="+mn-lt"/>
              </a:rPr>
              <a:t>MOV  AX , </a:t>
            </a:r>
            <a:r>
              <a:rPr kumimoji="1" lang="en-US" altLang="zh-CN" sz="2600" dirty="0">
                <a:solidFill>
                  <a:srgbClr val="FF0000"/>
                </a:solidFill>
                <a:latin typeface="+mn-lt"/>
                <a:ea typeface="+mn-ea"/>
                <a:cs typeface="+mn-ea"/>
                <a:sym typeface="+mn-lt"/>
              </a:rPr>
              <a:t>[2000H]</a:t>
            </a:r>
            <a:endParaRPr kumimoji="1" lang="en-US" altLang="zh-CN" sz="2600" dirty="0">
              <a:solidFill>
                <a:srgbClr val="FF0000"/>
              </a:solidFill>
              <a:latin typeface="+mn-lt"/>
              <a:ea typeface="+mn-ea"/>
              <a:cs typeface="+mn-ea"/>
              <a:sym typeface="+mn-lt"/>
            </a:endParaRPr>
          </a:p>
          <a:p>
            <a:pPr>
              <a:lnSpc>
                <a:spcPct val="130000"/>
              </a:lnSpc>
            </a:pPr>
            <a:r>
              <a:rPr kumimoji="1" lang="zh-CN" altLang="en-US" sz="2600" dirty="0">
                <a:solidFill>
                  <a:srgbClr val="000000"/>
                </a:solidFill>
                <a:latin typeface="+mn-lt"/>
                <a:ea typeface="+mn-ea"/>
                <a:cs typeface="+mn-ea"/>
                <a:sym typeface="+mn-lt"/>
              </a:rPr>
              <a:t>寄存器间接寻址         </a:t>
            </a:r>
            <a:r>
              <a:rPr kumimoji="1" lang="en-US" altLang="zh-CN" sz="2600" dirty="0">
                <a:solidFill>
                  <a:srgbClr val="000000"/>
                </a:solidFill>
                <a:latin typeface="+mn-lt"/>
                <a:ea typeface="+mn-ea"/>
                <a:cs typeface="+mn-ea"/>
                <a:sym typeface="+mn-lt"/>
              </a:rPr>
              <a:t>MOV  AX , </a:t>
            </a:r>
            <a:r>
              <a:rPr kumimoji="1" lang="en-US" altLang="zh-CN" sz="2600" dirty="0">
                <a:solidFill>
                  <a:srgbClr val="FF0000"/>
                </a:solidFill>
                <a:latin typeface="+mn-lt"/>
                <a:ea typeface="+mn-ea"/>
                <a:cs typeface="+mn-ea"/>
                <a:sym typeface="+mn-lt"/>
              </a:rPr>
              <a:t>[BX] </a:t>
            </a:r>
            <a:endParaRPr kumimoji="1" lang="en-US" altLang="zh-CN" sz="2600" dirty="0">
              <a:solidFill>
                <a:srgbClr val="FF0000"/>
              </a:solidFill>
              <a:latin typeface="+mn-lt"/>
              <a:ea typeface="+mn-ea"/>
              <a:cs typeface="+mn-ea"/>
              <a:sym typeface="+mn-lt"/>
            </a:endParaRPr>
          </a:p>
          <a:p>
            <a:pPr>
              <a:lnSpc>
                <a:spcPct val="130000"/>
              </a:lnSpc>
            </a:pPr>
            <a:r>
              <a:rPr kumimoji="1" lang="zh-CN" altLang="en-US" sz="2600" dirty="0">
                <a:solidFill>
                  <a:srgbClr val="000000"/>
                </a:solidFill>
                <a:latin typeface="+mn-lt"/>
                <a:ea typeface="+mn-ea"/>
                <a:cs typeface="+mn-ea"/>
                <a:sym typeface="+mn-lt"/>
              </a:rPr>
              <a:t>寄存器相对寻址         </a:t>
            </a:r>
            <a:r>
              <a:rPr kumimoji="1" lang="en-US" altLang="zh-CN" sz="2600" dirty="0">
                <a:solidFill>
                  <a:srgbClr val="000000"/>
                </a:solidFill>
                <a:latin typeface="+mn-lt"/>
                <a:ea typeface="+mn-ea"/>
                <a:cs typeface="+mn-ea"/>
                <a:sym typeface="+mn-lt"/>
              </a:rPr>
              <a:t>MOV  AX , </a:t>
            </a:r>
            <a:r>
              <a:rPr kumimoji="1" lang="en-US" altLang="zh-CN" sz="2600" dirty="0">
                <a:solidFill>
                  <a:srgbClr val="FF0000"/>
                </a:solidFill>
                <a:latin typeface="+mn-lt"/>
                <a:ea typeface="+mn-ea"/>
                <a:cs typeface="+mn-ea"/>
                <a:sym typeface="+mn-lt"/>
              </a:rPr>
              <a:t>NUM [SI] </a:t>
            </a:r>
            <a:endParaRPr kumimoji="1" lang="en-US" altLang="zh-CN" sz="2600" dirty="0">
              <a:solidFill>
                <a:srgbClr val="FF0000"/>
              </a:solidFill>
              <a:latin typeface="+mn-lt"/>
              <a:ea typeface="+mn-ea"/>
              <a:cs typeface="+mn-ea"/>
              <a:sym typeface="+mn-lt"/>
            </a:endParaRPr>
          </a:p>
          <a:p>
            <a:pPr>
              <a:lnSpc>
                <a:spcPct val="130000"/>
              </a:lnSpc>
            </a:pPr>
            <a:r>
              <a:rPr kumimoji="1" lang="zh-CN" altLang="en-US" sz="2600" dirty="0">
                <a:solidFill>
                  <a:srgbClr val="000000"/>
                </a:solidFill>
                <a:latin typeface="+mn-lt"/>
                <a:ea typeface="+mn-ea"/>
                <a:cs typeface="+mn-ea"/>
                <a:sym typeface="+mn-lt"/>
              </a:rPr>
              <a:t>基址变址寻址             </a:t>
            </a:r>
            <a:r>
              <a:rPr kumimoji="1" lang="en-US" altLang="zh-CN" sz="2600" dirty="0">
                <a:solidFill>
                  <a:srgbClr val="000000"/>
                </a:solidFill>
                <a:latin typeface="+mn-lt"/>
                <a:ea typeface="+mn-ea"/>
                <a:cs typeface="+mn-ea"/>
                <a:sym typeface="+mn-lt"/>
              </a:rPr>
              <a:t>MOV  AX , </a:t>
            </a:r>
            <a:r>
              <a:rPr kumimoji="1" lang="en-US" altLang="zh-CN" sz="2600" dirty="0">
                <a:solidFill>
                  <a:srgbClr val="FF0000"/>
                </a:solidFill>
                <a:latin typeface="+mn-lt"/>
                <a:ea typeface="+mn-ea"/>
                <a:cs typeface="+mn-ea"/>
                <a:sym typeface="+mn-lt"/>
              </a:rPr>
              <a:t>[BP][DI]</a:t>
            </a:r>
            <a:endParaRPr kumimoji="1" lang="en-US" altLang="zh-CN" sz="2600" dirty="0">
              <a:solidFill>
                <a:srgbClr val="FF0000"/>
              </a:solidFill>
              <a:latin typeface="+mn-lt"/>
              <a:ea typeface="+mn-ea"/>
              <a:cs typeface="+mn-ea"/>
              <a:sym typeface="+mn-lt"/>
            </a:endParaRPr>
          </a:p>
          <a:p>
            <a:pPr>
              <a:lnSpc>
                <a:spcPct val="130000"/>
              </a:lnSpc>
            </a:pPr>
            <a:r>
              <a:rPr kumimoji="1" lang="zh-CN" altLang="en-US" sz="2600" dirty="0">
                <a:solidFill>
                  <a:srgbClr val="000000"/>
                </a:solidFill>
                <a:latin typeface="+mn-lt"/>
                <a:ea typeface="+mn-ea"/>
                <a:cs typeface="+mn-ea"/>
                <a:sym typeface="+mn-lt"/>
              </a:rPr>
              <a:t>相对基址变址寻址      </a:t>
            </a:r>
            <a:r>
              <a:rPr kumimoji="1" lang="en-US" altLang="zh-CN" sz="2600" dirty="0">
                <a:solidFill>
                  <a:srgbClr val="000000"/>
                </a:solidFill>
                <a:latin typeface="+mn-lt"/>
                <a:ea typeface="+mn-ea"/>
                <a:cs typeface="+mn-ea"/>
                <a:sym typeface="+mn-lt"/>
              </a:rPr>
              <a:t>MOV  AX , </a:t>
            </a:r>
            <a:r>
              <a:rPr kumimoji="1" lang="en-US" altLang="zh-CN" sz="2600" dirty="0">
                <a:solidFill>
                  <a:srgbClr val="FF0000"/>
                </a:solidFill>
                <a:latin typeface="+mn-lt"/>
                <a:ea typeface="+mn-ea"/>
                <a:cs typeface="+mn-ea"/>
                <a:sym typeface="+mn-lt"/>
              </a:rPr>
              <a:t>MASK [BX][SI]</a:t>
            </a:r>
            <a:endParaRPr kumimoji="1" lang="en-US" altLang="zh-CN" sz="2600" dirty="0">
              <a:solidFill>
                <a:srgbClr val="FF0000"/>
              </a:solidFill>
              <a:latin typeface="+mn-lt"/>
              <a:ea typeface="+mn-ea"/>
              <a:cs typeface="+mn-ea"/>
              <a:sym typeface="+mn-lt"/>
            </a:endParaRPr>
          </a:p>
        </p:txBody>
      </p:sp>
      <p:sp>
        <p:nvSpPr>
          <p:cNvPr id="44035" name="Text Box 12"/>
          <p:cNvSpPr txBox="1">
            <a:spLocks noChangeArrowheads="1"/>
          </p:cNvSpPr>
          <p:nvPr/>
        </p:nvSpPr>
        <p:spPr bwMode="auto">
          <a:xfrm>
            <a:off x="2116917" y="1435976"/>
            <a:ext cx="491016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1" lang="zh-CN" altLang="en-US" sz="3600" dirty="0">
                <a:ln w="0"/>
                <a:solidFill>
                  <a:srgbClr val="C00000"/>
                </a:solidFill>
                <a:effectLst>
                  <a:reflection blurRad="6350" stA="53000" endA="300" endPos="35500" dir="5400000" sy="-90000" algn="bl" rotWithShape="0"/>
                </a:effectLst>
                <a:latin typeface="+mn-lt"/>
                <a:ea typeface="+mn-ea"/>
                <a:cs typeface="+mn-ea"/>
                <a:sym typeface="+mn-lt"/>
              </a:rPr>
              <a:t>操作数的寻址方式总结 </a:t>
            </a:r>
            <a:endParaRPr kumimoji="1" lang="zh-CN" altLang="en-US" sz="3600" dirty="0">
              <a:ln w="0"/>
              <a:solidFill>
                <a:srgbClr val="C00000"/>
              </a:solidFill>
              <a:effectLst>
                <a:reflection blurRad="6350" stA="53000" endA="300" endPos="35500" dir="5400000" sy="-90000" algn="bl" rotWithShape="0"/>
              </a:effectLst>
              <a:latin typeface="+mn-lt"/>
              <a:ea typeface="+mn-ea"/>
              <a:cs typeface="+mn-ea"/>
              <a:sym typeface="+mn-lt"/>
            </a:endParaRPr>
          </a:p>
        </p:txBody>
      </p:sp>
      <p:sp>
        <p:nvSpPr>
          <p:cNvPr id="44036" name="AutoShape 4"/>
          <p:cNvSpPr/>
          <p:nvPr/>
        </p:nvSpPr>
        <p:spPr bwMode="auto">
          <a:xfrm>
            <a:off x="923925" y="2798489"/>
            <a:ext cx="412750" cy="3139856"/>
          </a:xfrm>
          <a:prstGeom prst="leftBrace">
            <a:avLst>
              <a:gd name="adj1" fmla="val 52873"/>
              <a:gd name="adj2" fmla="val 50000"/>
            </a:avLst>
          </a:prstGeom>
          <a:noFill/>
          <a:ln w="38100">
            <a:solidFill>
              <a:srgbClr val="00206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kumimoji="1" lang="zh-CN" altLang="en-US">
              <a:latin typeface="+mn-lt"/>
              <a:ea typeface="+mn-ea"/>
              <a:cs typeface="+mn-ea"/>
              <a:sym typeface="+mn-lt"/>
            </a:endParaRPr>
          </a:p>
        </p:txBody>
      </p:sp>
    </p:spTree>
  </p:cSld>
  <p:clrMapOvr>
    <a:masterClrMapping/>
  </p:clrMapOvr>
  <p:transition>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a:spLocks noChangeArrowheads="1"/>
          </p:cNvSpPr>
          <p:nvPr/>
        </p:nvSpPr>
        <p:spPr bwMode="auto">
          <a:xfrm>
            <a:off x="2633007" y="1164209"/>
            <a:ext cx="387798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kumimoji="1" lang="zh-CN" altLang="en-US" sz="3200" dirty="0">
                <a:solidFill>
                  <a:srgbClr val="C00000"/>
                </a:solidFill>
                <a:latin typeface="+mn-lt"/>
                <a:ea typeface="+mn-ea"/>
                <a:cs typeface="+mn-ea"/>
                <a:sym typeface="+mn-lt"/>
              </a:rPr>
              <a:t>标志寄存器传送指令</a:t>
            </a:r>
            <a:endParaRPr kumimoji="1" lang="en-US" altLang="zh-CN" sz="3200" dirty="0">
              <a:solidFill>
                <a:srgbClr val="C00000"/>
              </a:solidFill>
              <a:latin typeface="+mn-lt"/>
              <a:ea typeface="+mn-ea"/>
              <a:cs typeface="+mn-ea"/>
              <a:sym typeface="+mn-lt"/>
            </a:endParaRPr>
          </a:p>
        </p:txBody>
      </p:sp>
      <p:sp>
        <p:nvSpPr>
          <p:cNvPr id="2" name="矩形 1"/>
          <p:cNvSpPr/>
          <p:nvPr/>
        </p:nvSpPr>
        <p:spPr>
          <a:xfrm>
            <a:off x="954662" y="6239849"/>
            <a:ext cx="4572000" cy="400110"/>
          </a:xfrm>
          <a:prstGeom prst="rect">
            <a:avLst/>
          </a:prstGeom>
        </p:spPr>
        <p:txBody>
          <a:bodyPr>
            <a:spAutoFit/>
          </a:bodyPr>
          <a:lstStyle/>
          <a:p>
            <a:pPr marL="800100" lvl="1" indent="-342900">
              <a:buFont typeface="Arial" panose="020B0604020202020204" pitchFamily="34" charset="0"/>
              <a:buChar char="•"/>
            </a:pPr>
            <a:r>
              <a:rPr kumimoji="1" lang="zh-CN" altLang="en-US" sz="2000" dirty="0">
                <a:solidFill>
                  <a:srgbClr val="C00000"/>
                </a:solidFill>
                <a:latin typeface="+mn-lt"/>
                <a:ea typeface="+mn-ea"/>
                <a:cs typeface="+mn-ea"/>
                <a:sym typeface="+mn-lt"/>
              </a:rPr>
              <a:t>影响标志位</a:t>
            </a:r>
            <a:endParaRPr kumimoji="1" lang="en-US" altLang="zh-CN" sz="2000" dirty="0">
              <a:solidFill>
                <a:srgbClr val="C00000"/>
              </a:solidFill>
              <a:latin typeface="+mn-lt"/>
              <a:ea typeface="+mn-ea"/>
              <a:cs typeface="+mn-ea"/>
              <a:sym typeface="+mn-lt"/>
            </a:endParaRPr>
          </a:p>
        </p:txBody>
      </p:sp>
      <p:sp>
        <p:nvSpPr>
          <p:cNvPr id="4" name="矩形 3"/>
          <p:cNvSpPr/>
          <p:nvPr/>
        </p:nvSpPr>
        <p:spPr>
          <a:xfrm>
            <a:off x="3181889" y="6239849"/>
            <a:ext cx="3934282" cy="400110"/>
          </a:xfrm>
          <a:prstGeom prst="rect">
            <a:avLst/>
          </a:prstGeom>
        </p:spPr>
        <p:txBody>
          <a:bodyPr wrap="none">
            <a:spAutoFit/>
          </a:bodyPr>
          <a:lstStyle/>
          <a:p>
            <a:pPr marL="800100" lvl="1" indent="-342900">
              <a:buFont typeface="Arial" panose="020B0604020202020204" pitchFamily="34" charset="0"/>
              <a:buChar char="•"/>
            </a:pPr>
            <a:r>
              <a:rPr kumimoji="1" lang="en-US" altLang="zh-CN" sz="2000" dirty="0">
                <a:solidFill>
                  <a:srgbClr val="C00000"/>
                </a:solidFill>
                <a:latin typeface="+mn-lt"/>
                <a:ea typeface="+mn-ea"/>
                <a:cs typeface="+mn-ea"/>
                <a:sym typeface="+mn-lt"/>
              </a:rPr>
              <a:t>FLAGS</a:t>
            </a:r>
            <a:r>
              <a:rPr kumimoji="1" lang="zh-CN" altLang="en-US" sz="2000" dirty="0">
                <a:solidFill>
                  <a:srgbClr val="C00000"/>
                </a:solidFill>
                <a:latin typeface="+mn-lt"/>
                <a:ea typeface="+mn-ea"/>
                <a:cs typeface="+mn-ea"/>
                <a:sym typeface="+mn-lt"/>
              </a:rPr>
              <a:t>为</a:t>
            </a:r>
            <a:r>
              <a:rPr kumimoji="1" lang="en-US" altLang="zh-CN" sz="2000" dirty="0">
                <a:solidFill>
                  <a:srgbClr val="C00000"/>
                </a:solidFill>
                <a:latin typeface="+mn-lt"/>
                <a:ea typeface="+mn-ea"/>
                <a:cs typeface="+mn-ea"/>
                <a:sym typeface="+mn-lt"/>
              </a:rPr>
              <a:t>16</a:t>
            </a:r>
            <a:r>
              <a:rPr kumimoji="1" lang="zh-CN" altLang="en-US" sz="2000" dirty="0">
                <a:solidFill>
                  <a:srgbClr val="C00000"/>
                </a:solidFill>
                <a:latin typeface="+mn-lt"/>
                <a:ea typeface="+mn-ea"/>
                <a:cs typeface="+mn-ea"/>
                <a:sym typeface="+mn-lt"/>
              </a:rPr>
              <a:t>位标志寄存器</a:t>
            </a:r>
            <a:endParaRPr kumimoji="1" lang="zh-CN" altLang="en-US" sz="2000" dirty="0">
              <a:solidFill>
                <a:srgbClr val="C00000"/>
              </a:solidFill>
              <a:latin typeface="+mn-lt"/>
              <a:ea typeface="+mn-ea"/>
              <a:cs typeface="+mn-ea"/>
              <a:sym typeface="+mn-lt"/>
            </a:endParaRPr>
          </a:p>
        </p:txBody>
      </p:sp>
      <p:sp>
        <p:nvSpPr>
          <p:cNvPr id="5" name="矩形 4"/>
          <p:cNvSpPr/>
          <p:nvPr/>
        </p:nvSpPr>
        <p:spPr>
          <a:xfrm>
            <a:off x="367746" y="2086202"/>
            <a:ext cx="4034784" cy="3816429"/>
          </a:xfrm>
          <a:prstGeom prst="rect">
            <a:avLst/>
          </a:prstGeom>
          <a:ln w="28575">
            <a:solidFill>
              <a:srgbClr val="005696"/>
            </a:solidFill>
            <a:prstDash val="sysDash"/>
          </a:ln>
        </p:spPr>
        <p:txBody>
          <a:bodyPr wrap="square">
            <a:spAutoFit/>
          </a:bodyPr>
          <a:lstStyle/>
          <a:p>
            <a:pPr algn="just"/>
            <a:r>
              <a:rPr kumimoji="1" lang="zh-CN" altLang="en-US" sz="2200" dirty="0">
                <a:solidFill>
                  <a:srgbClr val="006600"/>
                </a:solidFill>
                <a:latin typeface="+mn-lt"/>
                <a:ea typeface="+mn-ea"/>
                <a:cs typeface="+mn-ea"/>
                <a:sym typeface="+mn-lt"/>
              </a:rPr>
              <a:t>标志送</a:t>
            </a:r>
            <a:r>
              <a:rPr kumimoji="1" lang="en-US" altLang="zh-CN" sz="2200" dirty="0">
                <a:solidFill>
                  <a:srgbClr val="006600"/>
                </a:solidFill>
                <a:latin typeface="+mn-lt"/>
                <a:ea typeface="+mn-ea"/>
                <a:cs typeface="+mn-ea"/>
                <a:sym typeface="+mn-lt"/>
              </a:rPr>
              <a:t>AH</a:t>
            </a:r>
            <a:r>
              <a:rPr kumimoji="1" lang="zh-CN" altLang="en-US" sz="2200" dirty="0">
                <a:solidFill>
                  <a:srgbClr val="006600"/>
                </a:solidFill>
                <a:latin typeface="+mn-lt"/>
                <a:ea typeface="+mn-ea"/>
                <a:cs typeface="+mn-ea"/>
                <a:sym typeface="+mn-lt"/>
              </a:rPr>
              <a:t>指令：   </a:t>
            </a:r>
            <a:r>
              <a:rPr kumimoji="1" lang="en-US" altLang="zh-CN" sz="2200" dirty="0">
                <a:solidFill>
                  <a:srgbClr val="006600"/>
                </a:solidFill>
                <a:latin typeface="+mn-lt"/>
                <a:ea typeface="+mn-ea"/>
                <a:cs typeface="+mn-ea"/>
                <a:sym typeface="+mn-lt"/>
              </a:rPr>
              <a:t>LAHF</a:t>
            </a:r>
            <a:endParaRPr kumimoji="1" lang="en-US" altLang="zh-CN" sz="2200" dirty="0">
              <a:solidFill>
                <a:srgbClr val="006600"/>
              </a:solidFill>
              <a:latin typeface="+mn-lt"/>
              <a:ea typeface="+mn-ea"/>
              <a:cs typeface="+mn-ea"/>
              <a:sym typeface="+mn-lt"/>
            </a:endParaRPr>
          </a:p>
          <a:p>
            <a:pPr algn="just"/>
            <a:r>
              <a:rPr kumimoji="1" lang="zh-CN" altLang="en-US" sz="2200" dirty="0">
                <a:solidFill>
                  <a:srgbClr val="000000"/>
                </a:solidFill>
                <a:latin typeface="+mn-lt"/>
                <a:ea typeface="+mn-ea"/>
                <a:cs typeface="+mn-ea"/>
                <a:sym typeface="+mn-lt"/>
              </a:rPr>
              <a:t>执行操作： </a:t>
            </a:r>
            <a:endParaRPr kumimoji="1" lang="en-US" altLang="zh-CN" sz="2200" dirty="0">
              <a:solidFill>
                <a:srgbClr val="000000"/>
              </a:solidFill>
              <a:latin typeface="+mn-lt"/>
              <a:ea typeface="+mn-ea"/>
              <a:cs typeface="+mn-ea"/>
              <a:sym typeface="+mn-lt"/>
            </a:endParaRPr>
          </a:p>
          <a:p>
            <a:pPr algn="just"/>
            <a:r>
              <a:rPr kumimoji="1" lang="en-US" altLang="zh-CN" sz="2200" dirty="0">
                <a:solidFill>
                  <a:srgbClr val="000000"/>
                </a:solidFill>
                <a:latin typeface="+mn-lt"/>
                <a:ea typeface="+mn-ea"/>
                <a:cs typeface="+mn-ea"/>
                <a:sym typeface="+mn-lt"/>
              </a:rPr>
              <a:t>(AH) </a:t>
            </a:r>
            <a:r>
              <a:rPr kumimoji="1" lang="en-US" altLang="zh-CN" sz="2000" dirty="0">
                <a:solidFill>
                  <a:srgbClr val="000000"/>
                </a:solidFill>
                <a:cs typeface="+mn-ea"/>
                <a:sym typeface="Symbol" panose="05050102010706020507" pitchFamily="18" charset="2"/>
              </a:rPr>
              <a:t></a:t>
            </a:r>
            <a:r>
              <a:rPr kumimoji="1" lang="en-US" altLang="zh-CN" sz="2200" dirty="0">
                <a:solidFill>
                  <a:srgbClr val="000000"/>
                </a:solidFill>
                <a:latin typeface="+mn-lt"/>
                <a:ea typeface="+mn-ea"/>
                <a:cs typeface="+mn-ea"/>
                <a:sym typeface="+mn-lt"/>
              </a:rPr>
              <a:t> (FLAGS</a:t>
            </a:r>
            <a:r>
              <a:rPr kumimoji="1" lang="zh-CN" altLang="zh-CN" sz="2200" dirty="0">
                <a:solidFill>
                  <a:srgbClr val="000000"/>
                </a:solidFill>
                <a:latin typeface="+mn-lt"/>
                <a:ea typeface="+mn-ea"/>
                <a:cs typeface="+mn-ea"/>
                <a:sym typeface="+mn-lt"/>
              </a:rPr>
              <a:t>的</a:t>
            </a:r>
            <a:r>
              <a:rPr kumimoji="1" lang="zh-CN" altLang="zh-CN" sz="2200" dirty="0">
                <a:solidFill>
                  <a:srgbClr val="FF0000"/>
                </a:solidFill>
                <a:latin typeface="+mn-lt"/>
                <a:ea typeface="+mn-ea"/>
                <a:cs typeface="+mn-ea"/>
                <a:sym typeface="+mn-lt"/>
              </a:rPr>
              <a:t>低字节</a:t>
            </a:r>
            <a:r>
              <a:rPr kumimoji="1" lang="en-US" altLang="zh-CN" sz="2200" dirty="0">
                <a:solidFill>
                  <a:srgbClr val="000000"/>
                </a:solidFill>
                <a:latin typeface="+mn-lt"/>
                <a:ea typeface="+mn-ea"/>
                <a:cs typeface="+mn-ea"/>
                <a:sym typeface="+mn-lt"/>
              </a:rPr>
              <a:t>)</a:t>
            </a:r>
            <a:endParaRPr kumimoji="1" lang="en-US" altLang="zh-CN" sz="2200" dirty="0">
              <a:solidFill>
                <a:srgbClr val="000000"/>
              </a:solidFill>
              <a:latin typeface="+mn-lt"/>
              <a:ea typeface="+mn-ea"/>
              <a:cs typeface="+mn-ea"/>
              <a:sym typeface="+mn-lt"/>
            </a:endParaRPr>
          </a:p>
          <a:p>
            <a:pPr algn="just"/>
            <a:r>
              <a:rPr kumimoji="1" lang="en-US" altLang="zh-CN" sz="2200" dirty="0">
                <a:solidFill>
                  <a:srgbClr val="000000"/>
                </a:solidFill>
                <a:latin typeface="+mn-lt"/>
                <a:ea typeface="+mn-ea"/>
                <a:cs typeface="+mn-ea"/>
                <a:sym typeface="+mn-lt"/>
              </a:rPr>
              <a:t>     </a:t>
            </a:r>
            <a:endParaRPr kumimoji="1" lang="en-US" altLang="zh-CN" sz="2200" dirty="0">
              <a:solidFill>
                <a:srgbClr val="000000"/>
              </a:solidFill>
              <a:latin typeface="+mn-lt"/>
              <a:ea typeface="+mn-ea"/>
              <a:cs typeface="+mn-ea"/>
              <a:sym typeface="+mn-lt"/>
            </a:endParaRPr>
          </a:p>
          <a:p>
            <a:pPr algn="just"/>
            <a:endParaRPr kumimoji="1" lang="en-US" altLang="zh-CN" sz="2200" dirty="0">
              <a:solidFill>
                <a:srgbClr val="000000"/>
              </a:solidFill>
              <a:latin typeface="+mn-lt"/>
              <a:ea typeface="+mn-ea"/>
              <a:cs typeface="+mn-ea"/>
              <a:sym typeface="+mn-lt"/>
            </a:endParaRPr>
          </a:p>
          <a:p>
            <a:pPr algn="just"/>
            <a:endParaRPr kumimoji="1" lang="en-US" altLang="zh-CN" sz="2200" dirty="0">
              <a:solidFill>
                <a:srgbClr val="000000"/>
              </a:solidFill>
              <a:latin typeface="+mn-lt"/>
              <a:ea typeface="+mn-ea"/>
              <a:cs typeface="+mn-ea"/>
              <a:sym typeface="+mn-lt"/>
            </a:endParaRPr>
          </a:p>
          <a:p>
            <a:pPr algn="just"/>
            <a:r>
              <a:rPr kumimoji="1" lang="en-US" altLang="zh-CN" sz="2200" dirty="0">
                <a:solidFill>
                  <a:srgbClr val="006600"/>
                </a:solidFill>
                <a:latin typeface="+mn-lt"/>
                <a:ea typeface="+mn-ea"/>
                <a:cs typeface="+mn-ea"/>
                <a:sym typeface="+mn-lt"/>
              </a:rPr>
              <a:t>AH</a:t>
            </a:r>
            <a:r>
              <a:rPr kumimoji="1" lang="zh-CN" altLang="en-US" sz="2200" dirty="0">
                <a:solidFill>
                  <a:srgbClr val="006600"/>
                </a:solidFill>
                <a:latin typeface="+mn-lt"/>
                <a:ea typeface="+mn-ea"/>
                <a:cs typeface="+mn-ea"/>
                <a:sym typeface="+mn-lt"/>
              </a:rPr>
              <a:t>送标志寄存器指令：</a:t>
            </a:r>
            <a:r>
              <a:rPr kumimoji="1" lang="en-US" altLang="zh-CN" sz="2200" dirty="0">
                <a:solidFill>
                  <a:srgbClr val="006600"/>
                </a:solidFill>
                <a:latin typeface="+mn-lt"/>
                <a:ea typeface="+mn-ea"/>
                <a:cs typeface="+mn-ea"/>
                <a:sym typeface="+mn-lt"/>
              </a:rPr>
              <a:t>SAHF</a:t>
            </a:r>
            <a:endParaRPr kumimoji="1" lang="en-US" altLang="zh-CN" sz="2200" dirty="0">
              <a:solidFill>
                <a:srgbClr val="006600"/>
              </a:solidFill>
              <a:latin typeface="+mn-lt"/>
              <a:ea typeface="+mn-ea"/>
              <a:cs typeface="+mn-ea"/>
              <a:sym typeface="+mn-lt"/>
            </a:endParaRPr>
          </a:p>
          <a:p>
            <a:pPr algn="just"/>
            <a:r>
              <a:rPr kumimoji="1" lang="zh-CN" altLang="en-US" sz="2200" dirty="0">
                <a:solidFill>
                  <a:srgbClr val="000000"/>
                </a:solidFill>
                <a:latin typeface="+mn-lt"/>
                <a:ea typeface="+mn-ea"/>
                <a:cs typeface="+mn-ea"/>
                <a:sym typeface="+mn-lt"/>
              </a:rPr>
              <a:t>执行操作：         </a:t>
            </a:r>
            <a:endParaRPr kumimoji="1" lang="en-US" altLang="zh-CN" sz="2200" dirty="0">
              <a:solidFill>
                <a:srgbClr val="000000"/>
              </a:solidFill>
              <a:latin typeface="+mn-lt"/>
              <a:ea typeface="+mn-ea"/>
              <a:cs typeface="+mn-ea"/>
              <a:sym typeface="+mn-lt"/>
            </a:endParaRPr>
          </a:p>
          <a:p>
            <a:pPr algn="just"/>
            <a:r>
              <a:rPr kumimoji="1" lang="en-US" altLang="zh-CN" sz="2200" dirty="0">
                <a:solidFill>
                  <a:srgbClr val="000000"/>
                </a:solidFill>
                <a:latin typeface="+mn-lt"/>
                <a:ea typeface="+mn-ea"/>
                <a:cs typeface="+mn-ea"/>
                <a:sym typeface="+mn-lt"/>
              </a:rPr>
              <a:t>(FLAGS</a:t>
            </a:r>
            <a:r>
              <a:rPr lang="zh-CN" altLang="en-US" sz="2200" dirty="0">
                <a:solidFill>
                  <a:srgbClr val="000000"/>
                </a:solidFill>
                <a:latin typeface="+mn-lt"/>
                <a:ea typeface="+mn-ea"/>
                <a:cs typeface="+mn-ea"/>
                <a:sym typeface="+mn-lt"/>
              </a:rPr>
              <a:t>的</a:t>
            </a:r>
            <a:r>
              <a:rPr lang="zh-CN" altLang="en-US" sz="2200" dirty="0">
                <a:solidFill>
                  <a:srgbClr val="FF0000"/>
                </a:solidFill>
                <a:latin typeface="+mn-lt"/>
                <a:ea typeface="+mn-ea"/>
                <a:cs typeface="+mn-ea"/>
                <a:sym typeface="+mn-lt"/>
              </a:rPr>
              <a:t>低字节</a:t>
            </a:r>
            <a:r>
              <a:rPr kumimoji="1" lang="en-US" altLang="zh-CN" sz="2200" dirty="0">
                <a:solidFill>
                  <a:srgbClr val="000000"/>
                </a:solidFill>
                <a:latin typeface="+mn-lt"/>
                <a:ea typeface="+mn-ea"/>
                <a:cs typeface="+mn-ea"/>
                <a:sym typeface="+mn-lt"/>
              </a:rPr>
              <a:t>) </a:t>
            </a:r>
            <a:r>
              <a:rPr kumimoji="1" lang="en-US" altLang="zh-CN" sz="2000" dirty="0">
                <a:solidFill>
                  <a:srgbClr val="000000"/>
                </a:solidFill>
                <a:cs typeface="+mn-ea"/>
                <a:sym typeface="Symbol" panose="05050102010706020507" pitchFamily="18" charset="2"/>
              </a:rPr>
              <a:t></a:t>
            </a:r>
            <a:r>
              <a:rPr kumimoji="1" lang="en-US" altLang="zh-CN" sz="2200" dirty="0">
                <a:solidFill>
                  <a:srgbClr val="000000"/>
                </a:solidFill>
                <a:latin typeface="+mn-lt"/>
                <a:ea typeface="+mn-ea"/>
                <a:cs typeface="+mn-ea"/>
                <a:sym typeface="+mn-lt"/>
              </a:rPr>
              <a:t>  (AH)</a:t>
            </a:r>
            <a:endParaRPr kumimoji="1" lang="en-US" altLang="zh-CN" sz="2200" dirty="0">
              <a:solidFill>
                <a:srgbClr val="000000"/>
              </a:solidFill>
              <a:latin typeface="+mn-lt"/>
              <a:ea typeface="+mn-ea"/>
              <a:cs typeface="+mn-ea"/>
              <a:sym typeface="+mn-lt"/>
            </a:endParaRPr>
          </a:p>
          <a:p>
            <a:pPr algn="just"/>
            <a:endParaRPr kumimoji="1" lang="en-US" altLang="zh-CN" sz="2200" dirty="0">
              <a:solidFill>
                <a:srgbClr val="000000"/>
              </a:solidFill>
              <a:latin typeface="+mn-lt"/>
              <a:ea typeface="+mn-ea"/>
              <a:cs typeface="+mn-ea"/>
              <a:sym typeface="+mn-lt"/>
            </a:endParaRPr>
          </a:p>
          <a:p>
            <a:pPr algn="just"/>
            <a:endParaRPr lang="zh-CN" altLang="en-US" sz="2200" dirty="0">
              <a:latin typeface="+mn-lt"/>
              <a:ea typeface="+mn-ea"/>
              <a:cs typeface="+mn-ea"/>
              <a:sym typeface="+mn-lt"/>
            </a:endParaRPr>
          </a:p>
        </p:txBody>
      </p:sp>
      <p:sp>
        <p:nvSpPr>
          <p:cNvPr id="6" name="矩形 5"/>
          <p:cNvSpPr/>
          <p:nvPr/>
        </p:nvSpPr>
        <p:spPr>
          <a:xfrm>
            <a:off x="4741471" y="2086202"/>
            <a:ext cx="4134172" cy="3816429"/>
          </a:xfrm>
          <a:prstGeom prst="rect">
            <a:avLst/>
          </a:prstGeom>
          <a:ln w="28575">
            <a:solidFill>
              <a:srgbClr val="005696"/>
            </a:solidFill>
            <a:prstDash val="sysDash"/>
          </a:ln>
        </p:spPr>
        <p:txBody>
          <a:bodyPr wrap="square">
            <a:spAutoFit/>
          </a:bodyPr>
          <a:lstStyle/>
          <a:p>
            <a:r>
              <a:rPr kumimoji="1" lang="zh-CN" altLang="en-US" sz="2200" dirty="0">
                <a:solidFill>
                  <a:srgbClr val="006600"/>
                </a:solidFill>
                <a:latin typeface="+mn-lt"/>
                <a:ea typeface="+mn-ea"/>
                <a:cs typeface="+mn-ea"/>
                <a:sym typeface="+mn-lt"/>
              </a:rPr>
              <a:t>标志进栈指令：</a:t>
            </a:r>
            <a:r>
              <a:rPr kumimoji="1" lang="en-US" altLang="zh-CN" sz="2200" dirty="0">
                <a:solidFill>
                  <a:srgbClr val="006600"/>
                </a:solidFill>
                <a:latin typeface="+mn-lt"/>
                <a:ea typeface="+mn-ea"/>
                <a:cs typeface="+mn-ea"/>
                <a:sym typeface="+mn-lt"/>
              </a:rPr>
              <a:t>PUSHF</a:t>
            </a:r>
            <a:r>
              <a:rPr kumimoji="1" lang="en-US" altLang="zh-CN" sz="2200" dirty="0">
                <a:solidFill>
                  <a:srgbClr val="000000"/>
                </a:solidFill>
                <a:latin typeface="+mn-lt"/>
                <a:ea typeface="+mn-ea"/>
                <a:cs typeface="+mn-ea"/>
                <a:sym typeface="+mn-lt"/>
              </a:rPr>
              <a:t> </a:t>
            </a:r>
            <a:endParaRPr kumimoji="1" lang="en-US" altLang="zh-CN" sz="2200" dirty="0">
              <a:solidFill>
                <a:srgbClr val="000000"/>
              </a:solidFill>
              <a:latin typeface="+mn-lt"/>
              <a:ea typeface="+mn-ea"/>
              <a:cs typeface="+mn-ea"/>
              <a:sym typeface="+mn-lt"/>
            </a:endParaRPr>
          </a:p>
          <a:p>
            <a:r>
              <a:rPr kumimoji="1" lang="en-US" altLang="zh-CN" sz="2200" dirty="0">
                <a:solidFill>
                  <a:srgbClr val="000000"/>
                </a:solidFill>
                <a:latin typeface="+mn-lt"/>
                <a:ea typeface="+mn-ea"/>
                <a:cs typeface="+mn-ea"/>
                <a:sym typeface="+mn-lt"/>
              </a:rPr>
              <a:t>(FLAGS</a:t>
            </a:r>
            <a:r>
              <a:rPr lang="zh-CN" altLang="en-US" sz="2200" dirty="0">
                <a:solidFill>
                  <a:srgbClr val="000000"/>
                </a:solidFill>
                <a:latin typeface="+mn-lt"/>
                <a:ea typeface="+mn-ea"/>
                <a:cs typeface="+mn-ea"/>
                <a:sym typeface="+mn-lt"/>
              </a:rPr>
              <a:t>的</a:t>
            </a:r>
            <a:r>
              <a:rPr lang="zh-CN" altLang="en-US" sz="2200" dirty="0">
                <a:solidFill>
                  <a:srgbClr val="FF0000"/>
                </a:solidFill>
                <a:latin typeface="+mn-lt"/>
                <a:ea typeface="+mn-ea"/>
                <a:cs typeface="+mn-ea"/>
                <a:sym typeface="+mn-lt"/>
              </a:rPr>
              <a:t>高和低两字节</a:t>
            </a:r>
            <a:r>
              <a:rPr kumimoji="1" lang="en-US" altLang="zh-CN" sz="2200" dirty="0">
                <a:solidFill>
                  <a:srgbClr val="000000"/>
                </a:solidFill>
                <a:latin typeface="+mn-lt"/>
                <a:ea typeface="+mn-ea"/>
                <a:cs typeface="+mn-ea"/>
                <a:sym typeface="+mn-lt"/>
              </a:rPr>
              <a:t>)</a:t>
            </a:r>
            <a:r>
              <a:rPr kumimoji="1" lang="en-US" altLang="zh-CN" sz="2200" dirty="0">
                <a:latin typeface="+mn-lt"/>
                <a:ea typeface="+mn-ea"/>
                <a:cs typeface="+mn-ea"/>
                <a:sym typeface="+mn-lt"/>
              </a:rPr>
              <a:t> </a:t>
            </a:r>
            <a:endParaRPr kumimoji="1" lang="en-US" altLang="zh-CN" sz="2200" dirty="0">
              <a:solidFill>
                <a:srgbClr val="000000"/>
              </a:solidFill>
              <a:latin typeface="+mn-lt"/>
              <a:ea typeface="+mn-ea"/>
              <a:cs typeface="+mn-ea"/>
              <a:sym typeface="+mn-lt"/>
            </a:endParaRPr>
          </a:p>
          <a:p>
            <a:r>
              <a:rPr kumimoji="1" lang="zh-CN" altLang="en-US" sz="2200" dirty="0">
                <a:solidFill>
                  <a:srgbClr val="000000"/>
                </a:solidFill>
                <a:latin typeface="+mn-lt"/>
                <a:ea typeface="+mn-ea"/>
                <a:cs typeface="+mn-ea"/>
                <a:sym typeface="+mn-lt"/>
              </a:rPr>
              <a:t>执行操作：        </a:t>
            </a:r>
            <a:endParaRPr kumimoji="1" lang="en-US" altLang="zh-CN" sz="2200" dirty="0">
              <a:solidFill>
                <a:srgbClr val="000000"/>
              </a:solidFill>
              <a:latin typeface="+mn-lt"/>
              <a:ea typeface="+mn-ea"/>
              <a:cs typeface="+mn-ea"/>
              <a:sym typeface="+mn-lt"/>
            </a:endParaRPr>
          </a:p>
          <a:p>
            <a:r>
              <a:rPr kumimoji="1" lang="en-US" altLang="zh-CN" sz="2200" dirty="0">
                <a:solidFill>
                  <a:srgbClr val="000000"/>
                </a:solidFill>
                <a:latin typeface="+mn-lt"/>
                <a:ea typeface="+mn-ea"/>
                <a:cs typeface="+mn-ea"/>
                <a:sym typeface="+mn-lt"/>
              </a:rPr>
              <a:t>(SP) </a:t>
            </a:r>
            <a:r>
              <a:rPr kumimoji="1" lang="en-US" altLang="zh-CN" sz="2000" dirty="0">
                <a:solidFill>
                  <a:srgbClr val="000000"/>
                </a:solidFill>
                <a:cs typeface="+mn-ea"/>
                <a:sym typeface="Symbol" panose="05050102010706020507" pitchFamily="18" charset="2"/>
              </a:rPr>
              <a:t></a:t>
            </a:r>
            <a:r>
              <a:rPr kumimoji="1" lang="en-US" altLang="zh-CN" sz="2200" dirty="0">
                <a:solidFill>
                  <a:srgbClr val="000000"/>
                </a:solidFill>
                <a:latin typeface="+mn-lt"/>
                <a:ea typeface="+mn-ea"/>
                <a:cs typeface="+mn-ea"/>
                <a:sym typeface="+mn-lt"/>
              </a:rPr>
              <a:t>  (SP) – 2</a:t>
            </a:r>
            <a:endParaRPr kumimoji="1" lang="en-US" altLang="zh-CN" sz="2200" dirty="0">
              <a:solidFill>
                <a:srgbClr val="000000"/>
              </a:solidFill>
              <a:latin typeface="+mn-lt"/>
              <a:ea typeface="+mn-ea"/>
              <a:cs typeface="+mn-ea"/>
              <a:sym typeface="+mn-lt"/>
            </a:endParaRPr>
          </a:p>
          <a:p>
            <a:r>
              <a:rPr kumimoji="1" lang="en-US" altLang="zh-CN" sz="2200" dirty="0">
                <a:solidFill>
                  <a:srgbClr val="000000"/>
                </a:solidFill>
                <a:latin typeface="+mn-lt"/>
                <a:ea typeface="+mn-ea"/>
                <a:cs typeface="+mn-ea"/>
                <a:sym typeface="+mn-lt"/>
              </a:rPr>
              <a:t>((SP)+1, (SP)) </a:t>
            </a:r>
            <a:r>
              <a:rPr kumimoji="1" lang="en-US" altLang="zh-CN" sz="2000" dirty="0">
                <a:solidFill>
                  <a:srgbClr val="000000"/>
                </a:solidFill>
                <a:cs typeface="+mn-ea"/>
                <a:sym typeface="Symbol" panose="05050102010706020507" pitchFamily="18" charset="2"/>
              </a:rPr>
              <a:t></a:t>
            </a:r>
            <a:r>
              <a:rPr kumimoji="1" lang="en-US" altLang="zh-CN" sz="2200" dirty="0">
                <a:solidFill>
                  <a:srgbClr val="000000"/>
                </a:solidFill>
                <a:latin typeface="+mn-lt"/>
                <a:ea typeface="+mn-ea"/>
                <a:cs typeface="+mn-ea"/>
                <a:sym typeface="+mn-lt"/>
              </a:rPr>
              <a:t>  (FLAGS)</a:t>
            </a:r>
            <a:endParaRPr kumimoji="1" lang="en-US" altLang="zh-CN" sz="2200" dirty="0">
              <a:solidFill>
                <a:srgbClr val="000000"/>
              </a:solidFill>
              <a:latin typeface="+mn-lt"/>
              <a:ea typeface="+mn-ea"/>
              <a:cs typeface="+mn-ea"/>
              <a:sym typeface="+mn-lt"/>
            </a:endParaRPr>
          </a:p>
          <a:p>
            <a:pPr lvl="2"/>
            <a:r>
              <a:rPr kumimoji="1" lang="en-US" altLang="zh-CN" sz="2200" dirty="0">
                <a:solidFill>
                  <a:srgbClr val="000000"/>
                </a:solidFill>
                <a:latin typeface="+mn-lt"/>
                <a:ea typeface="+mn-ea"/>
                <a:cs typeface="+mn-ea"/>
                <a:sym typeface="+mn-lt"/>
              </a:rPr>
              <a:t>          </a:t>
            </a:r>
            <a:r>
              <a:rPr kumimoji="1" lang="zh-CN" altLang="en-US" sz="2200" dirty="0">
                <a:solidFill>
                  <a:srgbClr val="000000"/>
                </a:solidFill>
                <a:latin typeface="+mn-lt"/>
                <a:ea typeface="+mn-ea"/>
                <a:cs typeface="+mn-ea"/>
                <a:sym typeface="+mn-lt"/>
              </a:rPr>
              <a:t>　  </a:t>
            </a:r>
            <a:endParaRPr kumimoji="1" lang="zh-CN" altLang="en-US" sz="2200" dirty="0">
              <a:solidFill>
                <a:srgbClr val="000000"/>
              </a:solidFill>
              <a:latin typeface="+mn-lt"/>
              <a:ea typeface="+mn-ea"/>
              <a:cs typeface="+mn-ea"/>
              <a:sym typeface="+mn-lt"/>
            </a:endParaRPr>
          </a:p>
          <a:p>
            <a:r>
              <a:rPr kumimoji="1" lang="zh-CN" altLang="en-US" sz="2200" dirty="0">
                <a:solidFill>
                  <a:srgbClr val="006600"/>
                </a:solidFill>
                <a:latin typeface="+mn-lt"/>
                <a:ea typeface="+mn-ea"/>
                <a:cs typeface="+mn-ea"/>
                <a:sym typeface="+mn-lt"/>
              </a:rPr>
              <a:t>标志出栈指令：</a:t>
            </a:r>
            <a:r>
              <a:rPr kumimoji="1" lang="en-US" altLang="zh-CN" sz="2200" dirty="0">
                <a:solidFill>
                  <a:srgbClr val="006600"/>
                </a:solidFill>
                <a:latin typeface="+mn-lt"/>
                <a:ea typeface="+mn-ea"/>
                <a:cs typeface="+mn-ea"/>
                <a:sym typeface="+mn-lt"/>
              </a:rPr>
              <a:t>POPF </a:t>
            </a:r>
            <a:endParaRPr kumimoji="1" lang="en-US" altLang="zh-CN" sz="2200" dirty="0">
              <a:solidFill>
                <a:srgbClr val="006600"/>
              </a:solidFill>
              <a:latin typeface="+mn-lt"/>
              <a:ea typeface="+mn-ea"/>
              <a:cs typeface="+mn-ea"/>
              <a:sym typeface="+mn-lt"/>
            </a:endParaRPr>
          </a:p>
          <a:p>
            <a:r>
              <a:rPr kumimoji="1" lang="en-US" altLang="zh-CN" sz="2200" dirty="0">
                <a:solidFill>
                  <a:srgbClr val="000000"/>
                </a:solidFill>
                <a:latin typeface="+mn-lt"/>
                <a:ea typeface="+mn-ea"/>
                <a:cs typeface="+mn-ea"/>
                <a:sym typeface="+mn-lt"/>
              </a:rPr>
              <a:t>(FLAGS</a:t>
            </a:r>
            <a:r>
              <a:rPr lang="zh-CN" altLang="en-US" sz="2200" dirty="0">
                <a:solidFill>
                  <a:srgbClr val="000000"/>
                </a:solidFill>
                <a:latin typeface="+mn-lt"/>
                <a:ea typeface="+mn-ea"/>
                <a:cs typeface="+mn-ea"/>
                <a:sym typeface="+mn-lt"/>
              </a:rPr>
              <a:t>的</a:t>
            </a:r>
            <a:r>
              <a:rPr lang="zh-CN" altLang="en-US" sz="2200" dirty="0">
                <a:solidFill>
                  <a:srgbClr val="FF0000"/>
                </a:solidFill>
                <a:latin typeface="+mn-lt"/>
                <a:ea typeface="+mn-ea"/>
                <a:cs typeface="+mn-ea"/>
                <a:sym typeface="+mn-lt"/>
              </a:rPr>
              <a:t>高和低两字节</a:t>
            </a:r>
            <a:r>
              <a:rPr kumimoji="1" lang="en-US" altLang="zh-CN" sz="2200" dirty="0">
                <a:solidFill>
                  <a:srgbClr val="000000"/>
                </a:solidFill>
                <a:latin typeface="+mn-lt"/>
                <a:ea typeface="+mn-ea"/>
                <a:cs typeface="+mn-ea"/>
                <a:sym typeface="+mn-lt"/>
              </a:rPr>
              <a:t>)</a:t>
            </a:r>
            <a:r>
              <a:rPr kumimoji="1" lang="en-US" altLang="zh-CN" sz="2200" dirty="0">
                <a:latin typeface="+mn-lt"/>
                <a:ea typeface="+mn-ea"/>
                <a:cs typeface="+mn-ea"/>
                <a:sym typeface="+mn-lt"/>
              </a:rPr>
              <a:t> </a:t>
            </a:r>
            <a:endParaRPr kumimoji="1" lang="en-US" altLang="zh-CN" sz="2200" dirty="0">
              <a:solidFill>
                <a:srgbClr val="000000"/>
              </a:solidFill>
              <a:latin typeface="+mn-lt"/>
              <a:ea typeface="+mn-ea"/>
              <a:cs typeface="+mn-ea"/>
              <a:sym typeface="+mn-lt"/>
            </a:endParaRPr>
          </a:p>
          <a:p>
            <a:r>
              <a:rPr kumimoji="1" lang="zh-CN" altLang="en-US" sz="2200" dirty="0">
                <a:solidFill>
                  <a:srgbClr val="000000"/>
                </a:solidFill>
                <a:latin typeface="+mn-lt"/>
                <a:ea typeface="+mn-ea"/>
                <a:cs typeface="+mn-ea"/>
                <a:sym typeface="+mn-lt"/>
              </a:rPr>
              <a:t>执行操作：        </a:t>
            </a:r>
            <a:endParaRPr kumimoji="1" lang="en-US" altLang="zh-CN" sz="2200" dirty="0">
              <a:solidFill>
                <a:srgbClr val="000000"/>
              </a:solidFill>
              <a:latin typeface="+mn-lt"/>
              <a:ea typeface="+mn-ea"/>
              <a:cs typeface="+mn-ea"/>
              <a:sym typeface="+mn-lt"/>
            </a:endParaRPr>
          </a:p>
          <a:p>
            <a:r>
              <a:rPr kumimoji="1" lang="en-US" altLang="zh-CN" sz="2200" dirty="0">
                <a:solidFill>
                  <a:srgbClr val="000000"/>
                </a:solidFill>
                <a:latin typeface="+mn-lt"/>
                <a:ea typeface="+mn-ea"/>
                <a:cs typeface="+mn-ea"/>
                <a:sym typeface="+mn-lt"/>
              </a:rPr>
              <a:t>(FLAGS) </a:t>
            </a:r>
            <a:r>
              <a:rPr kumimoji="1" lang="en-US" altLang="zh-CN" sz="2000" dirty="0">
                <a:solidFill>
                  <a:srgbClr val="000000"/>
                </a:solidFill>
                <a:cs typeface="+mn-ea"/>
                <a:sym typeface="Symbol" panose="05050102010706020507" pitchFamily="18" charset="2"/>
              </a:rPr>
              <a:t></a:t>
            </a:r>
            <a:r>
              <a:rPr kumimoji="1" lang="en-US" altLang="zh-CN" sz="2200" dirty="0">
                <a:solidFill>
                  <a:srgbClr val="000000"/>
                </a:solidFill>
                <a:latin typeface="+mn-lt"/>
                <a:ea typeface="+mn-ea"/>
                <a:cs typeface="+mn-ea"/>
                <a:sym typeface="+mn-lt"/>
              </a:rPr>
              <a:t>  ((SP)+1, (SP))                 (SP) </a:t>
            </a:r>
            <a:r>
              <a:rPr kumimoji="1" lang="en-US" altLang="zh-CN" sz="2000" dirty="0">
                <a:solidFill>
                  <a:srgbClr val="000000"/>
                </a:solidFill>
                <a:cs typeface="+mn-ea"/>
                <a:sym typeface="Symbol" panose="05050102010706020507" pitchFamily="18" charset="2"/>
              </a:rPr>
              <a:t></a:t>
            </a:r>
            <a:r>
              <a:rPr kumimoji="1" lang="en-US" altLang="zh-CN" sz="2200" dirty="0">
                <a:solidFill>
                  <a:srgbClr val="000000"/>
                </a:solidFill>
                <a:latin typeface="+mn-lt"/>
                <a:ea typeface="+mn-ea"/>
                <a:cs typeface="+mn-ea"/>
                <a:sym typeface="+mn-lt"/>
              </a:rPr>
              <a:t>  (SP) + 2</a:t>
            </a:r>
            <a:endParaRPr lang="zh-CN" altLang="en-US" sz="2200" dirty="0">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randombar(horizontal)">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animBg="1"/>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416097" y="2343228"/>
            <a:ext cx="8261005" cy="940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lnSpc>
                <a:spcPct val="120000"/>
              </a:lnSpc>
            </a:pPr>
            <a:r>
              <a:rPr kumimoji="1" lang="zh-CN" altLang="en-US" dirty="0">
                <a:solidFill>
                  <a:srgbClr val="005696"/>
                </a:solidFill>
                <a:latin typeface="+mn-lt"/>
                <a:ea typeface="+mn-ea"/>
                <a:cs typeface="+mn-ea"/>
                <a:sym typeface="+mn-lt"/>
              </a:rPr>
              <a:t>该指令功能是把标志寄存器中的</a:t>
            </a:r>
            <a:r>
              <a:rPr kumimoji="1" lang="en-US" altLang="zh-CN" dirty="0">
                <a:solidFill>
                  <a:srgbClr val="005696"/>
                </a:solidFill>
                <a:latin typeface="+mn-lt"/>
                <a:ea typeface="+mn-ea"/>
                <a:cs typeface="+mn-ea"/>
                <a:sym typeface="+mn-lt"/>
              </a:rPr>
              <a:t>SF</a:t>
            </a:r>
            <a:r>
              <a:rPr kumimoji="1" lang="zh-CN" altLang="en-US" dirty="0">
                <a:solidFill>
                  <a:srgbClr val="005696"/>
                </a:solidFill>
                <a:latin typeface="+mn-lt"/>
                <a:ea typeface="+mn-ea"/>
                <a:cs typeface="+mn-ea"/>
                <a:sym typeface="+mn-lt"/>
              </a:rPr>
              <a:t>、</a:t>
            </a:r>
            <a:r>
              <a:rPr kumimoji="1" lang="en-US" altLang="zh-CN" dirty="0">
                <a:solidFill>
                  <a:srgbClr val="005696"/>
                </a:solidFill>
                <a:latin typeface="+mn-lt"/>
                <a:ea typeface="+mn-ea"/>
                <a:cs typeface="+mn-ea"/>
                <a:sym typeface="+mn-lt"/>
              </a:rPr>
              <a:t>ZF</a:t>
            </a:r>
            <a:r>
              <a:rPr kumimoji="1" lang="zh-CN" altLang="en-US" dirty="0">
                <a:solidFill>
                  <a:srgbClr val="005696"/>
                </a:solidFill>
                <a:latin typeface="+mn-lt"/>
                <a:ea typeface="+mn-ea"/>
                <a:cs typeface="+mn-ea"/>
                <a:sym typeface="+mn-lt"/>
              </a:rPr>
              <a:t>、</a:t>
            </a:r>
            <a:r>
              <a:rPr kumimoji="1" lang="en-US" altLang="zh-CN" dirty="0">
                <a:solidFill>
                  <a:srgbClr val="005696"/>
                </a:solidFill>
                <a:latin typeface="+mn-lt"/>
                <a:ea typeface="+mn-ea"/>
                <a:cs typeface="+mn-ea"/>
                <a:sym typeface="+mn-lt"/>
              </a:rPr>
              <a:t>AF</a:t>
            </a:r>
            <a:r>
              <a:rPr kumimoji="1" lang="zh-CN" altLang="en-US" dirty="0">
                <a:solidFill>
                  <a:srgbClr val="005696"/>
                </a:solidFill>
                <a:latin typeface="+mn-lt"/>
                <a:ea typeface="+mn-ea"/>
                <a:cs typeface="+mn-ea"/>
                <a:sym typeface="+mn-lt"/>
              </a:rPr>
              <a:t>、</a:t>
            </a:r>
            <a:r>
              <a:rPr kumimoji="1" lang="en-US" altLang="zh-CN" dirty="0">
                <a:solidFill>
                  <a:srgbClr val="005696"/>
                </a:solidFill>
                <a:latin typeface="+mn-lt"/>
                <a:ea typeface="+mn-ea"/>
                <a:cs typeface="+mn-ea"/>
                <a:sym typeface="+mn-lt"/>
              </a:rPr>
              <a:t>PF</a:t>
            </a:r>
            <a:r>
              <a:rPr kumimoji="1" lang="zh-CN" altLang="en-US" dirty="0">
                <a:solidFill>
                  <a:srgbClr val="005696"/>
                </a:solidFill>
                <a:latin typeface="+mn-lt"/>
                <a:ea typeface="+mn-ea"/>
                <a:cs typeface="+mn-ea"/>
                <a:sym typeface="+mn-lt"/>
              </a:rPr>
              <a:t>、</a:t>
            </a:r>
            <a:r>
              <a:rPr kumimoji="1" lang="en-US" altLang="zh-CN" dirty="0">
                <a:solidFill>
                  <a:srgbClr val="005696"/>
                </a:solidFill>
                <a:latin typeface="+mn-lt"/>
                <a:ea typeface="+mn-ea"/>
                <a:cs typeface="+mn-ea"/>
                <a:sym typeface="+mn-lt"/>
              </a:rPr>
              <a:t>CF</a:t>
            </a:r>
            <a:r>
              <a:rPr kumimoji="1" lang="zh-CN" altLang="en-US" dirty="0">
                <a:solidFill>
                  <a:srgbClr val="005696"/>
                </a:solidFill>
                <a:latin typeface="+mn-lt"/>
                <a:ea typeface="+mn-ea"/>
                <a:cs typeface="+mn-ea"/>
                <a:sym typeface="+mn-lt"/>
              </a:rPr>
              <a:t>五个标志传至</a:t>
            </a:r>
            <a:r>
              <a:rPr kumimoji="1" lang="en-US" altLang="zh-CN" dirty="0">
                <a:solidFill>
                  <a:srgbClr val="005696"/>
                </a:solidFill>
                <a:latin typeface="+mn-lt"/>
                <a:ea typeface="+mn-ea"/>
                <a:cs typeface="+mn-ea"/>
                <a:sym typeface="+mn-lt"/>
              </a:rPr>
              <a:t>AH</a:t>
            </a:r>
            <a:r>
              <a:rPr kumimoji="1" lang="zh-CN" altLang="en-US" dirty="0">
                <a:solidFill>
                  <a:srgbClr val="005696"/>
                </a:solidFill>
                <a:latin typeface="+mn-lt"/>
                <a:ea typeface="+mn-ea"/>
                <a:cs typeface="+mn-ea"/>
                <a:sym typeface="+mn-lt"/>
              </a:rPr>
              <a:t>的第</a:t>
            </a:r>
            <a:r>
              <a:rPr kumimoji="1" lang="en-US" altLang="zh-CN" dirty="0">
                <a:solidFill>
                  <a:srgbClr val="005696"/>
                </a:solidFill>
                <a:latin typeface="+mn-lt"/>
                <a:ea typeface="+mn-ea"/>
                <a:cs typeface="+mn-ea"/>
                <a:sym typeface="+mn-lt"/>
              </a:rPr>
              <a:t>7</a:t>
            </a:r>
            <a:r>
              <a:rPr kumimoji="1" lang="zh-CN" altLang="en-US" dirty="0">
                <a:solidFill>
                  <a:srgbClr val="005696"/>
                </a:solidFill>
                <a:latin typeface="+mn-lt"/>
                <a:ea typeface="+mn-ea"/>
                <a:cs typeface="+mn-ea"/>
                <a:sym typeface="+mn-lt"/>
              </a:rPr>
              <a:t>、</a:t>
            </a:r>
            <a:r>
              <a:rPr kumimoji="1" lang="en-US" altLang="zh-CN" dirty="0">
                <a:solidFill>
                  <a:srgbClr val="005696"/>
                </a:solidFill>
                <a:latin typeface="+mn-lt"/>
                <a:ea typeface="+mn-ea"/>
                <a:cs typeface="+mn-ea"/>
                <a:sym typeface="+mn-lt"/>
              </a:rPr>
              <a:t>6</a:t>
            </a:r>
            <a:r>
              <a:rPr kumimoji="1" lang="zh-CN" altLang="en-US" dirty="0">
                <a:solidFill>
                  <a:srgbClr val="005696"/>
                </a:solidFill>
                <a:latin typeface="+mn-lt"/>
                <a:ea typeface="+mn-ea"/>
                <a:cs typeface="+mn-ea"/>
                <a:sym typeface="+mn-lt"/>
              </a:rPr>
              <a:t>、</a:t>
            </a:r>
            <a:r>
              <a:rPr kumimoji="1" lang="en-US" altLang="zh-CN" dirty="0">
                <a:solidFill>
                  <a:srgbClr val="005696"/>
                </a:solidFill>
                <a:latin typeface="+mn-lt"/>
                <a:ea typeface="+mn-ea"/>
                <a:cs typeface="+mn-ea"/>
                <a:sym typeface="+mn-lt"/>
              </a:rPr>
              <a:t>4</a:t>
            </a:r>
            <a:r>
              <a:rPr kumimoji="1" lang="zh-CN" altLang="en-US" dirty="0">
                <a:solidFill>
                  <a:srgbClr val="005696"/>
                </a:solidFill>
                <a:latin typeface="+mn-lt"/>
                <a:ea typeface="+mn-ea"/>
                <a:cs typeface="+mn-ea"/>
                <a:sym typeface="+mn-lt"/>
              </a:rPr>
              <a:t>、</a:t>
            </a:r>
            <a:r>
              <a:rPr kumimoji="1" lang="en-US" altLang="zh-CN" dirty="0">
                <a:solidFill>
                  <a:srgbClr val="005696"/>
                </a:solidFill>
                <a:latin typeface="+mn-lt"/>
                <a:ea typeface="+mn-ea"/>
                <a:cs typeface="+mn-ea"/>
                <a:sym typeface="+mn-lt"/>
              </a:rPr>
              <a:t>2</a:t>
            </a:r>
            <a:r>
              <a:rPr kumimoji="1" lang="zh-CN" altLang="en-US" dirty="0">
                <a:solidFill>
                  <a:srgbClr val="005696"/>
                </a:solidFill>
                <a:latin typeface="+mn-lt"/>
                <a:ea typeface="+mn-ea"/>
                <a:cs typeface="+mn-ea"/>
                <a:sym typeface="+mn-lt"/>
              </a:rPr>
              <a:t>、</a:t>
            </a:r>
            <a:r>
              <a:rPr kumimoji="1" lang="en-US" altLang="zh-CN" dirty="0">
                <a:solidFill>
                  <a:srgbClr val="005696"/>
                </a:solidFill>
                <a:latin typeface="+mn-lt"/>
                <a:ea typeface="+mn-ea"/>
                <a:cs typeface="+mn-ea"/>
                <a:sym typeface="+mn-lt"/>
              </a:rPr>
              <a:t>0</a:t>
            </a:r>
            <a:r>
              <a:rPr kumimoji="1" lang="zh-CN" altLang="en-US" dirty="0">
                <a:solidFill>
                  <a:srgbClr val="005696"/>
                </a:solidFill>
                <a:latin typeface="+mn-lt"/>
                <a:ea typeface="+mn-ea"/>
                <a:cs typeface="+mn-ea"/>
                <a:sym typeface="+mn-lt"/>
              </a:rPr>
              <a:t>位，第</a:t>
            </a:r>
            <a:r>
              <a:rPr kumimoji="1" lang="en-US" altLang="zh-CN" dirty="0">
                <a:solidFill>
                  <a:srgbClr val="005696"/>
                </a:solidFill>
                <a:latin typeface="+mn-lt"/>
                <a:ea typeface="+mn-ea"/>
                <a:cs typeface="+mn-ea"/>
                <a:sym typeface="+mn-lt"/>
              </a:rPr>
              <a:t>5</a:t>
            </a:r>
            <a:r>
              <a:rPr kumimoji="1" lang="zh-CN" altLang="en-US" dirty="0">
                <a:solidFill>
                  <a:srgbClr val="005696"/>
                </a:solidFill>
                <a:latin typeface="+mn-lt"/>
                <a:ea typeface="+mn-ea"/>
                <a:cs typeface="+mn-ea"/>
                <a:sym typeface="+mn-lt"/>
              </a:rPr>
              <a:t>、</a:t>
            </a:r>
            <a:r>
              <a:rPr kumimoji="1" lang="en-US" altLang="zh-CN" dirty="0">
                <a:solidFill>
                  <a:srgbClr val="005696"/>
                </a:solidFill>
                <a:latin typeface="+mn-lt"/>
                <a:ea typeface="+mn-ea"/>
                <a:cs typeface="+mn-ea"/>
                <a:sym typeface="+mn-lt"/>
              </a:rPr>
              <a:t>3</a:t>
            </a:r>
            <a:r>
              <a:rPr kumimoji="1" lang="zh-CN" altLang="en-US" dirty="0">
                <a:solidFill>
                  <a:srgbClr val="005696"/>
                </a:solidFill>
                <a:latin typeface="+mn-lt"/>
                <a:ea typeface="+mn-ea"/>
                <a:cs typeface="+mn-ea"/>
                <a:sym typeface="+mn-lt"/>
              </a:rPr>
              <a:t>、</a:t>
            </a:r>
            <a:r>
              <a:rPr kumimoji="1" lang="en-US" altLang="zh-CN" dirty="0">
                <a:solidFill>
                  <a:srgbClr val="005696"/>
                </a:solidFill>
                <a:latin typeface="+mn-lt"/>
                <a:ea typeface="+mn-ea"/>
                <a:cs typeface="+mn-ea"/>
                <a:sym typeface="+mn-lt"/>
              </a:rPr>
              <a:t>1</a:t>
            </a:r>
            <a:r>
              <a:rPr kumimoji="1" lang="zh-CN" altLang="en-US" dirty="0">
                <a:solidFill>
                  <a:srgbClr val="005696"/>
                </a:solidFill>
                <a:latin typeface="+mn-lt"/>
                <a:ea typeface="+mn-ea"/>
                <a:cs typeface="+mn-ea"/>
                <a:sym typeface="+mn-lt"/>
              </a:rPr>
              <a:t>位未定义。</a:t>
            </a:r>
            <a:endParaRPr kumimoji="1" lang="zh-CN" altLang="en-US" dirty="0">
              <a:solidFill>
                <a:srgbClr val="005696"/>
              </a:solidFill>
              <a:latin typeface="+mn-lt"/>
              <a:ea typeface="+mn-ea"/>
              <a:cs typeface="+mn-ea"/>
              <a:sym typeface="+mn-lt"/>
            </a:endParaRPr>
          </a:p>
        </p:txBody>
      </p:sp>
      <p:grpSp>
        <p:nvGrpSpPr>
          <p:cNvPr id="39939" name="Group 3"/>
          <p:cNvGrpSpPr/>
          <p:nvPr/>
        </p:nvGrpSpPr>
        <p:grpSpPr bwMode="auto">
          <a:xfrm>
            <a:off x="869950" y="3989906"/>
            <a:ext cx="7404100" cy="1254125"/>
            <a:chOff x="624" y="2582"/>
            <a:chExt cx="4664" cy="790"/>
          </a:xfrm>
        </p:grpSpPr>
        <p:sp>
          <p:nvSpPr>
            <p:cNvPr id="39940" name="Rectangle 4"/>
            <p:cNvSpPr>
              <a:spLocks noChangeArrowheads="1"/>
            </p:cNvSpPr>
            <p:nvPr/>
          </p:nvSpPr>
          <p:spPr bwMode="auto">
            <a:xfrm>
              <a:off x="2928" y="2592"/>
              <a:ext cx="2304" cy="240"/>
            </a:xfrm>
            <a:prstGeom prst="rect">
              <a:avLst/>
            </a:prstGeom>
            <a:noFill/>
            <a:ln w="3175">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39941" name="Rectangle 5"/>
            <p:cNvSpPr>
              <a:spLocks noChangeArrowheads="1"/>
            </p:cNvSpPr>
            <p:nvPr/>
          </p:nvSpPr>
          <p:spPr bwMode="auto">
            <a:xfrm>
              <a:off x="2928" y="3120"/>
              <a:ext cx="2304" cy="240"/>
            </a:xfrm>
            <a:prstGeom prst="rect">
              <a:avLst/>
            </a:prstGeom>
            <a:noFill/>
            <a:ln w="3175">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39942" name="Text Box 6"/>
            <p:cNvSpPr txBox="1">
              <a:spLocks noChangeArrowheads="1"/>
            </p:cNvSpPr>
            <p:nvPr/>
          </p:nvSpPr>
          <p:spPr bwMode="auto">
            <a:xfrm>
              <a:off x="2940" y="3120"/>
              <a:ext cx="323"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kumimoji="1" lang="en-US" altLang="zh-CN" sz="2000">
                  <a:latin typeface="+mn-lt"/>
                  <a:ea typeface="+mn-ea"/>
                  <a:cs typeface="+mn-ea"/>
                  <a:sym typeface="+mn-lt"/>
                </a:rPr>
                <a:t>SF</a:t>
              </a:r>
              <a:endParaRPr kumimoji="1" lang="en-US" altLang="zh-CN" sz="2000">
                <a:latin typeface="+mn-lt"/>
                <a:ea typeface="+mn-ea"/>
                <a:cs typeface="+mn-ea"/>
                <a:sym typeface="+mn-lt"/>
              </a:endParaRPr>
            </a:p>
          </p:txBody>
        </p:sp>
        <p:sp>
          <p:nvSpPr>
            <p:cNvPr id="39943" name="Line 7"/>
            <p:cNvSpPr>
              <a:spLocks noChangeShapeType="1"/>
            </p:cNvSpPr>
            <p:nvPr/>
          </p:nvSpPr>
          <p:spPr bwMode="auto">
            <a:xfrm>
              <a:off x="3216" y="3120"/>
              <a:ext cx="0" cy="240"/>
            </a:xfrm>
            <a:prstGeom prst="line">
              <a:avLst/>
            </a:prstGeom>
            <a:noFill/>
            <a:ln w="31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9944" name="Text Box 8"/>
            <p:cNvSpPr txBox="1">
              <a:spLocks noChangeArrowheads="1"/>
            </p:cNvSpPr>
            <p:nvPr/>
          </p:nvSpPr>
          <p:spPr bwMode="auto">
            <a:xfrm>
              <a:off x="3228" y="3120"/>
              <a:ext cx="314"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kumimoji="1" lang="en-US" altLang="zh-CN" sz="2000">
                  <a:latin typeface="+mn-lt"/>
                  <a:ea typeface="+mn-ea"/>
                  <a:cs typeface="+mn-ea"/>
                  <a:sym typeface="+mn-lt"/>
                </a:rPr>
                <a:t>ZF</a:t>
              </a:r>
              <a:endParaRPr kumimoji="1" lang="en-US" altLang="zh-CN" sz="2000">
                <a:latin typeface="+mn-lt"/>
                <a:ea typeface="+mn-ea"/>
                <a:cs typeface="+mn-ea"/>
                <a:sym typeface="+mn-lt"/>
              </a:endParaRPr>
            </a:p>
          </p:txBody>
        </p:sp>
        <p:sp>
          <p:nvSpPr>
            <p:cNvPr id="39945" name="Line 9"/>
            <p:cNvSpPr>
              <a:spLocks noChangeShapeType="1"/>
            </p:cNvSpPr>
            <p:nvPr/>
          </p:nvSpPr>
          <p:spPr bwMode="auto">
            <a:xfrm>
              <a:off x="3504" y="3120"/>
              <a:ext cx="0" cy="240"/>
            </a:xfrm>
            <a:prstGeom prst="line">
              <a:avLst/>
            </a:prstGeom>
            <a:noFill/>
            <a:ln w="31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9946" name="Line 10"/>
            <p:cNvSpPr>
              <a:spLocks noChangeShapeType="1"/>
            </p:cNvSpPr>
            <p:nvPr/>
          </p:nvSpPr>
          <p:spPr bwMode="auto">
            <a:xfrm>
              <a:off x="3792" y="3120"/>
              <a:ext cx="0" cy="240"/>
            </a:xfrm>
            <a:prstGeom prst="line">
              <a:avLst/>
            </a:prstGeom>
            <a:noFill/>
            <a:ln w="31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9947" name="Line 11"/>
            <p:cNvSpPr>
              <a:spLocks noChangeShapeType="1"/>
            </p:cNvSpPr>
            <p:nvPr/>
          </p:nvSpPr>
          <p:spPr bwMode="auto">
            <a:xfrm>
              <a:off x="4080" y="3120"/>
              <a:ext cx="0" cy="240"/>
            </a:xfrm>
            <a:prstGeom prst="line">
              <a:avLst/>
            </a:prstGeom>
            <a:noFill/>
            <a:ln w="31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9948" name="Line 12"/>
            <p:cNvSpPr>
              <a:spLocks noChangeShapeType="1"/>
            </p:cNvSpPr>
            <p:nvPr/>
          </p:nvSpPr>
          <p:spPr bwMode="auto">
            <a:xfrm>
              <a:off x="4368" y="3120"/>
              <a:ext cx="0" cy="240"/>
            </a:xfrm>
            <a:prstGeom prst="line">
              <a:avLst/>
            </a:prstGeom>
            <a:noFill/>
            <a:ln w="31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9949" name="Line 13"/>
            <p:cNvSpPr>
              <a:spLocks noChangeShapeType="1"/>
            </p:cNvSpPr>
            <p:nvPr/>
          </p:nvSpPr>
          <p:spPr bwMode="auto">
            <a:xfrm>
              <a:off x="4656" y="3120"/>
              <a:ext cx="0" cy="240"/>
            </a:xfrm>
            <a:prstGeom prst="line">
              <a:avLst/>
            </a:prstGeom>
            <a:noFill/>
            <a:ln w="31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9950" name="Line 14"/>
            <p:cNvSpPr>
              <a:spLocks noChangeShapeType="1"/>
            </p:cNvSpPr>
            <p:nvPr/>
          </p:nvSpPr>
          <p:spPr bwMode="auto">
            <a:xfrm>
              <a:off x="4944" y="3120"/>
              <a:ext cx="0" cy="240"/>
            </a:xfrm>
            <a:prstGeom prst="line">
              <a:avLst/>
            </a:prstGeom>
            <a:noFill/>
            <a:ln w="31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9951" name="Text Box 15"/>
            <p:cNvSpPr txBox="1">
              <a:spLocks noChangeArrowheads="1"/>
            </p:cNvSpPr>
            <p:nvPr/>
          </p:nvSpPr>
          <p:spPr bwMode="auto">
            <a:xfrm>
              <a:off x="3804" y="3120"/>
              <a:ext cx="332"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kumimoji="1" lang="en-US" altLang="zh-CN" sz="2000">
                  <a:latin typeface="+mn-lt"/>
                  <a:ea typeface="+mn-ea"/>
                  <a:cs typeface="+mn-ea"/>
                  <a:sym typeface="+mn-lt"/>
                </a:rPr>
                <a:t>AF</a:t>
              </a:r>
              <a:endParaRPr kumimoji="1" lang="en-US" altLang="zh-CN" sz="2000">
                <a:latin typeface="+mn-lt"/>
                <a:ea typeface="+mn-ea"/>
                <a:cs typeface="+mn-ea"/>
                <a:sym typeface="+mn-lt"/>
              </a:endParaRPr>
            </a:p>
          </p:txBody>
        </p:sp>
        <p:sp>
          <p:nvSpPr>
            <p:cNvPr id="39952" name="Text Box 16"/>
            <p:cNvSpPr txBox="1">
              <a:spLocks noChangeArrowheads="1"/>
            </p:cNvSpPr>
            <p:nvPr/>
          </p:nvSpPr>
          <p:spPr bwMode="auto">
            <a:xfrm>
              <a:off x="4380" y="3110"/>
              <a:ext cx="323"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kumimoji="1" lang="en-US" altLang="zh-CN" sz="2000">
                  <a:latin typeface="+mn-lt"/>
                  <a:ea typeface="+mn-ea"/>
                  <a:cs typeface="+mn-ea"/>
                  <a:sym typeface="+mn-lt"/>
                </a:rPr>
                <a:t>PF</a:t>
              </a:r>
              <a:endParaRPr kumimoji="1" lang="en-US" altLang="zh-CN" sz="2000">
                <a:latin typeface="+mn-lt"/>
                <a:ea typeface="+mn-ea"/>
                <a:cs typeface="+mn-ea"/>
                <a:sym typeface="+mn-lt"/>
              </a:endParaRPr>
            </a:p>
          </p:txBody>
        </p:sp>
        <p:sp>
          <p:nvSpPr>
            <p:cNvPr id="39953" name="Text Box 17"/>
            <p:cNvSpPr txBox="1">
              <a:spLocks noChangeArrowheads="1"/>
            </p:cNvSpPr>
            <p:nvPr/>
          </p:nvSpPr>
          <p:spPr bwMode="auto">
            <a:xfrm>
              <a:off x="4956" y="3110"/>
              <a:ext cx="332"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kumimoji="1" lang="en-US" altLang="zh-CN" sz="2000">
                  <a:latin typeface="+mn-lt"/>
                  <a:ea typeface="+mn-ea"/>
                  <a:cs typeface="+mn-ea"/>
                  <a:sym typeface="+mn-lt"/>
                </a:rPr>
                <a:t>CF</a:t>
              </a:r>
              <a:endParaRPr kumimoji="1" lang="en-US" altLang="zh-CN" sz="2000">
                <a:latin typeface="+mn-lt"/>
                <a:ea typeface="+mn-ea"/>
                <a:cs typeface="+mn-ea"/>
                <a:sym typeface="+mn-lt"/>
              </a:endParaRPr>
            </a:p>
          </p:txBody>
        </p:sp>
        <p:sp>
          <p:nvSpPr>
            <p:cNvPr id="39954" name="Line 18"/>
            <p:cNvSpPr>
              <a:spLocks noChangeShapeType="1"/>
            </p:cNvSpPr>
            <p:nvPr/>
          </p:nvSpPr>
          <p:spPr bwMode="auto">
            <a:xfrm>
              <a:off x="3216" y="2592"/>
              <a:ext cx="0" cy="240"/>
            </a:xfrm>
            <a:prstGeom prst="line">
              <a:avLst/>
            </a:prstGeom>
            <a:noFill/>
            <a:ln w="31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9955" name="Line 19"/>
            <p:cNvSpPr>
              <a:spLocks noChangeShapeType="1"/>
            </p:cNvSpPr>
            <p:nvPr/>
          </p:nvSpPr>
          <p:spPr bwMode="auto">
            <a:xfrm>
              <a:off x="3504" y="2592"/>
              <a:ext cx="0" cy="240"/>
            </a:xfrm>
            <a:prstGeom prst="line">
              <a:avLst/>
            </a:prstGeom>
            <a:noFill/>
            <a:ln w="31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9956" name="Line 20"/>
            <p:cNvSpPr>
              <a:spLocks noChangeShapeType="1"/>
            </p:cNvSpPr>
            <p:nvPr/>
          </p:nvSpPr>
          <p:spPr bwMode="auto">
            <a:xfrm>
              <a:off x="3792" y="2592"/>
              <a:ext cx="0" cy="240"/>
            </a:xfrm>
            <a:prstGeom prst="line">
              <a:avLst/>
            </a:prstGeom>
            <a:noFill/>
            <a:ln w="31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9957" name="Line 21"/>
            <p:cNvSpPr>
              <a:spLocks noChangeShapeType="1"/>
            </p:cNvSpPr>
            <p:nvPr/>
          </p:nvSpPr>
          <p:spPr bwMode="auto">
            <a:xfrm>
              <a:off x="4080" y="2592"/>
              <a:ext cx="0" cy="240"/>
            </a:xfrm>
            <a:prstGeom prst="line">
              <a:avLst/>
            </a:prstGeom>
            <a:noFill/>
            <a:ln w="31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9958" name="Line 22"/>
            <p:cNvSpPr>
              <a:spLocks noChangeShapeType="1"/>
            </p:cNvSpPr>
            <p:nvPr/>
          </p:nvSpPr>
          <p:spPr bwMode="auto">
            <a:xfrm>
              <a:off x="4368" y="2592"/>
              <a:ext cx="0" cy="240"/>
            </a:xfrm>
            <a:prstGeom prst="line">
              <a:avLst/>
            </a:prstGeom>
            <a:noFill/>
            <a:ln w="31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9959" name="Line 23"/>
            <p:cNvSpPr>
              <a:spLocks noChangeShapeType="1"/>
            </p:cNvSpPr>
            <p:nvPr/>
          </p:nvSpPr>
          <p:spPr bwMode="auto">
            <a:xfrm>
              <a:off x="4656" y="2592"/>
              <a:ext cx="0" cy="240"/>
            </a:xfrm>
            <a:prstGeom prst="line">
              <a:avLst/>
            </a:prstGeom>
            <a:noFill/>
            <a:ln w="31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9960" name="Line 24"/>
            <p:cNvSpPr>
              <a:spLocks noChangeShapeType="1"/>
            </p:cNvSpPr>
            <p:nvPr/>
          </p:nvSpPr>
          <p:spPr bwMode="auto">
            <a:xfrm>
              <a:off x="4944" y="2592"/>
              <a:ext cx="0" cy="240"/>
            </a:xfrm>
            <a:prstGeom prst="line">
              <a:avLst/>
            </a:prstGeom>
            <a:noFill/>
            <a:ln w="31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9961" name="Line 25"/>
            <p:cNvSpPr>
              <a:spLocks noChangeShapeType="1"/>
            </p:cNvSpPr>
            <p:nvPr/>
          </p:nvSpPr>
          <p:spPr bwMode="auto">
            <a:xfrm flipV="1">
              <a:off x="3072" y="2880"/>
              <a:ext cx="0" cy="192"/>
            </a:xfrm>
            <a:prstGeom prst="line">
              <a:avLst/>
            </a:prstGeom>
            <a:noFill/>
            <a:ln w="317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9962" name="Line 26"/>
            <p:cNvSpPr>
              <a:spLocks noChangeShapeType="1"/>
            </p:cNvSpPr>
            <p:nvPr/>
          </p:nvSpPr>
          <p:spPr bwMode="auto">
            <a:xfrm flipV="1">
              <a:off x="3360" y="2880"/>
              <a:ext cx="0" cy="192"/>
            </a:xfrm>
            <a:prstGeom prst="line">
              <a:avLst/>
            </a:prstGeom>
            <a:noFill/>
            <a:ln w="317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9963" name="Line 27"/>
            <p:cNvSpPr>
              <a:spLocks noChangeShapeType="1"/>
            </p:cNvSpPr>
            <p:nvPr/>
          </p:nvSpPr>
          <p:spPr bwMode="auto">
            <a:xfrm flipV="1">
              <a:off x="3936" y="2880"/>
              <a:ext cx="0" cy="192"/>
            </a:xfrm>
            <a:prstGeom prst="line">
              <a:avLst/>
            </a:prstGeom>
            <a:noFill/>
            <a:ln w="317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9964" name="Line 28"/>
            <p:cNvSpPr>
              <a:spLocks noChangeShapeType="1"/>
            </p:cNvSpPr>
            <p:nvPr/>
          </p:nvSpPr>
          <p:spPr bwMode="auto">
            <a:xfrm flipV="1">
              <a:off x="4512" y="2880"/>
              <a:ext cx="0" cy="192"/>
            </a:xfrm>
            <a:prstGeom prst="line">
              <a:avLst/>
            </a:prstGeom>
            <a:noFill/>
            <a:ln w="317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9965" name="Line 29"/>
            <p:cNvSpPr>
              <a:spLocks noChangeShapeType="1"/>
            </p:cNvSpPr>
            <p:nvPr/>
          </p:nvSpPr>
          <p:spPr bwMode="auto">
            <a:xfrm flipV="1">
              <a:off x="5088" y="2880"/>
              <a:ext cx="0" cy="192"/>
            </a:xfrm>
            <a:prstGeom prst="line">
              <a:avLst/>
            </a:prstGeom>
            <a:noFill/>
            <a:ln w="317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9966" name="Rectangle 30"/>
            <p:cNvSpPr>
              <a:spLocks noChangeArrowheads="1"/>
            </p:cNvSpPr>
            <p:nvPr/>
          </p:nvSpPr>
          <p:spPr bwMode="auto">
            <a:xfrm>
              <a:off x="624" y="3120"/>
              <a:ext cx="2304" cy="240"/>
            </a:xfrm>
            <a:prstGeom prst="rect">
              <a:avLst/>
            </a:prstGeom>
            <a:noFill/>
            <a:ln w="3175">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39967" name="Line 31"/>
            <p:cNvSpPr>
              <a:spLocks noChangeShapeType="1"/>
            </p:cNvSpPr>
            <p:nvPr/>
          </p:nvSpPr>
          <p:spPr bwMode="auto">
            <a:xfrm>
              <a:off x="912" y="3120"/>
              <a:ext cx="0" cy="240"/>
            </a:xfrm>
            <a:prstGeom prst="line">
              <a:avLst/>
            </a:prstGeom>
            <a:noFill/>
            <a:ln w="31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9968" name="Line 32"/>
            <p:cNvSpPr>
              <a:spLocks noChangeShapeType="1"/>
            </p:cNvSpPr>
            <p:nvPr/>
          </p:nvSpPr>
          <p:spPr bwMode="auto">
            <a:xfrm>
              <a:off x="1200" y="3120"/>
              <a:ext cx="0" cy="240"/>
            </a:xfrm>
            <a:prstGeom prst="line">
              <a:avLst/>
            </a:prstGeom>
            <a:noFill/>
            <a:ln w="31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9969" name="Line 33"/>
            <p:cNvSpPr>
              <a:spLocks noChangeShapeType="1"/>
            </p:cNvSpPr>
            <p:nvPr/>
          </p:nvSpPr>
          <p:spPr bwMode="auto">
            <a:xfrm>
              <a:off x="1488" y="3120"/>
              <a:ext cx="0" cy="240"/>
            </a:xfrm>
            <a:prstGeom prst="line">
              <a:avLst/>
            </a:prstGeom>
            <a:noFill/>
            <a:ln w="31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9970" name="Line 34"/>
            <p:cNvSpPr>
              <a:spLocks noChangeShapeType="1"/>
            </p:cNvSpPr>
            <p:nvPr/>
          </p:nvSpPr>
          <p:spPr bwMode="auto">
            <a:xfrm>
              <a:off x="1776" y="3120"/>
              <a:ext cx="0" cy="240"/>
            </a:xfrm>
            <a:prstGeom prst="line">
              <a:avLst/>
            </a:prstGeom>
            <a:noFill/>
            <a:ln w="31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9971" name="Line 35"/>
            <p:cNvSpPr>
              <a:spLocks noChangeShapeType="1"/>
            </p:cNvSpPr>
            <p:nvPr/>
          </p:nvSpPr>
          <p:spPr bwMode="auto">
            <a:xfrm>
              <a:off x="2064" y="3120"/>
              <a:ext cx="0" cy="240"/>
            </a:xfrm>
            <a:prstGeom prst="line">
              <a:avLst/>
            </a:prstGeom>
            <a:noFill/>
            <a:ln w="31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9972" name="Line 36"/>
            <p:cNvSpPr>
              <a:spLocks noChangeShapeType="1"/>
            </p:cNvSpPr>
            <p:nvPr/>
          </p:nvSpPr>
          <p:spPr bwMode="auto">
            <a:xfrm>
              <a:off x="2352" y="3120"/>
              <a:ext cx="0" cy="240"/>
            </a:xfrm>
            <a:prstGeom prst="line">
              <a:avLst/>
            </a:prstGeom>
            <a:noFill/>
            <a:ln w="31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9973" name="Line 37"/>
            <p:cNvSpPr>
              <a:spLocks noChangeShapeType="1"/>
            </p:cNvSpPr>
            <p:nvPr/>
          </p:nvSpPr>
          <p:spPr bwMode="auto">
            <a:xfrm>
              <a:off x="2640" y="3120"/>
              <a:ext cx="0" cy="240"/>
            </a:xfrm>
            <a:prstGeom prst="line">
              <a:avLst/>
            </a:prstGeom>
            <a:noFill/>
            <a:ln w="31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9974" name="Text Box 38"/>
            <p:cNvSpPr txBox="1">
              <a:spLocks noChangeArrowheads="1"/>
            </p:cNvSpPr>
            <p:nvPr/>
          </p:nvSpPr>
          <p:spPr bwMode="auto">
            <a:xfrm>
              <a:off x="2652" y="3120"/>
              <a:ext cx="314"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kumimoji="1" lang="en-US" altLang="zh-CN" sz="2000">
                  <a:latin typeface="+mn-lt"/>
                  <a:ea typeface="+mn-ea"/>
                  <a:cs typeface="+mn-ea"/>
                  <a:sym typeface="+mn-lt"/>
                </a:rPr>
                <a:t>TF</a:t>
              </a:r>
              <a:endParaRPr kumimoji="1" lang="en-US" altLang="zh-CN" sz="2000">
                <a:latin typeface="+mn-lt"/>
                <a:ea typeface="+mn-ea"/>
                <a:cs typeface="+mn-ea"/>
                <a:sym typeface="+mn-lt"/>
              </a:endParaRPr>
            </a:p>
          </p:txBody>
        </p:sp>
        <p:sp>
          <p:nvSpPr>
            <p:cNvPr id="39975" name="Text Box 39"/>
            <p:cNvSpPr txBox="1">
              <a:spLocks noChangeArrowheads="1"/>
            </p:cNvSpPr>
            <p:nvPr/>
          </p:nvSpPr>
          <p:spPr bwMode="auto">
            <a:xfrm>
              <a:off x="2352" y="3120"/>
              <a:ext cx="260"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kumimoji="1" lang="en-US" altLang="zh-CN" sz="2000">
                  <a:latin typeface="+mn-lt"/>
                  <a:ea typeface="+mn-ea"/>
                  <a:cs typeface="+mn-ea"/>
                  <a:sym typeface="+mn-lt"/>
                </a:rPr>
                <a:t>IF</a:t>
              </a:r>
              <a:endParaRPr kumimoji="1" lang="en-US" altLang="zh-CN" sz="2000">
                <a:latin typeface="+mn-lt"/>
                <a:ea typeface="+mn-ea"/>
                <a:cs typeface="+mn-ea"/>
                <a:sym typeface="+mn-lt"/>
              </a:endParaRPr>
            </a:p>
          </p:txBody>
        </p:sp>
        <p:sp>
          <p:nvSpPr>
            <p:cNvPr id="39976" name="Text Box 40"/>
            <p:cNvSpPr txBox="1">
              <a:spLocks noChangeArrowheads="1"/>
            </p:cNvSpPr>
            <p:nvPr/>
          </p:nvSpPr>
          <p:spPr bwMode="auto">
            <a:xfrm>
              <a:off x="2064" y="3120"/>
              <a:ext cx="332"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kumimoji="1" lang="en-US" altLang="zh-CN" sz="2000">
                  <a:latin typeface="+mn-lt"/>
                  <a:ea typeface="+mn-ea"/>
                  <a:cs typeface="+mn-ea"/>
                  <a:sym typeface="+mn-lt"/>
                </a:rPr>
                <a:t>DF</a:t>
              </a:r>
              <a:endParaRPr kumimoji="1" lang="en-US" altLang="zh-CN" sz="2000">
                <a:latin typeface="+mn-lt"/>
                <a:ea typeface="+mn-ea"/>
                <a:cs typeface="+mn-ea"/>
                <a:sym typeface="+mn-lt"/>
              </a:endParaRPr>
            </a:p>
          </p:txBody>
        </p:sp>
        <p:sp>
          <p:nvSpPr>
            <p:cNvPr id="39977" name="Text Box 41"/>
            <p:cNvSpPr txBox="1">
              <a:spLocks noChangeArrowheads="1"/>
            </p:cNvSpPr>
            <p:nvPr/>
          </p:nvSpPr>
          <p:spPr bwMode="auto">
            <a:xfrm>
              <a:off x="1776" y="3120"/>
              <a:ext cx="340"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kumimoji="1" lang="en-US" altLang="zh-CN" sz="2000">
                  <a:latin typeface="+mn-lt"/>
                  <a:ea typeface="+mn-ea"/>
                  <a:cs typeface="+mn-ea"/>
                  <a:sym typeface="+mn-lt"/>
                </a:rPr>
                <a:t>OF</a:t>
              </a:r>
              <a:endParaRPr kumimoji="1" lang="en-US" altLang="zh-CN" sz="2000">
                <a:latin typeface="+mn-lt"/>
                <a:ea typeface="+mn-ea"/>
                <a:cs typeface="+mn-ea"/>
                <a:sym typeface="+mn-lt"/>
              </a:endParaRPr>
            </a:p>
          </p:txBody>
        </p:sp>
        <p:sp>
          <p:nvSpPr>
            <p:cNvPr id="39978" name="Text Box 42"/>
            <p:cNvSpPr txBox="1">
              <a:spLocks noChangeArrowheads="1"/>
            </p:cNvSpPr>
            <p:nvPr/>
          </p:nvSpPr>
          <p:spPr bwMode="auto">
            <a:xfrm>
              <a:off x="624" y="2822"/>
              <a:ext cx="557"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kumimoji="1" lang="en-US" altLang="zh-CN" sz="2000">
                  <a:latin typeface="+mn-lt"/>
                  <a:ea typeface="+mn-ea"/>
                  <a:cs typeface="+mn-ea"/>
                  <a:sym typeface="+mn-lt"/>
                </a:rPr>
                <a:t>FLAG</a:t>
              </a:r>
              <a:endParaRPr kumimoji="1" lang="en-US" altLang="zh-CN" sz="2000">
                <a:latin typeface="+mn-lt"/>
                <a:ea typeface="+mn-ea"/>
                <a:cs typeface="+mn-ea"/>
                <a:sym typeface="+mn-lt"/>
              </a:endParaRPr>
            </a:p>
          </p:txBody>
        </p:sp>
        <p:sp>
          <p:nvSpPr>
            <p:cNvPr id="39979" name="Text Box 43"/>
            <p:cNvSpPr txBox="1">
              <a:spLocks noChangeArrowheads="1"/>
            </p:cNvSpPr>
            <p:nvPr/>
          </p:nvSpPr>
          <p:spPr bwMode="auto">
            <a:xfrm>
              <a:off x="2544" y="2582"/>
              <a:ext cx="351"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kumimoji="1" lang="en-US" altLang="zh-CN" sz="2000">
                  <a:latin typeface="+mn-lt"/>
                  <a:ea typeface="+mn-ea"/>
                  <a:cs typeface="+mn-ea"/>
                  <a:sym typeface="+mn-lt"/>
                </a:rPr>
                <a:t>AH</a:t>
              </a:r>
              <a:endParaRPr kumimoji="1" lang="en-US" altLang="zh-CN" sz="2000">
                <a:latin typeface="+mn-lt"/>
                <a:ea typeface="+mn-ea"/>
                <a:cs typeface="+mn-ea"/>
                <a:sym typeface="+mn-lt"/>
              </a:endParaRPr>
            </a:p>
          </p:txBody>
        </p:sp>
      </p:grpSp>
      <p:sp>
        <p:nvSpPr>
          <p:cNvPr id="2" name="矩形 1"/>
          <p:cNvSpPr/>
          <p:nvPr/>
        </p:nvSpPr>
        <p:spPr>
          <a:xfrm>
            <a:off x="401464" y="1442669"/>
            <a:ext cx="2098651" cy="632353"/>
          </a:xfrm>
          <a:prstGeom prst="rect">
            <a:avLst/>
          </a:prstGeom>
        </p:spPr>
        <p:txBody>
          <a:bodyPr wrap="none">
            <a:spAutoFit/>
          </a:bodyPr>
          <a:lstStyle/>
          <a:p>
            <a:pPr eaLnBrk="1" hangingPunct="1">
              <a:lnSpc>
                <a:spcPct val="120000"/>
              </a:lnSpc>
            </a:pPr>
            <a:r>
              <a:rPr kumimoji="1" lang="en-US" altLang="zh-CN" sz="3200" dirty="0">
                <a:solidFill>
                  <a:srgbClr val="CC3300"/>
                </a:solidFill>
                <a:latin typeface="+mn-lt"/>
                <a:ea typeface="+mn-ea"/>
                <a:cs typeface="+mn-ea"/>
                <a:sym typeface="+mn-lt"/>
              </a:rPr>
              <a:t>LAHF</a:t>
            </a:r>
            <a:r>
              <a:rPr kumimoji="1" lang="zh-CN" altLang="en-US" sz="3200" dirty="0">
                <a:solidFill>
                  <a:srgbClr val="CC3300"/>
                </a:solidFill>
                <a:latin typeface="+mn-lt"/>
                <a:ea typeface="+mn-ea"/>
                <a:cs typeface="+mn-ea"/>
                <a:sym typeface="+mn-lt"/>
              </a:rPr>
              <a:t>指令</a:t>
            </a:r>
            <a:endParaRPr kumimoji="1" lang="zh-CN" altLang="en-US" sz="3200" dirty="0">
              <a:solidFill>
                <a:srgbClr val="CC3300"/>
              </a:solidFill>
              <a:latin typeface="+mn-lt"/>
              <a:ea typeface="+mn-ea"/>
              <a:cs typeface="+mn-ea"/>
              <a:sym typeface="+mn-lt"/>
            </a:endParaRPr>
          </a:p>
        </p:txBody>
      </p:sp>
    </p:spTree>
  </p:cSld>
  <p:clrMapOvr>
    <a:masterClrMapping/>
  </p:clrMapOvr>
  <p:transition>
    <p:rand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627063" y="1396208"/>
            <a:ext cx="5797550"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20000"/>
              </a:spcBef>
            </a:pPr>
            <a:r>
              <a:rPr lang="zh-CN" altLang="en-US" sz="2800" dirty="0">
                <a:solidFill>
                  <a:srgbClr val="CC6600"/>
                </a:solidFill>
                <a:latin typeface="+mn-lt"/>
                <a:ea typeface="+mn-ea"/>
                <a:cs typeface="+mn-ea"/>
                <a:sym typeface="+mn-lt"/>
              </a:rPr>
              <a:t>标志寄存器的格式及各位的含义：</a:t>
            </a:r>
            <a:endParaRPr lang="zh-CN" altLang="en-US" sz="2800" dirty="0">
              <a:solidFill>
                <a:srgbClr val="CC6600"/>
              </a:solidFill>
              <a:latin typeface="+mn-lt"/>
              <a:ea typeface="+mn-ea"/>
              <a:cs typeface="+mn-ea"/>
              <a:sym typeface="+mn-lt"/>
            </a:endParaRPr>
          </a:p>
          <a:p>
            <a:pPr>
              <a:spcBef>
                <a:spcPct val="20000"/>
              </a:spcBef>
              <a:buFontTx/>
              <a:buChar char="•"/>
            </a:pPr>
            <a:endParaRPr kumimoji="1" lang="en-US" altLang="zh-CN" sz="2600" dirty="0">
              <a:latin typeface="+mn-lt"/>
              <a:ea typeface="+mn-ea"/>
              <a:cs typeface="+mn-ea"/>
              <a:sym typeface="+mn-lt"/>
            </a:endParaRPr>
          </a:p>
        </p:txBody>
      </p:sp>
      <p:graphicFrame>
        <p:nvGraphicFramePr>
          <p:cNvPr id="55299" name="Group 3"/>
          <p:cNvGraphicFramePr>
            <a:graphicFrameLocks noGrp="1"/>
          </p:cNvGraphicFramePr>
          <p:nvPr/>
        </p:nvGraphicFramePr>
        <p:xfrm>
          <a:off x="567699" y="2312988"/>
          <a:ext cx="6629400" cy="749300"/>
        </p:xfrm>
        <a:graphic>
          <a:graphicData uri="http://schemas.openxmlformats.org/drawingml/2006/table">
            <a:tbl>
              <a:tblPr/>
              <a:tblGrid>
                <a:gridCol w="414338"/>
                <a:gridCol w="414337"/>
                <a:gridCol w="414338"/>
                <a:gridCol w="414337"/>
                <a:gridCol w="414338"/>
                <a:gridCol w="414337"/>
                <a:gridCol w="414338"/>
                <a:gridCol w="414337"/>
                <a:gridCol w="414338"/>
                <a:gridCol w="414337"/>
                <a:gridCol w="414338"/>
                <a:gridCol w="414337"/>
                <a:gridCol w="414338"/>
                <a:gridCol w="414337"/>
                <a:gridCol w="414338"/>
                <a:gridCol w="414337"/>
              </a:tblGrid>
              <a:tr h="352425">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400" b="1" i="0" u="none" strike="noStrike" cap="none" normalizeH="0" baseline="0">
                          <a:ln>
                            <a:noFill/>
                          </a:ln>
                          <a:solidFill>
                            <a:schemeClr val="tx1"/>
                          </a:solidFill>
                          <a:effectLst/>
                          <a:latin typeface="+mn-lt"/>
                          <a:ea typeface="+mn-ea"/>
                          <a:cs typeface="+mn-ea"/>
                          <a:sym typeface="+mn-lt"/>
                        </a:rPr>
                        <a:t>15</a:t>
                      </a:r>
                      <a:endParaRPr kumimoji="1" lang="en-US" altLang="zh-CN" sz="1400" b="1" i="0" u="none" strike="noStrike" cap="none" normalizeH="0" baseline="0">
                        <a:ln>
                          <a:noFill/>
                        </a:ln>
                        <a:solidFill>
                          <a:schemeClr val="tx1"/>
                        </a:solidFill>
                        <a:effectLst/>
                        <a:latin typeface="+mn-lt"/>
                        <a:ea typeface="+mn-ea"/>
                        <a:cs typeface="+mn-ea"/>
                        <a:sym typeface="+mn-lt"/>
                      </a:endParaRPr>
                    </a:p>
                  </a:txBody>
                  <a:tcPr horzOverflow="overflow">
                    <a:lnL cap="flat">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400" b="1" i="0" u="none" strike="noStrike" cap="none" normalizeH="0" baseline="0">
                          <a:ln>
                            <a:noFill/>
                          </a:ln>
                          <a:solidFill>
                            <a:schemeClr val="tx1"/>
                          </a:solidFill>
                          <a:effectLst/>
                          <a:latin typeface="+mn-lt"/>
                          <a:ea typeface="+mn-ea"/>
                          <a:cs typeface="+mn-ea"/>
                          <a:sym typeface="+mn-lt"/>
                        </a:rPr>
                        <a:t>14</a:t>
                      </a:r>
                      <a:endParaRPr kumimoji="1" lang="en-US" altLang="zh-CN" sz="1400" b="1" i="0" u="none" strike="noStrike" cap="none" normalizeH="0" baseline="0">
                        <a:ln>
                          <a:noFill/>
                        </a:ln>
                        <a:solidFill>
                          <a:schemeClr val="tx1"/>
                        </a:solidFill>
                        <a:effectLst/>
                        <a:latin typeface="+mn-lt"/>
                        <a:ea typeface="+mn-ea"/>
                        <a:cs typeface="+mn-ea"/>
                        <a:sym typeface="+mn-lt"/>
                      </a:endParaRP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400" b="1" i="0" u="none" strike="noStrike" cap="none" normalizeH="0" baseline="0">
                          <a:ln>
                            <a:noFill/>
                          </a:ln>
                          <a:solidFill>
                            <a:schemeClr val="tx1"/>
                          </a:solidFill>
                          <a:effectLst/>
                          <a:latin typeface="+mn-lt"/>
                          <a:ea typeface="+mn-ea"/>
                          <a:cs typeface="+mn-ea"/>
                          <a:sym typeface="+mn-lt"/>
                        </a:rPr>
                        <a:t>13</a:t>
                      </a:r>
                      <a:endParaRPr kumimoji="1" lang="en-US" altLang="zh-CN" sz="1400" b="1" i="0" u="none" strike="noStrike" cap="none" normalizeH="0" baseline="0">
                        <a:ln>
                          <a:noFill/>
                        </a:ln>
                        <a:solidFill>
                          <a:schemeClr val="tx1"/>
                        </a:solidFill>
                        <a:effectLst/>
                        <a:latin typeface="+mn-lt"/>
                        <a:ea typeface="+mn-ea"/>
                        <a:cs typeface="+mn-ea"/>
                        <a:sym typeface="+mn-lt"/>
                      </a:endParaRP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400" b="1" i="0" u="none" strike="noStrike" cap="none" normalizeH="0" baseline="0">
                          <a:ln>
                            <a:noFill/>
                          </a:ln>
                          <a:solidFill>
                            <a:schemeClr val="tx1"/>
                          </a:solidFill>
                          <a:effectLst/>
                          <a:latin typeface="+mn-lt"/>
                          <a:ea typeface="+mn-ea"/>
                          <a:cs typeface="+mn-ea"/>
                          <a:sym typeface="+mn-lt"/>
                        </a:rPr>
                        <a:t>12</a:t>
                      </a:r>
                      <a:endParaRPr kumimoji="1" lang="en-US" altLang="zh-CN" sz="1400" b="1" i="0" u="none" strike="noStrike" cap="none" normalizeH="0" baseline="0">
                        <a:ln>
                          <a:noFill/>
                        </a:ln>
                        <a:solidFill>
                          <a:schemeClr val="tx1"/>
                        </a:solidFill>
                        <a:effectLst/>
                        <a:latin typeface="+mn-lt"/>
                        <a:ea typeface="+mn-ea"/>
                        <a:cs typeface="+mn-ea"/>
                        <a:sym typeface="+mn-lt"/>
                      </a:endParaRP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400" b="1" i="0" u="none" strike="noStrike" cap="none" normalizeH="0" baseline="0">
                          <a:ln>
                            <a:noFill/>
                          </a:ln>
                          <a:solidFill>
                            <a:schemeClr val="tx1"/>
                          </a:solidFill>
                          <a:effectLst/>
                          <a:latin typeface="+mn-lt"/>
                          <a:ea typeface="+mn-ea"/>
                          <a:cs typeface="+mn-ea"/>
                          <a:sym typeface="+mn-lt"/>
                        </a:rPr>
                        <a:t>11</a:t>
                      </a:r>
                      <a:endParaRPr kumimoji="1" lang="en-US" altLang="zh-CN" sz="1400" b="1" i="0" u="none" strike="noStrike" cap="none" normalizeH="0" baseline="0">
                        <a:ln>
                          <a:noFill/>
                        </a:ln>
                        <a:solidFill>
                          <a:schemeClr val="tx1"/>
                        </a:solidFill>
                        <a:effectLst/>
                        <a:latin typeface="+mn-lt"/>
                        <a:ea typeface="+mn-ea"/>
                        <a:cs typeface="+mn-ea"/>
                        <a:sym typeface="+mn-lt"/>
                      </a:endParaRP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400" b="1" i="0" u="none" strike="noStrike" cap="none" normalizeH="0" baseline="0">
                          <a:ln>
                            <a:noFill/>
                          </a:ln>
                          <a:solidFill>
                            <a:schemeClr val="tx1"/>
                          </a:solidFill>
                          <a:effectLst/>
                          <a:latin typeface="+mn-lt"/>
                          <a:ea typeface="+mn-ea"/>
                          <a:cs typeface="+mn-ea"/>
                          <a:sym typeface="+mn-lt"/>
                        </a:rPr>
                        <a:t>10</a:t>
                      </a:r>
                      <a:endParaRPr kumimoji="1" lang="en-US" altLang="zh-CN" sz="1400" b="1" i="0" u="none" strike="noStrike" cap="none" normalizeH="0" baseline="0">
                        <a:ln>
                          <a:noFill/>
                        </a:ln>
                        <a:solidFill>
                          <a:schemeClr val="tx1"/>
                        </a:solidFill>
                        <a:effectLst/>
                        <a:latin typeface="+mn-lt"/>
                        <a:ea typeface="+mn-ea"/>
                        <a:cs typeface="+mn-ea"/>
                        <a:sym typeface="+mn-lt"/>
                      </a:endParaRP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400" b="1" i="0" u="none" strike="noStrike" cap="none" normalizeH="0" baseline="0">
                          <a:ln>
                            <a:noFill/>
                          </a:ln>
                          <a:solidFill>
                            <a:schemeClr val="tx1"/>
                          </a:solidFill>
                          <a:effectLst/>
                          <a:latin typeface="+mn-lt"/>
                          <a:ea typeface="+mn-ea"/>
                          <a:cs typeface="+mn-ea"/>
                          <a:sym typeface="+mn-lt"/>
                        </a:rPr>
                        <a:t>9</a:t>
                      </a:r>
                      <a:endParaRPr kumimoji="1" lang="en-US" altLang="zh-CN" sz="1400" b="1" i="0" u="none" strike="noStrike" cap="none" normalizeH="0" baseline="0">
                        <a:ln>
                          <a:noFill/>
                        </a:ln>
                        <a:solidFill>
                          <a:schemeClr val="tx1"/>
                        </a:solidFill>
                        <a:effectLst/>
                        <a:latin typeface="+mn-lt"/>
                        <a:ea typeface="+mn-ea"/>
                        <a:cs typeface="+mn-ea"/>
                        <a:sym typeface="+mn-lt"/>
                      </a:endParaRP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400" b="1" i="0" u="none" strike="noStrike" cap="none" normalizeH="0" baseline="0">
                          <a:ln>
                            <a:noFill/>
                          </a:ln>
                          <a:solidFill>
                            <a:schemeClr val="tx1"/>
                          </a:solidFill>
                          <a:effectLst/>
                          <a:latin typeface="+mn-lt"/>
                          <a:ea typeface="+mn-ea"/>
                          <a:cs typeface="+mn-ea"/>
                          <a:sym typeface="+mn-lt"/>
                        </a:rPr>
                        <a:t>8</a:t>
                      </a:r>
                      <a:endParaRPr kumimoji="1" lang="en-US" altLang="zh-CN" sz="1400" b="1" i="0" u="none" strike="noStrike" cap="none" normalizeH="0" baseline="0">
                        <a:ln>
                          <a:noFill/>
                        </a:ln>
                        <a:solidFill>
                          <a:schemeClr val="tx1"/>
                        </a:solidFill>
                        <a:effectLst/>
                        <a:latin typeface="+mn-lt"/>
                        <a:ea typeface="+mn-ea"/>
                        <a:cs typeface="+mn-ea"/>
                        <a:sym typeface="+mn-lt"/>
                      </a:endParaRP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400" b="1" i="0" u="none" strike="noStrike" cap="none" normalizeH="0" baseline="0">
                          <a:ln>
                            <a:noFill/>
                          </a:ln>
                          <a:solidFill>
                            <a:schemeClr val="tx1"/>
                          </a:solidFill>
                          <a:effectLst/>
                          <a:latin typeface="+mn-lt"/>
                          <a:ea typeface="+mn-ea"/>
                          <a:cs typeface="+mn-ea"/>
                          <a:sym typeface="+mn-lt"/>
                        </a:rPr>
                        <a:t>7</a:t>
                      </a:r>
                      <a:endParaRPr kumimoji="1" lang="en-US" altLang="zh-CN" sz="1400" b="1" i="0" u="none" strike="noStrike" cap="none" normalizeH="0" baseline="0">
                        <a:ln>
                          <a:noFill/>
                        </a:ln>
                        <a:solidFill>
                          <a:schemeClr val="tx1"/>
                        </a:solidFill>
                        <a:effectLst/>
                        <a:latin typeface="+mn-lt"/>
                        <a:ea typeface="+mn-ea"/>
                        <a:cs typeface="+mn-ea"/>
                        <a:sym typeface="+mn-lt"/>
                      </a:endParaRP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400" b="1" i="0" u="none" strike="noStrike" cap="none" normalizeH="0" baseline="0">
                          <a:ln>
                            <a:noFill/>
                          </a:ln>
                          <a:solidFill>
                            <a:schemeClr val="tx1"/>
                          </a:solidFill>
                          <a:effectLst/>
                          <a:latin typeface="+mn-lt"/>
                          <a:ea typeface="+mn-ea"/>
                          <a:cs typeface="+mn-ea"/>
                          <a:sym typeface="+mn-lt"/>
                        </a:rPr>
                        <a:t>6</a:t>
                      </a:r>
                      <a:endParaRPr kumimoji="1" lang="en-US" altLang="zh-CN" sz="1400" b="1" i="0" u="none" strike="noStrike" cap="none" normalizeH="0" baseline="0">
                        <a:ln>
                          <a:noFill/>
                        </a:ln>
                        <a:solidFill>
                          <a:schemeClr val="tx1"/>
                        </a:solidFill>
                        <a:effectLst/>
                        <a:latin typeface="+mn-lt"/>
                        <a:ea typeface="+mn-ea"/>
                        <a:cs typeface="+mn-ea"/>
                        <a:sym typeface="+mn-lt"/>
                      </a:endParaRP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400" b="1" i="0" u="none" strike="noStrike" cap="none" normalizeH="0" baseline="0">
                          <a:ln>
                            <a:noFill/>
                          </a:ln>
                          <a:solidFill>
                            <a:schemeClr val="tx1"/>
                          </a:solidFill>
                          <a:effectLst/>
                          <a:latin typeface="+mn-lt"/>
                          <a:ea typeface="+mn-ea"/>
                          <a:cs typeface="+mn-ea"/>
                          <a:sym typeface="+mn-lt"/>
                        </a:rPr>
                        <a:t>5</a:t>
                      </a:r>
                      <a:endParaRPr kumimoji="1" lang="en-US" altLang="zh-CN" sz="1400" b="1" i="0" u="none" strike="noStrike" cap="none" normalizeH="0" baseline="0">
                        <a:ln>
                          <a:noFill/>
                        </a:ln>
                        <a:solidFill>
                          <a:schemeClr val="tx1"/>
                        </a:solidFill>
                        <a:effectLst/>
                        <a:latin typeface="+mn-lt"/>
                        <a:ea typeface="+mn-ea"/>
                        <a:cs typeface="+mn-ea"/>
                        <a:sym typeface="+mn-lt"/>
                      </a:endParaRP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400" b="1" i="0" u="none" strike="noStrike" cap="none" normalizeH="0" baseline="0">
                          <a:ln>
                            <a:noFill/>
                          </a:ln>
                          <a:solidFill>
                            <a:schemeClr val="tx1"/>
                          </a:solidFill>
                          <a:effectLst/>
                          <a:latin typeface="+mn-lt"/>
                          <a:ea typeface="+mn-ea"/>
                          <a:cs typeface="+mn-ea"/>
                          <a:sym typeface="+mn-lt"/>
                        </a:rPr>
                        <a:t>4</a:t>
                      </a:r>
                      <a:endParaRPr kumimoji="1" lang="en-US" altLang="zh-CN" sz="1400" b="1" i="0" u="none" strike="noStrike" cap="none" normalizeH="0" baseline="0">
                        <a:ln>
                          <a:noFill/>
                        </a:ln>
                        <a:solidFill>
                          <a:schemeClr val="tx1"/>
                        </a:solidFill>
                        <a:effectLst/>
                        <a:latin typeface="+mn-lt"/>
                        <a:ea typeface="+mn-ea"/>
                        <a:cs typeface="+mn-ea"/>
                        <a:sym typeface="+mn-lt"/>
                      </a:endParaRP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400" b="1" i="0" u="none" strike="noStrike" cap="none" normalizeH="0" baseline="0">
                          <a:ln>
                            <a:noFill/>
                          </a:ln>
                          <a:solidFill>
                            <a:schemeClr val="tx1"/>
                          </a:solidFill>
                          <a:effectLst/>
                          <a:latin typeface="+mn-lt"/>
                          <a:ea typeface="+mn-ea"/>
                          <a:cs typeface="+mn-ea"/>
                          <a:sym typeface="+mn-lt"/>
                        </a:rPr>
                        <a:t>3</a:t>
                      </a:r>
                      <a:endParaRPr kumimoji="1" lang="en-US" altLang="zh-CN" sz="1400" b="1" i="0" u="none" strike="noStrike" cap="none" normalizeH="0" baseline="0">
                        <a:ln>
                          <a:noFill/>
                        </a:ln>
                        <a:solidFill>
                          <a:schemeClr val="tx1"/>
                        </a:solidFill>
                        <a:effectLst/>
                        <a:latin typeface="+mn-lt"/>
                        <a:ea typeface="+mn-ea"/>
                        <a:cs typeface="+mn-ea"/>
                        <a:sym typeface="+mn-lt"/>
                      </a:endParaRP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400" b="1" i="0" u="none" strike="noStrike" cap="none" normalizeH="0" baseline="0">
                          <a:ln>
                            <a:noFill/>
                          </a:ln>
                          <a:solidFill>
                            <a:schemeClr val="tx1"/>
                          </a:solidFill>
                          <a:effectLst/>
                          <a:latin typeface="+mn-lt"/>
                          <a:ea typeface="+mn-ea"/>
                          <a:cs typeface="+mn-ea"/>
                          <a:sym typeface="+mn-lt"/>
                        </a:rPr>
                        <a:t>2</a:t>
                      </a:r>
                      <a:endParaRPr kumimoji="1" lang="en-US" altLang="zh-CN" sz="1400" b="1" i="0" u="none" strike="noStrike" cap="none" normalizeH="0" baseline="0">
                        <a:ln>
                          <a:noFill/>
                        </a:ln>
                        <a:solidFill>
                          <a:schemeClr val="tx1"/>
                        </a:solidFill>
                        <a:effectLst/>
                        <a:latin typeface="+mn-lt"/>
                        <a:ea typeface="+mn-ea"/>
                        <a:cs typeface="+mn-ea"/>
                        <a:sym typeface="+mn-lt"/>
                      </a:endParaRP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400" b="1" i="0" u="none" strike="noStrike" cap="none" normalizeH="0" baseline="0">
                          <a:ln>
                            <a:noFill/>
                          </a:ln>
                          <a:solidFill>
                            <a:schemeClr val="tx1"/>
                          </a:solidFill>
                          <a:effectLst/>
                          <a:latin typeface="+mn-lt"/>
                          <a:ea typeface="+mn-ea"/>
                          <a:cs typeface="+mn-ea"/>
                          <a:sym typeface="+mn-lt"/>
                        </a:rPr>
                        <a:t>1</a:t>
                      </a:r>
                      <a:endParaRPr kumimoji="1" lang="en-US" altLang="zh-CN" sz="1400" b="1" i="0" u="none" strike="noStrike" cap="none" normalizeH="0" baseline="0">
                        <a:ln>
                          <a:noFill/>
                        </a:ln>
                        <a:solidFill>
                          <a:schemeClr val="tx1"/>
                        </a:solidFill>
                        <a:effectLst/>
                        <a:latin typeface="+mn-lt"/>
                        <a:ea typeface="+mn-ea"/>
                        <a:cs typeface="+mn-ea"/>
                        <a:sym typeface="+mn-lt"/>
                      </a:endParaRP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400" b="1" i="0" u="none" strike="noStrike" cap="none" normalizeH="0" baseline="0">
                          <a:ln>
                            <a:noFill/>
                          </a:ln>
                          <a:solidFill>
                            <a:schemeClr val="tx1"/>
                          </a:solidFill>
                          <a:effectLst/>
                          <a:latin typeface="+mn-lt"/>
                          <a:ea typeface="+mn-ea"/>
                          <a:cs typeface="+mn-ea"/>
                          <a:sym typeface="+mn-lt"/>
                        </a:rPr>
                        <a:t>0</a:t>
                      </a:r>
                      <a:endParaRPr kumimoji="1" lang="en-US" altLang="zh-CN" sz="1400" b="1" i="0" u="none" strike="noStrike" cap="none" normalizeH="0" baseline="0">
                        <a:ln>
                          <a:noFill/>
                        </a:ln>
                        <a:solidFill>
                          <a:schemeClr val="tx1"/>
                        </a:solidFill>
                        <a:effectLst/>
                        <a:latin typeface="+mn-lt"/>
                        <a:ea typeface="+mn-ea"/>
                        <a:cs typeface="+mn-ea"/>
                        <a:sym typeface="+mn-lt"/>
                      </a:endParaRPr>
                    </a:p>
                  </a:txBody>
                  <a:tcPr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r>
              <a:tr h="396875">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1" lang="zh-CN" altLang="zh-CN" sz="1200" b="1" i="0" u="none" strike="noStrike" cap="none" normalizeH="0" baseline="0" dirty="0">
                        <a:ln>
                          <a:noFill/>
                        </a:ln>
                        <a:solidFill>
                          <a:schemeClr val="tx1"/>
                        </a:solidFill>
                        <a:effectLst/>
                        <a:latin typeface="+mn-lt"/>
                        <a:ea typeface="+mn-ea"/>
                        <a:cs typeface="+mn-ea"/>
                        <a:sym typeface="+mn-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1" lang="zh-CN" altLang="zh-CN" sz="12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1" lang="zh-CN" altLang="zh-CN" sz="12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1" lang="zh-CN" altLang="zh-CN" sz="12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1" i="0" u="none" strike="noStrike" cap="none" normalizeH="0" baseline="0" dirty="0">
                          <a:ln>
                            <a:noFill/>
                          </a:ln>
                          <a:solidFill>
                            <a:schemeClr val="tx1"/>
                          </a:solidFill>
                          <a:effectLst/>
                          <a:latin typeface="+mn-lt"/>
                          <a:ea typeface="+mn-ea"/>
                          <a:cs typeface="+mn-ea"/>
                          <a:sym typeface="+mn-lt"/>
                        </a:rPr>
                        <a:t>OF</a:t>
                      </a:r>
                      <a:endParaRPr kumimoji="1" lang="en-US" altLang="zh-CN" sz="12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1" i="0" u="none" strike="noStrike" cap="none" normalizeH="0" baseline="0" dirty="0">
                          <a:ln>
                            <a:noFill/>
                          </a:ln>
                          <a:solidFill>
                            <a:schemeClr val="tx1"/>
                          </a:solidFill>
                          <a:effectLst/>
                          <a:latin typeface="+mn-lt"/>
                          <a:ea typeface="+mn-ea"/>
                          <a:cs typeface="+mn-ea"/>
                          <a:sym typeface="+mn-lt"/>
                        </a:rPr>
                        <a:t>DF</a:t>
                      </a:r>
                      <a:endParaRPr kumimoji="1" lang="en-US" altLang="zh-CN" sz="12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1" i="0" u="none" strike="noStrike" cap="none" normalizeH="0" baseline="0" dirty="0">
                          <a:ln>
                            <a:noFill/>
                          </a:ln>
                          <a:solidFill>
                            <a:schemeClr val="tx1"/>
                          </a:solidFill>
                          <a:effectLst/>
                          <a:latin typeface="+mn-lt"/>
                          <a:ea typeface="+mn-ea"/>
                          <a:cs typeface="+mn-ea"/>
                          <a:sym typeface="+mn-lt"/>
                        </a:rPr>
                        <a:t>IF</a:t>
                      </a:r>
                      <a:endParaRPr kumimoji="1" lang="en-US" altLang="zh-CN" sz="12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1" i="0" u="none" strike="noStrike" cap="none" normalizeH="0" baseline="0" dirty="0">
                          <a:ln>
                            <a:noFill/>
                          </a:ln>
                          <a:solidFill>
                            <a:schemeClr val="tx1"/>
                          </a:solidFill>
                          <a:effectLst/>
                          <a:latin typeface="+mn-lt"/>
                          <a:ea typeface="+mn-ea"/>
                          <a:cs typeface="+mn-ea"/>
                          <a:sym typeface="+mn-lt"/>
                        </a:rPr>
                        <a:t>TF</a:t>
                      </a:r>
                      <a:endParaRPr kumimoji="1" lang="en-US" altLang="zh-CN" sz="12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1" i="0" u="none" strike="noStrike" cap="none" normalizeH="0" baseline="0" dirty="0">
                          <a:ln>
                            <a:noFill/>
                          </a:ln>
                          <a:solidFill>
                            <a:schemeClr val="tx1"/>
                          </a:solidFill>
                          <a:effectLst/>
                          <a:latin typeface="+mn-lt"/>
                          <a:ea typeface="+mn-ea"/>
                          <a:cs typeface="+mn-ea"/>
                          <a:sym typeface="+mn-lt"/>
                        </a:rPr>
                        <a:t>SF</a:t>
                      </a:r>
                      <a:endParaRPr kumimoji="1" lang="en-US" altLang="zh-CN" sz="12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1" i="0" u="none" strike="noStrike" cap="none" normalizeH="0" baseline="0" dirty="0">
                          <a:ln>
                            <a:noFill/>
                          </a:ln>
                          <a:solidFill>
                            <a:schemeClr val="tx1"/>
                          </a:solidFill>
                          <a:effectLst/>
                          <a:latin typeface="+mn-lt"/>
                          <a:ea typeface="+mn-ea"/>
                          <a:cs typeface="+mn-ea"/>
                          <a:sym typeface="+mn-lt"/>
                        </a:rPr>
                        <a:t>ZF</a:t>
                      </a:r>
                      <a:endParaRPr kumimoji="1" lang="en-US" altLang="zh-CN" sz="12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1" lang="zh-CN" altLang="zh-CN" sz="12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1" i="0" u="none" strike="noStrike" cap="none" normalizeH="0" baseline="0" dirty="0">
                          <a:ln>
                            <a:noFill/>
                          </a:ln>
                          <a:solidFill>
                            <a:schemeClr val="tx1"/>
                          </a:solidFill>
                          <a:effectLst/>
                          <a:latin typeface="+mn-lt"/>
                          <a:ea typeface="+mn-ea"/>
                          <a:cs typeface="+mn-ea"/>
                          <a:sym typeface="+mn-lt"/>
                        </a:rPr>
                        <a:t>AF</a:t>
                      </a:r>
                      <a:endParaRPr kumimoji="1" lang="en-US" altLang="zh-CN" sz="12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1" lang="zh-CN" altLang="zh-CN" sz="12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1" i="0" u="none" strike="noStrike" cap="none" normalizeH="0" baseline="0" dirty="0">
                          <a:ln>
                            <a:noFill/>
                          </a:ln>
                          <a:solidFill>
                            <a:schemeClr val="tx1"/>
                          </a:solidFill>
                          <a:effectLst/>
                          <a:latin typeface="+mn-lt"/>
                          <a:ea typeface="+mn-ea"/>
                          <a:cs typeface="+mn-ea"/>
                          <a:sym typeface="+mn-lt"/>
                        </a:rPr>
                        <a:t>PF</a:t>
                      </a:r>
                      <a:endParaRPr kumimoji="1" lang="en-US" altLang="zh-CN" sz="12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1" lang="zh-CN" altLang="zh-CN" sz="12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1" i="0" u="none" strike="noStrike" cap="none" normalizeH="0" baseline="0" dirty="0">
                          <a:ln>
                            <a:noFill/>
                          </a:ln>
                          <a:solidFill>
                            <a:schemeClr val="tx1"/>
                          </a:solidFill>
                          <a:effectLst/>
                          <a:latin typeface="+mn-lt"/>
                          <a:ea typeface="+mn-ea"/>
                          <a:cs typeface="+mn-ea"/>
                          <a:sym typeface="+mn-lt"/>
                        </a:rPr>
                        <a:t>CF</a:t>
                      </a:r>
                      <a:endParaRPr kumimoji="1" lang="en-US" altLang="zh-CN" sz="12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1799" name="Text Box 73"/>
          <p:cNvSpPr txBox="1">
            <a:spLocks noChangeArrowheads="1"/>
          </p:cNvSpPr>
          <p:nvPr/>
        </p:nvSpPr>
        <p:spPr bwMode="auto">
          <a:xfrm>
            <a:off x="8475538" y="3532188"/>
            <a:ext cx="461665" cy="167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1800">
                <a:solidFill>
                  <a:srgbClr val="CC3300"/>
                </a:solidFill>
                <a:latin typeface="+mn-lt"/>
                <a:ea typeface="+mn-ea"/>
                <a:cs typeface="+mn-ea"/>
                <a:sym typeface="+mn-lt"/>
              </a:rPr>
              <a:t>状态标志</a:t>
            </a:r>
            <a:endParaRPr lang="zh-CN" altLang="en-US" sz="1800">
              <a:solidFill>
                <a:srgbClr val="CC3300"/>
              </a:solidFill>
              <a:latin typeface="+mn-lt"/>
              <a:ea typeface="+mn-ea"/>
              <a:cs typeface="+mn-ea"/>
              <a:sym typeface="+mn-lt"/>
            </a:endParaRPr>
          </a:p>
        </p:txBody>
      </p:sp>
      <p:sp>
        <p:nvSpPr>
          <p:cNvPr id="31800" name="Text Box 75"/>
          <p:cNvSpPr txBox="1">
            <a:spLocks noChangeArrowheads="1"/>
          </p:cNvSpPr>
          <p:nvPr/>
        </p:nvSpPr>
        <p:spPr bwMode="auto">
          <a:xfrm>
            <a:off x="1093869" y="3379788"/>
            <a:ext cx="11144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1800">
                <a:latin typeface="+mn-lt"/>
                <a:ea typeface="+mn-ea"/>
                <a:cs typeface="+mn-ea"/>
                <a:sym typeface="+mn-lt"/>
              </a:rPr>
              <a:t>方向标志</a:t>
            </a:r>
            <a:endParaRPr lang="zh-CN" altLang="en-US" sz="1800">
              <a:latin typeface="+mn-lt"/>
              <a:ea typeface="+mn-ea"/>
              <a:cs typeface="+mn-ea"/>
              <a:sym typeface="+mn-lt"/>
            </a:endParaRPr>
          </a:p>
        </p:txBody>
      </p:sp>
      <p:sp>
        <p:nvSpPr>
          <p:cNvPr id="31801" name="Text Box 76"/>
          <p:cNvSpPr txBox="1">
            <a:spLocks noChangeArrowheads="1"/>
          </p:cNvSpPr>
          <p:nvPr/>
        </p:nvSpPr>
        <p:spPr bwMode="auto">
          <a:xfrm>
            <a:off x="1025598" y="3760788"/>
            <a:ext cx="1295400"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1800">
                <a:latin typeface="+mn-lt"/>
                <a:ea typeface="+mn-ea"/>
                <a:cs typeface="+mn-ea"/>
                <a:sym typeface="+mn-lt"/>
              </a:rPr>
              <a:t>中断标志</a:t>
            </a:r>
            <a:endParaRPr lang="zh-CN" altLang="en-US" sz="1800">
              <a:latin typeface="+mn-lt"/>
              <a:ea typeface="+mn-ea"/>
              <a:cs typeface="+mn-ea"/>
              <a:sym typeface="+mn-lt"/>
            </a:endParaRPr>
          </a:p>
        </p:txBody>
      </p:sp>
      <p:sp>
        <p:nvSpPr>
          <p:cNvPr id="31802" name="Text Box 77"/>
          <p:cNvSpPr txBox="1">
            <a:spLocks noChangeArrowheads="1"/>
          </p:cNvSpPr>
          <p:nvPr/>
        </p:nvSpPr>
        <p:spPr bwMode="auto">
          <a:xfrm>
            <a:off x="1093869" y="4141788"/>
            <a:ext cx="11144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1800" dirty="0">
                <a:latin typeface="+mn-lt"/>
                <a:ea typeface="+mn-ea"/>
                <a:cs typeface="+mn-ea"/>
                <a:sym typeface="+mn-lt"/>
              </a:rPr>
              <a:t>跟踪标志</a:t>
            </a:r>
            <a:endParaRPr lang="zh-CN" altLang="en-US" sz="1800" dirty="0">
              <a:latin typeface="+mn-lt"/>
              <a:ea typeface="+mn-ea"/>
              <a:cs typeface="+mn-ea"/>
              <a:sym typeface="+mn-lt"/>
            </a:endParaRPr>
          </a:p>
        </p:txBody>
      </p:sp>
      <p:sp>
        <p:nvSpPr>
          <p:cNvPr id="31804" name="Text Box 79"/>
          <p:cNvSpPr txBox="1">
            <a:spLocks noChangeArrowheads="1"/>
          </p:cNvSpPr>
          <p:nvPr/>
        </p:nvSpPr>
        <p:spPr bwMode="auto">
          <a:xfrm>
            <a:off x="274214" y="3356558"/>
            <a:ext cx="461665" cy="1214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1800" dirty="0">
                <a:solidFill>
                  <a:srgbClr val="CC3300"/>
                </a:solidFill>
                <a:latin typeface="+mn-lt"/>
                <a:ea typeface="+mn-ea"/>
                <a:cs typeface="+mn-ea"/>
                <a:sym typeface="+mn-lt"/>
              </a:rPr>
              <a:t>控制标志</a:t>
            </a:r>
            <a:endParaRPr lang="zh-CN" altLang="en-US" sz="1800" dirty="0">
              <a:solidFill>
                <a:srgbClr val="CC3300"/>
              </a:solidFill>
              <a:latin typeface="+mn-lt"/>
              <a:ea typeface="+mn-ea"/>
              <a:cs typeface="+mn-ea"/>
              <a:sym typeface="+mn-lt"/>
            </a:endParaRPr>
          </a:p>
        </p:txBody>
      </p:sp>
      <p:sp>
        <p:nvSpPr>
          <p:cNvPr id="31805" name="AutoShape 80"/>
          <p:cNvSpPr/>
          <p:nvPr/>
        </p:nvSpPr>
        <p:spPr bwMode="auto">
          <a:xfrm>
            <a:off x="796998" y="3455988"/>
            <a:ext cx="304800" cy="990599"/>
          </a:xfrm>
          <a:prstGeom prst="leftBrace">
            <a:avLst>
              <a:gd name="adj1" fmla="val 39583"/>
              <a:gd name="adj2" fmla="val 50000"/>
            </a:avLst>
          </a:prstGeom>
          <a:noFill/>
          <a:ln w="28575">
            <a:solidFill>
              <a:schemeClr val="tx1"/>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latin typeface="+mn-lt"/>
              <a:ea typeface="+mn-ea"/>
              <a:cs typeface="+mn-ea"/>
              <a:sym typeface="+mn-lt"/>
            </a:endParaRPr>
          </a:p>
        </p:txBody>
      </p:sp>
      <p:sp>
        <p:nvSpPr>
          <p:cNvPr id="31806" name="Text Box 81"/>
          <p:cNvSpPr txBox="1">
            <a:spLocks noChangeArrowheads="1"/>
          </p:cNvSpPr>
          <p:nvPr/>
        </p:nvSpPr>
        <p:spPr bwMode="auto">
          <a:xfrm>
            <a:off x="6976649" y="3303588"/>
            <a:ext cx="11144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1800" dirty="0">
                <a:latin typeface="+mn-lt"/>
                <a:ea typeface="+mn-ea"/>
                <a:cs typeface="+mn-ea"/>
                <a:sym typeface="+mn-lt"/>
              </a:rPr>
              <a:t>进位标志</a:t>
            </a:r>
            <a:endParaRPr lang="zh-CN" altLang="en-US" sz="1800" dirty="0">
              <a:latin typeface="+mn-lt"/>
              <a:ea typeface="+mn-ea"/>
              <a:cs typeface="+mn-ea"/>
              <a:sym typeface="+mn-lt"/>
            </a:endParaRPr>
          </a:p>
        </p:txBody>
      </p:sp>
      <p:sp>
        <p:nvSpPr>
          <p:cNvPr id="31807" name="Text Box 82"/>
          <p:cNvSpPr txBox="1">
            <a:spLocks noChangeArrowheads="1"/>
          </p:cNvSpPr>
          <p:nvPr/>
        </p:nvSpPr>
        <p:spPr bwMode="auto">
          <a:xfrm>
            <a:off x="6975061" y="3684588"/>
            <a:ext cx="11144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1800">
                <a:latin typeface="+mn-lt"/>
                <a:ea typeface="+mn-ea"/>
                <a:cs typeface="+mn-ea"/>
                <a:sym typeface="+mn-lt"/>
              </a:rPr>
              <a:t>奇偶标志</a:t>
            </a:r>
            <a:endParaRPr lang="zh-CN" altLang="en-US" sz="1800">
              <a:latin typeface="+mn-lt"/>
              <a:ea typeface="+mn-ea"/>
              <a:cs typeface="+mn-ea"/>
              <a:sym typeface="+mn-lt"/>
            </a:endParaRPr>
          </a:p>
        </p:txBody>
      </p:sp>
      <p:sp>
        <p:nvSpPr>
          <p:cNvPr id="31808" name="Text Box 83"/>
          <p:cNvSpPr txBox="1">
            <a:spLocks noChangeArrowheads="1"/>
          </p:cNvSpPr>
          <p:nvPr/>
        </p:nvSpPr>
        <p:spPr bwMode="auto">
          <a:xfrm>
            <a:off x="6908378" y="4065588"/>
            <a:ext cx="1371600"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1800">
                <a:latin typeface="+mn-lt"/>
                <a:ea typeface="+mn-ea"/>
                <a:cs typeface="+mn-ea"/>
                <a:sym typeface="+mn-lt"/>
              </a:rPr>
              <a:t>半进位标志</a:t>
            </a:r>
            <a:endParaRPr lang="zh-CN" altLang="en-US" sz="1800">
              <a:latin typeface="+mn-lt"/>
              <a:ea typeface="+mn-ea"/>
              <a:cs typeface="+mn-ea"/>
              <a:sym typeface="+mn-lt"/>
            </a:endParaRPr>
          </a:p>
        </p:txBody>
      </p:sp>
      <p:sp>
        <p:nvSpPr>
          <p:cNvPr id="31809" name="Text Box 84"/>
          <p:cNvSpPr txBox="1">
            <a:spLocks noChangeArrowheads="1"/>
          </p:cNvSpPr>
          <p:nvPr/>
        </p:nvSpPr>
        <p:spPr bwMode="auto">
          <a:xfrm>
            <a:off x="6978567" y="4446588"/>
            <a:ext cx="881973"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1800">
                <a:latin typeface="+mn-lt"/>
                <a:ea typeface="+mn-ea"/>
                <a:cs typeface="+mn-ea"/>
                <a:sym typeface="+mn-lt"/>
              </a:rPr>
              <a:t>零标志</a:t>
            </a:r>
            <a:endParaRPr lang="zh-CN" altLang="en-US" sz="1800">
              <a:latin typeface="+mn-lt"/>
              <a:ea typeface="+mn-ea"/>
              <a:cs typeface="+mn-ea"/>
              <a:sym typeface="+mn-lt"/>
            </a:endParaRPr>
          </a:p>
        </p:txBody>
      </p:sp>
      <p:sp>
        <p:nvSpPr>
          <p:cNvPr id="31810" name="Text Box 85"/>
          <p:cNvSpPr txBox="1">
            <a:spLocks noChangeArrowheads="1"/>
          </p:cNvSpPr>
          <p:nvPr/>
        </p:nvSpPr>
        <p:spPr bwMode="auto">
          <a:xfrm>
            <a:off x="6976649" y="4827588"/>
            <a:ext cx="11144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1800">
                <a:latin typeface="+mn-lt"/>
                <a:ea typeface="+mn-ea"/>
                <a:cs typeface="+mn-ea"/>
                <a:sym typeface="+mn-lt"/>
              </a:rPr>
              <a:t>符号标志</a:t>
            </a:r>
            <a:endParaRPr lang="zh-CN" altLang="en-US" sz="1800">
              <a:latin typeface="+mn-lt"/>
              <a:ea typeface="+mn-ea"/>
              <a:cs typeface="+mn-ea"/>
              <a:sym typeface="+mn-lt"/>
            </a:endParaRPr>
          </a:p>
        </p:txBody>
      </p:sp>
      <p:sp>
        <p:nvSpPr>
          <p:cNvPr id="31811" name="Text Box 86"/>
          <p:cNvSpPr txBox="1">
            <a:spLocks noChangeArrowheads="1"/>
          </p:cNvSpPr>
          <p:nvPr/>
        </p:nvSpPr>
        <p:spPr bwMode="auto">
          <a:xfrm>
            <a:off x="6976649" y="5132388"/>
            <a:ext cx="11144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1800">
                <a:latin typeface="+mn-lt"/>
                <a:ea typeface="+mn-ea"/>
                <a:cs typeface="+mn-ea"/>
                <a:sym typeface="+mn-lt"/>
              </a:rPr>
              <a:t>溢出标志</a:t>
            </a:r>
            <a:endParaRPr lang="zh-CN" altLang="en-US" sz="1800">
              <a:latin typeface="+mn-lt"/>
              <a:ea typeface="+mn-ea"/>
              <a:cs typeface="+mn-ea"/>
              <a:sym typeface="+mn-lt"/>
            </a:endParaRPr>
          </a:p>
        </p:txBody>
      </p:sp>
      <p:sp>
        <p:nvSpPr>
          <p:cNvPr id="31812" name="AutoShape 87"/>
          <p:cNvSpPr/>
          <p:nvPr/>
        </p:nvSpPr>
        <p:spPr bwMode="auto">
          <a:xfrm>
            <a:off x="8051378" y="3455988"/>
            <a:ext cx="381000" cy="1905000"/>
          </a:xfrm>
          <a:prstGeom prst="rightBrace">
            <a:avLst>
              <a:gd name="adj1" fmla="val 41667"/>
              <a:gd name="adj2" fmla="val 50000"/>
            </a:avLst>
          </a:prstGeom>
          <a:noFill/>
          <a:ln w="28575">
            <a:solidFill>
              <a:schemeClr val="tx1"/>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endParaRPr lang="zh-CN" altLang="zh-CN" sz="1800">
              <a:latin typeface="+mn-lt"/>
              <a:ea typeface="+mn-ea"/>
              <a:cs typeface="+mn-ea"/>
              <a:sym typeface="+mn-lt"/>
            </a:endParaRPr>
          </a:p>
        </p:txBody>
      </p:sp>
      <p:sp>
        <p:nvSpPr>
          <p:cNvPr id="31813" name="Line 88"/>
          <p:cNvSpPr>
            <a:spLocks noChangeShapeType="1"/>
          </p:cNvSpPr>
          <p:nvPr/>
        </p:nvSpPr>
        <p:spPr bwMode="auto">
          <a:xfrm>
            <a:off x="2167899" y="3608388"/>
            <a:ext cx="685800"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
        <p:nvSpPr>
          <p:cNvPr id="31814" name="Line 89"/>
          <p:cNvSpPr>
            <a:spLocks noChangeShapeType="1"/>
          </p:cNvSpPr>
          <p:nvPr/>
        </p:nvSpPr>
        <p:spPr bwMode="auto">
          <a:xfrm flipV="1">
            <a:off x="2853699" y="3074988"/>
            <a:ext cx="0" cy="53340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
        <p:nvSpPr>
          <p:cNvPr id="31815" name="Line 90"/>
          <p:cNvSpPr>
            <a:spLocks noChangeShapeType="1"/>
          </p:cNvSpPr>
          <p:nvPr/>
        </p:nvSpPr>
        <p:spPr bwMode="auto">
          <a:xfrm>
            <a:off x="2167899" y="3913188"/>
            <a:ext cx="1066800"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
        <p:nvSpPr>
          <p:cNvPr id="31816" name="Line 91"/>
          <p:cNvSpPr>
            <a:spLocks noChangeShapeType="1"/>
          </p:cNvSpPr>
          <p:nvPr/>
        </p:nvSpPr>
        <p:spPr bwMode="auto">
          <a:xfrm flipV="1">
            <a:off x="3234699" y="3074988"/>
            <a:ext cx="0" cy="83820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
        <p:nvSpPr>
          <p:cNvPr id="31817" name="Line 92"/>
          <p:cNvSpPr>
            <a:spLocks noChangeShapeType="1"/>
          </p:cNvSpPr>
          <p:nvPr/>
        </p:nvSpPr>
        <p:spPr bwMode="auto">
          <a:xfrm>
            <a:off x="2167899" y="4370388"/>
            <a:ext cx="1524000"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
        <p:nvSpPr>
          <p:cNvPr id="31818" name="Line 93"/>
          <p:cNvSpPr>
            <a:spLocks noChangeShapeType="1"/>
          </p:cNvSpPr>
          <p:nvPr/>
        </p:nvSpPr>
        <p:spPr bwMode="auto">
          <a:xfrm flipV="1">
            <a:off x="3691899" y="3074988"/>
            <a:ext cx="0" cy="129540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
        <p:nvSpPr>
          <p:cNvPr id="31819" name="Line 94"/>
          <p:cNvSpPr>
            <a:spLocks noChangeShapeType="1"/>
          </p:cNvSpPr>
          <p:nvPr/>
        </p:nvSpPr>
        <p:spPr bwMode="auto">
          <a:xfrm flipV="1">
            <a:off x="4072899" y="3074988"/>
            <a:ext cx="0" cy="190500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
        <p:nvSpPr>
          <p:cNvPr id="31820" name="Line 95"/>
          <p:cNvSpPr>
            <a:spLocks noChangeShapeType="1"/>
          </p:cNvSpPr>
          <p:nvPr/>
        </p:nvSpPr>
        <p:spPr bwMode="auto">
          <a:xfrm flipV="1">
            <a:off x="4530099" y="3074988"/>
            <a:ext cx="0" cy="152400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
        <p:nvSpPr>
          <p:cNvPr id="31821" name="Line 96"/>
          <p:cNvSpPr>
            <a:spLocks noChangeShapeType="1"/>
          </p:cNvSpPr>
          <p:nvPr/>
        </p:nvSpPr>
        <p:spPr bwMode="auto">
          <a:xfrm flipV="1">
            <a:off x="5292099" y="3074988"/>
            <a:ext cx="0" cy="114300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
        <p:nvSpPr>
          <p:cNvPr id="31822" name="Line 97"/>
          <p:cNvSpPr>
            <a:spLocks noChangeShapeType="1"/>
          </p:cNvSpPr>
          <p:nvPr/>
        </p:nvSpPr>
        <p:spPr bwMode="auto">
          <a:xfrm flipV="1">
            <a:off x="6206499" y="3074988"/>
            <a:ext cx="0" cy="76200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
        <p:nvSpPr>
          <p:cNvPr id="31823" name="Line 98"/>
          <p:cNvSpPr>
            <a:spLocks noChangeShapeType="1"/>
          </p:cNvSpPr>
          <p:nvPr/>
        </p:nvSpPr>
        <p:spPr bwMode="auto">
          <a:xfrm flipV="1">
            <a:off x="6892299" y="3074988"/>
            <a:ext cx="0" cy="45720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
        <p:nvSpPr>
          <p:cNvPr id="31824" name="Line 99"/>
          <p:cNvSpPr>
            <a:spLocks noChangeShapeType="1"/>
          </p:cNvSpPr>
          <p:nvPr/>
        </p:nvSpPr>
        <p:spPr bwMode="auto">
          <a:xfrm flipV="1">
            <a:off x="2396499" y="3074988"/>
            <a:ext cx="0" cy="228600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
        <p:nvSpPr>
          <p:cNvPr id="31825" name="Line 100"/>
          <p:cNvSpPr>
            <a:spLocks noChangeShapeType="1"/>
          </p:cNvSpPr>
          <p:nvPr/>
        </p:nvSpPr>
        <p:spPr bwMode="auto">
          <a:xfrm>
            <a:off x="2396499" y="5360988"/>
            <a:ext cx="4572000"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
        <p:nvSpPr>
          <p:cNvPr id="31826" name="Line 101"/>
          <p:cNvSpPr>
            <a:spLocks noChangeShapeType="1"/>
          </p:cNvSpPr>
          <p:nvPr/>
        </p:nvSpPr>
        <p:spPr bwMode="auto">
          <a:xfrm>
            <a:off x="4072899" y="4979988"/>
            <a:ext cx="2895600"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
        <p:nvSpPr>
          <p:cNvPr id="31827" name="Line 102"/>
          <p:cNvSpPr>
            <a:spLocks noChangeShapeType="1"/>
          </p:cNvSpPr>
          <p:nvPr/>
        </p:nvSpPr>
        <p:spPr bwMode="auto">
          <a:xfrm>
            <a:off x="5292099" y="4217988"/>
            <a:ext cx="1676400"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
        <p:nvSpPr>
          <p:cNvPr id="31828" name="Line 103"/>
          <p:cNvSpPr>
            <a:spLocks noChangeShapeType="1"/>
          </p:cNvSpPr>
          <p:nvPr/>
        </p:nvSpPr>
        <p:spPr bwMode="auto">
          <a:xfrm>
            <a:off x="6206499" y="3836988"/>
            <a:ext cx="762000"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
        <p:nvSpPr>
          <p:cNvPr id="31829" name="Line 104"/>
          <p:cNvSpPr>
            <a:spLocks noChangeShapeType="1"/>
          </p:cNvSpPr>
          <p:nvPr/>
        </p:nvSpPr>
        <p:spPr bwMode="auto">
          <a:xfrm flipV="1">
            <a:off x="4530099" y="4598988"/>
            <a:ext cx="2438400"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
        <p:nvSpPr>
          <p:cNvPr id="31830" name="Line 105"/>
          <p:cNvSpPr>
            <a:spLocks noChangeShapeType="1"/>
          </p:cNvSpPr>
          <p:nvPr/>
        </p:nvSpPr>
        <p:spPr bwMode="auto">
          <a:xfrm>
            <a:off x="6892299" y="3532188"/>
            <a:ext cx="152400"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1799"/>
                                        </p:tgtEl>
                                        <p:attrNameLst>
                                          <p:attrName>style.visibility</p:attrName>
                                        </p:attrNameLst>
                                      </p:cBhvr>
                                      <p:to>
                                        <p:strVal val="visible"/>
                                      </p:to>
                                    </p:set>
                                    <p:animEffect transition="in" filter="randombar(horizontal)">
                                      <p:cBhvr>
                                        <p:cTn id="7" dur="500"/>
                                        <p:tgtEl>
                                          <p:spTgt spid="31799"/>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1806"/>
                                        </p:tgtEl>
                                        <p:attrNameLst>
                                          <p:attrName>style.visibility</p:attrName>
                                        </p:attrNameLst>
                                      </p:cBhvr>
                                      <p:to>
                                        <p:strVal val="visible"/>
                                      </p:to>
                                    </p:set>
                                    <p:animEffect transition="in" filter="randombar(horizontal)">
                                      <p:cBhvr>
                                        <p:cTn id="10" dur="500"/>
                                        <p:tgtEl>
                                          <p:spTgt spid="31806"/>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31807"/>
                                        </p:tgtEl>
                                        <p:attrNameLst>
                                          <p:attrName>style.visibility</p:attrName>
                                        </p:attrNameLst>
                                      </p:cBhvr>
                                      <p:to>
                                        <p:strVal val="visible"/>
                                      </p:to>
                                    </p:set>
                                    <p:animEffect transition="in" filter="randombar(horizontal)">
                                      <p:cBhvr>
                                        <p:cTn id="13" dur="500"/>
                                        <p:tgtEl>
                                          <p:spTgt spid="31807"/>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31808"/>
                                        </p:tgtEl>
                                        <p:attrNameLst>
                                          <p:attrName>style.visibility</p:attrName>
                                        </p:attrNameLst>
                                      </p:cBhvr>
                                      <p:to>
                                        <p:strVal val="visible"/>
                                      </p:to>
                                    </p:set>
                                    <p:animEffect transition="in" filter="randombar(horizontal)">
                                      <p:cBhvr>
                                        <p:cTn id="16" dur="500"/>
                                        <p:tgtEl>
                                          <p:spTgt spid="31808"/>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31809"/>
                                        </p:tgtEl>
                                        <p:attrNameLst>
                                          <p:attrName>style.visibility</p:attrName>
                                        </p:attrNameLst>
                                      </p:cBhvr>
                                      <p:to>
                                        <p:strVal val="visible"/>
                                      </p:to>
                                    </p:set>
                                    <p:animEffect transition="in" filter="randombar(horizontal)">
                                      <p:cBhvr>
                                        <p:cTn id="19" dur="500"/>
                                        <p:tgtEl>
                                          <p:spTgt spid="31809"/>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31810"/>
                                        </p:tgtEl>
                                        <p:attrNameLst>
                                          <p:attrName>style.visibility</p:attrName>
                                        </p:attrNameLst>
                                      </p:cBhvr>
                                      <p:to>
                                        <p:strVal val="visible"/>
                                      </p:to>
                                    </p:set>
                                    <p:animEffect transition="in" filter="randombar(horizontal)">
                                      <p:cBhvr>
                                        <p:cTn id="22" dur="500"/>
                                        <p:tgtEl>
                                          <p:spTgt spid="31810"/>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31811"/>
                                        </p:tgtEl>
                                        <p:attrNameLst>
                                          <p:attrName>style.visibility</p:attrName>
                                        </p:attrNameLst>
                                      </p:cBhvr>
                                      <p:to>
                                        <p:strVal val="visible"/>
                                      </p:to>
                                    </p:set>
                                    <p:animEffect transition="in" filter="randombar(horizontal)">
                                      <p:cBhvr>
                                        <p:cTn id="25" dur="500"/>
                                        <p:tgtEl>
                                          <p:spTgt spid="31811"/>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31812"/>
                                        </p:tgtEl>
                                        <p:attrNameLst>
                                          <p:attrName>style.visibility</p:attrName>
                                        </p:attrNameLst>
                                      </p:cBhvr>
                                      <p:to>
                                        <p:strVal val="visible"/>
                                      </p:to>
                                    </p:set>
                                    <p:animEffect transition="in" filter="randombar(horizontal)">
                                      <p:cBhvr>
                                        <p:cTn id="28" dur="500"/>
                                        <p:tgtEl>
                                          <p:spTgt spid="31812"/>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31819"/>
                                        </p:tgtEl>
                                        <p:attrNameLst>
                                          <p:attrName>style.visibility</p:attrName>
                                        </p:attrNameLst>
                                      </p:cBhvr>
                                      <p:to>
                                        <p:strVal val="visible"/>
                                      </p:to>
                                    </p:set>
                                    <p:animEffect transition="in" filter="randombar(horizontal)">
                                      <p:cBhvr>
                                        <p:cTn id="31" dur="500"/>
                                        <p:tgtEl>
                                          <p:spTgt spid="31819"/>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31820"/>
                                        </p:tgtEl>
                                        <p:attrNameLst>
                                          <p:attrName>style.visibility</p:attrName>
                                        </p:attrNameLst>
                                      </p:cBhvr>
                                      <p:to>
                                        <p:strVal val="visible"/>
                                      </p:to>
                                    </p:set>
                                    <p:animEffect transition="in" filter="randombar(horizontal)">
                                      <p:cBhvr>
                                        <p:cTn id="34" dur="500"/>
                                        <p:tgtEl>
                                          <p:spTgt spid="31820"/>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31821"/>
                                        </p:tgtEl>
                                        <p:attrNameLst>
                                          <p:attrName>style.visibility</p:attrName>
                                        </p:attrNameLst>
                                      </p:cBhvr>
                                      <p:to>
                                        <p:strVal val="visible"/>
                                      </p:to>
                                    </p:set>
                                    <p:animEffect transition="in" filter="randombar(horizontal)">
                                      <p:cBhvr>
                                        <p:cTn id="37" dur="500"/>
                                        <p:tgtEl>
                                          <p:spTgt spid="31821"/>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31822"/>
                                        </p:tgtEl>
                                        <p:attrNameLst>
                                          <p:attrName>style.visibility</p:attrName>
                                        </p:attrNameLst>
                                      </p:cBhvr>
                                      <p:to>
                                        <p:strVal val="visible"/>
                                      </p:to>
                                    </p:set>
                                    <p:animEffect transition="in" filter="randombar(horizontal)">
                                      <p:cBhvr>
                                        <p:cTn id="40" dur="500"/>
                                        <p:tgtEl>
                                          <p:spTgt spid="31822"/>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31823"/>
                                        </p:tgtEl>
                                        <p:attrNameLst>
                                          <p:attrName>style.visibility</p:attrName>
                                        </p:attrNameLst>
                                      </p:cBhvr>
                                      <p:to>
                                        <p:strVal val="visible"/>
                                      </p:to>
                                    </p:set>
                                    <p:animEffect transition="in" filter="randombar(horizontal)">
                                      <p:cBhvr>
                                        <p:cTn id="43" dur="500"/>
                                        <p:tgtEl>
                                          <p:spTgt spid="31823"/>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31824"/>
                                        </p:tgtEl>
                                        <p:attrNameLst>
                                          <p:attrName>style.visibility</p:attrName>
                                        </p:attrNameLst>
                                      </p:cBhvr>
                                      <p:to>
                                        <p:strVal val="visible"/>
                                      </p:to>
                                    </p:set>
                                    <p:animEffect transition="in" filter="randombar(horizontal)">
                                      <p:cBhvr>
                                        <p:cTn id="46" dur="500"/>
                                        <p:tgtEl>
                                          <p:spTgt spid="31824"/>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31825"/>
                                        </p:tgtEl>
                                        <p:attrNameLst>
                                          <p:attrName>style.visibility</p:attrName>
                                        </p:attrNameLst>
                                      </p:cBhvr>
                                      <p:to>
                                        <p:strVal val="visible"/>
                                      </p:to>
                                    </p:set>
                                    <p:animEffect transition="in" filter="randombar(horizontal)">
                                      <p:cBhvr>
                                        <p:cTn id="49" dur="500"/>
                                        <p:tgtEl>
                                          <p:spTgt spid="31825"/>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31826"/>
                                        </p:tgtEl>
                                        <p:attrNameLst>
                                          <p:attrName>style.visibility</p:attrName>
                                        </p:attrNameLst>
                                      </p:cBhvr>
                                      <p:to>
                                        <p:strVal val="visible"/>
                                      </p:to>
                                    </p:set>
                                    <p:animEffect transition="in" filter="randombar(horizontal)">
                                      <p:cBhvr>
                                        <p:cTn id="52" dur="500"/>
                                        <p:tgtEl>
                                          <p:spTgt spid="31826"/>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31827"/>
                                        </p:tgtEl>
                                        <p:attrNameLst>
                                          <p:attrName>style.visibility</p:attrName>
                                        </p:attrNameLst>
                                      </p:cBhvr>
                                      <p:to>
                                        <p:strVal val="visible"/>
                                      </p:to>
                                    </p:set>
                                    <p:animEffect transition="in" filter="randombar(horizontal)">
                                      <p:cBhvr>
                                        <p:cTn id="55" dur="500"/>
                                        <p:tgtEl>
                                          <p:spTgt spid="31827"/>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31828"/>
                                        </p:tgtEl>
                                        <p:attrNameLst>
                                          <p:attrName>style.visibility</p:attrName>
                                        </p:attrNameLst>
                                      </p:cBhvr>
                                      <p:to>
                                        <p:strVal val="visible"/>
                                      </p:to>
                                    </p:set>
                                    <p:animEffect transition="in" filter="randombar(horizontal)">
                                      <p:cBhvr>
                                        <p:cTn id="58" dur="500"/>
                                        <p:tgtEl>
                                          <p:spTgt spid="31828"/>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31829"/>
                                        </p:tgtEl>
                                        <p:attrNameLst>
                                          <p:attrName>style.visibility</p:attrName>
                                        </p:attrNameLst>
                                      </p:cBhvr>
                                      <p:to>
                                        <p:strVal val="visible"/>
                                      </p:to>
                                    </p:set>
                                    <p:animEffect transition="in" filter="randombar(horizontal)">
                                      <p:cBhvr>
                                        <p:cTn id="61" dur="500"/>
                                        <p:tgtEl>
                                          <p:spTgt spid="31829"/>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31830"/>
                                        </p:tgtEl>
                                        <p:attrNameLst>
                                          <p:attrName>style.visibility</p:attrName>
                                        </p:attrNameLst>
                                      </p:cBhvr>
                                      <p:to>
                                        <p:strVal val="visible"/>
                                      </p:to>
                                    </p:set>
                                    <p:animEffect transition="in" filter="randombar(horizontal)">
                                      <p:cBhvr>
                                        <p:cTn id="64" dur="500"/>
                                        <p:tgtEl>
                                          <p:spTgt spid="31830"/>
                                        </p:tgtEl>
                                      </p:cBhvr>
                                    </p:animEffect>
                                  </p:childTnLst>
                                </p:cTn>
                              </p:par>
                            </p:childTnLst>
                          </p:cTn>
                        </p:par>
                      </p:childTnLst>
                    </p:cTn>
                  </p:par>
                  <p:par>
                    <p:cTn id="65" fill="hold">
                      <p:stCondLst>
                        <p:cond delay="indefinite"/>
                      </p:stCondLst>
                      <p:childTnLst>
                        <p:par>
                          <p:cTn id="66" fill="hold">
                            <p:stCondLst>
                              <p:cond delay="0"/>
                            </p:stCondLst>
                            <p:childTnLst>
                              <p:par>
                                <p:cTn id="67" presetID="14" presetClass="entr" presetSubtype="10" fill="hold" grpId="0" nodeType="clickEffect">
                                  <p:stCondLst>
                                    <p:cond delay="0"/>
                                  </p:stCondLst>
                                  <p:childTnLst>
                                    <p:set>
                                      <p:cBhvr>
                                        <p:cTn id="68" dur="1" fill="hold">
                                          <p:stCondLst>
                                            <p:cond delay="0"/>
                                          </p:stCondLst>
                                        </p:cTn>
                                        <p:tgtEl>
                                          <p:spTgt spid="31800"/>
                                        </p:tgtEl>
                                        <p:attrNameLst>
                                          <p:attrName>style.visibility</p:attrName>
                                        </p:attrNameLst>
                                      </p:cBhvr>
                                      <p:to>
                                        <p:strVal val="visible"/>
                                      </p:to>
                                    </p:set>
                                    <p:animEffect transition="in" filter="randombar(horizontal)">
                                      <p:cBhvr>
                                        <p:cTn id="69" dur="500"/>
                                        <p:tgtEl>
                                          <p:spTgt spid="31800"/>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31801"/>
                                        </p:tgtEl>
                                        <p:attrNameLst>
                                          <p:attrName>style.visibility</p:attrName>
                                        </p:attrNameLst>
                                      </p:cBhvr>
                                      <p:to>
                                        <p:strVal val="visible"/>
                                      </p:to>
                                    </p:set>
                                    <p:animEffect transition="in" filter="randombar(horizontal)">
                                      <p:cBhvr>
                                        <p:cTn id="72" dur="500"/>
                                        <p:tgtEl>
                                          <p:spTgt spid="31801"/>
                                        </p:tgtEl>
                                      </p:cBhvr>
                                    </p:animEffect>
                                  </p:childTnLst>
                                </p:cTn>
                              </p:par>
                              <p:par>
                                <p:cTn id="73" presetID="14" presetClass="entr" presetSubtype="10" fill="hold" grpId="0" nodeType="withEffect">
                                  <p:stCondLst>
                                    <p:cond delay="0"/>
                                  </p:stCondLst>
                                  <p:childTnLst>
                                    <p:set>
                                      <p:cBhvr>
                                        <p:cTn id="74" dur="1" fill="hold">
                                          <p:stCondLst>
                                            <p:cond delay="0"/>
                                          </p:stCondLst>
                                        </p:cTn>
                                        <p:tgtEl>
                                          <p:spTgt spid="31802"/>
                                        </p:tgtEl>
                                        <p:attrNameLst>
                                          <p:attrName>style.visibility</p:attrName>
                                        </p:attrNameLst>
                                      </p:cBhvr>
                                      <p:to>
                                        <p:strVal val="visible"/>
                                      </p:to>
                                    </p:set>
                                    <p:animEffect transition="in" filter="randombar(horizontal)">
                                      <p:cBhvr>
                                        <p:cTn id="75" dur="500"/>
                                        <p:tgtEl>
                                          <p:spTgt spid="31802"/>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31804"/>
                                        </p:tgtEl>
                                        <p:attrNameLst>
                                          <p:attrName>style.visibility</p:attrName>
                                        </p:attrNameLst>
                                      </p:cBhvr>
                                      <p:to>
                                        <p:strVal val="visible"/>
                                      </p:to>
                                    </p:set>
                                    <p:animEffect transition="in" filter="randombar(horizontal)">
                                      <p:cBhvr>
                                        <p:cTn id="78" dur="500"/>
                                        <p:tgtEl>
                                          <p:spTgt spid="31804"/>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31805"/>
                                        </p:tgtEl>
                                        <p:attrNameLst>
                                          <p:attrName>style.visibility</p:attrName>
                                        </p:attrNameLst>
                                      </p:cBhvr>
                                      <p:to>
                                        <p:strVal val="visible"/>
                                      </p:to>
                                    </p:set>
                                    <p:animEffect transition="in" filter="randombar(horizontal)">
                                      <p:cBhvr>
                                        <p:cTn id="81" dur="500"/>
                                        <p:tgtEl>
                                          <p:spTgt spid="31805"/>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31813"/>
                                        </p:tgtEl>
                                        <p:attrNameLst>
                                          <p:attrName>style.visibility</p:attrName>
                                        </p:attrNameLst>
                                      </p:cBhvr>
                                      <p:to>
                                        <p:strVal val="visible"/>
                                      </p:to>
                                    </p:set>
                                    <p:animEffect transition="in" filter="randombar(horizontal)">
                                      <p:cBhvr>
                                        <p:cTn id="84" dur="500"/>
                                        <p:tgtEl>
                                          <p:spTgt spid="31813"/>
                                        </p:tgtEl>
                                      </p:cBhvr>
                                    </p:animEffect>
                                  </p:childTnLst>
                                </p:cTn>
                              </p:par>
                              <p:par>
                                <p:cTn id="85" presetID="14" presetClass="entr" presetSubtype="10" fill="hold" grpId="0" nodeType="withEffect">
                                  <p:stCondLst>
                                    <p:cond delay="0"/>
                                  </p:stCondLst>
                                  <p:childTnLst>
                                    <p:set>
                                      <p:cBhvr>
                                        <p:cTn id="86" dur="1" fill="hold">
                                          <p:stCondLst>
                                            <p:cond delay="0"/>
                                          </p:stCondLst>
                                        </p:cTn>
                                        <p:tgtEl>
                                          <p:spTgt spid="31814"/>
                                        </p:tgtEl>
                                        <p:attrNameLst>
                                          <p:attrName>style.visibility</p:attrName>
                                        </p:attrNameLst>
                                      </p:cBhvr>
                                      <p:to>
                                        <p:strVal val="visible"/>
                                      </p:to>
                                    </p:set>
                                    <p:animEffect transition="in" filter="randombar(horizontal)">
                                      <p:cBhvr>
                                        <p:cTn id="87" dur="500"/>
                                        <p:tgtEl>
                                          <p:spTgt spid="31814"/>
                                        </p:tgtEl>
                                      </p:cBhvr>
                                    </p:animEffect>
                                  </p:childTnLst>
                                </p:cTn>
                              </p:par>
                              <p:par>
                                <p:cTn id="88" presetID="14" presetClass="entr" presetSubtype="10" fill="hold" grpId="0" nodeType="withEffect">
                                  <p:stCondLst>
                                    <p:cond delay="0"/>
                                  </p:stCondLst>
                                  <p:childTnLst>
                                    <p:set>
                                      <p:cBhvr>
                                        <p:cTn id="89" dur="1" fill="hold">
                                          <p:stCondLst>
                                            <p:cond delay="0"/>
                                          </p:stCondLst>
                                        </p:cTn>
                                        <p:tgtEl>
                                          <p:spTgt spid="31815"/>
                                        </p:tgtEl>
                                        <p:attrNameLst>
                                          <p:attrName>style.visibility</p:attrName>
                                        </p:attrNameLst>
                                      </p:cBhvr>
                                      <p:to>
                                        <p:strVal val="visible"/>
                                      </p:to>
                                    </p:set>
                                    <p:animEffect transition="in" filter="randombar(horizontal)">
                                      <p:cBhvr>
                                        <p:cTn id="90" dur="500"/>
                                        <p:tgtEl>
                                          <p:spTgt spid="31815"/>
                                        </p:tgtEl>
                                      </p:cBhvr>
                                    </p:animEffect>
                                  </p:childTnLst>
                                </p:cTn>
                              </p:par>
                              <p:par>
                                <p:cTn id="91" presetID="14" presetClass="entr" presetSubtype="10" fill="hold" grpId="0" nodeType="withEffect">
                                  <p:stCondLst>
                                    <p:cond delay="0"/>
                                  </p:stCondLst>
                                  <p:childTnLst>
                                    <p:set>
                                      <p:cBhvr>
                                        <p:cTn id="92" dur="1" fill="hold">
                                          <p:stCondLst>
                                            <p:cond delay="0"/>
                                          </p:stCondLst>
                                        </p:cTn>
                                        <p:tgtEl>
                                          <p:spTgt spid="31816"/>
                                        </p:tgtEl>
                                        <p:attrNameLst>
                                          <p:attrName>style.visibility</p:attrName>
                                        </p:attrNameLst>
                                      </p:cBhvr>
                                      <p:to>
                                        <p:strVal val="visible"/>
                                      </p:to>
                                    </p:set>
                                    <p:animEffect transition="in" filter="randombar(horizontal)">
                                      <p:cBhvr>
                                        <p:cTn id="93" dur="500"/>
                                        <p:tgtEl>
                                          <p:spTgt spid="31816"/>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31817"/>
                                        </p:tgtEl>
                                        <p:attrNameLst>
                                          <p:attrName>style.visibility</p:attrName>
                                        </p:attrNameLst>
                                      </p:cBhvr>
                                      <p:to>
                                        <p:strVal val="visible"/>
                                      </p:to>
                                    </p:set>
                                    <p:animEffect transition="in" filter="randombar(horizontal)">
                                      <p:cBhvr>
                                        <p:cTn id="96" dur="500"/>
                                        <p:tgtEl>
                                          <p:spTgt spid="31817"/>
                                        </p:tgtEl>
                                      </p:cBhvr>
                                    </p:animEffect>
                                  </p:childTnLst>
                                </p:cTn>
                              </p:par>
                              <p:par>
                                <p:cTn id="97" presetID="14" presetClass="entr" presetSubtype="10" fill="hold" grpId="0" nodeType="withEffect">
                                  <p:stCondLst>
                                    <p:cond delay="0"/>
                                  </p:stCondLst>
                                  <p:childTnLst>
                                    <p:set>
                                      <p:cBhvr>
                                        <p:cTn id="98" dur="1" fill="hold">
                                          <p:stCondLst>
                                            <p:cond delay="0"/>
                                          </p:stCondLst>
                                        </p:cTn>
                                        <p:tgtEl>
                                          <p:spTgt spid="31818"/>
                                        </p:tgtEl>
                                        <p:attrNameLst>
                                          <p:attrName>style.visibility</p:attrName>
                                        </p:attrNameLst>
                                      </p:cBhvr>
                                      <p:to>
                                        <p:strVal val="visible"/>
                                      </p:to>
                                    </p:set>
                                    <p:animEffect transition="in" filter="randombar(horizontal)">
                                      <p:cBhvr>
                                        <p:cTn id="99" dur="500"/>
                                        <p:tgtEl>
                                          <p:spTgt spid="31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99" grpId="0"/>
      <p:bldP spid="31800" grpId="0"/>
      <p:bldP spid="31801" grpId="0"/>
      <p:bldP spid="31802" grpId="0"/>
      <p:bldP spid="31804" grpId="0"/>
      <p:bldP spid="31805" grpId="0" animBg="1"/>
      <p:bldP spid="31806" grpId="0"/>
      <p:bldP spid="31807" grpId="0"/>
      <p:bldP spid="31808" grpId="0"/>
      <p:bldP spid="31809" grpId="0"/>
      <p:bldP spid="31810" grpId="0"/>
      <p:bldP spid="31811" grpId="0"/>
      <p:bldP spid="31812" grpId="0" animBg="1"/>
      <p:bldP spid="31813" grpId="0" animBg="1"/>
      <p:bldP spid="31814" grpId="0" animBg="1"/>
      <p:bldP spid="31815" grpId="0" animBg="1"/>
      <p:bldP spid="31816" grpId="0" animBg="1"/>
      <p:bldP spid="31817" grpId="0" animBg="1"/>
      <p:bldP spid="31818" grpId="0" animBg="1"/>
      <p:bldP spid="31819" grpId="0" animBg="1"/>
      <p:bldP spid="31820" grpId="0" animBg="1"/>
      <p:bldP spid="31821" grpId="0" animBg="1"/>
      <p:bldP spid="31822" grpId="0" animBg="1"/>
      <p:bldP spid="31823" grpId="0" animBg="1"/>
      <p:bldP spid="31824" grpId="0" animBg="1"/>
      <p:bldP spid="31825" grpId="0" animBg="1"/>
      <p:bldP spid="31826" grpId="0" animBg="1"/>
      <p:bldP spid="31827" grpId="0" animBg="1"/>
      <p:bldP spid="31828" grpId="0" animBg="1"/>
      <p:bldP spid="31829" grpId="0" animBg="1"/>
      <p:bldP spid="3183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1288773" y="2492651"/>
            <a:ext cx="6566454" cy="2755624"/>
          </a:xfrm>
          <a:prstGeom prst="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6200000" scaled="1"/>
            <a:tileRect/>
          </a:gradFill>
          <a:ln>
            <a:noFill/>
          </a:ln>
          <a:effectLst/>
        </p:spPr>
        <p:txBody>
          <a:bodyPr/>
          <a:lstStyle>
            <a:lvl1pPr marL="342900" indent="-34290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eaLnBrk="1" hangingPunct="1">
              <a:lnSpc>
                <a:spcPct val="115000"/>
              </a:lnSpc>
              <a:spcBef>
                <a:spcPct val="5000"/>
              </a:spcBef>
              <a:buFont typeface="Wingdings" panose="05000000000000000000" pitchFamily="2" charset="2"/>
              <a:buChar char="l"/>
            </a:pPr>
            <a:r>
              <a:rPr kumimoji="1" lang="zh-CN" altLang="en-US" dirty="0">
                <a:solidFill>
                  <a:srgbClr val="000000"/>
                </a:solidFill>
                <a:latin typeface="+mn-lt"/>
                <a:ea typeface="+mn-ea"/>
                <a:cs typeface="+mn-ea"/>
                <a:sym typeface="+mn-lt"/>
              </a:rPr>
              <a:t>加法指令</a:t>
            </a:r>
            <a:r>
              <a:rPr kumimoji="1" lang="zh-CN" altLang="en-US" sz="2000" dirty="0">
                <a:solidFill>
                  <a:srgbClr val="000000"/>
                </a:solidFill>
                <a:latin typeface="+mn-lt"/>
                <a:ea typeface="+mn-ea"/>
                <a:cs typeface="+mn-ea"/>
                <a:sym typeface="+mn-lt"/>
              </a:rPr>
              <a:t>    </a:t>
            </a:r>
            <a:r>
              <a:rPr kumimoji="1" lang="en-US" altLang="zh-CN" dirty="0">
                <a:solidFill>
                  <a:srgbClr val="000000"/>
                </a:solidFill>
                <a:latin typeface="+mn-lt"/>
                <a:ea typeface="+mn-ea"/>
                <a:cs typeface="+mn-ea"/>
                <a:sym typeface="+mn-lt"/>
              </a:rPr>
              <a:t>ADD</a:t>
            </a:r>
            <a:r>
              <a:rPr kumimoji="1" lang="zh-CN" altLang="en-US" dirty="0">
                <a:solidFill>
                  <a:srgbClr val="000000"/>
                </a:solidFill>
                <a:latin typeface="+mn-lt"/>
                <a:ea typeface="+mn-ea"/>
                <a:cs typeface="+mn-ea"/>
                <a:sym typeface="+mn-lt"/>
              </a:rPr>
              <a:t>、</a:t>
            </a:r>
            <a:r>
              <a:rPr kumimoji="1" lang="en-US" altLang="zh-CN" dirty="0">
                <a:solidFill>
                  <a:srgbClr val="000000"/>
                </a:solidFill>
                <a:latin typeface="+mn-lt"/>
                <a:ea typeface="+mn-ea"/>
                <a:cs typeface="+mn-ea"/>
                <a:sym typeface="+mn-lt"/>
              </a:rPr>
              <a:t>ADC</a:t>
            </a:r>
            <a:r>
              <a:rPr kumimoji="1" lang="zh-CN" altLang="en-US" dirty="0">
                <a:solidFill>
                  <a:srgbClr val="000000"/>
                </a:solidFill>
                <a:latin typeface="+mn-lt"/>
                <a:ea typeface="+mn-ea"/>
                <a:cs typeface="+mn-ea"/>
                <a:sym typeface="+mn-lt"/>
              </a:rPr>
              <a:t>、</a:t>
            </a:r>
            <a:r>
              <a:rPr kumimoji="1" lang="en-US" altLang="zh-CN" dirty="0">
                <a:solidFill>
                  <a:srgbClr val="000000"/>
                </a:solidFill>
                <a:latin typeface="+mn-lt"/>
                <a:ea typeface="+mn-ea"/>
                <a:cs typeface="+mn-ea"/>
                <a:sym typeface="+mn-lt"/>
              </a:rPr>
              <a:t>INC</a:t>
            </a:r>
            <a:endParaRPr kumimoji="1" lang="en-US" altLang="zh-CN" dirty="0">
              <a:solidFill>
                <a:srgbClr val="000000"/>
              </a:solidFill>
              <a:latin typeface="+mn-lt"/>
              <a:ea typeface="+mn-ea"/>
              <a:cs typeface="+mn-ea"/>
              <a:sym typeface="+mn-lt"/>
            </a:endParaRPr>
          </a:p>
          <a:p>
            <a:pPr algn="just" eaLnBrk="1" hangingPunct="1">
              <a:lnSpc>
                <a:spcPct val="115000"/>
              </a:lnSpc>
              <a:spcBef>
                <a:spcPct val="5000"/>
              </a:spcBef>
              <a:buFont typeface="Wingdings" panose="05000000000000000000" pitchFamily="2" charset="2"/>
              <a:buChar char="l"/>
            </a:pPr>
            <a:r>
              <a:rPr kumimoji="1" lang="zh-CN" altLang="en-US" dirty="0">
                <a:solidFill>
                  <a:srgbClr val="000000"/>
                </a:solidFill>
                <a:latin typeface="+mn-lt"/>
                <a:ea typeface="+mn-ea"/>
                <a:cs typeface="+mn-ea"/>
                <a:sym typeface="+mn-lt"/>
              </a:rPr>
              <a:t>减法指令</a:t>
            </a:r>
            <a:r>
              <a:rPr kumimoji="1" lang="zh-CN" altLang="en-US" sz="2000" dirty="0">
                <a:solidFill>
                  <a:srgbClr val="000000"/>
                </a:solidFill>
                <a:latin typeface="+mn-lt"/>
                <a:ea typeface="+mn-ea"/>
                <a:cs typeface="+mn-ea"/>
                <a:sym typeface="+mn-lt"/>
              </a:rPr>
              <a:t>    </a:t>
            </a:r>
            <a:r>
              <a:rPr kumimoji="1" lang="en-US" altLang="zh-CN" dirty="0">
                <a:solidFill>
                  <a:srgbClr val="000000"/>
                </a:solidFill>
                <a:latin typeface="+mn-lt"/>
                <a:ea typeface="+mn-ea"/>
                <a:cs typeface="+mn-ea"/>
                <a:sym typeface="+mn-lt"/>
              </a:rPr>
              <a:t>SUB</a:t>
            </a:r>
            <a:r>
              <a:rPr kumimoji="1" lang="zh-CN" altLang="en-US" dirty="0">
                <a:solidFill>
                  <a:srgbClr val="000000"/>
                </a:solidFill>
                <a:latin typeface="+mn-lt"/>
                <a:ea typeface="+mn-ea"/>
                <a:cs typeface="+mn-ea"/>
                <a:sym typeface="+mn-lt"/>
              </a:rPr>
              <a:t>、</a:t>
            </a:r>
            <a:r>
              <a:rPr kumimoji="1" lang="en-US" altLang="zh-CN" dirty="0">
                <a:solidFill>
                  <a:srgbClr val="000000"/>
                </a:solidFill>
                <a:latin typeface="+mn-lt"/>
                <a:ea typeface="+mn-ea"/>
                <a:cs typeface="+mn-ea"/>
                <a:sym typeface="+mn-lt"/>
              </a:rPr>
              <a:t>SBB</a:t>
            </a:r>
            <a:r>
              <a:rPr kumimoji="1" lang="zh-CN" altLang="en-US" dirty="0">
                <a:solidFill>
                  <a:srgbClr val="000000"/>
                </a:solidFill>
                <a:latin typeface="+mn-lt"/>
                <a:ea typeface="+mn-ea"/>
                <a:cs typeface="+mn-ea"/>
                <a:sym typeface="+mn-lt"/>
              </a:rPr>
              <a:t>、</a:t>
            </a:r>
            <a:r>
              <a:rPr kumimoji="1" lang="en-US" altLang="zh-CN" dirty="0">
                <a:solidFill>
                  <a:srgbClr val="000000"/>
                </a:solidFill>
                <a:latin typeface="+mn-lt"/>
                <a:ea typeface="+mn-ea"/>
                <a:cs typeface="+mn-ea"/>
                <a:sym typeface="+mn-lt"/>
              </a:rPr>
              <a:t>DEC</a:t>
            </a:r>
            <a:r>
              <a:rPr kumimoji="1" lang="zh-CN" altLang="en-US" dirty="0">
                <a:solidFill>
                  <a:srgbClr val="000000"/>
                </a:solidFill>
                <a:latin typeface="+mn-lt"/>
                <a:ea typeface="+mn-ea"/>
                <a:cs typeface="+mn-ea"/>
                <a:sym typeface="+mn-lt"/>
              </a:rPr>
              <a:t>、</a:t>
            </a:r>
            <a:r>
              <a:rPr kumimoji="1" lang="en-US" altLang="zh-CN" dirty="0">
                <a:solidFill>
                  <a:srgbClr val="000000"/>
                </a:solidFill>
                <a:latin typeface="+mn-lt"/>
                <a:ea typeface="+mn-ea"/>
                <a:cs typeface="+mn-ea"/>
                <a:sym typeface="+mn-lt"/>
              </a:rPr>
              <a:t>NEG</a:t>
            </a:r>
            <a:r>
              <a:rPr kumimoji="1" lang="zh-CN" altLang="en-US" dirty="0">
                <a:solidFill>
                  <a:srgbClr val="000000"/>
                </a:solidFill>
                <a:latin typeface="+mn-lt"/>
                <a:ea typeface="+mn-ea"/>
                <a:cs typeface="+mn-ea"/>
                <a:sym typeface="+mn-lt"/>
              </a:rPr>
              <a:t>、</a:t>
            </a:r>
            <a:r>
              <a:rPr kumimoji="1" lang="en-US" altLang="zh-CN" dirty="0">
                <a:solidFill>
                  <a:srgbClr val="000000"/>
                </a:solidFill>
                <a:latin typeface="+mn-lt"/>
                <a:ea typeface="+mn-ea"/>
                <a:cs typeface="+mn-ea"/>
                <a:sym typeface="+mn-lt"/>
              </a:rPr>
              <a:t>CMP</a:t>
            </a:r>
            <a:endParaRPr kumimoji="1" lang="en-US" altLang="zh-CN" dirty="0">
              <a:solidFill>
                <a:srgbClr val="000000"/>
              </a:solidFill>
              <a:latin typeface="+mn-lt"/>
              <a:ea typeface="+mn-ea"/>
              <a:cs typeface="+mn-ea"/>
              <a:sym typeface="+mn-lt"/>
            </a:endParaRPr>
          </a:p>
          <a:p>
            <a:pPr algn="just" eaLnBrk="1" hangingPunct="1">
              <a:lnSpc>
                <a:spcPct val="115000"/>
              </a:lnSpc>
              <a:spcBef>
                <a:spcPct val="5000"/>
              </a:spcBef>
              <a:buFont typeface="Wingdings" panose="05000000000000000000" pitchFamily="2" charset="2"/>
              <a:buChar char="l"/>
            </a:pPr>
            <a:r>
              <a:rPr kumimoji="1" lang="zh-CN" altLang="en-US" dirty="0">
                <a:solidFill>
                  <a:srgbClr val="000000"/>
                </a:solidFill>
                <a:latin typeface="+mn-lt"/>
                <a:ea typeface="+mn-ea"/>
                <a:cs typeface="+mn-ea"/>
                <a:sym typeface="+mn-lt"/>
              </a:rPr>
              <a:t>乘法指令</a:t>
            </a:r>
            <a:r>
              <a:rPr kumimoji="1" lang="zh-CN" altLang="en-US" sz="2000" dirty="0">
                <a:solidFill>
                  <a:srgbClr val="000000"/>
                </a:solidFill>
                <a:latin typeface="+mn-lt"/>
                <a:ea typeface="+mn-ea"/>
                <a:cs typeface="+mn-ea"/>
                <a:sym typeface="+mn-lt"/>
              </a:rPr>
              <a:t>    </a:t>
            </a:r>
            <a:r>
              <a:rPr kumimoji="1" lang="en-US" altLang="zh-CN" dirty="0">
                <a:solidFill>
                  <a:srgbClr val="000000"/>
                </a:solidFill>
                <a:latin typeface="+mn-lt"/>
                <a:ea typeface="+mn-ea"/>
                <a:cs typeface="+mn-ea"/>
                <a:sym typeface="+mn-lt"/>
              </a:rPr>
              <a:t>MUL</a:t>
            </a:r>
            <a:r>
              <a:rPr kumimoji="1" lang="zh-CN" altLang="en-US" dirty="0">
                <a:solidFill>
                  <a:srgbClr val="000000"/>
                </a:solidFill>
                <a:latin typeface="+mn-lt"/>
                <a:ea typeface="+mn-ea"/>
                <a:cs typeface="+mn-ea"/>
                <a:sym typeface="+mn-lt"/>
              </a:rPr>
              <a:t>、</a:t>
            </a:r>
            <a:r>
              <a:rPr kumimoji="1" lang="en-US" altLang="zh-CN" dirty="0">
                <a:solidFill>
                  <a:srgbClr val="000000"/>
                </a:solidFill>
                <a:latin typeface="+mn-lt"/>
                <a:ea typeface="+mn-ea"/>
                <a:cs typeface="+mn-ea"/>
                <a:sym typeface="+mn-lt"/>
              </a:rPr>
              <a:t>IMUL</a:t>
            </a:r>
            <a:r>
              <a:rPr kumimoji="1" lang="en-US" altLang="zh-CN" sz="2000" dirty="0">
                <a:solidFill>
                  <a:srgbClr val="000000"/>
                </a:solidFill>
                <a:latin typeface="+mn-lt"/>
                <a:ea typeface="+mn-ea"/>
                <a:cs typeface="+mn-ea"/>
                <a:sym typeface="+mn-lt"/>
              </a:rPr>
              <a:t>  </a:t>
            </a:r>
            <a:endParaRPr kumimoji="1" lang="en-US" altLang="zh-CN" sz="2000" dirty="0">
              <a:solidFill>
                <a:srgbClr val="000000"/>
              </a:solidFill>
              <a:latin typeface="+mn-lt"/>
              <a:ea typeface="+mn-ea"/>
              <a:cs typeface="+mn-ea"/>
              <a:sym typeface="+mn-lt"/>
            </a:endParaRPr>
          </a:p>
          <a:p>
            <a:pPr algn="just" eaLnBrk="1" hangingPunct="1">
              <a:lnSpc>
                <a:spcPct val="115000"/>
              </a:lnSpc>
              <a:spcBef>
                <a:spcPct val="5000"/>
              </a:spcBef>
              <a:buFont typeface="Wingdings" panose="05000000000000000000" pitchFamily="2" charset="2"/>
              <a:buChar char="l"/>
            </a:pPr>
            <a:r>
              <a:rPr kumimoji="1" lang="zh-CN" altLang="en-US" dirty="0">
                <a:solidFill>
                  <a:srgbClr val="000000"/>
                </a:solidFill>
                <a:latin typeface="+mn-lt"/>
                <a:ea typeface="+mn-ea"/>
                <a:cs typeface="+mn-ea"/>
                <a:sym typeface="+mn-lt"/>
              </a:rPr>
              <a:t>除法指令</a:t>
            </a:r>
            <a:r>
              <a:rPr kumimoji="1" lang="zh-CN" altLang="en-US" sz="2000" dirty="0">
                <a:solidFill>
                  <a:srgbClr val="000000"/>
                </a:solidFill>
                <a:latin typeface="+mn-lt"/>
                <a:ea typeface="+mn-ea"/>
                <a:cs typeface="+mn-ea"/>
                <a:sym typeface="+mn-lt"/>
              </a:rPr>
              <a:t>    </a:t>
            </a:r>
            <a:r>
              <a:rPr kumimoji="1" lang="en-US" altLang="zh-CN" dirty="0">
                <a:solidFill>
                  <a:srgbClr val="0000FF"/>
                </a:solidFill>
                <a:latin typeface="+mn-lt"/>
                <a:ea typeface="+mn-ea"/>
                <a:cs typeface="+mn-ea"/>
                <a:sym typeface="+mn-lt"/>
              </a:rPr>
              <a:t>DIV</a:t>
            </a:r>
            <a:r>
              <a:rPr kumimoji="1" lang="zh-CN" altLang="en-US" dirty="0">
                <a:solidFill>
                  <a:srgbClr val="0000FF"/>
                </a:solidFill>
                <a:latin typeface="+mn-lt"/>
                <a:ea typeface="+mn-ea"/>
                <a:cs typeface="+mn-ea"/>
                <a:sym typeface="+mn-lt"/>
              </a:rPr>
              <a:t>、</a:t>
            </a:r>
            <a:r>
              <a:rPr kumimoji="1" lang="en-US" altLang="zh-CN" dirty="0">
                <a:solidFill>
                  <a:srgbClr val="0000FF"/>
                </a:solidFill>
                <a:latin typeface="+mn-lt"/>
                <a:ea typeface="+mn-ea"/>
                <a:cs typeface="+mn-ea"/>
                <a:sym typeface="+mn-lt"/>
              </a:rPr>
              <a:t>IDIV</a:t>
            </a:r>
            <a:endParaRPr kumimoji="1" lang="en-US" altLang="zh-CN" dirty="0">
              <a:solidFill>
                <a:srgbClr val="0000FF"/>
              </a:solidFill>
              <a:latin typeface="+mn-lt"/>
              <a:ea typeface="+mn-ea"/>
              <a:cs typeface="+mn-ea"/>
              <a:sym typeface="+mn-lt"/>
            </a:endParaRPr>
          </a:p>
          <a:p>
            <a:pPr algn="just" eaLnBrk="1" hangingPunct="1">
              <a:lnSpc>
                <a:spcPct val="115000"/>
              </a:lnSpc>
              <a:spcBef>
                <a:spcPct val="5000"/>
              </a:spcBef>
              <a:buFont typeface="Wingdings" panose="05000000000000000000" pitchFamily="2" charset="2"/>
              <a:buChar char="l"/>
            </a:pPr>
            <a:r>
              <a:rPr kumimoji="1" lang="zh-CN" altLang="en-US" dirty="0">
                <a:solidFill>
                  <a:srgbClr val="000000"/>
                </a:solidFill>
                <a:latin typeface="+mn-lt"/>
                <a:ea typeface="+mn-ea"/>
                <a:cs typeface="+mn-ea"/>
                <a:sym typeface="+mn-lt"/>
              </a:rPr>
              <a:t>十进制调整指令</a:t>
            </a:r>
            <a:r>
              <a:rPr kumimoji="1" lang="zh-CN" altLang="en-US" sz="2000" dirty="0">
                <a:solidFill>
                  <a:srgbClr val="000000"/>
                </a:solidFill>
                <a:latin typeface="+mn-lt"/>
                <a:ea typeface="+mn-ea"/>
                <a:cs typeface="+mn-ea"/>
                <a:sym typeface="+mn-lt"/>
              </a:rPr>
              <a:t>    </a:t>
            </a:r>
            <a:endParaRPr kumimoji="1" lang="en-US" altLang="zh-CN" sz="2000" dirty="0">
              <a:solidFill>
                <a:srgbClr val="000000"/>
              </a:solidFill>
              <a:latin typeface="+mn-lt"/>
              <a:ea typeface="+mn-ea"/>
              <a:cs typeface="+mn-ea"/>
              <a:sym typeface="+mn-lt"/>
            </a:endParaRPr>
          </a:p>
          <a:p>
            <a:pPr marL="114300" indent="0" algn="just" eaLnBrk="1" hangingPunct="1">
              <a:lnSpc>
                <a:spcPct val="115000"/>
              </a:lnSpc>
              <a:spcBef>
                <a:spcPct val="5000"/>
              </a:spcBef>
            </a:pPr>
            <a:r>
              <a:rPr kumimoji="1" lang="en-US" altLang="zh-CN" sz="2000" dirty="0">
                <a:solidFill>
                  <a:srgbClr val="000000"/>
                </a:solidFill>
                <a:latin typeface="+mn-lt"/>
                <a:ea typeface="+mn-ea"/>
                <a:cs typeface="+mn-ea"/>
                <a:sym typeface="+mn-lt"/>
              </a:rPr>
              <a:t>   </a:t>
            </a:r>
            <a:r>
              <a:rPr kumimoji="1" lang="en-US" altLang="zh-CN" dirty="0">
                <a:solidFill>
                  <a:srgbClr val="0000FF"/>
                </a:solidFill>
                <a:latin typeface="+mn-lt"/>
                <a:ea typeface="+mn-ea"/>
                <a:cs typeface="+mn-ea"/>
                <a:sym typeface="+mn-lt"/>
              </a:rPr>
              <a:t>DAA</a:t>
            </a:r>
            <a:r>
              <a:rPr kumimoji="1" lang="zh-CN" altLang="en-US" dirty="0">
                <a:solidFill>
                  <a:srgbClr val="0000FF"/>
                </a:solidFill>
                <a:latin typeface="+mn-lt"/>
                <a:ea typeface="+mn-ea"/>
                <a:cs typeface="+mn-ea"/>
                <a:sym typeface="+mn-lt"/>
              </a:rPr>
              <a:t>、</a:t>
            </a:r>
            <a:r>
              <a:rPr kumimoji="1" lang="en-US" altLang="zh-CN" dirty="0">
                <a:solidFill>
                  <a:srgbClr val="0000FF"/>
                </a:solidFill>
                <a:latin typeface="+mn-lt"/>
                <a:ea typeface="+mn-ea"/>
                <a:cs typeface="+mn-ea"/>
                <a:sym typeface="+mn-lt"/>
              </a:rPr>
              <a:t>DAS</a:t>
            </a:r>
            <a:r>
              <a:rPr kumimoji="1" lang="zh-CN" altLang="en-US" dirty="0">
                <a:solidFill>
                  <a:srgbClr val="0000FF"/>
                </a:solidFill>
                <a:latin typeface="+mn-lt"/>
                <a:ea typeface="+mn-ea"/>
                <a:cs typeface="+mn-ea"/>
                <a:sym typeface="+mn-lt"/>
              </a:rPr>
              <a:t>、</a:t>
            </a:r>
            <a:r>
              <a:rPr kumimoji="1" lang="en-US" altLang="zh-CN" dirty="0">
                <a:solidFill>
                  <a:srgbClr val="0000FF"/>
                </a:solidFill>
                <a:latin typeface="+mn-lt"/>
                <a:ea typeface="+mn-ea"/>
                <a:cs typeface="+mn-ea"/>
                <a:sym typeface="+mn-lt"/>
              </a:rPr>
              <a:t>AAA</a:t>
            </a:r>
            <a:r>
              <a:rPr kumimoji="1" lang="zh-CN" altLang="en-US" dirty="0">
                <a:solidFill>
                  <a:srgbClr val="0000FF"/>
                </a:solidFill>
                <a:latin typeface="+mn-lt"/>
                <a:ea typeface="+mn-ea"/>
                <a:cs typeface="+mn-ea"/>
                <a:sym typeface="+mn-lt"/>
              </a:rPr>
              <a:t>、</a:t>
            </a:r>
            <a:r>
              <a:rPr kumimoji="1" lang="en-US" altLang="zh-CN" dirty="0">
                <a:solidFill>
                  <a:srgbClr val="0000FF"/>
                </a:solidFill>
                <a:latin typeface="+mn-lt"/>
                <a:ea typeface="+mn-ea"/>
                <a:cs typeface="+mn-ea"/>
                <a:sym typeface="+mn-lt"/>
              </a:rPr>
              <a:t>AAS</a:t>
            </a:r>
            <a:r>
              <a:rPr kumimoji="1" lang="zh-CN" altLang="en-US" dirty="0">
                <a:solidFill>
                  <a:srgbClr val="0000FF"/>
                </a:solidFill>
                <a:latin typeface="+mn-lt"/>
                <a:ea typeface="+mn-ea"/>
                <a:cs typeface="+mn-ea"/>
                <a:sym typeface="+mn-lt"/>
              </a:rPr>
              <a:t>、</a:t>
            </a:r>
            <a:r>
              <a:rPr kumimoji="1" lang="en-US" altLang="zh-CN" dirty="0">
                <a:solidFill>
                  <a:srgbClr val="0000FF"/>
                </a:solidFill>
                <a:latin typeface="+mn-lt"/>
                <a:ea typeface="+mn-ea"/>
                <a:cs typeface="+mn-ea"/>
                <a:sym typeface="+mn-lt"/>
              </a:rPr>
              <a:t>AAM</a:t>
            </a:r>
            <a:r>
              <a:rPr kumimoji="1" lang="zh-CN" altLang="en-US" dirty="0">
                <a:solidFill>
                  <a:srgbClr val="0000FF"/>
                </a:solidFill>
                <a:latin typeface="+mn-lt"/>
                <a:ea typeface="+mn-ea"/>
                <a:cs typeface="+mn-ea"/>
                <a:sym typeface="+mn-lt"/>
              </a:rPr>
              <a:t>、</a:t>
            </a:r>
            <a:r>
              <a:rPr kumimoji="1" lang="en-US" altLang="zh-CN" dirty="0">
                <a:solidFill>
                  <a:srgbClr val="0000FF"/>
                </a:solidFill>
                <a:latin typeface="+mn-lt"/>
                <a:ea typeface="+mn-ea"/>
                <a:cs typeface="+mn-ea"/>
                <a:sym typeface="+mn-lt"/>
              </a:rPr>
              <a:t>AAD</a:t>
            </a:r>
            <a:endParaRPr kumimoji="1" lang="en-US" altLang="zh-CN" dirty="0">
              <a:solidFill>
                <a:srgbClr val="0000FF"/>
              </a:solidFill>
              <a:latin typeface="+mn-lt"/>
              <a:ea typeface="+mn-ea"/>
              <a:cs typeface="+mn-ea"/>
              <a:sym typeface="+mn-lt"/>
            </a:endParaRPr>
          </a:p>
        </p:txBody>
      </p:sp>
      <p:sp>
        <p:nvSpPr>
          <p:cNvPr id="4" name="矩形 3"/>
          <p:cNvSpPr/>
          <p:nvPr/>
        </p:nvSpPr>
        <p:spPr>
          <a:xfrm>
            <a:off x="3556337" y="1424189"/>
            <a:ext cx="2031325" cy="646331"/>
          </a:xfrm>
          <a:prstGeom prst="rect">
            <a:avLst/>
          </a:prstGeom>
        </p:spPr>
        <p:txBody>
          <a:bodyPr wrap="none">
            <a:spAutoFit/>
          </a:bodyPr>
          <a:lstStyle/>
          <a:p>
            <a:pPr algn="just" eaLnBrk="1" hangingPunct="1">
              <a:spcBef>
                <a:spcPct val="20000"/>
              </a:spcBef>
              <a:buClr>
                <a:schemeClr val="tx2"/>
              </a:buClr>
              <a:buSzPct val="90000"/>
              <a:buFont typeface="Symbol" panose="05050102010706020507" pitchFamily="18" charset="2"/>
              <a:buNone/>
            </a:pPr>
            <a:r>
              <a:rPr kumimoji="1" lang="zh-CN" altLang="en-US" sz="3600" dirty="0">
                <a:solidFill>
                  <a:srgbClr val="006600"/>
                </a:solidFill>
                <a:latin typeface="+mn-lt"/>
                <a:ea typeface="+mn-ea"/>
                <a:cs typeface="+mn-ea"/>
                <a:sym typeface="+mn-lt"/>
              </a:rPr>
              <a:t>算术指令</a:t>
            </a:r>
            <a:endParaRPr kumimoji="1" lang="zh-CN" altLang="en-US" sz="3600" dirty="0">
              <a:solidFill>
                <a:srgbClr val="006600"/>
              </a:solidFill>
              <a:latin typeface="+mn-lt"/>
              <a:ea typeface="+mn-ea"/>
              <a:cs typeface="+mn-ea"/>
              <a:sym typeface="+mn-lt"/>
            </a:endParaRPr>
          </a:p>
        </p:txBody>
      </p:sp>
    </p:spTree>
  </p:cSld>
  <p:clrMapOvr>
    <a:masterClrMapping/>
  </p:clrMapOvr>
  <p:transition>
    <p:rand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1614504" y="1889275"/>
            <a:ext cx="6250160" cy="3059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20000"/>
              </a:lnSpc>
            </a:pPr>
            <a:r>
              <a:rPr kumimoji="1" lang="zh-CN" altLang="en-US" dirty="0">
                <a:solidFill>
                  <a:srgbClr val="006600"/>
                </a:solidFill>
                <a:latin typeface="+mn-lt"/>
                <a:ea typeface="+mn-ea"/>
                <a:cs typeface="+mn-ea"/>
                <a:sym typeface="+mn-lt"/>
              </a:rPr>
              <a:t>加法指令</a:t>
            </a:r>
            <a:r>
              <a:rPr kumimoji="1" lang="zh-CN" altLang="en-US" dirty="0">
                <a:solidFill>
                  <a:srgbClr val="002060"/>
                </a:solidFill>
                <a:latin typeface="+mn-lt"/>
                <a:ea typeface="+mn-ea"/>
                <a:cs typeface="+mn-ea"/>
                <a:sym typeface="+mn-lt"/>
              </a:rPr>
              <a:t>：</a:t>
            </a:r>
            <a:r>
              <a:rPr kumimoji="1" lang="en-US" altLang="zh-CN" dirty="0">
                <a:solidFill>
                  <a:srgbClr val="002060"/>
                </a:solidFill>
                <a:latin typeface="+mn-lt"/>
                <a:ea typeface="+mn-ea"/>
                <a:cs typeface="+mn-ea"/>
                <a:sym typeface="+mn-lt"/>
              </a:rPr>
              <a:t>ADD  DST, SRC  </a:t>
            </a:r>
            <a:endParaRPr kumimoji="1" lang="en-US" altLang="zh-CN" dirty="0">
              <a:solidFill>
                <a:srgbClr val="002060"/>
              </a:solidFill>
              <a:latin typeface="+mn-lt"/>
              <a:ea typeface="+mn-ea"/>
              <a:cs typeface="+mn-ea"/>
              <a:sym typeface="+mn-lt"/>
            </a:endParaRPr>
          </a:p>
          <a:p>
            <a:pPr algn="just">
              <a:lnSpc>
                <a:spcPct val="120000"/>
              </a:lnSpc>
            </a:pPr>
            <a:r>
              <a:rPr kumimoji="1" lang="zh-CN" altLang="en-US" dirty="0">
                <a:solidFill>
                  <a:srgbClr val="002060"/>
                </a:solidFill>
                <a:latin typeface="+mn-lt"/>
                <a:ea typeface="+mn-ea"/>
                <a:cs typeface="+mn-ea"/>
                <a:sym typeface="+mn-lt"/>
              </a:rPr>
              <a:t>执行操作：</a:t>
            </a:r>
            <a:r>
              <a:rPr kumimoji="1" lang="en-US" altLang="zh-CN" dirty="0">
                <a:solidFill>
                  <a:srgbClr val="002060"/>
                </a:solidFill>
                <a:latin typeface="+mn-lt"/>
                <a:ea typeface="+mn-ea"/>
                <a:cs typeface="+mn-ea"/>
                <a:sym typeface="+mn-lt"/>
              </a:rPr>
              <a:t>(DST) </a:t>
            </a:r>
            <a:r>
              <a:rPr kumimoji="1" lang="en-US" altLang="zh-CN" dirty="0">
                <a:solidFill>
                  <a:srgbClr val="002060"/>
                </a:solidFill>
                <a:latin typeface="+mn-lt"/>
                <a:ea typeface="+mn-ea"/>
                <a:cs typeface="+mn-ea"/>
                <a:sym typeface="Symbol" panose="05050102010706020507" pitchFamily="18" charset="2"/>
              </a:rPr>
              <a:t> </a:t>
            </a:r>
            <a:r>
              <a:rPr kumimoji="1" lang="en-US" altLang="zh-CN" dirty="0">
                <a:solidFill>
                  <a:srgbClr val="002060"/>
                </a:solidFill>
                <a:latin typeface="+mn-lt"/>
                <a:ea typeface="+mn-ea"/>
                <a:cs typeface="+mn-ea"/>
                <a:sym typeface="+mn-lt"/>
              </a:rPr>
              <a:t>(SRC) + (DST)</a:t>
            </a:r>
            <a:endParaRPr kumimoji="1" lang="en-US" altLang="zh-CN" dirty="0">
              <a:solidFill>
                <a:srgbClr val="002060"/>
              </a:solidFill>
              <a:latin typeface="+mn-lt"/>
              <a:ea typeface="+mn-ea"/>
              <a:cs typeface="+mn-ea"/>
              <a:sym typeface="+mn-lt"/>
            </a:endParaRPr>
          </a:p>
          <a:p>
            <a:pPr algn="just">
              <a:lnSpc>
                <a:spcPct val="120000"/>
              </a:lnSpc>
              <a:spcBef>
                <a:spcPts val="1200"/>
              </a:spcBef>
            </a:pPr>
            <a:r>
              <a:rPr kumimoji="1" lang="zh-CN" altLang="en-US" dirty="0">
                <a:solidFill>
                  <a:srgbClr val="006600"/>
                </a:solidFill>
                <a:latin typeface="+mn-lt"/>
                <a:ea typeface="+mn-ea"/>
                <a:cs typeface="+mn-ea"/>
                <a:sym typeface="+mn-lt"/>
              </a:rPr>
              <a:t>带进位加法指令</a:t>
            </a:r>
            <a:r>
              <a:rPr kumimoji="1" lang="zh-CN" altLang="en-US" dirty="0">
                <a:solidFill>
                  <a:srgbClr val="002060"/>
                </a:solidFill>
                <a:latin typeface="+mn-lt"/>
                <a:ea typeface="+mn-ea"/>
                <a:cs typeface="+mn-ea"/>
                <a:sym typeface="+mn-lt"/>
              </a:rPr>
              <a:t>：</a:t>
            </a:r>
            <a:r>
              <a:rPr kumimoji="1" lang="en-US" altLang="zh-CN" dirty="0">
                <a:solidFill>
                  <a:srgbClr val="002060"/>
                </a:solidFill>
                <a:latin typeface="+mn-lt"/>
                <a:ea typeface="+mn-ea"/>
                <a:cs typeface="+mn-ea"/>
                <a:sym typeface="+mn-lt"/>
              </a:rPr>
              <a:t>ADC  DST, SRC  </a:t>
            </a:r>
            <a:endParaRPr kumimoji="1" lang="en-US" altLang="zh-CN" dirty="0">
              <a:solidFill>
                <a:srgbClr val="002060"/>
              </a:solidFill>
              <a:latin typeface="+mn-lt"/>
              <a:ea typeface="+mn-ea"/>
              <a:cs typeface="+mn-ea"/>
              <a:sym typeface="+mn-lt"/>
            </a:endParaRPr>
          </a:p>
          <a:p>
            <a:pPr algn="just">
              <a:lnSpc>
                <a:spcPct val="120000"/>
              </a:lnSpc>
            </a:pPr>
            <a:r>
              <a:rPr kumimoji="1" lang="zh-CN" altLang="en-US" dirty="0">
                <a:solidFill>
                  <a:srgbClr val="002060"/>
                </a:solidFill>
                <a:latin typeface="+mn-lt"/>
                <a:ea typeface="+mn-ea"/>
                <a:cs typeface="+mn-ea"/>
                <a:sym typeface="+mn-lt"/>
              </a:rPr>
              <a:t>执行操作：</a:t>
            </a:r>
            <a:r>
              <a:rPr kumimoji="1" lang="en-US" altLang="zh-CN" dirty="0">
                <a:solidFill>
                  <a:srgbClr val="002060"/>
                </a:solidFill>
                <a:latin typeface="+mn-lt"/>
                <a:ea typeface="+mn-ea"/>
                <a:cs typeface="+mn-ea"/>
                <a:sym typeface="+mn-lt"/>
              </a:rPr>
              <a:t>(DST) </a:t>
            </a:r>
            <a:r>
              <a:rPr kumimoji="1" lang="en-US" altLang="zh-CN" dirty="0">
                <a:solidFill>
                  <a:srgbClr val="002060"/>
                </a:solidFill>
                <a:cs typeface="+mn-ea"/>
                <a:sym typeface="Symbol" panose="05050102010706020507" pitchFamily="18" charset="2"/>
              </a:rPr>
              <a:t></a:t>
            </a:r>
            <a:r>
              <a:rPr kumimoji="1" lang="en-US" altLang="zh-CN" dirty="0">
                <a:solidFill>
                  <a:srgbClr val="002060"/>
                </a:solidFill>
                <a:latin typeface="+mn-lt"/>
                <a:ea typeface="+mn-ea"/>
                <a:cs typeface="+mn-ea"/>
                <a:sym typeface="+mn-lt"/>
              </a:rPr>
              <a:t> (SRC) + (DST) + CF</a:t>
            </a:r>
            <a:endParaRPr kumimoji="1" lang="en-US" altLang="zh-CN" dirty="0">
              <a:solidFill>
                <a:srgbClr val="002060"/>
              </a:solidFill>
              <a:latin typeface="+mn-lt"/>
              <a:ea typeface="+mn-ea"/>
              <a:cs typeface="+mn-ea"/>
              <a:sym typeface="+mn-lt"/>
            </a:endParaRPr>
          </a:p>
          <a:p>
            <a:pPr algn="just">
              <a:lnSpc>
                <a:spcPct val="120000"/>
              </a:lnSpc>
              <a:spcBef>
                <a:spcPts val="1200"/>
              </a:spcBef>
            </a:pPr>
            <a:r>
              <a:rPr kumimoji="1" lang="zh-CN" altLang="en-US" dirty="0">
                <a:solidFill>
                  <a:srgbClr val="006600"/>
                </a:solidFill>
                <a:latin typeface="+mn-lt"/>
                <a:ea typeface="+mn-ea"/>
                <a:cs typeface="+mn-ea"/>
                <a:sym typeface="+mn-lt"/>
              </a:rPr>
              <a:t>加</a:t>
            </a:r>
            <a:r>
              <a:rPr kumimoji="1" lang="en-US" altLang="zh-CN" dirty="0">
                <a:solidFill>
                  <a:srgbClr val="006600"/>
                </a:solidFill>
                <a:latin typeface="+mn-lt"/>
                <a:ea typeface="+mn-ea"/>
                <a:cs typeface="+mn-ea"/>
                <a:sym typeface="+mn-lt"/>
              </a:rPr>
              <a:t>1</a:t>
            </a:r>
            <a:r>
              <a:rPr kumimoji="1" lang="zh-CN" altLang="en-US" dirty="0">
                <a:solidFill>
                  <a:srgbClr val="006600"/>
                </a:solidFill>
                <a:latin typeface="+mn-lt"/>
                <a:ea typeface="+mn-ea"/>
                <a:cs typeface="+mn-ea"/>
                <a:sym typeface="+mn-lt"/>
              </a:rPr>
              <a:t>指令</a:t>
            </a:r>
            <a:r>
              <a:rPr kumimoji="1" lang="zh-CN" altLang="en-US" dirty="0">
                <a:solidFill>
                  <a:srgbClr val="002060"/>
                </a:solidFill>
                <a:latin typeface="+mn-lt"/>
                <a:ea typeface="+mn-ea"/>
                <a:cs typeface="+mn-ea"/>
                <a:sym typeface="+mn-lt"/>
              </a:rPr>
              <a:t>：</a:t>
            </a:r>
            <a:r>
              <a:rPr kumimoji="1" lang="en-US" altLang="zh-CN" dirty="0">
                <a:solidFill>
                  <a:srgbClr val="002060"/>
                </a:solidFill>
                <a:latin typeface="+mn-lt"/>
                <a:ea typeface="+mn-ea"/>
                <a:cs typeface="+mn-ea"/>
                <a:sym typeface="+mn-lt"/>
              </a:rPr>
              <a:t>INC  OPR  </a:t>
            </a:r>
            <a:endParaRPr kumimoji="1" lang="en-US" altLang="zh-CN" dirty="0">
              <a:solidFill>
                <a:srgbClr val="002060"/>
              </a:solidFill>
              <a:latin typeface="+mn-lt"/>
              <a:ea typeface="+mn-ea"/>
              <a:cs typeface="+mn-ea"/>
              <a:sym typeface="+mn-lt"/>
            </a:endParaRPr>
          </a:p>
          <a:p>
            <a:pPr algn="just">
              <a:lnSpc>
                <a:spcPct val="120000"/>
              </a:lnSpc>
            </a:pPr>
            <a:r>
              <a:rPr kumimoji="1" lang="zh-CN" altLang="en-US" dirty="0">
                <a:solidFill>
                  <a:srgbClr val="002060"/>
                </a:solidFill>
                <a:latin typeface="+mn-lt"/>
                <a:ea typeface="+mn-ea"/>
                <a:cs typeface="+mn-ea"/>
                <a:sym typeface="+mn-lt"/>
              </a:rPr>
              <a:t>执行操作：</a:t>
            </a:r>
            <a:r>
              <a:rPr kumimoji="1" lang="en-US" altLang="zh-CN" dirty="0">
                <a:solidFill>
                  <a:srgbClr val="002060"/>
                </a:solidFill>
                <a:latin typeface="+mn-lt"/>
                <a:ea typeface="+mn-ea"/>
                <a:cs typeface="+mn-ea"/>
                <a:sym typeface="+mn-lt"/>
              </a:rPr>
              <a:t>(OPR) </a:t>
            </a:r>
            <a:r>
              <a:rPr kumimoji="1" lang="en-US" altLang="zh-CN" dirty="0">
                <a:solidFill>
                  <a:srgbClr val="002060"/>
                </a:solidFill>
                <a:cs typeface="+mn-ea"/>
                <a:sym typeface="Symbol" panose="05050102010706020507" pitchFamily="18" charset="2"/>
              </a:rPr>
              <a:t></a:t>
            </a:r>
            <a:r>
              <a:rPr kumimoji="1" lang="en-US" altLang="zh-CN" dirty="0">
                <a:solidFill>
                  <a:srgbClr val="002060"/>
                </a:solidFill>
                <a:latin typeface="+mn-lt"/>
                <a:ea typeface="+mn-ea"/>
                <a:cs typeface="+mn-ea"/>
                <a:sym typeface="+mn-lt"/>
              </a:rPr>
              <a:t> (OPR) + 1</a:t>
            </a:r>
            <a:endParaRPr kumimoji="1" lang="en-US" altLang="zh-CN" dirty="0">
              <a:solidFill>
                <a:srgbClr val="002060"/>
              </a:solidFill>
              <a:latin typeface="+mn-lt"/>
              <a:ea typeface="+mn-ea"/>
              <a:cs typeface="+mn-ea"/>
              <a:sym typeface="+mn-lt"/>
            </a:endParaRPr>
          </a:p>
        </p:txBody>
      </p:sp>
      <p:sp>
        <p:nvSpPr>
          <p:cNvPr id="43011" name="Rectangle 3"/>
          <p:cNvSpPr>
            <a:spLocks noChangeArrowheads="1"/>
          </p:cNvSpPr>
          <p:nvPr/>
        </p:nvSpPr>
        <p:spPr bwMode="auto">
          <a:xfrm>
            <a:off x="743847" y="4968725"/>
            <a:ext cx="7991475" cy="1514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40000"/>
              </a:lnSpc>
            </a:pPr>
            <a:r>
              <a:rPr kumimoji="1" lang="zh-CN" altLang="en-US" sz="2200" dirty="0">
                <a:solidFill>
                  <a:srgbClr val="CC3300"/>
                </a:solidFill>
                <a:latin typeface="+mn-lt"/>
                <a:ea typeface="+mn-ea"/>
                <a:cs typeface="+mn-ea"/>
                <a:sym typeface="+mn-lt"/>
              </a:rPr>
              <a:t>注意</a:t>
            </a:r>
            <a:r>
              <a:rPr kumimoji="1" lang="en-US" altLang="zh-CN" sz="2200" dirty="0">
                <a:solidFill>
                  <a:srgbClr val="CC3300"/>
                </a:solidFill>
                <a:latin typeface="+mn-lt"/>
                <a:ea typeface="+mn-ea"/>
                <a:cs typeface="+mn-ea"/>
                <a:sym typeface="+mn-lt"/>
              </a:rPr>
              <a:t>:</a:t>
            </a:r>
            <a:r>
              <a:rPr kumimoji="1" lang="en-US" altLang="zh-CN" sz="2200" dirty="0">
                <a:solidFill>
                  <a:srgbClr val="000000"/>
                </a:solidFill>
                <a:latin typeface="+mn-lt"/>
                <a:ea typeface="+mn-ea"/>
                <a:cs typeface="+mn-ea"/>
                <a:sym typeface="+mn-lt"/>
              </a:rPr>
              <a:t>             </a:t>
            </a:r>
            <a:endParaRPr kumimoji="1" lang="en-US" altLang="zh-CN" sz="2200" dirty="0">
              <a:solidFill>
                <a:srgbClr val="000000"/>
              </a:solidFill>
              <a:latin typeface="+mn-lt"/>
              <a:ea typeface="+mn-ea"/>
              <a:cs typeface="+mn-ea"/>
              <a:sym typeface="+mn-lt"/>
            </a:endParaRPr>
          </a:p>
          <a:p>
            <a:pPr>
              <a:lnSpc>
                <a:spcPct val="140000"/>
              </a:lnSpc>
            </a:pPr>
            <a:r>
              <a:rPr kumimoji="1" lang="en-US" altLang="zh-CN" sz="2200" dirty="0">
                <a:solidFill>
                  <a:srgbClr val="000000"/>
                </a:solidFill>
                <a:latin typeface="+mn-lt"/>
                <a:ea typeface="+mn-ea"/>
                <a:cs typeface="+mn-ea"/>
                <a:sym typeface="+mn-lt"/>
              </a:rPr>
              <a:t>   *  </a:t>
            </a:r>
            <a:r>
              <a:rPr kumimoji="1" lang="zh-CN" altLang="en-US" sz="2200" dirty="0">
                <a:solidFill>
                  <a:srgbClr val="0000FF"/>
                </a:solidFill>
                <a:latin typeface="+mn-lt"/>
                <a:ea typeface="+mn-ea"/>
                <a:cs typeface="+mn-ea"/>
                <a:sym typeface="+mn-lt"/>
              </a:rPr>
              <a:t>除</a:t>
            </a:r>
            <a:r>
              <a:rPr kumimoji="1" lang="en-US" altLang="zh-CN" sz="2200" dirty="0">
                <a:solidFill>
                  <a:srgbClr val="0000FF"/>
                </a:solidFill>
                <a:latin typeface="+mn-lt"/>
                <a:ea typeface="+mn-ea"/>
                <a:cs typeface="+mn-ea"/>
                <a:sym typeface="+mn-lt"/>
              </a:rPr>
              <a:t>INC</a:t>
            </a:r>
            <a:r>
              <a:rPr kumimoji="1" lang="zh-CN" altLang="zh-CN" sz="2200" dirty="0">
                <a:solidFill>
                  <a:srgbClr val="0000FF"/>
                </a:solidFill>
                <a:latin typeface="+mn-lt"/>
                <a:ea typeface="+mn-ea"/>
                <a:cs typeface="+mn-ea"/>
                <a:sym typeface="+mn-lt"/>
              </a:rPr>
              <a:t>指令</a:t>
            </a:r>
            <a:r>
              <a:rPr kumimoji="1" lang="zh-CN" altLang="en-US" sz="2200" dirty="0">
                <a:solidFill>
                  <a:srgbClr val="0000FF"/>
                </a:solidFill>
                <a:latin typeface="+mn-lt"/>
                <a:ea typeface="+mn-ea"/>
                <a:cs typeface="+mn-ea"/>
                <a:sym typeface="+mn-lt"/>
              </a:rPr>
              <a:t>不影响</a:t>
            </a:r>
            <a:r>
              <a:rPr kumimoji="1" lang="en-US" altLang="zh-CN" sz="2200" dirty="0">
                <a:solidFill>
                  <a:srgbClr val="0000FF"/>
                </a:solidFill>
                <a:latin typeface="+mn-lt"/>
                <a:ea typeface="+mn-ea"/>
                <a:cs typeface="+mn-ea"/>
                <a:sym typeface="+mn-lt"/>
              </a:rPr>
              <a:t>CF</a:t>
            </a:r>
            <a:r>
              <a:rPr kumimoji="1" lang="zh-CN" altLang="en-US" sz="2200" dirty="0">
                <a:solidFill>
                  <a:srgbClr val="0000FF"/>
                </a:solidFill>
                <a:latin typeface="+mn-lt"/>
                <a:ea typeface="+mn-ea"/>
                <a:cs typeface="+mn-ea"/>
                <a:sym typeface="+mn-lt"/>
              </a:rPr>
              <a:t>标志外</a:t>
            </a:r>
            <a:r>
              <a:rPr kumimoji="1" lang="en-US" altLang="zh-CN" sz="2200" dirty="0">
                <a:solidFill>
                  <a:srgbClr val="0000FF"/>
                </a:solidFill>
                <a:latin typeface="+mn-lt"/>
                <a:ea typeface="+mn-ea"/>
                <a:cs typeface="+mn-ea"/>
                <a:sym typeface="+mn-lt"/>
              </a:rPr>
              <a:t>(</a:t>
            </a:r>
            <a:r>
              <a:rPr kumimoji="1" lang="zh-CN" altLang="en-US" sz="2200" dirty="0">
                <a:solidFill>
                  <a:srgbClr val="0000FF"/>
                </a:solidFill>
                <a:latin typeface="+mn-lt"/>
                <a:ea typeface="+mn-ea"/>
                <a:cs typeface="+mn-ea"/>
                <a:sym typeface="+mn-lt"/>
              </a:rPr>
              <a:t>硬件结构决定的</a:t>
            </a:r>
            <a:r>
              <a:rPr kumimoji="1" lang="en-US" altLang="zh-CN" sz="2200" dirty="0">
                <a:solidFill>
                  <a:srgbClr val="0000FF"/>
                </a:solidFill>
                <a:latin typeface="+mn-lt"/>
                <a:ea typeface="+mn-ea"/>
                <a:cs typeface="+mn-ea"/>
                <a:sym typeface="+mn-lt"/>
              </a:rPr>
              <a:t>)</a:t>
            </a:r>
            <a:r>
              <a:rPr kumimoji="1" lang="zh-CN" altLang="en-US" sz="2200" dirty="0">
                <a:latin typeface="+mn-lt"/>
                <a:ea typeface="+mn-ea"/>
                <a:cs typeface="+mn-ea"/>
                <a:sym typeface="+mn-lt"/>
              </a:rPr>
              <a:t>，</a:t>
            </a:r>
            <a:r>
              <a:rPr kumimoji="1" lang="zh-CN" altLang="en-US" sz="2200" dirty="0">
                <a:solidFill>
                  <a:srgbClr val="000000"/>
                </a:solidFill>
                <a:latin typeface="+mn-lt"/>
                <a:ea typeface="+mn-ea"/>
                <a:cs typeface="+mn-ea"/>
                <a:sym typeface="+mn-lt"/>
              </a:rPr>
              <a:t>均对条件 </a:t>
            </a:r>
            <a:endParaRPr kumimoji="1" lang="en-US" altLang="zh-CN" sz="2200" dirty="0">
              <a:solidFill>
                <a:srgbClr val="000000"/>
              </a:solidFill>
              <a:latin typeface="+mn-lt"/>
              <a:ea typeface="+mn-ea"/>
              <a:cs typeface="+mn-ea"/>
              <a:sym typeface="+mn-lt"/>
            </a:endParaRPr>
          </a:p>
          <a:p>
            <a:pPr>
              <a:lnSpc>
                <a:spcPct val="140000"/>
              </a:lnSpc>
            </a:pPr>
            <a:r>
              <a:rPr kumimoji="1" lang="en-US" altLang="zh-CN" sz="2200" dirty="0">
                <a:solidFill>
                  <a:srgbClr val="000000"/>
                </a:solidFill>
                <a:latin typeface="+mn-lt"/>
                <a:ea typeface="+mn-ea"/>
                <a:cs typeface="+mn-ea"/>
                <a:sym typeface="+mn-lt"/>
              </a:rPr>
              <a:t>      </a:t>
            </a:r>
            <a:r>
              <a:rPr kumimoji="1" lang="zh-CN" altLang="en-US" sz="2200" dirty="0">
                <a:solidFill>
                  <a:srgbClr val="000000"/>
                </a:solidFill>
                <a:latin typeface="+mn-lt"/>
                <a:ea typeface="+mn-ea"/>
                <a:cs typeface="+mn-ea"/>
                <a:sym typeface="+mn-lt"/>
              </a:rPr>
              <a:t>标志位有影响。</a:t>
            </a:r>
            <a:endParaRPr kumimoji="1" lang="zh-CN" altLang="en-US" sz="2200" dirty="0">
              <a:solidFill>
                <a:srgbClr val="000000"/>
              </a:solidFill>
              <a:latin typeface="+mn-lt"/>
              <a:ea typeface="+mn-ea"/>
              <a:cs typeface="+mn-ea"/>
              <a:sym typeface="+mn-lt"/>
            </a:endParaRPr>
          </a:p>
        </p:txBody>
      </p:sp>
      <p:sp>
        <p:nvSpPr>
          <p:cNvPr id="2" name="矩形 1"/>
          <p:cNvSpPr/>
          <p:nvPr/>
        </p:nvSpPr>
        <p:spPr>
          <a:xfrm>
            <a:off x="557831" y="1140768"/>
            <a:ext cx="2201244" cy="523220"/>
          </a:xfrm>
          <a:prstGeom prst="rect">
            <a:avLst/>
          </a:prstGeom>
        </p:spPr>
        <p:txBody>
          <a:bodyPr wrap="none">
            <a:spAutoFit/>
          </a:bodyPr>
          <a:lstStyle/>
          <a:p>
            <a:pPr algn="just"/>
            <a:r>
              <a:rPr kumimoji="1" lang="en-US" altLang="zh-CN" sz="2800" dirty="0">
                <a:solidFill>
                  <a:srgbClr val="CC3300"/>
                </a:solidFill>
                <a:latin typeface="+mn-lt"/>
                <a:ea typeface="+mn-ea"/>
                <a:cs typeface="+mn-ea"/>
                <a:sym typeface="+mn-lt"/>
              </a:rPr>
              <a:t>1</a:t>
            </a:r>
            <a:r>
              <a:rPr kumimoji="1" lang="zh-CN" altLang="en-US" sz="2800" dirty="0">
                <a:solidFill>
                  <a:srgbClr val="CC3300"/>
                </a:solidFill>
                <a:latin typeface="+mn-lt"/>
                <a:ea typeface="+mn-ea"/>
                <a:cs typeface="+mn-ea"/>
                <a:sym typeface="+mn-lt"/>
              </a:rPr>
              <a:t>、加法指令</a:t>
            </a:r>
            <a:endParaRPr kumimoji="1" lang="zh-CN" altLang="en-US" sz="2800" dirty="0">
              <a:solidFill>
                <a:srgbClr val="CC3300"/>
              </a:solidFill>
              <a:latin typeface="+mn-lt"/>
              <a:ea typeface="+mn-ea"/>
              <a:cs typeface="+mn-ea"/>
              <a:sym typeface="+mn-lt"/>
            </a:endParaRPr>
          </a:p>
        </p:txBody>
      </p:sp>
    </p:spTree>
  </p:cSld>
  <p:clrMapOvr>
    <a:masterClrMapping/>
  </p:clrMapOvr>
  <p:transition>
    <p:rand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2425734" y="1176809"/>
            <a:ext cx="4858164"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kumimoji="1" lang="zh-CN" altLang="en-US" sz="2800" dirty="0">
                <a:solidFill>
                  <a:srgbClr val="CC3300"/>
                </a:solidFill>
                <a:latin typeface="+mn-lt"/>
                <a:ea typeface="+mn-ea"/>
                <a:cs typeface="+mn-ea"/>
                <a:sym typeface="+mn-lt"/>
              </a:rPr>
              <a:t>加法指令对条件标志位的影响</a:t>
            </a:r>
            <a:endParaRPr kumimoji="1" lang="zh-CN" altLang="en-US" sz="2800" dirty="0">
              <a:solidFill>
                <a:srgbClr val="CC3300"/>
              </a:solidFill>
              <a:latin typeface="+mn-lt"/>
              <a:ea typeface="+mn-ea"/>
              <a:cs typeface="+mn-ea"/>
              <a:sym typeface="+mn-lt"/>
            </a:endParaRPr>
          </a:p>
        </p:txBody>
      </p:sp>
      <p:sp>
        <p:nvSpPr>
          <p:cNvPr id="44035" name="Text Box 3"/>
          <p:cNvSpPr txBox="1">
            <a:spLocks noChangeArrowheads="1"/>
          </p:cNvSpPr>
          <p:nvPr/>
        </p:nvSpPr>
        <p:spPr bwMode="auto">
          <a:xfrm>
            <a:off x="1183231" y="5746162"/>
            <a:ext cx="6192838" cy="978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20000"/>
              </a:lnSpc>
            </a:pPr>
            <a:r>
              <a:rPr kumimoji="1" lang="en-US" altLang="zh-CN" dirty="0">
                <a:solidFill>
                  <a:srgbClr val="006600"/>
                </a:solidFill>
                <a:latin typeface="+mn-lt"/>
                <a:ea typeface="+mn-ea"/>
                <a:cs typeface="+mn-ea"/>
                <a:sym typeface="+mn-lt"/>
              </a:rPr>
              <a:t>CF </a:t>
            </a:r>
            <a:r>
              <a:rPr kumimoji="1" lang="zh-CN" altLang="en-US" dirty="0">
                <a:solidFill>
                  <a:srgbClr val="006600"/>
                </a:solidFill>
                <a:latin typeface="+mn-lt"/>
                <a:ea typeface="+mn-ea"/>
                <a:cs typeface="+mn-ea"/>
                <a:sym typeface="+mn-lt"/>
              </a:rPr>
              <a:t>位表示无符号数相加的进位与否</a:t>
            </a:r>
            <a:endParaRPr kumimoji="1" lang="zh-CN" altLang="en-US" dirty="0">
              <a:solidFill>
                <a:srgbClr val="006600"/>
              </a:solidFill>
              <a:latin typeface="+mn-lt"/>
              <a:ea typeface="+mn-ea"/>
              <a:cs typeface="+mn-ea"/>
              <a:sym typeface="+mn-lt"/>
            </a:endParaRPr>
          </a:p>
          <a:p>
            <a:pPr>
              <a:lnSpc>
                <a:spcPct val="120000"/>
              </a:lnSpc>
            </a:pPr>
            <a:r>
              <a:rPr kumimoji="1" lang="en-US" altLang="zh-CN" dirty="0">
                <a:solidFill>
                  <a:srgbClr val="006600"/>
                </a:solidFill>
                <a:latin typeface="+mn-lt"/>
                <a:ea typeface="+mn-ea"/>
                <a:cs typeface="+mn-ea"/>
                <a:sym typeface="+mn-lt"/>
              </a:rPr>
              <a:t>OF </a:t>
            </a:r>
            <a:r>
              <a:rPr kumimoji="1" lang="zh-CN" altLang="en-US" dirty="0">
                <a:solidFill>
                  <a:srgbClr val="006600"/>
                </a:solidFill>
                <a:latin typeface="+mn-lt"/>
                <a:ea typeface="+mn-ea"/>
                <a:cs typeface="+mn-ea"/>
                <a:sym typeface="+mn-lt"/>
              </a:rPr>
              <a:t>位表示带符号数相加结果的正确与否</a:t>
            </a:r>
            <a:endParaRPr kumimoji="1" lang="zh-CN" altLang="en-US" dirty="0">
              <a:solidFill>
                <a:srgbClr val="006600"/>
              </a:solidFill>
              <a:latin typeface="+mn-lt"/>
              <a:ea typeface="+mn-ea"/>
              <a:cs typeface="+mn-ea"/>
              <a:sym typeface="+mn-lt"/>
            </a:endParaRPr>
          </a:p>
        </p:txBody>
      </p:sp>
      <p:grpSp>
        <p:nvGrpSpPr>
          <p:cNvPr id="3" name="组合 2"/>
          <p:cNvGrpSpPr/>
          <p:nvPr/>
        </p:nvGrpSpPr>
        <p:grpSpPr>
          <a:xfrm>
            <a:off x="1186898" y="1986239"/>
            <a:ext cx="3741738" cy="742896"/>
            <a:chOff x="1186898" y="1986239"/>
            <a:chExt cx="3741738" cy="742896"/>
          </a:xfrm>
        </p:grpSpPr>
        <p:sp>
          <p:nvSpPr>
            <p:cNvPr id="44036" name="Text Box 4"/>
            <p:cNvSpPr txBox="1">
              <a:spLocks noChangeArrowheads="1"/>
            </p:cNvSpPr>
            <p:nvPr/>
          </p:nvSpPr>
          <p:spPr bwMode="auto">
            <a:xfrm>
              <a:off x="2177498" y="1986239"/>
              <a:ext cx="2751138" cy="742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lnSpc>
                  <a:spcPct val="70000"/>
                </a:lnSpc>
                <a:spcBef>
                  <a:spcPct val="50000"/>
                </a:spcBef>
              </a:pPr>
              <a:r>
                <a:rPr kumimoji="1" lang="en-US" altLang="zh-CN" sz="2200" dirty="0">
                  <a:solidFill>
                    <a:srgbClr val="000000"/>
                  </a:solidFill>
                  <a:latin typeface="+mn-lt"/>
                  <a:ea typeface="+mn-ea"/>
                  <a:cs typeface="+mn-ea"/>
                  <a:sym typeface="+mn-lt"/>
                </a:rPr>
                <a:t>1     </a:t>
              </a:r>
              <a:r>
                <a:rPr kumimoji="1" lang="zh-CN" altLang="en-US" sz="2200" dirty="0">
                  <a:solidFill>
                    <a:srgbClr val="000000"/>
                  </a:solidFill>
                  <a:latin typeface="+mn-lt"/>
                  <a:ea typeface="+mn-ea"/>
                  <a:cs typeface="+mn-ea"/>
                  <a:sym typeface="+mn-lt"/>
                </a:rPr>
                <a:t>结果为负</a:t>
              </a:r>
              <a:endParaRPr kumimoji="1" lang="zh-CN" altLang="en-US" sz="2200" dirty="0">
                <a:solidFill>
                  <a:srgbClr val="000000"/>
                </a:solidFill>
                <a:latin typeface="+mn-lt"/>
                <a:ea typeface="+mn-ea"/>
                <a:cs typeface="+mn-ea"/>
                <a:sym typeface="+mn-lt"/>
              </a:endParaRPr>
            </a:p>
            <a:p>
              <a:pPr eaLnBrk="1" hangingPunct="1">
                <a:lnSpc>
                  <a:spcPct val="70000"/>
                </a:lnSpc>
                <a:spcBef>
                  <a:spcPct val="50000"/>
                </a:spcBef>
              </a:pPr>
              <a:r>
                <a:rPr kumimoji="1" lang="en-US" altLang="zh-CN" sz="2200" dirty="0">
                  <a:solidFill>
                    <a:srgbClr val="000000"/>
                  </a:solidFill>
                  <a:latin typeface="+mn-lt"/>
                  <a:ea typeface="+mn-ea"/>
                  <a:cs typeface="+mn-ea"/>
                  <a:sym typeface="+mn-lt"/>
                </a:rPr>
                <a:t>0     </a:t>
              </a:r>
              <a:r>
                <a:rPr kumimoji="1" lang="zh-CN" altLang="en-US" sz="2200" dirty="0">
                  <a:solidFill>
                    <a:srgbClr val="000000"/>
                  </a:solidFill>
                  <a:latin typeface="+mn-lt"/>
                  <a:ea typeface="+mn-ea"/>
                  <a:cs typeface="+mn-ea"/>
                  <a:sym typeface="+mn-lt"/>
                </a:rPr>
                <a:t>否则</a:t>
              </a:r>
              <a:endParaRPr kumimoji="1" lang="zh-CN" altLang="en-US" sz="2200" dirty="0">
                <a:solidFill>
                  <a:srgbClr val="000000"/>
                </a:solidFill>
                <a:latin typeface="+mn-lt"/>
                <a:ea typeface="+mn-ea"/>
                <a:cs typeface="+mn-ea"/>
                <a:sym typeface="+mn-lt"/>
              </a:endParaRPr>
            </a:p>
          </p:txBody>
        </p:sp>
        <p:sp>
          <p:nvSpPr>
            <p:cNvPr id="44037" name="Text Box 5"/>
            <p:cNvSpPr txBox="1">
              <a:spLocks noChangeArrowheads="1"/>
            </p:cNvSpPr>
            <p:nvPr/>
          </p:nvSpPr>
          <p:spPr bwMode="auto">
            <a:xfrm>
              <a:off x="1186898" y="2097364"/>
              <a:ext cx="77617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1" lang="en-US" altLang="zh-CN" dirty="0">
                  <a:solidFill>
                    <a:srgbClr val="000000"/>
                  </a:solidFill>
                  <a:latin typeface="+mn-lt"/>
                  <a:ea typeface="+mn-ea"/>
                  <a:cs typeface="+mn-ea"/>
                  <a:sym typeface="+mn-lt"/>
                </a:rPr>
                <a:t>SF=</a:t>
              </a:r>
              <a:endParaRPr kumimoji="1" lang="en-US" altLang="zh-CN" dirty="0">
                <a:solidFill>
                  <a:srgbClr val="000000"/>
                </a:solidFill>
                <a:latin typeface="+mn-lt"/>
                <a:ea typeface="+mn-ea"/>
                <a:cs typeface="+mn-ea"/>
                <a:sym typeface="+mn-lt"/>
              </a:endParaRPr>
            </a:p>
          </p:txBody>
        </p:sp>
        <p:sp>
          <p:nvSpPr>
            <p:cNvPr id="44038" name="AutoShape 6"/>
            <p:cNvSpPr/>
            <p:nvPr/>
          </p:nvSpPr>
          <p:spPr bwMode="auto">
            <a:xfrm>
              <a:off x="1948897" y="2064820"/>
              <a:ext cx="154885" cy="528638"/>
            </a:xfrm>
            <a:prstGeom prst="leftBrace">
              <a:avLst>
                <a:gd name="adj1" fmla="val 75000"/>
                <a:gd name="adj2" fmla="val 50000"/>
              </a:avLst>
            </a:prstGeom>
            <a:ln w="28575">
              <a:headEnd type="none" w="sm" len="sm"/>
              <a:tailEnd type="none" w="sm" len="sm"/>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dk1"/>
            </a:lnRef>
            <a:fillRef idx="0">
              <a:schemeClr val="dk1"/>
            </a:fillRef>
            <a:effectRef idx="0">
              <a:schemeClr val="dk1"/>
            </a:effectRef>
            <a:fontRef idx="minor">
              <a:schemeClr val="tx1"/>
            </a:fontRef>
          </p:style>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grpSp>
      <p:grpSp>
        <p:nvGrpSpPr>
          <p:cNvPr id="4" name="组合 3"/>
          <p:cNvGrpSpPr/>
          <p:nvPr/>
        </p:nvGrpSpPr>
        <p:grpSpPr>
          <a:xfrm>
            <a:off x="4531760" y="1983064"/>
            <a:ext cx="3852863" cy="730250"/>
            <a:chOff x="4531760" y="1983064"/>
            <a:chExt cx="3852863" cy="730250"/>
          </a:xfrm>
        </p:grpSpPr>
        <p:sp>
          <p:nvSpPr>
            <p:cNvPr id="44039" name="Text Box 7"/>
            <p:cNvSpPr txBox="1">
              <a:spLocks noChangeArrowheads="1"/>
            </p:cNvSpPr>
            <p:nvPr/>
          </p:nvSpPr>
          <p:spPr bwMode="auto">
            <a:xfrm>
              <a:off x="5530298" y="1983064"/>
              <a:ext cx="2854325"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lnSpc>
                  <a:spcPct val="70000"/>
                </a:lnSpc>
                <a:spcBef>
                  <a:spcPct val="50000"/>
                </a:spcBef>
              </a:pPr>
              <a:r>
                <a:rPr kumimoji="1" lang="en-US" altLang="zh-CN" sz="2200">
                  <a:solidFill>
                    <a:srgbClr val="000000"/>
                  </a:solidFill>
                  <a:latin typeface="+mn-lt"/>
                  <a:ea typeface="+mn-ea"/>
                  <a:cs typeface="+mn-ea"/>
                  <a:sym typeface="+mn-lt"/>
                </a:rPr>
                <a:t>1     </a:t>
              </a:r>
              <a:r>
                <a:rPr kumimoji="1" lang="zh-CN" altLang="en-US" sz="2200">
                  <a:solidFill>
                    <a:srgbClr val="000000"/>
                  </a:solidFill>
                  <a:latin typeface="+mn-lt"/>
                  <a:ea typeface="+mn-ea"/>
                  <a:cs typeface="+mn-ea"/>
                  <a:sym typeface="+mn-lt"/>
                </a:rPr>
                <a:t>结果为</a:t>
              </a:r>
              <a:r>
                <a:rPr kumimoji="1" lang="en-US" altLang="zh-CN" sz="2200">
                  <a:solidFill>
                    <a:srgbClr val="000000"/>
                  </a:solidFill>
                  <a:latin typeface="+mn-lt"/>
                  <a:ea typeface="+mn-ea"/>
                  <a:cs typeface="+mn-ea"/>
                  <a:sym typeface="+mn-lt"/>
                </a:rPr>
                <a:t>0</a:t>
              </a:r>
              <a:endParaRPr kumimoji="1" lang="en-US" altLang="zh-CN" sz="2200">
                <a:solidFill>
                  <a:srgbClr val="000000"/>
                </a:solidFill>
                <a:latin typeface="+mn-lt"/>
                <a:ea typeface="+mn-ea"/>
                <a:cs typeface="+mn-ea"/>
                <a:sym typeface="+mn-lt"/>
              </a:endParaRPr>
            </a:p>
            <a:p>
              <a:pPr eaLnBrk="1" hangingPunct="1">
                <a:lnSpc>
                  <a:spcPct val="70000"/>
                </a:lnSpc>
                <a:spcBef>
                  <a:spcPct val="50000"/>
                </a:spcBef>
              </a:pPr>
              <a:r>
                <a:rPr kumimoji="1" lang="en-US" altLang="zh-CN" sz="2200">
                  <a:solidFill>
                    <a:srgbClr val="000000"/>
                  </a:solidFill>
                  <a:latin typeface="+mn-lt"/>
                  <a:ea typeface="+mn-ea"/>
                  <a:cs typeface="+mn-ea"/>
                  <a:sym typeface="+mn-lt"/>
                </a:rPr>
                <a:t>0     </a:t>
              </a:r>
              <a:r>
                <a:rPr kumimoji="1" lang="zh-CN" altLang="en-US" sz="2200">
                  <a:solidFill>
                    <a:srgbClr val="000000"/>
                  </a:solidFill>
                  <a:latin typeface="+mn-lt"/>
                  <a:ea typeface="+mn-ea"/>
                  <a:cs typeface="+mn-ea"/>
                  <a:sym typeface="+mn-lt"/>
                </a:rPr>
                <a:t>否则</a:t>
              </a:r>
              <a:endParaRPr kumimoji="1" lang="zh-CN" altLang="en-US" sz="2200">
                <a:solidFill>
                  <a:srgbClr val="000000"/>
                </a:solidFill>
                <a:latin typeface="+mn-lt"/>
                <a:ea typeface="+mn-ea"/>
                <a:cs typeface="+mn-ea"/>
                <a:sym typeface="+mn-lt"/>
              </a:endParaRPr>
            </a:p>
          </p:txBody>
        </p:sp>
        <p:sp>
          <p:nvSpPr>
            <p:cNvPr id="44040" name="Text Box 8"/>
            <p:cNvSpPr txBox="1">
              <a:spLocks noChangeArrowheads="1"/>
            </p:cNvSpPr>
            <p:nvPr/>
          </p:nvSpPr>
          <p:spPr bwMode="auto">
            <a:xfrm>
              <a:off x="4531760" y="2119589"/>
              <a:ext cx="73930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1" lang="en-US" altLang="zh-CN">
                  <a:solidFill>
                    <a:srgbClr val="000000"/>
                  </a:solidFill>
                  <a:latin typeface="+mn-lt"/>
                  <a:ea typeface="+mn-ea"/>
                  <a:cs typeface="+mn-ea"/>
                  <a:sym typeface="+mn-lt"/>
                </a:rPr>
                <a:t>ZF=</a:t>
              </a:r>
              <a:endParaRPr kumimoji="1" lang="en-US" altLang="zh-CN">
                <a:solidFill>
                  <a:srgbClr val="000000"/>
                </a:solidFill>
                <a:latin typeface="+mn-lt"/>
                <a:ea typeface="+mn-ea"/>
                <a:cs typeface="+mn-ea"/>
                <a:sym typeface="+mn-lt"/>
              </a:endParaRPr>
            </a:p>
          </p:txBody>
        </p:sp>
        <p:sp>
          <p:nvSpPr>
            <p:cNvPr id="44041" name="AutoShape 9"/>
            <p:cNvSpPr/>
            <p:nvPr/>
          </p:nvSpPr>
          <p:spPr bwMode="auto">
            <a:xfrm>
              <a:off x="5301697" y="2061645"/>
              <a:ext cx="154885" cy="528638"/>
            </a:xfrm>
            <a:prstGeom prst="leftBrace">
              <a:avLst>
                <a:gd name="adj1" fmla="val 75000"/>
                <a:gd name="adj2" fmla="val 50000"/>
              </a:avLst>
            </a:prstGeom>
            <a:ln w="28575">
              <a:headEnd type="none" w="sm" len="sm"/>
              <a:tailEnd type="none" w="sm" len="sm"/>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dk1"/>
            </a:lnRef>
            <a:fillRef idx="0">
              <a:schemeClr val="dk1"/>
            </a:fillRef>
            <a:effectRef idx="0">
              <a:schemeClr val="dk1"/>
            </a:effectRef>
            <a:fontRef idx="minor">
              <a:schemeClr val="tx1"/>
            </a:fontRef>
          </p:style>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grpSp>
      <p:grpSp>
        <p:nvGrpSpPr>
          <p:cNvPr id="5" name="组合 4"/>
          <p:cNvGrpSpPr/>
          <p:nvPr/>
        </p:nvGrpSpPr>
        <p:grpSpPr>
          <a:xfrm>
            <a:off x="1186898" y="3126064"/>
            <a:ext cx="6981825" cy="750887"/>
            <a:chOff x="1186898" y="3126064"/>
            <a:chExt cx="6981825" cy="750887"/>
          </a:xfrm>
        </p:grpSpPr>
        <p:sp>
          <p:nvSpPr>
            <p:cNvPr id="44042" name="Text Box 10"/>
            <p:cNvSpPr txBox="1">
              <a:spLocks noChangeArrowheads="1"/>
            </p:cNvSpPr>
            <p:nvPr/>
          </p:nvSpPr>
          <p:spPr bwMode="auto">
            <a:xfrm>
              <a:off x="2177498" y="3126064"/>
              <a:ext cx="5991225" cy="75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lnSpc>
                  <a:spcPct val="70000"/>
                </a:lnSpc>
                <a:spcBef>
                  <a:spcPct val="50000"/>
                </a:spcBef>
              </a:pPr>
              <a:r>
                <a:rPr kumimoji="1" lang="en-US" altLang="zh-CN" sz="2200" dirty="0">
                  <a:solidFill>
                    <a:srgbClr val="000000"/>
                  </a:solidFill>
                  <a:latin typeface="+mn-lt"/>
                  <a:ea typeface="+mn-ea"/>
                  <a:cs typeface="+mn-ea"/>
                  <a:sym typeface="+mn-lt"/>
                </a:rPr>
                <a:t>1     </a:t>
              </a:r>
              <a:r>
                <a:rPr kumimoji="1" lang="zh-CN" altLang="en-US" sz="2200" dirty="0">
                  <a:solidFill>
                    <a:srgbClr val="000000"/>
                  </a:solidFill>
                  <a:latin typeface="+mn-lt"/>
                  <a:ea typeface="+mn-ea"/>
                  <a:cs typeface="+mn-ea"/>
                  <a:sym typeface="+mn-lt"/>
                </a:rPr>
                <a:t>和的最高有效位有向高位的进位</a:t>
              </a:r>
              <a:endParaRPr kumimoji="1" lang="zh-CN" altLang="en-US" sz="2200" dirty="0">
                <a:solidFill>
                  <a:srgbClr val="000000"/>
                </a:solidFill>
                <a:latin typeface="+mn-lt"/>
                <a:ea typeface="+mn-ea"/>
                <a:cs typeface="+mn-ea"/>
                <a:sym typeface="+mn-lt"/>
              </a:endParaRPr>
            </a:p>
            <a:p>
              <a:pPr eaLnBrk="1" hangingPunct="1">
                <a:lnSpc>
                  <a:spcPct val="70000"/>
                </a:lnSpc>
                <a:spcBef>
                  <a:spcPct val="50000"/>
                </a:spcBef>
              </a:pPr>
              <a:r>
                <a:rPr kumimoji="1" lang="en-US" altLang="zh-CN" sz="2200" dirty="0">
                  <a:solidFill>
                    <a:srgbClr val="000000"/>
                  </a:solidFill>
                  <a:latin typeface="+mn-lt"/>
                  <a:ea typeface="+mn-ea"/>
                  <a:cs typeface="+mn-ea"/>
                  <a:sym typeface="+mn-lt"/>
                </a:rPr>
                <a:t>0     </a:t>
              </a:r>
              <a:r>
                <a:rPr kumimoji="1" lang="zh-CN" altLang="en-US" sz="2200" dirty="0">
                  <a:solidFill>
                    <a:srgbClr val="000000"/>
                  </a:solidFill>
                  <a:latin typeface="+mn-lt"/>
                  <a:ea typeface="+mn-ea"/>
                  <a:cs typeface="+mn-ea"/>
                  <a:sym typeface="+mn-lt"/>
                </a:rPr>
                <a:t>否则</a:t>
              </a:r>
              <a:endParaRPr kumimoji="1" lang="zh-CN" altLang="en-US" sz="2200" dirty="0">
                <a:solidFill>
                  <a:srgbClr val="000000"/>
                </a:solidFill>
                <a:latin typeface="+mn-lt"/>
                <a:ea typeface="+mn-ea"/>
                <a:cs typeface="+mn-ea"/>
                <a:sym typeface="+mn-lt"/>
              </a:endParaRPr>
            </a:p>
          </p:txBody>
        </p:sp>
        <p:sp>
          <p:nvSpPr>
            <p:cNvPr id="44043" name="Text Box 11"/>
            <p:cNvSpPr txBox="1">
              <a:spLocks noChangeArrowheads="1"/>
            </p:cNvSpPr>
            <p:nvPr/>
          </p:nvSpPr>
          <p:spPr bwMode="auto">
            <a:xfrm>
              <a:off x="1186898" y="3240364"/>
              <a:ext cx="79701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1" lang="en-US" altLang="zh-CN" dirty="0">
                  <a:solidFill>
                    <a:srgbClr val="000000"/>
                  </a:solidFill>
                  <a:latin typeface="+mn-lt"/>
                  <a:ea typeface="+mn-ea"/>
                  <a:cs typeface="+mn-ea"/>
                  <a:sym typeface="+mn-lt"/>
                </a:rPr>
                <a:t>CF=</a:t>
              </a:r>
              <a:endParaRPr kumimoji="1" lang="en-US" altLang="zh-CN" dirty="0">
                <a:solidFill>
                  <a:srgbClr val="000000"/>
                </a:solidFill>
                <a:latin typeface="+mn-lt"/>
                <a:ea typeface="+mn-ea"/>
                <a:cs typeface="+mn-ea"/>
                <a:sym typeface="+mn-lt"/>
              </a:endParaRPr>
            </a:p>
          </p:txBody>
        </p:sp>
        <p:sp>
          <p:nvSpPr>
            <p:cNvPr id="44044" name="AutoShape 12"/>
            <p:cNvSpPr/>
            <p:nvPr/>
          </p:nvSpPr>
          <p:spPr bwMode="auto">
            <a:xfrm>
              <a:off x="1948897" y="3204645"/>
              <a:ext cx="154885" cy="528638"/>
            </a:xfrm>
            <a:prstGeom prst="leftBrace">
              <a:avLst>
                <a:gd name="adj1" fmla="val 75000"/>
                <a:gd name="adj2" fmla="val 50000"/>
              </a:avLst>
            </a:prstGeom>
            <a:ln w="28575">
              <a:headEnd type="none" w="sm" len="sm"/>
              <a:tailEnd type="none" w="sm" len="sm"/>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dk1"/>
            </a:lnRef>
            <a:fillRef idx="0">
              <a:schemeClr val="dk1"/>
            </a:fillRef>
            <a:effectRef idx="0">
              <a:schemeClr val="dk1"/>
            </a:effectRef>
            <a:fontRef idx="minor">
              <a:schemeClr val="tx1"/>
            </a:fontRef>
          </p:style>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grpSp>
      <p:grpSp>
        <p:nvGrpSpPr>
          <p:cNvPr id="6" name="组合 5"/>
          <p:cNvGrpSpPr/>
          <p:nvPr/>
        </p:nvGrpSpPr>
        <p:grpSpPr>
          <a:xfrm>
            <a:off x="1183231" y="4345264"/>
            <a:ext cx="7561755" cy="1149738"/>
            <a:chOff x="1183231" y="4345264"/>
            <a:chExt cx="7561755" cy="1149738"/>
          </a:xfrm>
        </p:grpSpPr>
        <p:sp>
          <p:nvSpPr>
            <p:cNvPr id="44045" name="Text Box 13"/>
            <p:cNvSpPr txBox="1">
              <a:spLocks noChangeArrowheads="1"/>
            </p:cNvSpPr>
            <p:nvPr/>
          </p:nvSpPr>
          <p:spPr bwMode="auto">
            <a:xfrm>
              <a:off x="2177498" y="4345264"/>
              <a:ext cx="6567488" cy="1149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b="1">
                  <a:solidFill>
                    <a:schemeClr val="tx1"/>
                  </a:solidFill>
                  <a:latin typeface="Times New Roman" panose="02020603050405020304" pitchFamily="18" charset="0"/>
                  <a:ea typeface="宋体" panose="02010600030101010101" pitchFamily="2" charset="-122"/>
                </a:defRPr>
              </a:lvl1pPr>
              <a:lvl2pPr marL="914400" indent="-457200">
                <a:defRPr sz="2400" b="1">
                  <a:solidFill>
                    <a:schemeClr val="tx1"/>
                  </a:solidFill>
                  <a:latin typeface="Times New Roman" panose="02020603050405020304" pitchFamily="18" charset="0"/>
                  <a:ea typeface="宋体" panose="02010600030101010101" pitchFamily="2" charset="-122"/>
                </a:defRPr>
              </a:lvl2pPr>
              <a:lvl3pPr marL="1371600" indent="-457200">
                <a:defRPr sz="2400" b="1">
                  <a:solidFill>
                    <a:schemeClr val="tx1"/>
                  </a:solidFill>
                  <a:latin typeface="Times New Roman" panose="02020603050405020304" pitchFamily="18" charset="0"/>
                  <a:ea typeface="宋体" panose="02010600030101010101" pitchFamily="2" charset="-122"/>
                </a:defRPr>
              </a:lvl3pPr>
              <a:lvl4pPr marL="1828800" indent="-457200">
                <a:defRPr sz="2400" b="1">
                  <a:solidFill>
                    <a:schemeClr val="tx1"/>
                  </a:solidFill>
                  <a:latin typeface="Times New Roman" panose="02020603050405020304" pitchFamily="18" charset="0"/>
                  <a:ea typeface="宋体" panose="02010600030101010101" pitchFamily="2" charset="-122"/>
                </a:defRPr>
              </a:lvl4pPr>
              <a:lvl5pPr marL="2286000" indent="-457200">
                <a:defRPr sz="2400" b="1">
                  <a:solidFill>
                    <a:schemeClr val="tx1"/>
                  </a:solidFill>
                  <a:latin typeface="Times New Roman" panose="02020603050405020304" pitchFamily="18" charset="0"/>
                  <a:ea typeface="宋体" panose="02010600030101010101" pitchFamily="2" charset="-122"/>
                </a:defRPr>
              </a:lvl5pPr>
              <a:lvl6pPr marL="2743200" indent="-4572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3200400" indent="-4572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657600" indent="-4572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4114800" indent="-4572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lnSpc>
                  <a:spcPct val="70000"/>
                </a:lnSpc>
                <a:spcBef>
                  <a:spcPct val="50000"/>
                </a:spcBef>
                <a:buFontTx/>
                <a:buAutoNum type="arabicPlain"/>
              </a:pPr>
              <a:r>
                <a:rPr kumimoji="1" lang="zh-CN" altLang="en-US" sz="2200" dirty="0">
                  <a:solidFill>
                    <a:srgbClr val="000000"/>
                  </a:solidFill>
                  <a:latin typeface="+mn-lt"/>
                  <a:ea typeface="+mn-ea"/>
                  <a:cs typeface="+mn-ea"/>
                  <a:sym typeface="+mn-lt"/>
                </a:rPr>
                <a:t>两个操作数符号相同，而结果符号与之相反</a:t>
              </a:r>
              <a:endParaRPr kumimoji="1" lang="zh-CN" altLang="en-US" sz="2200" dirty="0">
                <a:solidFill>
                  <a:srgbClr val="000000"/>
                </a:solidFill>
                <a:latin typeface="+mn-lt"/>
                <a:ea typeface="+mn-ea"/>
                <a:cs typeface="+mn-ea"/>
                <a:sym typeface="+mn-lt"/>
              </a:endParaRPr>
            </a:p>
            <a:p>
              <a:pPr eaLnBrk="1" hangingPunct="1">
                <a:lnSpc>
                  <a:spcPct val="70000"/>
                </a:lnSpc>
                <a:spcBef>
                  <a:spcPct val="50000"/>
                </a:spcBef>
              </a:pPr>
              <a:r>
                <a:rPr kumimoji="1" lang="zh-CN" altLang="en-US" sz="2200" dirty="0">
                  <a:solidFill>
                    <a:srgbClr val="000000"/>
                  </a:solidFill>
                  <a:latin typeface="+mn-lt"/>
                  <a:ea typeface="+mn-ea"/>
                  <a:cs typeface="+mn-ea"/>
                  <a:sym typeface="+mn-lt"/>
                </a:rPr>
                <a:t>  （或者说 操作结果错误）</a:t>
              </a:r>
              <a:endParaRPr kumimoji="1" lang="zh-CN" altLang="en-US" sz="2200" dirty="0">
                <a:solidFill>
                  <a:srgbClr val="000000"/>
                </a:solidFill>
                <a:latin typeface="+mn-lt"/>
                <a:ea typeface="+mn-ea"/>
                <a:cs typeface="+mn-ea"/>
                <a:sym typeface="+mn-lt"/>
              </a:endParaRPr>
            </a:p>
            <a:p>
              <a:pPr eaLnBrk="1" hangingPunct="1">
                <a:lnSpc>
                  <a:spcPct val="70000"/>
                </a:lnSpc>
                <a:spcBef>
                  <a:spcPct val="50000"/>
                </a:spcBef>
              </a:pPr>
              <a:r>
                <a:rPr kumimoji="1" lang="en-US" altLang="zh-CN" sz="2200" dirty="0">
                  <a:solidFill>
                    <a:srgbClr val="000000"/>
                  </a:solidFill>
                  <a:latin typeface="+mn-lt"/>
                  <a:ea typeface="+mn-ea"/>
                  <a:cs typeface="+mn-ea"/>
                  <a:sym typeface="+mn-lt"/>
                </a:rPr>
                <a:t>0    </a:t>
              </a:r>
              <a:r>
                <a:rPr kumimoji="1" lang="zh-CN" altLang="en-US" sz="2200" dirty="0">
                  <a:solidFill>
                    <a:srgbClr val="000000"/>
                  </a:solidFill>
                  <a:latin typeface="+mn-lt"/>
                  <a:ea typeface="+mn-ea"/>
                  <a:cs typeface="+mn-ea"/>
                  <a:sym typeface="+mn-lt"/>
                </a:rPr>
                <a:t>否则</a:t>
              </a:r>
              <a:endParaRPr kumimoji="1" lang="zh-CN" altLang="en-US" sz="2200" dirty="0">
                <a:solidFill>
                  <a:srgbClr val="000000"/>
                </a:solidFill>
                <a:latin typeface="+mn-lt"/>
                <a:ea typeface="+mn-ea"/>
                <a:cs typeface="+mn-ea"/>
                <a:sym typeface="+mn-lt"/>
              </a:endParaRPr>
            </a:p>
          </p:txBody>
        </p:sp>
        <p:sp>
          <p:nvSpPr>
            <p:cNvPr id="44046" name="Text Box 14"/>
            <p:cNvSpPr txBox="1">
              <a:spLocks noChangeArrowheads="1"/>
            </p:cNvSpPr>
            <p:nvPr/>
          </p:nvSpPr>
          <p:spPr bwMode="auto">
            <a:xfrm>
              <a:off x="1183231" y="4623593"/>
              <a:ext cx="79060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1" lang="en-US" altLang="zh-CN" dirty="0">
                  <a:solidFill>
                    <a:srgbClr val="000000"/>
                  </a:solidFill>
                  <a:latin typeface="+mn-lt"/>
                  <a:ea typeface="+mn-ea"/>
                  <a:cs typeface="+mn-ea"/>
                  <a:sym typeface="+mn-lt"/>
                </a:rPr>
                <a:t>OF=</a:t>
              </a:r>
              <a:endParaRPr kumimoji="1" lang="en-US" altLang="zh-CN" dirty="0">
                <a:solidFill>
                  <a:srgbClr val="000000"/>
                </a:solidFill>
                <a:latin typeface="+mn-lt"/>
                <a:ea typeface="+mn-ea"/>
                <a:cs typeface="+mn-ea"/>
                <a:sym typeface="+mn-lt"/>
              </a:endParaRPr>
            </a:p>
          </p:txBody>
        </p:sp>
        <p:sp>
          <p:nvSpPr>
            <p:cNvPr id="2" name="左大括号 1"/>
            <p:cNvSpPr/>
            <p:nvPr/>
          </p:nvSpPr>
          <p:spPr bwMode="auto">
            <a:xfrm>
              <a:off x="1948897" y="4394187"/>
              <a:ext cx="228601" cy="958850"/>
            </a:xfrm>
            <a:prstGeom prst="leftBrace">
              <a:avLst>
                <a:gd name="adj1" fmla="val 44791"/>
                <a:gd name="adj2" fmla="val 50000"/>
              </a:avLst>
            </a:prstGeom>
            <a:noFill/>
            <a:ln w="2857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randombar(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randombar(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44035"/>
                                        </p:tgtEl>
                                        <p:attrNameLst>
                                          <p:attrName>style.visibility</p:attrName>
                                        </p:attrNameLst>
                                      </p:cBhvr>
                                      <p:to>
                                        <p:strVal val="visible"/>
                                      </p:to>
                                    </p:set>
                                    <p:animEffect transition="in" filter="randombar(horizontal)">
                                      <p:cBhvr>
                                        <p:cTn id="27" dur="500"/>
                                        <p:tgtEl>
                                          <p:spTgt spid="440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bwMode="auto">
          <a:xfrm>
            <a:off x="349250" y="1046163"/>
            <a:ext cx="8229600" cy="639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eaLnBrk="1" hangingPunct="1"/>
            <a:r>
              <a:rPr lang="zh-CN" altLang="en-US" sz="3200"/>
              <a:t>关于</a:t>
            </a:r>
            <a:r>
              <a:rPr lang="zh-CN" altLang="en-US" sz="3200">
                <a:solidFill>
                  <a:srgbClr val="0000FF"/>
                </a:solidFill>
              </a:rPr>
              <a:t>有符号数</a:t>
            </a:r>
            <a:r>
              <a:rPr lang="zh-CN" altLang="en-US" sz="3200"/>
              <a:t>加减法指令中的</a:t>
            </a:r>
            <a:r>
              <a:rPr lang="en-US" altLang="zh-CN" sz="3200"/>
              <a:t>OF</a:t>
            </a:r>
            <a:endParaRPr lang="en-US" altLang="zh-CN" sz="3200"/>
          </a:p>
        </p:txBody>
      </p:sp>
      <p:sp>
        <p:nvSpPr>
          <p:cNvPr id="41987" name="Rectangle 3"/>
          <p:cNvSpPr>
            <a:spLocks noGrp="1" noChangeArrowheads="1"/>
          </p:cNvSpPr>
          <p:nvPr>
            <p:ph type="body" idx="1"/>
          </p:nvPr>
        </p:nvSpPr>
        <p:spPr bwMode="auto">
          <a:xfrm>
            <a:off x="551180" y="1918335"/>
            <a:ext cx="822960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eaLnBrk="1" hangingPunct="1">
              <a:lnSpc>
                <a:spcPct val="90000"/>
              </a:lnSpc>
              <a:buFontTx/>
              <a:buNone/>
            </a:pPr>
            <a:r>
              <a:rPr lang="en-US" altLang="zh-CN" sz="2400"/>
              <a:t>1</a:t>
            </a:r>
            <a:r>
              <a:rPr lang="zh-CN" altLang="en-US" sz="2400"/>
              <a:t>、</a:t>
            </a:r>
            <a:r>
              <a:rPr lang="zh-CN" altLang="en-US" sz="2000">
                <a:ea typeface="楷体_GB2312" pitchFamily="49" charset="-122"/>
              </a:rPr>
              <a:t>计算机中，当确定为有符号数运算时，</a:t>
            </a:r>
            <a:r>
              <a:rPr lang="zh-CN" altLang="en-US" sz="2000" b="1">
                <a:ea typeface="楷体_GB2312" pitchFamily="49" charset="-122"/>
              </a:rPr>
              <a:t>符号数一律用补码表示</a:t>
            </a:r>
            <a:r>
              <a:rPr lang="zh-CN" altLang="en-US" sz="2000">
                <a:ea typeface="楷体_GB2312" pitchFamily="49" charset="-122"/>
              </a:rPr>
              <a:t>，</a:t>
            </a:r>
            <a:r>
              <a:rPr lang="zh-CN" altLang="en-US" sz="2000" b="1">
                <a:ea typeface="楷体_GB2312" pitchFamily="49" charset="-122"/>
              </a:rPr>
              <a:t>运算时符号位和数字位一起参加运算</a:t>
            </a:r>
            <a:r>
              <a:rPr lang="zh-CN" altLang="en-US" sz="2000">
                <a:ea typeface="楷体_GB2312" pitchFamily="49" charset="-122"/>
              </a:rPr>
              <a:t>。</a:t>
            </a:r>
            <a:endParaRPr lang="zh-CN" altLang="en-US" sz="2000">
              <a:ea typeface="楷体_GB2312" pitchFamily="49" charset="-122"/>
            </a:endParaRPr>
          </a:p>
          <a:p>
            <a:pPr eaLnBrk="1" hangingPunct="1">
              <a:lnSpc>
                <a:spcPct val="90000"/>
              </a:lnSpc>
              <a:buFontTx/>
              <a:buNone/>
            </a:pPr>
            <a:endParaRPr lang="zh-CN" altLang="en-US" sz="2000">
              <a:ea typeface="楷体_GB2312" pitchFamily="49" charset="-122"/>
            </a:endParaRPr>
          </a:p>
          <a:p>
            <a:pPr eaLnBrk="1" hangingPunct="1">
              <a:lnSpc>
                <a:spcPct val="90000"/>
              </a:lnSpc>
              <a:buFontTx/>
              <a:buNone/>
            </a:pPr>
            <a:r>
              <a:rPr lang="en-US" altLang="zh-CN" sz="2000" b="1">
                <a:ea typeface="楷体_GB2312" pitchFamily="49" charset="-122"/>
              </a:rPr>
              <a:t>2</a:t>
            </a:r>
            <a:r>
              <a:rPr lang="zh-CN" altLang="en-US" sz="2000" b="1">
                <a:ea typeface="楷体_GB2312" pitchFamily="49" charset="-122"/>
              </a:rPr>
              <a:t>、在加法</a:t>
            </a:r>
            <a:r>
              <a:rPr lang="en-US" altLang="zh-CN" sz="2000" b="1">
                <a:ea typeface="楷体_GB2312" pitchFamily="49" charset="-122"/>
              </a:rPr>
              <a:t>/</a:t>
            </a:r>
            <a:r>
              <a:rPr lang="zh-CN" altLang="en-US" sz="2000" b="1">
                <a:ea typeface="楷体_GB2312" pitchFamily="49" charset="-122"/>
              </a:rPr>
              <a:t>减法运算中的</a:t>
            </a:r>
            <a:r>
              <a:rPr lang="en-US" altLang="zh-CN" sz="2000" b="1">
                <a:ea typeface="楷体_GB2312" pitchFamily="49" charset="-122"/>
              </a:rPr>
              <a:t>OF</a:t>
            </a:r>
            <a:r>
              <a:rPr lang="zh-CN" altLang="en-US" sz="2000" b="1">
                <a:ea typeface="楷体_GB2312" pitchFamily="49" charset="-122"/>
              </a:rPr>
              <a:t>含义说明：</a:t>
            </a:r>
            <a:endParaRPr lang="zh-CN" altLang="en-US" sz="2000" b="1">
              <a:ea typeface="楷体_GB2312" pitchFamily="49" charset="-122"/>
            </a:endParaRPr>
          </a:p>
          <a:p>
            <a:pPr lvl="1" eaLnBrk="1" hangingPunct="1">
              <a:lnSpc>
                <a:spcPct val="90000"/>
              </a:lnSpc>
            </a:pPr>
            <a:r>
              <a:rPr lang="zh-CN" altLang="en-US" sz="1800" b="1">
                <a:latin typeface="楷体_GB2312" pitchFamily="49" charset="-122"/>
                <a:ea typeface="楷体_GB2312" pitchFamily="49" charset="-122"/>
              </a:rPr>
              <a:t>不溢出（</a:t>
            </a:r>
            <a:r>
              <a:rPr lang="en-US" altLang="zh-CN" sz="1800" b="1">
                <a:latin typeface="楷体_GB2312" pitchFamily="49" charset="-122"/>
                <a:ea typeface="楷体_GB2312" pitchFamily="49" charset="-122"/>
              </a:rPr>
              <a:t>OF</a:t>
            </a:r>
            <a:r>
              <a:rPr lang="zh-CN" altLang="en-US" sz="1800" b="1">
                <a:latin typeface="楷体_GB2312" pitchFamily="49" charset="-122"/>
                <a:ea typeface="楷体_GB2312" pitchFamily="49" charset="-122"/>
              </a:rPr>
              <a:t>＝</a:t>
            </a:r>
            <a:r>
              <a:rPr lang="en-US" altLang="zh-CN" sz="1800" b="1">
                <a:latin typeface="楷体_GB2312" pitchFamily="49" charset="-122"/>
                <a:ea typeface="楷体_GB2312" pitchFamily="49" charset="-122"/>
              </a:rPr>
              <a:t>0</a:t>
            </a:r>
            <a:r>
              <a:rPr lang="zh-CN" altLang="en-US" sz="1800" b="1">
                <a:latin typeface="楷体_GB2312" pitchFamily="49" charset="-122"/>
                <a:ea typeface="楷体_GB2312" pitchFamily="49" charset="-122"/>
              </a:rPr>
              <a:t>），说明运算结果正确。</a:t>
            </a:r>
            <a:endParaRPr lang="zh-CN" altLang="en-US" sz="1800" b="1">
              <a:latin typeface="楷体_GB2312" pitchFamily="49" charset="-122"/>
              <a:ea typeface="楷体_GB2312" pitchFamily="49" charset="-122"/>
            </a:endParaRPr>
          </a:p>
          <a:p>
            <a:pPr lvl="1" eaLnBrk="1" hangingPunct="1">
              <a:lnSpc>
                <a:spcPct val="90000"/>
              </a:lnSpc>
            </a:pPr>
            <a:r>
              <a:rPr lang="zh-CN" altLang="en-US" sz="1800" b="1">
                <a:latin typeface="楷体_GB2312" pitchFamily="49" charset="-122"/>
                <a:ea typeface="楷体_GB2312" pitchFamily="49" charset="-122"/>
              </a:rPr>
              <a:t>溢出（</a:t>
            </a:r>
            <a:r>
              <a:rPr lang="en-US" altLang="zh-CN" sz="1800" b="1">
                <a:latin typeface="楷体_GB2312" pitchFamily="49" charset="-122"/>
                <a:ea typeface="楷体_GB2312" pitchFamily="49" charset="-122"/>
              </a:rPr>
              <a:t>OF</a:t>
            </a:r>
            <a:r>
              <a:rPr lang="zh-CN" altLang="en-US" sz="1800" b="1">
                <a:latin typeface="楷体_GB2312" pitchFamily="49" charset="-122"/>
                <a:ea typeface="楷体_GB2312" pitchFamily="49" charset="-122"/>
              </a:rPr>
              <a:t>＝</a:t>
            </a:r>
            <a:r>
              <a:rPr lang="en-US" altLang="zh-CN" sz="1800" b="1">
                <a:latin typeface="楷体_GB2312" pitchFamily="49" charset="-122"/>
                <a:ea typeface="楷体_GB2312" pitchFamily="49" charset="-122"/>
              </a:rPr>
              <a:t>1</a:t>
            </a:r>
            <a:r>
              <a:rPr lang="zh-CN" altLang="en-US" sz="1800" b="1">
                <a:latin typeface="楷体_GB2312" pitchFamily="49" charset="-122"/>
                <a:ea typeface="楷体_GB2312" pitchFamily="49" charset="-122"/>
              </a:rPr>
              <a:t>），说明运算结果错误。</a:t>
            </a:r>
            <a:endParaRPr lang="zh-CN" altLang="en-US" sz="2000" b="1">
              <a:ea typeface="楷体_GB2312" pitchFamily="49" charset="-122"/>
            </a:endParaRPr>
          </a:p>
          <a:p>
            <a:pPr eaLnBrk="1" hangingPunct="1">
              <a:lnSpc>
                <a:spcPct val="90000"/>
              </a:lnSpc>
              <a:buFontTx/>
              <a:buNone/>
            </a:pPr>
            <a:endParaRPr lang="zh-CN" altLang="en-US" sz="2000" b="1">
              <a:ea typeface="楷体_GB2312" pitchFamily="49" charset="-122"/>
            </a:endParaRPr>
          </a:p>
          <a:p>
            <a:pPr eaLnBrk="1" hangingPunct="1">
              <a:lnSpc>
                <a:spcPct val="90000"/>
              </a:lnSpc>
              <a:buFontTx/>
              <a:buNone/>
            </a:pPr>
            <a:r>
              <a:rPr lang="en-US" altLang="zh-CN" sz="2000" b="1">
                <a:ea typeface="楷体_GB2312" pitchFamily="49" charset="-122"/>
              </a:rPr>
              <a:t>3</a:t>
            </a:r>
            <a:r>
              <a:rPr lang="zh-CN" altLang="en-US" sz="2000" b="1">
                <a:ea typeface="楷体_GB2312" pitchFamily="49" charset="-122"/>
              </a:rPr>
              <a:t>、在加法</a:t>
            </a:r>
            <a:r>
              <a:rPr lang="en-US" altLang="zh-CN" sz="2000" b="1">
                <a:ea typeface="楷体_GB2312" pitchFamily="49" charset="-122"/>
              </a:rPr>
              <a:t>/</a:t>
            </a:r>
            <a:r>
              <a:rPr lang="zh-CN" altLang="en-US" sz="2000" b="1">
                <a:ea typeface="楷体_GB2312" pitchFamily="49" charset="-122"/>
              </a:rPr>
              <a:t>减法运算中的溢出情况总结：</a:t>
            </a:r>
            <a:endParaRPr lang="zh-CN" altLang="en-US" sz="2000" b="1">
              <a:ea typeface="楷体_GB2312" pitchFamily="49" charset="-122"/>
            </a:endParaRPr>
          </a:p>
          <a:p>
            <a:pPr lvl="1" eaLnBrk="1" hangingPunct="1">
              <a:lnSpc>
                <a:spcPct val="90000"/>
              </a:lnSpc>
            </a:pPr>
            <a:r>
              <a:rPr lang="zh-CN" altLang="en-US" sz="1800" b="1">
                <a:latin typeface="楷体_GB2312" pitchFamily="49" charset="-122"/>
                <a:ea typeface="楷体_GB2312" pitchFamily="49" charset="-122"/>
              </a:rPr>
              <a:t>异号数相加或同号数相减不会溢出</a:t>
            </a:r>
            <a:r>
              <a:rPr lang="en-US" altLang="zh-CN" sz="1800" b="1">
                <a:latin typeface="楷体_GB2312" pitchFamily="49" charset="-122"/>
                <a:ea typeface="楷体_GB2312" pitchFamily="49" charset="-122"/>
              </a:rPr>
              <a:t>(OF=0)</a:t>
            </a:r>
            <a:r>
              <a:rPr lang="zh-CN" altLang="en-US" sz="1800" b="1">
                <a:latin typeface="楷体_GB2312" pitchFamily="49" charset="-122"/>
                <a:ea typeface="楷体_GB2312" pitchFamily="49" charset="-122"/>
              </a:rPr>
              <a:t>。 </a:t>
            </a:r>
            <a:endParaRPr lang="zh-CN" altLang="en-US" sz="1800" b="1">
              <a:latin typeface="楷体_GB2312" pitchFamily="49" charset="-122"/>
              <a:ea typeface="楷体_GB2312" pitchFamily="49" charset="-122"/>
            </a:endParaRPr>
          </a:p>
          <a:p>
            <a:pPr lvl="1" eaLnBrk="1" hangingPunct="1">
              <a:lnSpc>
                <a:spcPct val="90000"/>
              </a:lnSpc>
            </a:pPr>
            <a:r>
              <a:rPr lang="zh-CN" altLang="en-US" sz="1800" b="1">
                <a:latin typeface="楷体_GB2312" pitchFamily="49" charset="-122"/>
                <a:ea typeface="楷体_GB2312" pitchFamily="49" charset="-122"/>
              </a:rPr>
              <a:t>同号数相加或异号数相减时有可能发生溢出</a:t>
            </a:r>
            <a:r>
              <a:rPr lang="en-US" altLang="zh-CN" sz="1800" b="1">
                <a:latin typeface="楷体_GB2312" pitchFamily="49" charset="-122"/>
                <a:ea typeface="楷体_GB2312" pitchFamily="49" charset="-122"/>
              </a:rPr>
              <a:t>(OF=1)</a:t>
            </a:r>
            <a:r>
              <a:rPr lang="zh-CN" altLang="en-US" sz="1800" b="1">
                <a:latin typeface="楷体_GB2312" pitchFamily="49" charset="-122"/>
                <a:ea typeface="楷体_GB2312" pitchFamily="49" charset="-122"/>
              </a:rPr>
              <a:t>。</a:t>
            </a:r>
            <a:endParaRPr lang="zh-CN" altLang="en-US" sz="1800" b="1">
              <a:latin typeface="楷体_GB2312" pitchFamily="49" charset="-122"/>
              <a:ea typeface="楷体_GB2312" pitchFamily="49" charset="-122"/>
            </a:endParaRPr>
          </a:p>
        </p:txBody>
      </p:sp>
    </p:spTree>
  </p:cSld>
  <p:clrMapOvr>
    <a:masterClrMapping/>
  </p:clrMapOvr>
  <p:transition>
    <p:rand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636588" y="1187450"/>
            <a:ext cx="7345362" cy="430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1" lang="zh-CN" altLang="en-US" sz="2200">
                <a:solidFill>
                  <a:srgbClr val="000000"/>
                </a:solidFill>
                <a:latin typeface="+mn-lt"/>
                <a:ea typeface="+mn-ea"/>
                <a:cs typeface="+mn-ea"/>
                <a:sym typeface="+mn-lt"/>
              </a:rPr>
              <a:t>举例</a:t>
            </a:r>
            <a:r>
              <a:rPr kumimoji="1" lang="en-US" altLang="zh-CN" sz="2200">
                <a:solidFill>
                  <a:srgbClr val="000000"/>
                </a:solidFill>
                <a:latin typeface="+mn-lt"/>
                <a:ea typeface="+mn-ea"/>
                <a:cs typeface="+mn-ea"/>
                <a:sym typeface="+mn-lt"/>
              </a:rPr>
              <a:t>: n=8 bit  </a:t>
            </a:r>
            <a:r>
              <a:rPr kumimoji="1" lang="zh-CN" altLang="zh-CN" sz="2200">
                <a:solidFill>
                  <a:srgbClr val="000000"/>
                </a:solidFill>
                <a:latin typeface="+mn-lt"/>
                <a:ea typeface="+mn-ea"/>
                <a:cs typeface="+mn-ea"/>
                <a:sym typeface="+mn-lt"/>
              </a:rPr>
              <a:t>带符号数</a:t>
            </a:r>
            <a:r>
              <a:rPr kumimoji="1" lang="en-US" altLang="zh-CN" sz="2200">
                <a:solidFill>
                  <a:srgbClr val="000000"/>
                </a:solidFill>
                <a:latin typeface="+mn-lt"/>
                <a:ea typeface="+mn-ea"/>
                <a:cs typeface="+mn-ea"/>
                <a:sym typeface="+mn-lt"/>
              </a:rPr>
              <a:t>(-128~127), </a:t>
            </a:r>
            <a:r>
              <a:rPr kumimoji="1" lang="zh-CN" altLang="en-US" sz="2200">
                <a:solidFill>
                  <a:srgbClr val="000000"/>
                </a:solidFill>
                <a:latin typeface="+mn-lt"/>
                <a:ea typeface="+mn-ea"/>
                <a:cs typeface="+mn-ea"/>
                <a:sym typeface="+mn-lt"/>
              </a:rPr>
              <a:t>无符号数</a:t>
            </a:r>
            <a:r>
              <a:rPr kumimoji="1" lang="en-US" altLang="zh-CN" sz="2200">
                <a:solidFill>
                  <a:srgbClr val="000000"/>
                </a:solidFill>
                <a:latin typeface="+mn-lt"/>
                <a:ea typeface="+mn-ea"/>
                <a:cs typeface="+mn-ea"/>
                <a:sym typeface="+mn-lt"/>
              </a:rPr>
              <a:t>(0~255)</a:t>
            </a:r>
            <a:endParaRPr kumimoji="1" lang="en-US" altLang="zh-CN" sz="2200">
              <a:solidFill>
                <a:srgbClr val="000000"/>
              </a:solidFill>
              <a:latin typeface="+mn-lt"/>
              <a:ea typeface="+mn-ea"/>
              <a:cs typeface="+mn-ea"/>
              <a:sym typeface="+mn-lt"/>
            </a:endParaRPr>
          </a:p>
        </p:txBody>
      </p:sp>
      <p:sp>
        <p:nvSpPr>
          <p:cNvPr id="45059" name="Text Box 22"/>
          <p:cNvSpPr txBox="1">
            <a:spLocks noChangeArrowheads="1"/>
          </p:cNvSpPr>
          <p:nvPr/>
        </p:nvSpPr>
        <p:spPr bwMode="auto">
          <a:xfrm>
            <a:off x="114300" y="146051"/>
            <a:ext cx="8963025" cy="768350"/>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ln>
            <a:noFill/>
          </a:ln>
          <a:effec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zh-CN" altLang="en-US" sz="2200" dirty="0">
                <a:solidFill>
                  <a:srgbClr val="C00000"/>
                </a:solidFill>
                <a:latin typeface="+mn-lt"/>
                <a:ea typeface="+mn-ea"/>
                <a:cs typeface="+mn-ea"/>
                <a:sym typeface="+mn-lt"/>
              </a:rPr>
              <a:t>如果要将一个加法解释成无符号数加法，那么就仅使用</a:t>
            </a:r>
            <a:r>
              <a:rPr lang="en-US" altLang="zh-CN" sz="2200" dirty="0">
                <a:solidFill>
                  <a:srgbClr val="C00000"/>
                </a:solidFill>
                <a:latin typeface="+mn-lt"/>
                <a:ea typeface="+mn-ea"/>
                <a:cs typeface="+mn-ea"/>
                <a:sym typeface="+mn-lt"/>
              </a:rPr>
              <a:t>CF</a:t>
            </a:r>
            <a:r>
              <a:rPr lang="zh-CN" altLang="en-US" sz="2200" dirty="0">
                <a:solidFill>
                  <a:srgbClr val="C00000"/>
                </a:solidFill>
                <a:latin typeface="+mn-lt"/>
                <a:ea typeface="+mn-ea"/>
                <a:cs typeface="+mn-ea"/>
                <a:sym typeface="+mn-lt"/>
              </a:rPr>
              <a:t>，否则就需要使用</a:t>
            </a:r>
            <a:r>
              <a:rPr lang="en-US" altLang="zh-CN" sz="2200" dirty="0">
                <a:solidFill>
                  <a:srgbClr val="C00000"/>
                </a:solidFill>
                <a:latin typeface="+mn-lt"/>
                <a:ea typeface="+mn-ea"/>
                <a:cs typeface="+mn-ea"/>
                <a:sym typeface="+mn-lt"/>
              </a:rPr>
              <a:t>OF</a:t>
            </a:r>
            <a:r>
              <a:rPr lang="zh-CN" altLang="en-US" sz="2200" dirty="0">
                <a:solidFill>
                  <a:srgbClr val="C00000"/>
                </a:solidFill>
                <a:latin typeface="+mn-lt"/>
                <a:ea typeface="+mn-ea"/>
                <a:cs typeface="+mn-ea"/>
                <a:sym typeface="+mn-lt"/>
              </a:rPr>
              <a:t>；</a:t>
            </a:r>
            <a:r>
              <a:rPr lang="en-US" altLang="zh-CN" sz="2200" dirty="0">
                <a:solidFill>
                  <a:srgbClr val="C00000"/>
                </a:solidFill>
                <a:latin typeface="+mn-lt"/>
                <a:ea typeface="+mn-ea"/>
                <a:cs typeface="+mn-ea"/>
                <a:sym typeface="+mn-lt"/>
              </a:rPr>
              <a:t>CF</a:t>
            </a:r>
            <a:r>
              <a:rPr lang="zh-CN" altLang="en-US" sz="2200" dirty="0">
                <a:solidFill>
                  <a:srgbClr val="C00000"/>
                </a:solidFill>
                <a:latin typeface="+mn-lt"/>
                <a:ea typeface="+mn-ea"/>
                <a:cs typeface="+mn-ea"/>
                <a:sym typeface="+mn-lt"/>
              </a:rPr>
              <a:t>与</a:t>
            </a:r>
            <a:r>
              <a:rPr lang="en-US" altLang="zh-CN" sz="2200" dirty="0">
                <a:solidFill>
                  <a:srgbClr val="C00000"/>
                </a:solidFill>
                <a:latin typeface="+mn-lt"/>
                <a:ea typeface="+mn-ea"/>
                <a:cs typeface="+mn-ea"/>
                <a:sym typeface="+mn-lt"/>
              </a:rPr>
              <a:t>OF</a:t>
            </a:r>
            <a:r>
              <a:rPr lang="zh-CN" altLang="en-US" sz="2200" dirty="0">
                <a:solidFill>
                  <a:srgbClr val="C00000"/>
                </a:solidFill>
                <a:latin typeface="+mn-lt"/>
                <a:ea typeface="+mn-ea"/>
                <a:cs typeface="+mn-ea"/>
                <a:sym typeface="+mn-lt"/>
              </a:rPr>
              <a:t>不在同一解释中使用！</a:t>
            </a:r>
            <a:endParaRPr lang="zh-CN" altLang="en-US" sz="2200" dirty="0">
              <a:solidFill>
                <a:srgbClr val="C00000"/>
              </a:solidFill>
              <a:latin typeface="+mn-lt"/>
              <a:ea typeface="+mn-ea"/>
              <a:cs typeface="+mn-ea"/>
              <a:sym typeface="+mn-lt"/>
            </a:endParaRPr>
          </a:p>
        </p:txBody>
      </p:sp>
      <p:sp>
        <p:nvSpPr>
          <p:cNvPr id="5" name="Rectangle 3"/>
          <p:cNvSpPr>
            <a:spLocks noChangeArrowheads="1"/>
          </p:cNvSpPr>
          <p:nvPr/>
        </p:nvSpPr>
        <p:spPr bwMode="auto">
          <a:xfrm>
            <a:off x="1195388" y="2020721"/>
            <a:ext cx="3429000" cy="180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rgbClr val="CC3300"/>
                </a:solidFill>
                <a:latin typeface="Times New Roman" panose="02020603050405020304" pitchFamily="18" charset="0"/>
                <a:ea typeface="黑体" panose="02010609060101010101" pitchFamily="49" charset="-122"/>
              </a:defRPr>
            </a:lvl1pPr>
            <a:lvl2pPr marL="742950" indent="-285750">
              <a:defRPr kumimoji="1" sz="2400">
                <a:solidFill>
                  <a:srgbClr val="CC3300"/>
                </a:solidFill>
                <a:latin typeface="Times New Roman" panose="02020603050405020304" pitchFamily="18" charset="0"/>
                <a:ea typeface="黑体" panose="02010609060101010101" pitchFamily="49" charset="-122"/>
              </a:defRPr>
            </a:lvl2pPr>
            <a:lvl3pPr marL="1143000" indent="-228600">
              <a:defRPr kumimoji="1" sz="2400">
                <a:solidFill>
                  <a:srgbClr val="CC3300"/>
                </a:solidFill>
                <a:latin typeface="Times New Roman" panose="02020603050405020304" pitchFamily="18" charset="0"/>
                <a:ea typeface="黑体" panose="02010609060101010101" pitchFamily="49" charset="-122"/>
              </a:defRPr>
            </a:lvl3pPr>
            <a:lvl4pPr marL="1600200" indent="-228600">
              <a:defRPr kumimoji="1" sz="2400">
                <a:solidFill>
                  <a:srgbClr val="CC3300"/>
                </a:solidFill>
                <a:latin typeface="Times New Roman" panose="02020603050405020304" pitchFamily="18" charset="0"/>
                <a:ea typeface="黑体" panose="02010609060101010101" pitchFamily="49" charset="-122"/>
              </a:defRPr>
            </a:lvl4pPr>
            <a:lvl5pPr marL="2057400" indent="-228600">
              <a:defRPr kumimoji="1" sz="2400">
                <a:solidFill>
                  <a:srgbClr val="CC3300"/>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9pPr>
          </a:lstStyle>
          <a:p>
            <a:pPr eaLnBrk="1" hangingPunct="1">
              <a:lnSpc>
                <a:spcPct val="70000"/>
              </a:lnSpc>
              <a:spcBef>
                <a:spcPct val="50000"/>
              </a:spcBef>
            </a:pPr>
            <a:r>
              <a:rPr lang="en-US" altLang="zh-CN" dirty="0">
                <a:solidFill>
                  <a:srgbClr val="000000"/>
                </a:solidFill>
              </a:rPr>
              <a:t>          </a:t>
            </a:r>
            <a:r>
              <a:rPr lang="en-US" altLang="zh-CN" sz="2000" dirty="0">
                <a:solidFill>
                  <a:srgbClr val="000000"/>
                </a:solidFill>
              </a:rPr>
              <a:t>0 0 0 0   0 1 0 0</a:t>
            </a:r>
            <a:endParaRPr lang="en-US" altLang="zh-CN" sz="2000" dirty="0">
              <a:solidFill>
                <a:srgbClr val="000000"/>
              </a:solidFill>
            </a:endParaRPr>
          </a:p>
          <a:p>
            <a:pPr eaLnBrk="1" hangingPunct="1">
              <a:lnSpc>
                <a:spcPct val="70000"/>
              </a:lnSpc>
              <a:spcBef>
                <a:spcPct val="50000"/>
              </a:spcBef>
            </a:pPr>
            <a:r>
              <a:rPr lang="en-US" altLang="zh-CN" sz="2000" dirty="0">
                <a:solidFill>
                  <a:srgbClr val="000000"/>
                </a:solidFill>
              </a:rPr>
              <a:t>        +  0 0 0 0   1 0 1 1</a:t>
            </a:r>
            <a:endParaRPr lang="en-US" altLang="zh-CN" sz="2000" dirty="0">
              <a:solidFill>
                <a:srgbClr val="000000"/>
              </a:solidFill>
            </a:endParaRPr>
          </a:p>
          <a:p>
            <a:pPr eaLnBrk="1" hangingPunct="1">
              <a:lnSpc>
                <a:spcPct val="70000"/>
              </a:lnSpc>
              <a:spcBef>
                <a:spcPct val="50000"/>
              </a:spcBef>
            </a:pPr>
            <a:r>
              <a:rPr lang="en-US" altLang="zh-CN" sz="2000" dirty="0">
                <a:solidFill>
                  <a:srgbClr val="000000"/>
                </a:solidFill>
              </a:rPr>
              <a:t>            0 0 0 0   1 1 1 1</a:t>
            </a:r>
            <a:endParaRPr lang="en-US" altLang="zh-CN" sz="2000" dirty="0">
              <a:solidFill>
                <a:srgbClr val="000000"/>
              </a:solidFill>
            </a:endParaRPr>
          </a:p>
          <a:p>
            <a:pPr eaLnBrk="1" hangingPunct="1">
              <a:lnSpc>
                <a:spcPct val="70000"/>
              </a:lnSpc>
              <a:spcBef>
                <a:spcPct val="50000"/>
              </a:spcBef>
            </a:pPr>
            <a:r>
              <a:rPr lang="zh-CN" altLang="en-US" sz="2000" dirty="0">
                <a:solidFill>
                  <a:srgbClr val="000000"/>
                </a:solidFill>
              </a:rPr>
              <a:t>带：</a:t>
            </a:r>
            <a:r>
              <a:rPr lang="en-US" altLang="zh-CN" sz="2000" dirty="0">
                <a:solidFill>
                  <a:srgbClr val="000000"/>
                </a:solidFill>
              </a:rPr>
              <a:t>(+4)+(+11)=+15    OF=0</a:t>
            </a:r>
            <a:endParaRPr lang="en-US" altLang="zh-CN" sz="2000" dirty="0">
              <a:solidFill>
                <a:srgbClr val="000000"/>
              </a:solidFill>
            </a:endParaRPr>
          </a:p>
          <a:p>
            <a:pPr eaLnBrk="1" hangingPunct="1">
              <a:lnSpc>
                <a:spcPct val="70000"/>
              </a:lnSpc>
              <a:spcBef>
                <a:spcPct val="50000"/>
              </a:spcBef>
            </a:pPr>
            <a:r>
              <a:rPr lang="zh-CN" altLang="en-US" sz="2000" dirty="0">
                <a:solidFill>
                  <a:srgbClr val="000000"/>
                </a:solidFill>
              </a:rPr>
              <a:t>无：</a:t>
            </a:r>
            <a:r>
              <a:rPr lang="en-US" altLang="zh-CN" sz="2000" dirty="0">
                <a:solidFill>
                  <a:srgbClr val="000000"/>
                </a:solidFill>
              </a:rPr>
              <a:t>4+11=15                CF=0</a:t>
            </a:r>
            <a:endParaRPr lang="en-US" altLang="zh-CN" sz="2000" dirty="0">
              <a:solidFill>
                <a:srgbClr val="000000"/>
              </a:solidFill>
            </a:endParaRPr>
          </a:p>
        </p:txBody>
      </p:sp>
      <p:sp>
        <p:nvSpPr>
          <p:cNvPr id="6" name="Line 4"/>
          <p:cNvSpPr>
            <a:spLocks noChangeShapeType="1"/>
          </p:cNvSpPr>
          <p:nvPr/>
        </p:nvSpPr>
        <p:spPr bwMode="auto">
          <a:xfrm>
            <a:off x="1500188" y="2765259"/>
            <a:ext cx="2362200" cy="0"/>
          </a:xfrm>
          <a:prstGeom prst="line">
            <a:avLst/>
          </a:prstGeom>
          <a:noFill/>
          <a:ln w="12700" cap="sq">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wrap="none">
            <a:spAutoFit/>
          </a:bodyPr>
          <a:lstStyle/>
          <a:p>
            <a:endParaRPr lang="zh-CN" altLang="en-US"/>
          </a:p>
        </p:txBody>
      </p:sp>
      <p:sp>
        <p:nvSpPr>
          <p:cNvPr id="7" name="Rectangle 5"/>
          <p:cNvSpPr>
            <a:spLocks noChangeArrowheads="1"/>
          </p:cNvSpPr>
          <p:nvPr/>
        </p:nvSpPr>
        <p:spPr bwMode="auto">
          <a:xfrm>
            <a:off x="1119188" y="1850859"/>
            <a:ext cx="3429000" cy="2057400"/>
          </a:xfrm>
          <a:prstGeom prst="rect">
            <a:avLst/>
          </a:prstGeom>
          <a:noFill/>
          <a:ln w="12700">
            <a:solidFill>
              <a:schemeClr val="hlink"/>
            </a:solidFill>
            <a:prstDash val="dash"/>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spAutoFit/>
          </a:bodyPr>
          <a:lstStyle>
            <a:lvl1pPr>
              <a:defRPr kumimoji="1" sz="2400">
                <a:solidFill>
                  <a:srgbClr val="CC3300"/>
                </a:solidFill>
                <a:latin typeface="Times New Roman" panose="02020603050405020304" pitchFamily="18" charset="0"/>
                <a:ea typeface="黑体" panose="02010609060101010101" pitchFamily="49" charset="-122"/>
              </a:defRPr>
            </a:lvl1pPr>
            <a:lvl2pPr marL="742950" indent="-285750">
              <a:defRPr kumimoji="1" sz="2400">
                <a:solidFill>
                  <a:srgbClr val="CC3300"/>
                </a:solidFill>
                <a:latin typeface="Times New Roman" panose="02020603050405020304" pitchFamily="18" charset="0"/>
                <a:ea typeface="黑体" panose="02010609060101010101" pitchFamily="49" charset="-122"/>
              </a:defRPr>
            </a:lvl2pPr>
            <a:lvl3pPr marL="1143000" indent="-228600">
              <a:defRPr kumimoji="1" sz="2400">
                <a:solidFill>
                  <a:srgbClr val="CC3300"/>
                </a:solidFill>
                <a:latin typeface="Times New Roman" panose="02020603050405020304" pitchFamily="18" charset="0"/>
                <a:ea typeface="黑体" panose="02010609060101010101" pitchFamily="49" charset="-122"/>
              </a:defRPr>
            </a:lvl3pPr>
            <a:lvl4pPr marL="1600200" indent="-228600">
              <a:defRPr kumimoji="1" sz="2400">
                <a:solidFill>
                  <a:srgbClr val="CC3300"/>
                </a:solidFill>
                <a:latin typeface="Times New Roman" panose="02020603050405020304" pitchFamily="18" charset="0"/>
                <a:ea typeface="黑体" panose="02010609060101010101" pitchFamily="49" charset="-122"/>
              </a:defRPr>
            </a:lvl4pPr>
            <a:lvl5pPr marL="2057400" indent="-228600">
              <a:defRPr kumimoji="1" sz="2400">
                <a:solidFill>
                  <a:srgbClr val="CC3300"/>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9pPr>
          </a:lstStyle>
          <a:p>
            <a:pPr eaLnBrk="1" hangingPunct="1"/>
            <a:endParaRPr kumimoji="0" lang="zh-CN" altLang="en-US" sz="1800">
              <a:solidFill>
                <a:schemeClr val="tx1"/>
              </a:solidFill>
              <a:latin typeface="Arial" panose="020B0604020202020204" pitchFamily="34" charset="0"/>
              <a:ea typeface="宋体" panose="02010600030101010101" pitchFamily="2" charset="-122"/>
            </a:endParaRPr>
          </a:p>
        </p:txBody>
      </p:sp>
      <p:sp>
        <p:nvSpPr>
          <p:cNvPr id="8" name="Rectangle 6"/>
          <p:cNvSpPr>
            <a:spLocks noChangeArrowheads="1"/>
          </p:cNvSpPr>
          <p:nvPr/>
        </p:nvSpPr>
        <p:spPr bwMode="auto">
          <a:xfrm>
            <a:off x="1042988" y="3908259"/>
            <a:ext cx="3486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kumimoji="1" sz="2400">
                <a:solidFill>
                  <a:srgbClr val="CC3300"/>
                </a:solidFill>
                <a:latin typeface="Times New Roman" panose="02020603050405020304" pitchFamily="18" charset="0"/>
                <a:ea typeface="黑体" panose="02010609060101010101" pitchFamily="49" charset="-122"/>
              </a:defRPr>
            </a:lvl1pPr>
            <a:lvl2pPr marL="742950" indent="-285750">
              <a:defRPr kumimoji="1" sz="2400">
                <a:solidFill>
                  <a:srgbClr val="CC3300"/>
                </a:solidFill>
                <a:latin typeface="Times New Roman" panose="02020603050405020304" pitchFamily="18" charset="0"/>
                <a:ea typeface="黑体" panose="02010609060101010101" pitchFamily="49" charset="-122"/>
              </a:defRPr>
            </a:lvl2pPr>
            <a:lvl3pPr marL="1143000" indent="-228600">
              <a:defRPr kumimoji="1" sz="2400">
                <a:solidFill>
                  <a:srgbClr val="CC3300"/>
                </a:solidFill>
                <a:latin typeface="Times New Roman" panose="02020603050405020304" pitchFamily="18" charset="0"/>
                <a:ea typeface="黑体" panose="02010609060101010101" pitchFamily="49" charset="-122"/>
              </a:defRPr>
            </a:lvl3pPr>
            <a:lvl4pPr marL="1600200" indent="-228600">
              <a:defRPr kumimoji="1" sz="2400">
                <a:solidFill>
                  <a:srgbClr val="CC3300"/>
                </a:solidFill>
                <a:latin typeface="Times New Roman" panose="02020603050405020304" pitchFamily="18" charset="0"/>
                <a:ea typeface="黑体" panose="02010609060101010101" pitchFamily="49" charset="-122"/>
              </a:defRPr>
            </a:lvl4pPr>
            <a:lvl5pPr marL="2057400" indent="-228600">
              <a:defRPr kumimoji="1" sz="2400">
                <a:solidFill>
                  <a:srgbClr val="CC3300"/>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9pPr>
          </a:lstStyle>
          <a:p>
            <a:pPr eaLnBrk="1" hangingPunct="1"/>
            <a:r>
              <a:rPr lang="zh-CN" altLang="en-US" sz="2000"/>
              <a:t>带符号数和无符号数都不溢出</a:t>
            </a:r>
            <a:endParaRPr lang="zh-CN" altLang="en-US" sz="2000"/>
          </a:p>
        </p:txBody>
      </p:sp>
      <p:sp>
        <p:nvSpPr>
          <p:cNvPr id="9" name="Line 7"/>
          <p:cNvSpPr>
            <a:spLocks noChangeShapeType="1"/>
          </p:cNvSpPr>
          <p:nvPr/>
        </p:nvSpPr>
        <p:spPr bwMode="auto">
          <a:xfrm>
            <a:off x="5310188" y="5103813"/>
            <a:ext cx="2362200" cy="0"/>
          </a:xfrm>
          <a:prstGeom prst="line">
            <a:avLst/>
          </a:prstGeom>
          <a:noFill/>
          <a:ln w="12700" cap="sq">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wrap="none">
            <a:spAutoFit/>
          </a:bodyPr>
          <a:lstStyle/>
          <a:p>
            <a:endParaRPr lang="zh-CN" altLang="en-US"/>
          </a:p>
        </p:txBody>
      </p:sp>
      <p:sp>
        <p:nvSpPr>
          <p:cNvPr id="10" name="Rectangle 8"/>
          <p:cNvSpPr>
            <a:spLocks noChangeArrowheads="1"/>
          </p:cNvSpPr>
          <p:nvPr/>
        </p:nvSpPr>
        <p:spPr bwMode="auto">
          <a:xfrm>
            <a:off x="4929188" y="4341813"/>
            <a:ext cx="3429000" cy="2057400"/>
          </a:xfrm>
          <a:prstGeom prst="rect">
            <a:avLst/>
          </a:prstGeom>
          <a:noFill/>
          <a:ln w="12700">
            <a:solidFill>
              <a:schemeClr val="hlink"/>
            </a:solidFill>
            <a:prstDash val="dash"/>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spAutoFit/>
          </a:bodyPr>
          <a:lstStyle>
            <a:lvl1pPr>
              <a:defRPr kumimoji="1" sz="2400">
                <a:solidFill>
                  <a:srgbClr val="CC3300"/>
                </a:solidFill>
                <a:latin typeface="Times New Roman" panose="02020603050405020304" pitchFamily="18" charset="0"/>
                <a:ea typeface="黑体" panose="02010609060101010101" pitchFamily="49" charset="-122"/>
              </a:defRPr>
            </a:lvl1pPr>
            <a:lvl2pPr marL="742950" indent="-285750">
              <a:defRPr kumimoji="1" sz="2400">
                <a:solidFill>
                  <a:srgbClr val="CC3300"/>
                </a:solidFill>
                <a:latin typeface="Times New Roman" panose="02020603050405020304" pitchFamily="18" charset="0"/>
                <a:ea typeface="黑体" panose="02010609060101010101" pitchFamily="49" charset="-122"/>
              </a:defRPr>
            </a:lvl2pPr>
            <a:lvl3pPr marL="1143000" indent="-228600">
              <a:defRPr kumimoji="1" sz="2400">
                <a:solidFill>
                  <a:srgbClr val="CC3300"/>
                </a:solidFill>
                <a:latin typeface="Times New Roman" panose="02020603050405020304" pitchFamily="18" charset="0"/>
                <a:ea typeface="黑体" panose="02010609060101010101" pitchFamily="49" charset="-122"/>
              </a:defRPr>
            </a:lvl3pPr>
            <a:lvl4pPr marL="1600200" indent="-228600">
              <a:defRPr kumimoji="1" sz="2400">
                <a:solidFill>
                  <a:srgbClr val="CC3300"/>
                </a:solidFill>
                <a:latin typeface="Times New Roman" panose="02020603050405020304" pitchFamily="18" charset="0"/>
                <a:ea typeface="黑体" panose="02010609060101010101" pitchFamily="49" charset="-122"/>
              </a:defRPr>
            </a:lvl4pPr>
            <a:lvl5pPr marL="2057400" indent="-228600">
              <a:defRPr kumimoji="1" sz="2400">
                <a:solidFill>
                  <a:srgbClr val="CC3300"/>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9pPr>
          </a:lstStyle>
          <a:p>
            <a:pPr eaLnBrk="1" hangingPunct="1"/>
            <a:endParaRPr kumimoji="0" lang="zh-CN" altLang="en-US" sz="1800">
              <a:solidFill>
                <a:schemeClr val="tx1"/>
              </a:solidFill>
              <a:latin typeface="Arial" panose="020B0604020202020204" pitchFamily="34" charset="0"/>
              <a:ea typeface="宋体" panose="02010600030101010101" pitchFamily="2" charset="-122"/>
            </a:endParaRPr>
          </a:p>
        </p:txBody>
      </p:sp>
      <p:sp>
        <p:nvSpPr>
          <p:cNvPr id="11" name="Rectangle 9"/>
          <p:cNvSpPr>
            <a:spLocks noChangeArrowheads="1"/>
          </p:cNvSpPr>
          <p:nvPr/>
        </p:nvSpPr>
        <p:spPr bwMode="auto">
          <a:xfrm>
            <a:off x="4929188" y="4418013"/>
            <a:ext cx="3429000" cy="176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rgbClr val="CC3300"/>
                </a:solidFill>
                <a:latin typeface="Times New Roman" panose="02020603050405020304" pitchFamily="18" charset="0"/>
                <a:ea typeface="黑体" panose="02010609060101010101" pitchFamily="49" charset="-122"/>
              </a:defRPr>
            </a:lvl1pPr>
            <a:lvl2pPr marL="742950" indent="-285750">
              <a:defRPr kumimoji="1" sz="2400">
                <a:solidFill>
                  <a:srgbClr val="CC3300"/>
                </a:solidFill>
                <a:latin typeface="Times New Roman" panose="02020603050405020304" pitchFamily="18" charset="0"/>
                <a:ea typeface="黑体" panose="02010609060101010101" pitchFamily="49" charset="-122"/>
              </a:defRPr>
            </a:lvl2pPr>
            <a:lvl3pPr marL="1143000" indent="-228600">
              <a:defRPr kumimoji="1" sz="2400">
                <a:solidFill>
                  <a:srgbClr val="CC3300"/>
                </a:solidFill>
                <a:latin typeface="Times New Roman" panose="02020603050405020304" pitchFamily="18" charset="0"/>
                <a:ea typeface="黑体" panose="02010609060101010101" pitchFamily="49" charset="-122"/>
              </a:defRPr>
            </a:lvl3pPr>
            <a:lvl4pPr marL="1600200" indent="-228600">
              <a:defRPr kumimoji="1" sz="2400">
                <a:solidFill>
                  <a:srgbClr val="CC3300"/>
                </a:solidFill>
                <a:latin typeface="Times New Roman" panose="02020603050405020304" pitchFamily="18" charset="0"/>
                <a:ea typeface="黑体" panose="02010609060101010101" pitchFamily="49" charset="-122"/>
              </a:defRPr>
            </a:lvl4pPr>
            <a:lvl5pPr marL="2057400" indent="-228600">
              <a:defRPr kumimoji="1" sz="2400">
                <a:solidFill>
                  <a:srgbClr val="CC3300"/>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9pPr>
          </a:lstStyle>
          <a:p>
            <a:pPr eaLnBrk="1" hangingPunct="1">
              <a:lnSpc>
                <a:spcPct val="70000"/>
              </a:lnSpc>
              <a:spcBef>
                <a:spcPct val="50000"/>
              </a:spcBef>
            </a:pPr>
            <a:r>
              <a:rPr lang="en-US" altLang="zh-CN" sz="2000">
                <a:solidFill>
                  <a:srgbClr val="000000"/>
                </a:solidFill>
              </a:rPr>
              <a:t>            0 0 0 0   1 0 0 1 </a:t>
            </a:r>
            <a:endParaRPr lang="en-US" altLang="zh-CN" sz="2000">
              <a:solidFill>
                <a:srgbClr val="000000"/>
              </a:solidFill>
            </a:endParaRPr>
          </a:p>
          <a:p>
            <a:pPr eaLnBrk="1" hangingPunct="1">
              <a:lnSpc>
                <a:spcPct val="70000"/>
              </a:lnSpc>
              <a:spcBef>
                <a:spcPct val="50000"/>
              </a:spcBef>
            </a:pPr>
            <a:r>
              <a:rPr lang="en-US" altLang="zh-CN" sz="2000">
                <a:solidFill>
                  <a:srgbClr val="000000"/>
                </a:solidFill>
              </a:rPr>
              <a:t>        +  0 1 1 1   1 1 0 0</a:t>
            </a:r>
            <a:endParaRPr lang="en-US" altLang="zh-CN" sz="2000">
              <a:solidFill>
                <a:srgbClr val="000000"/>
              </a:solidFill>
            </a:endParaRPr>
          </a:p>
          <a:p>
            <a:pPr eaLnBrk="1" hangingPunct="1">
              <a:lnSpc>
                <a:spcPct val="70000"/>
              </a:lnSpc>
              <a:spcBef>
                <a:spcPct val="50000"/>
              </a:spcBef>
            </a:pPr>
            <a:r>
              <a:rPr lang="en-US" altLang="zh-CN" sz="2000">
                <a:solidFill>
                  <a:srgbClr val="000000"/>
                </a:solidFill>
              </a:rPr>
              <a:t>            1 0 0 0   0 1 0 1</a:t>
            </a:r>
            <a:endParaRPr lang="en-US" altLang="zh-CN" sz="2000">
              <a:solidFill>
                <a:srgbClr val="000000"/>
              </a:solidFill>
            </a:endParaRPr>
          </a:p>
          <a:p>
            <a:pPr eaLnBrk="1" hangingPunct="1">
              <a:lnSpc>
                <a:spcPct val="70000"/>
              </a:lnSpc>
              <a:spcBef>
                <a:spcPct val="50000"/>
              </a:spcBef>
            </a:pPr>
            <a:r>
              <a:rPr lang="en-US" altLang="zh-CN" sz="2000">
                <a:solidFill>
                  <a:srgbClr val="000000"/>
                </a:solidFill>
              </a:rPr>
              <a:t> </a:t>
            </a:r>
            <a:r>
              <a:rPr lang="zh-CN" altLang="en-US" sz="2000">
                <a:solidFill>
                  <a:srgbClr val="000000"/>
                </a:solidFill>
              </a:rPr>
              <a:t>带</a:t>
            </a:r>
            <a:r>
              <a:rPr lang="en-US" altLang="zh-CN" sz="2000">
                <a:solidFill>
                  <a:srgbClr val="000000"/>
                </a:solidFill>
              </a:rPr>
              <a:t>:  (+9)+(+124)=-123  OF=1</a:t>
            </a:r>
            <a:endParaRPr lang="en-US" altLang="zh-CN" sz="2000">
              <a:solidFill>
                <a:srgbClr val="000000"/>
              </a:solidFill>
            </a:endParaRPr>
          </a:p>
          <a:p>
            <a:pPr eaLnBrk="1" hangingPunct="1">
              <a:lnSpc>
                <a:spcPct val="70000"/>
              </a:lnSpc>
              <a:spcBef>
                <a:spcPct val="50000"/>
              </a:spcBef>
            </a:pPr>
            <a:r>
              <a:rPr lang="en-US" altLang="zh-CN" sz="2000">
                <a:solidFill>
                  <a:srgbClr val="000000"/>
                </a:solidFill>
              </a:rPr>
              <a:t> </a:t>
            </a:r>
            <a:r>
              <a:rPr lang="zh-CN" altLang="en-US" sz="2000">
                <a:solidFill>
                  <a:srgbClr val="000000"/>
                </a:solidFill>
              </a:rPr>
              <a:t>无</a:t>
            </a:r>
            <a:r>
              <a:rPr lang="en-US" altLang="zh-CN" sz="2000">
                <a:solidFill>
                  <a:srgbClr val="000000"/>
                </a:solidFill>
              </a:rPr>
              <a:t>:  9+124=133             CF=0</a:t>
            </a:r>
            <a:endParaRPr lang="en-US" altLang="zh-CN" sz="2000">
              <a:solidFill>
                <a:srgbClr val="000000"/>
              </a:solidFill>
            </a:endParaRPr>
          </a:p>
        </p:txBody>
      </p:sp>
      <p:sp>
        <p:nvSpPr>
          <p:cNvPr id="12" name="Rectangle 10"/>
          <p:cNvSpPr>
            <a:spLocks noChangeArrowheads="1"/>
          </p:cNvSpPr>
          <p:nvPr/>
        </p:nvSpPr>
        <p:spPr bwMode="auto">
          <a:xfrm>
            <a:off x="5767388" y="6427788"/>
            <a:ext cx="1708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kumimoji="1" sz="2400">
                <a:solidFill>
                  <a:srgbClr val="CC3300"/>
                </a:solidFill>
                <a:latin typeface="Times New Roman" panose="02020603050405020304" pitchFamily="18" charset="0"/>
                <a:ea typeface="黑体" panose="02010609060101010101" pitchFamily="49" charset="-122"/>
              </a:defRPr>
            </a:lvl1pPr>
            <a:lvl2pPr marL="742950" indent="-285750">
              <a:defRPr kumimoji="1" sz="2400">
                <a:solidFill>
                  <a:srgbClr val="CC3300"/>
                </a:solidFill>
                <a:latin typeface="Times New Roman" panose="02020603050405020304" pitchFamily="18" charset="0"/>
                <a:ea typeface="黑体" panose="02010609060101010101" pitchFamily="49" charset="-122"/>
              </a:defRPr>
            </a:lvl2pPr>
            <a:lvl3pPr marL="1143000" indent="-228600">
              <a:defRPr kumimoji="1" sz="2400">
                <a:solidFill>
                  <a:srgbClr val="CC3300"/>
                </a:solidFill>
                <a:latin typeface="Times New Roman" panose="02020603050405020304" pitchFamily="18" charset="0"/>
                <a:ea typeface="黑体" panose="02010609060101010101" pitchFamily="49" charset="-122"/>
              </a:defRPr>
            </a:lvl3pPr>
            <a:lvl4pPr marL="1600200" indent="-228600">
              <a:defRPr kumimoji="1" sz="2400">
                <a:solidFill>
                  <a:srgbClr val="CC3300"/>
                </a:solidFill>
                <a:latin typeface="Times New Roman" panose="02020603050405020304" pitchFamily="18" charset="0"/>
                <a:ea typeface="黑体" panose="02010609060101010101" pitchFamily="49" charset="-122"/>
              </a:defRPr>
            </a:lvl4pPr>
            <a:lvl5pPr marL="2057400" indent="-228600">
              <a:defRPr kumimoji="1" sz="2400">
                <a:solidFill>
                  <a:srgbClr val="CC3300"/>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9pPr>
          </a:lstStyle>
          <a:p>
            <a:pPr eaLnBrk="1" hangingPunct="1"/>
            <a:r>
              <a:rPr lang="zh-CN" altLang="en-US" sz="2000"/>
              <a:t>带符号数溢出</a:t>
            </a:r>
            <a:endParaRPr lang="zh-CN" altLang="en-US" sz="2000"/>
          </a:p>
        </p:txBody>
      </p:sp>
      <p:sp>
        <p:nvSpPr>
          <p:cNvPr id="13" name="Rectangle 11"/>
          <p:cNvSpPr>
            <a:spLocks noChangeArrowheads="1"/>
          </p:cNvSpPr>
          <p:nvPr/>
        </p:nvSpPr>
        <p:spPr bwMode="auto">
          <a:xfrm>
            <a:off x="1957388" y="6427788"/>
            <a:ext cx="1708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kumimoji="1" sz="2400">
                <a:solidFill>
                  <a:srgbClr val="CC3300"/>
                </a:solidFill>
                <a:latin typeface="Times New Roman" panose="02020603050405020304" pitchFamily="18" charset="0"/>
                <a:ea typeface="黑体" panose="02010609060101010101" pitchFamily="49" charset="-122"/>
              </a:defRPr>
            </a:lvl1pPr>
            <a:lvl2pPr marL="742950" indent="-285750">
              <a:defRPr kumimoji="1" sz="2400">
                <a:solidFill>
                  <a:srgbClr val="CC3300"/>
                </a:solidFill>
                <a:latin typeface="Times New Roman" panose="02020603050405020304" pitchFamily="18" charset="0"/>
                <a:ea typeface="黑体" panose="02010609060101010101" pitchFamily="49" charset="-122"/>
              </a:defRPr>
            </a:lvl2pPr>
            <a:lvl3pPr marL="1143000" indent="-228600">
              <a:defRPr kumimoji="1" sz="2400">
                <a:solidFill>
                  <a:srgbClr val="CC3300"/>
                </a:solidFill>
                <a:latin typeface="Times New Roman" panose="02020603050405020304" pitchFamily="18" charset="0"/>
                <a:ea typeface="黑体" panose="02010609060101010101" pitchFamily="49" charset="-122"/>
              </a:defRPr>
            </a:lvl3pPr>
            <a:lvl4pPr marL="1600200" indent="-228600">
              <a:defRPr kumimoji="1" sz="2400">
                <a:solidFill>
                  <a:srgbClr val="CC3300"/>
                </a:solidFill>
                <a:latin typeface="Times New Roman" panose="02020603050405020304" pitchFamily="18" charset="0"/>
                <a:ea typeface="黑体" panose="02010609060101010101" pitchFamily="49" charset="-122"/>
              </a:defRPr>
            </a:lvl4pPr>
            <a:lvl5pPr marL="2057400" indent="-228600">
              <a:defRPr kumimoji="1" sz="2400">
                <a:solidFill>
                  <a:srgbClr val="CC3300"/>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9pPr>
          </a:lstStyle>
          <a:p>
            <a:pPr eaLnBrk="1" hangingPunct="1"/>
            <a:r>
              <a:rPr lang="zh-CN" altLang="en-US" sz="2000" dirty="0"/>
              <a:t>无符号数溢出</a:t>
            </a:r>
            <a:endParaRPr lang="zh-CN" altLang="en-US" sz="2000" dirty="0"/>
          </a:p>
        </p:txBody>
      </p:sp>
      <p:sp>
        <p:nvSpPr>
          <p:cNvPr id="14" name="Line 12"/>
          <p:cNvSpPr>
            <a:spLocks noChangeShapeType="1"/>
          </p:cNvSpPr>
          <p:nvPr/>
        </p:nvSpPr>
        <p:spPr bwMode="auto">
          <a:xfrm>
            <a:off x="1652588" y="5180013"/>
            <a:ext cx="2362200" cy="0"/>
          </a:xfrm>
          <a:prstGeom prst="line">
            <a:avLst/>
          </a:prstGeom>
          <a:noFill/>
          <a:ln w="12700" cap="sq">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wrap="none">
            <a:spAutoFit/>
          </a:bodyPr>
          <a:lstStyle/>
          <a:p>
            <a:endParaRPr lang="zh-CN" altLang="en-US"/>
          </a:p>
        </p:txBody>
      </p:sp>
      <p:sp>
        <p:nvSpPr>
          <p:cNvPr id="15" name="Rectangle 13"/>
          <p:cNvSpPr>
            <a:spLocks noChangeArrowheads="1"/>
          </p:cNvSpPr>
          <p:nvPr/>
        </p:nvSpPr>
        <p:spPr bwMode="auto">
          <a:xfrm>
            <a:off x="1119188" y="4341813"/>
            <a:ext cx="3429000" cy="2057400"/>
          </a:xfrm>
          <a:prstGeom prst="rect">
            <a:avLst/>
          </a:prstGeom>
          <a:noFill/>
          <a:ln w="12700">
            <a:solidFill>
              <a:schemeClr val="hlink"/>
            </a:solidFill>
            <a:prstDash val="dash"/>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spAutoFit/>
          </a:bodyPr>
          <a:lstStyle>
            <a:lvl1pPr>
              <a:defRPr kumimoji="1" sz="2400">
                <a:solidFill>
                  <a:srgbClr val="CC3300"/>
                </a:solidFill>
                <a:latin typeface="Times New Roman" panose="02020603050405020304" pitchFamily="18" charset="0"/>
                <a:ea typeface="黑体" panose="02010609060101010101" pitchFamily="49" charset="-122"/>
              </a:defRPr>
            </a:lvl1pPr>
            <a:lvl2pPr marL="742950" indent="-285750">
              <a:defRPr kumimoji="1" sz="2400">
                <a:solidFill>
                  <a:srgbClr val="CC3300"/>
                </a:solidFill>
                <a:latin typeface="Times New Roman" panose="02020603050405020304" pitchFamily="18" charset="0"/>
                <a:ea typeface="黑体" panose="02010609060101010101" pitchFamily="49" charset="-122"/>
              </a:defRPr>
            </a:lvl2pPr>
            <a:lvl3pPr marL="1143000" indent="-228600">
              <a:defRPr kumimoji="1" sz="2400">
                <a:solidFill>
                  <a:srgbClr val="CC3300"/>
                </a:solidFill>
                <a:latin typeface="Times New Roman" panose="02020603050405020304" pitchFamily="18" charset="0"/>
                <a:ea typeface="黑体" panose="02010609060101010101" pitchFamily="49" charset="-122"/>
              </a:defRPr>
            </a:lvl3pPr>
            <a:lvl4pPr marL="1600200" indent="-228600">
              <a:defRPr kumimoji="1" sz="2400">
                <a:solidFill>
                  <a:srgbClr val="CC3300"/>
                </a:solidFill>
                <a:latin typeface="Times New Roman" panose="02020603050405020304" pitchFamily="18" charset="0"/>
                <a:ea typeface="黑体" panose="02010609060101010101" pitchFamily="49" charset="-122"/>
              </a:defRPr>
            </a:lvl4pPr>
            <a:lvl5pPr marL="2057400" indent="-228600">
              <a:defRPr kumimoji="1" sz="2400">
                <a:solidFill>
                  <a:srgbClr val="CC3300"/>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9pPr>
          </a:lstStyle>
          <a:p>
            <a:pPr eaLnBrk="1" hangingPunct="1"/>
            <a:endParaRPr kumimoji="0" lang="zh-CN" altLang="en-US" sz="1800">
              <a:solidFill>
                <a:schemeClr val="tx1"/>
              </a:solidFill>
              <a:latin typeface="Arial" panose="020B0604020202020204" pitchFamily="34" charset="0"/>
              <a:ea typeface="宋体" panose="02010600030101010101" pitchFamily="2" charset="-122"/>
            </a:endParaRPr>
          </a:p>
        </p:txBody>
      </p:sp>
      <p:sp>
        <p:nvSpPr>
          <p:cNvPr id="16" name="Rectangle 14"/>
          <p:cNvSpPr>
            <a:spLocks noChangeArrowheads="1"/>
          </p:cNvSpPr>
          <p:nvPr/>
        </p:nvSpPr>
        <p:spPr bwMode="auto">
          <a:xfrm>
            <a:off x="1271588" y="4494213"/>
            <a:ext cx="3276600" cy="176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rgbClr val="CC3300"/>
                </a:solidFill>
                <a:latin typeface="Times New Roman" panose="02020603050405020304" pitchFamily="18" charset="0"/>
                <a:ea typeface="黑体" panose="02010609060101010101" pitchFamily="49" charset="-122"/>
              </a:defRPr>
            </a:lvl1pPr>
            <a:lvl2pPr marL="742950" indent="-285750">
              <a:defRPr kumimoji="1" sz="2400">
                <a:solidFill>
                  <a:srgbClr val="CC3300"/>
                </a:solidFill>
                <a:latin typeface="Times New Roman" panose="02020603050405020304" pitchFamily="18" charset="0"/>
                <a:ea typeface="黑体" panose="02010609060101010101" pitchFamily="49" charset="-122"/>
              </a:defRPr>
            </a:lvl2pPr>
            <a:lvl3pPr marL="1143000" indent="-228600">
              <a:defRPr kumimoji="1" sz="2400">
                <a:solidFill>
                  <a:srgbClr val="CC3300"/>
                </a:solidFill>
                <a:latin typeface="Times New Roman" panose="02020603050405020304" pitchFamily="18" charset="0"/>
                <a:ea typeface="黑体" panose="02010609060101010101" pitchFamily="49" charset="-122"/>
              </a:defRPr>
            </a:lvl3pPr>
            <a:lvl4pPr marL="1600200" indent="-228600">
              <a:defRPr kumimoji="1" sz="2400">
                <a:solidFill>
                  <a:srgbClr val="CC3300"/>
                </a:solidFill>
                <a:latin typeface="Times New Roman" panose="02020603050405020304" pitchFamily="18" charset="0"/>
                <a:ea typeface="黑体" panose="02010609060101010101" pitchFamily="49" charset="-122"/>
              </a:defRPr>
            </a:lvl4pPr>
            <a:lvl5pPr marL="2057400" indent="-228600">
              <a:defRPr kumimoji="1" sz="2400">
                <a:solidFill>
                  <a:srgbClr val="CC3300"/>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9pPr>
          </a:lstStyle>
          <a:p>
            <a:pPr eaLnBrk="1" hangingPunct="1">
              <a:lnSpc>
                <a:spcPct val="70000"/>
              </a:lnSpc>
              <a:spcBef>
                <a:spcPct val="50000"/>
              </a:spcBef>
            </a:pPr>
            <a:r>
              <a:rPr lang="en-US" altLang="zh-CN" sz="2000" dirty="0">
                <a:solidFill>
                  <a:srgbClr val="000000"/>
                </a:solidFill>
              </a:rPr>
              <a:t>            0 0 0 0   0 1 1 1</a:t>
            </a:r>
            <a:endParaRPr lang="en-US" altLang="zh-CN" sz="2000" dirty="0">
              <a:solidFill>
                <a:srgbClr val="000000"/>
              </a:solidFill>
            </a:endParaRPr>
          </a:p>
          <a:p>
            <a:pPr eaLnBrk="1" hangingPunct="1">
              <a:lnSpc>
                <a:spcPct val="70000"/>
              </a:lnSpc>
              <a:spcBef>
                <a:spcPct val="50000"/>
              </a:spcBef>
            </a:pPr>
            <a:r>
              <a:rPr lang="en-US" altLang="zh-CN" sz="2000" dirty="0">
                <a:solidFill>
                  <a:srgbClr val="000000"/>
                </a:solidFill>
              </a:rPr>
              <a:t>        +  1 1 1 1   1 0 1 1</a:t>
            </a:r>
            <a:endParaRPr lang="en-US" altLang="zh-CN" sz="2000" dirty="0">
              <a:solidFill>
                <a:srgbClr val="000000"/>
              </a:solidFill>
            </a:endParaRPr>
          </a:p>
          <a:p>
            <a:pPr eaLnBrk="1" hangingPunct="1">
              <a:lnSpc>
                <a:spcPct val="70000"/>
              </a:lnSpc>
              <a:spcBef>
                <a:spcPct val="50000"/>
              </a:spcBef>
            </a:pPr>
            <a:r>
              <a:rPr lang="en-US" altLang="zh-CN" sz="2000" dirty="0">
                <a:solidFill>
                  <a:srgbClr val="000000"/>
                </a:solidFill>
              </a:rPr>
              <a:t>        1  0 0 0 0   0 0 1 0</a:t>
            </a:r>
            <a:endParaRPr lang="en-US" altLang="zh-CN" sz="2000" dirty="0">
              <a:solidFill>
                <a:srgbClr val="000000"/>
              </a:solidFill>
            </a:endParaRPr>
          </a:p>
          <a:p>
            <a:pPr eaLnBrk="1" hangingPunct="1">
              <a:lnSpc>
                <a:spcPct val="70000"/>
              </a:lnSpc>
              <a:spcBef>
                <a:spcPct val="50000"/>
              </a:spcBef>
            </a:pPr>
            <a:r>
              <a:rPr lang="zh-CN" altLang="en-US" sz="2000" dirty="0">
                <a:solidFill>
                  <a:srgbClr val="000000"/>
                </a:solidFill>
              </a:rPr>
              <a:t>带：</a:t>
            </a:r>
            <a:r>
              <a:rPr lang="en-US" altLang="zh-CN" sz="2000" dirty="0">
                <a:solidFill>
                  <a:srgbClr val="000000"/>
                </a:solidFill>
              </a:rPr>
              <a:t>(+7)+(-5)=+2    OF=0</a:t>
            </a:r>
            <a:endParaRPr lang="en-US" altLang="zh-CN" sz="2000" dirty="0">
              <a:solidFill>
                <a:srgbClr val="000000"/>
              </a:solidFill>
            </a:endParaRPr>
          </a:p>
          <a:p>
            <a:pPr eaLnBrk="1" hangingPunct="1">
              <a:lnSpc>
                <a:spcPct val="70000"/>
              </a:lnSpc>
              <a:spcBef>
                <a:spcPct val="50000"/>
              </a:spcBef>
            </a:pPr>
            <a:r>
              <a:rPr lang="zh-CN" altLang="en-US" sz="2000" dirty="0">
                <a:solidFill>
                  <a:srgbClr val="000000"/>
                </a:solidFill>
              </a:rPr>
              <a:t>无：</a:t>
            </a:r>
            <a:r>
              <a:rPr lang="en-US" altLang="zh-CN" sz="2000" dirty="0">
                <a:solidFill>
                  <a:srgbClr val="000000"/>
                </a:solidFill>
              </a:rPr>
              <a:t>7+251=2           CF=1</a:t>
            </a:r>
            <a:endParaRPr lang="en-US" altLang="zh-CN" sz="2000" dirty="0">
              <a:solidFill>
                <a:srgbClr val="000000"/>
              </a:solidFill>
            </a:endParaRPr>
          </a:p>
        </p:txBody>
      </p:sp>
      <p:sp>
        <p:nvSpPr>
          <p:cNvPr id="17" name="Rectangle 16"/>
          <p:cNvSpPr>
            <a:spLocks noChangeArrowheads="1"/>
          </p:cNvSpPr>
          <p:nvPr/>
        </p:nvSpPr>
        <p:spPr bwMode="auto">
          <a:xfrm>
            <a:off x="5005388" y="3908259"/>
            <a:ext cx="3232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kumimoji="1" sz="2400">
                <a:solidFill>
                  <a:srgbClr val="CC3300"/>
                </a:solidFill>
                <a:latin typeface="Times New Roman" panose="02020603050405020304" pitchFamily="18" charset="0"/>
                <a:ea typeface="黑体" panose="02010609060101010101" pitchFamily="49" charset="-122"/>
              </a:defRPr>
            </a:lvl1pPr>
            <a:lvl2pPr marL="742950" indent="-285750">
              <a:defRPr kumimoji="1" sz="2400">
                <a:solidFill>
                  <a:srgbClr val="CC3300"/>
                </a:solidFill>
                <a:latin typeface="Times New Roman" panose="02020603050405020304" pitchFamily="18" charset="0"/>
                <a:ea typeface="黑体" panose="02010609060101010101" pitchFamily="49" charset="-122"/>
              </a:defRPr>
            </a:lvl2pPr>
            <a:lvl3pPr marL="1143000" indent="-228600">
              <a:defRPr kumimoji="1" sz="2400">
                <a:solidFill>
                  <a:srgbClr val="CC3300"/>
                </a:solidFill>
                <a:latin typeface="Times New Roman" panose="02020603050405020304" pitchFamily="18" charset="0"/>
                <a:ea typeface="黑体" panose="02010609060101010101" pitchFamily="49" charset="-122"/>
              </a:defRPr>
            </a:lvl3pPr>
            <a:lvl4pPr marL="1600200" indent="-228600">
              <a:defRPr kumimoji="1" sz="2400">
                <a:solidFill>
                  <a:srgbClr val="CC3300"/>
                </a:solidFill>
                <a:latin typeface="Times New Roman" panose="02020603050405020304" pitchFamily="18" charset="0"/>
                <a:ea typeface="黑体" panose="02010609060101010101" pitchFamily="49" charset="-122"/>
              </a:defRPr>
            </a:lvl4pPr>
            <a:lvl5pPr marL="2057400" indent="-228600">
              <a:defRPr kumimoji="1" sz="2400">
                <a:solidFill>
                  <a:srgbClr val="CC3300"/>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9pPr>
          </a:lstStyle>
          <a:p>
            <a:pPr eaLnBrk="1" hangingPunct="1"/>
            <a:r>
              <a:rPr lang="zh-CN" altLang="en-US" sz="2000" dirty="0"/>
              <a:t>带符号数和无符号数都溢出</a:t>
            </a:r>
            <a:endParaRPr lang="zh-CN" altLang="en-US" sz="2000" dirty="0"/>
          </a:p>
        </p:txBody>
      </p:sp>
      <p:sp>
        <p:nvSpPr>
          <p:cNvPr id="18" name="Line 17"/>
          <p:cNvSpPr>
            <a:spLocks noChangeShapeType="1"/>
          </p:cNvSpPr>
          <p:nvPr/>
        </p:nvSpPr>
        <p:spPr bwMode="auto">
          <a:xfrm>
            <a:off x="5310188" y="2765259"/>
            <a:ext cx="2362200" cy="0"/>
          </a:xfrm>
          <a:prstGeom prst="line">
            <a:avLst/>
          </a:prstGeom>
          <a:noFill/>
          <a:ln w="12700" cap="sq">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wrap="none">
            <a:spAutoFit/>
          </a:bodyPr>
          <a:lstStyle/>
          <a:p>
            <a:endParaRPr lang="zh-CN" altLang="en-US"/>
          </a:p>
        </p:txBody>
      </p:sp>
      <p:sp>
        <p:nvSpPr>
          <p:cNvPr id="19" name="Rectangle 18"/>
          <p:cNvSpPr>
            <a:spLocks noChangeArrowheads="1"/>
          </p:cNvSpPr>
          <p:nvPr/>
        </p:nvSpPr>
        <p:spPr bwMode="auto">
          <a:xfrm>
            <a:off x="4929188" y="1850859"/>
            <a:ext cx="3429000" cy="2057400"/>
          </a:xfrm>
          <a:prstGeom prst="rect">
            <a:avLst/>
          </a:prstGeom>
          <a:noFill/>
          <a:ln w="12700">
            <a:solidFill>
              <a:schemeClr val="hlink"/>
            </a:solidFill>
            <a:prstDash val="dash"/>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spAutoFit/>
          </a:bodyPr>
          <a:lstStyle>
            <a:lvl1pPr>
              <a:defRPr kumimoji="1" sz="2400">
                <a:solidFill>
                  <a:srgbClr val="CC3300"/>
                </a:solidFill>
                <a:latin typeface="Times New Roman" panose="02020603050405020304" pitchFamily="18" charset="0"/>
                <a:ea typeface="黑体" panose="02010609060101010101" pitchFamily="49" charset="-122"/>
              </a:defRPr>
            </a:lvl1pPr>
            <a:lvl2pPr marL="742950" indent="-285750">
              <a:defRPr kumimoji="1" sz="2400">
                <a:solidFill>
                  <a:srgbClr val="CC3300"/>
                </a:solidFill>
                <a:latin typeface="Times New Roman" panose="02020603050405020304" pitchFamily="18" charset="0"/>
                <a:ea typeface="黑体" panose="02010609060101010101" pitchFamily="49" charset="-122"/>
              </a:defRPr>
            </a:lvl2pPr>
            <a:lvl3pPr marL="1143000" indent="-228600">
              <a:defRPr kumimoji="1" sz="2400">
                <a:solidFill>
                  <a:srgbClr val="CC3300"/>
                </a:solidFill>
                <a:latin typeface="Times New Roman" panose="02020603050405020304" pitchFamily="18" charset="0"/>
                <a:ea typeface="黑体" panose="02010609060101010101" pitchFamily="49" charset="-122"/>
              </a:defRPr>
            </a:lvl3pPr>
            <a:lvl4pPr marL="1600200" indent="-228600">
              <a:defRPr kumimoji="1" sz="2400">
                <a:solidFill>
                  <a:srgbClr val="CC3300"/>
                </a:solidFill>
                <a:latin typeface="Times New Roman" panose="02020603050405020304" pitchFamily="18" charset="0"/>
                <a:ea typeface="黑体" panose="02010609060101010101" pitchFamily="49" charset="-122"/>
              </a:defRPr>
            </a:lvl4pPr>
            <a:lvl5pPr marL="2057400" indent="-228600">
              <a:defRPr kumimoji="1" sz="2400">
                <a:solidFill>
                  <a:srgbClr val="CC3300"/>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9pPr>
          </a:lstStyle>
          <a:p>
            <a:pPr eaLnBrk="1" hangingPunct="1"/>
            <a:endParaRPr kumimoji="0" lang="zh-CN" altLang="en-US" sz="1800">
              <a:solidFill>
                <a:schemeClr val="tx1"/>
              </a:solidFill>
              <a:latin typeface="Arial" panose="020B0604020202020204" pitchFamily="34" charset="0"/>
              <a:ea typeface="宋体" panose="02010600030101010101" pitchFamily="2" charset="-122"/>
            </a:endParaRPr>
          </a:p>
        </p:txBody>
      </p:sp>
      <p:sp>
        <p:nvSpPr>
          <p:cNvPr id="20" name="Rectangle 19"/>
          <p:cNvSpPr>
            <a:spLocks noChangeArrowheads="1"/>
          </p:cNvSpPr>
          <p:nvPr/>
        </p:nvSpPr>
        <p:spPr bwMode="auto">
          <a:xfrm>
            <a:off x="4852988" y="2003259"/>
            <a:ext cx="3657600" cy="176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rgbClr val="CC3300"/>
                </a:solidFill>
                <a:latin typeface="Times New Roman" panose="02020603050405020304" pitchFamily="18" charset="0"/>
                <a:ea typeface="黑体" panose="02010609060101010101" pitchFamily="49" charset="-122"/>
              </a:defRPr>
            </a:lvl1pPr>
            <a:lvl2pPr marL="742950" indent="-285750">
              <a:defRPr kumimoji="1" sz="2400">
                <a:solidFill>
                  <a:srgbClr val="CC3300"/>
                </a:solidFill>
                <a:latin typeface="Times New Roman" panose="02020603050405020304" pitchFamily="18" charset="0"/>
                <a:ea typeface="黑体" panose="02010609060101010101" pitchFamily="49" charset="-122"/>
              </a:defRPr>
            </a:lvl2pPr>
            <a:lvl3pPr marL="1143000" indent="-228600">
              <a:defRPr kumimoji="1" sz="2400">
                <a:solidFill>
                  <a:srgbClr val="CC3300"/>
                </a:solidFill>
                <a:latin typeface="Times New Roman" panose="02020603050405020304" pitchFamily="18" charset="0"/>
                <a:ea typeface="黑体" panose="02010609060101010101" pitchFamily="49" charset="-122"/>
              </a:defRPr>
            </a:lvl3pPr>
            <a:lvl4pPr marL="1600200" indent="-228600">
              <a:defRPr kumimoji="1" sz="2400">
                <a:solidFill>
                  <a:srgbClr val="CC3300"/>
                </a:solidFill>
                <a:latin typeface="Times New Roman" panose="02020603050405020304" pitchFamily="18" charset="0"/>
                <a:ea typeface="黑体" panose="02010609060101010101" pitchFamily="49" charset="-122"/>
              </a:defRPr>
            </a:lvl4pPr>
            <a:lvl5pPr marL="2057400" indent="-228600">
              <a:defRPr kumimoji="1" sz="2400">
                <a:solidFill>
                  <a:srgbClr val="CC3300"/>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9pPr>
          </a:lstStyle>
          <a:p>
            <a:pPr eaLnBrk="1" hangingPunct="1">
              <a:lnSpc>
                <a:spcPct val="70000"/>
              </a:lnSpc>
              <a:spcBef>
                <a:spcPct val="50000"/>
              </a:spcBef>
            </a:pPr>
            <a:r>
              <a:rPr lang="en-US" altLang="zh-CN" sz="2000">
                <a:solidFill>
                  <a:srgbClr val="000000"/>
                </a:solidFill>
              </a:rPr>
              <a:t>            1 0 0 0   0 1 1 1</a:t>
            </a:r>
            <a:endParaRPr lang="en-US" altLang="zh-CN" sz="2000">
              <a:solidFill>
                <a:srgbClr val="000000"/>
              </a:solidFill>
            </a:endParaRPr>
          </a:p>
          <a:p>
            <a:pPr eaLnBrk="1" hangingPunct="1">
              <a:lnSpc>
                <a:spcPct val="70000"/>
              </a:lnSpc>
              <a:spcBef>
                <a:spcPct val="50000"/>
              </a:spcBef>
            </a:pPr>
            <a:r>
              <a:rPr lang="en-US" altLang="zh-CN" sz="2000">
                <a:solidFill>
                  <a:srgbClr val="000000"/>
                </a:solidFill>
              </a:rPr>
              <a:t>        +  1 1 1 1   0 1 0 1</a:t>
            </a:r>
            <a:endParaRPr lang="en-US" altLang="zh-CN" sz="2000">
              <a:solidFill>
                <a:srgbClr val="000000"/>
              </a:solidFill>
            </a:endParaRPr>
          </a:p>
          <a:p>
            <a:pPr eaLnBrk="1" hangingPunct="1">
              <a:lnSpc>
                <a:spcPct val="70000"/>
              </a:lnSpc>
              <a:spcBef>
                <a:spcPct val="50000"/>
              </a:spcBef>
            </a:pPr>
            <a:r>
              <a:rPr lang="en-US" altLang="zh-CN" sz="2000">
                <a:solidFill>
                  <a:srgbClr val="000000"/>
                </a:solidFill>
              </a:rPr>
              <a:t>        1  0 1 1 1   1 1 0 0</a:t>
            </a:r>
            <a:endParaRPr lang="en-US" altLang="zh-CN" sz="2000">
              <a:solidFill>
                <a:srgbClr val="000000"/>
              </a:solidFill>
            </a:endParaRPr>
          </a:p>
          <a:p>
            <a:pPr eaLnBrk="1" hangingPunct="1">
              <a:lnSpc>
                <a:spcPct val="70000"/>
              </a:lnSpc>
              <a:spcBef>
                <a:spcPct val="50000"/>
              </a:spcBef>
            </a:pPr>
            <a:r>
              <a:rPr lang="zh-CN" altLang="en-US" sz="2000">
                <a:solidFill>
                  <a:srgbClr val="000000"/>
                </a:solidFill>
              </a:rPr>
              <a:t>带：</a:t>
            </a:r>
            <a:r>
              <a:rPr lang="en-US" altLang="zh-CN" sz="2000">
                <a:solidFill>
                  <a:srgbClr val="000000"/>
                </a:solidFill>
              </a:rPr>
              <a:t>(-121)+(-11)=+124   OF=1</a:t>
            </a:r>
            <a:endParaRPr lang="en-US" altLang="zh-CN" sz="2000">
              <a:solidFill>
                <a:srgbClr val="000000"/>
              </a:solidFill>
            </a:endParaRPr>
          </a:p>
          <a:p>
            <a:pPr eaLnBrk="1" hangingPunct="1">
              <a:lnSpc>
                <a:spcPct val="70000"/>
              </a:lnSpc>
              <a:spcBef>
                <a:spcPct val="50000"/>
              </a:spcBef>
            </a:pPr>
            <a:r>
              <a:rPr lang="zh-CN" altLang="en-US" sz="2000">
                <a:solidFill>
                  <a:srgbClr val="000000"/>
                </a:solidFill>
              </a:rPr>
              <a:t>无：</a:t>
            </a:r>
            <a:r>
              <a:rPr lang="en-US" altLang="zh-CN" sz="2000">
                <a:solidFill>
                  <a:srgbClr val="000000"/>
                </a:solidFill>
              </a:rPr>
              <a:t>135+245=124           CF=1</a:t>
            </a:r>
            <a:endParaRPr lang="en-US" altLang="zh-CN" sz="2000">
              <a:solidFill>
                <a:srgbClr val="000000"/>
              </a:solidFill>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9"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0-#ppt_w/2"/>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par>
                                <p:cTn id="27" presetID="2" presetClass="entr" presetSubtype="12"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0-#ppt_w/2"/>
                                          </p:val>
                                        </p:tav>
                                        <p:tav tm="100000">
                                          <p:val>
                                            <p:strVal val="#ppt_x"/>
                                          </p:val>
                                        </p:tav>
                                      </p:tavLst>
                                    </p:anim>
                                    <p:anim calcmode="lin" valueType="num">
                                      <p:cBhvr additive="base">
                                        <p:cTn id="30" dur="500" fill="hold"/>
                                        <p:tgtEl>
                                          <p:spTgt spid="14"/>
                                        </p:tgtEl>
                                        <p:attrNameLst>
                                          <p:attrName>ppt_y</p:attrName>
                                        </p:attrNameLst>
                                      </p:cBhvr>
                                      <p:tavLst>
                                        <p:tav tm="0">
                                          <p:val>
                                            <p:strVal val="1+#ppt_h/2"/>
                                          </p:val>
                                        </p:tav>
                                        <p:tav tm="100000">
                                          <p:val>
                                            <p:strVal val="#ppt_y"/>
                                          </p:val>
                                        </p:tav>
                                      </p:tavLst>
                                    </p:anim>
                                  </p:childTnLst>
                                </p:cTn>
                              </p:par>
                              <p:par>
                                <p:cTn id="31" presetID="2" presetClass="entr" presetSubtype="12"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0-#ppt_w/2"/>
                                          </p:val>
                                        </p:tav>
                                        <p:tav tm="100000">
                                          <p:val>
                                            <p:strVal val="#ppt_x"/>
                                          </p:val>
                                        </p:tav>
                                      </p:tavLst>
                                    </p:anim>
                                    <p:anim calcmode="lin" valueType="num">
                                      <p:cBhvr additive="base">
                                        <p:cTn id="34" dur="500" fill="hold"/>
                                        <p:tgtEl>
                                          <p:spTgt spid="15"/>
                                        </p:tgtEl>
                                        <p:attrNameLst>
                                          <p:attrName>ppt_y</p:attrName>
                                        </p:attrNameLst>
                                      </p:cBhvr>
                                      <p:tavLst>
                                        <p:tav tm="0">
                                          <p:val>
                                            <p:strVal val="1+#ppt_h/2"/>
                                          </p:val>
                                        </p:tav>
                                        <p:tav tm="100000">
                                          <p:val>
                                            <p:strVal val="#ppt_y"/>
                                          </p:val>
                                        </p:tav>
                                      </p:tavLst>
                                    </p:anim>
                                  </p:childTnLst>
                                </p:cTn>
                              </p:par>
                              <p:par>
                                <p:cTn id="35" presetID="2" presetClass="entr" presetSubtype="12"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0-#ppt_w/2"/>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6"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1+#ppt_w/2"/>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par>
                                <p:cTn id="45" presetID="2" presetClass="entr" presetSubtype="6"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1+#ppt_w/2"/>
                                          </p:val>
                                        </p:tav>
                                        <p:tav tm="100000">
                                          <p:val>
                                            <p:strVal val="#ppt_x"/>
                                          </p:val>
                                        </p:tav>
                                      </p:tavLst>
                                    </p:anim>
                                    <p:anim calcmode="lin" valueType="num">
                                      <p:cBhvr additive="base">
                                        <p:cTn id="48" dur="500" fill="hold"/>
                                        <p:tgtEl>
                                          <p:spTgt spid="10"/>
                                        </p:tgtEl>
                                        <p:attrNameLst>
                                          <p:attrName>ppt_y</p:attrName>
                                        </p:attrNameLst>
                                      </p:cBhvr>
                                      <p:tavLst>
                                        <p:tav tm="0">
                                          <p:val>
                                            <p:strVal val="1+#ppt_h/2"/>
                                          </p:val>
                                        </p:tav>
                                        <p:tav tm="100000">
                                          <p:val>
                                            <p:strVal val="#ppt_y"/>
                                          </p:val>
                                        </p:tav>
                                      </p:tavLst>
                                    </p:anim>
                                  </p:childTnLst>
                                </p:cTn>
                              </p:par>
                              <p:par>
                                <p:cTn id="49" presetID="2" presetClass="entr" presetSubtype="6"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1+#ppt_w/2"/>
                                          </p:val>
                                        </p:tav>
                                        <p:tav tm="100000">
                                          <p:val>
                                            <p:strVal val="#ppt_x"/>
                                          </p:val>
                                        </p:tav>
                                      </p:tavLst>
                                    </p:anim>
                                    <p:anim calcmode="lin" valueType="num">
                                      <p:cBhvr additive="base">
                                        <p:cTn id="52" dur="500" fill="hold"/>
                                        <p:tgtEl>
                                          <p:spTgt spid="11"/>
                                        </p:tgtEl>
                                        <p:attrNameLst>
                                          <p:attrName>ppt_y</p:attrName>
                                        </p:attrNameLst>
                                      </p:cBhvr>
                                      <p:tavLst>
                                        <p:tav tm="0">
                                          <p:val>
                                            <p:strVal val="1+#ppt_h/2"/>
                                          </p:val>
                                        </p:tav>
                                        <p:tav tm="100000">
                                          <p:val>
                                            <p:strVal val="#ppt_y"/>
                                          </p:val>
                                        </p:tav>
                                      </p:tavLst>
                                    </p:anim>
                                  </p:childTnLst>
                                </p:cTn>
                              </p:par>
                              <p:par>
                                <p:cTn id="53" presetID="2" presetClass="entr" presetSubtype="6"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1+#ppt_w/2"/>
                                          </p:val>
                                        </p:tav>
                                        <p:tav tm="100000">
                                          <p:val>
                                            <p:strVal val="#ppt_x"/>
                                          </p:val>
                                        </p:tav>
                                      </p:tavLst>
                                    </p:anim>
                                    <p:anim calcmode="lin" valueType="num">
                                      <p:cBhvr additive="base">
                                        <p:cTn id="5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3" fill="hold" grpId="0" nodeType="click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additive="base">
                                        <p:cTn id="61" dur="500" fill="hold"/>
                                        <p:tgtEl>
                                          <p:spTgt spid="17"/>
                                        </p:tgtEl>
                                        <p:attrNameLst>
                                          <p:attrName>ppt_x</p:attrName>
                                        </p:attrNameLst>
                                      </p:cBhvr>
                                      <p:tavLst>
                                        <p:tav tm="0">
                                          <p:val>
                                            <p:strVal val="1+#ppt_w/2"/>
                                          </p:val>
                                        </p:tav>
                                        <p:tav tm="100000">
                                          <p:val>
                                            <p:strVal val="#ppt_x"/>
                                          </p:val>
                                        </p:tav>
                                      </p:tavLst>
                                    </p:anim>
                                    <p:anim calcmode="lin" valueType="num">
                                      <p:cBhvr additive="base">
                                        <p:cTn id="62" dur="500" fill="hold"/>
                                        <p:tgtEl>
                                          <p:spTgt spid="17"/>
                                        </p:tgtEl>
                                        <p:attrNameLst>
                                          <p:attrName>ppt_y</p:attrName>
                                        </p:attrNameLst>
                                      </p:cBhvr>
                                      <p:tavLst>
                                        <p:tav tm="0">
                                          <p:val>
                                            <p:strVal val="0-#ppt_h/2"/>
                                          </p:val>
                                        </p:tav>
                                        <p:tav tm="100000">
                                          <p:val>
                                            <p:strVal val="#ppt_y"/>
                                          </p:val>
                                        </p:tav>
                                      </p:tavLst>
                                    </p:anim>
                                  </p:childTnLst>
                                </p:cTn>
                              </p:par>
                              <p:par>
                                <p:cTn id="63" presetID="2" presetClass="entr" presetSubtype="3" fill="hold" nodeType="with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additive="base">
                                        <p:cTn id="65" dur="500" fill="hold"/>
                                        <p:tgtEl>
                                          <p:spTgt spid="18"/>
                                        </p:tgtEl>
                                        <p:attrNameLst>
                                          <p:attrName>ppt_x</p:attrName>
                                        </p:attrNameLst>
                                      </p:cBhvr>
                                      <p:tavLst>
                                        <p:tav tm="0">
                                          <p:val>
                                            <p:strVal val="1+#ppt_w/2"/>
                                          </p:val>
                                        </p:tav>
                                        <p:tav tm="100000">
                                          <p:val>
                                            <p:strVal val="#ppt_x"/>
                                          </p:val>
                                        </p:tav>
                                      </p:tavLst>
                                    </p:anim>
                                    <p:anim calcmode="lin" valueType="num">
                                      <p:cBhvr additive="base">
                                        <p:cTn id="66" dur="500" fill="hold"/>
                                        <p:tgtEl>
                                          <p:spTgt spid="18"/>
                                        </p:tgtEl>
                                        <p:attrNameLst>
                                          <p:attrName>ppt_y</p:attrName>
                                        </p:attrNameLst>
                                      </p:cBhvr>
                                      <p:tavLst>
                                        <p:tav tm="0">
                                          <p:val>
                                            <p:strVal val="0-#ppt_h/2"/>
                                          </p:val>
                                        </p:tav>
                                        <p:tav tm="100000">
                                          <p:val>
                                            <p:strVal val="#ppt_y"/>
                                          </p:val>
                                        </p:tav>
                                      </p:tavLst>
                                    </p:anim>
                                  </p:childTnLst>
                                </p:cTn>
                              </p:par>
                              <p:par>
                                <p:cTn id="67" presetID="2" presetClass="entr" presetSubtype="3" fill="hold" grpId="0" nodeType="with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additive="base">
                                        <p:cTn id="69" dur="500" fill="hold"/>
                                        <p:tgtEl>
                                          <p:spTgt spid="19"/>
                                        </p:tgtEl>
                                        <p:attrNameLst>
                                          <p:attrName>ppt_x</p:attrName>
                                        </p:attrNameLst>
                                      </p:cBhvr>
                                      <p:tavLst>
                                        <p:tav tm="0">
                                          <p:val>
                                            <p:strVal val="1+#ppt_w/2"/>
                                          </p:val>
                                        </p:tav>
                                        <p:tav tm="100000">
                                          <p:val>
                                            <p:strVal val="#ppt_x"/>
                                          </p:val>
                                        </p:tav>
                                      </p:tavLst>
                                    </p:anim>
                                    <p:anim calcmode="lin" valueType="num">
                                      <p:cBhvr additive="base">
                                        <p:cTn id="70" dur="500" fill="hold"/>
                                        <p:tgtEl>
                                          <p:spTgt spid="19"/>
                                        </p:tgtEl>
                                        <p:attrNameLst>
                                          <p:attrName>ppt_y</p:attrName>
                                        </p:attrNameLst>
                                      </p:cBhvr>
                                      <p:tavLst>
                                        <p:tav tm="0">
                                          <p:val>
                                            <p:strVal val="0-#ppt_h/2"/>
                                          </p:val>
                                        </p:tav>
                                        <p:tav tm="100000">
                                          <p:val>
                                            <p:strVal val="#ppt_y"/>
                                          </p:val>
                                        </p:tav>
                                      </p:tavLst>
                                    </p:anim>
                                  </p:childTnLst>
                                </p:cTn>
                              </p:par>
                              <p:par>
                                <p:cTn id="71" presetID="2" presetClass="entr" presetSubtype="3"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additive="base">
                                        <p:cTn id="73" dur="500" fill="hold"/>
                                        <p:tgtEl>
                                          <p:spTgt spid="20"/>
                                        </p:tgtEl>
                                        <p:attrNameLst>
                                          <p:attrName>ppt_x</p:attrName>
                                        </p:attrNameLst>
                                      </p:cBhvr>
                                      <p:tavLst>
                                        <p:tav tm="0">
                                          <p:val>
                                            <p:strVal val="1+#ppt_w/2"/>
                                          </p:val>
                                        </p:tav>
                                        <p:tav tm="100000">
                                          <p:val>
                                            <p:strVal val="#ppt_x"/>
                                          </p:val>
                                        </p:tav>
                                      </p:tavLst>
                                    </p:anim>
                                    <p:anim calcmode="lin" valueType="num">
                                      <p:cBhvr additive="base">
                                        <p:cTn id="74" dur="50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45059"/>
                                        </p:tgtEl>
                                        <p:attrNameLst>
                                          <p:attrName>style.visibility</p:attrName>
                                        </p:attrNameLst>
                                      </p:cBhvr>
                                      <p:to>
                                        <p:strVal val="visible"/>
                                      </p:to>
                                    </p:set>
                                    <p:animEffect transition="in" filter="fade">
                                      <p:cBhvr>
                                        <p:cTn id="79" dur="500"/>
                                        <p:tgtEl>
                                          <p:spTgt spid="450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animBg="1"/>
      <p:bldP spid="5" grpId="0"/>
      <p:bldP spid="7" grpId="0" animBg="1"/>
      <p:bldP spid="8" grpId="0"/>
      <p:bldP spid="10" grpId="0" animBg="1"/>
      <p:bldP spid="11" grpId="0"/>
      <p:bldP spid="12" grpId="0"/>
      <p:bldP spid="13" grpId="0"/>
      <p:bldP spid="15" grpId="0" animBg="1"/>
      <p:bldP spid="16" grpId="0"/>
      <p:bldP spid="17" grpId="0"/>
      <p:bldP spid="19" grpId="0" animBg="1"/>
      <p:bldP spid="2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eaLnBrk="1" hangingPunct="1"/>
            <a:r>
              <a:rPr lang="en-US" altLang="zh-CN">
                <a:latin typeface="+mn-lt"/>
                <a:ea typeface="+mn-ea"/>
                <a:cs typeface="+mn-ea"/>
                <a:sym typeface="+mn-lt"/>
              </a:rPr>
              <a:t> </a:t>
            </a:r>
            <a:endParaRPr lang="en-US" altLang="zh-CN">
              <a:latin typeface="+mn-lt"/>
              <a:ea typeface="+mn-ea"/>
              <a:cs typeface="+mn-ea"/>
              <a:sym typeface="+mn-lt"/>
            </a:endParaRPr>
          </a:p>
        </p:txBody>
      </p:sp>
      <p:sp>
        <p:nvSpPr>
          <p:cNvPr id="460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eaLnBrk="1" hangingPunct="1">
              <a:lnSpc>
                <a:spcPct val="130000"/>
              </a:lnSpc>
            </a:pPr>
            <a:r>
              <a:rPr kumimoji="1" lang="zh-CN" altLang="en-US" sz="2200" b="1" dirty="0">
                <a:solidFill>
                  <a:srgbClr val="000000"/>
                </a:solidFill>
                <a:cs typeface="+mn-ea"/>
                <a:sym typeface="+mn-lt"/>
              </a:rPr>
              <a:t>汇编器不会区分有符号还是无符号然后用两个标准来处理，它</a:t>
            </a:r>
            <a:r>
              <a:rPr kumimoji="1" lang="zh-CN" altLang="en-US" sz="2200" b="1" dirty="0">
                <a:solidFill>
                  <a:srgbClr val="C00000"/>
                </a:solidFill>
                <a:cs typeface="+mn-ea"/>
                <a:sym typeface="+mn-lt"/>
              </a:rPr>
              <a:t>统统当作有符号的</a:t>
            </a:r>
            <a:r>
              <a:rPr kumimoji="1" lang="zh-CN" altLang="en-US" sz="2200" b="1" dirty="0">
                <a:solidFill>
                  <a:srgbClr val="000000"/>
                </a:solidFill>
                <a:cs typeface="+mn-ea"/>
                <a:sym typeface="+mn-lt"/>
              </a:rPr>
              <a:t>！并且</a:t>
            </a:r>
            <a:r>
              <a:rPr kumimoji="1" lang="zh-CN" altLang="en-US" sz="2200" b="1" dirty="0">
                <a:solidFill>
                  <a:srgbClr val="C00000"/>
                </a:solidFill>
                <a:cs typeface="+mn-ea"/>
                <a:sym typeface="+mn-lt"/>
              </a:rPr>
              <a:t>全部编译成补码形式</a:t>
            </a:r>
            <a:r>
              <a:rPr kumimoji="1" lang="zh-CN" altLang="en-US" sz="2200" b="1" dirty="0">
                <a:solidFill>
                  <a:srgbClr val="000000"/>
                </a:solidFill>
                <a:cs typeface="+mn-ea"/>
                <a:sym typeface="+mn-lt"/>
              </a:rPr>
              <a:t>！</a:t>
            </a:r>
            <a:endParaRPr kumimoji="1" lang="zh-CN" altLang="en-US" sz="2200" b="1" dirty="0">
              <a:solidFill>
                <a:srgbClr val="000000"/>
              </a:solidFill>
              <a:cs typeface="+mn-ea"/>
              <a:sym typeface="+mn-lt"/>
            </a:endParaRPr>
          </a:p>
          <a:p>
            <a:pPr eaLnBrk="1" hangingPunct="1">
              <a:lnSpc>
                <a:spcPct val="130000"/>
              </a:lnSpc>
              <a:buClr>
                <a:schemeClr val="tx1"/>
              </a:buClr>
            </a:pPr>
            <a:r>
              <a:rPr kumimoji="1" lang="zh-CN" altLang="en-US" sz="2200" b="1" dirty="0">
                <a:solidFill>
                  <a:srgbClr val="C00000"/>
                </a:solidFill>
                <a:cs typeface="+mn-ea"/>
                <a:sym typeface="+mn-lt"/>
              </a:rPr>
              <a:t>有符号运算中的溢出是一种出错</a:t>
            </a:r>
            <a:r>
              <a:rPr kumimoji="1" lang="zh-CN" altLang="en-US" sz="2200" b="1" dirty="0">
                <a:solidFill>
                  <a:srgbClr val="000000"/>
                </a:solidFill>
                <a:cs typeface="+mn-ea"/>
                <a:sym typeface="+mn-lt"/>
              </a:rPr>
              <a:t>，在程序中应当尽量避免，当有溢出时，也应能尽快发现，否则程序再运行下去，其结果便毫无意义。</a:t>
            </a:r>
            <a:endParaRPr kumimoji="1" lang="en-US" altLang="zh-CN" sz="2200" b="1" dirty="0">
              <a:solidFill>
                <a:srgbClr val="000000"/>
              </a:solidFill>
              <a:cs typeface="+mn-ea"/>
              <a:sym typeface="+mn-lt"/>
            </a:endParaRPr>
          </a:p>
          <a:p>
            <a:pPr eaLnBrk="1" hangingPunct="1">
              <a:lnSpc>
                <a:spcPct val="130000"/>
              </a:lnSpc>
              <a:buClr>
                <a:schemeClr val="tx1"/>
              </a:buClr>
            </a:pPr>
            <a:r>
              <a:rPr kumimoji="1" lang="zh-CN" altLang="en-US" sz="2200" b="1" dirty="0">
                <a:solidFill>
                  <a:srgbClr val="000000"/>
                </a:solidFill>
                <a:cs typeface="+mn-ea"/>
                <a:sym typeface="+mn-lt"/>
              </a:rPr>
              <a:t>为此 </a:t>
            </a:r>
            <a:r>
              <a:rPr kumimoji="1" lang="en-US" altLang="zh-CN" sz="2200" b="1" dirty="0">
                <a:solidFill>
                  <a:srgbClr val="000000"/>
                </a:solidFill>
                <a:cs typeface="+mn-ea"/>
                <a:sym typeface="+mn-lt"/>
              </a:rPr>
              <a:t>8086 </a:t>
            </a:r>
            <a:r>
              <a:rPr kumimoji="1" lang="zh-CN" altLang="en-US" sz="2200" b="1" dirty="0">
                <a:solidFill>
                  <a:srgbClr val="000000"/>
                </a:solidFill>
                <a:cs typeface="+mn-ea"/>
                <a:sym typeface="+mn-lt"/>
              </a:rPr>
              <a:t>指令中专门提供了一条</a:t>
            </a:r>
            <a:r>
              <a:rPr kumimoji="1" lang="zh-CN" altLang="en-US" sz="2200" b="1" dirty="0">
                <a:solidFill>
                  <a:srgbClr val="C00000"/>
                </a:solidFill>
                <a:cs typeface="+mn-ea"/>
                <a:sym typeface="+mn-lt"/>
              </a:rPr>
              <a:t>溢出中断指令</a:t>
            </a:r>
            <a:r>
              <a:rPr kumimoji="1" lang="en-US" altLang="zh-CN" sz="2200" b="1" dirty="0">
                <a:solidFill>
                  <a:srgbClr val="C00000"/>
                </a:solidFill>
                <a:cs typeface="+mn-ea"/>
                <a:sym typeface="+mn-lt"/>
              </a:rPr>
              <a:t>INTO</a:t>
            </a:r>
            <a:r>
              <a:rPr kumimoji="1" lang="zh-CN" altLang="en-US" sz="2200" b="1" dirty="0">
                <a:solidFill>
                  <a:srgbClr val="C00000"/>
                </a:solidFill>
                <a:cs typeface="+mn-ea"/>
                <a:sym typeface="+mn-lt"/>
              </a:rPr>
              <a:t>，用来判断有符号数加减运算是否有溢出</a:t>
            </a:r>
            <a:r>
              <a:rPr kumimoji="1" lang="zh-CN" altLang="en-US" sz="2200" b="1" dirty="0">
                <a:solidFill>
                  <a:srgbClr val="000000"/>
                </a:solidFill>
                <a:cs typeface="+mn-ea"/>
                <a:sym typeface="+mn-lt"/>
              </a:rPr>
              <a:t>。该命令常用于算术运算中，若算术运算（它的上一条指令）的结果产生溢出，即 </a:t>
            </a:r>
            <a:r>
              <a:rPr kumimoji="1" lang="en-US" altLang="zh-CN" sz="2200" b="1" dirty="0">
                <a:solidFill>
                  <a:srgbClr val="000000"/>
                </a:solidFill>
                <a:cs typeface="+mn-ea"/>
                <a:sym typeface="+mn-lt"/>
              </a:rPr>
              <a:t>OF=1 </a:t>
            </a:r>
            <a:r>
              <a:rPr kumimoji="1" lang="zh-CN" altLang="en-US" sz="2200" b="1" dirty="0">
                <a:solidFill>
                  <a:srgbClr val="000000"/>
                </a:solidFill>
                <a:cs typeface="+mn-ea"/>
                <a:sym typeface="+mn-lt"/>
              </a:rPr>
              <a:t>，则立即调用一个处理算术溢出的中断服务程序；否则不进行任何操作，接着执行下一条指令。</a:t>
            </a:r>
            <a:endParaRPr kumimoji="1" lang="zh-CN" altLang="en-US" sz="2200" b="1" dirty="0">
              <a:solidFill>
                <a:srgbClr val="FF0066"/>
              </a:solidFill>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wipe(up)">
                                      <p:cBhvr>
                                        <p:cTn id="7" dur="500"/>
                                        <p:tgtEl>
                                          <p:spTgt spid="460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6083">
                                            <p:txEl>
                                              <p:pRg st="1" end="1"/>
                                            </p:txEl>
                                          </p:spTgt>
                                        </p:tgtEl>
                                        <p:attrNameLst>
                                          <p:attrName>style.visibility</p:attrName>
                                        </p:attrNameLst>
                                      </p:cBhvr>
                                      <p:to>
                                        <p:strVal val="visible"/>
                                      </p:to>
                                    </p:set>
                                    <p:animEffect transition="in" filter="wipe(up)">
                                      <p:cBhvr>
                                        <p:cTn id="12" dur="500"/>
                                        <p:tgtEl>
                                          <p:spTgt spid="4608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6083">
                                            <p:txEl>
                                              <p:pRg st="2" end="2"/>
                                            </p:txEl>
                                          </p:spTgt>
                                        </p:tgtEl>
                                        <p:attrNameLst>
                                          <p:attrName>style.visibility</p:attrName>
                                        </p:attrNameLst>
                                      </p:cBhvr>
                                      <p:to>
                                        <p:strVal val="visible"/>
                                      </p:to>
                                    </p:set>
                                    <p:animEffect transition="in" filter="wipe(up)">
                                      <p:cBhvr>
                                        <p:cTn id="17" dur="500"/>
                                        <p:tgtEl>
                                          <p:spTgt spid="4608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1313070" y="2028686"/>
            <a:ext cx="5246756" cy="4406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kumimoji="1" lang="en-US" altLang="zh-CN" dirty="0">
                <a:solidFill>
                  <a:srgbClr val="000000"/>
                </a:solidFill>
                <a:latin typeface="+mn-lt"/>
                <a:ea typeface="+mn-ea"/>
                <a:cs typeface="+mn-ea"/>
                <a:sym typeface="+mn-lt"/>
              </a:rPr>
              <a:t>DX = 0002H    AX = </a:t>
            </a:r>
            <a:r>
              <a:rPr kumimoji="1" lang="en-US" altLang="zh-CN" dirty="0">
                <a:solidFill>
                  <a:srgbClr val="FF0066"/>
                </a:solidFill>
                <a:latin typeface="+mn-lt"/>
                <a:ea typeface="+mn-ea"/>
                <a:cs typeface="+mn-ea"/>
                <a:sym typeface="+mn-lt"/>
              </a:rPr>
              <a:t>0</a:t>
            </a:r>
            <a:r>
              <a:rPr kumimoji="1" lang="en-US" altLang="zh-CN" dirty="0">
                <a:solidFill>
                  <a:srgbClr val="000000"/>
                </a:solidFill>
                <a:latin typeface="+mn-lt"/>
                <a:ea typeface="+mn-ea"/>
                <a:cs typeface="+mn-ea"/>
                <a:sym typeface="+mn-lt"/>
              </a:rPr>
              <a:t>F365H</a:t>
            </a:r>
            <a:endParaRPr kumimoji="1" lang="en-US" altLang="zh-CN" dirty="0">
              <a:solidFill>
                <a:srgbClr val="000000"/>
              </a:solidFill>
              <a:latin typeface="+mn-lt"/>
              <a:ea typeface="+mn-ea"/>
              <a:cs typeface="+mn-ea"/>
              <a:sym typeface="+mn-lt"/>
            </a:endParaRPr>
          </a:p>
          <a:p>
            <a:pPr algn="just"/>
            <a:r>
              <a:rPr kumimoji="1" lang="en-US" altLang="zh-CN" dirty="0">
                <a:solidFill>
                  <a:srgbClr val="000000"/>
                </a:solidFill>
                <a:latin typeface="+mn-lt"/>
                <a:ea typeface="+mn-ea"/>
                <a:cs typeface="+mn-ea"/>
                <a:sym typeface="+mn-lt"/>
              </a:rPr>
              <a:t>BX = 0005H    CX = 8100H</a:t>
            </a:r>
            <a:endParaRPr kumimoji="1" lang="en-US" altLang="zh-CN" dirty="0">
              <a:solidFill>
                <a:srgbClr val="000000"/>
              </a:solidFill>
              <a:latin typeface="+mn-lt"/>
              <a:ea typeface="+mn-ea"/>
              <a:cs typeface="+mn-ea"/>
              <a:sym typeface="+mn-lt"/>
            </a:endParaRPr>
          </a:p>
          <a:p>
            <a:pPr algn="just"/>
            <a:endParaRPr kumimoji="1" lang="en-US" altLang="zh-CN" dirty="0">
              <a:solidFill>
                <a:srgbClr val="000000"/>
              </a:solidFill>
              <a:latin typeface="+mn-lt"/>
              <a:ea typeface="+mn-ea"/>
              <a:cs typeface="+mn-ea"/>
              <a:sym typeface="+mn-lt"/>
            </a:endParaRPr>
          </a:p>
          <a:p>
            <a:pPr algn="just">
              <a:lnSpc>
                <a:spcPct val="130000"/>
              </a:lnSpc>
            </a:pPr>
            <a:r>
              <a:rPr kumimoji="1" lang="zh-CN" altLang="en-US" dirty="0">
                <a:solidFill>
                  <a:srgbClr val="000000"/>
                </a:solidFill>
                <a:latin typeface="+mn-lt"/>
                <a:ea typeface="+mn-ea"/>
                <a:cs typeface="+mn-ea"/>
                <a:sym typeface="+mn-lt"/>
              </a:rPr>
              <a:t>指令序列   </a:t>
            </a:r>
            <a:r>
              <a:rPr kumimoji="1" lang="en-US" altLang="zh-CN" dirty="0">
                <a:solidFill>
                  <a:srgbClr val="000000"/>
                </a:solidFill>
                <a:latin typeface="+mn-lt"/>
                <a:ea typeface="+mn-ea"/>
                <a:cs typeface="+mn-ea"/>
                <a:sym typeface="+mn-lt"/>
              </a:rPr>
              <a:t>ADD  AX, CX    ; </a:t>
            </a:r>
            <a:r>
              <a:rPr kumimoji="1" lang="en-US" altLang="zh-CN" sz="2000" dirty="0">
                <a:solidFill>
                  <a:srgbClr val="000000"/>
                </a:solidFill>
                <a:latin typeface="+mn-lt"/>
                <a:ea typeface="+mn-ea"/>
                <a:cs typeface="+mn-ea"/>
                <a:sym typeface="+mn-lt"/>
              </a:rPr>
              <a:t>(1) </a:t>
            </a:r>
            <a:endParaRPr kumimoji="1" lang="en-US" altLang="zh-CN" dirty="0">
              <a:solidFill>
                <a:srgbClr val="000000"/>
              </a:solidFill>
              <a:latin typeface="+mn-lt"/>
              <a:ea typeface="+mn-ea"/>
              <a:cs typeface="+mn-ea"/>
              <a:sym typeface="+mn-lt"/>
            </a:endParaRPr>
          </a:p>
          <a:p>
            <a:pPr algn="just">
              <a:lnSpc>
                <a:spcPct val="130000"/>
              </a:lnSpc>
            </a:pPr>
            <a:r>
              <a:rPr kumimoji="1" lang="en-US" altLang="zh-CN" dirty="0">
                <a:solidFill>
                  <a:srgbClr val="000000"/>
                </a:solidFill>
                <a:latin typeface="+mn-lt"/>
                <a:ea typeface="+mn-ea"/>
                <a:cs typeface="+mn-ea"/>
                <a:sym typeface="+mn-lt"/>
              </a:rPr>
              <a:t>                 AD</a:t>
            </a:r>
            <a:r>
              <a:rPr kumimoji="1" lang="en-US" altLang="zh-CN" dirty="0">
                <a:solidFill>
                  <a:srgbClr val="FF0066"/>
                </a:solidFill>
                <a:latin typeface="+mn-lt"/>
                <a:ea typeface="+mn-ea"/>
                <a:cs typeface="+mn-ea"/>
                <a:sym typeface="+mn-lt"/>
              </a:rPr>
              <a:t>C</a:t>
            </a:r>
            <a:r>
              <a:rPr kumimoji="1" lang="en-US" altLang="zh-CN" dirty="0">
                <a:solidFill>
                  <a:srgbClr val="000000"/>
                </a:solidFill>
                <a:latin typeface="+mn-lt"/>
                <a:ea typeface="+mn-ea"/>
                <a:cs typeface="+mn-ea"/>
                <a:sym typeface="+mn-lt"/>
              </a:rPr>
              <a:t>  DX, BX    ; </a:t>
            </a:r>
            <a:r>
              <a:rPr kumimoji="1" lang="en-US" altLang="zh-CN" sz="2000" dirty="0">
                <a:solidFill>
                  <a:srgbClr val="000000"/>
                </a:solidFill>
                <a:latin typeface="+mn-lt"/>
                <a:ea typeface="+mn-ea"/>
                <a:cs typeface="+mn-ea"/>
                <a:sym typeface="+mn-lt"/>
              </a:rPr>
              <a:t>(2) </a:t>
            </a:r>
            <a:endParaRPr kumimoji="1" lang="en-US" altLang="zh-CN" dirty="0">
              <a:solidFill>
                <a:srgbClr val="000000"/>
              </a:solidFill>
              <a:latin typeface="+mn-lt"/>
              <a:ea typeface="+mn-ea"/>
              <a:cs typeface="+mn-ea"/>
              <a:sym typeface="+mn-lt"/>
            </a:endParaRPr>
          </a:p>
          <a:p>
            <a:pPr algn="just"/>
            <a:endParaRPr kumimoji="1" lang="en-US" altLang="zh-CN" dirty="0">
              <a:solidFill>
                <a:srgbClr val="000000"/>
              </a:solidFill>
              <a:latin typeface="+mn-lt"/>
              <a:ea typeface="+mn-ea"/>
              <a:cs typeface="+mn-ea"/>
              <a:sym typeface="+mn-lt"/>
            </a:endParaRPr>
          </a:p>
          <a:p>
            <a:pPr algn="just">
              <a:lnSpc>
                <a:spcPct val="130000"/>
              </a:lnSpc>
            </a:pPr>
            <a:r>
              <a:rPr kumimoji="1" lang="en-US" altLang="zh-CN" sz="2000" dirty="0">
                <a:solidFill>
                  <a:srgbClr val="000000"/>
                </a:solidFill>
                <a:latin typeface="+mn-lt"/>
                <a:ea typeface="+mn-ea"/>
                <a:cs typeface="+mn-ea"/>
                <a:sym typeface="+mn-lt"/>
              </a:rPr>
              <a:t>(1) </a:t>
            </a:r>
            <a:r>
              <a:rPr kumimoji="1" lang="zh-CN" altLang="en-US" dirty="0">
                <a:solidFill>
                  <a:srgbClr val="000000"/>
                </a:solidFill>
                <a:latin typeface="+mn-lt"/>
                <a:ea typeface="+mn-ea"/>
                <a:cs typeface="+mn-ea"/>
                <a:sym typeface="+mn-lt"/>
              </a:rPr>
              <a:t>执行后，</a:t>
            </a:r>
            <a:r>
              <a:rPr kumimoji="1" lang="en-US" altLang="zh-CN" dirty="0">
                <a:solidFill>
                  <a:srgbClr val="000000"/>
                </a:solidFill>
                <a:latin typeface="+mn-lt"/>
                <a:ea typeface="+mn-ea"/>
                <a:cs typeface="+mn-ea"/>
                <a:sym typeface="+mn-lt"/>
              </a:rPr>
              <a:t>AX= 7465H   </a:t>
            </a:r>
            <a:endParaRPr kumimoji="1" lang="en-US" altLang="zh-CN" dirty="0">
              <a:solidFill>
                <a:srgbClr val="000000"/>
              </a:solidFill>
              <a:latin typeface="+mn-lt"/>
              <a:ea typeface="+mn-ea"/>
              <a:cs typeface="+mn-ea"/>
              <a:sym typeface="+mn-lt"/>
            </a:endParaRPr>
          </a:p>
          <a:p>
            <a:pPr algn="just">
              <a:lnSpc>
                <a:spcPct val="130000"/>
              </a:lnSpc>
            </a:pPr>
            <a:r>
              <a:rPr kumimoji="1" lang="en-US" altLang="zh-CN" dirty="0">
                <a:solidFill>
                  <a:srgbClr val="000000"/>
                </a:solidFill>
                <a:latin typeface="+mn-lt"/>
                <a:ea typeface="+mn-ea"/>
                <a:cs typeface="+mn-ea"/>
                <a:sym typeface="+mn-lt"/>
              </a:rPr>
              <a:t>                  </a:t>
            </a:r>
            <a:r>
              <a:rPr kumimoji="1" lang="en-US" altLang="zh-CN" sz="2200" dirty="0">
                <a:solidFill>
                  <a:srgbClr val="C00000"/>
                </a:solidFill>
                <a:latin typeface="+mn-lt"/>
                <a:ea typeface="+mn-ea"/>
                <a:cs typeface="+mn-ea"/>
                <a:sym typeface="+mn-lt"/>
              </a:rPr>
              <a:t>CF=1  </a:t>
            </a:r>
            <a:r>
              <a:rPr kumimoji="1" lang="zh-CN" altLang="en-US" sz="2200" dirty="0">
                <a:solidFill>
                  <a:srgbClr val="C00000"/>
                </a:solidFill>
                <a:latin typeface="+mn-lt"/>
                <a:ea typeface="+mn-ea"/>
                <a:cs typeface="+mn-ea"/>
                <a:sym typeface="+mn-lt"/>
              </a:rPr>
              <a:t>（</a:t>
            </a:r>
            <a:r>
              <a:rPr kumimoji="1" lang="en-US" altLang="zh-CN" sz="2200" dirty="0">
                <a:solidFill>
                  <a:srgbClr val="C00000"/>
                </a:solidFill>
                <a:latin typeface="+mn-lt"/>
                <a:ea typeface="+mn-ea"/>
                <a:cs typeface="+mn-ea"/>
                <a:sym typeface="+mn-lt"/>
              </a:rPr>
              <a:t>OF=1</a:t>
            </a:r>
            <a:r>
              <a:rPr kumimoji="1" lang="zh-CN" altLang="en-US" sz="2200" dirty="0">
                <a:solidFill>
                  <a:srgbClr val="C00000"/>
                </a:solidFill>
                <a:latin typeface="+mn-lt"/>
                <a:ea typeface="+mn-ea"/>
                <a:cs typeface="+mn-ea"/>
                <a:sym typeface="+mn-lt"/>
              </a:rPr>
              <a:t>）</a:t>
            </a:r>
            <a:endParaRPr kumimoji="1" lang="zh-CN" altLang="en-US" sz="2200" dirty="0">
              <a:solidFill>
                <a:srgbClr val="C00000"/>
              </a:solidFill>
              <a:latin typeface="+mn-lt"/>
              <a:ea typeface="+mn-ea"/>
              <a:cs typeface="+mn-ea"/>
              <a:sym typeface="+mn-lt"/>
            </a:endParaRPr>
          </a:p>
          <a:p>
            <a:pPr algn="just">
              <a:lnSpc>
                <a:spcPct val="130000"/>
              </a:lnSpc>
            </a:pPr>
            <a:r>
              <a:rPr kumimoji="1" lang="en-US" altLang="zh-CN" sz="2000" dirty="0">
                <a:solidFill>
                  <a:srgbClr val="000000"/>
                </a:solidFill>
                <a:latin typeface="+mn-lt"/>
                <a:ea typeface="+mn-ea"/>
                <a:cs typeface="+mn-ea"/>
                <a:sym typeface="+mn-lt"/>
              </a:rPr>
              <a:t>(2) </a:t>
            </a:r>
            <a:r>
              <a:rPr kumimoji="1" lang="zh-CN" altLang="en-US" dirty="0">
                <a:solidFill>
                  <a:srgbClr val="000000"/>
                </a:solidFill>
                <a:latin typeface="+mn-lt"/>
                <a:ea typeface="+mn-ea"/>
                <a:cs typeface="+mn-ea"/>
                <a:sym typeface="+mn-lt"/>
              </a:rPr>
              <a:t>执行后，</a:t>
            </a:r>
            <a:r>
              <a:rPr kumimoji="1" lang="en-US" altLang="zh-CN" dirty="0">
                <a:solidFill>
                  <a:srgbClr val="000000"/>
                </a:solidFill>
                <a:latin typeface="+mn-lt"/>
                <a:ea typeface="+mn-ea"/>
                <a:cs typeface="+mn-ea"/>
                <a:sym typeface="+mn-lt"/>
              </a:rPr>
              <a:t>DX = 0008H   </a:t>
            </a:r>
            <a:endParaRPr kumimoji="1" lang="en-US" altLang="zh-CN" dirty="0">
              <a:solidFill>
                <a:srgbClr val="000000"/>
              </a:solidFill>
              <a:latin typeface="+mn-lt"/>
              <a:ea typeface="+mn-ea"/>
              <a:cs typeface="+mn-ea"/>
              <a:sym typeface="+mn-lt"/>
            </a:endParaRPr>
          </a:p>
          <a:p>
            <a:pPr algn="just">
              <a:lnSpc>
                <a:spcPct val="130000"/>
              </a:lnSpc>
            </a:pPr>
            <a:r>
              <a:rPr kumimoji="1" lang="en-US" altLang="zh-CN" sz="2200" dirty="0">
                <a:solidFill>
                  <a:srgbClr val="000000"/>
                </a:solidFill>
                <a:latin typeface="+mn-lt"/>
                <a:ea typeface="+mn-ea"/>
                <a:cs typeface="+mn-ea"/>
                <a:sym typeface="+mn-lt"/>
              </a:rPr>
              <a:t>                    </a:t>
            </a:r>
            <a:r>
              <a:rPr kumimoji="1" lang="en-US" altLang="zh-CN" sz="2200" dirty="0">
                <a:solidFill>
                  <a:srgbClr val="C00000"/>
                </a:solidFill>
                <a:latin typeface="+mn-lt"/>
                <a:ea typeface="+mn-ea"/>
                <a:cs typeface="+mn-ea"/>
                <a:sym typeface="+mn-lt"/>
              </a:rPr>
              <a:t>CF=0 </a:t>
            </a:r>
            <a:r>
              <a:rPr kumimoji="1" lang="zh-CN" altLang="en-US" sz="2200" dirty="0">
                <a:solidFill>
                  <a:srgbClr val="C00000"/>
                </a:solidFill>
                <a:latin typeface="+mn-lt"/>
                <a:ea typeface="+mn-ea"/>
                <a:cs typeface="+mn-ea"/>
                <a:sym typeface="+mn-lt"/>
              </a:rPr>
              <a:t>（</a:t>
            </a:r>
            <a:r>
              <a:rPr kumimoji="1" lang="en-US" altLang="zh-CN" sz="2200" dirty="0">
                <a:solidFill>
                  <a:srgbClr val="C00000"/>
                </a:solidFill>
                <a:latin typeface="+mn-lt"/>
                <a:ea typeface="+mn-ea"/>
                <a:cs typeface="+mn-ea"/>
                <a:sym typeface="+mn-lt"/>
              </a:rPr>
              <a:t>OF=0</a:t>
            </a:r>
            <a:r>
              <a:rPr kumimoji="1" lang="zh-CN" altLang="en-US" sz="2200" dirty="0">
                <a:solidFill>
                  <a:srgbClr val="C00000"/>
                </a:solidFill>
                <a:latin typeface="+mn-lt"/>
                <a:ea typeface="+mn-ea"/>
                <a:cs typeface="+mn-ea"/>
                <a:sym typeface="+mn-lt"/>
              </a:rPr>
              <a:t>）</a:t>
            </a:r>
            <a:endParaRPr kumimoji="1" lang="zh-CN" altLang="en-US" sz="2200" dirty="0">
              <a:solidFill>
                <a:srgbClr val="C00000"/>
              </a:solidFill>
              <a:latin typeface="+mn-lt"/>
              <a:ea typeface="+mn-ea"/>
              <a:cs typeface="+mn-ea"/>
              <a:sym typeface="+mn-lt"/>
            </a:endParaRPr>
          </a:p>
        </p:txBody>
      </p:sp>
      <p:sp>
        <p:nvSpPr>
          <p:cNvPr id="2" name="矩形 1"/>
          <p:cNvSpPr/>
          <p:nvPr/>
        </p:nvSpPr>
        <p:spPr>
          <a:xfrm>
            <a:off x="607657" y="1297562"/>
            <a:ext cx="3416320" cy="523220"/>
          </a:xfrm>
          <a:prstGeom prst="rect">
            <a:avLst/>
          </a:prstGeom>
        </p:spPr>
        <p:txBody>
          <a:bodyPr wrap="none">
            <a:spAutoFit/>
          </a:bodyPr>
          <a:lstStyle/>
          <a:p>
            <a:pPr algn="just"/>
            <a:r>
              <a:rPr kumimoji="1" lang="zh-CN" altLang="en-US" sz="2800" dirty="0">
                <a:solidFill>
                  <a:srgbClr val="002060"/>
                </a:solidFill>
                <a:latin typeface="+mn-lt"/>
                <a:ea typeface="+mn-ea"/>
                <a:cs typeface="+mn-ea"/>
                <a:sym typeface="+mn-lt"/>
              </a:rPr>
              <a:t>例：双精度数的加法</a:t>
            </a:r>
            <a:endParaRPr kumimoji="1" lang="zh-CN" altLang="en-US" sz="2800" dirty="0">
              <a:solidFill>
                <a:srgbClr val="00206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7106">
                                            <p:txEl>
                                              <p:pRg st="6" end="6"/>
                                            </p:txEl>
                                          </p:spTgt>
                                        </p:tgtEl>
                                        <p:attrNameLst>
                                          <p:attrName>style.visibility</p:attrName>
                                        </p:attrNameLst>
                                      </p:cBhvr>
                                      <p:to>
                                        <p:strVal val="visible"/>
                                      </p:to>
                                    </p:set>
                                    <p:animEffect transition="in" filter="randombar(horizontal)">
                                      <p:cBhvr>
                                        <p:cTn id="7" dur="500"/>
                                        <p:tgtEl>
                                          <p:spTgt spid="47106">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7106">
                                            <p:txEl>
                                              <p:pRg st="7" end="7"/>
                                            </p:txEl>
                                          </p:spTgt>
                                        </p:tgtEl>
                                        <p:attrNameLst>
                                          <p:attrName>style.visibility</p:attrName>
                                        </p:attrNameLst>
                                      </p:cBhvr>
                                      <p:to>
                                        <p:strVal val="visible"/>
                                      </p:to>
                                    </p:set>
                                    <p:animEffect transition="in" filter="randombar(horizontal)">
                                      <p:cBhvr>
                                        <p:cTn id="12" dur="500"/>
                                        <p:tgtEl>
                                          <p:spTgt spid="47106">
                                            <p:txEl>
                                              <p:pRg st="7" end="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47106">
                                            <p:txEl>
                                              <p:pRg st="8" end="8"/>
                                            </p:txEl>
                                          </p:spTgt>
                                        </p:tgtEl>
                                        <p:attrNameLst>
                                          <p:attrName>style.visibility</p:attrName>
                                        </p:attrNameLst>
                                      </p:cBhvr>
                                      <p:to>
                                        <p:strVal val="visible"/>
                                      </p:to>
                                    </p:set>
                                    <p:animEffect transition="in" filter="randombar(horizontal)">
                                      <p:cBhvr>
                                        <p:cTn id="17" dur="500"/>
                                        <p:tgtEl>
                                          <p:spTgt spid="47106">
                                            <p:txEl>
                                              <p:pRg st="8" end="8"/>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47106">
                                            <p:txEl>
                                              <p:pRg st="9" end="9"/>
                                            </p:txEl>
                                          </p:spTgt>
                                        </p:tgtEl>
                                        <p:attrNameLst>
                                          <p:attrName>style.visibility</p:attrName>
                                        </p:attrNameLst>
                                      </p:cBhvr>
                                      <p:to>
                                        <p:strVal val="visible"/>
                                      </p:to>
                                    </p:set>
                                    <p:animEffect transition="in" filter="randombar(horizontal)">
                                      <p:cBhvr>
                                        <p:cTn id="22" dur="500"/>
                                        <p:tgtEl>
                                          <p:spTgt spid="4710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746195" y="1736518"/>
            <a:ext cx="6172200"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kumimoji="1" lang="zh-CN" altLang="en-US" sz="2200" dirty="0">
                <a:solidFill>
                  <a:srgbClr val="006600"/>
                </a:solidFill>
                <a:latin typeface="+mn-lt"/>
                <a:ea typeface="+mn-ea"/>
                <a:cs typeface="+mn-ea"/>
                <a:sym typeface="+mn-lt"/>
              </a:rPr>
              <a:t>减法指令</a:t>
            </a:r>
            <a:r>
              <a:rPr kumimoji="1" lang="zh-CN" altLang="en-US" sz="2200" dirty="0">
                <a:solidFill>
                  <a:srgbClr val="000000"/>
                </a:solidFill>
                <a:latin typeface="+mn-lt"/>
                <a:ea typeface="+mn-ea"/>
                <a:cs typeface="+mn-ea"/>
                <a:sym typeface="+mn-lt"/>
              </a:rPr>
              <a:t>：     </a:t>
            </a:r>
            <a:r>
              <a:rPr kumimoji="1" lang="en-US" altLang="zh-CN" sz="2200" dirty="0">
                <a:solidFill>
                  <a:srgbClr val="000000"/>
                </a:solidFill>
                <a:latin typeface="+mn-lt"/>
                <a:ea typeface="+mn-ea"/>
                <a:cs typeface="+mn-ea"/>
                <a:sym typeface="+mn-lt"/>
              </a:rPr>
              <a:t>SUB  DST, SRC  </a:t>
            </a:r>
            <a:endParaRPr kumimoji="1" lang="en-US" altLang="zh-CN" sz="2200" dirty="0">
              <a:solidFill>
                <a:srgbClr val="000000"/>
              </a:solidFill>
              <a:latin typeface="+mn-lt"/>
              <a:ea typeface="+mn-ea"/>
              <a:cs typeface="+mn-ea"/>
              <a:sym typeface="+mn-lt"/>
            </a:endParaRPr>
          </a:p>
          <a:p>
            <a:pPr algn="just"/>
            <a:r>
              <a:rPr kumimoji="1" lang="zh-CN" altLang="en-US" sz="2200" dirty="0">
                <a:solidFill>
                  <a:srgbClr val="000000"/>
                </a:solidFill>
                <a:latin typeface="+mn-lt"/>
                <a:ea typeface="+mn-ea"/>
                <a:cs typeface="+mn-ea"/>
                <a:sym typeface="+mn-lt"/>
              </a:rPr>
              <a:t>执行操作：     </a:t>
            </a:r>
            <a:r>
              <a:rPr kumimoji="1" lang="en-US" altLang="zh-CN" sz="2200" dirty="0">
                <a:solidFill>
                  <a:srgbClr val="000000"/>
                </a:solidFill>
                <a:latin typeface="+mn-lt"/>
                <a:ea typeface="+mn-ea"/>
                <a:cs typeface="+mn-ea"/>
                <a:sym typeface="+mn-lt"/>
              </a:rPr>
              <a:t>(DST) </a:t>
            </a:r>
            <a:r>
              <a:rPr kumimoji="1" lang="en-US" altLang="zh-CN" sz="2000" dirty="0">
                <a:solidFill>
                  <a:srgbClr val="000000"/>
                </a:solidFill>
                <a:cs typeface="+mn-ea"/>
                <a:sym typeface="Symbol" panose="05050102010706020507" pitchFamily="18" charset="2"/>
              </a:rPr>
              <a:t></a:t>
            </a:r>
            <a:r>
              <a:rPr kumimoji="1" lang="en-US" altLang="zh-CN" sz="2200" dirty="0">
                <a:solidFill>
                  <a:srgbClr val="000000"/>
                </a:solidFill>
                <a:latin typeface="+mn-lt"/>
                <a:ea typeface="+mn-ea"/>
                <a:cs typeface="+mn-ea"/>
                <a:sym typeface="+mn-lt"/>
              </a:rPr>
              <a:t>  (DST)</a:t>
            </a:r>
            <a:r>
              <a:rPr kumimoji="1" lang="en-US" altLang="zh-CN" sz="2200" dirty="0">
                <a:solidFill>
                  <a:srgbClr val="000000"/>
                </a:solidFill>
                <a:cs typeface="+mn-ea"/>
                <a:sym typeface="+mn-lt"/>
              </a:rPr>
              <a:t> – </a:t>
            </a:r>
            <a:r>
              <a:rPr kumimoji="1" lang="en-US" altLang="zh-CN" sz="2200" dirty="0">
                <a:solidFill>
                  <a:srgbClr val="000000"/>
                </a:solidFill>
                <a:latin typeface="+mn-lt"/>
                <a:ea typeface="+mn-ea"/>
                <a:cs typeface="+mn-ea"/>
                <a:sym typeface="+mn-lt"/>
              </a:rPr>
              <a:t>(SRC)</a:t>
            </a:r>
            <a:endParaRPr kumimoji="1" lang="en-US" altLang="zh-CN" sz="2200" dirty="0">
              <a:solidFill>
                <a:srgbClr val="000000"/>
              </a:solidFill>
              <a:latin typeface="+mn-lt"/>
              <a:ea typeface="+mn-ea"/>
              <a:cs typeface="+mn-ea"/>
              <a:sym typeface="+mn-lt"/>
            </a:endParaRPr>
          </a:p>
          <a:p>
            <a:pPr algn="just"/>
            <a:endParaRPr kumimoji="1" lang="en-US" altLang="zh-CN" sz="2200" dirty="0">
              <a:solidFill>
                <a:srgbClr val="000000"/>
              </a:solidFill>
              <a:latin typeface="+mn-lt"/>
              <a:ea typeface="+mn-ea"/>
              <a:cs typeface="+mn-ea"/>
              <a:sym typeface="+mn-lt"/>
            </a:endParaRPr>
          </a:p>
          <a:p>
            <a:pPr algn="just"/>
            <a:r>
              <a:rPr kumimoji="1" lang="zh-CN" altLang="en-US" sz="2200" dirty="0">
                <a:solidFill>
                  <a:srgbClr val="006600"/>
                </a:solidFill>
                <a:latin typeface="+mn-lt"/>
                <a:ea typeface="+mn-ea"/>
                <a:cs typeface="+mn-ea"/>
                <a:sym typeface="+mn-lt"/>
              </a:rPr>
              <a:t>带借位减法指令</a:t>
            </a:r>
            <a:r>
              <a:rPr kumimoji="1" lang="zh-CN" altLang="en-US" sz="2200" dirty="0">
                <a:solidFill>
                  <a:srgbClr val="000000"/>
                </a:solidFill>
                <a:latin typeface="+mn-lt"/>
                <a:ea typeface="+mn-ea"/>
                <a:cs typeface="+mn-ea"/>
                <a:sym typeface="+mn-lt"/>
              </a:rPr>
              <a:t>：</a:t>
            </a:r>
            <a:r>
              <a:rPr kumimoji="1" lang="en-US" altLang="zh-CN" sz="2200" dirty="0">
                <a:solidFill>
                  <a:srgbClr val="000000"/>
                </a:solidFill>
                <a:latin typeface="+mn-lt"/>
                <a:ea typeface="+mn-ea"/>
                <a:cs typeface="+mn-ea"/>
                <a:sym typeface="+mn-lt"/>
              </a:rPr>
              <a:t>SBB  DST, SRC  </a:t>
            </a:r>
            <a:endParaRPr kumimoji="1" lang="en-US" altLang="zh-CN" sz="2200" dirty="0">
              <a:solidFill>
                <a:srgbClr val="000000"/>
              </a:solidFill>
              <a:latin typeface="+mn-lt"/>
              <a:ea typeface="+mn-ea"/>
              <a:cs typeface="+mn-ea"/>
              <a:sym typeface="+mn-lt"/>
            </a:endParaRPr>
          </a:p>
          <a:p>
            <a:pPr algn="just"/>
            <a:r>
              <a:rPr kumimoji="1" lang="zh-CN" altLang="en-US" sz="2200" dirty="0">
                <a:solidFill>
                  <a:srgbClr val="000000"/>
                </a:solidFill>
                <a:latin typeface="+mn-lt"/>
                <a:ea typeface="+mn-ea"/>
                <a:cs typeface="+mn-ea"/>
                <a:sym typeface="+mn-lt"/>
              </a:rPr>
              <a:t>执行操作：    </a:t>
            </a:r>
            <a:r>
              <a:rPr kumimoji="1" lang="en-US" altLang="zh-CN" sz="2200" dirty="0">
                <a:solidFill>
                  <a:srgbClr val="000000"/>
                </a:solidFill>
                <a:latin typeface="+mn-lt"/>
                <a:ea typeface="+mn-ea"/>
                <a:cs typeface="+mn-ea"/>
                <a:sym typeface="+mn-lt"/>
              </a:rPr>
              <a:t>(DST) </a:t>
            </a:r>
            <a:r>
              <a:rPr kumimoji="1" lang="en-US" altLang="zh-CN" sz="2000" dirty="0">
                <a:solidFill>
                  <a:srgbClr val="000000"/>
                </a:solidFill>
                <a:cs typeface="+mn-ea"/>
                <a:sym typeface="Symbol" panose="05050102010706020507" pitchFamily="18" charset="2"/>
              </a:rPr>
              <a:t></a:t>
            </a:r>
            <a:r>
              <a:rPr kumimoji="1" lang="en-US" altLang="zh-CN" sz="2200" dirty="0">
                <a:solidFill>
                  <a:srgbClr val="000000"/>
                </a:solidFill>
                <a:latin typeface="+mn-lt"/>
                <a:ea typeface="+mn-ea"/>
                <a:cs typeface="+mn-ea"/>
                <a:sym typeface="+mn-lt"/>
              </a:rPr>
              <a:t>  (DST) </a:t>
            </a:r>
            <a:r>
              <a:rPr kumimoji="1" lang="en-US" altLang="zh-CN" sz="2200" dirty="0">
                <a:solidFill>
                  <a:srgbClr val="000000"/>
                </a:solidFill>
                <a:cs typeface="+mn-ea"/>
                <a:sym typeface="+mn-lt"/>
              </a:rPr>
              <a:t>–</a:t>
            </a:r>
            <a:r>
              <a:rPr kumimoji="1" lang="en-US" altLang="zh-CN" sz="2200" dirty="0">
                <a:solidFill>
                  <a:srgbClr val="000000"/>
                </a:solidFill>
                <a:latin typeface="+mn-lt"/>
                <a:ea typeface="+mn-ea"/>
                <a:cs typeface="+mn-ea"/>
                <a:sym typeface="+mn-lt"/>
              </a:rPr>
              <a:t> (SRC) </a:t>
            </a:r>
            <a:r>
              <a:rPr kumimoji="1" lang="en-US" altLang="zh-CN" sz="2200" dirty="0">
                <a:solidFill>
                  <a:srgbClr val="000000"/>
                </a:solidFill>
                <a:cs typeface="+mn-ea"/>
                <a:sym typeface="+mn-lt"/>
              </a:rPr>
              <a:t>–</a:t>
            </a:r>
            <a:r>
              <a:rPr kumimoji="1" lang="en-US" altLang="zh-CN" sz="2200" dirty="0">
                <a:solidFill>
                  <a:srgbClr val="000000"/>
                </a:solidFill>
                <a:latin typeface="+mn-lt"/>
                <a:ea typeface="+mn-ea"/>
                <a:cs typeface="+mn-ea"/>
                <a:sym typeface="+mn-lt"/>
              </a:rPr>
              <a:t> CF</a:t>
            </a:r>
            <a:endParaRPr kumimoji="1" lang="en-US" altLang="zh-CN" sz="2200" dirty="0">
              <a:solidFill>
                <a:srgbClr val="000000"/>
              </a:solidFill>
              <a:latin typeface="+mn-lt"/>
              <a:ea typeface="+mn-ea"/>
              <a:cs typeface="+mn-ea"/>
              <a:sym typeface="+mn-lt"/>
            </a:endParaRPr>
          </a:p>
          <a:p>
            <a:pPr algn="just"/>
            <a:endParaRPr kumimoji="1" lang="en-US" altLang="zh-CN" sz="2200" dirty="0">
              <a:solidFill>
                <a:srgbClr val="000000"/>
              </a:solidFill>
              <a:latin typeface="+mn-lt"/>
              <a:ea typeface="+mn-ea"/>
              <a:cs typeface="+mn-ea"/>
              <a:sym typeface="+mn-lt"/>
            </a:endParaRPr>
          </a:p>
          <a:p>
            <a:pPr algn="just"/>
            <a:r>
              <a:rPr kumimoji="1" lang="zh-CN" altLang="en-US" sz="2200" dirty="0">
                <a:solidFill>
                  <a:srgbClr val="006600"/>
                </a:solidFill>
                <a:latin typeface="+mn-lt"/>
                <a:ea typeface="+mn-ea"/>
                <a:cs typeface="+mn-ea"/>
                <a:sym typeface="+mn-lt"/>
              </a:rPr>
              <a:t>减</a:t>
            </a:r>
            <a:r>
              <a:rPr kumimoji="1" lang="en-US" altLang="zh-CN" sz="2200" dirty="0">
                <a:solidFill>
                  <a:srgbClr val="006600"/>
                </a:solidFill>
                <a:latin typeface="+mn-lt"/>
                <a:ea typeface="+mn-ea"/>
                <a:cs typeface="+mn-ea"/>
                <a:sym typeface="+mn-lt"/>
              </a:rPr>
              <a:t>1</a:t>
            </a:r>
            <a:r>
              <a:rPr kumimoji="1" lang="zh-CN" altLang="en-US" sz="2200" dirty="0">
                <a:solidFill>
                  <a:srgbClr val="006600"/>
                </a:solidFill>
                <a:latin typeface="+mn-lt"/>
                <a:ea typeface="+mn-ea"/>
                <a:cs typeface="+mn-ea"/>
                <a:sym typeface="+mn-lt"/>
              </a:rPr>
              <a:t>指令</a:t>
            </a:r>
            <a:r>
              <a:rPr kumimoji="1" lang="zh-CN" altLang="en-US" sz="2200" dirty="0">
                <a:solidFill>
                  <a:srgbClr val="000000"/>
                </a:solidFill>
                <a:latin typeface="+mn-lt"/>
                <a:ea typeface="+mn-ea"/>
                <a:cs typeface="+mn-ea"/>
                <a:sym typeface="+mn-lt"/>
              </a:rPr>
              <a:t>：      </a:t>
            </a:r>
            <a:r>
              <a:rPr kumimoji="1" lang="en-US" altLang="zh-CN" sz="2200" dirty="0">
                <a:solidFill>
                  <a:srgbClr val="000000"/>
                </a:solidFill>
                <a:latin typeface="+mn-lt"/>
                <a:ea typeface="+mn-ea"/>
                <a:cs typeface="+mn-ea"/>
                <a:sym typeface="+mn-lt"/>
              </a:rPr>
              <a:t>DEC  OPR  </a:t>
            </a:r>
            <a:endParaRPr kumimoji="1" lang="en-US" altLang="zh-CN" sz="2200" dirty="0">
              <a:solidFill>
                <a:srgbClr val="000000"/>
              </a:solidFill>
              <a:latin typeface="+mn-lt"/>
              <a:ea typeface="+mn-ea"/>
              <a:cs typeface="+mn-ea"/>
              <a:sym typeface="+mn-lt"/>
            </a:endParaRPr>
          </a:p>
          <a:p>
            <a:pPr algn="just"/>
            <a:r>
              <a:rPr kumimoji="1" lang="zh-CN" altLang="en-US" sz="2200" dirty="0">
                <a:solidFill>
                  <a:srgbClr val="000000"/>
                </a:solidFill>
                <a:latin typeface="+mn-lt"/>
                <a:ea typeface="+mn-ea"/>
                <a:cs typeface="+mn-ea"/>
                <a:sym typeface="+mn-lt"/>
              </a:rPr>
              <a:t>执行操作：     </a:t>
            </a:r>
            <a:r>
              <a:rPr kumimoji="1" lang="en-US" altLang="zh-CN" sz="2200" dirty="0">
                <a:solidFill>
                  <a:srgbClr val="000000"/>
                </a:solidFill>
                <a:latin typeface="+mn-lt"/>
                <a:ea typeface="+mn-ea"/>
                <a:cs typeface="+mn-ea"/>
                <a:sym typeface="+mn-lt"/>
              </a:rPr>
              <a:t>(OPR) </a:t>
            </a:r>
            <a:r>
              <a:rPr kumimoji="1" lang="en-US" altLang="zh-CN" sz="2000" dirty="0">
                <a:solidFill>
                  <a:srgbClr val="000000"/>
                </a:solidFill>
                <a:cs typeface="+mn-ea"/>
                <a:sym typeface="Symbol" panose="05050102010706020507" pitchFamily="18" charset="2"/>
              </a:rPr>
              <a:t></a:t>
            </a:r>
            <a:r>
              <a:rPr kumimoji="1" lang="en-US" altLang="zh-CN" sz="2200" dirty="0">
                <a:solidFill>
                  <a:srgbClr val="000000"/>
                </a:solidFill>
                <a:latin typeface="+mn-lt"/>
                <a:ea typeface="+mn-ea"/>
                <a:cs typeface="+mn-ea"/>
                <a:sym typeface="+mn-lt"/>
              </a:rPr>
              <a:t> (OPR) </a:t>
            </a:r>
            <a:r>
              <a:rPr kumimoji="1" lang="en-US" altLang="zh-CN" sz="2200" dirty="0">
                <a:solidFill>
                  <a:srgbClr val="000000"/>
                </a:solidFill>
                <a:cs typeface="+mn-ea"/>
                <a:sym typeface="+mn-lt"/>
              </a:rPr>
              <a:t>–</a:t>
            </a:r>
            <a:r>
              <a:rPr kumimoji="1" lang="en-US" altLang="zh-CN" sz="2200" dirty="0">
                <a:solidFill>
                  <a:srgbClr val="000000"/>
                </a:solidFill>
                <a:latin typeface="+mn-lt"/>
                <a:ea typeface="+mn-ea"/>
                <a:cs typeface="+mn-ea"/>
                <a:sym typeface="+mn-lt"/>
              </a:rPr>
              <a:t> 1</a:t>
            </a:r>
            <a:endParaRPr kumimoji="1" lang="en-US" altLang="zh-CN" sz="2200" dirty="0">
              <a:solidFill>
                <a:srgbClr val="000000"/>
              </a:solidFill>
              <a:latin typeface="+mn-lt"/>
              <a:ea typeface="+mn-ea"/>
              <a:cs typeface="+mn-ea"/>
              <a:sym typeface="+mn-lt"/>
            </a:endParaRPr>
          </a:p>
          <a:p>
            <a:pPr algn="just"/>
            <a:endParaRPr kumimoji="1" lang="en-US" altLang="zh-CN" sz="2200" dirty="0">
              <a:solidFill>
                <a:srgbClr val="000000"/>
              </a:solidFill>
              <a:latin typeface="+mn-lt"/>
              <a:ea typeface="+mn-ea"/>
              <a:cs typeface="+mn-ea"/>
              <a:sym typeface="+mn-lt"/>
            </a:endParaRPr>
          </a:p>
          <a:p>
            <a:pPr algn="just"/>
            <a:r>
              <a:rPr kumimoji="1" lang="zh-CN" altLang="en-US" sz="2200" dirty="0">
                <a:solidFill>
                  <a:srgbClr val="006600"/>
                </a:solidFill>
                <a:latin typeface="+mn-lt"/>
                <a:ea typeface="+mn-ea"/>
                <a:cs typeface="+mn-ea"/>
                <a:sym typeface="+mn-lt"/>
              </a:rPr>
              <a:t>求补指令</a:t>
            </a:r>
            <a:r>
              <a:rPr kumimoji="1" lang="zh-CN" altLang="en-US" sz="2200" dirty="0">
                <a:solidFill>
                  <a:srgbClr val="000000"/>
                </a:solidFill>
                <a:latin typeface="+mn-lt"/>
                <a:ea typeface="+mn-ea"/>
                <a:cs typeface="+mn-ea"/>
                <a:sym typeface="+mn-lt"/>
              </a:rPr>
              <a:t>：     </a:t>
            </a:r>
            <a:r>
              <a:rPr kumimoji="1" lang="en-US" altLang="zh-CN" sz="2200" dirty="0">
                <a:solidFill>
                  <a:srgbClr val="000000"/>
                </a:solidFill>
                <a:latin typeface="+mn-lt"/>
                <a:ea typeface="+mn-ea"/>
                <a:cs typeface="+mn-ea"/>
                <a:sym typeface="+mn-lt"/>
              </a:rPr>
              <a:t>NEG  OPR  </a:t>
            </a:r>
            <a:endParaRPr kumimoji="1" lang="en-US" altLang="zh-CN" sz="2200" dirty="0">
              <a:solidFill>
                <a:srgbClr val="000000"/>
              </a:solidFill>
              <a:latin typeface="+mn-lt"/>
              <a:ea typeface="+mn-ea"/>
              <a:cs typeface="+mn-ea"/>
              <a:sym typeface="+mn-lt"/>
            </a:endParaRPr>
          </a:p>
          <a:p>
            <a:pPr algn="just"/>
            <a:r>
              <a:rPr kumimoji="1" lang="zh-CN" altLang="en-US" sz="2200" dirty="0">
                <a:solidFill>
                  <a:srgbClr val="000000"/>
                </a:solidFill>
                <a:latin typeface="+mn-lt"/>
                <a:ea typeface="+mn-ea"/>
                <a:cs typeface="+mn-ea"/>
                <a:sym typeface="+mn-lt"/>
              </a:rPr>
              <a:t>执行操作：     </a:t>
            </a:r>
            <a:r>
              <a:rPr kumimoji="1" lang="en-US" altLang="zh-CN" sz="2200" dirty="0">
                <a:solidFill>
                  <a:srgbClr val="000000"/>
                </a:solidFill>
                <a:latin typeface="+mn-lt"/>
                <a:ea typeface="+mn-ea"/>
                <a:cs typeface="+mn-ea"/>
                <a:sym typeface="+mn-lt"/>
              </a:rPr>
              <a:t>(OPR) </a:t>
            </a:r>
            <a:r>
              <a:rPr kumimoji="1" lang="en-US" altLang="zh-CN" sz="2000" dirty="0">
                <a:solidFill>
                  <a:srgbClr val="000000"/>
                </a:solidFill>
                <a:cs typeface="+mn-ea"/>
                <a:sym typeface="Symbol" panose="05050102010706020507" pitchFamily="18" charset="2"/>
              </a:rPr>
              <a:t></a:t>
            </a:r>
            <a:r>
              <a:rPr kumimoji="1" lang="en-US" altLang="zh-CN" sz="2200" dirty="0">
                <a:solidFill>
                  <a:srgbClr val="000000"/>
                </a:solidFill>
                <a:latin typeface="+mn-lt"/>
                <a:ea typeface="+mn-ea"/>
                <a:cs typeface="+mn-ea"/>
                <a:sym typeface="+mn-lt"/>
              </a:rPr>
              <a:t> </a:t>
            </a:r>
            <a:r>
              <a:rPr kumimoji="1" lang="en-US" altLang="zh-CN" sz="2200" dirty="0">
                <a:solidFill>
                  <a:srgbClr val="000000"/>
                </a:solidFill>
                <a:cs typeface="+mn-ea"/>
                <a:sym typeface="+mn-lt"/>
              </a:rPr>
              <a:t>–</a:t>
            </a:r>
            <a:r>
              <a:rPr kumimoji="1" lang="en-US" altLang="zh-CN" sz="2200" dirty="0">
                <a:solidFill>
                  <a:srgbClr val="000000"/>
                </a:solidFill>
                <a:latin typeface="+mn-lt"/>
                <a:ea typeface="+mn-ea"/>
                <a:cs typeface="+mn-ea"/>
                <a:sym typeface="+mn-lt"/>
              </a:rPr>
              <a:t> (OPR)</a:t>
            </a:r>
            <a:endParaRPr kumimoji="1" lang="en-US" altLang="zh-CN" sz="2200" dirty="0">
              <a:solidFill>
                <a:srgbClr val="000000"/>
              </a:solidFill>
              <a:latin typeface="+mn-lt"/>
              <a:ea typeface="+mn-ea"/>
              <a:cs typeface="+mn-ea"/>
              <a:sym typeface="+mn-lt"/>
            </a:endParaRPr>
          </a:p>
          <a:p>
            <a:pPr algn="just"/>
            <a:endParaRPr kumimoji="1" lang="en-US" altLang="zh-CN" sz="2200" dirty="0">
              <a:solidFill>
                <a:srgbClr val="000000"/>
              </a:solidFill>
              <a:latin typeface="+mn-lt"/>
              <a:ea typeface="+mn-ea"/>
              <a:cs typeface="+mn-ea"/>
              <a:sym typeface="+mn-lt"/>
            </a:endParaRPr>
          </a:p>
          <a:p>
            <a:pPr algn="just"/>
            <a:r>
              <a:rPr kumimoji="1" lang="zh-CN" altLang="en-US" sz="2200" dirty="0">
                <a:solidFill>
                  <a:srgbClr val="006600"/>
                </a:solidFill>
                <a:latin typeface="+mn-lt"/>
                <a:ea typeface="+mn-ea"/>
                <a:cs typeface="+mn-ea"/>
                <a:sym typeface="+mn-lt"/>
              </a:rPr>
              <a:t>比较指令</a:t>
            </a:r>
            <a:r>
              <a:rPr kumimoji="1" lang="zh-CN" altLang="en-US" sz="2200" dirty="0">
                <a:solidFill>
                  <a:srgbClr val="000000"/>
                </a:solidFill>
                <a:latin typeface="+mn-lt"/>
                <a:ea typeface="+mn-ea"/>
                <a:cs typeface="+mn-ea"/>
                <a:sym typeface="+mn-lt"/>
              </a:rPr>
              <a:t>：     </a:t>
            </a:r>
            <a:r>
              <a:rPr kumimoji="1" lang="en-US" altLang="zh-CN" sz="2200" dirty="0">
                <a:solidFill>
                  <a:srgbClr val="000000"/>
                </a:solidFill>
                <a:latin typeface="+mn-lt"/>
                <a:ea typeface="+mn-ea"/>
                <a:cs typeface="+mn-ea"/>
                <a:sym typeface="+mn-lt"/>
              </a:rPr>
              <a:t>CMP  OPR1, OPR2 </a:t>
            </a:r>
            <a:endParaRPr kumimoji="1" lang="en-US" altLang="zh-CN" sz="2200" dirty="0">
              <a:solidFill>
                <a:srgbClr val="000000"/>
              </a:solidFill>
              <a:latin typeface="+mn-lt"/>
              <a:ea typeface="+mn-ea"/>
              <a:cs typeface="+mn-ea"/>
              <a:sym typeface="+mn-lt"/>
            </a:endParaRPr>
          </a:p>
          <a:p>
            <a:pPr algn="just"/>
            <a:r>
              <a:rPr kumimoji="1" lang="zh-CN" altLang="en-US" sz="2200" dirty="0">
                <a:solidFill>
                  <a:srgbClr val="000000"/>
                </a:solidFill>
                <a:latin typeface="+mn-lt"/>
                <a:ea typeface="+mn-ea"/>
                <a:cs typeface="+mn-ea"/>
                <a:sym typeface="+mn-lt"/>
              </a:rPr>
              <a:t>执行操作：    </a:t>
            </a:r>
            <a:r>
              <a:rPr kumimoji="1" lang="en-US" altLang="zh-CN" sz="2200" dirty="0">
                <a:solidFill>
                  <a:srgbClr val="000000"/>
                </a:solidFill>
                <a:latin typeface="+mn-lt"/>
                <a:ea typeface="+mn-ea"/>
                <a:cs typeface="+mn-ea"/>
                <a:sym typeface="+mn-lt"/>
              </a:rPr>
              <a:t>(OPR1) </a:t>
            </a:r>
            <a:r>
              <a:rPr kumimoji="1" lang="en-US" altLang="zh-CN" sz="2200" dirty="0">
                <a:solidFill>
                  <a:srgbClr val="000000"/>
                </a:solidFill>
                <a:cs typeface="+mn-ea"/>
                <a:sym typeface="+mn-lt"/>
              </a:rPr>
              <a:t>–</a:t>
            </a:r>
            <a:r>
              <a:rPr kumimoji="1" lang="en-US" altLang="zh-CN" sz="2200" dirty="0">
                <a:solidFill>
                  <a:srgbClr val="000000"/>
                </a:solidFill>
                <a:latin typeface="+mn-lt"/>
                <a:ea typeface="+mn-ea"/>
                <a:cs typeface="+mn-ea"/>
                <a:sym typeface="+mn-lt"/>
              </a:rPr>
              <a:t> (OPR2)</a:t>
            </a:r>
            <a:endParaRPr kumimoji="1" lang="en-US" altLang="zh-CN" sz="2200" dirty="0">
              <a:solidFill>
                <a:srgbClr val="000000"/>
              </a:solidFill>
              <a:latin typeface="+mn-lt"/>
              <a:ea typeface="+mn-ea"/>
              <a:cs typeface="+mn-ea"/>
              <a:sym typeface="+mn-lt"/>
            </a:endParaRPr>
          </a:p>
        </p:txBody>
      </p:sp>
      <p:sp>
        <p:nvSpPr>
          <p:cNvPr id="48131" name="Rectangle 3"/>
          <p:cNvSpPr>
            <a:spLocks noChangeArrowheads="1"/>
          </p:cNvSpPr>
          <p:nvPr/>
        </p:nvSpPr>
        <p:spPr bwMode="auto">
          <a:xfrm>
            <a:off x="5508625" y="5245171"/>
            <a:ext cx="3455988"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kumimoji="1" lang="zh-CN" altLang="en-US" sz="2000" dirty="0">
                <a:solidFill>
                  <a:srgbClr val="CC3300"/>
                </a:solidFill>
                <a:latin typeface="+mn-lt"/>
                <a:ea typeface="+mn-ea"/>
                <a:cs typeface="+mn-ea"/>
                <a:sym typeface="+mn-lt"/>
              </a:rPr>
              <a:t>注意</a:t>
            </a:r>
            <a:r>
              <a:rPr kumimoji="1" lang="en-US" altLang="zh-CN" sz="2000" dirty="0">
                <a:solidFill>
                  <a:srgbClr val="CC3300"/>
                </a:solidFill>
                <a:latin typeface="+mn-lt"/>
                <a:ea typeface="+mn-ea"/>
                <a:cs typeface="+mn-ea"/>
                <a:sym typeface="+mn-lt"/>
              </a:rPr>
              <a:t>:</a:t>
            </a:r>
            <a:r>
              <a:rPr kumimoji="1" lang="en-US" altLang="zh-CN" sz="2000" dirty="0">
                <a:solidFill>
                  <a:srgbClr val="000000"/>
                </a:solidFill>
                <a:latin typeface="+mn-lt"/>
                <a:ea typeface="+mn-ea"/>
                <a:cs typeface="+mn-ea"/>
                <a:sym typeface="+mn-lt"/>
              </a:rPr>
              <a:t>   </a:t>
            </a:r>
            <a:endParaRPr kumimoji="1" lang="en-US" altLang="zh-CN" sz="2000" dirty="0">
              <a:solidFill>
                <a:srgbClr val="000000"/>
              </a:solidFill>
              <a:latin typeface="+mn-lt"/>
              <a:ea typeface="+mn-ea"/>
              <a:cs typeface="+mn-ea"/>
              <a:sym typeface="+mn-lt"/>
            </a:endParaRPr>
          </a:p>
          <a:p>
            <a:pPr algn="just"/>
            <a:r>
              <a:rPr kumimoji="1" lang="zh-CN" altLang="en-US" sz="2000" dirty="0">
                <a:solidFill>
                  <a:srgbClr val="0000FF"/>
                </a:solidFill>
                <a:latin typeface="+mn-lt"/>
                <a:ea typeface="+mn-ea"/>
                <a:cs typeface="+mn-ea"/>
                <a:sym typeface="+mn-lt"/>
              </a:rPr>
              <a:t>除</a:t>
            </a:r>
            <a:r>
              <a:rPr kumimoji="1" lang="en-US" altLang="zh-CN" sz="2000" dirty="0">
                <a:solidFill>
                  <a:srgbClr val="0000FF"/>
                </a:solidFill>
                <a:latin typeface="+mn-lt"/>
                <a:ea typeface="+mn-ea"/>
                <a:cs typeface="+mn-ea"/>
                <a:sym typeface="+mn-lt"/>
              </a:rPr>
              <a:t>DEC</a:t>
            </a:r>
            <a:r>
              <a:rPr kumimoji="1" lang="zh-CN" altLang="zh-CN" sz="2000" dirty="0">
                <a:solidFill>
                  <a:srgbClr val="0000FF"/>
                </a:solidFill>
                <a:latin typeface="+mn-lt"/>
                <a:ea typeface="+mn-ea"/>
                <a:cs typeface="+mn-ea"/>
                <a:sym typeface="+mn-lt"/>
              </a:rPr>
              <a:t>指令</a:t>
            </a:r>
            <a:r>
              <a:rPr kumimoji="1" lang="zh-CN" altLang="en-US" sz="2000" dirty="0">
                <a:solidFill>
                  <a:srgbClr val="0000FF"/>
                </a:solidFill>
                <a:latin typeface="+mn-lt"/>
                <a:ea typeface="+mn-ea"/>
                <a:cs typeface="+mn-ea"/>
                <a:sym typeface="+mn-lt"/>
              </a:rPr>
              <a:t>不影响</a:t>
            </a:r>
            <a:r>
              <a:rPr kumimoji="1" lang="en-US" altLang="zh-CN" sz="2000" dirty="0">
                <a:solidFill>
                  <a:srgbClr val="0000FF"/>
                </a:solidFill>
                <a:latin typeface="+mn-lt"/>
                <a:ea typeface="+mn-ea"/>
                <a:cs typeface="+mn-ea"/>
                <a:sym typeface="+mn-lt"/>
              </a:rPr>
              <a:t>CF</a:t>
            </a:r>
            <a:r>
              <a:rPr kumimoji="1" lang="zh-CN" altLang="en-US" sz="2000" dirty="0">
                <a:solidFill>
                  <a:srgbClr val="0000FF"/>
                </a:solidFill>
                <a:latin typeface="+mn-lt"/>
                <a:ea typeface="+mn-ea"/>
                <a:cs typeface="+mn-ea"/>
                <a:sym typeface="+mn-lt"/>
              </a:rPr>
              <a:t>标志外（硬件结构决定的），</a:t>
            </a:r>
            <a:r>
              <a:rPr kumimoji="1" lang="zh-CN" altLang="en-US" sz="2000" dirty="0">
                <a:solidFill>
                  <a:srgbClr val="000000"/>
                </a:solidFill>
                <a:latin typeface="+mn-lt"/>
                <a:ea typeface="+mn-ea"/>
                <a:cs typeface="+mn-ea"/>
                <a:sym typeface="+mn-lt"/>
              </a:rPr>
              <a:t>均对条件标志位有影响。</a:t>
            </a:r>
            <a:endParaRPr kumimoji="1" lang="zh-CN" altLang="en-US" sz="2000" dirty="0">
              <a:solidFill>
                <a:srgbClr val="000000"/>
              </a:solidFill>
              <a:latin typeface="+mn-lt"/>
              <a:ea typeface="+mn-ea"/>
              <a:cs typeface="+mn-ea"/>
              <a:sym typeface="+mn-lt"/>
            </a:endParaRPr>
          </a:p>
        </p:txBody>
      </p:sp>
      <p:sp>
        <p:nvSpPr>
          <p:cNvPr id="4" name="矩形 3"/>
          <p:cNvSpPr/>
          <p:nvPr/>
        </p:nvSpPr>
        <p:spPr>
          <a:xfrm>
            <a:off x="637344" y="1110950"/>
            <a:ext cx="2201244" cy="523220"/>
          </a:xfrm>
          <a:prstGeom prst="rect">
            <a:avLst/>
          </a:prstGeom>
        </p:spPr>
        <p:txBody>
          <a:bodyPr wrap="none">
            <a:spAutoFit/>
          </a:bodyPr>
          <a:lstStyle/>
          <a:p>
            <a:pPr algn="just"/>
            <a:r>
              <a:rPr kumimoji="1" lang="en-US" altLang="zh-CN" sz="2800" dirty="0">
                <a:solidFill>
                  <a:srgbClr val="CC3300"/>
                </a:solidFill>
                <a:latin typeface="+mn-lt"/>
                <a:ea typeface="+mn-ea"/>
                <a:cs typeface="+mn-ea"/>
                <a:sym typeface="+mn-lt"/>
              </a:rPr>
              <a:t>2</a:t>
            </a:r>
            <a:r>
              <a:rPr kumimoji="1" lang="zh-CN" altLang="en-US" sz="2800" dirty="0">
                <a:solidFill>
                  <a:srgbClr val="CC3300"/>
                </a:solidFill>
                <a:latin typeface="+mn-lt"/>
                <a:ea typeface="+mn-ea"/>
                <a:cs typeface="+mn-ea"/>
                <a:sym typeface="+mn-lt"/>
              </a:rPr>
              <a:t>、减法指令</a:t>
            </a:r>
            <a:endParaRPr kumimoji="1" lang="zh-CN" altLang="en-US" sz="2800" dirty="0">
              <a:solidFill>
                <a:srgbClr val="CC330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8130">
                                            <p:txEl>
                                              <p:pRg st="0" end="0"/>
                                            </p:txEl>
                                          </p:spTgt>
                                        </p:tgtEl>
                                        <p:attrNameLst>
                                          <p:attrName>style.visibility</p:attrName>
                                        </p:attrNameLst>
                                      </p:cBhvr>
                                      <p:to>
                                        <p:strVal val="visible"/>
                                      </p:to>
                                    </p:set>
                                    <p:animEffect transition="in" filter="wipe(up)">
                                      <p:cBhvr>
                                        <p:cTn id="7" dur="500"/>
                                        <p:tgtEl>
                                          <p:spTgt spid="48130">
                                            <p:txEl>
                                              <p:pRg st="0" end="0"/>
                                            </p:txEl>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48130">
                                            <p:txEl>
                                              <p:pRg st="1" end="1"/>
                                            </p:txEl>
                                          </p:spTgt>
                                        </p:tgtEl>
                                        <p:attrNameLst>
                                          <p:attrName>style.visibility</p:attrName>
                                        </p:attrNameLst>
                                      </p:cBhvr>
                                      <p:to>
                                        <p:strVal val="visible"/>
                                      </p:to>
                                    </p:set>
                                    <p:animEffect transition="in" filter="wipe(up)">
                                      <p:cBhvr>
                                        <p:cTn id="10" dur="500"/>
                                        <p:tgtEl>
                                          <p:spTgt spid="48130">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48130">
                                            <p:txEl>
                                              <p:pRg st="3" end="3"/>
                                            </p:txEl>
                                          </p:spTgt>
                                        </p:tgtEl>
                                        <p:attrNameLst>
                                          <p:attrName>style.visibility</p:attrName>
                                        </p:attrNameLst>
                                      </p:cBhvr>
                                      <p:to>
                                        <p:strVal val="visible"/>
                                      </p:to>
                                    </p:set>
                                    <p:animEffect transition="in" filter="wipe(up)">
                                      <p:cBhvr>
                                        <p:cTn id="15" dur="500"/>
                                        <p:tgtEl>
                                          <p:spTgt spid="48130">
                                            <p:txEl>
                                              <p:pRg st="3" end="3"/>
                                            </p:txEl>
                                          </p:spTgt>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48130">
                                            <p:txEl>
                                              <p:pRg st="4" end="4"/>
                                            </p:txEl>
                                          </p:spTgt>
                                        </p:tgtEl>
                                        <p:attrNameLst>
                                          <p:attrName>style.visibility</p:attrName>
                                        </p:attrNameLst>
                                      </p:cBhvr>
                                      <p:to>
                                        <p:strVal val="visible"/>
                                      </p:to>
                                    </p:set>
                                    <p:animEffect transition="in" filter="wipe(up)">
                                      <p:cBhvr>
                                        <p:cTn id="18" dur="500"/>
                                        <p:tgtEl>
                                          <p:spTgt spid="48130">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48130">
                                            <p:txEl>
                                              <p:pRg st="6" end="6"/>
                                            </p:txEl>
                                          </p:spTgt>
                                        </p:tgtEl>
                                        <p:attrNameLst>
                                          <p:attrName>style.visibility</p:attrName>
                                        </p:attrNameLst>
                                      </p:cBhvr>
                                      <p:to>
                                        <p:strVal val="visible"/>
                                      </p:to>
                                    </p:set>
                                    <p:animEffect transition="in" filter="wipe(up)">
                                      <p:cBhvr>
                                        <p:cTn id="23" dur="500"/>
                                        <p:tgtEl>
                                          <p:spTgt spid="48130">
                                            <p:txEl>
                                              <p:pRg st="6" end="6"/>
                                            </p:txEl>
                                          </p:spTgt>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48130">
                                            <p:txEl>
                                              <p:pRg st="7" end="7"/>
                                            </p:txEl>
                                          </p:spTgt>
                                        </p:tgtEl>
                                        <p:attrNameLst>
                                          <p:attrName>style.visibility</p:attrName>
                                        </p:attrNameLst>
                                      </p:cBhvr>
                                      <p:to>
                                        <p:strVal val="visible"/>
                                      </p:to>
                                    </p:set>
                                    <p:animEffect transition="in" filter="wipe(up)">
                                      <p:cBhvr>
                                        <p:cTn id="26" dur="500"/>
                                        <p:tgtEl>
                                          <p:spTgt spid="48130">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grpId="0" nodeType="clickEffect">
                                  <p:stCondLst>
                                    <p:cond delay="0"/>
                                  </p:stCondLst>
                                  <p:childTnLst>
                                    <p:set>
                                      <p:cBhvr>
                                        <p:cTn id="30" dur="1" fill="hold">
                                          <p:stCondLst>
                                            <p:cond delay="0"/>
                                          </p:stCondLst>
                                        </p:cTn>
                                        <p:tgtEl>
                                          <p:spTgt spid="48130">
                                            <p:txEl>
                                              <p:pRg st="9" end="9"/>
                                            </p:txEl>
                                          </p:spTgt>
                                        </p:tgtEl>
                                        <p:attrNameLst>
                                          <p:attrName>style.visibility</p:attrName>
                                        </p:attrNameLst>
                                      </p:cBhvr>
                                      <p:to>
                                        <p:strVal val="visible"/>
                                      </p:to>
                                    </p:set>
                                    <p:animEffect transition="in" filter="wipe(up)">
                                      <p:cBhvr>
                                        <p:cTn id="31" dur="500"/>
                                        <p:tgtEl>
                                          <p:spTgt spid="48130">
                                            <p:txEl>
                                              <p:pRg st="9" end="9"/>
                                            </p:txEl>
                                          </p:spTgt>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48130">
                                            <p:txEl>
                                              <p:pRg st="10" end="10"/>
                                            </p:txEl>
                                          </p:spTgt>
                                        </p:tgtEl>
                                        <p:attrNameLst>
                                          <p:attrName>style.visibility</p:attrName>
                                        </p:attrNameLst>
                                      </p:cBhvr>
                                      <p:to>
                                        <p:strVal val="visible"/>
                                      </p:to>
                                    </p:set>
                                    <p:animEffect transition="in" filter="wipe(up)">
                                      <p:cBhvr>
                                        <p:cTn id="34" dur="500"/>
                                        <p:tgtEl>
                                          <p:spTgt spid="48130">
                                            <p:txEl>
                                              <p:pRg st="10" end="1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48130">
                                            <p:txEl>
                                              <p:pRg st="12" end="12"/>
                                            </p:txEl>
                                          </p:spTgt>
                                        </p:tgtEl>
                                        <p:attrNameLst>
                                          <p:attrName>style.visibility</p:attrName>
                                        </p:attrNameLst>
                                      </p:cBhvr>
                                      <p:to>
                                        <p:strVal val="visible"/>
                                      </p:to>
                                    </p:set>
                                    <p:animEffect transition="in" filter="wipe(up)">
                                      <p:cBhvr>
                                        <p:cTn id="39" dur="500"/>
                                        <p:tgtEl>
                                          <p:spTgt spid="48130">
                                            <p:txEl>
                                              <p:pRg st="12" end="12"/>
                                            </p:txEl>
                                          </p:spTgt>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48130">
                                            <p:txEl>
                                              <p:pRg st="13" end="13"/>
                                            </p:txEl>
                                          </p:spTgt>
                                        </p:tgtEl>
                                        <p:attrNameLst>
                                          <p:attrName>style.visibility</p:attrName>
                                        </p:attrNameLst>
                                      </p:cBhvr>
                                      <p:to>
                                        <p:strVal val="visible"/>
                                      </p:to>
                                    </p:set>
                                    <p:animEffect transition="in" filter="wipe(up)">
                                      <p:cBhvr>
                                        <p:cTn id="42" dur="500"/>
                                        <p:tgtEl>
                                          <p:spTgt spid="48130">
                                            <p:txEl>
                                              <p:pRg st="13" end="1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48131"/>
                                        </p:tgtEl>
                                        <p:attrNameLst>
                                          <p:attrName>style.visibility</p:attrName>
                                        </p:attrNameLst>
                                      </p:cBhvr>
                                      <p:to>
                                        <p:strVal val="visible"/>
                                      </p:to>
                                    </p:set>
                                    <p:animEffect transition="in" filter="randombar(horizontal)">
                                      <p:cBhvr>
                                        <p:cTn id="47" dur="500"/>
                                        <p:tgtEl>
                                          <p:spTgt spid="48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uiExpand="1" build="p"/>
      <p:bldP spid="4813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488537" y="1381128"/>
            <a:ext cx="739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kumimoji="1" lang="zh-CN" altLang="en-US" dirty="0">
                <a:solidFill>
                  <a:srgbClr val="CC3300"/>
                </a:solidFill>
                <a:latin typeface="+mn-lt"/>
                <a:ea typeface="+mn-ea"/>
                <a:cs typeface="+mn-ea"/>
                <a:sym typeface="+mn-lt"/>
              </a:rPr>
              <a:t>减法指令对条件标志位（</a:t>
            </a:r>
            <a:r>
              <a:rPr kumimoji="1" lang="en-US" altLang="zh-CN" dirty="0">
                <a:solidFill>
                  <a:srgbClr val="CC3300"/>
                </a:solidFill>
                <a:latin typeface="+mn-lt"/>
                <a:ea typeface="+mn-ea"/>
                <a:cs typeface="+mn-ea"/>
                <a:sym typeface="+mn-lt"/>
              </a:rPr>
              <a:t>CF/OF/ZF/SF</a:t>
            </a:r>
            <a:r>
              <a:rPr kumimoji="1" lang="zh-CN" altLang="en-US" dirty="0">
                <a:solidFill>
                  <a:srgbClr val="CC3300"/>
                </a:solidFill>
                <a:latin typeface="+mn-lt"/>
                <a:ea typeface="+mn-ea"/>
                <a:cs typeface="+mn-ea"/>
                <a:sym typeface="+mn-lt"/>
              </a:rPr>
              <a:t>）的影响：</a:t>
            </a:r>
            <a:endParaRPr kumimoji="1" lang="zh-CN" altLang="en-US" dirty="0">
              <a:solidFill>
                <a:srgbClr val="CC3300"/>
              </a:solidFill>
              <a:latin typeface="+mn-lt"/>
              <a:ea typeface="+mn-ea"/>
              <a:cs typeface="+mn-ea"/>
              <a:sym typeface="+mn-lt"/>
            </a:endParaRPr>
          </a:p>
        </p:txBody>
      </p:sp>
      <p:sp>
        <p:nvSpPr>
          <p:cNvPr id="49155" name="Rectangle 3"/>
          <p:cNvSpPr>
            <a:spLocks noChangeArrowheads="1"/>
          </p:cNvSpPr>
          <p:nvPr/>
        </p:nvSpPr>
        <p:spPr bwMode="auto">
          <a:xfrm>
            <a:off x="2232197" y="5085957"/>
            <a:ext cx="4835525" cy="11020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45000"/>
              </a:lnSpc>
            </a:pPr>
            <a:r>
              <a:rPr kumimoji="1" lang="zh-CN" altLang="en-US" dirty="0">
                <a:solidFill>
                  <a:srgbClr val="006600"/>
                </a:solidFill>
                <a:latin typeface="+mn-lt"/>
                <a:ea typeface="+mn-ea"/>
                <a:cs typeface="+mn-ea"/>
                <a:sym typeface="+mn-lt"/>
              </a:rPr>
              <a:t>有符号减法下</a:t>
            </a:r>
            <a:r>
              <a:rPr kumimoji="1" lang="en-US" altLang="zh-CN" dirty="0">
                <a:solidFill>
                  <a:srgbClr val="006600"/>
                </a:solidFill>
                <a:latin typeface="+mn-lt"/>
                <a:ea typeface="+mn-ea"/>
                <a:cs typeface="+mn-ea"/>
                <a:sym typeface="+mn-lt"/>
              </a:rPr>
              <a:t>CF</a:t>
            </a:r>
            <a:r>
              <a:rPr kumimoji="1" lang="zh-CN" altLang="en-US" dirty="0">
                <a:solidFill>
                  <a:srgbClr val="006600"/>
                </a:solidFill>
                <a:latin typeface="+mn-lt"/>
                <a:ea typeface="+mn-ea"/>
                <a:cs typeface="+mn-ea"/>
                <a:sym typeface="+mn-lt"/>
              </a:rPr>
              <a:t>是没有意义的</a:t>
            </a:r>
            <a:endParaRPr kumimoji="1" lang="zh-CN" altLang="en-US" dirty="0">
              <a:solidFill>
                <a:srgbClr val="006600"/>
              </a:solidFill>
              <a:latin typeface="+mn-lt"/>
              <a:ea typeface="+mn-ea"/>
              <a:cs typeface="+mn-ea"/>
              <a:sym typeface="+mn-lt"/>
            </a:endParaRPr>
          </a:p>
          <a:p>
            <a:pPr>
              <a:lnSpc>
                <a:spcPct val="145000"/>
              </a:lnSpc>
            </a:pPr>
            <a:r>
              <a:rPr kumimoji="1" lang="zh-CN" altLang="en-US" dirty="0">
                <a:solidFill>
                  <a:srgbClr val="006600"/>
                </a:solidFill>
                <a:latin typeface="+mn-lt"/>
                <a:ea typeface="+mn-ea"/>
                <a:cs typeface="+mn-ea"/>
                <a:sym typeface="+mn-lt"/>
              </a:rPr>
              <a:t>无</a:t>
            </a:r>
            <a:r>
              <a:rPr kumimoji="1" lang="zh-CN" altLang="en-US">
                <a:solidFill>
                  <a:srgbClr val="006600"/>
                </a:solidFill>
                <a:latin typeface="+mn-lt"/>
                <a:ea typeface="+mn-ea"/>
                <a:cs typeface="+mn-ea"/>
                <a:sym typeface="+mn-lt"/>
              </a:rPr>
              <a:t>符号数减法</a:t>
            </a:r>
            <a:r>
              <a:rPr kumimoji="1" lang="zh-CN" altLang="en-US" dirty="0">
                <a:solidFill>
                  <a:srgbClr val="006600"/>
                </a:solidFill>
                <a:latin typeface="+mn-lt"/>
                <a:ea typeface="+mn-ea"/>
                <a:cs typeface="+mn-ea"/>
                <a:sym typeface="+mn-lt"/>
              </a:rPr>
              <a:t>下</a:t>
            </a:r>
            <a:r>
              <a:rPr kumimoji="1" lang="en-US" altLang="zh-CN" dirty="0">
                <a:solidFill>
                  <a:srgbClr val="006600"/>
                </a:solidFill>
                <a:latin typeface="+mn-lt"/>
                <a:ea typeface="+mn-ea"/>
                <a:cs typeface="+mn-ea"/>
                <a:sym typeface="+mn-lt"/>
              </a:rPr>
              <a:t>OF</a:t>
            </a:r>
            <a:r>
              <a:rPr kumimoji="1" lang="zh-CN" altLang="en-US" dirty="0">
                <a:solidFill>
                  <a:srgbClr val="006600"/>
                </a:solidFill>
                <a:latin typeface="+mn-lt"/>
                <a:ea typeface="+mn-ea"/>
                <a:cs typeface="+mn-ea"/>
                <a:sym typeface="+mn-lt"/>
              </a:rPr>
              <a:t>是没有意义的</a:t>
            </a:r>
            <a:endParaRPr kumimoji="1" lang="zh-CN" altLang="en-US" dirty="0">
              <a:solidFill>
                <a:srgbClr val="006600"/>
              </a:solidFill>
              <a:latin typeface="+mn-lt"/>
              <a:ea typeface="+mn-ea"/>
              <a:cs typeface="+mn-ea"/>
              <a:sym typeface="+mn-lt"/>
            </a:endParaRPr>
          </a:p>
        </p:txBody>
      </p:sp>
      <p:grpSp>
        <p:nvGrpSpPr>
          <p:cNvPr id="2" name="组合 1"/>
          <p:cNvGrpSpPr/>
          <p:nvPr/>
        </p:nvGrpSpPr>
        <p:grpSpPr>
          <a:xfrm>
            <a:off x="475179" y="2396643"/>
            <a:ext cx="7352162" cy="802656"/>
            <a:chOff x="475179" y="2396643"/>
            <a:chExt cx="7352162" cy="802656"/>
          </a:xfrm>
        </p:grpSpPr>
        <p:sp>
          <p:nvSpPr>
            <p:cNvPr id="49156" name="Text Box 4"/>
            <p:cNvSpPr txBox="1">
              <a:spLocks noChangeArrowheads="1"/>
            </p:cNvSpPr>
            <p:nvPr/>
          </p:nvSpPr>
          <p:spPr bwMode="auto">
            <a:xfrm>
              <a:off x="1472579" y="2396643"/>
              <a:ext cx="6354762" cy="802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lnSpc>
                  <a:spcPct val="70000"/>
                </a:lnSpc>
                <a:spcBef>
                  <a:spcPct val="50000"/>
                </a:spcBef>
              </a:pPr>
              <a:r>
                <a:rPr kumimoji="1" lang="en-US" altLang="zh-CN" dirty="0">
                  <a:solidFill>
                    <a:srgbClr val="000000"/>
                  </a:solidFill>
                  <a:latin typeface="+mn-lt"/>
                  <a:ea typeface="+mn-ea"/>
                  <a:cs typeface="+mn-ea"/>
                  <a:sym typeface="+mn-lt"/>
                </a:rPr>
                <a:t>1  </a:t>
              </a:r>
              <a:r>
                <a:rPr kumimoji="1" lang="zh-CN" altLang="en-US" dirty="0">
                  <a:solidFill>
                    <a:srgbClr val="000000"/>
                  </a:solidFill>
                  <a:latin typeface="+mn-lt"/>
                  <a:ea typeface="+mn-ea"/>
                  <a:cs typeface="+mn-ea"/>
                  <a:sym typeface="+mn-lt"/>
                </a:rPr>
                <a:t>被减数的最高有效位有向高位的借位</a:t>
              </a:r>
              <a:endParaRPr kumimoji="1" lang="zh-CN" altLang="en-US" dirty="0">
                <a:solidFill>
                  <a:srgbClr val="000000"/>
                </a:solidFill>
                <a:latin typeface="+mn-lt"/>
                <a:ea typeface="+mn-ea"/>
                <a:cs typeface="+mn-ea"/>
                <a:sym typeface="+mn-lt"/>
              </a:endParaRPr>
            </a:p>
            <a:p>
              <a:pPr eaLnBrk="1" hangingPunct="1">
                <a:lnSpc>
                  <a:spcPct val="70000"/>
                </a:lnSpc>
                <a:spcBef>
                  <a:spcPct val="50000"/>
                </a:spcBef>
              </a:pPr>
              <a:r>
                <a:rPr kumimoji="1" lang="en-US" altLang="zh-CN" dirty="0">
                  <a:solidFill>
                    <a:srgbClr val="000000"/>
                  </a:solidFill>
                  <a:latin typeface="+mn-lt"/>
                  <a:ea typeface="+mn-ea"/>
                  <a:cs typeface="+mn-ea"/>
                  <a:sym typeface="+mn-lt"/>
                </a:rPr>
                <a:t>0  </a:t>
              </a:r>
              <a:r>
                <a:rPr kumimoji="1" lang="zh-CN" altLang="en-US" dirty="0">
                  <a:solidFill>
                    <a:srgbClr val="000000"/>
                  </a:solidFill>
                  <a:latin typeface="+mn-lt"/>
                  <a:ea typeface="+mn-ea"/>
                  <a:cs typeface="+mn-ea"/>
                  <a:sym typeface="+mn-lt"/>
                </a:rPr>
                <a:t>否则</a:t>
              </a:r>
              <a:endParaRPr kumimoji="1" lang="zh-CN" altLang="en-US" dirty="0">
                <a:solidFill>
                  <a:srgbClr val="000000"/>
                </a:solidFill>
                <a:latin typeface="+mn-lt"/>
                <a:ea typeface="+mn-ea"/>
                <a:cs typeface="+mn-ea"/>
                <a:sym typeface="+mn-lt"/>
              </a:endParaRPr>
            </a:p>
          </p:txBody>
        </p:sp>
        <p:sp>
          <p:nvSpPr>
            <p:cNvPr id="49157" name="Text Box 5"/>
            <p:cNvSpPr txBox="1">
              <a:spLocks noChangeArrowheads="1"/>
            </p:cNvSpPr>
            <p:nvPr/>
          </p:nvSpPr>
          <p:spPr bwMode="auto">
            <a:xfrm>
              <a:off x="475179" y="2490790"/>
              <a:ext cx="79701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1" lang="en-US" altLang="zh-CN" dirty="0">
                  <a:solidFill>
                    <a:srgbClr val="000000"/>
                  </a:solidFill>
                  <a:latin typeface="+mn-lt"/>
                  <a:ea typeface="+mn-ea"/>
                  <a:cs typeface="+mn-ea"/>
                  <a:sym typeface="+mn-lt"/>
                </a:rPr>
                <a:t>CF=</a:t>
              </a:r>
              <a:endParaRPr kumimoji="1" lang="en-US" altLang="zh-CN" dirty="0">
                <a:solidFill>
                  <a:srgbClr val="000000"/>
                </a:solidFill>
                <a:latin typeface="+mn-lt"/>
                <a:ea typeface="+mn-ea"/>
                <a:cs typeface="+mn-ea"/>
                <a:sym typeface="+mn-lt"/>
              </a:endParaRPr>
            </a:p>
          </p:txBody>
        </p:sp>
        <p:sp>
          <p:nvSpPr>
            <p:cNvPr id="49158" name="AutoShape 6"/>
            <p:cNvSpPr/>
            <p:nvPr/>
          </p:nvSpPr>
          <p:spPr bwMode="auto">
            <a:xfrm>
              <a:off x="1333429" y="2477456"/>
              <a:ext cx="147499" cy="524173"/>
            </a:xfrm>
            <a:prstGeom prst="leftBrace">
              <a:avLst>
                <a:gd name="adj1" fmla="val 75000"/>
                <a:gd name="adj2" fmla="val 50000"/>
              </a:avLst>
            </a:prstGeom>
            <a:noFill/>
            <a:ln w="28575" cap="sq">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grpSp>
      <p:grpSp>
        <p:nvGrpSpPr>
          <p:cNvPr id="3" name="组合 2"/>
          <p:cNvGrpSpPr/>
          <p:nvPr/>
        </p:nvGrpSpPr>
        <p:grpSpPr>
          <a:xfrm>
            <a:off x="488537" y="3620605"/>
            <a:ext cx="8526254" cy="802656"/>
            <a:chOff x="488537" y="3620605"/>
            <a:chExt cx="8526254" cy="802656"/>
          </a:xfrm>
        </p:grpSpPr>
        <p:sp>
          <p:nvSpPr>
            <p:cNvPr id="49159" name="Text Box 7"/>
            <p:cNvSpPr txBox="1">
              <a:spLocks noChangeArrowheads="1"/>
            </p:cNvSpPr>
            <p:nvPr/>
          </p:nvSpPr>
          <p:spPr bwMode="auto">
            <a:xfrm>
              <a:off x="1472579" y="3620605"/>
              <a:ext cx="7542212" cy="802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lnSpc>
                  <a:spcPct val="70000"/>
                </a:lnSpc>
                <a:spcBef>
                  <a:spcPct val="50000"/>
                </a:spcBef>
              </a:pPr>
              <a:r>
                <a:rPr kumimoji="1" lang="en-US" altLang="zh-CN">
                  <a:solidFill>
                    <a:srgbClr val="000000"/>
                  </a:solidFill>
                  <a:latin typeface="+mn-lt"/>
                  <a:ea typeface="+mn-ea"/>
                  <a:cs typeface="+mn-ea"/>
                  <a:sym typeface="+mn-lt"/>
                </a:rPr>
                <a:t>1  </a:t>
              </a:r>
              <a:r>
                <a:rPr kumimoji="1" lang="zh-CN" altLang="en-US">
                  <a:solidFill>
                    <a:srgbClr val="000000"/>
                  </a:solidFill>
                  <a:latin typeface="+mn-lt"/>
                  <a:ea typeface="+mn-ea"/>
                  <a:cs typeface="+mn-ea"/>
                  <a:sym typeface="+mn-lt"/>
                </a:rPr>
                <a:t>两个操作数符号相反，而结果的符号与被减数相反</a:t>
              </a:r>
              <a:endParaRPr kumimoji="1" lang="zh-CN" altLang="en-US">
                <a:solidFill>
                  <a:srgbClr val="000000"/>
                </a:solidFill>
                <a:latin typeface="+mn-lt"/>
                <a:ea typeface="+mn-ea"/>
                <a:cs typeface="+mn-ea"/>
                <a:sym typeface="+mn-lt"/>
              </a:endParaRPr>
            </a:p>
            <a:p>
              <a:pPr eaLnBrk="1" hangingPunct="1">
                <a:lnSpc>
                  <a:spcPct val="70000"/>
                </a:lnSpc>
                <a:spcBef>
                  <a:spcPct val="50000"/>
                </a:spcBef>
              </a:pPr>
              <a:r>
                <a:rPr kumimoji="1" lang="en-US" altLang="zh-CN">
                  <a:solidFill>
                    <a:srgbClr val="000000"/>
                  </a:solidFill>
                  <a:latin typeface="+mn-lt"/>
                  <a:ea typeface="+mn-ea"/>
                  <a:cs typeface="+mn-ea"/>
                  <a:sym typeface="+mn-lt"/>
                </a:rPr>
                <a:t>0  </a:t>
              </a:r>
              <a:r>
                <a:rPr kumimoji="1" lang="zh-CN" altLang="en-US">
                  <a:solidFill>
                    <a:srgbClr val="000000"/>
                  </a:solidFill>
                  <a:latin typeface="+mn-lt"/>
                  <a:ea typeface="+mn-ea"/>
                  <a:cs typeface="+mn-ea"/>
                  <a:sym typeface="+mn-lt"/>
                </a:rPr>
                <a:t>否则</a:t>
              </a:r>
              <a:endParaRPr kumimoji="1" lang="zh-CN" altLang="en-US">
                <a:solidFill>
                  <a:srgbClr val="000000"/>
                </a:solidFill>
                <a:latin typeface="+mn-lt"/>
                <a:ea typeface="+mn-ea"/>
                <a:cs typeface="+mn-ea"/>
                <a:sym typeface="+mn-lt"/>
              </a:endParaRPr>
            </a:p>
          </p:txBody>
        </p:sp>
        <p:sp>
          <p:nvSpPr>
            <p:cNvPr id="49160" name="Text Box 8"/>
            <p:cNvSpPr txBox="1">
              <a:spLocks noChangeArrowheads="1"/>
            </p:cNvSpPr>
            <p:nvPr/>
          </p:nvSpPr>
          <p:spPr bwMode="auto">
            <a:xfrm>
              <a:off x="488537" y="3734905"/>
              <a:ext cx="79060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1" lang="en-US" altLang="zh-CN" dirty="0">
                  <a:solidFill>
                    <a:srgbClr val="000000"/>
                  </a:solidFill>
                  <a:latin typeface="+mn-lt"/>
                  <a:ea typeface="+mn-ea"/>
                  <a:cs typeface="+mn-ea"/>
                  <a:sym typeface="+mn-lt"/>
                </a:rPr>
                <a:t>OF=</a:t>
              </a:r>
              <a:endParaRPr kumimoji="1" lang="en-US" altLang="zh-CN" dirty="0">
                <a:solidFill>
                  <a:srgbClr val="000000"/>
                </a:solidFill>
                <a:latin typeface="+mn-lt"/>
                <a:ea typeface="+mn-ea"/>
                <a:cs typeface="+mn-ea"/>
                <a:sym typeface="+mn-lt"/>
              </a:endParaRPr>
            </a:p>
          </p:txBody>
        </p:sp>
        <p:sp>
          <p:nvSpPr>
            <p:cNvPr id="49161" name="AutoShape 9"/>
            <p:cNvSpPr/>
            <p:nvPr/>
          </p:nvSpPr>
          <p:spPr bwMode="auto">
            <a:xfrm>
              <a:off x="1333429" y="3701418"/>
              <a:ext cx="147499" cy="524173"/>
            </a:xfrm>
            <a:prstGeom prst="leftBrace">
              <a:avLst>
                <a:gd name="adj1" fmla="val 75000"/>
                <a:gd name="adj2" fmla="val 50000"/>
              </a:avLst>
            </a:prstGeom>
            <a:noFill/>
            <a:ln w="28575" cap="sq">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49155"/>
                                        </p:tgtEl>
                                        <p:attrNameLst>
                                          <p:attrName>style.visibility</p:attrName>
                                        </p:attrNameLst>
                                      </p:cBhvr>
                                      <p:to>
                                        <p:strVal val="visible"/>
                                      </p:to>
                                    </p:set>
                                    <p:animEffect transition="in" filter="fade">
                                      <p:cBhvr>
                                        <p:cTn id="17" dur="1000"/>
                                        <p:tgtEl>
                                          <p:spTgt spid="49155"/>
                                        </p:tgtEl>
                                      </p:cBhvr>
                                    </p:animEffect>
                                    <p:anim calcmode="lin" valueType="num">
                                      <p:cBhvr>
                                        <p:cTn id="18" dur="1000" fill="hold"/>
                                        <p:tgtEl>
                                          <p:spTgt spid="49155"/>
                                        </p:tgtEl>
                                        <p:attrNameLst>
                                          <p:attrName>ppt_x</p:attrName>
                                        </p:attrNameLst>
                                      </p:cBhvr>
                                      <p:tavLst>
                                        <p:tav tm="0">
                                          <p:val>
                                            <p:strVal val="#ppt_x"/>
                                          </p:val>
                                        </p:tav>
                                        <p:tav tm="100000">
                                          <p:val>
                                            <p:strVal val="#ppt_x"/>
                                          </p:val>
                                        </p:tav>
                                      </p:tavLst>
                                    </p:anim>
                                    <p:anim calcmode="lin" valueType="num">
                                      <p:cBhvr>
                                        <p:cTn id="19" dur="1000" fill="hold"/>
                                        <p:tgtEl>
                                          <p:spTgt spid="491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Text Box 13"/>
          <p:cNvSpPr txBox="1">
            <a:spLocks noChangeArrowheads="1"/>
          </p:cNvSpPr>
          <p:nvPr/>
        </p:nvSpPr>
        <p:spPr bwMode="auto">
          <a:xfrm>
            <a:off x="3067602" y="1133061"/>
            <a:ext cx="5708650" cy="1052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lnSpc>
                <a:spcPct val="120000"/>
              </a:lnSpc>
              <a:spcBef>
                <a:spcPct val="20000"/>
              </a:spcBef>
            </a:pPr>
            <a:r>
              <a:rPr lang="zh-CN" altLang="en-US" dirty="0">
                <a:latin typeface="+mn-lt"/>
                <a:ea typeface="+mn-ea"/>
                <a:cs typeface="+mn-ea"/>
                <a:sym typeface="+mn-lt"/>
              </a:rPr>
              <a:t>指令格式：</a:t>
            </a:r>
            <a:r>
              <a:rPr lang="en-US" altLang="zh-CN" dirty="0">
                <a:latin typeface="+mn-lt"/>
                <a:ea typeface="+mn-ea"/>
                <a:cs typeface="+mn-ea"/>
                <a:sym typeface="+mn-lt"/>
              </a:rPr>
              <a:t>NEG OPR</a:t>
            </a:r>
            <a:endParaRPr lang="en-US" altLang="zh-CN" dirty="0">
              <a:latin typeface="+mn-lt"/>
              <a:ea typeface="+mn-ea"/>
              <a:cs typeface="+mn-ea"/>
              <a:sym typeface="+mn-lt"/>
            </a:endParaRPr>
          </a:p>
          <a:p>
            <a:pPr eaLnBrk="1" hangingPunct="1">
              <a:lnSpc>
                <a:spcPct val="120000"/>
              </a:lnSpc>
              <a:spcBef>
                <a:spcPct val="20000"/>
              </a:spcBef>
            </a:pPr>
            <a:r>
              <a:rPr lang="zh-CN" altLang="en-US" dirty="0">
                <a:latin typeface="+mn-lt"/>
                <a:ea typeface="+mn-ea"/>
                <a:cs typeface="+mn-ea"/>
                <a:sym typeface="+mn-lt"/>
              </a:rPr>
              <a:t>执行操作（</a:t>
            </a:r>
            <a:r>
              <a:rPr lang="en-US" altLang="zh-CN" dirty="0">
                <a:latin typeface="+mn-lt"/>
                <a:ea typeface="+mn-ea"/>
                <a:cs typeface="+mn-ea"/>
                <a:sym typeface="+mn-lt"/>
              </a:rPr>
              <a:t>OPR</a:t>
            </a:r>
            <a:r>
              <a:rPr lang="zh-CN" altLang="en-US" dirty="0">
                <a:latin typeface="+mn-lt"/>
                <a:ea typeface="+mn-ea"/>
                <a:cs typeface="+mn-ea"/>
                <a:sym typeface="+mn-lt"/>
              </a:rPr>
              <a:t>）</a:t>
            </a:r>
            <a:r>
              <a:rPr kumimoji="1" lang="en-US" altLang="zh-CN" dirty="0">
                <a:solidFill>
                  <a:srgbClr val="000000"/>
                </a:solidFill>
                <a:cs typeface="+mn-ea"/>
                <a:sym typeface="Symbol" panose="05050102010706020507" pitchFamily="18" charset="2"/>
              </a:rPr>
              <a:t> </a:t>
            </a:r>
            <a:r>
              <a:rPr lang="zh-CN" altLang="en-US" dirty="0">
                <a:latin typeface="+mn-lt"/>
                <a:ea typeface="+mn-ea"/>
                <a:cs typeface="+mn-ea"/>
                <a:sym typeface="+mn-lt"/>
              </a:rPr>
              <a:t> </a:t>
            </a:r>
            <a:r>
              <a:rPr kumimoji="1" lang="en-US" altLang="zh-CN" dirty="0">
                <a:solidFill>
                  <a:srgbClr val="000000"/>
                </a:solidFill>
                <a:cs typeface="+mn-ea"/>
                <a:sym typeface="+mn-lt"/>
              </a:rPr>
              <a:t>– </a:t>
            </a:r>
            <a:r>
              <a:rPr lang="en-US" altLang="zh-CN" dirty="0">
                <a:latin typeface="+mn-lt"/>
                <a:ea typeface="+mn-ea"/>
                <a:cs typeface="+mn-ea"/>
                <a:sym typeface="+mn-lt"/>
              </a:rPr>
              <a:t>(OPR</a:t>
            </a:r>
            <a:r>
              <a:rPr lang="zh-CN" altLang="en-US" dirty="0">
                <a:latin typeface="+mn-lt"/>
                <a:ea typeface="+mn-ea"/>
                <a:cs typeface="+mn-ea"/>
                <a:sym typeface="+mn-lt"/>
              </a:rPr>
              <a:t>）</a:t>
            </a:r>
            <a:endParaRPr lang="zh-CN" altLang="en-US" dirty="0">
              <a:latin typeface="+mn-lt"/>
              <a:ea typeface="+mn-ea"/>
              <a:cs typeface="+mn-ea"/>
              <a:sym typeface="+mn-lt"/>
            </a:endParaRPr>
          </a:p>
        </p:txBody>
      </p:sp>
      <p:sp>
        <p:nvSpPr>
          <p:cNvPr id="50180" name="Text Box 14"/>
          <p:cNvSpPr txBox="1">
            <a:spLocks noChangeArrowheads="1"/>
          </p:cNvSpPr>
          <p:nvPr/>
        </p:nvSpPr>
        <p:spPr bwMode="auto">
          <a:xfrm>
            <a:off x="397460" y="2258359"/>
            <a:ext cx="8556040" cy="939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lnSpc>
                <a:spcPct val="120000"/>
              </a:lnSpc>
              <a:spcBef>
                <a:spcPct val="20000"/>
              </a:spcBef>
            </a:pPr>
            <a:r>
              <a:rPr lang="zh-CN" altLang="en-US" dirty="0">
                <a:latin typeface="+mn-lt"/>
                <a:ea typeface="+mn-ea"/>
                <a:cs typeface="+mn-ea"/>
                <a:sym typeface="+mn-lt"/>
              </a:rPr>
              <a:t>即将操作数按位</a:t>
            </a:r>
            <a:r>
              <a:rPr lang="zh-CN" altLang="en-US" dirty="0">
                <a:solidFill>
                  <a:srgbClr val="FF0066"/>
                </a:solidFill>
                <a:latin typeface="+mn-lt"/>
                <a:ea typeface="+mn-ea"/>
                <a:cs typeface="+mn-ea"/>
                <a:sym typeface="+mn-lt"/>
              </a:rPr>
              <a:t>求反后末位加</a:t>
            </a:r>
            <a:r>
              <a:rPr lang="en-US" altLang="zh-CN" dirty="0">
                <a:solidFill>
                  <a:srgbClr val="FF0066"/>
                </a:solidFill>
                <a:latin typeface="+mn-lt"/>
                <a:ea typeface="+mn-ea"/>
                <a:cs typeface="+mn-ea"/>
                <a:sym typeface="+mn-lt"/>
              </a:rPr>
              <a:t>1</a:t>
            </a:r>
            <a:r>
              <a:rPr lang="zh-CN" altLang="en-US" dirty="0">
                <a:latin typeface="+mn-lt"/>
                <a:ea typeface="+mn-ea"/>
                <a:cs typeface="+mn-ea"/>
                <a:sym typeface="+mn-lt"/>
              </a:rPr>
              <a:t>，因而执行的操作也可以表示为：（</a:t>
            </a:r>
            <a:r>
              <a:rPr lang="en-US" altLang="zh-CN" dirty="0">
                <a:latin typeface="+mn-lt"/>
                <a:ea typeface="+mn-ea"/>
                <a:cs typeface="+mn-ea"/>
                <a:sym typeface="+mn-lt"/>
              </a:rPr>
              <a:t>OPR</a:t>
            </a:r>
            <a:r>
              <a:rPr lang="zh-CN" altLang="en-US" dirty="0">
                <a:latin typeface="+mn-lt"/>
                <a:ea typeface="+mn-ea"/>
                <a:cs typeface="+mn-ea"/>
                <a:sym typeface="+mn-lt"/>
              </a:rPr>
              <a:t>）</a:t>
            </a:r>
            <a:r>
              <a:rPr kumimoji="1" lang="en-US" altLang="zh-CN" dirty="0">
                <a:solidFill>
                  <a:srgbClr val="000000"/>
                </a:solidFill>
                <a:cs typeface="+mn-ea"/>
                <a:sym typeface="Symbol" panose="05050102010706020507" pitchFamily="18" charset="2"/>
              </a:rPr>
              <a:t> </a:t>
            </a:r>
            <a:r>
              <a:rPr lang="zh-CN" altLang="en-US" dirty="0">
                <a:latin typeface="+mn-lt"/>
                <a:ea typeface="+mn-ea"/>
                <a:cs typeface="+mn-ea"/>
                <a:sym typeface="+mn-lt"/>
              </a:rPr>
              <a:t> </a:t>
            </a:r>
            <a:r>
              <a:rPr lang="en-US" altLang="zh-CN" dirty="0">
                <a:latin typeface="+mn-lt"/>
                <a:ea typeface="+mn-ea"/>
                <a:cs typeface="+mn-ea"/>
                <a:sym typeface="+mn-lt"/>
              </a:rPr>
              <a:t>0FFFFH</a:t>
            </a:r>
            <a:r>
              <a:rPr kumimoji="1" lang="en-US" altLang="zh-CN" dirty="0">
                <a:solidFill>
                  <a:srgbClr val="000000"/>
                </a:solidFill>
                <a:cs typeface="+mn-ea"/>
                <a:sym typeface="+mn-lt"/>
              </a:rPr>
              <a:t> – </a:t>
            </a:r>
            <a:r>
              <a:rPr lang="en-US" altLang="zh-CN" dirty="0">
                <a:latin typeface="+mn-lt"/>
                <a:cs typeface="+mn-ea"/>
                <a:sym typeface="+mn-lt"/>
              </a:rPr>
              <a:t>(</a:t>
            </a:r>
            <a:r>
              <a:rPr lang="en-US" altLang="zh-CN" dirty="0">
                <a:latin typeface="+mn-lt"/>
                <a:ea typeface="+mn-ea"/>
                <a:cs typeface="+mn-ea"/>
                <a:sym typeface="+mn-lt"/>
              </a:rPr>
              <a:t>OPR)+1</a:t>
            </a:r>
            <a:endParaRPr lang="en-US" altLang="zh-CN" dirty="0">
              <a:latin typeface="+mn-lt"/>
              <a:ea typeface="+mn-ea"/>
              <a:cs typeface="+mn-ea"/>
              <a:sym typeface="+mn-lt"/>
            </a:endParaRPr>
          </a:p>
        </p:txBody>
      </p:sp>
      <p:sp>
        <p:nvSpPr>
          <p:cNvPr id="5" name="矩形 4"/>
          <p:cNvSpPr/>
          <p:nvPr/>
        </p:nvSpPr>
        <p:spPr>
          <a:xfrm>
            <a:off x="980083" y="1358113"/>
            <a:ext cx="1620957" cy="523220"/>
          </a:xfrm>
          <a:prstGeom prst="rect">
            <a:avLst/>
          </a:prstGeom>
        </p:spPr>
        <p:txBody>
          <a:bodyPr wrap="none">
            <a:spAutoFit/>
          </a:bodyPr>
          <a:lstStyle/>
          <a:p>
            <a:pPr algn="just"/>
            <a:r>
              <a:rPr kumimoji="1" lang="zh-CN" altLang="en-US" sz="2800" dirty="0">
                <a:solidFill>
                  <a:srgbClr val="CC3300"/>
                </a:solidFill>
                <a:latin typeface="+mn-lt"/>
                <a:ea typeface="+mn-ea"/>
                <a:cs typeface="+mn-ea"/>
                <a:sym typeface="+mn-lt"/>
              </a:rPr>
              <a:t>求补指令</a:t>
            </a:r>
            <a:endParaRPr kumimoji="1" lang="zh-CN" altLang="en-US" sz="2800" dirty="0">
              <a:solidFill>
                <a:srgbClr val="CC3300"/>
              </a:solidFill>
              <a:latin typeface="+mn-lt"/>
              <a:ea typeface="+mn-ea"/>
              <a:cs typeface="+mn-ea"/>
              <a:sym typeface="+mn-lt"/>
            </a:endParaRPr>
          </a:p>
        </p:txBody>
      </p:sp>
      <p:sp>
        <p:nvSpPr>
          <p:cNvPr id="6" name="Text Box 3"/>
          <p:cNvSpPr txBox="1">
            <a:spLocks noChangeArrowheads="1"/>
          </p:cNvSpPr>
          <p:nvPr/>
        </p:nvSpPr>
        <p:spPr bwMode="auto">
          <a:xfrm>
            <a:off x="858387" y="3726508"/>
            <a:ext cx="7917865" cy="2601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lnSpc>
                <a:spcPct val="120000"/>
              </a:lnSpc>
              <a:spcBef>
                <a:spcPct val="20000"/>
              </a:spcBef>
            </a:pPr>
            <a:r>
              <a:rPr lang="zh-CN" altLang="en-US" dirty="0">
                <a:solidFill>
                  <a:srgbClr val="003399"/>
                </a:solidFill>
                <a:latin typeface="+mn-lt"/>
                <a:ea typeface="+mn-ea"/>
                <a:cs typeface="+mn-ea"/>
                <a:sym typeface="+mn-lt"/>
              </a:rPr>
              <a:t>例：</a:t>
            </a:r>
            <a:endParaRPr lang="en-US" altLang="zh-CN" dirty="0">
              <a:solidFill>
                <a:srgbClr val="003399"/>
              </a:solidFill>
              <a:latin typeface="+mn-lt"/>
              <a:ea typeface="+mn-ea"/>
              <a:cs typeface="+mn-ea"/>
              <a:sym typeface="+mn-lt"/>
            </a:endParaRPr>
          </a:p>
          <a:p>
            <a:pPr eaLnBrk="1" hangingPunct="1">
              <a:lnSpc>
                <a:spcPct val="120000"/>
              </a:lnSpc>
              <a:spcBef>
                <a:spcPct val="20000"/>
              </a:spcBef>
            </a:pPr>
            <a:r>
              <a:rPr lang="zh-CN" altLang="en-US" dirty="0">
                <a:solidFill>
                  <a:srgbClr val="003399"/>
                </a:solidFill>
                <a:latin typeface="+mn-lt"/>
                <a:ea typeface="+mn-ea"/>
                <a:cs typeface="+mn-ea"/>
                <a:sym typeface="+mn-lt"/>
              </a:rPr>
              <a:t>       如果</a:t>
            </a:r>
            <a:r>
              <a:rPr lang="en-US" altLang="zh-CN" dirty="0">
                <a:solidFill>
                  <a:srgbClr val="003399"/>
                </a:solidFill>
                <a:latin typeface="+mn-lt"/>
                <a:ea typeface="+mn-ea"/>
                <a:cs typeface="+mn-ea"/>
                <a:sym typeface="+mn-lt"/>
              </a:rPr>
              <a:t>CL=100</a:t>
            </a:r>
            <a:r>
              <a:rPr lang="zh-CN" altLang="en-US" dirty="0">
                <a:solidFill>
                  <a:srgbClr val="003399"/>
                </a:solidFill>
                <a:latin typeface="+mn-lt"/>
                <a:ea typeface="+mn-ea"/>
                <a:cs typeface="+mn-ea"/>
                <a:sym typeface="+mn-lt"/>
              </a:rPr>
              <a:t>，执行</a:t>
            </a:r>
            <a:r>
              <a:rPr lang="en-US" altLang="zh-CN" dirty="0">
                <a:solidFill>
                  <a:srgbClr val="003399"/>
                </a:solidFill>
                <a:latin typeface="+mn-lt"/>
                <a:ea typeface="+mn-ea"/>
                <a:cs typeface="+mn-ea"/>
                <a:sym typeface="+mn-lt"/>
              </a:rPr>
              <a:t>NEG CL</a:t>
            </a:r>
            <a:r>
              <a:rPr lang="zh-CN" altLang="en-US" dirty="0">
                <a:solidFill>
                  <a:srgbClr val="003399"/>
                </a:solidFill>
                <a:latin typeface="+mn-lt"/>
                <a:ea typeface="+mn-ea"/>
                <a:cs typeface="+mn-ea"/>
                <a:sym typeface="+mn-lt"/>
              </a:rPr>
              <a:t>后，</a:t>
            </a:r>
            <a:endParaRPr lang="en-US" altLang="zh-CN" dirty="0">
              <a:solidFill>
                <a:srgbClr val="003399"/>
              </a:solidFill>
              <a:latin typeface="+mn-lt"/>
              <a:ea typeface="+mn-ea"/>
              <a:cs typeface="+mn-ea"/>
              <a:sym typeface="+mn-lt"/>
            </a:endParaRPr>
          </a:p>
          <a:p>
            <a:pPr eaLnBrk="1" hangingPunct="1">
              <a:lnSpc>
                <a:spcPct val="120000"/>
              </a:lnSpc>
              <a:spcBef>
                <a:spcPct val="20000"/>
              </a:spcBef>
            </a:pPr>
            <a:r>
              <a:rPr lang="en-US" altLang="zh-CN" dirty="0">
                <a:solidFill>
                  <a:srgbClr val="003399"/>
                </a:solidFill>
                <a:latin typeface="+mn-lt"/>
                <a:ea typeface="+mn-ea"/>
                <a:cs typeface="+mn-ea"/>
                <a:sym typeface="+mn-lt"/>
              </a:rPr>
              <a:t>              </a:t>
            </a:r>
            <a:r>
              <a:rPr lang="en-US" altLang="zh-CN" dirty="0">
                <a:solidFill>
                  <a:srgbClr val="C00000"/>
                </a:solidFill>
                <a:latin typeface="+mn-lt"/>
                <a:ea typeface="+mn-ea"/>
                <a:cs typeface="+mn-ea"/>
                <a:sym typeface="+mn-lt"/>
              </a:rPr>
              <a:t>CL=1001 1100B</a:t>
            </a:r>
            <a:r>
              <a:rPr lang="zh-CN" altLang="en-US" dirty="0">
                <a:solidFill>
                  <a:srgbClr val="C00000"/>
                </a:solidFill>
                <a:latin typeface="+mn-lt"/>
                <a:ea typeface="+mn-ea"/>
                <a:cs typeface="+mn-ea"/>
                <a:sym typeface="+mn-lt"/>
              </a:rPr>
              <a:t>，是</a:t>
            </a:r>
            <a:r>
              <a:rPr lang="en-US" altLang="zh-CN" dirty="0">
                <a:solidFill>
                  <a:srgbClr val="C00000"/>
                </a:solidFill>
                <a:latin typeface="+mn-lt"/>
                <a:ea typeface="+mn-ea"/>
                <a:cs typeface="+mn-ea"/>
                <a:sym typeface="+mn-lt"/>
              </a:rPr>
              <a:t>-100</a:t>
            </a:r>
            <a:r>
              <a:rPr lang="zh-CN" altLang="en-US" dirty="0">
                <a:solidFill>
                  <a:srgbClr val="C00000"/>
                </a:solidFill>
                <a:latin typeface="+mn-lt"/>
                <a:ea typeface="+mn-ea"/>
                <a:cs typeface="+mn-ea"/>
                <a:sym typeface="+mn-lt"/>
              </a:rPr>
              <a:t>的补码</a:t>
            </a:r>
            <a:endParaRPr lang="en-US" altLang="zh-CN" dirty="0">
              <a:solidFill>
                <a:srgbClr val="C00000"/>
              </a:solidFill>
              <a:latin typeface="+mn-lt"/>
              <a:ea typeface="+mn-ea"/>
              <a:cs typeface="+mn-ea"/>
              <a:sym typeface="+mn-lt"/>
            </a:endParaRPr>
          </a:p>
          <a:p>
            <a:pPr eaLnBrk="1" hangingPunct="1">
              <a:lnSpc>
                <a:spcPct val="120000"/>
              </a:lnSpc>
              <a:spcBef>
                <a:spcPct val="20000"/>
              </a:spcBef>
            </a:pPr>
            <a:r>
              <a:rPr lang="zh-CN" altLang="en-US" dirty="0">
                <a:solidFill>
                  <a:srgbClr val="003399"/>
                </a:solidFill>
                <a:latin typeface="+mn-lt"/>
                <a:ea typeface="+mn-ea"/>
                <a:cs typeface="+mn-ea"/>
                <a:sym typeface="+mn-lt"/>
              </a:rPr>
              <a:t>      如果</a:t>
            </a:r>
            <a:r>
              <a:rPr lang="en-US" altLang="zh-CN" dirty="0">
                <a:solidFill>
                  <a:srgbClr val="003399"/>
                </a:solidFill>
                <a:latin typeface="+mn-lt"/>
                <a:ea typeface="+mn-ea"/>
                <a:cs typeface="+mn-ea"/>
                <a:sym typeface="+mn-lt"/>
              </a:rPr>
              <a:t>CL=–8</a:t>
            </a:r>
            <a:r>
              <a:rPr lang="zh-CN" altLang="en-US" dirty="0">
                <a:solidFill>
                  <a:srgbClr val="003399"/>
                </a:solidFill>
                <a:latin typeface="+mn-lt"/>
                <a:ea typeface="+mn-ea"/>
                <a:cs typeface="+mn-ea"/>
                <a:sym typeface="+mn-lt"/>
              </a:rPr>
              <a:t>，执行</a:t>
            </a:r>
            <a:r>
              <a:rPr lang="en-US" altLang="zh-CN" dirty="0">
                <a:solidFill>
                  <a:srgbClr val="003399"/>
                </a:solidFill>
                <a:latin typeface="+mn-lt"/>
                <a:ea typeface="+mn-ea"/>
                <a:cs typeface="+mn-ea"/>
                <a:sym typeface="+mn-lt"/>
              </a:rPr>
              <a:t>NEG CL</a:t>
            </a:r>
            <a:r>
              <a:rPr lang="zh-CN" altLang="en-US" dirty="0">
                <a:solidFill>
                  <a:srgbClr val="003399"/>
                </a:solidFill>
                <a:latin typeface="+mn-lt"/>
                <a:ea typeface="+mn-ea"/>
                <a:cs typeface="+mn-ea"/>
                <a:sym typeface="+mn-lt"/>
              </a:rPr>
              <a:t>后，</a:t>
            </a:r>
            <a:endParaRPr lang="zh-CN" altLang="en-US" dirty="0">
              <a:solidFill>
                <a:srgbClr val="003399"/>
              </a:solidFill>
              <a:latin typeface="+mn-lt"/>
              <a:ea typeface="+mn-ea"/>
              <a:cs typeface="+mn-ea"/>
              <a:sym typeface="+mn-lt"/>
            </a:endParaRPr>
          </a:p>
          <a:p>
            <a:pPr eaLnBrk="1" hangingPunct="1">
              <a:lnSpc>
                <a:spcPct val="120000"/>
              </a:lnSpc>
              <a:spcBef>
                <a:spcPct val="20000"/>
              </a:spcBef>
            </a:pPr>
            <a:r>
              <a:rPr lang="zh-CN" altLang="en-US" dirty="0">
                <a:solidFill>
                  <a:srgbClr val="003399"/>
                </a:solidFill>
                <a:latin typeface="+mn-lt"/>
                <a:ea typeface="+mn-ea"/>
                <a:cs typeface="+mn-ea"/>
                <a:sym typeface="+mn-lt"/>
              </a:rPr>
              <a:t>              </a:t>
            </a:r>
            <a:r>
              <a:rPr lang="en-US" altLang="zh-CN" dirty="0">
                <a:solidFill>
                  <a:srgbClr val="C00000"/>
                </a:solidFill>
                <a:latin typeface="+mn-lt"/>
                <a:ea typeface="+mn-ea"/>
                <a:cs typeface="+mn-ea"/>
                <a:sym typeface="+mn-lt"/>
              </a:rPr>
              <a:t>CL=0000 1000B</a:t>
            </a:r>
            <a:r>
              <a:rPr lang="zh-CN" altLang="en-US" dirty="0">
                <a:solidFill>
                  <a:srgbClr val="C00000"/>
                </a:solidFill>
                <a:latin typeface="+mn-lt"/>
                <a:ea typeface="+mn-ea"/>
                <a:cs typeface="+mn-ea"/>
                <a:sym typeface="+mn-lt"/>
              </a:rPr>
              <a:t>，是</a:t>
            </a:r>
            <a:r>
              <a:rPr lang="en-US" altLang="zh-CN" dirty="0">
                <a:solidFill>
                  <a:srgbClr val="C00000"/>
                </a:solidFill>
                <a:latin typeface="+mn-lt"/>
                <a:ea typeface="+mn-ea"/>
                <a:cs typeface="+mn-ea"/>
                <a:sym typeface="+mn-lt"/>
              </a:rPr>
              <a:t>8</a:t>
            </a:r>
            <a:r>
              <a:rPr lang="zh-CN" altLang="en-US" dirty="0">
                <a:solidFill>
                  <a:srgbClr val="C00000"/>
                </a:solidFill>
                <a:latin typeface="+mn-lt"/>
                <a:ea typeface="+mn-ea"/>
                <a:cs typeface="+mn-ea"/>
                <a:sym typeface="+mn-lt"/>
              </a:rPr>
              <a:t>的补码</a:t>
            </a:r>
            <a:endParaRPr lang="zh-CN" altLang="en-US" dirty="0">
              <a:solidFill>
                <a:srgbClr val="C00000"/>
              </a:solidFill>
              <a:latin typeface="+mn-lt"/>
              <a:ea typeface="+mn-ea"/>
              <a:cs typeface="+mn-ea"/>
              <a:sym typeface="+mn-lt"/>
            </a:endParaRPr>
          </a:p>
        </p:txBody>
      </p:sp>
      <p:cxnSp>
        <p:nvCxnSpPr>
          <p:cNvPr id="3" name="直接连接符 2"/>
          <p:cNvCxnSpPr/>
          <p:nvPr/>
        </p:nvCxnSpPr>
        <p:spPr bwMode="auto">
          <a:xfrm>
            <a:off x="496904" y="3429000"/>
            <a:ext cx="8150192" cy="0"/>
          </a:xfrm>
          <a:prstGeom prst="line">
            <a:avLst/>
          </a:prstGeom>
          <a:solidFill>
            <a:srgbClr val="339933"/>
          </a:solidFill>
          <a:ln w="38100" cap="flat" cmpd="sng" algn="ctr">
            <a:solidFill>
              <a:srgbClr val="005696"/>
            </a:solidFill>
            <a:prstDash val="sysDot"/>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0179"/>
                                        </p:tgtEl>
                                        <p:attrNameLst>
                                          <p:attrName>style.visibility</p:attrName>
                                        </p:attrNameLst>
                                      </p:cBhvr>
                                      <p:to>
                                        <p:strVal val="visible"/>
                                      </p:to>
                                    </p:set>
                                    <p:animEffect transition="in" filter="randombar(horizontal)">
                                      <p:cBhvr>
                                        <p:cTn id="7" dur="500"/>
                                        <p:tgtEl>
                                          <p:spTgt spid="50179"/>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0180"/>
                                        </p:tgtEl>
                                        <p:attrNameLst>
                                          <p:attrName>style.visibility</p:attrName>
                                        </p:attrNameLst>
                                      </p:cBhvr>
                                      <p:to>
                                        <p:strVal val="visible"/>
                                      </p:to>
                                    </p:set>
                                    <p:animEffect transition="in" filter="randombar(horizontal)">
                                      <p:cBhvr>
                                        <p:cTn id="10" dur="500"/>
                                        <p:tgtEl>
                                          <p:spTgt spid="5018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par>
                                <p:cTn id="14" presetID="14" presetClass="entr" presetSubtype="1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randombar(horizontal)">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6">
                                            <p:txEl>
                                              <p:pRg st="4294967295" end="4294967295"/>
                                            </p:txEl>
                                          </p:spTgt>
                                        </p:tgtEl>
                                        <p:attrNameLst>
                                          <p:attrName>style.visibility</p:attrName>
                                        </p:attrNameLst>
                                      </p:cBhvr>
                                      <p:to>
                                        <p:strVal val="visible"/>
                                      </p:to>
                                    </p:set>
                                    <p:animEffect transition="in" filter="wipe(up)">
                                      <p:cBhvr>
                                        <p:cTn id="21" dur="500"/>
                                        <p:tgtEl>
                                          <p:spTgt spid="6">
                                            <p:txEl>
                                              <p:pRg st="4294967295" end="429496729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wipe(up)">
                                      <p:cBhvr>
                                        <p:cTn id="26" dur="500"/>
                                        <p:tgtEl>
                                          <p:spTgt spid="6">
                                            <p:txEl>
                                              <p:pRg st="0" end="0"/>
                                            </p:txEl>
                                          </p:spTgt>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6">
                                            <p:txEl>
                                              <p:pRg st="1" end="1"/>
                                            </p:txEl>
                                          </p:spTgt>
                                        </p:tgtEl>
                                        <p:attrNameLst>
                                          <p:attrName>style.visibility</p:attrName>
                                        </p:attrNameLst>
                                      </p:cBhvr>
                                      <p:to>
                                        <p:strVal val="visible"/>
                                      </p:to>
                                    </p:set>
                                    <p:animEffect transition="in" filter="wipe(up)">
                                      <p:cBhvr>
                                        <p:cTn id="29" dur="500"/>
                                        <p:tgtEl>
                                          <p:spTgt spid="6">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6">
                                            <p:txEl>
                                              <p:pRg st="2" end="2"/>
                                            </p:txEl>
                                          </p:spTgt>
                                        </p:tgtEl>
                                        <p:attrNameLst>
                                          <p:attrName>style.visibility</p:attrName>
                                        </p:attrNameLst>
                                      </p:cBhvr>
                                      <p:to>
                                        <p:strVal val="visible"/>
                                      </p:to>
                                    </p:set>
                                    <p:animEffect transition="in" filter="wipe(up)">
                                      <p:cBhvr>
                                        <p:cTn id="34" dur="500"/>
                                        <p:tgtEl>
                                          <p:spTgt spid="6">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6">
                                            <p:txEl>
                                              <p:pRg st="3" end="3"/>
                                            </p:txEl>
                                          </p:spTgt>
                                        </p:tgtEl>
                                        <p:attrNameLst>
                                          <p:attrName>style.visibility</p:attrName>
                                        </p:attrNameLst>
                                      </p:cBhvr>
                                      <p:to>
                                        <p:strVal val="visible"/>
                                      </p:to>
                                    </p:set>
                                    <p:animEffect transition="in" filter="wipe(up)">
                                      <p:cBhvr>
                                        <p:cTn id="39" dur="500"/>
                                        <p:tgtEl>
                                          <p:spTgt spid="6">
                                            <p:txEl>
                                              <p:pRg st="3" end="3"/>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6">
                                            <p:txEl>
                                              <p:pRg st="4" end="4"/>
                                            </p:txEl>
                                          </p:spTgt>
                                        </p:tgtEl>
                                        <p:attrNameLst>
                                          <p:attrName>style.visibility</p:attrName>
                                        </p:attrNameLst>
                                      </p:cBhvr>
                                      <p:to>
                                        <p:strVal val="visible"/>
                                      </p:to>
                                    </p:set>
                                    <p:animEffect transition="in" filter="wipe(up)">
                                      <p:cBhvr>
                                        <p:cTn id="44"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p:bldP spid="50180" grpId="0"/>
      <p:bldP spid="5" grpId="0"/>
      <p:bldP spid="6"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3"/>
          <p:cNvSpPr txBox="1">
            <a:spLocks noChangeArrowheads="1"/>
          </p:cNvSpPr>
          <p:nvPr/>
        </p:nvSpPr>
        <p:spPr bwMode="auto">
          <a:xfrm>
            <a:off x="3067602" y="1416839"/>
            <a:ext cx="5348287" cy="1052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lnSpc>
                <a:spcPct val="120000"/>
              </a:lnSpc>
              <a:spcBef>
                <a:spcPct val="20000"/>
              </a:spcBef>
            </a:pPr>
            <a:r>
              <a:rPr lang="zh-CN" altLang="en-US" dirty="0">
                <a:latin typeface="+mn-lt"/>
                <a:ea typeface="+mn-ea"/>
                <a:cs typeface="+mn-ea"/>
                <a:sym typeface="+mn-lt"/>
              </a:rPr>
              <a:t>指令格式：</a:t>
            </a:r>
            <a:r>
              <a:rPr lang="en-US" altLang="zh-CN" dirty="0">
                <a:latin typeface="+mn-lt"/>
                <a:ea typeface="+mn-ea"/>
                <a:cs typeface="+mn-ea"/>
                <a:sym typeface="+mn-lt"/>
              </a:rPr>
              <a:t>CMP OPR1</a:t>
            </a:r>
            <a:r>
              <a:rPr lang="zh-CN" altLang="en-US" dirty="0">
                <a:latin typeface="+mn-lt"/>
                <a:ea typeface="+mn-ea"/>
                <a:cs typeface="+mn-ea"/>
                <a:sym typeface="+mn-lt"/>
              </a:rPr>
              <a:t>，</a:t>
            </a:r>
            <a:r>
              <a:rPr lang="en-US" altLang="zh-CN" dirty="0">
                <a:latin typeface="+mn-lt"/>
                <a:ea typeface="+mn-ea"/>
                <a:cs typeface="+mn-ea"/>
                <a:sym typeface="+mn-lt"/>
              </a:rPr>
              <a:t>OPR2</a:t>
            </a:r>
            <a:endParaRPr lang="en-US" altLang="zh-CN" dirty="0">
              <a:latin typeface="+mn-lt"/>
              <a:ea typeface="+mn-ea"/>
              <a:cs typeface="+mn-ea"/>
              <a:sym typeface="+mn-lt"/>
            </a:endParaRPr>
          </a:p>
          <a:p>
            <a:pPr eaLnBrk="1" hangingPunct="1">
              <a:lnSpc>
                <a:spcPct val="120000"/>
              </a:lnSpc>
              <a:spcBef>
                <a:spcPct val="20000"/>
              </a:spcBef>
            </a:pPr>
            <a:r>
              <a:rPr lang="zh-CN" altLang="en-US" dirty="0">
                <a:latin typeface="+mn-lt"/>
                <a:ea typeface="+mn-ea"/>
                <a:cs typeface="+mn-ea"/>
                <a:sym typeface="+mn-lt"/>
              </a:rPr>
              <a:t>执行操作 （</a:t>
            </a:r>
            <a:r>
              <a:rPr lang="en-US" altLang="zh-CN" dirty="0">
                <a:latin typeface="+mn-lt"/>
                <a:ea typeface="+mn-ea"/>
                <a:cs typeface="+mn-ea"/>
                <a:sym typeface="+mn-lt"/>
              </a:rPr>
              <a:t>OPR1</a:t>
            </a:r>
            <a:r>
              <a:rPr lang="zh-CN" altLang="en-US" dirty="0">
                <a:latin typeface="+mn-lt"/>
                <a:ea typeface="+mn-ea"/>
                <a:cs typeface="+mn-ea"/>
                <a:sym typeface="+mn-lt"/>
              </a:rPr>
              <a:t>）</a:t>
            </a:r>
            <a:r>
              <a:rPr kumimoji="1" lang="en-US" altLang="zh-CN" dirty="0">
                <a:solidFill>
                  <a:srgbClr val="000000"/>
                </a:solidFill>
                <a:cs typeface="+mn-ea"/>
                <a:sym typeface="+mn-lt"/>
              </a:rPr>
              <a:t> – </a:t>
            </a:r>
            <a:r>
              <a:rPr lang="zh-CN" altLang="en-US" dirty="0">
                <a:latin typeface="+mn-lt"/>
                <a:ea typeface="+mn-ea"/>
                <a:cs typeface="+mn-ea"/>
                <a:sym typeface="+mn-lt"/>
              </a:rPr>
              <a:t>（</a:t>
            </a:r>
            <a:r>
              <a:rPr lang="en-US" altLang="zh-CN" dirty="0">
                <a:latin typeface="+mn-lt"/>
                <a:ea typeface="+mn-ea"/>
                <a:cs typeface="+mn-ea"/>
                <a:sym typeface="+mn-lt"/>
              </a:rPr>
              <a:t>OPR2</a:t>
            </a:r>
            <a:r>
              <a:rPr lang="zh-CN" altLang="en-US" dirty="0">
                <a:latin typeface="+mn-lt"/>
                <a:ea typeface="+mn-ea"/>
                <a:cs typeface="+mn-ea"/>
                <a:sym typeface="+mn-lt"/>
              </a:rPr>
              <a:t>）</a:t>
            </a:r>
            <a:endParaRPr lang="zh-CN" altLang="en-US" dirty="0">
              <a:latin typeface="+mn-lt"/>
              <a:ea typeface="+mn-ea"/>
              <a:cs typeface="+mn-ea"/>
              <a:sym typeface="+mn-lt"/>
            </a:endParaRPr>
          </a:p>
        </p:txBody>
      </p:sp>
      <p:sp>
        <p:nvSpPr>
          <p:cNvPr id="7" name="Text Box 4"/>
          <p:cNvSpPr txBox="1">
            <a:spLocks noChangeArrowheads="1"/>
          </p:cNvSpPr>
          <p:nvPr/>
        </p:nvSpPr>
        <p:spPr bwMode="auto">
          <a:xfrm>
            <a:off x="404915" y="2957189"/>
            <a:ext cx="8339035" cy="2899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marL="342900" indent="-342900" algn="just" eaLnBrk="1" hangingPunct="1">
              <a:lnSpc>
                <a:spcPct val="120000"/>
              </a:lnSpc>
              <a:spcBef>
                <a:spcPct val="20000"/>
              </a:spcBef>
              <a:buFont typeface="Wingdings" panose="05000000000000000000" pitchFamily="2" charset="2"/>
              <a:buChar char="l"/>
            </a:pPr>
            <a:r>
              <a:rPr lang="zh-CN" altLang="en-US" dirty="0">
                <a:latin typeface="+mn-lt"/>
                <a:ea typeface="+mn-ea"/>
                <a:cs typeface="+mn-ea"/>
                <a:sym typeface="+mn-lt"/>
              </a:rPr>
              <a:t>该指令与</a:t>
            </a:r>
            <a:r>
              <a:rPr lang="en-US" altLang="zh-CN" dirty="0">
                <a:latin typeface="+mn-lt"/>
                <a:ea typeface="+mn-ea"/>
                <a:cs typeface="+mn-ea"/>
                <a:sym typeface="+mn-lt"/>
              </a:rPr>
              <a:t>SUB</a:t>
            </a:r>
            <a:r>
              <a:rPr lang="zh-CN" altLang="en-US" dirty="0">
                <a:latin typeface="+mn-lt"/>
                <a:ea typeface="+mn-ea"/>
                <a:cs typeface="+mn-ea"/>
                <a:sym typeface="+mn-lt"/>
              </a:rPr>
              <a:t>指令一样执行减法操作，但它</a:t>
            </a:r>
            <a:r>
              <a:rPr lang="zh-CN" altLang="en-US" dirty="0">
                <a:solidFill>
                  <a:srgbClr val="006600"/>
                </a:solidFill>
                <a:latin typeface="+mn-lt"/>
                <a:ea typeface="+mn-ea"/>
                <a:cs typeface="+mn-ea"/>
                <a:sym typeface="+mn-lt"/>
              </a:rPr>
              <a:t>并不保存结果</a:t>
            </a:r>
            <a:r>
              <a:rPr lang="zh-CN" altLang="en-US" dirty="0">
                <a:latin typeface="+mn-lt"/>
                <a:ea typeface="+mn-ea"/>
                <a:cs typeface="+mn-ea"/>
                <a:sym typeface="+mn-lt"/>
              </a:rPr>
              <a:t>，只是</a:t>
            </a:r>
            <a:r>
              <a:rPr lang="zh-CN" altLang="en-US" dirty="0">
                <a:solidFill>
                  <a:srgbClr val="006600"/>
                </a:solidFill>
                <a:latin typeface="+mn-lt"/>
                <a:ea typeface="+mn-ea"/>
                <a:cs typeface="+mn-ea"/>
                <a:sym typeface="+mn-lt"/>
              </a:rPr>
              <a:t>根据结果设置条件标志位</a:t>
            </a:r>
            <a:r>
              <a:rPr lang="zh-CN" altLang="en-US" dirty="0">
                <a:latin typeface="+mn-lt"/>
                <a:ea typeface="+mn-ea"/>
                <a:cs typeface="+mn-ea"/>
                <a:sym typeface="+mn-lt"/>
              </a:rPr>
              <a:t>。</a:t>
            </a:r>
            <a:endParaRPr lang="zh-CN" altLang="en-US" dirty="0">
              <a:latin typeface="+mn-lt"/>
              <a:ea typeface="+mn-ea"/>
              <a:cs typeface="+mn-ea"/>
              <a:sym typeface="+mn-lt"/>
            </a:endParaRPr>
          </a:p>
          <a:p>
            <a:pPr marL="342900" indent="-342900" algn="just" eaLnBrk="1" hangingPunct="1">
              <a:lnSpc>
                <a:spcPct val="120000"/>
              </a:lnSpc>
              <a:spcBef>
                <a:spcPct val="20000"/>
              </a:spcBef>
              <a:buFont typeface="Wingdings" panose="05000000000000000000" pitchFamily="2" charset="2"/>
              <a:buChar char="l"/>
            </a:pPr>
            <a:r>
              <a:rPr lang="en-US" altLang="zh-CN" dirty="0">
                <a:latin typeface="+mn-lt"/>
                <a:ea typeface="+mn-ea"/>
                <a:cs typeface="+mn-ea"/>
                <a:sym typeface="+mn-lt"/>
              </a:rPr>
              <a:t>CMP</a:t>
            </a:r>
            <a:r>
              <a:rPr lang="zh-CN" altLang="en-US" dirty="0">
                <a:latin typeface="+mn-lt"/>
                <a:ea typeface="+mn-ea"/>
                <a:cs typeface="+mn-ea"/>
                <a:sym typeface="+mn-lt"/>
              </a:rPr>
              <a:t>指令后往往跟一条条件转移指令，根据比较结果产生不同的程序分支。</a:t>
            </a:r>
            <a:endParaRPr lang="zh-CN" altLang="en-US" dirty="0">
              <a:latin typeface="+mn-lt"/>
              <a:ea typeface="+mn-ea"/>
              <a:cs typeface="+mn-ea"/>
              <a:sym typeface="+mn-lt"/>
            </a:endParaRPr>
          </a:p>
          <a:p>
            <a:pPr algn="just" eaLnBrk="1" hangingPunct="1">
              <a:lnSpc>
                <a:spcPct val="120000"/>
              </a:lnSpc>
              <a:spcBef>
                <a:spcPct val="20000"/>
              </a:spcBef>
            </a:pPr>
            <a:r>
              <a:rPr lang="zh-CN" altLang="en-US" dirty="0">
                <a:solidFill>
                  <a:srgbClr val="CC6600"/>
                </a:solidFill>
                <a:latin typeface="+mn-lt"/>
                <a:ea typeface="+mn-ea"/>
                <a:cs typeface="+mn-ea"/>
                <a:sym typeface="+mn-lt"/>
              </a:rPr>
              <a:t>说明：</a:t>
            </a:r>
            <a:r>
              <a:rPr lang="en-US" altLang="zh-CN" dirty="0">
                <a:solidFill>
                  <a:srgbClr val="CC6600"/>
                </a:solidFill>
                <a:latin typeface="+mn-lt"/>
                <a:ea typeface="+mn-ea"/>
                <a:cs typeface="+mn-ea"/>
                <a:sym typeface="+mn-lt"/>
              </a:rPr>
              <a:t>OPRT1</a:t>
            </a:r>
            <a:r>
              <a:rPr lang="zh-CN" altLang="en-US" dirty="0">
                <a:solidFill>
                  <a:srgbClr val="CC6600"/>
                </a:solidFill>
                <a:latin typeface="+mn-lt"/>
                <a:ea typeface="+mn-ea"/>
                <a:cs typeface="+mn-ea"/>
                <a:sym typeface="+mn-lt"/>
              </a:rPr>
              <a:t>和</a:t>
            </a:r>
            <a:r>
              <a:rPr lang="en-US" altLang="zh-CN" dirty="0">
                <a:solidFill>
                  <a:srgbClr val="CC6600"/>
                </a:solidFill>
                <a:latin typeface="+mn-lt"/>
                <a:ea typeface="+mn-ea"/>
                <a:cs typeface="+mn-ea"/>
                <a:sym typeface="+mn-lt"/>
              </a:rPr>
              <a:t>OPRT2</a:t>
            </a:r>
            <a:r>
              <a:rPr lang="zh-CN" altLang="en-US" dirty="0">
                <a:solidFill>
                  <a:srgbClr val="CC6600"/>
                </a:solidFill>
                <a:latin typeface="+mn-lt"/>
                <a:ea typeface="+mn-ea"/>
                <a:cs typeface="+mn-ea"/>
                <a:sym typeface="+mn-lt"/>
              </a:rPr>
              <a:t>可以是寄存器或存储器，但不能同时为存储器，</a:t>
            </a:r>
            <a:r>
              <a:rPr lang="en-US" altLang="zh-CN" dirty="0">
                <a:solidFill>
                  <a:srgbClr val="CC6600"/>
                </a:solidFill>
                <a:latin typeface="+mn-lt"/>
                <a:ea typeface="+mn-ea"/>
                <a:cs typeface="+mn-ea"/>
                <a:sym typeface="+mn-lt"/>
              </a:rPr>
              <a:t>OPRT2</a:t>
            </a:r>
            <a:r>
              <a:rPr lang="zh-CN" altLang="en-US" dirty="0">
                <a:solidFill>
                  <a:srgbClr val="CC6600"/>
                </a:solidFill>
                <a:latin typeface="+mn-lt"/>
                <a:ea typeface="+mn-ea"/>
                <a:cs typeface="+mn-ea"/>
                <a:sym typeface="+mn-lt"/>
              </a:rPr>
              <a:t>还可以为立即数。 </a:t>
            </a:r>
            <a:endParaRPr lang="zh-CN" altLang="en-US" dirty="0">
              <a:solidFill>
                <a:srgbClr val="CC6600"/>
              </a:solidFill>
              <a:latin typeface="+mn-lt"/>
              <a:ea typeface="+mn-ea"/>
              <a:cs typeface="+mn-ea"/>
              <a:sym typeface="+mn-lt"/>
            </a:endParaRPr>
          </a:p>
        </p:txBody>
      </p:sp>
      <p:sp>
        <p:nvSpPr>
          <p:cNvPr id="8" name="矩形 7"/>
          <p:cNvSpPr/>
          <p:nvPr/>
        </p:nvSpPr>
        <p:spPr>
          <a:xfrm>
            <a:off x="1066669" y="1675929"/>
            <a:ext cx="1620957" cy="523220"/>
          </a:xfrm>
          <a:prstGeom prst="rect">
            <a:avLst/>
          </a:prstGeom>
        </p:spPr>
        <p:txBody>
          <a:bodyPr wrap="none">
            <a:spAutoFit/>
          </a:bodyPr>
          <a:lstStyle/>
          <a:p>
            <a:pPr algn="just"/>
            <a:r>
              <a:rPr kumimoji="1" lang="zh-CN" altLang="en-US" sz="2800" dirty="0">
                <a:solidFill>
                  <a:srgbClr val="CC3300"/>
                </a:solidFill>
                <a:latin typeface="+mn-lt"/>
                <a:ea typeface="+mn-ea"/>
                <a:cs typeface="+mn-ea"/>
                <a:sym typeface="+mn-lt"/>
              </a:rPr>
              <a:t>比较指令</a:t>
            </a:r>
            <a:endParaRPr kumimoji="1" lang="zh-CN" altLang="en-US" sz="2800" dirty="0">
              <a:solidFill>
                <a:srgbClr val="CC330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randombar(horizont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randombar(horizontal)">
                                      <p:cBhvr>
                                        <p:cTn id="15" dur="500"/>
                                        <p:tgtEl>
                                          <p:spTgt spid="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randombar(horizontal)">
                                      <p:cBhvr>
                                        <p:cTn id="20" dur="500"/>
                                        <p:tgtEl>
                                          <p:spTgt spid="7">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Effect transition="in" filter="randombar(horizontal)">
                                      <p:cBhvr>
                                        <p:cTn id="25"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72"/>
          <p:cNvSpPr txBox="1">
            <a:spLocks noChangeArrowheads="1"/>
          </p:cNvSpPr>
          <p:nvPr/>
        </p:nvSpPr>
        <p:spPr bwMode="auto">
          <a:xfrm>
            <a:off x="1763712" y="1392238"/>
            <a:ext cx="56165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kumimoji="1" lang="en-US" altLang="zh-CN" sz="2800" dirty="0">
                <a:solidFill>
                  <a:srgbClr val="CC3300"/>
                </a:solidFill>
                <a:latin typeface="+mn-lt"/>
                <a:ea typeface="+mn-ea"/>
                <a:cs typeface="+mn-ea"/>
                <a:sym typeface="+mn-lt"/>
              </a:rPr>
              <a:t>CMP</a:t>
            </a:r>
            <a:r>
              <a:rPr kumimoji="1" lang="zh-CN" altLang="en-US" sz="2800" dirty="0">
                <a:solidFill>
                  <a:srgbClr val="CC3300"/>
                </a:solidFill>
                <a:latin typeface="+mn-lt"/>
                <a:ea typeface="+mn-ea"/>
                <a:cs typeface="+mn-ea"/>
                <a:sym typeface="+mn-lt"/>
              </a:rPr>
              <a:t>指令执行后对标志位的影响</a:t>
            </a:r>
            <a:endParaRPr kumimoji="1" lang="zh-CN" altLang="en-US" sz="2800" dirty="0">
              <a:solidFill>
                <a:srgbClr val="CC3300"/>
              </a:solidFill>
              <a:latin typeface="+mn-lt"/>
              <a:ea typeface="+mn-ea"/>
              <a:cs typeface="+mn-ea"/>
              <a:sym typeface="+mn-lt"/>
            </a:endParaRPr>
          </a:p>
        </p:txBody>
      </p:sp>
      <p:graphicFrame>
        <p:nvGraphicFramePr>
          <p:cNvPr id="4" name="Group 54"/>
          <p:cNvGraphicFramePr>
            <a:graphicFrameLocks noGrp="1"/>
          </p:cNvGraphicFramePr>
          <p:nvPr>
            <p:custDataLst>
              <p:tags r:id="rId1"/>
            </p:custDataLst>
          </p:nvPr>
        </p:nvGraphicFramePr>
        <p:xfrm>
          <a:off x="266699" y="2268100"/>
          <a:ext cx="8610600" cy="3621087"/>
        </p:xfrm>
        <a:graphic>
          <a:graphicData uri="http://schemas.openxmlformats.org/drawingml/2006/table">
            <a:tbl>
              <a:tblPr/>
              <a:tblGrid>
                <a:gridCol w="1368425"/>
                <a:gridCol w="2808288"/>
                <a:gridCol w="4433887"/>
              </a:tblGrid>
              <a:tr h="365766">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800" b="1" i="0" u="none" strike="noStrike" cap="none" normalizeH="0" baseline="0">
                          <a:ln>
                            <a:noFill/>
                          </a:ln>
                          <a:solidFill>
                            <a:schemeClr val="tx1"/>
                          </a:solidFill>
                          <a:effectLst/>
                          <a:latin typeface="Arial" panose="020B0604020202020204" pitchFamily="34" charset="0"/>
                          <a:ea typeface="宋体" panose="02010600030101010101" pitchFamily="2" charset="-122"/>
                        </a:rPr>
                        <a:t>操作数类型</a:t>
                      </a:r>
                      <a:endParaRPr kumimoji="0" lang="zh-CN" altLang="en-US" sz="18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rPr>
                        <a:t> CF       ZF       SF       OF</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rPr>
                        <a:t>             </a:t>
                      </a:r>
                      <a:r>
                        <a:rPr kumimoji="0" lang="zh-CN" altLang="en-US" sz="1800" b="1" i="0" u="none" strike="noStrike" cap="none" normalizeH="0" baseline="0">
                          <a:ln>
                            <a:noFill/>
                          </a:ln>
                          <a:solidFill>
                            <a:schemeClr val="tx1"/>
                          </a:solidFill>
                          <a:effectLst/>
                          <a:latin typeface="Arial" panose="020B0604020202020204" pitchFamily="34" charset="0"/>
                          <a:ea typeface="宋体" panose="02010600030101010101" pitchFamily="2" charset="-122"/>
                        </a:rPr>
                        <a:t>两操作数的关系</a:t>
                      </a:r>
                      <a:endParaRPr kumimoji="0" lang="zh-CN" altLang="en-US" sz="18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31175">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800" b="1" i="0" u="none" strike="noStrike" cap="none" normalizeH="0" baseline="0">
                          <a:ln>
                            <a:noFill/>
                          </a:ln>
                          <a:solidFill>
                            <a:schemeClr val="tx1"/>
                          </a:solidFill>
                          <a:effectLst/>
                          <a:latin typeface="Arial" panose="020B0604020202020204" pitchFamily="34" charset="0"/>
                          <a:ea typeface="宋体" panose="02010600030101010101" pitchFamily="2" charset="-122"/>
                        </a:rPr>
                        <a:t>带符号的</a:t>
                      </a:r>
                      <a:endParaRPr kumimoji="0" lang="zh-CN" altLang="en-US" sz="18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800" b="1" i="0" u="none" strike="noStrike" cap="none" normalizeH="0" baseline="0">
                          <a:ln>
                            <a:noFill/>
                          </a:ln>
                          <a:solidFill>
                            <a:schemeClr val="tx1"/>
                          </a:solidFill>
                          <a:effectLst/>
                          <a:latin typeface="Arial" panose="020B0604020202020204" pitchFamily="34" charset="0"/>
                          <a:ea typeface="宋体" panose="02010600030101010101" pitchFamily="2" charset="-122"/>
                        </a:rPr>
                        <a:t>二进制</a:t>
                      </a:r>
                      <a:endParaRPr kumimoji="0" lang="zh-CN" altLang="en-US" sz="18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T="45721" marB="4572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   0         1          0          0</a:t>
                      </a:r>
                      <a:endParaRPr kumimoji="0" lang="en-US" altLang="zh-CN"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   -          0          1          0</a:t>
                      </a:r>
                      <a:endParaRPr kumimoji="0" lang="en-US" altLang="zh-CN"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   -          0          0          1</a:t>
                      </a:r>
                      <a:endParaRPr kumimoji="0" lang="en-US" altLang="zh-CN"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   </a:t>
                      </a:r>
                      <a:endParaRPr kumimoji="0" lang="en-US" altLang="zh-CN"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   -          0         </a:t>
                      </a:r>
                      <a:r>
                        <a:rPr kumimoji="0" lang="en-US" altLang="zh-CN" sz="1800" b="1" i="0" u="none" strike="noStrike" cap="none" normalizeH="0" baseline="0" dirty="0">
                          <a:ln>
                            <a:noFill/>
                          </a:ln>
                          <a:solidFill>
                            <a:srgbClr val="FF0066"/>
                          </a:solidFill>
                          <a:effectLst/>
                          <a:latin typeface="Arial" panose="020B0604020202020204" pitchFamily="34" charset="0"/>
                          <a:ea typeface="宋体" panose="02010600030101010101" pitchFamily="2" charset="-122"/>
                        </a:rPr>
                        <a:t> 0</a:t>
                      </a:r>
                      <a:r>
                        <a:rPr kumimoji="0" lang="en-US" altLang="zh-CN"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         </a:t>
                      </a:r>
                      <a:r>
                        <a:rPr kumimoji="0" lang="en-US" altLang="zh-CN" sz="1800" b="1" i="0" u="none" strike="noStrike" cap="none" normalizeH="0" baseline="0" dirty="0">
                          <a:ln>
                            <a:noFill/>
                          </a:ln>
                          <a:solidFill>
                            <a:srgbClr val="FF0066"/>
                          </a:solidFill>
                          <a:effectLst/>
                          <a:latin typeface="Arial" panose="020B0604020202020204" pitchFamily="34" charset="0"/>
                          <a:ea typeface="宋体" panose="02010600030101010101" pitchFamily="2" charset="-122"/>
                        </a:rPr>
                        <a:t> 0</a:t>
                      </a:r>
                      <a:endParaRPr kumimoji="0" lang="en-US" altLang="zh-CN" sz="1800" b="1" i="0" u="none" strike="noStrike" cap="none" normalizeH="0" baseline="0" dirty="0">
                        <a:ln>
                          <a:noFill/>
                        </a:ln>
                        <a:solidFill>
                          <a:srgbClr val="FF0066"/>
                        </a:solidFill>
                        <a:effectLst/>
                        <a:latin typeface="Arial" panose="020B0604020202020204" pitchFamily="34" charset="0"/>
                        <a:ea typeface="宋体" panose="02010600030101010101" pitchFamily="2" charset="-122"/>
                      </a:endParaRPr>
                    </a:p>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   -          0          </a:t>
                      </a:r>
                      <a:r>
                        <a:rPr kumimoji="0" lang="en-US" altLang="zh-CN" sz="1800" b="1" i="0" u="none" strike="noStrike" cap="none" normalizeH="0" baseline="0" dirty="0">
                          <a:ln>
                            <a:noFill/>
                          </a:ln>
                          <a:solidFill>
                            <a:srgbClr val="FF0066"/>
                          </a:solidFill>
                          <a:effectLst/>
                          <a:latin typeface="Arial" panose="020B0604020202020204" pitchFamily="34" charset="0"/>
                          <a:ea typeface="宋体" panose="02010600030101010101" pitchFamily="2" charset="-122"/>
                        </a:rPr>
                        <a:t>1</a:t>
                      </a:r>
                      <a:r>
                        <a:rPr kumimoji="0" lang="en-US" altLang="zh-CN"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          </a:t>
                      </a:r>
                      <a:r>
                        <a:rPr kumimoji="0" lang="en-US" altLang="zh-CN" sz="1800" b="1" i="0" u="none" strike="noStrike" cap="none" normalizeH="0" baseline="0" dirty="0">
                          <a:ln>
                            <a:noFill/>
                          </a:ln>
                          <a:solidFill>
                            <a:srgbClr val="FF0066"/>
                          </a:solidFill>
                          <a:effectLst/>
                          <a:latin typeface="Arial" panose="020B0604020202020204" pitchFamily="34" charset="0"/>
                          <a:ea typeface="宋体" panose="02010600030101010101" pitchFamily="2" charset="-122"/>
                        </a:rPr>
                        <a:t>1</a:t>
                      </a:r>
                      <a:endParaRPr kumimoji="0" lang="en-US" altLang="zh-CN" sz="1800" b="1" i="0" u="none" strike="noStrike" cap="none" normalizeH="0" baseline="0" dirty="0">
                        <a:ln>
                          <a:noFill/>
                        </a:ln>
                        <a:solidFill>
                          <a:srgbClr val="FF0066"/>
                        </a:solidFill>
                        <a:effectLst/>
                        <a:latin typeface="Arial" panose="020B0604020202020204" pitchFamily="34" charset="0"/>
                        <a:ea typeface="宋体" panose="02010600030101010101" pitchFamily="2" charset="-122"/>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                     </a:t>
                      </a:r>
                      <a:r>
                        <a:rPr kumimoji="0" lang="zh-CN" altLang="en-US"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等于</a:t>
                      </a:r>
                      <a:endParaRPr kumimoji="0" lang="zh-CN" altLang="en-US"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                     小于</a:t>
                      </a:r>
                      <a:endParaRPr kumimoji="0" lang="zh-CN" altLang="en-US"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负数减正数得正数时的：小于</a:t>
                      </a:r>
                      <a:r>
                        <a:rPr kumimoji="0" lang="en-US" altLang="zh-CN"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r>
                        <a:rPr kumimoji="0" lang="zh-CN" altLang="en-US"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如</a:t>
                      </a:r>
                      <a:r>
                        <a:rPr kumimoji="0" lang="en-US" altLang="zh-CN"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1001-0111=0010</a:t>
                      </a:r>
                      <a:endParaRPr kumimoji="0" lang="en-US" altLang="zh-CN"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                     </a:t>
                      </a:r>
                      <a:r>
                        <a:rPr kumimoji="0" lang="zh-CN" altLang="en-US"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大于</a:t>
                      </a:r>
                      <a:endParaRPr kumimoji="0" lang="zh-CN" altLang="en-US"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正数减负数得负数时的： 大于，如</a:t>
                      </a:r>
                      <a:r>
                        <a:rPr kumimoji="0" lang="en-US" altLang="zh-CN"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0001-1001=1000</a:t>
                      </a:r>
                      <a:endParaRPr kumimoji="0" lang="en-US" altLang="zh-CN" sz="12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24146">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800" b="1" i="0" u="none" strike="noStrike" cap="none" normalizeH="0" baseline="0">
                          <a:ln>
                            <a:noFill/>
                          </a:ln>
                          <a:solidFill>
                            <a:schemeClr val="tx1"/>
                          </a:solidFill>
                          <a:effectLst/>
                          <a:latin typeface="Arial" panose="020B0604020202020204" pitchFamily="34" charset="0"/>
                          <a:ea typeface="宋体" panose="02010600030101010101" pitchFamily="2" charset="-122"/>
                        </a:rPr>
                        <a:t>不带符号的</a:t>
                      </a:r>
                      <a:endParaRPr kumimoji="0" lang="zh-CN" altLang="en-US" sz="18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800" b="1" i="0" u="none" strike="noStrike" cap="none" normalizeH="0" baseline="0">
                          <a:ln>
                            <a:noFill/>
                          </a:ln>
                          <a:solidFill>
                            <a:schemeClr val="tx1"/>
                          </a:solidFill>
                          <a:effectLst/>
                          <a:latin typeface="Arial" panose="020B0604020202020204" pitchFamily="34" charset="0"/>
                          <a:ea typeface="宋体" panose="02010600030101010101" pitchFamily="2" charset="-122"/>
                        </a:rPr>
                        <a:t>二进制</a:t>
                      </a:r>
                      <a:endParaRPr kumimoji="0" lang="zh-CN" altLang="en-US" sz="18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T="45721" marB="4572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rPr>
                        <a:t>   0         1          0          0</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rPr>
                        <a:t>   1         0          -           -</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rPr>
                        <a:t>   0         0          -           -</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                     </a:t>
                      </a:r>
                      <a:r>
                        <a:rPr kumimoji="0" lang="zh-CN" altLang="en-US"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等于</a:t>
                      </a:r>
                      <a:endParaRPr kumimoji="0" lang="zh-CN" altLang="en-US"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目的操作数   低于   源操作数</a:t>
                      </a:r>
                      <a:endParaRPr kumimoji="0" lang="zh-CN" altLang="en-US"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                     高于</a:t>
                      </a:r>
                      <a:endParaRPr kumimoji="0" lang="zh-CN" altLang="en-US"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rand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1848092" y="1740188"/>
            <a:ext cx="5962408" cy="2573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20000"/>
              </a:lnSpc>
            </a:pPr>
            <a:r>
              <a:rPr kumimoji="1" lang="zh-CN" altLang="en-US" dirty="0">
                <a:solidFill>
                  <a:srgbClr val="006600"/>
                </a:solidFill>
                <a:latin typeface="+mn-lt"/>
                <a:ea typeface="+mn-ea"/>
                <a:cs typeface="+mn-ea"/>
                <a:sym typeface="+mn-lt"/>
              </a:rPr>
              <a:t>无符号数乘法指令</a:t>
            </a:r>
            <a:r>
              <a:rPr kumimoji="1" lang="zh-CN" altLang="en-US" dirty="0">
                <a:solidFill>
                  <a:srgbClr val="000000"/>
                </a:solidFill>
                <a:latin typeface="+mn-lt"/>
                <a:ea typeface="+mn-ea"/>
                <a:cs typeface="+mn-ea"/>
                <a:sym typeface="+mn-lt"/>
              </a:rPr>
              <a:t>：</a:t>
            </a:r>
            <a:r>
              <a:rPr kumimoji="1" lang="en-US" altLang="zh-CN" dirty="0">
                <a:solidFill>
                  <a:srgbClr val="000000"/>
                </a:solidFill>
                <a:latin typeface="+mn-lt"/>
                <a:ea typeface="+mn-ea"/>
                <a:cs typeface="+mn-ea"/>
                <a:sym typeface="+mn-lt"/>
              </a:rPr>
              <a:t>MUL    SRC</a:t>
            </a:r>
            <a:endParaRPr kumimoji="1" lang="en-US" altLang="zh-CN" dirty="0">
              <a:solidFill>
                <a:srgbClr val="000000"/>
              </a:solidFill>
              <a:latin typeface="+mn-lt"/>
              <a:ea typeface="+mn-ea"/>
              <a:cs typeface="+mn-ea"/>
              <a:sym typeface="+mn-lt"/>
            </a:endParaRPr>
          </a:p>
          <a:p>
            <a:pPr algn="just">
              <a:spcBef>
                <a:spcPct val="30000"/>
              </a:spcBef>
            </a:pPr>
            <a:r>
              <a:rPr kumimoji="1" lang="zh-CN" altLang="en-US" dirty="0">
                <a:solidFill>
                  <a:srgbClr val="006600"/>
                </a:solidFill>
                <a:latin typeface="+mn-lt"/>
                <a:ea typeface="+mn-ea"/>
                <a:cs typeface="+mn-ea"/>
                <a:sym typeface="+mn-lt"/>
              </a:rPr>
              <a:t>带符号数乘法指令</a:t>
            </a:r>
            <a:r>
              <a:rPr kumimoji="1" lang="zh-CN" altLang="en-US" dirty="0">
                <a:solidFill>
                  <a:srgbClr val="000000"/>
                </a:solidFill>
                <a:latin typeface="+mn-lt"/>
                <a:ea typeface="+mn-ea"/>
                <a:cs typeface="+mn-ea"/>
                <a:sym typeface="+mn-lt"/>
              </a:rPr>
              <a:t>：</a:t>
            </a:r>
            <a:r>
              <a:rPr kumimoji="1" lang="en-US" altLang="zh-CN" dirty="0">
                <a:solidFill>
                  <a:srgbClr val="000000"/>
                </a:solidFill>
                <a:latin typeface="+mn-lt"/>
                <a:ea typeface="+mn-ea"/>
                <a:cs typeface="+mn-ea"/>
                <a:sym typeface="+mn-lt"/>
              </a:rPr>
              <a:t>IMUL   SRC</a:t>
            </a:r>
            <a:endParaRPr kumimoji="1" lang="en-US" altLang="zh-CN" dirty="0">
              <a:solidFill>
                <a:srgbClr val="000000"/>
              </a:solidFill>
              <a:latin typeface="+mn-lt"/>
              <a:ea typeface="+mn-ea"/>
              <a:cs typeface="+mn-ea"/>
              <a:sym typeface="+mn-lt"/>
            </a:endParaRPr>
          </a:p>
          <a:p>
            <a:pPr algn="just">
              <a:lnSpc>
                <a:spcPct val="120000"/>
              </a:lnSpc>
              <a:spcBef>
                <a:spcPts val="1800"/>
              </a:spcBef>
            </a:pPr>
            <a:r>
              <a:rPr kumimoji="1" lang="zh-CN" altLang="en-US" dirty="0">
                <a:solidFill>
                  <a:srgbClr val="000000"/>
                </a:solidFill>
                <a:latin typeface="+mn-lt"/>
                <a:ea typeface="+mn-ea"/>
                <a:cs typeface="+mn-ea"/>
                <a:sym typeface="+mn-lt"/>
              </a:rPr>
              <a:t>执行操作：</a:t>
            </a:r>
            <a:endParaRPr kumimoji="1" lang="zh-CN" altLang="en-US" dirty="0">
              <a:solidFill>
                <a:srgbClr val="000000"/>
              </a:solidFill>
              <a:latin typeface="+mn-lt"/>
              <a:ea typeface="+mn-ea"/>
              <a:cs typeface="+mn-ea"/>
              <a:sym typeface="+mn-lt"/>
            </a:endParaRPr>
          </a:p>
          <a:p>
            <a:pPr algn="just">
              <a:lnSpc>
                <a:spcPct val="120000"/>
              </a:lnSpc>
            </a:pPr>
            <a:r>
              <a:rPr kumimoji="1" lang="zh-CN" altLang="en-US" dirty="0">
                <a:solidFill>
                  <a:srgbClr val="000000"/>
                </a:solidFill>
                <a:latin typeface="+mn-lt"/>
                <a:ea typeface="+mn-ea"/>
                <a:cs typeface="+mn-ea"/>
                <a:sym typeface="+mn-lt"/>
              </a:rPr>
              <a:t>     字节操作数  </a:t>
            </a:r>
            <a:r>
              <a:rPr kumimoji="1" lang="en-US" altLang="zh-CN" dirty="0">
                <a:solidFill>
                  <a:srgbClr val="CC6600"/>
                </a:solidFill>
                <a:latin typeface="+mn-lt"/>
                <a:ea typeface="+mn-ea"/>
                <a:cs typeface="+mn-ea"/>
                <a:sym typeface="+mn-lt"/>
              </a:rPr>
              <a:t>AX </a:t>
            </a:r>
            <a:r>
              <a:rPr kumimoji="1" lang="en-US" altLang="zh-CN" dirty="0">
                <a:solidFill>
                  <a:srgbClr val="CC6600"/>
                </a:solidFill>
                <a:latin typeface="+mn-lt"/>
                <a:ea typeface="+mn-ea"/>
                <a:cs typeface="+mn-ea"/>
                <a:sym typeface="Symbol" panose="05050102010706020507" pitchFamily="18" charset="2"/>
              </a:rPr>
              <a:t></a:t>
            </a:r>
            <a:r>
              <a:rPr kumimoji="1" lang="en-US" altLang="zh-CN" dirty="0">
                <a:solidFill>
                  <a:srgbClr val="CC6600"/>
                </a:solidFill>
                <a:latin typeface="+mn-lt"/>
                <a:ea typeface="+mn-ea"/>
                <a:cs typeface="+mn-ea"/>
                <a:sym typeface="+mn-lt"/>
              </a:rPr>
              <a:t> AL* (SRC)</a:t>
            </a:r>
            <a:endParaRPr kumimoji="1" lang="en-US" altLang="zh-CN" dirty="0">
              <a:solidFill>
                <a:srgbClr val="CC6600"/>
              </a:solidFill>
              <a:latin typeface="+mn-lt"/>
              <a:ea typeface="+mn-ea"/>
              <a:cs typeface="+mn-ea"/>
              <a:sym typeface="+mn-lt"/>
            </a:endParaRPr>
          </a:p>
          <a:p>
            <a:pPr algn="just">
              <a:lnSpc>
                <a:spcPct val="120000"/>
              </a:lnSpc>
            </a:pPr>
            <a:r>
              <a:rPr kumimoji="1" lang="en-US" altLang="zh-CN" dirty="0">
                <a:solidFill>
                  <a:srgbClr val="000000"/>
                </a:solidFill>
                <a:latin typeface="+mn-lt"/>
                <a:ea typeface="+mn-ea"/>
                <a:cs typeface="+mn-ea"/>
                <a:sym typeface="+mn-lt"/>
              </a:rPr>
              <a:t>     </a:t>
            </a:r>
            <a:r>
              <a:rPr kumimoji="1" lang="zh-CN" altLang="en-US" dirty="0">
                <a:solidFill>
                  <a:srgbClr val="000000"/>
                </a:solidFill>
                <a:latin typeface="+mn-lt"/>
                <a:ea typeface="+mn-ea"/>
                <a:cs typeface="+mn-ea"/>
                <a:sym typeface="+mn-lt"/>
              </a:rPr>
              <a:t>字操作数    </a:t>
            </a:r>
            <a:r>
              <a:rPr kumimoji="1" lang="en-US" altLang="zh-CN" dirty="0">
                <a:solidFill>
                  <a:srgbClr val="CC6600"/>
                </a:solidFill>
                <a:latin typeface="+mn-lt"/>
                <a:ea typeface="+mn-ea"/>
                <a:cs typeface="+mn-ea"/>
                <a:sym typeface="+mn-lt"/>
              </a:rPr>
              <a:t>(DX,AX) </a:t>
            </a:r>
            <a:r>
              <a:rPr kumimoji="1" lang="en-US" altLang="zh-CN" dirty="0">
                <a:solidFill>
                  <a:srgbClr val="CC6600"/>
                </a:solidFill>
                <a:latin typeface="+mn-lt"/>
                <a:ea typeface="+mn-ea"/>
                <a:cs typeface="+mn-ea"/>
                <a:sym typeface="Symbol" panose="05050102010706020507" pitchFamily="18" charset="2"/>
              </a:rPr>
              <a:t></a:t>
            </a:r>
            <a:r>
              <a:rPr kumimoji="1" lang="en-US" altLang="zh-CN" dirty="0">
                <a:solidFill>
                  <a:srgbClr val="CC6600"/>
                </a:solidFill>
                <a:latin typeface="+mn-lt"/>
                <a:ea typeface="+mn-ea"/>
                <a:cs typeface="+mn-ea"/>
                <a:sym typeface="+mn-lt"/>
              </a:rPr>
              <a:t> AX * (SRC)</a:t>
            </a:r>
            <a:endParaRPr kumimoji="1" lang="en-US" altLang="zh-CN" dirty="0">
              <a:solidFill>
                <a:srgbClr val="CC6600"/>
              </a:solidFill>
              <a:latin typeface="+mn-lt"/>
              <a:ea typeface="+mn-ea"/>
              <a:cs typeface="+mn-ea"/>
              <a:sym typeface="+mn-lt"/>
            </a:endParaRPr>
          </a:p>
        </p:txBody>
      </p:sp>
      <p:sp>
        <p:nvSpPr>
          <p:cNvPr id="53251" name="Rectangle 3"/>
          <p:cNvSpPr>
            <a:spLocks noChangeArrowheads="1"/>
          </p:cNvSpPr>
          <p:nvPr/>
        </p:nvSpPr>
        <p:spPr bwMode="auto">
          <a:xfrm>
            <a:off x="1089818" y="4445000"/>
            <a:ext cx="6964363" cy="22344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kumimoji="1" lang="zh-CN" altLang="en-US" dirty="0">
                <a:solidFill>
                  <a:srgbClr val="CC3300"/>
                </a:solidFill>
                <a:latin typeface="+mn-lt"/>
                <a:ea typeface="+mn-ea"/>
                <a:cs typeface="+mn-ea"/>
                <a:sym typeface="+mn-lt"/>
              </a:rPr>
              <a:t>注意</a:t>
            </a:r>
            <a:r>
              <a:rPr kumimoji="1" lang="en-US" altLang="zh-CN" dirty="0">
                <a:solidFill>
                  <a:srgbClr val="CC3300"/>
                </a:solidFill>
                <a:latin typeface="+mn-lt"/>
                <a:ea typeface="+mn-ea"/>
                <a:cs typeface="+mn-ea"/>
                <a:sym typeface="+mn-lt"/>
              </a:rPr>
              <a:t>:</a:t>
            </a:r>
            <a:r>
              <a:rPr kumimoji="1" lang="en-US" altLang="zh-CN" dirty="0">
                <a:solidFill>
                  <a:srgbClr val="000000"/>
                </a:solidFill>
                <a:latin typeface="+mn-lt"/>
                <a:ea typeface="+mn-ea"/>
                <a:cs typeface="+mn-ea"/>
                <a:sym typeface="+mn-lt"/>
              </a:rPr>
              <a:t>   </a:t>
            </a:r>
            <a:endParaRPr kumimoji="1" lang="en-US" altLang="zh-CN" dirty="0">
              <a:solidFill>
                <a:srgbClr val="000000"/>
              </a:solidFill>
              <a:latin typeface="+mn-lt"/>
              <a:ea typeface="+mn-ea"/>
              <a:cs typeface="+mn-ea"/>
              <a:sym typeface="+mn-lt"/>
            </a:endParaRPr>
          </a:p>
          <a:p>
            <a:pPr lvl="2">
              <a:lnSpc>
                <a:spcPct val="120000"/>
              </a:lnSpc>
            </a:pPr>
            <a:r>
              <a:rPr kumimoji="1" lang="en-US" altLang="zh-CN" dirty="0">
                <a:solidFill>
                  <a:srgbClr val="000000"/>
                </a:solidFill>
                <a:latin typeface="+mn-lt"/>
                <a:ea typeface="+mn-ea"/>
                <a:cs typeface="+mn-ea"/>
                <a:sym typeface="+mn-lt"/>
              </a:rPr>
              <a:t>*  AL (AX) </a:t>
            </a:r>
            <a:r>
              <a:rPr kumimoji="1" lang="zh-CN" altLang="en-US" dirty="0">
                <a:solidFill>
                  <a:srgbClr val="000000"/>
                </a:solidFill>
                <a:latin typeface="+mn-lt"/>
                <a:ea typeface="+mn-ea"/>
                <a:cs typeface="+mn-ea"/>
                <a:sym typeface="+mn-lt"/>
              </a:rPr>
              <a:t>为隐含的乘数寄存器。</a:t>
            </a:r>
            <a:endParaRPr kumimoji="1" lang="zh-CN" altLang="en-US" dirty="0">
              <a:solidFill>
                <a:srgbClr val="000000"/>
              </a:solidFill>
              <a:latin typeface="+mn-lt"/>
              <a:ea typeface="+mn-ea"/>
              <a:cs typeface="+mn-ea"/>
              <a:sym typeface="+mn-lt"/>
            </a:endParaRPr>
          </a:p>
          <a:p>
            <a:pPr lvl="2">
              <a:lnSpc>
                <a:spcPct val="120000"/>
              </a:lnSpc>
            </a:pPr>
            <a:r>
              <a:rPr kumimoji="1" lang="zh-CN" altLang="en-US" dirty="0">
                <a:solidFill>
                  <a:srgbClr val="000000"/>
                </a:solidFill>
                <a:latin typeface="+mn-lt"/>
                <a:ea typeface="+mn-ea"/>
                <a:cs typeface="+mn-ea"/>
                <a:sym typeface="+mn-lt"/>
              </a:rPr>
              <a:t>*  </a:t>
            </a:r>
            <a:r>
              <a:rPr kumimoji="1" lang="en-US" altLang="zh-CN" dirty="0">
                <a:solidFill>
                  <a:srgbClr val="000000"/>
                </a:solidFill>
                <a:latin typeface="+mn-lt"/>
                <a:ea typeface="+mn-ea"/>
                <a:cs typeface="+mn-ea"/>
                <a:sym typeface="+mn-lt"/>
              </a:rPr>
              <a:t>AX (DX,AX) </a:t>
            </a:r>
            <a:r>
              <a:rPr kumimoji="1" lang="zh-CN" altLang="en-US" dirty="0">
                <a:solidFill>
                  <a:srgbClr val="000000"/>
                </a:solidFill>
                <a:latin typeface="+mn-lt"/>
                <a:ea typeface="+mn-ea"/>
                <a:cs typeface="+mn-ea"/>
                <a:sym typeface="+mn-lt"/>
              </a:rPr>
              <a:t>为隐含的乘积寄存器。</a:t>
            </a:r>
            <a:endParaRPr kumimoji="1" lang="zh-CN" altLang="en-US" dirty="0">
              <a:solidFill>
                <a:srgbClr val="000000"/>
              </a:solidFill>
              <a:latin typeface="+mn-lt"/>
              <a:ea typeface="+mn-ea"/>
              <a:cs typeface="+mn-ea"/>
              <a:sym typeface="+mn-lt"/>
            </a:endParaRPr>
          </a:p>
          <a:p>
            <a:pPr lvl="2">
              <a:lnSpc>
                <a:spcPct val="120000"/>
              </a:lnSpc>
            </a:pPr>
            <a:r>
              <a:rPr kumimoji="1" lang="zh-CN" altLang="en-US" dirty="0">
                <a:solidFill>
                  <a:srgbClr val="000000"/>
                </a:solidFill>
                <a:latin typeface="+mn-lt"/>
                <a:ea typeface="+mn-ea"/>
                <a:cs typeface="+mn-ea"/>
                <a:sym typeface="+mn-lt"/>
              </a:rPr>
              <a:t>*  </a:t>
            </a:r>
            <a:r>
              <a:rPr kumimoji="1" lang="en-US" altLang="zh-CN" dirty="0">
                <a:solidFill>
                  <a:srgbClr val="000000"/>
                </a:solidFill>
                <a:latin typeface="+mn-lt"/>
                <a:ea typeface="+mn-ea"/>
                <a:cs typeface="+mn-ea"/>
                <a:sym typeface="+mn-lt"/>
              </a:rPr>
              <a:t>SRC</a:t>
            </a:r>
            <a:r>
              <a:rPr kumimoji="1" lang="zh-CN" altLang="en-US" dirty="0">
                <a:solidFill>
                  <a:srgbClr val="000000"/>
                </a:solidFill>
                <a:latin typeface="+mn-lt"/>
                <a:ea typeface="+mn-ea"/>
                <a:cs typeface="+mn-ea"/>
                <a:sym typeface="+mn-lt"/>
              </a:rPr>
              <a:t>不能为立即数，</a:t>
            </a:r>
            <a:r>
              <a:rPr kumimoji="1" lang="zh-CN" altLang="en-US" dirty="0">
                <a:solidFill>
                  <a:srgbClr val="FF0066"/>
                </a:solidFill>
                <a:latin typeface="+mn-lt"/>
                <a:ea typeface="+mn-ea"/>
                <a:cs typeface="+mn-ea"/>
                <a:sym typeface="+mn-lt"/>
              </a:rPr>
              <a:t>因为位宽不详</a:t>
            </a:r>
            <a:r>
              <a:rPr kumimoji="1" lang="zh-CN" altLang="en-US" dirty="0">
                <a:solidFill>
                  <a:srgbClr val="000000"/>
                </a:solidFill>
                <a:latin typeface="+mn-lt"/>
                <a:ea typeface="+mn-ea"/>
                <a:cs typeface="+mn-ea"/>
                <a:sym typeface="+mn-lt"/>
              </a:rPr>
              <a:t>。</a:t>
            </a:r>
            <a:endParaRPr kumimoji="1" lang="zh-CN" altLang="en-US" dirty="0">
              <a:solidFill>
                <a:srgbClr val="000000"/>
              </a:solidFill>
              <a:latin typeface="+mn-lt"/>
              <a:ea typeface="+mn-ea"/>
              <a:cs typeface="+mn-ea"/>
              <a:sym typeface="+mn-lt"/>
            </a:endParaRPr>
          </a:p>
          <a:p>
            <a:pPr lvl="2">
              <a:lnSpc>
                <a:spcPct val="120000"/>
              </a:lnSpc>
            </a:pPr>
            <a:r>
              <a:rPr kumimoji="1" lang="zh-CN" altLang="en-US" dirty="0">
                <a:solidFill>
                  <a:srgbClr val="000000"/>
                </a:solidFill>
                <a:latin typeface="+mn-lt"/>
                <a:ea typeface="+mn-ea"/>
                <a:cs typeface="+mn-ea"/>
                <a:sym typeface="+mn-lt"/>
              </a:rPr>
              <a:t>*  除</a:t>
            </a:r>
            <a:r>
              <a:rPr kumimoji="1" lang="en-US" altLang="zh-CN" dirty="0">
                <a:solidFill>
                  <a:srgbClr val="000000"/>
                </a:solidFill>
                <a:latin typeface="+mn-lt"/>
                <a:ea typeface="+mn-ea"/>
                <a:cs typeface="+mn-ea"/>
                <a:sym typeface="+mn-lt"/>
              </a:rPr>
              <a:t>CF</a:t>
            </a:r>
            <a:r>
              <a:rPr kumimoji="1" lang="zh-CN" altLang="zh-CN" dirty="0">
                <a:solidFill>
                  <a:srgbClr val="000000"/>
                </a:solidFill>
                <a:latin typeface="+mn-lt"/>
                <a:ea typeface="+mn-ea"/>
                <a:cs typeface="+mn-ea"/>
                <a:sym typeface="+mn-lt"/>
              </a:rPr>
              <a:t>和</a:t>
            </a:r>
            <a:r>
              <a:rPr kumimoji="1" lang="en-US" altLang="zh-CN" dirty="0">
                <a:solidFill>
                  <a:srgbClr val="000000"/>
                </a:solidFill>
                <a:latin typeface="+mn-lt"/>
                <a:ea typeface="+mn-ea"/>
                <a:cs typeface="+mn-ea"/>
                <a:sym typeface="+mn-lt"/>
              </a:rPr>
              <a:t>OF</a:t>
            </a:r>
            <a:r>
              <a:rPr kumimoji="1" lang="zh-CN" altLang="zh-CN" dirty="0">
                <a:solidFill>
                  <a:srgbClr val="000000"/>
                </a:solidFill>
                <a:latin typeface="+mn-lt"/>
                <a:ea typeface="+mn-ea"/>
                <a:cs typeface="+mn-ea"/>
                <a:sym typeface="+mn-lt"/>
              </a:rPr>
              <a:t>外，对条件标志位无定义</a:t>
            </a:r>
            <a:r>
              <a:rPr kumimoji="1" lang="zh-CN" altLang="en-US" dirty="0">
                <a:solidFill>
                  <a:srgbClr val="000000"/>
                </a:solidFill>
                <a:latin typeface="+mn-lt"/>
                <a:ea typeface="+mn-ea"/>
                <a:cs typeface="+mn-ea"/>
                <a:sym typeface="+mn-lt"/>
              </a:rPr>
              <a:t>。</a:t>
            </a:r>
            <a:endParaRPr kumimoji="1" lang="zh-CN" altLang="en-US" dirty="0">
              <a:solidFill>
                <a:srgbClr val="000000"/>
              </a:solidFill>
              <a:latin typeface="+mn-lt"/>
              <a:ea typeface="+mn-ea"/>
              <a:cs typeface="+mn-ea"/>
              <a:sym typeface="+mn-lt"/>
            </a:endParaRPr>
          </a:p>
        </p:txBody>
      </p:sp>
      <p:sp>
        <p:nvSpPr>
          <p:cNvPr id="4" name="矩形 3"/>
          <p:cNvSpPr/>
          <p:nvPr/>
        </p:nvSpPr>
        <p:spPr>
          <a:xfrm>
            <a:off x="557831" y="1140768"/>
            <a:ext cx="2201244" cy="523220"/>
          </a:xfrm>
          <a:prstGeom prst="rect">
            <a:avLst/>
          </a:prstGeom>
        </p:spPr>
        <p:txBody>
          <a:bodyPr wrap="none">
            <a:spAutoFit/>
          </a:bodyPr>
          <a:lstStyle/>
          <a:p>
            <a:pPr algn="just"/>
            <a:r>
              <a:rPr kumimoji="1" lang="en-US" altLang="zh-CN" sz="2800" dirty="0">
                <a:solidFill>
                  <a:srgbClr val="CC3300"/>
                </a:solidFill>
                <a:latin typeface="+mn-lt"/>
                <a:ea typeface="+mn-ea"/>
                <a:cs typeface="+mn-ea"/>
                <a:sym typeface="+mn-lt"/>
              </a:rPr>
              <a:t>3</a:t>
            </a:r>
            <a:r>
              <a:rPr kumimoji="1" lang="zh-CN" altLang="en-US" sz="2800" dirty="0">
                <a:solidFill>
                  <a:srgbClr val="CC3300"/>
                </a:solidFill>
                <a:latin typeface="+mn-lt"/>
                <a:ea typeface="+mn-ea"/>
                <a:cs typeface="+mn-ea"/>
                <a:sym typeface="+mn-lt"/>
              </a:rPr>
              <a:t>、乘法指令</a:t>
            </a:r>
            <a:endParaRPr kumimoji="1" lang="zh-CN" altLang="en-US" sz="2800" dirty="0">
              <a:solidFill>
                <a:srgbClr val="CC330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3250">
                                            <p:txEl>
                                              <p:pRg st="0" end="0"/>
                                            </p:txEl>
                                          </p:spTgt>
                                        </p:tgtEl>
                                        <p:attrNameLst>
                                          <p:attrName>style.visibility</p:attrName>
                                        </p:attrNameLst>
                                      </p:cBhvr>
                                      <p:to>
                                        <p:strVal val="visible"/>
                                      </p:to>
                                    </p:set>
                                    <p:animEffect transition="in" filter="randombar(horizontal)">
                                      <p:cBhvr>
                                        <p:cTn id="7" dur="500"/>
                                        <p:tgtEl>
                                          <p:spTgt spid="53250">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53250">
                                            <p:txEl>
                                              <p:pRg st="1" end="1"/>
                                            </p:txEl>
                                          </p:spTgt>
                                        </p:tgtEl>
                                        <p:attrNameLst>
                                          <p:attrName>style.visibility</p:attrName>
                                        </p:attrNameLst>
                                      </p:cBhvr>
                                      <p:to>
                                        <p:strVal val="visible"/>
                                      </p:to>
                                    </p:set>
                                    <p:animEffect transition="in" filter="randombar(horizontal)">
                                      <p:cBhvr>
                                        <p:cTn id="10" dur="500"/>
                                        <p:tgtEl>
                                          <p:spTgt spid="53250">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53250">
                                            <p:txEl>
                                              <p:pRg st="2" end="2"/>
                                            </p:txEl>
                                          </p:spTgt>
                                        </p:tgtEl>
                                        <p:attrNameLst>
                                          <p:attrName>style.visibility</p:attrName>
                                        </p:attrNameLst>
                                      </p:cBhvr>
                                      <p:to>
                                        <p:strVal val="visible"/>
                                      </p:to>
                                    </p:set>
                                    <p:animEffect transition="in" filter="randombar(horizontal)">
                                      <p:cBhvr>
                                        <p:cTn id="15" dur="500"/>
                                        <p:tgtEl>
                                          <p:spTgt spid="53250">
                                            <p:txEl>
                                              <p:pRg st="2" end="2"/>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53250">
                                            <p:txEl>
                                              <p:pRg st="3" end="3"/>
                                            </p:txEl>
                                          </p:spTgt>
                                        </p:tgtEl>
                                        <p:attrNameLst>
                                          <p:attrName>style.visibility</p:attrName>
                                        </p:attrNameLst>
                                      </p:cBhvr>
                                      <p:to>
                                        <p:strVal val="visible"/>
                                      </p:to>
                                    </p:set>
                                    <p:animEffect transition="in" filter="randombar(horizontal)">
                                      <p:cBhvr>
                                        <p:cTn id="18" dur="500"/>
                                        <p:tgtEl>
                                          <p:spTgt spid="53250">
                                            <p:txEl>
                                              <p:pRg st="3" end="3"/>
                                            </p:txEl>
                                          </p:spTgt>
                                        </p:tgtEl>
                                      </p:cBhvr>
                                    </p:animEffect>
                                  </p:childTnLst>
                                </p:cTn>
                              </p:par>
                              <p:par>
                                <p:cTn id="19" presetID="14" presetClass="entr" presetSubtype="10" fill="hold" nodeType="withEffect">
                                  <p:stCondLst>
                                    <p:cond delay="0"/>
                                  </p:stCondLst>
                                  <p:childTnLst>
                                    <p:set>
                                      <p:cBhvr>
                                        <p:cTn id="20" dur="1" fill="hold">
                                          <p:stCondLst>
                                            <p:cond delay="0"/>
                                          </p:stCondLst>
                                        </p:cTn>
                                        <p:tgtEl>
                                          <p:spTgt spid="53250">
                                            <p:txEl>
                                              <p:pRg st="4" end="4"/>
                                            </p:txEl>
                                          </p:spTgt>
                                        </p:tgtEl>
                                        <p:attrNameLst>
                                          <p:attrName>style.visibility</p:attrName>
                                        </p:attrNameLst>
                                      </p:cBhvr>
                                      <p:to>
                                        <p:strVal val="visible"/>
                                      </p:to>
                                    </p:set>
                                    <p:animEffect transition="in" filter="randombar(horizontal)">
                                      <p:cBhvr>
                                        <p:cTn id="21" dur="500"/>
                                        <p:tgtEl>
                                          <p:spTgt spid="53250">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53251">
                                            <p:txEl>
                                              <p:pRg st="0" end="0"/>
                                            </p:txEl>
                                          </p:spTgt>
                                        </p:tgtEl>
                                        <p:attrNameLst>
                                          <p:attrName>style.visibility</p:attrName>
                                        </p:attrNameLst>
                                      </p:cBhvr>
                                      <p:to>
                                        <p:strVal val="visible"/>
                                      </p:to>
                                    </p:set>
                                    <p:animEffect transition="in" filter="wipe(up)">
                                      <p:cBhvr>
                                        <p:cTn id="26" dur="500"/>
                                        <p:tgtEl>
                                          <p:spTgt spid="53251">
                                            <p:txEl>
                                              <p:pRg st="0" end="0"/>
                                            </p:txEl>
                                          </p:spTgt>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53251">
                                            <p:txEl>
                                              <p:pRg st="1" end="1"/>
                                            </p:txEl>
                                          </p:spTgt>
                                        </p:tgtEl>
                                        <p:attrNameLst>
                                          <p:attrName>style.visibility</p:attrName>
                                        </p:attrNameLst>
                                      </p:cBhvr>
                                      <p:to>
                                        <p:strVal val="visible"/>
                                      </p:to>
                                    </p:set>
                                    <p:animEffect transition="in" filter="wipe(up)">
                                      <p:cBhvr>
                                        <p:cTn id="29" dur="500"/>
                                        <p:tgtEl>
                                          <p:spTgt spid="53251">
                                            <p:txEl>
                                              <p:pRg st="1" end="1"/>
                                            </p:txEl>
                                          </p:spTgt>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53251">
                                            <p:txEl>
                                              <p:pRg st="2" end="2"/>
                                            </p:txEl>
                                          </p:spTgt>
                                        </p:tgtEl>
                                        <p:attrNameLst>
                                          <p:attrName>style.visibility</p:attrName>
                                        </p:attrNameLst>
                                      </p:cBhvr>
                                      <p:to>
                                        <p:strVal val="visible"/>
                                      </p:to>
                                    </p:set>
                                    <p:animEffect transition="in" filter="wipe(up)">
                                      <p:cBhvr>
                                        <p:cTn id="32" dur="500"/>
                                        <p:tgtEl>
                                          <p:spTgt spid="53251">
                                            <p:txEl>
                                              <p:pRg st="2" end="2"/>
                                            </p:txEl>
                                          </p:spTgt>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53251">
                                            <p:txEl>
                                              <p:pRg st="3" end="3"/>
                                            </p:txEl>
                                          </p:spTgt>
                                        </p:tgtEl>
                                        <p:attrNameLst>
                                          <p:attrName>style.visibility</p:attrName>
                                        </p:attrNameLst>
                                      </p:cBhvr>
                                      <p:to>
                                        <p:strVal val="visible"/>
                                      </p:to>
                                    </p:set>
                                    <p:animEffect transition="in" filter="wipe(up)">
                                      <p:cBhvr>
                                        <p:cTn id="35" dur="500"/>
                                        <p:tgtEl>
                                          <p:spTgt spid="53251">
                                            <p:txEl>
                                              <p:pRg st="3" end="3"/>
                                            </p:txEl>
                                          </p:spTgt>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53251">
                                            <p:txEl>
                                              <p:pRg st="4" end="4"/>
                                            </p:txEl>
                                          </p:spTgt>
                                        </p:tgtEl>
                                        <p:attrNameLst>
                                          <p:attrName>style.visibility</p:attrName>
                                        </p:attrNameLst>
                                      </p:cBhvr>
                                      <p:to>
                                        <p:strVal val="visible"/>
                                      </p:to>
                                    </p:set>
                                    <p:animEffect transition="in" filter="wipe(up)">
                                      <p:cBhvr>
                                        <p:cTn id="38" dur="500"/>
                                        <p:tgtEl>
                                          <p:spTgt spid="532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p:cNvSpPr txBox="1">
            <a:spLocks noChangeArrowheads="1"/>
          </p:cNvSpPr>
          <p:nvPr/>
        </p:nvSpPr>
        <p:spPr bwMode="auto">
          <a:xfrm>
            <a:off x="663575" y="1360559"/>
            <a:ext cx="6172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kumimoji="1" lang="zh-CN" altLang="en-US" sz="2800" dirty="0">
                <a:solidFill>
                  <a:srgbClr val="CC3300"/>
                </a:solidFill>
                <a:latin typeface="+mn-ea"/>
                <a:ea typeface="+mn-ea"/>
              </a:rPr>
              <a:t>乘法指令对 </a:t>
            </a:r>
            <a:r>
              <a:rPr kumimoji="1" lang="en-US" altLang="zh-CN" sz="2800" dirty="0">
                <a:solidFill>
                  <a:srgbClr val="CC3300"/>
                </a:solidFill>
                <a:latin typeface="+mn-ea"/>
                <a:ea typeface="+mn-ea"/>
              </a:rPr>
              <a:t>CF/OF </a:t>
            </a:r>
            <a:r>
              <a:rPr kumimoji="1" lang="zh-CN" altLang="en-US" sz="2800" dirty="0">
                <a:solidFill>
                  <a:srgbClr val="CC3300"/>
                </a:solidFill>
                <a:latin typeface="+mn-ea"/>
                <a:ea typeface="+mn-ea"/>
              </a:rPr>
              <a:t>的影响：</a:t>
            </a:r>
            <a:endParaRPr kumimoji="1" lang="zh-CN" altLang="en-US" sz="2800" dirty="0">
              <a:solidFill>
                <a:srgbClr val="CC3300"/>
              </a:solidFill>
              <a:latin typeface="+mn-ea"/>
              <a:ea typeface="+mn-ea"/>
            </a:endParaRPr>
          </a:p>
        </p:txBody>
      </p:sp>
      <p:sp>
        <p:nvSpPr>
          <p:cNvPr id="54275" name="Text Box 4"/>
          <p:cNvSpPr txBox="1">
            <a:spLocks noChangeArrowheads="1"/>
          </p:cNvSpPr>
          <p:nvPr/>
        </p:nvSpPr>
        <p:spPr bwMode="auto">
          <a:xfrm>
            <a:off x="3730625" y="2278132"/>
            <a:ext cx="3576638"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lnSpc>
                <a:spcPct val="70000"/>
              </a:lnSpc>
              <a:spcBef>
                <a:spcPct val="50000"/>
              </a:spcBef>
            </a:pPr>
            <a:r>
              <a:rPr kumimoji="1" lang="en-US" altLang="zh-CN" sz="2200">
                <a:solidFill>
                  <a:srgbClr val="000000"/>
                </a:solidFill>
                <a:latin typeface="+mn-ea"/>
                <a:ea typeface="+mn-ea"/>
              </a:rPr>
              <a:t>00  </a:t>
            </a:r>
            <a:r>
              <a:rPr kumimoji="1" lang="zh-CN" altLang="en-US" sz="2200">
                <a:solidFill>
                  <a:srgbClr val="000000"/>
                </a:solidFill>
                <a:latin typeface="+mn-ea"/>
                <a:ea typeface="+mn-ea"/>
              </a:rPr>
              <a:t>乘积的高一半为零</a:t>
            </a:r>
            <a:endParaRPr kumimoji="1" lang="zh-CN" altLang="en-US" sz="2200">
              <a:solidFill>
                <a:srgbClr val="000000"/>
              </a:solidFill>
              <a:latin typeface="+mn-ea"/>
              <a:ea typeface="+mn-ea"/>
            </a:endParaRPr>
          </a:p>
          <a:p>
            <a:pPr eaLnBrk="1" hangingPunct="1">
              <a:lnSpc>
                <a:spcPct val="70000"/>
              </a:lnSpc>
              <a:spcBef>
                <a:spcPct val="50000"/>
              </a:spcBef>
            </a:pPr>
            <a:r>
              <a:rPr kumimoji="1" lang="en-US" altLang="zh-CN" sz="2200">
                <a:solidFill>
                  <a:srgbClr val="000000"/>
                </a:solidFill>
                <a:latin typeface="+mn-ea"/>
                <a:ea typeface="+mn-ea"/>
              </a:rPr>
              <a:t>11  </a:t>
            </a:r>
            <a:r>
              <a:rPr kumimoji="1" lang="zh-CN" altLang="en-US" sz="2200">
                <a:solidFill>
                  <a:srgbClr val="000000"/>
                </a:solidFill>
                <a:latin typeface="+mn-ea"/>
                <a:ea typeface="+mn-ea"/>
              </a:rPr>
              <a:t>否则</a:t>
            </a:r>
            <a:endParaRPr kumimoji="1" lang="zh-CN" altLang="en-US" sz="2200">
              <a:solidFill>
                <a:srgbClr val="000000"/>
              </a:solidFill>
              <a:latin typeface="+mn-ea"/>
              <a:ea typeface="+mn-ea"/>
            </a:endParaRPr>
          </a:p>
        </p:txBody>
      </p:sp>
      <p:sp>
        <p:nvSpPr>
          <p:cNvPr id="54276" name="Text Box 5"/>
          <p:cNvSpPr txBox="1">
            <a:spLocks noChangeArrowheads="1"/>
          </p:cNvSpPr>
          <p:nvPr/>
        </p:nvSpPr>
        <p:spPr bwMode="auto">
          <a:xfrm>
            <a:off x="663575" y="2430532"/>
            <a:ext cx="306705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1" lang="en-US" altLang="zh-CN" sz="2200" dirty="0">
                <a:solidFill>
                  <a:srgbClr val="000000"/>
                </a:solidFill>
                <a:latin typeface="+mn-ea"/>
                <a:ea typeface="+mn-ea"/>
              </a:rPr>
              <a:t>MUL</a:t>
            </a:r>
            <a:r>
              <a:rPr kumimoji="1" lang="zh-CN" altLang="zh-CN" sz="2200" dirty="0">
                <a:solidFill>
                  <a:srgbClr val="000000"/>
                </a:solidFill>
                <a:latin typeface="+mn-ea"/>
                <a:ea typeface="+mn-ea"/>
              </a:rPr>
              <a:t>指令</a:t>
            </a:r>
            <a:r>
              <a:rPr kumimoji="1" lang="en-US" altLang="zh-CN" sz="2200" dirty="0">
                <a:solidFill>
                  <a:srgbClr val="000000"/>
                </a:solidFill>
                <a:latin typeface="+mn-ea"/>
                <a:ea typeface="+mn-ea"/>
              </a:rPr>
              <a:t>:    CF,OF =</a:t>
            </a:r>
            <a:endParaRPr kumimoji="1" lang="en-US" altLang="zh-CN" sz="2200" dirty="0">
              <a:solidFill>
                <a:srgbClr val="000000"/>
              </a:solidFill>
              <a:latin typeface="+mn-ea"/>
              <a:ea typeface="+mn-ea"/>
            </a:endParaRPr>
          </a:p>
        </p:txBody>
      </p:sp>
      <p:sp>
        <p:nvSpPr>
          <p:cNvPr id="54277" name="AutoShape 6"/>
          <p:cNvSpPr/>
          <p:nvPr/>
        </p:nvSpPr>
        <p:spPr bwMode="auto">
          <a:xfrm>
            <a:off x="3571875" y="2361178"/>
            <a:ext cx="177800" cy="519708"/>
          </a:xfrm>
          <a:prstGeom prst="leftBrace">
            <a:avLst>
              <a:gd name="adj1" fmla="val 60000"/>
              <a:gd name="adj2" fmla="val 50000"/>
            </a:avLst>
          </a:prstGeom>
          <a:noFill/>
          <a:ln w="28575" cap="sq">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ea"/>
              <a:ea typeface="+mn-ea"/>
            </a:endParaRPr>
          </a:p>
        </p:txBody>
      </p:sp>
      <p:sp>
        <p:nvSpPr>
          <p:cNvPr id="54278" name="Text Box 7"/>
          <p:cNvSpPr txBox="1">
            <a:spLocks noChangeArrowheads="1"/>
          </p:cNvSpPr>
          <p:nvPr/>
        </p:nvSpPr>
        <p:spPr bwMode="auto">
          <a:xfrm>
            <a:off x="3730625" y="3286193"/>
            <a:ext cx="5232400"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lnSpc>
                <a:spcPct val="70000"/>
              </a:lnSpc>
              <a:spcBef>
                <a:spcPct val="50000"/>
              </a:spcBef>
            </a:pPr>
            <a:r>
              <a:rPr kumimoji="1" lang="en-US" altLang="zh-CN" sz="2200" dirty="0">
                <a:solidFill>
                  <a:srgbClr val="000000"/>
                </a:solidFill>
                <a:latin typeface="+mn-ea"/>
                <a:ea typeface="+mn-ea"/>
              </a:rPr>
              <a:t>00  </a:t>
            </a:r>
            <a:r>
              <a:rPr kumimoji="1" lang="zh-CN" altLang="en-US" sz="2200" dirty="0">
                <a:solidFill>
                  <a:srgbClr val="000000"/>
                </a:solidFill>
                <a:latin typeface="+mn-ea"/>
                <a:ea typeface="+mn-ea"/>
              </a:rPr>
              <a:t>乘积的高一半是低一半的符号扩展</a:t>
            </a:r>
            <a:endParaRPr kumimoji="1" lang="zh-CN" altLang="en-US" sz="2200" dirty="0">
              <a:solidFill>
                <a:srgbClr val="000000"/>
              </a:solidFill>
              <a:latin typeface="+mn-ea"/>
              <a:ea typeface="+mn-ea"/>
            </a:endParaRPr>
          </a:p>
          <a:p>
            <a:pPr eaLnBrk="1" hangingPunct="1">
              <a:lnSpc>
                <a:spcPct val="70000"/>
              </a:lnSpc>
              <a:spcBef>
                <a:spcPct val="50000"/>
              </a:spcBef>
            </a:pPr>
            <a:r>
              <a:rPr kumimoji="1" lang="en-US" altLang="zh-CN" sz="2200" dirty="0">
                <a:solidFill>
                  <a:srgbClr val="000000"/>
                </a:solidFill>
                <a:latin typeface="+mn-ea"/>
                <a:ea typeface="+mn-ea"/>
              </a:rPr>
              <a:t>11  </a:t>
            </a:r>
            <a:r>
              <a:rPr kumimoji="1" lang="zh-CN" altLang="en-US" sz="2200" dirty="0">
                <a:solidFill>
                  <a:srgbClr val="000000"/>
                </a:solidFill>
                <a:latin typeface="+mn-ea"/>
                <a:ea typeface="+mn-ea"/>
              </a:rPr>
              <a:t>否则</a:t>
            </a:r>
            <a:endParaRPr kumimoji="1" lang="zh-CN" altLang="en-US" sz="2200" dirty="0">
              <a:solidFill>
                <a:srgbClr val="000000"/>
              </a:solidFill>
              <a:latin typeface="+mn-ea"/>
              <a:ea typeface="+mn-ea"/>
            </a:endParaRPr>
          </a:p>
        </p:txBody>
      </p:sp>
      <p:sp>
        <p:nvSpPr>
          <p:cNvPr id="54279" name="Text Box 8"/>
          <p:cNvSpPr txBox="1">
            <a:spLocks noChangeArrowheads="1"/>
          </p:cNvSpPr>
          <p:nvPr/>
        </p:nvSpPr>
        <p:spPr bwMode="auto">
          <a:xfrm>
            <a:off x="538163" y="3365568"/>
            <a:ext cx="30294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1" lang="en-US" altLang="zh-CN" dirty="0">
                <a:solidFill>
                  <a:srgbClr val="000000"/>
                </a:solidFill>
                <a:latin typeface="+mn-ea"/>
                <a:ea typeface="+mn-ea"/>
              </a:rPr>
              <a:t>  </a:t>
            </a:r>
            <a:r>
              <a:rPr kumimoji="1" lang="en-US" altLang="zh-CN" sz="2200" dirty="0">
                <a:solidFill>
                  <a:srgbClr val="000000"/>
                </a:solidFill>
                <a:latin typeface="+mn-ea"/>
                <a:ea typeface="+mn-ea"/>
              </a:rPr>
              <a:t>IMUL</a:t>
            </a:r>
            <a:r>
              <a:rPr kumimoji="1" lang="zh-CN" altLang="zh-CN" sz="2200" dirty="0">
                <a:solidFill>
                  <a:srgbClr val="000000"/>
                </a:solidFill>
                <a:latin typeface="+mn-ea"/>
                <a:ea typeface="+mn-ea"/>
              </a:rPr>
              <a:t>指令</a:t>
            </a:r>
            <a:r>
              <a:rPr kumimoji="1" lang="en-US" altLang="zh-CN" sz="2200" dirty="0">
                <a:solidFill>
                  <a:srgbClr val="000000"/>
                </a:solidFill>
                <a:latin typeface="+mn-ea"/>
                <a:ea typeface="+mn-ea"/>
              </a:rPr>
              <a:t>:  CF,OF =</a:t>
            </a:r>
            <a:endParaRPr kumimoji="1" lang="en-US" altLang="zh-CN" sz="2200" dirty="0">
              <a:solidFill>
                <a:srgbClr val="000000"/>
              </a:solidFill>
              <a:latin typeface="+mn-ea"/>
              <a:ea typeface="+mn-ea"/>
            </a:endParaRPr>
          </a:p>
        </p:txBody>
      </p:sp>
      <p:sp>
        <p:nvSpPr>
          <p:cNvPr id="54280" name="AutoShape 9"/>
          <p:cNvSpPr/>
          <p:nvPr/>
        </p:nvSpPr>
        <p:spPr bwMode="auto">
          <a:xfrm>
            <a:off x="3571875" y="3369239"/>
            <a:ext cx="177800" cy="519708"/>
          </a:xfrm>
          <a:prstGeom prst="leftBrace">
            <a:avLst>
              <a:gd name="adj1" fmla="val 60000"/>
              <a:gd name="adj2" fmla="val 50000"/>
            </a:avLst>
          </a:prstGeom>
          <a:noFill/>
          <a:ln w="28575" cap="sq">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ea"/>
              <a:ea typeface="+mn-ea"/>
            </a:endParaRPr>
          </a:p>
        </p:txBody>
      </p:sp>
      <p:sp>
        <p:nvSpPr>
          <p:cNvPr id="54281" name="Rectangle 13"/>
          <p:cNvSpPr>
            <a:spLocks noChangeArrowheads="1"/>
          </p:cNvSpPr>
          <p:nvPr/>
        </p:nvSpPr>
        <p:spPr bwMode="auto">
          <a:xfrm>
            <a:off x="431662" y="4329636"/>
            <a:ext cx="8280676"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eaLnBrk="1" hangingPunct="1">
              <a:lnSpc>
                <a:spcPct val="140000"/>
              </a:lnSpc>
            </a:pPr>
            <a:r>
              <a:rPr kumimoji="1" lang="en-US" altLang="zh-CN" sz="1800" dirty="0">
                <a:latin typeface="+mn-ea"/>
                <a:ea typeface="+mn-ea"/>
              </a:rPr>
              <a:t>※ </a:t>
            </a:r>
            <a:r>
              <a:rPr kumimoji="1" lang="zh-CN" altLang="en-US" sz="1800" dirty="0">
                <a:latin typeface="+mn-ea"/>
                <a:ea typeface="+mn-ea"/>
              </a:rPr>
              <a:t>乘法指令不会产生溢出和进位，这时</a:t>
            </a:r>
            <a:r>
              <a:rPr kumimoji="1" lang="zh-CN" altLang="en-US" sz="1800" dirty="0">
                <a:solidFill>
                  <a:srgbClr val="006600"/>
                </a:solidFill>
                <a:latin typeface="+mn-ea"/>
                <a:ea typeface="+mn-ea"/>
              </a:rPr>
              <a:t>用</a:t>
            </a:r>
            <a:r>
              <a:rPr kumimoji="1" lang="en-US" altLang="zh-CN" sz="1800" dirty="0">
                <a:solidFill>
                  <a:srgbClr val="006600"/>
                </a:solidFill>
                <a:latin typeface="+mn-ea"/>
                <a:ea typeface="+mn-ea"/>
              </a:rPr>
              <a:t>OF</a:t>
            </a:r>
            <a:r>
              <a:rPr kumimoji="1" lang="zh-CN" altLang="en-US" sz="1800" dirty="0">
                <a:solidFill>
                  <a:srgbClr val="006600"/>
                </a:solidFill>
                <a:latin typeface="+mn-ea"/>
                <a:ea typeface="+mn-ea"/>
              </a:rPr>
              <a:t>和</a:t>
            </a:r>
            <a:r>
              <a:rPr kumimoji="1" lang="en-US" altLang="zh-CN" sz="1800" dirty="0">
                <a:solidFill>
                  <a:srgbClr val="006600"/>
                </a:solidFill>
                <a:latin typeface="+mn-ea"/>
                <a:ea typeface="+mn-ea"/>
              </a:rPr>
              <a:t>CF</a:t>
            </a:r>
            <a:r>
              <a:rPr kumimoji="1" lang="zh-CN" altLang="en-US" sz="1800" dirty="0">
                <a:solidFill>
                  <a:srgbClr val="006600"/>
                </a:solidFill>
                <a:latin typeface="+mn-ea"/>
                <a:ea typeface="+mn-ea"/>
              </a:rPr>
              <a:t>位来表示乘积有效数字的长度</a:t>
            </a:r>
            <a:r>
              <a:rPr kumimoji="1" lang="zh-CN" altLang="en-US" sz="1800" dirty="0">
                <a:latin typeface="+mn-ea"/>
                <a:ea typeface="+mn-ea"/>
              </a:rPr>
              <a:t>：</a:t>
            </a:r>
            <a:endParaRPr kumimoji="1" lang="zh-CN" altLang="en-US" sz="1800" dirty="0">
              <a:latin typeface="+mn-ea"/>
              <a:ea typeface="+mn-ea"/>
            </a:endParaRPr>
          </a:p>
          <a:p>
            <a:pPr algn="just" eaLnBrk="1" hangingPunct="1">
              <a:lnSpc>
                <a:spcPct val="140000"/>
              </a:lnSpc>
            </a:pPr>
            <a:r>
              <a:rPr kumimoji="1" lang="en-US" altLang="zh-CN" sz="1800" dirty="0">
                <a:latin typeface="+mn-ea"/>
                <a:ea typeface="+mn-ea"/>
              </a:rPr>
              <a:t>※ </a:t>
            </a:r>
            <a:r>
              <a:rPr kumimoji="1" lang="zh-CN" altLang="en-US" sz="1800" dirty="0">
                <a:latin typeface="+mn-ea"/>
                <a:ea typeface="+mn-ea"/>
              </a:rPr>
              <a:t>若乘积的高半部分（字节乘法为</a:t>
            </a:r>
            <a:r>
              <a:rPr kumimoji="1" lang="en-US" altLang="zh-CN" sz="1800" dirty="0">
                <a:latin typeface="+mn-ea"/>
                <a:ea typeface="+mn-ea"/>
              </a:rPr>
              <a:t>AH</a:t>
            </a:r>
            <a:r>
              <a:rPr kumimoji="1" lang="zh-CN" altLang="en-US" sz="1800" dirty="0">
                <a:latin typeface="+mn-ea"/>
                <a:ea typeface="+mn-ea"/>
              </a:rPr>
              <a:t>，字乘法为</a:t>
            </a:r>
            <a:r>
              <a:rPr kumimoji="1" lang="en-US" altLang="zh-CN" sz="1800" dirty="0">
                <a:latin typeface="+mn-ea"/>
                <a:ea typeface="+mn-ea"/>
              </a:rPr>
              <a:t>DX</a:t>
            </a:r>
            <a:r>
              <a:rPr kumimoji="1" lang="zh-CN" altLang="en-US" sz="1800" dirty="0">
                <a:latin typeface="+mn-ea"/>
                <a:ea typeface="+mn-ea"/>
              </a:rPr>
              <a:t>）有效，即：</a:t>
            </a:r>
            <a:endParaRPr kumimoji="1" lang="zh-CN" altLang="en-US" sz="1800" dirty="0">
              <a:latin typeface="+mn-ea"/>
              <a:ea typeface="+mn-ea"/>
            </a:endParaRPr>
          </a:p>
          <a:p>
            <a:pPr marL="645795" lvl="1" indent="-285750" algn="just" eaLnBrk="1" hangingPunct="1">
              <a:lnSpc>
                <a:spcPct val="140000"/>
              </a:lnSpc>
              <a:buFont typeface="Wingdings" panose="05000000000000000000" pitchFamily="2" charset="2"/>
              <a:buChar char="ü"/>
            </a:pPr>
            <a:r>
              <a:rPr kumimoji="1" lang="en-US" altLang="zh-CN" sz="1800" dirty="0">
                <a:latin typeface="+mn-ea"/>
                <a:ea typeface="+mn-ea"/>
              </a:rPr>
              <a:t>MUL</a:t>
            </a:r>
            <a:r>
              <a:rPr kumimoji="1" lang="zh-CN" altLang="en-US" sz="1800" dirty="0">
                <a:latin typeface="+mn-ea"/>
                <a:ea typeface="+mn-ea"/>
              </a:rPr>
              <a:t>指令中是指</a:t>
            </a:r>
            <a:r>
              <a:rPr kumimoji="1" lang="en-US" altLang="zh-CN" sz="1800" dirty="0">
                <a:latin typeface="+mn-ea"/>
                <a:ea typeface="+mn-ea"/>
              </a:rPr>
              <a:t>AH</a:t>
            </a:r>
            <a:r>
              <a:rPr kumimoji="1" lang="zh-CN" altLang="en-US" sz="1800" dirty="0">
                <a:latin typeface="+mn-ea"/>
                <a:ea typeface="+mn-ea"/>
              </a:rPr>
              <a:t>或</a:t>
            </a:r>
            <a:r>
              <a:rPr kumimoji="1" lang="en-US" altLang="zh-CN" sz="1800" dirty="0">
                <a:latin typeface="+mn-ea"/>
                <a:ea typeface="+mn-ea"/>
              </a:rPr>
              <a:t>DX</a:t>
            </a:r>
            <a:r>
              <a:rPr kumimoji="1" lang="zh-CN" altLang="en-US" sz="1800" dirty="0">
                <a:latin typeface="+mn-ea"/>
                <a:ea typeface="+mn-ea"/>
              </a:rPr>
              <a:t>中的内容不为</a:t>
            </a:r>
            <a:r>
              <a:rPr kumimoji="1" lang="en-US" altLang="zh-CN" sz="1800" dirty="0">
                <a:latin typeface="+mn-ea"/>
                <a:ea typeface="+mn-ea"/>
              </a:rPr>
              <a:t>0</a:t>
            </a:r>
            <a:endParaRPr kumimoji="1" lang="en-US" altLang="zh-CN" sz="1800" dirty="0">
              <a:latin typeface="+mn-ea"/>
              <a:ea typeface="+mn-ea"/>
            </a:endParaRPr>
          </a:p>
          <a:p>
            <a:pPr marL="645795" lvl="1" indent="-285750" algn="just" eaLnBrk="1" hangingPunct="1">
              <a:lnSpc>
                <a:spcPct val="140000"/>
              </a:lnSpc>
              <a:buFont typeface="Wingdings" panose="05000000000000000000" pitchFamily="2" charset="2"/>
              <a:buChar char="ü"/>
            </a:pPr>
            <a:r>
              <a:rPr kumimoji="1" lang="en-US" altLang="zh-CN" sz="1800" dirty="0">
                <a:latin typeface="+mn-ea"/>
                <a:ea typeface="+mn-ea"/>
              </a:rPr>
              <a:t>IMUL</a:t>
            </a:r>
            <a:r>
              <a:rPr kumimoji="1" lang="zh-CN" altLang="en-US" sz="1800" dirty="0">
                <a:latin typeface="+mn-ea"/>
                <a:ea typeface="+mn-ea"/>
              </a:rPr>
              <a:t>指令指的则是</a:t>
            </a:r>
            <a:r>
              <a:rPr kumimoji="1" lang="en-US" altLang="zh-CN" sz="1800" dirty="0">
                <a:latin typeface="+mn-ea"/>
                <a:ea typeface="+mn-ea"/>
              </a:rPr>
              <a:t>AH</a:t>
            </a:r>
            <a:r>
              <a:rPr kumimoji="1" lang="zh-CN" altLang="en-US" sz="1800" dirty="0">
                <a:latin typeface="+mn-ea"/>
                <a:ea typeface="+mn-ea"/>
              </a:rPr>
              <a:t>或</a:t>
            </a:r>
            <a:r>
              <a:rPr kumimoji="1" lang="en-US" altLang="zh-CN" sz="1800" dirty="0">
                <a:latin typeface="+mn-ea"/>
                <a:ea typeface="+mn-ea"/>
              </a:rPr>
              <a:t>DX</a:t>
            </a:r>
            <a:r>
              <a:rPr kumimoji="1" lang="zh-CN" altLang="en-US" sz="1800" dirty="0">
                <a:latin typeface="+mn-ea"/>
                <a:ea typeface="+mn-ea"/>
              </a:rPr>
              <a:t>中的内容不是符号位的扩展</a:t>
            </a:r>
            <a:endParaRPr kumimoji="1" lang="zh-CN" altLang="en-US" sz="1800" dirty="0">
              <a:latin typeface="+mn-ea"/>
              <a:ea typeface="+mn-ea"/>
            </a:endParaRPr>
          </a:p>
          <a:p>
            <a:pPr algn="just" eaLnBrk="1" hangingPunct="1">
              <a:lnSpc>
                <a:spcPct val="140000"/>
              </a:lnSpc>
            </a:pPr>
            <a:r>
              <a:rPr kumimoji="1" lang="zh-CN" altLang="en-US" sz="1800" dirty="0">
                <a:latin typeface="+mn-ea"/>
                <a:ea typeface="+mn-ea"/>
              </a:rPr>
              <a:t>    则</a:t>
            </a:r>
            <a:r>
              <a:rPr kumimoji="1" lang="en-US" altLang="zh-CN" sz="1800" dirty="0">
                <a:latin typeface="+mn-ea"/>
                <a:ea typeface="+mn-ea"/>
              </a:rPr>
              <a:t>CF</a:t>
            </a:r>
            <a:r>
              <a:rPr kumimoji="1" lang="zh-CN" altLang="en-US" sz="1800" dirty="0">
                <a:latin typeface="+mn-ea"/>
                <a:ea typeface="+mn-ea"/>
              </a:rPr>
              <a:t>和</a:t>
            </a:r>
            <a:r>
              <a:rPr kumimoji="1" lang="en-US" altLang="zh-CN" sz="1800" dirty="0">
                <a:latin typeface="+mn-ea"/>
                <a:ea typeface="+mn-ea"/>
              </a:rPr>
              <a:t>OF</a:t>
            </a:r>
            <a:r>
              <a:rPr kumimoji="1" lang="zh-CN" altLang="en-US" sz="1800" dirty="0">
                <a:latin typeface="+mn-ea"/>
                <a:ea typeface="+mn-ea"/>
              </a:rPr>
              <a:t>都为</a:t>
            </a:r>
            <a:r>
              <a:rPr kumimoji="1" lang="en-US" altLang="zh-CN" sz="1800" dirty="0">
                <a:latin typeface="+mn-ea"/>
                <a:ea typeface="+mn-ea"/>
              </a:rPr>
              <a:t>1</a:t>
            </a:r>
            <a:r>
              <a:rPr kumimoji="1" lang="zh-CN" altLang="en-US" sz="1800" dirty="0">
                <a:latin typeface="+mn-ea"/>
                <a:ea typeface="+mn-ea"/>
              </a:rPr>
              <a:t>，表示</a:t>
            </a:r>
            <a:r>
              <a:rPr kumimoji="1" lang="en-US" altLang="zh-CN" sz="1800" dirty="0">
                <a:latin typeface="+mn-ea"/>
                <a:ea typeface="+mn-ea"/>
              </a:rPr>
              <a:t>DX</a:t>
            </a:r>
            <a:r>
              <a:rPr kumimoji="1" lang="zh-CN" altLang="en-US" sz="1800" dirty="0">
                <a:latin typeface="+mn-ea"/>
                <a:ea typeface="+mn-ea"/>
              </a:rPr>
              <a:t>或</a:t>
            </a:r>
            <a:r>
              <a:rPr kumimoji="1" lang="en-US" altLang="zh-CN" sz="1800" dirty="0">
                <a:latin typeface="+mn-ea"/>
                <a:ea typeface="+mn-ea"/>
              </a:rPr>
              <a:t>AH</a:t>
            </a:r>
            <a:r>
              <a:rPr kumimoji="1" lang="zh-CN" altLang="en-US" sz="1800" dirty="0">
                <a:latin typeface="+mn-ea"/>
                <a:ea typeface="+mn-ea"/>
              </a:rPr>
              <a:t>中含有乘积的有效数字，否则</a:t>
            </a:r>
            <a:r>
              <a:rPr kumimoji="1" lang="en-US" altLang="zh-CN" sz="1800" dirty="0">
                <a:latin typeface="+mn-ea"/>
                <a:ea typeface="+mn-ea"/>
              </a:rPr>
              <a:t>CF</a:t>
            </a:r>
            <a:r>
              <a:rPr kumimoji="1" lang="zh-CN" altLang="en-US" sz="1800" dirty="0">
                <a:latin typeface="+mn-ea"/>
                <a:ea typeface="+mn-ea"/>
              </a:rPr>
              <a:t>和</a:t>
            </a:r>
            <a:r>
              <a:rPr kumimoji="1" lang="en-US" altLang="zh-CN" sz="1800" dirty="0">
                <a:latin typeface="+mn-ea"/>
                <a:ea typeface="+mn-ea"/>
              </a:rPr>
              <a:t>OF</a:t>
            </a:r>
            <a:r>
              <a:rPr kumimoji="1" lang="zh-CN" altLang="en-US" sz="1800" dirty="0">
                <a:latin typeface="+mn-ea"/>
                <a:ea typeface="+mn-ea"/>
              </a:rPr>
              <a:t>为</a:t>
            </a:r>
            <a:r>
              <a:rPr kumimoji="1" lang="en-US" altLang="zh-CN" sz="1800" dirty="0">
                <a:latin typeface="+mn-ea"/>
                <a:ea typeface="+mn-ea"/>
              </a:rPr>
              <a:t>0</a:t>
            </a:r>
            <a:r>
              <a:rPr kumimoji="1" lang="zh-CN" altLang="en-US" sz="1800" dirty="0">
                <a:latin typeface="+mn-ea"/>
                <a:ea typeface="+mn-ea"/>
              </a:rPr>
              <a:t>。 </a:t>
            </a:r>
            <a:endParaRPr kumimoji="1" lang="zh-CN" altLang="en-US" sz="1800" dirty="0">
              <a:latin typeface="+mn-ea"/>
              <a:ea typeface="+mn-ea"/>
            </a:endParaRPr>
          </a:p>
        </p:txBody>
      </p:sp>
    </p:spTree>
  </p:cSld>
  <p:clrMapOvr>
    <a:masterClrMapping/>
  </p:clrMapOvr>
  <p:transition>
    <p:random/>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p:cNvSpPr txBox="1">
            <a:spLocks noChangeArrowheads="1"/>
          </p:cNvSpPr>
          <p:nvPr/>
        </p:nvSpPr>
        <p:spPr bwMode="auto">
          <a:xfrm>
            <a:off x="663575" y="1360559"/>
            <a:ext cx="6172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kumimoji="1" lang="zh-CN" altLang="en-US" sz="2800" dirty="0">
                <a:solidFill>
                  <a:srgbClr val="CC3300"/>
                </a:solidFill>
                <a:latin typeface="+mn-ea"/>
                <a:ea typeface="+mn-ea"/>
              </a:rPr>
              <a:t>乘法指令对 </a:t>
            </a:r>
            <a:r>
              <a:rPr kumimoji="1" lang="en-US" altLang="zh-CN" sz="2800" dirty="0">
                <a:solidFill>
                  <a:srgbClr val="CC3300"/>
                </a:solidFill>
                <a:latin typeface="+mn-ea"/>
                <a:ea typeface="+mn-ea"/>
              </a:rPr>
              <a:t>CF/OF </a:t>
            </a:r>
            <a:r>
              <a:rPr kumimoji="1" lang="zh-CN" altLang="en-US" sz="2800" dirty="0">
                <a:solidFill>
                  <a:srgbClr val="CC3300"/>
                </a:solidFill>
                <a:latin typeface="+mn-ea"/>
                <a:ea typeface="+mn-ea"/>
              </a:rPr>
              <a:t>的影响：</a:t>
            </a:r>
            <a:endParaRPr kumimoji="1" lang="zh-CN" altLang="en-US" sz="2800" dirty="0">
              <a:solidFill>
                <a:srgbClr val="CC3300"/>
              </a:solidFill>
              <a:latin typeface="+mn-ea"/>
              <a:ea typeface="+mn-ea"/>
            </a:endParaRPr>
          </a:p>
        </p:txBody>
      </p:sp>
      <p:sp>
        <p:nvSpPr>
          <p:cNvPr id="54275" name="Text Box 4"/>
          <p:cNvSpPr txBox="1">
            <a:spLocks noChangeArrowheads="1"/>
          </p:cNvSpPr>
          <p:nvPr/>
        </p:nvSpPr>
        <p:spPr bwMode="auto">
          <a:xfrm>
            <a:off x="3730625" y="2125732"/>
            <a:ext cx="3576638"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lnSpc>
                <a:spcPct val="70000"/>
              </a:lnSpc>
              <a:spcBef>
                <a:spcPct val="50000"/>
              </a:spcBef>
            </a:pPr>
            <a:r>
              <a:rPr kumimoji="1" lang="en-US" altLang="zh-CN" sz="2200">
                <a:solidFill>
                  <a:srgbClr val="000000"/>
                </a:solidFill>
                <a:latin typeface="+mn-ea"/>
                <a:ea typeface="+mn-ea"/>
              </a:rPr>
              <a:t>00  </a:t>
            </a:r>
            <a:r>
              <a:rPr kumimoji="1" lang="zh-CN" altLang="en-US" sz="2200">
                <a:solidFill>
                  <a:srgbClr val="000000"/>
                </a:solidFill>
                <a:latin typeface="+mn-ea"/>
                <a:ea typeface="+mn-ea"/>
              </a:rPr>
              <a:t>乘积的高一半为零</a:t>
            </a:r>
            <a:endParaRPr kumimoji="1" lang="zh-CN" altLang="en-US" sz="2200">
              <a:solidFill>
                <a:srgbClr val="000000"/>
              </a:solidFill>
              <a:latin typeface="+mn-ea"/>
              <a:ea typeface="+mn-ea"/>
            </a:endParaRPr>
          </a:p>
          <a:p>
            <a:pPr eaLnBrk="1" hangingPunct="1">
              <a:lnSpc>
                <a:spcPct val="70000"/>
              </a:lnSpc>
              <a:spcBef>
                <a:spcPct val="50000"/>
              </a:spcBef>
            </a:pPr>
            <a:r>
              <a:rPr kumimoji="1" lang="en-US" altLang="zh-CN" sz="2200">
                <a:solidFill>
                  <a:srgbClr val="000000"/>
                </a:solidFill>
                <a:latin typeface="+mn-ea"/>
                <a:ea typeface="+mn-ea"/>
              </a:rPr>
              <a:t>11  </a:t>
            </a:r>
            <a:r>
              <a:rPr kumimoji="1" lang="zh-CN" altLang="en-US" sz="2200">
                <a:solidFill>
                  <a:srgbClr val="000000"/>
                </a:solidFill>
                <a:latin typeface="+mn-ea"/>
                <a:ea typeface="+mn-ea"/>
              </a:rPr>
              <a:t>否则</a:t>
            </a:r>
            <a:endParaRPr kumimoji="1" lang="zh-CN" altLang="en-US" sz="2200">
              <a:solidFill>
                <a:srgbClr val="000000"/>
              </a:solidFill>
              <a:latin typeface="+mn-ea"/>
              <a:ea typeface="+mn-ea"/>
            </a:endParaRPr>
          </a:p>
        </p:txBody>
      </p:sp>
      <p:sp>
        <p:nvSpPr>
          <p:cNvPr id="54276" name="Text Box 5"/>
          <p:cNvSpPr txBox="1">
            <a:spLocks noChangeArrowheads="1"/>
          </p:cNvSpPr>
          <p:nvPr/>
        </p:nvSpPr>
        <p:spPr bwMode="auto">
          <a:xfrm>
            <a:off x="663575" y="2278132"/>
            <a:ext cx="306705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1" lang="en-US" altLang="zh-CN" sz="2200" dirty="0">
                <a:solidFill>
                  <a:srgbClr val="000000"/>
                </a:solidFill>
                <a:latin typeface="+mn-ea"/>
                <a:ea typeface="+mn-ea"/>
              </a:rPr>
              <a:t>MUL</a:t>
            </a:r>
            <a:r>
              <a:rPr kumimoji="1" lang="zh-CN" altLang="zh-CN" sz="2200" dirty="0">
                <a:solidFill>
                  <a:srgbClr val="000000"/>
                </a:solidFill>
                <a:latin typeface="+mn-ea"/>
                <a:ea typeface="+mn-ea"/>
              </a:rPr>
              <a:t>指令</a:t>
            </a:r>
            <a:r>
              <a:rPr kumimoji="1" lang="en-US" altLang="zh-CN" sz="2200" dirty="0">
                <a:solidFill>
                  <a:srgbClr val="000000"/>
                </a:solidFill>
                <a:latin typeface="+mn-ea"/>
                <a:ea typeface="+mn-ea"/>
              </a:rPr>
              <a:t>:    CF,OF =</a:t>
            </a:r>
            <a:endParaRPr kumimoji="1" lang="en-US" altLang="zh-CN" sz="2200" dirty="0">
              <a:solidFill>
                <a:srgbClr val="000000"/>
              </a:solidFill>
              <a:latin typeface="+mn-ea"/>
              <a:ea typeface="+mn-ea"/>
            </a:endParaRPr>
          </a:p>
        </p:txBody>
      </p:sp>
      <p:sp>
        <p:nvSpPr>
          <p:cNvPr id="54277" name="AutoShape 6"/>
          <p:cNvSpPr/>
          <p:nvPr/>
        </p:nvSpPr>
        <p:spPr bwMode="auto">
          <a:xfrm>
            <a:off x="3571875" y="2208778"/>
            <a:ext cx="177800" cy="519708"/>
          </a:xfrm>
          <a:prstGeom prst="leftBrace">
            <a:avLst>
              <a:gd name="adj1" fmla="val 60000"/>
              <a:gd name="adj2" fmla="val 50000"/>
            </a:avLst>
          </a:prstGeom>
          <a:noFill/>
          <a:ln w="28575" cap="sq">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ea"/>
              <a:ea typeface="+mn-ea"/>
            </a:endParaRPr>
          </a:p>
        </p:txBody>
      </p:sp>
      <p:sp>
        <p:nvSpPr>
          <p:cNvPr id="54278" name="Text Box 7"/>
          <p:cNvSpPr txBox="1">
            <a:spLocks noChangeArrowheads="1"/>
          </p:cNvSpPr>
          <p:nvPr/>
        </p:nvSpPr>
        <p:spPr bwMode="auto">
          <a:xfrm>
            <a:off x="3730625" y="3133793"/>
            <a:ext cx="5232400"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lnSpc>
                <a:spcPct val="70000"/>
              </a:lnSpc>
              <a:spcBef>
                <a:spcPct val="50000"/>
              </a:spcBef>
            </a:pPr>
            <a:r>
              <a:rPr kumimoji="1" lang="en-US" altLang="zh-CN" sz="2200" dirty="0">
                <a:solidFill>
                  <a:srgbClr val="000000"/>
                </a:solidFill>
                <a:latin typeface="+mn-ea"/>
                <a:ea typeface="+mn-ea"/>
              </a:rPr>
              <a:t>00  </a:t>
            </a:r>
            <a:r>
              <a:rPr kumimoji="1" lang="zh-CN" altLang="en-US" sz="2200" dirty="0">
                <a:solidFill>
                  <a:srgbClr val="000000"/>
                </a:solidFill>
                <a:latin typeface="+mn-ea"/>
                <a:ea typeface="+mn-ea"/>
              </a:rPr>
              <a:t>乘积的高一半是低一半的符号扩展</a:t>
            </a:r>
            <a:endParaRPr kumimoji="1" lang="zh-CN" altLang="en-US" sz="2200" dirty="0">
              <a:solidFill>
                <a:srgbClr val="000000"/>
              </a:solidFill>
              <a:latin typeface="+mn-ea"/>
              <a:ea typeface="+mn-ea"/>
            </a:endParaRPr>
          </a:p>
          <a:p>
            <a:pPr eaLnBrk="1" hangingPunct="1">
              <a:lnSpc>
                <a:spcPct val="70000"/>
              </a:lnSpc>
              <a:spcBef>
                <a:spcPct val="50000"/>
              </a:spcBef>
            </a:pPr>
            <a:r>
              <a:rPr kumimoji="1" lang="en-US" altLang="zh-CN" sz="2200" dirty="0">
                <a:solidFill>
                  <a:srgbClr val="000000"/>
                </a:solidFill>
                <a:latin typeface="+mn-ea"/>
                <a:ea typeface="+mn-ea"/>
              </a:rPr>
              <a:t>11  </a:t>
            </a:r>
            <a:r>
              <a:rPr kumimoji="1" lang="zh-CN" altLang="en-US" sz="2200" dirty="0">
                <a:solidFill>
                  <a:srgbClr val="000000"/>
                </a:solidFill>
                <a:latin typeface="+mn-ea"/>
                <a:ea typeface="+mn-ea"/>
              </a:rPr>
              <a:t>否则</a:t>
            </a:r>
            <a:endParaRPr kumimoji="1" lang="zh-CN" altLang="en-US" sz="2200" dirty="0">
              <a:solidFill>
                <a:srgbClr val="000000"/>
              </a:solidFill>
              <a:latin typeface="+mn-ea"/>
              <a:ea typeface="+mn-ea"/>
            </a:endParaRPr>
          </a:p>
        </p:txBody>
      </p:sp>
      <p:sp>
        <p:nvSpPr>
          <p:cNvPr id="54279" name="Text Box 8"/>
          <p:cNvSpPr txBox="1">
            <a:spLocks noChangeArrowheads="1"/>
          </p:cNvSpPr>
          <p:nvPr/>
        </p:nvSpPr>
        <p:spPr bwMode="auto">
          <a:xfrm>
            <a:off x="538163" y="3213168"/>
            <a:ext cx="30294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1" lang="en-US" altLang="zh-CN" dirty="0">
                <a:solidFill>
                  <a:srgbClr val="000000"/>
                </a:solidFill>
                <a:latin typeface="+mn-ea"/>
                <a:ea typeface="+mn-ea"/>
              </a:rPr>
              <a:t>  </a:t>
            </a:r>
            <a:r>
              <a:rPr kumimoji="1" lang="en-US" altLang="zh-CN" sz="2200" dirty="0">
                <a:solidFill>
                  <a:srgbClr val="000000"/>
                </a:solidFill>
                <a:latin typeface="+mn-ea"/>
                <a:ea typeface="+mn-ea"/>
              </a:rPr>
              <a:t>IMUL</a:t>
            </a:r>
            <a:r>
              <a:rPr kumimoji="1" lang="zh-CN" altLang="zh-CN" sz="2200" dirty="0">
                <a:solidFill>
                  <a:srgbClr val="000000"/>
                </a:solidFill>
                <a:latin typeface="+mn-ea"/>
                <a:ea typeface="+mn-ea"/>
              </a:rPr>
              <a:t>指令</a:t>
            </a:r>
            <a:r>
              <a:rPr kumimoji="1" lang="en-US" altLang="zh-CN" sz="2200" dirty="0">
                <a:solidFill>
                  <a:srgbClr val="000000"/>
                </a:solidFill>
                <a:latin typeface="+mn-ea"/>
                <a:ea typeface="+mn-ea"/>
              </a:rPr>
              <a:t>:  CF,OF =</a:t>
            </a:r>
            <a:endParaRPr kumimoji="1" lang="en-US" altLang="zh-CN" sz="2200" dirty="0">
              <a:solidFill>
                <a:srgbClr val="000000"/>
              </a:solidFill>
              <a:latin typeface="+mn-ea"/>
              <a:ea typeface="+mn-ea"/>
            </a:endParaRPr>
          </a:p>
        </p:txBody>
      </p:sp>
      <p:sp>
        <p:nvSpPr>
          <p:cNvPr id="54280" name="AutoShape 9"/>
          <p:cNvSpPr/>
          <p:nvPr/>
        </p:nvSpPr>
        <p:spPr bwMode="auto">
          <a:xfrm>
            <a:off x="3571875" y="3216839"/>
            <a:ext cx="177800" cy="519708"/>
          </a:xfrm>
          <a:prstGeom prst="leftBrace">
            <a:avLst>
              <a:gd name="adj1" fmla="val 60000"/>
              <a:gd name="adj2" fmla="val 50000"/>
            </a:avLst>
          </a:prstGeom>
          <a:noFill/>
          <a:ln w="28575" cap="sq">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ea"/>
              <a:ea typeface="+mn-ea"/>
            </a:endParaRPr>
          </a:p>
        </p:txBody>
      </p:sp>
      <p:sp>
        <p:nvSpPr>
          <p:cNvPr id="10" name="Rectangle 3"/>
          <p:cNvSpPr>
            <a:spLocks noChangeArrowheads="1"/>
          </p:cNvSpPr>
          <p:nvPr/>
        </p:nvSpPr>
        <p:spPr bwMode="auto">
          <a:xfrm>
            <a:off x="538163" y="4002913"/>
            <a:ext cx="8337550" cy="2585323"/>
          </a:xfrm>
          <a:prstGeom prst="rect">
            <a:avLst/>
          </a:prstGeom>
          <a:noFill/>
          <a:ln w="12700" cap="sq">
            <a:solidFill>
              <a:srgbClr val="FF0000"/>
            </a:solidFill>
            <a:prstDash val="lgDash"/>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square">
            <a:spAutoFit/>
          </a:bodyPr>
          <a:lstStyle>
            <a:lvl1pPr>
              <a:defRPr kumimoji="1" sz="2400">
                <a:solidFill>
                  <a:srgbClr val="CC3300"/>
                </a:solidFill>
                <a:latin typeface="Times New Roman" panose="02020603050405020304" pitchFamily="18" charset="0"/>
                <a:ea typeface="黑体" panose="02010609060101010101" pitchFamily="49" charset="-122"/>
              </a:defRPr>
            </a:lvl1pPr>
            <a:lvl2pPr marL="742950" indent="-285750">
              <a:defRPr kumimoji="1" sz="2400">
                <a:solidFill>
                  <a:srgbClr val="CC3300"/>
                </a:solidFill>
                <a:latin typeface="Times New Roman" panose="02020603050405020304" pitchFamily="18" charset="0"/>
                <a:ea typeface="黑体" panose="02010609060101010101" pitchFamily="49" charset="-122"/>
              </a:defRPr>
            </a:lvl2pPr>
            <a:lvl3pPr marL="1143000" indent="-228600">
              <a:defRPr kumimoji="1" sz="2400">
                <a:solidFill>
                  <a:srgbClr val="CC3300"/>
                </a:solidFill>
                <a:latin typeface="Times New Roman" panose="02020603050405020304" pitchFamily="18" charset="0"/>
                <a:ea typeface="黑体" panose="02010609060101010101" pitchFamily="49" charset="-122"/>
              </a:defRPr>
            </a:lvl3pPr>
            <a:lvl4pPr marL="1600200" indent="-228600">
              <a:defRPr kumimoji="1" sz="2400">
                <a:solidFill>
                  <a:srgbClr val="CC3300"/>
                </a:solidFill>
                <a:latin typeface="Times New Roman" panose="02020603050405020304" pitchFamily="18" charset="0"/>
                <a:ea typeface="黑体" panose="02010609060101010101" pitchFamily="49" charset="-122"/>
              </a:defRPr>
            </a:lvl4pPr>
            <a:lvl5pPr marL="2057400" indent="-228600">
              <a:defRPr kumimoji="1" sz="2400">
                <a:solidFill>
                  <a:srgbClr val="CC3300"/>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9pPr>
          </a:lstStyle>
          <a:p>
            <a:r>
              <a:rPr lang="zh-CN" altLang="en-US" sz="2200" dirty="0">
                <a:solidFill>
                  <a:srgbClr val="000000"/>
                </a:solidFill>
                <a:latin typeface="+mn-ea"/>
                <a:ea typeface="+mn-ea"/>
              </a:rPr>
              <a:t>例：</a:t>
            </a:r>
            <a:r>
              <a:rPr lang="en-US" altLang="zh-CN" sz="2200" dirty="0">
                <a:solidFill>
                  <a:srgbClr val="000000"/>
                </a:solidFill>
                <a:latin typeface="+mn-ea"/>
                <a:ea typeface="+mn-ea"/>
              </a:rPr>
              <a:t>(AX) = 16A5H</a:t>
            </a:r>
            <a:r>
              <a:rPr lang="zh-CN" altLang="en-US" sz="2200" dirty="0">
                <a:solidFill>
                  <a:srgbClr val="000000"/>
                </a:solidFill>
                <a:latin typeface="+mn-ea"/>
                <a:ea typeface="+mn-ea"/>
              </a:rPr>
              <a:t>，</a:t>
            </a:r>
            <a:r>
              <a:rPr lang="en-US" altLang="zh-CN" sz="2200" dirty="0">
                <a:solidFill>
                  <a:srgbClr val="000000"/>
                </a:solidFill>
                <a:latin typeface="+mn-ea"/>
                <a:ea typeface="+mn-ea"/>
              </a:rPr>
              <a:t>(BX) = 0611H</a:t>
            </a:r>
            <a:endParaRPr lang="en-US" altLang="zh-CN" sz="2200" dirty="0">
              <a:solidFill>
                <a:srgbClr val="000000"/>
              </a:solidFill>
              <a:latin typeface="+mn-ea"/>
              <a:ea typeface="+mn-ea"/>
            </a:endParaRPr>
          </a:p>
          <a:p>
            <a:r>
              <a:rPr lang="en-US" altLang="zh-CN" dirty="0">
                <a:solidFill>
                  <a:srgbClr val="000000"/>
                </a:solidFill>
                <a:latin typeface="+mn-ea"/>
                <a:ea typeface="+mn-ea"/>
              </a:rPr>
              <a:t>   </a:t>
            </a:r>
            <a:endParaRPr lang="en-US" altLang="zh-CN" dirty="0">
              <a:solidFill>
                <a:srgbClr val="000000"/>
              </a:solidFill>
              <a:latin typeface="+mn-ea"/>
              <a:ea typeface="+mn-ea"/>
            </a:endParaRPr>
          </a:p>
          <a:p>
            <a:r>
              <a:rPr lang="en-US" altLang="zh-CN" sz="2000" dirty="0">
                <a:solidFill>
                  <a:srgbClr val="000000"/>
                </a:solidFill>
                <a:latin typeface="+mn-ea"/>
                <a:ea typeface="+mn-ea"/>
              </a:rPr>
              <a:t>  (1)</a:t>
            </a:r>
            <a:r>
              <a:rPr lang="en-US" altLang="zh-CN" dirty="0">
                <a:solidFill>
                  <a:srgbClr val="000000"/>
                </a:solidFill>
                <a:latin typeface="+mn-ea"/>
                <a:ea typeface="+mn-ea"/>
              </a:rPr>
              <a:t>     </a:t>
            </a:r>
            <a:r>
              <a:rPr lang="en-US" altLang="zh-CN" sz="2200" dirty="0">
                <a:solidFill>
                  <a:srgbClr val="000000"/>
                </a:solidFill>
                <a:latin typeface="+mn-ea"/>
                <a:ea typeface="+mn-ea"/>
              </a:rPr>
              <a:t>IMUL  BL</a:t>
            </a:r>
            <a:r>
              <a:rPr lang="en-US" altLang="zh-CN" dirty="0">
                <a:solidFill>
                  <a:srgbClr val="000000"/>
                </a:solidFill>
                <a:latin typeface="+mn-ea"/>
                <a:ea typeface="+mn-ea"/>
              </a:rPr>
              <a:t>      </a:t>
            </a:r>
            <a:r>
              <a:rPr lang="en-US" altLang="zh-CN" sz="2000" dirty="0">
                <a:solidFill>
                  <a:srgbClr val="000000"/>
                </a:solidFill>
                <a:latin typeface="+mn-ea"/>
                <a:ea typeface="+mn-ea"/>
              </a:rPr>
              <a:t>;  (AX)  </a:t>
            </a:r>
            <a:r>
              <a:rPr lang="en-US" altLang="zh-CN" sz="2000" dirty="0">
                <a:solidFill>
                  <a:srgbClr val="000000"/>
                </a:solidFill>
                <a:latin typeface="+mn-ea"/>
                <a:ea typeface="+mn-ea"/>
                <a:sym typeface="Symbol" panose="05050102010706020507" pitchFamily="18" charset="2"/>
              </a:rPr>
              <a:t>  (AL) * (BL)</a:t>
            </a:r>
            <a:endParaRPr lang="en-US" altLang="zh-CN" sz="2000" dirty="0">
              <a:solidFill>
                <a:srgbClr val="000000"/>
              </a:solidFill>
              <a:latin typeface="+mn-ea"/>
              <a:ea typeface="+mn-ea"/>
              <a:sym typeface="Symbol" panose="05050102010706020507" pitchFamily="18" charset="2"/>
            </a:endParaRPr>
          </a:p>
          <a:p>
            <a:pPr eaLnBrk="1" hangingPunct="1"/>
            <a:r>
              <a:rPr lang="en-US" altLang="zh-CN" dirty="0">
                <a:solidFill>
                  <a:srgbClr val="000000"/>
                </a:solidFill>
                <a:latin typeface="+mn-ea"/>
                <a:ea typeface="+mn-ea"/>
              </a:rPr>
              <a:t>                              </a:t>
            </a:r>
            <a:r>
              <a:rPr lang="en-US" altLang="zh-CN" sz="2000" dirty="0">
                <a:solidFill>
                  <a:srgbClr val="000000"/>
                </a:solidFill>
                <a:latin typeface="+mn-ea"/>
                <a:ea typeface="+mn-ea"/>
              </a:rPr>
              <a:t> ; </a:t>
            </a:r>
            <a:r>
              <a:rPr lang="en-US" altLang="zh-CN" dirty="0">
                <a:solidFill>
                  <a:srgbClr val="000000"/>
                </a:solidFill>
                <a:latin typeface="+mn-ea"/>
                <a:ea typeface="+mn-ea"/>
              </a:rPr>
              <a:t> </a:t>
            </a:r>
            <a:r>
              <a:rPr lang="en-US" altLang="zh-CN" sz="2000" dirty="0">
                <a:solidFill>
                  <a:srgbClr val="000000"/>
                </a:solidFill>
                <a:latin typeface="+mn-ea"/>
                <a:ea typeface="+mn-ea"/>
              </a:rPr>
              <a:t>(AX) = 0F9F5H</a:t>
            </a:r>
            <a:r>
              <a:rPr lang="en-US" altLang="zh-CN" dirty="0">
                <a:solidFill>
                  <a:srgbClr val="000000"/>
                </a:solidFill>
                <a:latin typeface="+mn-ea"/>
                <a:ea typeface="+mn-ea"/>
              </a:rPr>
              <a:t>     </a:t>
            </a:r>
            <a:r>
              <a:rPr lang="en-US" altLang="zh-CN" sz="2000" dirty="0">
                <a:solidFill>
                  <a:srgbClr val="000000"/>
                </a:solidFill>
                <a:latin typeface="+mn-ea"/>
                <a:ea typeface="+mn-ea"/>
              </a:rPr>
              <a:t>CF=OF=1</a:t>
            </a:r>
            <a:endParaRPr lang="en-US" altLang="zh-CN" sz="2000" dirty="0">
              <a:solidFill>
                <a:srgbClr val="000000"/>
              </a:solidFill>
              <a:latin typeface="+mn-ea"/>
              <a:ea typeface="+mn-ea"/>
            </a:endParaRPr>
          </a:p>
          <a:p>
            <a:endParaRPr lang="en-US" altLang="zh-CN" sz="2000" dirty="0">
              <a:solidFill>
                <a:srgbClr val="000000"/>
              </a:solidFill>
              <a:latin typeface="+mn-ea"/>
              <a:ea typeface="+mn-ea"/>
            </a:endParaRPr>
          </a:p>
          <a:p>
            <a:r>
              <a:rPr lang="en-US" altLang="zh-CN" sz="2000" dirty="0">
                <a:solidFill>
                  <a:srgbClr val="000000"/>
                </a:solidFill>
                <a:latin typeface="+mn-ea"/>
                <a:ea typeface="+mn-ea"/>
              </a:rPr>
              <a:t>  (2)</a:t>
            </a:r>
            <a:r>
              <a:rPr lang="en-US" altLang="zh-CN" dirty="0">
                <a:solidFill>
                  <a:srgbClr val="000000"/>
                </a:solidFill>
                <a:latin typeface="+mn-ea"/>
                <a:ea typeface="+mn-ea"/>
              </a:rPr>
              <a:t>     </a:t>
            </a:r>
            <a:r>
              <a:rPr lang="en-US" altLang="zh-CN" sz="2200" dirty="0">
                <a:solidFill>
                  <a:srgbClr val="000000"/>
                </a:solidFill>
                <a:latin typeface="+mn-ea"/>
                <a:ea typeface="+mn-ea"/>
              </a:rPr>
              <a:t>MUL  BX</a:t>
            </a:r>
            <a:r>
              <a:rPr lang="en-US" altLang="zh-CN" dirty="0">
                <a:solidFill>
                  <a:srgbClr val="000000"/>
                </a:solidFill>
                <a:latin typeface="+mn-ea"/>
                <a:ea typeface="+mn-ea"/>
              </a:rPr>
              <a:t>       </a:t>
            </a:r>
            <a:r>
              <a:rPr lang="en-US" altLang="zh-CN" sz="2000" dirty="0">
                <a:solidFill>
                  <a:srgbClr val="000000"/>
                </a:solidFill>
                <a:latin typeface="+mn-ea"/>
                <a:ea typeface="+mn-ea"/>
              </a:rPr>
              <a:t>;  (DX, AX)  </a:t>
            </a:r>
            <a:r>
              <a:rPr lang="en-US" altLang="zh-CN" sz="2000" dirty="0">
                <a:solidFill>
                  <a:srgbClr val="000000"/>
                </a:solidFill>
                <a:latin typeface="+mn-ea"/>
                <a:ea typeface="+mn-ea"/>
                <a:sym typeface="Symbol" panose="05050102010706020507" pitchFamily="18" charset="2"/>
              </a:rPr>
              <a:t>  (AX) * (BX)</a:t>
            </a:r>
            <a:endParaRPr lang="en-US" altLang="zh-CN" sz="2000" dirty="0">
              <a:solidFill>
                <a:srgbClr val="000000"/>
              </a:solidFill>
              <a:latin typeface="+mn-ea"/>
              <a:ea typeface="+mn-ea"/>
              <a:sym typeface="Symbol" panose="05050102010706020507" pitchFamily="18" charset="2"/>
            </a:endParaRPr>
          </a:p>
          <a:p>
            <a:pPr eaLnBrk="1" hangingPunct="1"/>
            <a:r>
              <a:rPr lang="en-US" altLang="zh-CN" dirty="0">
                <a:solidFill>
                  <a:srgbClr val="000000"/>
                </a:solidFill>
                <a:latin typeface="+mn-ea"/>
                <a:ea typeface="+mn-ea"/>
              </a:rPr>
              <a:t>                               </a:t>
            </a:r>
            <a:r>
              <a:rPr lang="en-US" altLang="zh-CN" sz="2000" dirty="0">
                <a:solidFill>
                  <a:srgbClr val="000000"/>
                </a:solidFill>
                <a:latin typeface="+mn-ea"/>
                <a:ea typeface="+mn-ea"/>
              </a:rPr>
              <a:t>; </a:t>
            </a:r>
            <a:r>
              <a:rPr lang="en-US" altLang="zh-CN" dirty="0">
                <a:solidFill>
                  <a:srgbClr val="000000"/>
                </a:solidFill>
                <a:latin typeface="+mn-ea"/>
                <a:ea typeface="+mn-ea"/>
              </a:rPr>
              <a:t> </a:t>
            </a:r>
            <a:r>
              <a:rPr lang="en-US" altLang="zh-CN" sz="2000" dirty="0">
                <a:solidFill>
                  <a:srgbClr val="000000"/>
                </a:solidFill>
                <a:latin typeface="+mn-ea"/>
                <a:ea typeface="+mn-ea"/>
              </a:rPr>
              <a:t>(DX)=0089H  (AX)=5EF5H</a:t>
            </a:r>
            <a:r>
              <a:rPr lang="en-US" altLang="zh-CN" dirty="0">
                <a:solidFill>
                  <a:srgbClr val="000000"/>
                </a:solidFill>
                <a:latin typeface="+mn-ea"/>
                <a:ea typeface="+mn-ea"/>
              </a:rPr>
              <a:t>   </a:t>
            </a:r>
            <a:r>
              <a:rPr lang="en-US" altLang="zh-CN" sz="2000" dirty="0">
                <a:solidFill>
                  <a:srgbClr val="000000"/>
                </a:solidFill>
                <a:latin typeface="+mn-ea"/>
                <a:ea typeface="+mn-ea"/>
              </a:rPr>
              <a:t>CF=OF=1</a:t>
            </a:r>
            <a:endParaRPr lang="en-US" altLang="zh-CN" dirty="0">
              <a:solidFill>
                <a:srgbClr val="000000"/>
              </a:solidFill>
              <a:latin typeface="+mn-ea"/>
              <a:ea typeface="+mn-ea"/>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amond(out)">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1538286" y="2512737"/>
            <a:ext cx="6067426" cy="3200876"/>
          </a:xfrm>
          <a:prstGeom prst="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6200000" scaled="1"/>
            <a:tileRect/>
          </a:gradFill>
          <a:ln>
            <a:noFill/>
          </a:ln>
          <a:effec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marL="457200" indent="-457200" eaLnBrk="1" hangingPunct="1">
              <a:lnSpc>
                <a:spcPct val="130000"/>
              </a:lnSpc>
              <a:spcBef>
                <a:spcPts val="600"/>
              </a:spcBef>
              <a:buClr>
                <a:schemeClr val="tx2"/>
              </a:buClr>
              <a:buSzPct val="90000"/>
              <a:buFont typeface="Wingdings" panose="05000000000000000000" pitchFamily="2" charset="2"/>
              <a:buChar char="l"/>
            </a:pPr>
            <a:r>
              <a:rPr kumimoji="1" lang="zh-CN" altLang="en-US" sz="2800" dirty="0">
                <a:solidFill>
                  <a:srgbClr val="000000"/>
                </a:solidFill>
                <a:latin typeface="+mn-lt"/>
                <a:ea typeface="+mn-ea"/>
                <a:cs typeface="+mn-ea"/>
                <a:sym typeface="+mn-lt"/>
              </a:rPr>
              <a:t>逻辑运算指令</a:t>
            </a:r>
            <a:endParaRPr kumimoji="1" lang="zh-CN" altLang="en-US" sz="2800" dirty="0">
              <a:solidFill>
                <a:srgbClr val="000000"/>
              </a:solidFill>
              <a:latin typeface="+mn-lt"/>
              <a:ea typeface="+mn-ea"/>
              <a:cs typeface="+mn-ea"/>
              <a:sym typeface="+mn-lt"/>
            </a:endParaRPr>
          </a:p>
          <a:p>
            <a:pPr eaLnBrk="1" hangingPunct="1">
              <a:lnSpc>
                <a:spcPct val="130000"/>
              </a:lnSpc>
              <a:spcBef>
                <a:spcPts val="600"/>
              </a:spcBef>
              <a:buClr>
                <a:schemeClr val="tx2"/>
              </a:buClr>
              <a:buSzPct val="90000"/>
              <a:buFont typeface="Symbol" panose="05050102010706020507" pitchFamily="18" charset="2"/>
              <a:buNone/>
            </a:pPr>
            <a:r>
              <a:rPr kumimoji="1" lang="zh-CN" altLang="en-US" sz="2800" dirty="0">
                <a:solidFill>
                  <a:srgbClr val="000000"/>
                </a:solidFill>
                <a:latin typeface="+mn-lt"/>
                <a:ea typeface="+mn-ea"/>
                <a:cs typeface="+mn-ea"/>
                <a:sym typeface="+mn-lt"/>
              </a:rPr>
              <a:t>     </a:t>
            </a:r>
            <a:r>
              <a:rPr kumimoji="1" lang="en-US" altLang="zh-CN" sz="2800" dirty="0">
                <a:solidFill>
                  <a:srgbClr val="000000"/>
                </a:solidFill>
                <a:latin typeface="+mn-lt"/>
                <a:ea typeface="+mn-ea"/>
                <a:cs typeface="+mn-ea"/>
                <a:sym typeface="+mn-lt"/>
              </a:rPr>
              <a:t>AND</a:t>
            </a:r>
            <a:r>
              <a:rPr kumimoji="1" lang="zh-CN" altLang="en-US" sz="2800" dirty="0">
                <a:solidFill>
                  <a:srgbClr val="000000"/>
                </a:solidFill>
                <a:latin typeface="+mn-lt"/>
                <a:ea typeface="+mn-ea"/>
                <a:cs typeface="+mn-ea"/>
                <a:sym typeface="+mn-lt"/>
              </a:rPr>
              <a:t>、</a:t>
            </a:r>
            <a:r>
              <a:rPr kumimoji="1" lang="en-US" altLang="zh-CN" sz="2800" dirty="0">
                <a:solidFill>
                  <a:srgbClr val="000000"/>
                </a:solidFill>
                <a:latin typeface="+mn-lt"/>
                <a:ea typeface="+mn-ea"/>
                <a:cs typeface="+mn-ea"/>
                <a:sym typeface="+mn-lt"/>
              </a:rPr>
              <a:t>OR</a:t>
            </a:r>
            <a:r>
              <a:rPr kumimoji="1" lang="zh-CN" altLang="en-US" sz="2800" dirty="0">
                <a:solidFill>
                  <a:srgbClr val="000000"/>
                </a:solidFill>
                <a:latin typeface="+mn-lt"/>
                <a:ea typeface="+mn-ea"/>
                <a:cs typeface="+mn-ea"/>
                <a:sym typeface="+mn-lt"/>
              </a:rPr>
              <a:t>、</a:t>
            </a:r>
            <a:r>
              <a:rPr kumimoji="1" lang="en-US" altLang="zh-CN" sz="2800" dirty="0">
                <a:solidFill>
                  <a:srgbClr val="000000"/>
                </a:solidFill>
                <a:latin typeface="+mn-lt"/>
                <a:ea typeface="+mn-ea"/>
                <a:cs typeface="+mn-ea"/>
                <a:sym typeface="+mn-lt"/>
              </a:rPr>
              <a:t>NOT</a:t>
            </a:r>
            <a:r>
              <a:rPr kumimoji="1" lang="zh-CN" altLang="en-US" sz="2800" dirty="0">
                <a:solidFill>
                  <a:srgbClr val="000000"/>
                </a:solidFill>
                <a:latin typeface="+mn-lt"/>
                <a:ea typeface="+mn-ea"/>
                <a:cs typeface="+mn-ea"/>
                <a:sym typeface="+mn-lt"/>
              </a:rPr>
              <a:t>、</a:t>
            </a:r>
            <a:r>
              <a:rPr kumimoji="1" lang="en-US" altLang="zh-CN" sz="2800" dirty="0">
                <a:solidFill>
                  <a:srgbClr val="000000"/>
                </a:solidFill>
                <a:latin typeface="+mn-lt"/>
                <a:ea typeface="+mn-ea"/>
                <a:cs typeface="+mn-ea"/>
                <a:sym typeface="+mn-lt"/>
              </a:rPr>
              <a:t>XOR</a:t>
            </a:r>
            <a:r>
              <a:rPr kumimoji="1" lang="zh-CN" altLang="en-US" sz="2800" dirty="0">
                <a:solidFill>
                  <a:srgbClr val="000000"/>
                </a:solidFill>
                <a:latin typeface="+mn-lt"/>
                <a:ea typeface="+mn-ea"/>
                <a:cs typeface="+mn-ea"/>
                <a:sym typeface="+mn-lt"/>
              </a:rPr>
              <a:t>、</a:t>
            </a:r>
            <a:r>
              <a:rPr kumimoji="1" lang="en-US" altLang="zh-CN" sz="2800" dirty="0">
                <a:solidFill>
                  <a:srgbClr val="000000"/>
                </a:solidFill>
                <a:latin typeface="+mn-lt"/>
                <a:ea typeface="+mn-ea"/>
                <a:cs typeface="+mn-ea"/>
                <a:sym typeface="+mn-lt"/>
              </a:rPr>
              <a:t>TEST </a:t>
            </a:r>
            <a:endParaRPr kumimoji="1" lang="en-US" altLang="zh-CN" sz="2800" dirty="0">
              <a:solidFill>
                <a:srgbClr val="000000"/>
              </a:solidFill>
              <a:latin typeface="+mn-lt"/>
              <a:ea typeface="+mn-ea"/>
              <a:cs typeface="+mn-ea"/>
              <a:sym typeface="+mn-lt"/>
            </a:endParaRPr>
          </a:p>
          <a:p>
            <a:pPr marL="457200" indent="-457200" eaLnBrk="1" hangingPunct="1">
              <a:lnSpc>
                <a:spcPct val="130000"/>
              </a:lnSpc>
              <a:spcBef>
                <a:spcPts val="600"/>
              </a:spcBef>
              <a:buFont typeface="Wingdings" panose="05000000000000000000" pitchFamily="2" charset="2"/>
              <a:buChar char="l"/>
            </a:pPr>
            <a:r>
              <a:rPr kumimoji="1" lang="zh-CN" altLang="en-US" sz="2800" dirty="0">
                <a:solidFill>
                  <a:srgbClr val="000000"/>
                </a:solidFill>
                <a:latin typeface="+mn-lt"/>
                <a:ea typeface="+mn-ea"/>
                <a:cs typeface="+mn-ea"/>
                <a:sym typeface="+mn-lt"/>
              </a:rPr>
              <a:t>移位指令</a:t>
            </a:r>
            <a:endParaRPr kumimoji="1" lang="zh-CN" altLang="en-US" sz="2800" dirty="0">
              <a:solidFill>
                <a:srgbClr val="000000"/>
              </a:solidFill>
              <a:latin typeface="+mn-lt"/>
              <a:ea typeface="+mn-ea"/>
              <a:cs typeface="+mn-ea"/>
              <a:sym typeface="+mn-lt"/>
            </a:endParaRPr>
          </a:p>
          <a:p>
            <a:pPr eaLnBrk="1" hangingPunct="1">
              <a:lnSpc>
                <a:spcPct val="130000"/>
              </a:lnSpc>
              <a:spcBef>
                <a:spcPts val="600"/>
              </a:spcBef>
            </a:pPr>
            <a:r>
              <a:rPr kumimoji="1" lang="zh-CN" altLang="en-US" sz="2800" dirty="0">
                <a:solidFill>
                  <a:srgbClr val="000000"/>
                </a:solidFill>
                <a:latin typeface="+mn-lt"/>
                <a:ea typeface="+mn-ea"/>
                <a:cs typeface="+mn-ea"/>
                <a:sym typeface="+mn-lt"/>
              </a:rPr>
              <a:t>     </a:t>
            </a:r>
            <a:r>
              <a:rPr kumimoji="1" lang="en-US" altLang="zh-CN" sz="2800" dirty="0">
                <a:solidFill>
                  <a:srgbClr val="000000"/>
                </a:solidFill>
                <a:latin typeface="+mn-lt"/>
                <a:ea typeface="+mn-ea"/>
                <a:cs typeface="+mn-ea"/>
                <a:sym typeface="+mn-lt"/>
              </a:rPr>
              <a:t>SHL</a:t>
            </a:r>
            <a:r>
              <a:rPr kumimoji="1" lang="zh-CN" altLang="en-US" sz="2800" dirty="0">
                <a:solidFill>
                  <a:srgbClr val="000000"/>
                </a:solidFill>
                <a:latin typeface="+mn-lt"/>
                <a:ea typeface="+mn-ea"/>
                <a:cs typeface="+mn-ea"/>
                <a:sym typeface="+mn-lt"/>
              </a:rPr>
              <a:t>、</a:t>
            </a:r>
            <a:r>
              <a:rPr kumimoji="1" lang="en-US" altLang="zh-CN" sz="2800" dirty="0">
                <a:solidFill>
                  <a:srgbClr val="000000"/>
                </a:solidFill>
                <a:latin typeface="+mn-lt"/>
                <a:ea typeface="+mn-ea"/>
                <a:cs typeface="+mn-ea"/>
                <a:sym typeface="+mn-lt"/>
              </a:rPr>
              <a:t>SHR</a:t>
            </a:r>
            <a:r>
              <a:rPr kumimoji="1" lang="zh-CN" altLang="en-US" sz="2800" dirty="0">
                <a:solidFill>
                  <a:srgbClr val="000000"/>
                </a:solidFill>
                <a:latin typeface="+mn-lt"/>
                <a:ea typeface="+mn-ea"/>
                <a:cs typeface="+mn-ea"/>
                <a:sym typeface="+mn-lt"/>
              </a:rPr>
              <a:t>、</a:t>
            </a:r>
            <a:r>
              <a:rPr kumimoji="1" lang="en-US" altLang="zh-CN" sz="2800" dirty="0">
                <a:solidFill>
                  <a:srgbClr val="000000"/>
                </a:solidFill>
                <a:latin typeface="+mn-lt"/>
                <a:ea typeface="+mn-ea"/>
                <a:cs typeface="+mn-ea"/>
                <a:sym typeface="+mn-lt"/>
              </a:rPr>
              <a:t>SAL</a:t>
            </a:r>
            <a:r>
              <a:rPr kumimoji="1" lang="zh-CN" altLang="en-US" sz="2800" dirty="0">
                <a:solidFill>
                  <a:srgbClr val="000000"/>
                </a:solidFill>
                <a:latin typeface="+mn-lt"/>
                <a:ea typeface="+mn-ea"/>
                <a:cs typeface="+mn-ea"/>
                <a:sym typeface="+mn-lt"/>
              </a:rPr>
              <a:t>、</a:t>
            </a:r>
            <a:r>
              <a:rPr kumimoji="1" lang="en-US" altLang="zh-CN" sz="2800" dirty="0">
                <a:solidFill>
                  <a:srgbClr val="000000"/>
                </a:solidFill>
                <a:latin typeface="+mn-lt"/>
                <a:ea typeface="+mn-ea"/>
                <a:cs typeface="+mn-ea"/>
                <a:sym typeface="+mn-lt"/>
              </a:rPr>
              <a:t>SAR</a:t>
            </a:r>
            <a:r>
              <a:rPr kumimoji="1" lang="zh-CN" altLang="en-US" sz="2800" dirty="0">
                <a:solidFill>
                  <a:srgbClr val="000000"/>
                </a:solidFill>
                <a:latin typeface="+mn-lt"/>
                <a:ea typeface="+mn-ea"/>
                <a:cs typeface="+mn-ea"/>
                <a:sym typeface="+mn-lt"/>
              </a:rPr>
              <a:t>、</a:t>
            </a:r>
            <a:endParaRPr kumimoji="1" lang="zh-CN" altLang="en-US" sz="2800" dirty="0">
              <a:solidFill>
                <a:srgbClr val="000000"/>
              </a:solidFill>
              <a:latin typeface="+mn-lt"/>
              <a:ea typeface="+mn-ea"/>
              <a:cs typeface="+mn-ea"/>
              <a:sym typeface="+mn-lt"/>
            </a:endParaRPr>
          </a:p>
          <a:p>
            <a:pPr eaLnBrk="1" hangingPunct="1">
              <a:lnSpc>
                <a:spcPct val="130000"/>
              </a:lnSpc>
              <a:spcBef>
                <a:spcPts val="600"/>
              </a:spcBef>
            </a:pPr>
            <a:r>
              <a:rPr kumimoji="1" lang="zh-CN" altLang="en-US" sz="2800" dirty="0">
                <a:solidFill>
                  <a:srgbClr val="000000"/>
                </a:solidFill>
                <a:latin typeface="+mn-lt"/>
                <a:ea typeface="+mn-ea"/>
                <a:cs typeface="+mn-ea"/>
                <a:sym typeface="+mn-lt"/>
              </a:rPr>
              <a:t>     </a:t>
            </a:r>
            <a:r>
              <a:rPr kumimoji="1" lang="en-US" altLang="zh-CN" sz="2800" dirty="0">
                <a:solidFill>
                  <a:srgbClr val="000000"/>
                </a:solidFill>
                <a:latin typeface="+mn-lt"/>
                <a:ea typeface="+mn-ea"/>
                <a:cs typeface="+mn-ea"/>
                <a:sym typeface="+mn-lt"/>
              </a:rPr>
              <a:t>ROL</a:t>
            </a:r>
            <a:r>
              <a:rPr kumimoji="1" lang="zh-CN" altLang="en-US" sz="2800" dirty="0">
                <a:solidFill>
                  <a:srgbClr val="000000"/>
                </a:solidFill>
                <a:latin typeface="+mn-lt"/>
                <a:ea typeface="+mn-ea"/>
                <a:cs typeface="+mn-ea"/>
                <a:sym typeface="+mn-lt"/>
              </a:rPr>
              <a:t>、</a:t>
            </a:r>
            <a:r>
              <a:rPr kumimoji="1" lang="en-US" altLang="zh-CN" sz="2800" dirty="0">
                <a:solidFill>
                  <a:srgbClr val="000000"/>
                </a:solidFill>
                <a:latin typeface="+mn-lt"/>
                <a:ea typeface="+mn-ea"/>
                <a:cs typeface="+mn-ea"/>
                <a:sym typeface="+mn-lt"/>
              </a:rPr>
              <a:t>ROR</a:t>
            </a:r>
            <a:r>
              <a:rPr kumimoji="1" lang="zh-CN" altLang="en-US" sz="2800" dirty="0">
                <a:solidFill>
                  <a:srgbClr val="000000"/>
                </a:solidFill>
                <a:latin typeface="+mn-lt"/>
                <a:ea typeface="+mn-ea"/>
                <a:cs typeface="+mn-ea"/>
                <a:sym typeface="+mn-lt"/>
              </a:rPr>
              <a:t>、</a:t>
            </a:r>
            <a:r>
              <a:rPr kumimoji="1" lang="en-US" altLang="zh-CN" sz="2800" dirty="0">
                <a:solidFill>
                  <a:srgbClr val="000000"/>
                </a:solidFill>
                <a:latin typeface="+mn-lt"/>
                <a:ea typeface="+mn-ea"/>
                <a:cs typeface="+mn-ea"/>
                <a:sym typeface="+mn-lt"/>
              </a:rPr>
              <a:t>RCL</a:t>
            </a:r>
            <a:r>
              <a:rPr kumimoji="1" lang="zh-CN" altLang="en-US" sz="2800" dirty="0">
                <a:solidFill>
                  <a:srgbClr val="000000"/>
                </a:solidFill>
                <a:latin typeface="+mn-lt"/>
                <a:ea typeface="+mn-ea"/>
                <a:cs typeface="+mn-ea"/>
                <a:sym typeface="+mn-lt"/>
              </a:rPr>
              <a:t>、</a:t>
            </a:r>
            <a:r>
              <a:rPr kumimoji="1" lang="en-US" altLang="zh-CN" sz="2800" dirty="0">
                <a:solidFill>
                  <a:srgbClr val="000000"/>
                </a:solidFill>
                <a:latin typeface="+mn-lt"/>
                <a:ea typeface="+mn-ea"/>
                <a:cs typeface="+mn-ea"/>
                <a:sym typeface="+mn-lt"/>
              </a:rPr>
              <a:t>RCR</a:t>
            </a:r>
            <a:endParaRPr kumimoji="1" lang="en-US" altLang="zh-CN" sz="2800" dirty="0">
              <a:solidFill>
                <a:srgbClr val="000000"/>
              </a:solidFill>
              <a:latin typeface="+mn-lt"/>
              <a:ea typeface="+mn-ea"/>
              <a:cs typeface="+mn-ea"/>
              <a:sym typeface="+mn-lt"/>
            </a:endParaRPr>
          </a:p>
        </p:txBody>
      </p:sp>
      <p:sp>
        <p:nvSpPr>
          <p:cNvPr id="4" name="矩形 3"/>
          <p:cNvSpPr/>
          <p:nvPr/>
        </p:nvSpPr>
        <p:spPr>
          <a:xfrm>
            <a:off x="3556337" y="1424189"/>
            <a:ext cx="2031325" cy="646331"/>
          </a:xfrm>
          <a:prstGeom prst="rect">
            <a:avLst/>
          </a:prstGeom>
        </p:spPr>
        <p:txBody>
          <a:bodyPr wrap="none">
            <a:spAutoFit/>
          </a:bodyPr>
          <a:lstStyle/>
          <a:p>
            <a:pPr algn="just" eaLnBrk="1" hangingPunct="1">
              <a:spcBef>
                <a:spcPct val="20000"/>
              </a:spcBef>
              <a:buClr>
                <a:schemeClr val="tx2"/>
              </a:buClr>
              <a:buSzPct val="90000"/>
              <a:buFont typeface="Symbol" panose="05050102010706020507" pitchFamily="18" charset="2"/>
              <a:buNone/>
            </a:pPr>
            <a:r>
              <a:rPr kumimoji="1" lang="zh-CN" altLang="en-US" sz="3600" dirty="0">
                <a:solidFill>
                  <a:srgbClr val="006600"/>
                </a:solidFill>
                <a:latin typeface="+mn-lt"/>
                <a:ea typeface="+mn-ea"/>
                <a:cs typeface="+mn-ea"/>
                <a:sym typeface="+mn-lt"/>
              </a:rPr>
              <a:t>逻辑指令</a:t>
            </a:r>
            <a:endParaRPr kumimoji="1" lang="zh-CN" altLang="en-US" sz="3600" dirty="0">
              <a:solidFill>
                <a:srgbClr val="006600"/>
              </a:solidFill>
              <a:latin typeface="+mn-lt"/>
              <a:ea typeface="+mn-ea"/>
              <a:cs typeface="+mn-ea"/>
              <a:sym typeface="+mn-lt"/>
            </a:endParaRPr>
          </a:p>
        </p:txBody>
      </p:sp>
    </p:spTree>
  </p:cSld>
  <p:clrMapOvr>
    <a:masterClrMapping/>
  </p:clrMapOvr>
  <p:transition>
    <p:random/>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bwMode="auto">
          <a:xfrm>
            <a:off x="6925597" y="3941763"/>
            <a:ext cx="1076325" cy="1012825"/>
          </a:xfrm>
          <a:prstGeom prst="roundRect">
            <a:avLst>
              <a:gd name="adj" fmla="val 9144"/>
            </a:avLst>
          </a:prstGeom>
          <a:gradFill flip="none" rotWithShape="1">
            <a:gsLst>
              <a:gs pos="0">
                <a:srgbClr val="339933">
                  <a:tint val="66000"/>
                  <a:satMod val="160000"/>
                </a:srgbClr>
              </a:gs>
              <a:gs pos="50000">
                <a:srgbClr val="339933">
                  <a:tint val="44500"/>
                  <a:satMod val="160000"/>
                </a:srgbClr>
              </a:gs>
              <a:gs pos="100000">
                <a:srgbClr val="339933">
                  <a:tint val="23500"/>
                  <a:satMod val="160000"/>
                </a:srgbClr>
              </a:gs>
            </a:gsLst>
            <a:lin ang="16200000" scaled="1"/>
            <a:tileRect/>
          </a:gradFill>
          <a:ln w="190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mn-lt"/>
              <a:ea typeface="+mn-ea"/>
              <a:cs typeface="+mn-ea"/>
              <a:sym typeface="+mn-lt"/>
            </a:endParaRPr>
          </a:p>
        </p:txBody>
      </p:sp>
      <p:sp>
        <p:nvSpPr>
          <p:cNvPr id="56322" name="Rectangle 2"/>
          <p:cNvSpPr>
            <a:spLocks noChangeArrowheads="1"/>
          </p:cNvSpPr>
          <p:nvPr/>
        </p:nvSpPr>
        <p:spPr bwMode="auto">
          <a:xfrm>
            <a:off x="769938" y="1744177"/>
            <a:ext cx="7777162"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kumimoji="1" lang="zh-CN" altLang="en-US" sz="2200" dirty="0">
                <a:solidFill>
                  <a:srgbClr val="006600"/>
                </a:solidFill>
                <a:latin typeface="+mn-lt"/>
                <a:ea typeface="+mn-ea"/>
                <a:cs typeface="+mn-ea"/>
                <a:sym typeface="+mn-lt"/>
              </a:rPr>
              <a:t>逻辑非指令</a:t>
            </a:r>
            <a:r>
              <a:rPr kumimoji="1" lang="zh-CN" altLang="en-US" sz="2200" dirty="0">
                <a:solidFill>
                  <a:srgbClr val="000000"/>
                </a:solidFill>
                <a:latin typeface="+mn-lt"/>
                <a:ea typeface="+mn-ea"/>
                <a:cs typeface="+mn-ea"/>
                <a:sym typeface="+mn-lt"/>
              </a:rPr>
              <a:t>：</a:t>
            </a:r>
            <a:r>
              <a:rPr kumimoji="1" lang="en-US" altLang="zh-CN" sz="2200" dirty="0">
                <a:solidFill>
                  <a:srgbClr val="000000"/>
                </a:solidFill>
                <a:latin typeface="+mn-lt"/>
                <a:ea typeface="+mn-ea"/>
                <a:cs typeface="+mn-ea"/>
                <a:sym typeface="+mn-lt"/>
              </a:rPr>
              <a:t>NOT  OPR                </a:t>
            </a:r>
            <a:r>
              <a:rPr kumimoji="1" lang="en-US" altLang="zh-CN" dirty="0">
                <a:solidFill>
                  <a:srgbClr val="CC6600"/>
                </a:solidFill>
                <a:latin typeface="+mn-lt"/>
                <a:ea typeface="+mn-ea"/>
                <a:cs typeface="+mn-ea"/>
                <a:sym typeface="+mn-lt"/>
              </a:rPr>
              <a:t>*  OPR</a:t>
            </a:r>
            <a:r>
              <a:rPr kumimoji="1" lang="zh-CN" altLang="zh-CN" dirty="0">
                <a:solidFill>
                  <a:srgbClr val="CC6600"/>
                </a:solidFill>
                <a:latin typeface="+mn-lt"/>
                <a:ea typeface="+mn-ea"/>
                <a:cs typeface="+mn-ea"/>
                <a:sym typeface="+mn-lt"/>
              </a:rPr>
              <a:t>不能为立即数</a:t>
            </a:r>
            <a:endParaRPr kumimoji="1" lang="zh-CN" altLang="en-US" dirty="0">
              <a:solidFill>
                <a:srgbClr val="CC6600"/>
              </a:solidFill>
              <a:latin typeface="+mn-lt"/>
              <a:ea typeface="+mn-ea"/>
              <a:cs typeface="+mn-ea"/>
              <a:sym typeface="+mn-lt"/>
            </a:endParaRPr>
          </a:p>
          <a:p>
            <a:r>
              <a:rPr kumimoji="1" lang="zh-CN" altLang="en-US" sz="2200" dirty="0">
                <a:solidFill>
                  <a:srgbClr val="000000"/>
                </a:solidFill>
                <a:latin typeface="+mn-lt"/>
                <a:ea typeface="+mn-ea"/>
                <a:cs typeface="+mn-ea"/>
                <a:sym typeface="+mn-lt"/>
              </a:rPr>
              <a:t>执行操作： </a:t>
            </a:r>
            <a:r>
              <a:rPr kumimoji="1" lang="en-US" altLang="zh-CN" sz="2200" dirty="0">
                <a:solidFill>
                  <a:srgbClr val="000000"/>
                </a:solidFill>
                <a:latin typeface="+mn-lt"/>
                <a:ea typeface="+mn-ea"/>
                <a:cs typeface="+mn-ea"/>
                <a:sym typeface="+mn-lt"/>
              </a:rPr>
              <a:t>(OPR) </a:t>
            </a:r>
            <a:r>
              <a:rPr kumimoji="1" lang="en-US" altLang="zh-CN" sz="2000" dirty="0">
                <a:solidFill>
                  <a:srgbClr val="000000"/>
                </a:solidFill>
                <a:cs typeface="+mn-ea"/>
                <a:sym typeface="Symbol" panose="05050102010706020507" pitchFamily="18" charset="2"/>
              </a:rPr>
              <a:t></a:t>
            </a:r>
            <a:r>
              <a:rPr kumimoji="1" lang="en-US" altLang="zh-CN" sz="2200" dirty="0">
                <a:solidFill>
                  <a:srgbClr val="000000"/>
                </a:solidFill>
                <a:latin typeface="+mn-lt"/>
                <a:ea typeface="+mn-ea"/>
                <a:cs typeface="+mn-ea"/>
                <a:sym typeface="+mn-lt"/>
              </a:rPr>
              <a:t> </a:t>
            </a:r>
            <a:r>
              <a:rPr kumimoji="1" lang="en-US" altLang="zh-CN" sz="2200" dirty="0">
                <a:solidFill>
                  <a:srgbClr val="000000"/>
                </a:solidFill>
                <a:latin typeface="+mn-lt"/>
                <a:ea typeface="+mn-ea"/>
                <a:cs typeface="+mn-ea"/>
                <a:sym typeface="Symbol" panose="05050102010706020507" pitchFamily="18" charset="2"/>
              </a:rPr>
              <a:t> </a:t>
            </a:r>
            <a:r>
              <a:rPr kumimoji="1" lang="en-US" altLang="zh-CN" sz="2200" dirty="0">
                <a:solidFill>
                  <a:srgbClr val="000000"/>
                </a:solidFill>
                <a:latin typeface="+mn-lt"/>
                <a:ea typeface="+mn-ea"/>
                <a:cs typeface="+mn-ea"/>
                <a:sym typeface="+mn-lt"/>
              </a:rPr>
              <a:t>(OPR)       </a:t>
            </a:r>
            <a:r>
              <a:rPr kumimoji="1" lang="en-US" altLang="zh-CN" dirty="0">
                <a:solidFill>
                  <a:srgbClr val="CC6600"/>
                </a:solidFill>
                <a:latin typeface="+mn-lt"/>
                <a:ea typeface="+mn-ea"/>
                <a:cs typeface="+mn-ea"/>
                <a:sym typeface="+mn-lt"/>
              </a:rPr>
              <a:t>*  </a:t>
            </a:r>
            <a:r>
              <a:rPr kumimoji="1" lang="zh-CN" altLang="zh-CN" dirty="0">
                <a:solidFill>
                  <a:srgbClr val="CC6600"/>
                </a:solidFill>
                <a:latin typeface="+mn-lt"/>
                <a:ea typeface="+mn-ea"/>
                <a:cs typeface="+mn-ea"/>
                <a:sym typeface="+mn-lt"/>
              </a:rPr>
              <a:t>不影响标志位</a:t>
            </a:r>
            <a:r>
              <a:rPr kumimoji="1" lang="zh-CN" altLang="en-US" sz="2200" dirty="0">
                <a:solidFill>
                  <a:srgbClr val="CC6600"/>
                </a:solidFill>
                <a:latin typeface="+mn-lt"/>
                <a:ea typeface="+mn-ea"/>
                <a:cs typeface="+mn-ea"/>
                <a:sym typeface="+mn-lt"/>
              </a:rPr>
              <a:t> </a:t>
            </a:r>
            <a:endParaRPr kumimoji="1" lang="zh-CN" altLang="en-US" sz="2200" dirty="0">
              <a:solidFill>
                <a:srgbClr val="CC6600"/>
              </a:solidFill>
              <a:latin typeface="+mn-lt"/>
              <a:ea typeface="+mn-ea"/>
              <a:cs typeface="+mn-ea"/>
              <a:sym typeface="+mn-lt"/>
            </a:endParaRPr>
          </a:p>
          <a:p>
            <a:endParaRPr kumimoji="1" lang="zh-CN" altLang="en-US" sz="2200" dirty="0">
              <a:solidFill>
                <a:srgbClr val="000000"/>
              </a:solidFill>
              <a:latin typeface="+mn-lt"/>
              <a:ea typeface="+mn-ea"/>
              <a:cs typeface="+mn-ea"/>
              <a:sym typeface="+mn-lt"/>
            </a:endParaRPr>
          </a:p>
          <a:p>
            <a:r>
              <a:rPr kumimoji="1" lang="zh-CN" altLang="en-US" sz="2200" dirty="0">
                <a:solidFill>
                  <a:srgbClr val="006600"/>
                </a:solidFill>
                <a:latin typeface="+mn-lt"/>
                <a:ea typeface="+mn-ea"/>
                <a:cs typeface="+mn-ea"/>
                <a:sym typeface="+mn-lt"/>
              </a:rPr>
              <a:t>逻辑与指令</a:t>
            </a:r>
            <a:r>
              <a:rPr kumimoji="1" lang="zh-CN" altLang="en-US" sz="2200" dirty="0">
                <a:solidFill>
                  <a:srgbClr val="000000"/>
                </a:solidFill>
                <a:latin typeface="+mn-lt"/>
                <a:ea typeface="+mn-ea"/>
                <a:cs typeface="+mn-ea"/>
                <a:sym typeface="+mn-lt"/>
              </a:rPr>
              <a:t>：</a:t>
            </a:r>
            <a:r>
              <a:rPr kumimoji="1" lang="en-US" altLang="zh-CN" sz="2200" dirty="0">
                <a:solidFill>
                  <a:srgbClr val="000000"/>
                </a:solidFill>
                <a:latin typeface="+mn-lt"/>
                <a:ea typeface="+mn-ea"/>
                <a:cs typeface="+mn-ea"/>
                <a:sym typeface="+mn-lt"/>
              </a:rPr>
              <a:t>AND  DST, SRC</a:t>
            </a:r>
            <a:endParaRPr kumimoji="1" lang="en-US" altLang="zh-CN" sz="2200" dirty="0">
              <a:solidFill>
                <a:srgbClr val="000000"/>
              </a:solidFill>
              <a:latin typeface="+mn-lt"/>
              <a:ea typeface="+mn-ea"/>
              <a:cs typeface="+mn-ea"/>
              <a:sym typeface="+mn-lt"/>
            </a:endParaRPr>
          </a:p>
          <a:p>
            <a:r>
              <a:rPr kumimoji="1" lang="zh-CN" altLang="en-US" sz="2200" dirty="0">
                <a:solidFill>
                  <a:srgbClr val="000000"/>
                </a:solidFill>
                <a:latin typeface="+mn-lt"/>
                <a:ea typeface="+mn-ea"/>
                <a:cs typeface="+mn-ea"/>
                <a:sym typeface="+mn-lt"/>
              </a:rPr>
              <a:t>执行操作： </a:t>
            </a:r>
            <a:r>
              <a:rPr kumimoji="1" lang="en-US" altLang="zh-CN" sz="2200" dirty="0">
                <a:solidFill>
                  <a:srgbClr val="000000"/>
                </a:solidFill>
                <a:latin typeface="+mn-lt"/>
                <a:ea typeface="+mn-ea"/>
                <a:cs typeface="+mn-ea"/>
                <a:sym typeface="+mn-lt"/>
              </a:rPr>
              <a:t>(DST) </a:t>
            </a:r>
            <a:r>
              <a:rPr kumimoji="1" lang="en-US" altLang="zh-CN" sz="2000" dirty="0">
                <a:solidFill>
                  <a:srgbClr val="000000"/>
                </a:solidFill>
                <a:cs typeface="+mn-ea"/>
                <a:sym typeface="Symbol" panose="05050102010706020507" pitchFamily="18" charset="2"/>
              </a:rPr>
              <a:t></a:t>
            </a:r>
            <a:r>
              <a:rPr kumimoji="1" lang="en-US" altLang="zh-CN" sz="2200" dirty="0">
                <a:solidFill>
                  <a:srgbClr val="000000"/>
                </a:solidFill>
                <a:latin typeface="+mn-lt"/>
                <a:ea typeface="+mn-ea"/>
                <a:cs typeface="+mn-ea"/>
                <a:sym typeface="+mn-lt"/>
              </a:rPr>
              <a:t>  (DST) </a:t>
            </a:r>
            <a:r>
              <a:rPr kumimoji="1" lang="en-US" altLang="zh-CN" sz="2200" dirty="0">
                <a:solidFill>
                  <a:srgbClr val="000000"/>
                </a:solidFill>
                <a:latin typeface="+mn-lt"/>
                <a:ea typeface="+mn-ea"/>
                <a:cs typeface="+mn-ea"/>
                <a:sym typeface="Symbol" panose="05050102010706020507" pitchFamily="18" charset="2"/>
              </a:rPr>
              <a:t></a:t>
            </a:r>
            <a:r>
              <a:rPr kumimoji="1" lang="en-US" altLang="zh-CN" sz="2200" dirty="0">
                <a:solidFill>
                  <a:srgbClr val="000000"/>
                </a:solidFill>
                <a:latin typeface="+mn-lt"/>
                <a:ea typeface="+mn-ea"/>
                <a:cs typeface="+mn-ea"/>
                <a:sym typeface="+mn-lt"/>
              </a:rPr>
              <a:t> (SRC)</a:t>
            </a:r>
            <a:endParaRPr kumimoji="1" lang="en-US" altLang="zh-CN" sz="2200" dirty="0">
              <a:solidFill>
                <a:srgbClr val="000000"/>
              </a:solidFill>
              <a:latin typeface="+mn-lt"/>
              <a:ea typeface="+mn-ea"/>
              <a:cs typeface="+mn-ea"/>
              <a:sym typeface="+mn-lt"/>
            </a:endParaRPr>
          </a:p>
          <a:p>
            <a:endParaRPr kumimoji="1" lang="en-US" altLang="zh-CN" sz="2200" dirty="0">
              <a:solidFill>
                <a:srgbClr val="000000"/>
              </a:solidFill>
              <a:latin typeface="+mn-lt"/>
              <a:ea typeface="+mn-ea"/>
              <a:cs typeface="+mn-ea"/>
              <a:sym typeface="+mn-lt"/>
            </a:endParaRPr>
          </a:p>
          <a:p>
            <a:r>
              <a:rPr kumimoji="1" lang="zh-CN" altLang="en-US" sz="2200" dirty="0">
                <a:solidFill>
                  <a:srgbClr val="006600"/>
                </a:solidFill>
                <a:latin typeface="+mn-lt"/>
                <a:ea typeface="+mn-ea"/>
                <a:cs typeface="+mn-ea"/>
                <a:sym typeface="+mn-lt"/>
              </a:rPr>
              <a:t>逻辑或指令</a:t>
            </a:r>
            <a:r>
              <a:rPr kumimoji="1" lang="zh-CN" altLang="en-US" sz="2200" dirty="0">
                <a:solidFill>
                  <a:srgbClr val="000000"/>
                </a:solidFill>
                <a:latin typeface="+mn-lt"/>
                <a:ea typeface="+mn-ea"/>
                <a:cs typeface="+mn-ea"/>
                <a:sym typeface="+mn-lt"/>
              </a:rPr>
              <a:t>：</a:t>
            </a:r>
            <a:r>
              <a:rPr kumimoji="1" lang="en-US" altLang="zh-CN" sz="2200" dirty="0">
                <a:solidFill>
                  <a:srgbClr val="000000"/>
                </a:solidFill>
                <a:latin typeface="+mn-lt"/>
                <a:ea typeface="+mn-ea"/>
                <a:cs typeface="+mn-ea"/>
                <a:sym typeface="+mn-lt"/>
              </a:rPr>
              <a:t>OR  DST, SRC</a:t>
            </a:r>
            <a:endParaRPr kumimoji="1" lang="en-US" altLang="zh-CN" sz="2200" dirty="0">
              <a:solidFill>
                <a:srgbClr val="000000"/>
              </a:solidFill>
              <a:latin typeface="+mn-lt"/>
              <a:ea typeface="+mn-ea"/>
              <a:cs typeface="+mn-ea"/>
              <a:sym typeface="+mn-lt"/>
            </a:endParaRPr>
          </a:p>
          <a:p>
            <a:r>
              <a:rPr kumimoji="1" lang="zh-CN" altLang="en-US" sz="2200" dirty="0">
                <a:solidFill>
                  <a:srgbClr val="000000"/>
                </a:solidFill>
                <a:latin typeface="+mn-lt"/>
                <a:ea typeface="+mn-ea"/>
                <a:cs typeface="+mn-ea"/>
                <a:sym typeface="+mn-lt"/>
              </a:rPr>
              <a:t>执行操作： </a:t>
            </a:r>
            <a:r>
              <a:rPr kumimoji="1" lang="en-US" altLang="zh-CN" sz="2200" dirty="0">
                <a:solidFill>
                  <a:srgbClr val="000000"/>
                </a:solidFill>
                <a:latin typeface="+mn-lt"/>
                <a:ea typeface="+mn-ea"/>
                <a:cs typeface="+mn-ea"/>
                <a:sym typeface="+mn-lt"/>
              </a:rPr>
              <a:t>(DST) </a:t>
            </a:r>
            <a:r>
              <a:rPr kumimoji="1" lang="en-US" altLang="zh-CN" sz="2000" dirty="0">
                <a:solidFill>
                  <a:srgbClr val="000000"/>
                </a:solidFill>
                <a:cs typeface="+mn-ea"/>
                <a:sym typeface="Symbol" panose="05050102010706020507" pitchFamily="18" charset="2"/>
              </a:rPr>
              <a:t></a:t>
            </a:r>
            <a:r>
              <a:rPr kumimoji="1" lang="en-US" altLang="zh-CN" sz="2200" dirty="0">
                <a:solidFill>
                  <a:srgbClr val="000000"/>
                </a:solidFill>
                <a:latin typeface="+mn-lt"/>
                <a:ea typeface="+mn-ea"/>
                <a:cs typeface="+mn-ea"/>
                <a:sym typeface="+mn-lt"/>
              </a:rPr>
              <a:t>  (DST) </a:t>
            </a:r>
            <a:r>
              <a:rPr kumimoji="1" lang="en-US" altLang="zh-CN" sz="2200" dirty="0">
                <a:solidFill>
                  <a:srgbClr val="000000"/>
                </a:solidFill>
                <a:latin typeface="+mn-lt"/>
                <a:ea typeface="+mn-ea"/>
                <a:cs typeface="+mn-ea"/>
                <a:sym typeface="Symbol" panose="05050102010706020507" pitchFamily="18" charset="2"/>
              </a:rPr>
              <a:t></a:t>
            </a:r>
            <a:r>
              <a:rPr kumimoji="1" lang="en-US" altLang="zh-CN" sz="2200" dirty="0">
                <a:solidFill>
                  <a:srgbClr val="000000"/>
                </a:solidFill>
                <a:latin typeface="+mn-lt"/>
                <a:ea typeface="+mn-ea"/>
                <a:cs typeface="+mn-ea"/>
                <a:sym typeface="+mn-lt"/>
              </a:rPr>
              <a:t> (SRC)</a:t>
            </a:r>
            <a:endParaRPr kumimoji="1" lang="en-US" altLang="zh-CN" sz="2200" dirty="0">
              <a:solidFill>
                <a:srgbClr val="000000"/>
              </a:solidFill>
              <a:latin typeface="+mn-lt"/>
              <a:ea typeface="+mn-ea"/>
              <a:cs typeface="+mn-ea"/>
              <a:sym typeface="+mn-lt"/>
            </a:endParaRPr>
          </a:p>
          <a:p>
            <a:endParaRPr kumimoji="1" lang="en-US" altLang="zh-CN" sz="2200" dirty="0">
              <a:solidFill>
                <a:srgbClr val="000000"/>
              </a:solidFill>
              <a:latin typeface="+mn-lt"/>
              <a:ea typeface="+mn-ea"/>
              <a:cs typeface="+mn-ea"/>
              <a:sym typeface="+mn-lt"/>
            </a:endParaRPr>
          </a:p>
          <a:p>
            <a:r>
              <a:rPr kumimoji="1" lang="zh-CN" altLang="en-US" sz="2200" dirty="0">
                <a:solidFill>
                  <a:srgbClr val="006600"/>
                </a:solidFill>
                <a:latin typeface="+mn-lt"/>
                <a:ea typeface="+mn-ea"/>
                <a:cs typeface="+mn-ea"/>
                <a:sym typeface="+mn-lt"/>
              </a:rPr>
              <a:t>异或指令</a:t>
            </a:r>
            <a:r>
              <a:rPr kumimoji="1" lang="zh-CN" altLang="en-US" sz="2200" dirty="0">
                <a:solidFill>
                  <a:srgbClr val="000000"/>
                </a:solidFill>
                <a:latin typeface="+mn-lt"/>
                <a:ea typeface="+mn-ea"/>
                <a:cs typeface="+mn-ea"/>
                <a:sym typeface="+mn-lt"/>
              </a:rPr>
              <a:t>：  </a:t>
            </a:r>
            <a:r>
              <a:rPr kumimoji="1" lang="en-US" altLang="zh-CN" sz="2200" dirty="0">
                <a:solidFill>
                  <a:srgbClr val="000000"/>
                </a:solidFill>
                <a:latin typeface="+mn-lt"/>
                <a:ea typeface="+mn-ea"/>
                <a:cs typeface="+mn-ea"/>
                <a:sym typeface="+mn-lt"/>
              </a:rPr>
              <a:t>XOR  DST, SRC</a:t>
            </a:r>
            <a:endParaRPr kumimoji="1" lang="en-US" altLang="zh-CN" sz="2200" dirty="0">
              <a:solidFill>
                <a:srgbClr val="000000"/>
              </a:solidFill>
              <a:latin typeface="+mn-lt"/>
              <a:ea typeface="+mn-ea"/>
              <a:cs typeface="+mn-ea"/>
              <a:sym typeface="+mn-lt"/>
            </a:endParaRPr>
          </a:p>
          <a:p>
            <a:r>
              <a:rPr kumimoji="1" lang="zh-CN" altLang="en-US" sz="2200" dirty="0">
                <a:solidFill>
                  <a:srgbClr val="000000"/>
                </a:solidFill>
                <a:latin typeface="+mn-lt"/>
                <a:ea typeface="+mn-ea"/>
                <a:cs typeface="+mn-ea"/>
                <a:sym typeface="+mn-lt"/>
              </a:rPr>
              <a:t>执行操作： </a:t>
            </a:r>
            <a:r>
              <a:rPr kumimoji="1" lang="en-US" altLang="zh-CN" sz="2200" dirty="0">
                <a:solidFill>
                  <a:srgbClr val="000000"/>
                </a:solidFill>
                <a:latin typeface="+mn-lt"/>
                <a:ea typeface="+mn-ea"/>
                <a:cs typeface="+mn-ea"/>
                <a:sym typeface="+mn-lt"/>
              </a:rPr>
              <a:t>(DST) </a:t>
            </a:r>
            <a:r>
              <a:rPr kumimoji="1" lang="en-US" altLang="zh-CN" sz="2000" dirty="0">
                <a:solidFill>
                  <a:srgbClr val="000000"/>
                </a:solidFill>
                <a:cs typeface="+mn-ea"/>
                <a:sym typeface="Symbol" panose="05050102010706020507" pitchFamily="18" charset="2"/>
              </a:rPr>
              <a:t></a:t>
            </a:r>
            <a:r>
              <a:rPr kumimoji="1" lang="en-US" altLang="zh-CN" sz="2200" dirty="0">
                <a:solidFill>
                  <a:srgbClr val="000000"/>
                </a:solidFill>
                <a:latin typeface="+mn-lt"/>
                <a:ea typeface="+mn-ea"/>
                <a:cs typeface="+mn-ea"/>
                <a:sym typeface="+mn-lt"/>
              </a:rPr>
              <a:t>  (DST) </a:t>
            </a:r>
            <a:r>
              <a:rPr kumimoji="1" lang="en-US" altLang="zh-CN" sz="2200" dirty="0">
                <a:solidFill>
                  <a:srgbClr val="000000"/>
                </a:solidFill>
                <a:latin typeface="+mn-lt"/>
                <a:ea typeface="+mn-ea"/>
                <a:cs typeface="+mn-ea"/>
                <a:sym typeface="Symbol" panose="05050102010706020507" pitchFamily="18" charset="2"/>
              </a:rPr>
              <a:t></a:t>
            </a:r>
            <a:r>
              <a:rPr kumimoji="1" lang="en-US" altLang="zh-CN" sz="2200" dirty="0">
                <a:solidFill>
                  <a:srgbClr val="000000"/>
                </a:solidFill>
                <a:latin typeface="+mn-lt"/>
                <a:ea typeface="+mn-ea"/>
                <a:cs typeface="+mn-ea"/>
                <a:sym typeface="+mn-lt"/>
              </a:rPr>
              <a:t> (SRC)</a:t>
            </a:r>
            <a:endParaRPr kumimoji="1" lang="en-US" altLang="zh-CN" sz="2200" dirty="0">
              <a:solidFill>
                <a:srgbClr val="000000"/>
              </a:solidFill>
              <a:latin typeface="+mn-lt"/>
              <a:ea typeface="+mn-ea"/>
              <a:cs typeface="+mn-ea"/>
              <a:sym typeface="+mn-lt"/>
            </a:endParaRPr>
          </a:p>
          <a:p>
            <a:endParaRPr kumimoji="1" lang="en-US" altLang="zh-CN" sz="2200" dirty="0">
              <a:solidFill>
                <a:srgbClr val="000000"/>
              </a:solidFill>
              <a:latin typeface="+mn-lt"/>
              <a:ea typeface="+mn-ea"/>
              <a:cs typeface="+mn-ea"/>
              <a:sym typeface="+mn-lt"/>
            </a:endParaRPr>
          </a:p>
          <a:p>
            <a:r>
              <a:rPr kumimoji="1" lang="zh-CN" altLang="en-US" sz="2200" dirty="0">
                <a:solidFill>
                  <a:srgbClr val="006600"/>
                </a:solidFill>
                <a:latin typeface="+mn-lt"/>
                <a:ea typeface="+mn-ea"/>
                <a:cs typeface="+mn-ea"/>
                <a:sym typeface="+mn-lt"/>
              </a:rPr>
              <a:t>测试指令</a:t>
            </a:r>
            <a:r>
              <a:rPr kumimoji="1" lang="zh-CN" altLang="en-US" sz="2200" dirty="0">
                <a:solidFill>
                  <a:srgbClr val="000000"/>
                </a:solidFill>
                <a:latin typeface="+mn-lt"/>
                <a:ea typeface="+mn-ea"/>
                <a:cs typeface="+mn-ea"/>
                <a:sym typeface="+mn-lt"/>
              </a:rPr>
              <a:t>：  </a:t>
            </a:r>
            <a:r>
              <a:rPr kumimoji="1" lang="en-US" altLang="zh-CN" sz="2200" dirty="0">
                <a:solidFill>
                  <a:srgbClr val="000000"/>
                </a:solidFill>
                <a:latin typeface="+mn-lt"/>
                <a:ea typeface="+mn-ea"/>
                <a:cs typeface="+mn-ea"/>
                <a:sym typeface="+mn-lt"/>
              </a:rPr>
              <a:t>TEST  OPR1, OPR2</a:t>
            </a:r>
            <a:br>
              <a:rPr kumimoji="1" lang="en-US" altLang="zh-CN" sz="2200" dirty="0">
                <a:solidFill>
                  <a:srgbClr val="000000"/>
                </a:solidFill>
                <a:latin typeface="+mn-lt"/>
                <a:ea typeface="+mn-ea"/>
                <a:cs typeface="+mn-ea"/>
                <a:sym typeface="+mn-lt"/>
              </a:rPr>
            </a:br>
            <a:r>
              <a:rPr kumimoji="1" lang="zh-CN" altLang="en-US" sz="2200" dirty="0">
                <a:solidFill>
                  <a:srgbClr val="000000"/>
                </a:solidFill>
                <a:latin typeface="+mn-lt"/>
                <a:ea typeface="+mn-ea"/>
                <a:cs typeface="+mn-ea"/>
                <a:sym typeface="+mn-lt"/>
              </a:rPr>
              <a:t>执行操作： </a:t>
            </a:r>
            <a:r>
              <a:rPr kumimoji="1" lang="en-US" altLang="zh-CN" sz="2200" dirty="0">
                <a:solidFill>
                  <a:srgbClr val="000000"/>
                </a:solidFill>
                <a:latin typeface="+mn-lt"/>
                <a:ea typeface="+mn-ea"/>
                <a:cs typeface="+mn-ea"/>
                <a:sym typeface="+mn-lt"/>
              </a:rPr>
              <a:t>(OPR1) </a:t>
            </a:r>
            <a:r>
              <a:rPr kumimoji="1" lang="en-US" altLang="zh-CN" sz="2000" dirty="0">
                <a:solidFill>
                  <a:srgbClr val="000000"/>
                </a:solidFill>
                <a:cs typeface="+mn-ea"/>
                <a:sym typeface="Symbol" panose="05050102010706020507" pitchFamily="18" charset="2"/>
              </a:rPr>
              <a:t></a:t>
            </a:r>
            <a:r>
              <a:rPr kumimoji="1" lang="en-US" altLang="zh-CN" sz="2200" dirty="0">
                <a:solidFill>
                  <a:srgbClr val="000000"/>
                </a:solidFill>
                <a:latin typeface="+mn-lt"/>
                <a:ea typeface="+mn-ea"/>
                <a:cs typeface="+mn-ea"/>
                <a:sym typeface="+mn-lt"/>
              </a:rPr>
              <a:t> (OPR2)</a:t>
            </a:r>
            <a:endParaRPr kumimoji="1" lang="en-US" altLang="zh-CN" sz="2200" dirty="0">
              <a:solidFill>
                <a:srgbClr val="000000"/>
              </a:solidFill>
              <a:latin typeface="+mn-lt"/>
              <a:ea typeface="+mn-ea"/>
              <a:cs typeface="+mn-ea"/>
              <a:sym typeface="+mn-lt"/>
            </a:endParaRPr>
          </a:p>
        </p:txBody>
      </p:sp>
      <p:sp>
        <p:nvSpPr>
          <p:cNvPr id="56324" name="Text Box 4"/>
          <p:cNvSpPr txBox="1">
            <a:spLocks noChangeArrowheads="1"/>
          </p:cNvSpPr>
          <p:nvPr/>
        </p:nvSpPr>
        <p:spPr bwMode="auto">
          <a:xfrm>
            <a:off x="5991225" y="3941763"/>
            <a:ext cx="3124200" cy="862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kumimoji="1" lang="en-US" altLang="zh-CN" sz="2000" dirty="0">
                <a:solidFill>
                  <a:srgbClr val="000000"/>
                </a:solidFill>
                <a:latin typeface="+mn-lt"/>
                <a:ea typeface="+mn-ea"/>
                <a:cs typeface="+mn-ea"/>
                <a:sym typeface="+mn-lt"/>
              </a:rPr>
              <a:t>CF OF SF ZF PF  AF</a:t>
            </a:r>
            <a:endParaRPr kumimoji="1" lang="en-US" altLang="zh-CN" sz="2000" dirty="0">
              <a:solidFill>
                <a:srgbClr val="000000"/>
              </a:solidFill>
              <a:latin typeface="+mn-lt"/>
              <a:ea typeface="+mn-ea"/>
              <a:cs typeface="+mn-ea"/>
              <a:sym typeface="+mn-lt"/>
            </a:endParaRPr>
          </a:p>
          <a:p>
            <a:pPr>
              <a:spcBef>
                <a:spcPct val="50000"/>
              </a:spcBef>
            </a:pPr>
            <a:r>
              <a:rPr kumimoji="1" lang="en-US" altLang="zh-CN" sz="2000" dirty="0">
                <a:solidFill>
                  <a:srgbClr val="000000"/>
                </a:solidFill>
                <a:latin typeface="+mn-lt"/>
                <a:ea typeface="+mn-ea"/>
                <a:cs typeface="+mn-ea"/>
                <a:sym typeface="+mn-lt"/>
              </a:rPr>
              <a:t> 0     0    *    *    *   </a:t>
            </a:r>
            <a:r>
              <a:rPr kumimoji="1" lang="zh-CN" altLang="zh-CN" sz="2000" dirty="0">
                <a:solidFill>
                  <a:srgbClr val="000000"/>
                </a:solidFill>
                <a:latin typeface="+mn-lt"/>
                <a:ea typeface="+mn-ea"/>
                <a:cs typeface="+mn-ea"/>
                <a:sym typeface="+mn-lt"/>
              </a:rPr>
              <a:t>无定义</a:t>
            </a:r>
            <a:endParaRPr kumimoji="1" lang="zh-CN" altLang="en-US" sz="2000" dirty="0">
              <a:solidFill>
                <a:srgbClr val="000000"/>
              </a:solidFill>
              <a:latin typeface="+mn-lt"/>
              <a:ea typeface="+mn-ea"/>
              <a:cs typeface="+mn-ea"/>
              <a:sym typeface="+mn-lt"/>
            </a:endParaRPr>
          </a:p>
        </p:txBody>
      </p:sp>
      <p:sp>
        <p:nvSpPr>
          <p:cNvPr id="56325" name="AutoShape 5"/>
          <p:cNvSpPr/>
          <p:nvPr/>
        </p:nvSpPr>
        <p:spPr bwMode="auto">
          <a:xfrm rot="-5400000">
            <a:off x="7411175" y="4480545"/>
            <a:ext cx="166534" cy="664076"/>
          </a:xfrm>
          <a:prstGeom prst="leftBrace">
            <a:avLst>
              <a:gd name="adj1" fmla="val 31034"/>
              <a:gd name="adj2" fmla="val 50000"/>
            </a:avLst>
          </a:prstGeom>
          <a:noFill/>
          <a:ln w="12700" cap="sq">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56326" name="Text Box 6"/>
          <p:cNvSpPr txBox="1">
            <a:spLocks noChangeArrowheads="1"/>
          </p:cNvSpPr>
          <p:nvPr/>
        </p:nvSpPr>
        <p:spPr bwMode="auto">
          <a:xfrm>
            <a:off x="6189663" y="4954588"/>
            <a:ext cx="2784475"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sz="2000">
                <a:solidFill>
                  <a:srgbClr val="000000"/>
                </a:solidFill>
                <a:latin typeface="+mn-lt"/>
                <a:ea typeface="+mn-ea"/>
                <a:cs typeface="+mn-ea"/>
                <a:sym typeface="+mn-lt"/>
              </a:rPr>
              <a:t> </a:t>
            </a:r>
            <a:r>
              <a:rPr kumimoji="1" lang="zh-CN" altLang="en-US" sz="2000">
                <a:solidFill>
                  <a:srgbClr val="000000"/>
                </a:solidFill>
                <a:latin typeface="+mn-lt"/>
                <a:ea typeface="+mn-ea"/>
                <a:cs typeface="+mn-ea"/>
                <a:sym typeface="+mn-lt"/>
              </a:rPr>
              <a:t>根据运算结果设置</a:t>
            </a:r>
            <a:endParaRPr kumimoji="1" lang="zh-CN" altLang="en-US" sz="2000">
              <a:solidFill>
                <a:srgbClr val="000000"/>
              </a:solidFill>
              <a:latin typeface="+mn-lt"/>
              <a:ea typeface="+mn-ea"/>
              <a:cs typeface="+mn-ea"/>
              <a:sym typeface="+mn-lt"/>
            </a:endParaRPr>
          </a:p>
        </p:txBody>
      </p:sp>
      <p:sp>
        <p:nvSpPr>
          <p:cNvPr id="8" name="矩形 7"/>
          <p:cNvSpPr/>
          <p:nvPr/>
        </p:nvSpPr>
        <p:spPr>
          <a:xfrm>
            <a:off x="636081" y="1140768"/>
            <a:ext cx="2919389" cy="523220"/>
          </a:xfrm>
          <a:prstGeom prst="rect">
            <a:avLst/>
          </a:prstGeom>
        </p:spPr>
        <p:txBody>
          <a:bodyPr wrap="none">
            <a:spAutoFit/>
          </a:bodyPr>
          <a:lstStyle/>
          <a:p>
            <a:pPr algn="just"/>
            <a:r>
              <a:rPr kumimoji="1" lang="en-US" altLang="zh-CN" sz="2800" dirty="0">
                <a:solidFill>
                  <a:srgbClr val="CC3300"/>
                </a:solidFill>
                <a:latin typeface="+mn-lt"/>
                <a:ea typeface="+mn-ea"/>
                <a:cs typeface="+mn-ea"/>
                <a:sym typeface="+mn-lt"/>
              </a:rPr>
              <a:t>1</a:t>
            </a:r>
            <a:r>
              <a:rPr kumimoji="1" lang="zh-CN" altLang="en-US" sz="2800" dirty="0">
                <a:solidFill>
                  <a:srgbClr val="CC3300"/>
                </a:solidFill>
                <a:latin typeface="+mn-lt"/>
                <a:ea typeface="+mn-ea"/>
                <a:cs typeface="+mn-ea"/>
                <a:sym typeface="+mn-lt"/>
              </a:rPr>
              <a:t>、逻辑运算指令</a:t>
            </a:r>
            <a:endParaRPr kumimoji="1" lang="zh-CN" altLang="en-US" sz="2800" dirty="0">
              <a:solidFill>
                <a:srgbClr val="CC3300"/>
              </a:solidFill>
              <a:latin typeface="+mn-lt"/>
              <a:ea typeface="+mn-ea"/>
              <a:cs typeface="+mn-ea"/>
              <a:sym typeface="+mn-lt"/>
            </a:endParaRPr>
          </a:p>
        </p:txBody>
      </p:sp>
      <p:sp>
        <p:nvSpPr>
          <p:cNvPr id="3" name="右大括号 2"/>
          <p:cNvSpPr/>
          <p:nvPr/>
        </p:nvSpPr>
        <p:spPr bwMode="auto">
          <a:xfrm>
            <a:off x="5614219" y="2841523"/>
            <a:ext cx="377006" cy="3637935"/>
          </a:xfrm>
          <a:prstGeom prst="rightBrace">
            <a:avLst>
              <a:gd name="adj1" fmla="val 68317"/>
              <a:gd name="adj2" fmla="val 50000"/>
            </a:avLst>
          </a:prstGeom>
          <a:noFill/>
          <a:ln w="38100" cap="flat" cmpd="sng" algn="ctr">
            <a:solidFill>
              <a:srgbClr val="00660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6322">
                                            <p:txEl>
                                              <p:pRg st="0" end="0"/>
                                            </p:txEl>
                                          </p:spTgt>
                                        </p:tgtEl>
                                        <p:attrNameLst>
                                          <p:attrName>style.visibility</p:attrName>
                                        </p:attrNameLst>
                                      </p:cBhvr>
                                      <p:to>
                                        <p:strVal val="visible"/>
                                      </p:to>
                                    </p:set>
                                    <p:animEffect transition="in" filter="randombar(horizontal)">
                                      <p:cBhvr>
                                        <p:cTn id="7" dur="500"/>
                                        <p:tgtEl>
                                          <p:spTgt spid="56322">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56322">
                                            <p:txEl>
                                              <p:pRg st="1" end="1"/>
                                            </p:txEl>
                                          </p:spTgt>
                                        </p:tgtEl>
                                        <p:attrNameLst>
                                          <p:attrName>style.visibility</p:attrName>
                                        </p:attrNameLst>
                                      </p:cBhvr>
                                      <p:to>
                                        <p:strVal val="visible"/>
                                      </p:to>
                                    </p:set>
                                    <p:animEffect transition="in" filter="randombar(horizontal)">
                                      <p:cBhvr>
                                        <p:cTn id="10" dur="500"/>
                                        <p:tgtEl>
                                          <p:spTgt spid="5632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56322">
                                            <p:txEl>
                                              <p:pRg st="3" end="3"/>
                                            </p:txEl>
                                          </p:spTgt>
                                        </p:tgtEl>
                                        <p:attrNameLst>
                                          <p:attrName>style.visibility</p:attrName>
                                        </p:attrNameLst>
                                      </p:cBhvr>
                                      <p:to>
                                        <p:strVal val="visible"/>
                                      </p:to>
                                    </p:set>
                                    <p:animEffect transition="in" filter="randombar(horizontal)">
                                      <p:cBhvr>
                                        <p:cTn id="15" dur="500"/>
                                        <p:tgtEl>
                                          <p:spTgt spid="56322">
                                            <p:txEl>
                                              <p:pRg st="3" end="3"/>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56322">
                                            <p:txEl>
                                              <p:pRg st="4" end="4"/>
                                            </p:txEl>
                                          </p:spTgt>
                                        </p:tgtEl>
                                        <p:attrNameLst>
                                          <p:attrName>style.visibility</p:attrName>
                                        </p:attrNameLst>
                                      </p:cBhvr>
                                      <p:to>
                                        <p:strVal val="visible"/>
                                      </p:to>
                                    </p:set>
                                    <p:animEffect transition="in" filter="randombar(horizontal)">
                                      <p:cBhvr>
                                        <p:cTn id="18" dur="500"/>
                                        <p:tgtEl>
                                          <p:spTgt spid="56322">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56322">
                                            <p:txEl>
                                              <p:pRg st="6" end="6"/>
                                            </p:txEl>
                                          </p:spTgt>
                                        </p:tgtEl>
                                        <p:attrNameLst>
                                          <p:attrName>style.visibility</p:attrName>
                                        </p:attrNameLst>
                                      </p:cBhvr>
                                      <p:to>
                                        <p:strVal val="visible"/>
                                      </p:to>
                                    </p:set>
                                    <p:animEffect transition="in" filter="randombar(horizontal)">
                                      <p:cBhvr>
                                        <p:cTn id="23" dur="500"/>
                                        <p:tgtEl>
                                          <p:spTgt spid="56322">
                                            <p:txEl>
                                              <p:pRg st="6" end="6"/>
                                            </p:txEl>
                                          </p:spTgt>
                                        </p:tgtEl>
                                      </p:cBhvr>
                                    </p:animEffect>
                                  </p:childTnLst>
                                </p:cTn>
                              </p:par>
                              <p:par>
                                <p:cTn id="24" presetID="14" presetClass="entr" presetSubtype="10" fill="hold" nodeType="withEffect">
                                  <p:stCondLst>
                                    <p:cond delay="0"/>
                                  </p:stCondLst>
                                  <p:childTnLst>
                                    <p:set>
                                      <p:cBhvr>
                                        <p:cTn id="25" dur="1" fill="hold">
                                          <p:stCondLst>
                                            <p:cond delay="0"/>
                                          </p:stCondLst>
                                        </p:cTn>
                                        <p:tgtEl>
                                          <p:spTgt spid="56322">
                                            <p:txEl>
                                              <p:pRg st="7" end="7"/>
                                            </p:txEl>
                                          </p:spTgt>
                                        </p:tgtEl>
                                        <p:attrNameLst>
                                          <p:attrName>style.visibility</p:attrName>
                                        </p:attrNameLst>
                                      </p:cBhvr>
                                      <p:to>
                                        <p:strVal val="visible"/>
                                      </p:to>
                                    </p:set>
                                    <p:animEffect transition="in" filter="randombar(horizontal)">
                                      <p:cBhvr>
                                        <p:cTn id="26" dur="500"/>
                                        <p:tgtEl>
                                          <p:spTgt spid="56322">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56322">
                                            <p:txEl>
                                              <p:pRg st="9" end="9"/>
                                            </p:txEl>
                                          </p:spTgt>
                                        </p:tgtEl>
                                        <p:attrNameLst>
                                          <p:attrName>style.visibility</p:attrName>
                                        </p:attrNameLst>
                                      </p:cBhvr>
                                      <p:to>
                                        <p:strVal val="visible"/>
                                      </p:to>
                                    </p:set>
                                    <p:animEffect transition="in" filter="randombar(horizontal)">
                                      <p:cBhvr>
                                        <p:cTn id="31" dur="500"/>
                                        <p:tgtEl>
                                          <p:spTgt spid="56322">
                                            <p:txEl>
                                              <p:pRg st="9" end="9"/>
                                            </p:txEl>
                                          </p:spTgt>
                                        </p:tgtEl>
                                      </p:cBhvr>
                                    </p:animEffect>
                                  </p:childTnLst>
                                </p:cTn>
                              </p:par>
                              <p:par>
                                <p:cTn id="32" presetID="14" presetClass="entr" presetSubtype="10" fill="hold" nodeType="withEffect">
                                  <p:stCondLst>
                                    <p:cond delay="0"/>
                                  </p:stCondLst>
                                  <p:childTnLst>
                                    <p:set>
                                      <p:cBhvr>
                                        <p:cTn id="33" dur="1" fill="hold">
                                          <p:stCondLst>
                                            <p:cond delay="0"/>
                                          </p:stCondLst>
                                        </p:cTn>
                                        <p:tgtEl>
                                          <p:spTgt spid="56322">
                                            <p:txEl>
                                              <p:pRg st="10" end="10"/>
                                            </p:txEl>
                                          </p:spTgt>
                                        </p:tgtEl>
                                        <p:attrNameLst>
                                          <p:attrName>style.visibility</p:attrName>
                                        </p:attrNameLst>
                                      </p:cBhvr>
                                      <p:to>
                                        <p:strVal val="visible"/>
                                      </p:to>
                                    </p:set>
                                    <p:animEffect transition="in" filter="randombar(horizontal)">
                                      <p:cBhvr>
                                        <p:cTn id="34" dur="500"/>
                                        <p:tgtEl>
                                          <p:spTgt spid="56322">
                                            <p:txEl>
                                              <p:pRg st="10" end="1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56322">
                                            <p:txEl>
                                              <p:pRg st="12" end="12"/>
                                            </p:txEl>
                                          </p:spTgt>
                                        </p:tgtEl>
                                        <p:attrNameLst>
                                          <p:attrName>style.visibility</p:attrName>
                                        </p:attrNameLst>
                                      </p:cBhvr>
                                      <p:to>
                                        <p:strVal val="visible"/>
                                      </p:to>
                                    </p:set>
                                    <p:animEffect transition="in" filter="randombar(horizontal)">
                                      <p:cBhvr>
                                        <p:cTn id="39" dur="500"/>
                                        <p:tgtEl>
                                          <p:spTgt spid="56322">
                                            <p:txEl>
                                              <p:pRg st="12" end="12"/>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wipe(left)">
                                      <p:cBhvr>
                                        <p:cTn id="44" dur="500"/>
                                        <p:tgtEl>
                                          <p:spTgt spid="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wipe(left)">
                                      <p:cBhvr>
                                        <p:cTn id="47" dur="500"/>
                                        <p:tgtEl>
                                          <p:spTgt spid="2"/>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56324"/>
                                        </p:tgtEl>
                                        <p:attrNameLst>
                                          <p:attrName>style.visibility</p:attrName>
                                        </p:attrNameLst>
                                      </p:cBhvr>
                                      <p:to>
                                        <p:strVal val="visible"/>
                                      </p:to>
                                    </p:set>
                                    <p:animEffect transition="in" filter="wipe(left)">
                                      <p:cBhvr>
                                        <p:cTn id="50" dur="500"/>
                                        <p:tgtEl>
                                          <p:spTgt spid="56324"/>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56325"/>
                                        </p:tgtEl>
                                        <p:attrNameLst>
                                          <p:attrName>style.visibility</p:attrName>
                                        </p:attrNameLst>
                                      </p:cBhvr>
                                      <p:to>
                                        <p:strVal val="visible"/>
                                      </p:to>
                                    </p:set>
                                    <p:animEffect transition="in" filter="wipe(left)">
                                      <p:cBhvr>
                                        <p:cTn id="53" dur="500"/>
                                        <p:tgtEl>
                                          <p:spTgt spid="56325"/>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56326"/>
                                        </p:tgtEl>
                                        <p:attrNameLst>
                                          <p:attrName>style.visibility</p:attrName>
                                        </p:attrNameLst>
                                      </p:cBhvr>
                                      <p:to>
                                        <p:strVal val="visible"/>
                                      </p:to>
                                    </p:set>
                                    <p:animEffect transition="in" filter="wipe(left)">
                                      <p:cBhvr>
                                        <p:cTn id="56" dur="500"/>
                                        <p:tgtEl>
                                          <p:spTgt spid="563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6324" grpId="0"/>
      <p:bldP spid="56325" grpId="0" animBg="1"/>
      <p:bldP spid="56326" grpId="0"/>
      <p:bldP spid="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p:cNvSpPr txBox="1">
            <a:spLocks noChangeArrowheads="1"/>
          </p:cNvSpPr>
          <p:nvPr/>
        </p:nvSpPr>
        <p:spPr bwMode="auto">
          <a:xfrm>
            <a:off x="800098" y="1335087"/>
            <a:ext cx="3505200" cy="5155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kumimoji="1" lang="zh-CN" altLang="en-US" sz="2200" dirty="0">
                <a:solidFill>
                  <a:srgbClr val="000000"/>
                </a:solidFill>
                <a:latin typeface="+mn-lt"/>
                <a:ea typeface="+mn-ea"/>
                <a:cs typeface="+mn-ea"/>
                <a:sym typeface="+mn-lt"/>
              </a:rPr>
              <a:t>例：屏蔽</a:t>
            </a:r>
            <a:r>
              <a:rPr kumimoji="1" lang="en-US" altLang="zh-CN" sz="2200" dirty="0">
                <a:solidFill>
                  <a:srgbClr val="000000"/>
                </a:solidFill>
                <a:latin typeface="+mn-lt"/>
                <a:ea typeface="+mn-ea"/>
                <a:cs typeface="+mn-ea"/>
                <a:sym typeface="+mn-lt"/>
              </a:rPr>
              <a:t>AL</a:t>
            </a:r>
            <a:r>
              <a:rPr kumimoji="1" lang="zh-CN" altLang="en-US" sz="2200" dirty="0">
                <a:solidFill>
                  <a:srgbClr val="000000"/>
                </a:solidFill>
                <a:latin typeface="+mn-lt"/>
                <a:ea typeface="+mn-ea"/>
                <a:cs typeface="+mn-ea"/>
                <a:sym typeface="+mn-lt"/>
              </a:rPr>
              <a:t>的第</a:t>
            </a:r>
            <a:r>
              <a:rPr kumimoji="1" lang="en-US" altLang="zh-CN" sz="2200" dirty="0">
                <a:solidFill>
                  <a:srgbClr val="000000"/>
                </a:solidFill>
                <a:latin typeface="+mn-lt"/>
                <a:ea typeface="+mn-ea"/>
                <a:cs typeface="+mn-ea"/>
                <a:sym typeface="+mn-lt"/>
              </a:rPr>
              <a:t>0</a:t>
            </a:r>
            <a:r>
              <a:rPr kumimoji="1" lang="zh-CN" altLang="en-US" sz="2200" dirty="0">
                <a:solidFill>
                  <a:srgbClr val="000000"/>
                </a:solidFill>
                <a:latin typeface="+mn-lt"/>
                <a:ea typeface="+mn-ea"/>
                <a:cs typeface="+mn-ea"/>
                <a:sym typeface="+mn-lt"/>
              </a:rPr>
              <a:t>、</a:t>
            </a:r>
            <a:r>
              <a:rPr kumimoji="1" lang="en-US" altLang="zh-CN" sz="2200" dirty="0">
                <a:solidFill>
                  <a:srgbClr val="000000"/>
                </a:solidFill>
                <a:latin typeface="+mn-lt"/>
                <a:ea typeface="+mn-ea"/>
                <a:cs typeface="+mn-ea"/>
                <a:sym typeface="+mn-lt"/>
              </a:rPr>
              <a:t>1</a:t>
            </a:r>
            <a:r>
              <a:rPr kumimoji="1" lang="zh-CN" altLang="en-US" sz="2200" dirty="0">
                <a:solidFill>
                  <a:srgbClr val="000000"/>
                </a:solidFill>
                <a:latin typeface="+mn-lt"/>
                <a:ea typeface="+mn-ea"/>
                <a:cs typeface="+mn-ea"/>
                <a:sym typeface="+mn-lt"/>
              </a:rPr>
              <a:t>两位</a:t>
            </a:r>
            <a:endParaRPr kumimoji="1" lang="zh-CN" altLang="en-US" sz="2200" dirty="0">
              <a:solidFill>
                <a:srgbClr val="000000"/>
              </a:solidFill>
              <a:latin typeface="+mn-lt"/>
              <a:ea typeface="+mn-ea"/>
              <a:cs typeface="+mn-ea"/>
              <a:sym typeface="+mn-lt"/>
            </a:endParaRPr>
          </a:p>
          <a:p>
            <a:pPr algn="just">
              <a:spcBef>
                <a:spcPts val="1200"/>
              </a:spcBef>
            </a:pPr>
            <a:r>
              <a:rPr kumimoji="1" lang="zh-CN" altLang="en-US" sz="2200" dirty="0">
                <a:solidFill>
                  <a:srgbClr val="000000"/>
                </a:solidFill>
                <a:latin typeface="+mn-lt"/>
                <a:ea typeface="+mn-ea"/>
                <a:cs typeface="+mn-ea"/>
                <a:sym typeface="+mn-lt"/>
              </a:rPr>
              <a:t>       </a:t>
            </a:r>
            <a:r>
              <a:rPr kumimoji="1" lang="en-US" altLang="zh-CN" sz="2200" dirty="0">
                <a:solidFill>
                  <a:srgbClr val="006600"/>
                </a:solidFill>
                <a:latin typeface="+mn-lt"/>
                <a:ea typeface="+mn-ea"/>
                <a:cs typeface="+mn-ea"/>
                <a:sym typeface="+mn-lt"/>
              </a:rPr>
              <a:t>AND  AL, 0FCH</a:t>
            </a:r>
            <a:endParaRPr kumimoji="1" lang="en-US" altLang="zh-CN" sz="2200" dirty="0">
              <a:solidFill>
                <a:srgbClr val="006600"/>
              </a:solidFill>
              <a:latin typeface="+mn-lt"/>
              <a:ea typeface="+mn-ea"/>
              <a:cs typeface="+mn-ea"/>
              <a:sym typeface="+mn-lt"/>
            </a:endParaRPr>
          </a:p>
          <a:p>
            <a:pPr algn="just"/>
            <a:endParaRPr kumimoji="1" lang="en-US" altLang="zh-CN" sz="2200" dirty="0">
              <a:solidFill>
                <a:srgbClr val="000000"/>
              </a:solidFill>
              <a:latin typeface="+mn-lt"/>
              <a:ea typeface="+mn-ea"/>
              <a:cs typeface="+mn-ea"/>
              <a:sym typeface="+mn-lt"/>
            </a:endParaRPr>
          </a:p>
          <a:p>
            <a:pPr algn="just">
              <a:spcBef>
                <a:spcPts val="600"/>
              </a:spcBef>
            </a:pPr>
            <a:r>
              <a:rPr kumimoji="1" lang="zh-CN" altLang="en-US" sz="2200" dirty="0">
                <a:solidFill>
                  <a:srgbClr val="000000"/>
                </a:solidFill>
                <a:latin typeface="+mn-lt"/>
                <a:ea typeface="+mn-ea"/>
                <a:cs typeface="+mn-ea"/>
                <a:sym typeface="+mn-lt"/>
              </a:rPr>
              <a:t>例：置</a:t>
            </a:r>
            <a:r>
              <a:rPr kumimoji="1" lang="en-US" altLang="zh-CN" sz="2200" dirty="0">
                <a:solidFill>
                  <a:srgbClr val="000000"/>
                </a:solidFill>
                <a:latin typeface="+mn-lt"/>
                <a:ea typeface="+mn-ea"/>
                <a:cs typeface="+mn-ea"/>
                <a:sym typeface="+mn-lt"/>
              </a:rPr>
              <a:t>AL</a:t>
            </a:r>
            <a:r>
              <a:rPr kumimoji="1" lang="zh-CN" altLang="en-US" sz="2200" dirty="0">
                <a:solidFill>
                  <a:srgbClr val="000000"/>
                </a:solidFill>
                <a:latin typeface="+mn-lt"/>
                <a:ea typeface="+mn-ea"/>
                <a:cs typeface="+mn-ea"/>
                <a:sym typeface="+mn-lt"/>
              </a:rPr>
              <a:t>的第</a:t>
            </a:r>
            <a:r>
              <a:rPr kumimoji="1" lang="en-US" altLang="zh-CN" sz="2200" dirty="0">
                <a:solidFill>
                  <a:srgbClr val="000000"/>
                </a:solidFill>
                <a:latin typeface="+mn-lt"/>
                <a:ea typeface="+mn-ea"/>
                <a:cs typeface="+mn-ea"/>
                <a:sym typeface="+mn-lt"/>
              </a:rPr>
              <a:t>5</a:t>
            </a:r>
            <a:r>
              <a:rPr kumimoji="1" lang="zh-CN" altLang="en-US" sz="2200" dirty="0">
                <a:solidFill>
                  <a:srgbClr val="000000"/>
                </a:solidFill>
                <a:latin typeface="+mn-lt"/>
                <a:ea typeface="+mn-ea"/>
                <a:cs typeface="+mn-ea"/>
                <a:sym typeface="+mn-lt"/>
              </a:rPr>
              <a:t>位为</a:t>
            </a:r>
            <a:r>
              <a:rPr kumimoji="1" lang="en-US" altLang="zh-CN" sz="2200" dirty="0">
                <a:solidFill>
                  <a:srgbClr val="000000"/>
                </a:solidFill>
                <a:latin typeface="+mn-lt"/>
                <a:ea typeface="+mn-ea"/>
                <a:cs typeface="+mn-ea"/>
                <a:sym typeface="+mn-lt"/>
              </a:rPr>
              <a:t>1</a:t>
            </a:r>
            <a:endParaRPr kumimoji="1" lang="en-US" altLang="zh-CN" sz="2200" dirty="0">
              <a:solidFill>
                <a:srgbClr val="000000"/>
              </a:solidFill>
              <a:latin typeface="+mn-lt"/>
              <a:ea typeface="+mn-ea"/>
              <a:cs typeface="+mn-ea"/>
              <a:sym typeface="+mn-lt"/>
            </a:endParaRPr>
          </a:p>
          <a:p>
            <a:pPr algn="just">
              <a:spcBef>
                <a:spcPts val="1200"/>
              </a:spcBef>
            </a:pPr>
            <a:r>
              <a:rPr kumimoji="1" lang="en-US" altLang="zh-CN" sz="2200" dirty="0">
                <a:solidFill>
                  <a:srgbClr val="000000"/>
                </a:solidFill>
                <a:latin typeface="+mn-lt"/>
                <a:ea typeface="+mn-ea"/>
                <a:cs typeface="+mn-ea"/>
                <a:sym typeface="+mn-lt"/>
              </a:rPr>
              <a:t>       </a:t>
            </a:r>
            <a:r>
              <a:rPr kumimoji="1" lang="en-US" altLang="zh-CN" sz="2200" dirty="0">
                <a:solidFill>
                  <a:srgbClr val="006600"/>
                </a:solidFill>
                <a:latin typeface="+mn-lt"/>
                <a:ea typeface="+mn-ea"/>
                <a:cs typeface="+mn-ea"/>
                <a:sym typeface="+mn-lt"/>
              </a:rPr>
              <a:t>OR   AL, 20H</a:t>
            </a:r>
            <a:endParaRPr kumimoji="1" lang="en-US" altLang="zh-CN" sz="2200" dirty="0">
              <a:solidFill>
                <a:srgbClr val="006600"/>
              </a:solidFill>
              <a:latin typeface="+mn-lt"/>
              <a:ea typeface="+mn-ea"/>
              <a:cs typeface="+mn-ea"/>
              <a:sym typeface="+mn-lt"/>
            </a:endParaRPr>
          </a:p>
          <a:p>
            <a:pPr lvl="3" algn="just"/>
            <a:r>
              <a:rPr kumimoji="1" lang="en-US" altLang="zh-CN" sz="2200" dirty="0">
                <a:solidFill>
                  <a:srgbClr val="000000"/>
                </a:solidFill>
                <a:latin typeface="+mn-lt"/>
                <a:ea typeface="+mn-ea"/>
                <a:cs typeface="+mn-ea"/>
                <a:sym typeface="+mn-lt"/>
              </a:rPr>
              <a:t>                  </a:t>
            </a:r>
            <a:endParaRPr kumimoji="1" lang="en-US" altLang="zh-CN" sz="2200" dirty="0">
              <a:solidFill>
                <a:srgbClr val="000000"/>
              </a:solidFill>
              <a:latin typeface="+mn-lt"/>
              <a:ea typeface="+mn-ea"/>
              <a:cs typeface="+mn-ea"/>
              <a:sym typeface="+mn-lt"/>
            </a:endParaRPr>
          </a:p>
          <a:p>
            <a:pPr algn="just">
              <a:spcBef>
                <a:spcPts val="600"/>
              </a:spcBef>
            </a:pPr>
            <a:r>
              <a:rPr kumimoji="1" lang="zh-CN" altLang="en-US" sz="2200" dirty="0">
                <a:solidFill>
                  <a:srgbClr val="000000"/>
                </a:solidFill>
                <a:latin typeface="+mn-lt"/>
                <a:ea typeface="+mn-ea"/>
                <a:cs typeface="+mn-ea"/>
                <a:sym typeface="+mn-lt"/>
              </a:rPr>
              <a:t>例：使</a:t>
            </a:r>
            <a:r>
              <a:rPr kumimoji="1" lang="en-US" altLang="zh-CN" sz="2200" dirty="0">
                <a:solidFill>
                  <a:srgbClr val="000000"/>
                </a:solidFill>
                <a:latin typeface="+mn-lt"/>
                <a:ea typeface="+mn-ea"/>
                <a:cs typeface="+mn-ea"/>
                <a:sym typeface="+mn-lt"/>
              </a:rPr>
              <a:t>AL</a:t>
            </a:r>
            <a:r>
              <a:rPr kumimoji="1" lang="zh-CN" altLang="en-US" sz="2200" dirty="0">
                <a:solidFill>
                  <a:srgbClr val="000000"/>
                </a:solidFill>
                <a:latin typeface="+mn-lt"/>
                <a:ea typeface="+mn-ea"/>
                <a:cs typeface="+mn-ea"/>
                <a:sym typeface="+mn-lt"/>
              </a:rPr>
              <a:t>的第</a:t>
            </a:r>
            <a:r>
              <a:rPr kumimoji="1" lang="en-US" altLang="zh-CN" sz="2200" dirty="0">
                <a:solidFill>
                  <a:srgbClr val="000000"/>
                </a:solidFill>
                <a:latin typeface="+mn-lt"/>
                <a:ea typeface="+mn-ea"/>
                <a:cs typeface="+mn-ea"/>
                <a:sym typeface="+mn-lt"/>
              </a:rPr>
              <a:t>0</a:t>
            </a:r>
            <a:r>
              <a:rPr kumimoji="1" lang="zh-CN" altLang="en-US" sz="2200" dirty="0">
                <a:solidFill>
                  <a:srgbClr val="000000"/>
                </a:solidFill>
                <a:latin typeface="+mn-lt"/>
                <a:ea typeface="+mn-ea"/>
                <a:cs typeface="+mn-ea"/>
                <a:sym typeface="+mn-lt"/>
              </a:rPr>
              <a:t>、</a:t>
            </a:r>
            <a:r>
              <a:rPr kumimoji="1" lang="en-US" altLang="zh-CN" sz="2200" dirty="0">
                <a:solidFill>
                  <a:srgbClr val="000000"/>
                </a:solidFill>
                <a:latin typeface="+mn-lt"/>
                <a:ea typeface="+mn-ea"/>
                <a:cs typeface="+mn-ea"/>
                <a:sym typeface="+mn-lt"/>
              </a:rPr>
              <a:t>1</a:t>
            </a:r>
            <a:r>
              <a:rPr kumimoji="1" lang="zh-CN" altLang="en-US" sz="2200" dirty="0">
                <a:solidFill>
                  <a:srgbClr val="000000"/>
                </a:solidFill>
                <a:latin typeface="+mn-lt"/>
                <a:ea typeface="+mn-ea"/>
                <a:cs typeface="+mn-ea"/>
                <a:sym typeface="+mn-lt"/>
              </a:rPr>
              <a:t>位变反</a:t>
            </a:r>
            <a:endParaRPr kumimoji="1" lang="zh-CN" altLang="en-US" sz="2200" dirty="0">
              <a:solidFill>
                <a:srgbClr val="000000"/>
              </a:solidFill>
              <a:latin typeface="+mn-lt"/>
              <a:ea typeface="+mn-ea"/>
              <a:cs typeface="+mn-ea"/>
              <a:sym typeface="+mn-lt"/>
            </a:endParaRPr>
          </a:p>
          <a:p>
            <a:pPr algn="just">
              <a:spcBef>
                <a:spcPts val="1200"/>
              </a:spcBef>
            </a:pPr>
            <a:r>
              <a:rPr kumimoji="1" lang="en-US" altLang="zh-CN" sz="2200" dirty="0">
                <a:solidFill>
                  <a:srgbClr val="000000"/>
                </a:solidFill>
                <a:latin typeface="+mn-lt"/>
                <a:ea typeface="+mn-ea"/>
                <a:cs typeface="+mn-ea"/>
                <a:sym typeface="+mn-lt"/>
              </a:rPr>
              <a:t>       </a:t>
            </a:r>
            <a:r>
              <a:rPr kumimoji="1" lang="en-US" altLang="zh-CN" sz="2200" dirty="0">
                <a:solidFill>
                  <a:srgbClr val="006600"/>
                </a:solidFill>
                <a:latin typeface="+mn-lt"/>
                <a:ea typeface="+mn-ea"/>
                <a:cs typeface="+mn-ea"/>
                <a:sym typeface="+mn-lt"/>
              </a:rPr>
              <a:t>XOR  AL, 3</a:t>
            </a:r>
            <a:endParaRPr kumimoji="1" lang="en-US" altLang="zh-CN" sz="2200" dirty="0">
              <a:solidFill>
                <a:srgbClr val="006600"/>
              </a:solidFill>
              <a:latin typeface="+mn-lt"/>
              <a:ea typeface="+mn-ea"/>
              <a:cs typeface="+mn-ea"/>
              <a:sym typeface="+mn-lt"/>
            </a:endParaRPr>
          </a:p>
          <a:p>
            <a:pPr algn="just">
              <a:spcBef>
                <a:spcPts val="1200"/>
              </a:spcBef>
            </a:pPr>
            <a:endParaRPr kumimoji="1" lang="en-US" altLang="zh-CN" sz="2200" dirty="0">
              <a:solidFill>
                <a:srgbClr val="000000"/>
              </a:solidFill>
              <a:latin typeface="+mn-lt"/>
              <a:ea typeface="+mn-ea"/>
              <a:cs typeface="+mn-ea"/>
              <a:sym typeface="+mn-lt"/>
            </a:endParaRPr>
          </a:p>
          <a:p>
            <a:pPr algn="just">
              <a:spcBef>
                <a:spcPts val="600"/>
              </a:spcBef>
            </a:pPr>
            <a:r>
              <a:rPr kumimoji="1" lang="zh-CN" altLang="en-US" sz="2200" dirty="0">
                <a:solidFill>
                  <a:srgbClr val="000000"/>
                </a:solidFill>
                <a:latin typeface="+mn-lt"/>
                <a:ea typeface="+mn-ea"/>
                <a:cs typeface="+mn-ea"/>
                <a:sym typeface="+mn-lt"/>
              </a:rPr>
              <a:t>例：测试某些位是</a:t>
            </a:r>
            <a:r>
              <a:rPr kumimoji="1" lang="en-US" altLang="zh-CN" sz="2200" dirty="0">
                <a:solidFill>
                  <a:srgbClr val="000000"/>
                </a:solidFill>
                <a:latin typeface="+mn-lt"/>
                <a:ea typeface="+mn-ea"/>
                <a:cs typeface="+mn-ea"/>
                <a:sym typeface="+mn-lt"/>
              </a:rPr>
              <a:t>0</a:t>
            </a:r>
            <a:r>
              <a:rPr kumimoji="1" lang="zh-CN" altLang="en-US" sz="2200" dirty="0">
                <a:solidFill>
                  <a:srgbClr val="000000"/>
                </a:solidFill>
                <a:latin typeface="+mn-lt"/>
                <a:ea typeface="+mn-ea"/>
                <a:cs typeface="+mn-ea"/>
                <a:sym typeface="+mn-lt"/>
              </a:rPr>
              <a:t>是</a:t>
            </a:r>
            <a:r>
              <a:rPr kumimoji="1" lang="en-US" altLang="zh-CN" sz="2200" dirty="0">
                <a:solidFill>
                  <a:srgbClr val="000000"/>
                </a:solidFill>
                <a:latin typeface="+mn-lt"/>
                <a:ea typeface="+mn-ea"/>
                <a:cs typeface="+mn-ea"/>
                <a:sym typeface="+mn-lt"/>
              </a:rPr>
              <a:t>1</a:t>
            </a:r>
            <a:endParaRPr kumimoji="1" lang="en-US" altLang="zh-CN" sz="2200" dirty="0">
              <a:solidFill>
                <a:srgbClr val="000000"/>
              </a:solidFill>
              <a:latin typeface="+mn-lt"/>
              <a:ea typeface="+mn-ea"/>
              <a:cs typeface="+mn-ea"/>
              <a:sym typeface="+mn-lt"/>
            </a:endParaRPr>
          </a:p>
          <a:p>
            <a:pPr algn="just">
              <a:spcBef>
                <a:spcPts val="1200"/>
              </a:spcBef>
            </a:pPr>
            <a:r>
              <a:rPr kumimoji="1" lang="en-US" altLang="zh-CN" sz="2200" dirty="0">
                <a:solidFill>
                  <a:srgbClr val="000000"/>
                </a:solidFill>
                <a:latin typeface="+mn-lt"/>
                <a:ea typeface="+mn-ea"/>
                <a:cs typeface="+mn-ea"/>
                <a:sym typeface="+mn-lt"/>
              </a:rPr>
              <a:t>       </a:t>
            </a:r>
            <a:r>
              <a:rPr kumimoji="1" lang="en-US" altLang="zh-CN" sz="2200" dirty="0">
                <a:solidFill>
                  <a:srgbClr val="006600"/>
                </a:solidFill>
                <a:latin typeface="+mn-lt"/>
                <a:ea typeface="+mn-ea"/>
                <a:cs typeface="+mn-ea"/>
                <a:sym typeface="+mn-lt"/>
              </a:rPr>
              <a:t>TEST  AL, 1</a:t>
            </a:r>
            <a:endParaRPr kumimoji="1" lang="en-US" altLang="zh-CN" sz="2200" dirty="0">
              <a:solidFill>
                <a:srgbClr val="006600"/>
              </a:solidFill>
              <a:latin typeface="+mn-lt"/>
              <a:ea typeface="+mn-ea"/>
              <a:cs typeface="+mn-ea"/>
              <a:sym typeface="+mn-lt"/>
            </a:endParaRPr>
          </a:p>
          <a:p>
            <a:pPr algn="just"/>
            <a:r>
              <a:rPr kumimoji="1" lang="en-US" altLang="zh-CN" sz="2200" dirty="0">
                <a:solidFill>
                  <a:srgbClr val="006600"/>
                </a:solidFill>
                <a:latin typeface="+mn-lt"/>
                <a:ea typeface="+mn-ea"/>
                <a:cs typeface="+mn-ea"/>
                <a:sym typeface="+mn-lt"/>
              </a:rPr>
              <a:t>       JZ    EVEN</a:t>
            </a:r>
            <a:endParaRPr kumimoji="1" lang="en-US" altLang="zh-CN" sz="2200" dirty="0">
              <a:solidFill>
                <a:srgbClr val="006600"/>
              </a:solidFill>
              <a:latin typeface="+mn-lt"/>
              <a:ea typeface="+mn-ea"/>
              <a:cs typeface="+mn-ea"/>
              <a:sym typeface="+mn-lt"/>
            </a:endParaRPr>
          </a:p>
        </p:txBody>
      </p:sp>
      <p:sp>
        <p:nvSpPr>
          <p:cNvPr id="57347" name="Text Box 3"/>
          <p:cNvSpPr txBox="1">
            <a:spLocks noChangeArrowheads="1"/>
          </p:cNvSpPr>
          <p:nvPr/>
        </p:nvSpPr>
        <p:spPr bwMode="auto">
          <a:xfrm>
            <a:off x="4791077" y="2229863"/>
            <a:ext cx="2971800"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50000"/>
              </a:lnSpc>
              <a:spcBef>
                <a:spcPct val="50000"/>
              </a:spcBef>
            </a:pPr>
            <a:r>
              <a:rPr kumimoji="1" lang="en-US" altLang="zh-CN" sz="2000" dirty="0">
                <a:solidFill>
                  <a:srgbClr val="000000"/>
                </a:solidFill>
                <a:latin typeface="Calibri" panose="020F0502020204030204" pitchFamily="34" charset="0"/>
                <a:ea typeface="+mn-ea"/>
                <a:cs typeface="Calibri" panose="020F0502020204030204" pitchFamily="34" charset="0"/>
                <a:sym typeface="+mn-lt"/>
              </a:rPr>
              <a:t>    </a:t>
            </a:r>
            <a:endParaRPr kumimoji="1" lang="en-US" altLang="zh-CN" sz="2000" dirty="0">
              <a:solidFill>
                <a:srgbClr val="000000"/>
              </a:solidFill>
              <a:latin typeface="Calibri" panose="020F0502020204030204" pitchFamily="34" charset="0"/>
              <a:ea typeface="+mn-ea"/>
              <a:cs typeface="Calibri" panose="020F0502020204030204" pitchFamily="34" charset="0"/>
              <a:sym typeface="+mn-lt"/>
            </a:endParaRPr>
          </a:p>
          <a:p>
            <a:pPr>
              <a:lnSpc>
                <a:spcPct val="50000"/>
              </a:lnSpc>
              <a:spcBef>
                <a:spcPct val="50000"/>
              </a:spcBef>
            </a:pPr>
            <a:r>
              <a:rPr kumimoji="1" lang="en-US" altLang="zh-CN" sz="2000" dirty="0">
                <a:solidFill>
                  <a:srgbClr val="000000"/>
                </a:solidFill>
                <a:latin typeface="Calibri" panose="020F0502020204030204" pitchFamily="34" charset="0"/>
                <a:ea typeface="+mn-ea"/>
                <a:cs typeface="Calibri" panose="020F0502020204030204" pitchFamily="34" charset="0"/>
                <a:sym typeface="+mn-lt"/>
              </a:rPr>
              <a:t>                 * * * *  * * * *</a:t>
            </a:r>
            <a:endParaRPr kumimoji="1" lang="en-US" altLang="zh-CN" sz="2000" dirty="0">
              <a:solidFill>
                <a:srgbClr val="000000"/>
              </a:solidFill>
              <a:latin typeface="Calibri" panose="020F0502020204030204" pitchFamily="34" charset="0"/>
              <a:ea typeface="+mn-ea"/>
              <a:cs typeface="Calibri" panose="020F0502020204030204" pitchFamily="34" charset="0"/>
              <a:sym typeface="+mn-lt"/>
            </a:endParaRPr>
          </a:p>
          <a:p>
            <a:pPr>
              <a:lnSpc>
                <a:spcPct val="50000"/>
              </a:lnSpc>
              <a:spcBef>
                <a:spcPct val="50000"/>
              </a:spcBef>
            </a:pPr>
            <a:r>
              <a:rPr kumimoji="1" lang="en-US" altLang="zh-CN" sz="2000" dirty="0">
                <a:solidFill>
                  <a:srgbClr val="000000"/>
                </a:solidFill>
                <a:latin typeface="Calibri" panose="020F0502020204030204" pitchFamily="34" charset="0"/>
                <a:ea typeface="+mn-ea"/>
                <a:cs typeface="Calibri" panose="020F0502020204030204" pitchFamily="34" charset="0"/>
                <a:sym typeface="+mn-lt"/>
              </a:rPr>
              <a:t>    OR       0 0 1 0  0 0 0 0</a:t>
            </a:r>
            <a:endParaRPr kumimoji="1" lang="en-US" altLang="zh-CN" sz="2000" dirty="0">
              <a:solidFill>
                <a:srgbClr val="000000"/>
              </a:solidFill>
              <a:latin typeface="Calibri" panose="020F0502020204030204" pitchFamily="34" charset="0"/>
              <a:ea typeface="+mn-ea"/>
              <a:cs typeface="Calibri" panose="020F0502020204030204" pitchFamily="34" charset="0"/>
              <a:sym typeface="+mn-lt"/>
            </a:endParaRPr>
          </a:p>
          <a:p>
            <a:pPr>
              <a:lnSpc>
                <a:spcPct val="50000"/>
              </a:lnSpc>
              <a:spcBef>
                <a:spcPct val="50000"/>
              </a:spcBef>
            </a:pPr>
            <a:r>
              <a:rPr kumimoji="1" lang="en-US" altLang="zh-CN" sz="2000" dirty="0">
                <a:solidFill>
                  <a:srgbClr val="000000"/>
                </a:solidFill>
                <a:latin typeface="Calibri" panose="020F0502020204030204" pitchFamily="34" charset="0"/>
                <a:ea typeface="+mn-ea"/>
                <a:cs typeface="Calibri" panose="020F0502020204030204" pitchFamily="34" charset="0"/>
                <a:sym typeface="+mn-lt"/>
              </a:rPr>
              <a:t>                 * * 1 *  * * * *</a:t>
            </a:r>
            <a:endParaRPr kumimoji="1" lang="en-US" altLang="zh-CN" sz="2000" dirty="0">
              <a:solidFill>
                <a:srgbClr val="000000"/>
              </a:solidFill>
              <a:latin typeface="Calibri" panose="020F0502020204030204" pitchFamily="34" charset="0"/>
              <a:ea typeface="+mn-ea"/>
              <a:cs typeface="Calibri" panose="020F0502020204030204" pitchFamily="34" charset="0"/>
              <a:sym typeface="+mn-lt"/>
            </a:endParaRPr>
          </a:p>
        </p:txBody>
      </p:sp>
      <p:sp>
        <p:nvSpPr>
          <p:cNvPr id="57348" name="Line 4"/>
          <p:cNvSpPr>
            <a:spLocks noChangeShapeType="1"/>
          </p:cNvSpPr>
          <p:nvPr/>
        </p:nvSpPr>
        <p:spPr bwMode="auto">
          <a:xfrm>
            <a:off x="5033964" y="3073400"/>
            <a:ext cx="2514600" cy="0"/>
          </a:xfrm>
          <a:prstGeom prst="line">
            <a:avLst/>
          </a:prstGeom>
          <a:noFill/>
          <a:ln w="12700" cap="sq">
            <a:solidFill>
              <a:schemeClr val="bg2"/>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latin typeface="Calibri" panose="020F0502020204030204" pitchFamily="34" charset="0"/>
              <a:ea typeface="+mn-ea"/>
              <a:cs typeface="Calibri" panose="020F0502020204030204" pitchFamily="34" charset="0"/>
              <a:sym typeface="+mn-lt"/>
            </a:endParaRPr>
          </a:p>
        </p:txBody>
      </p:sp>
      <p:sp>
        <p:nvSpPr>
          <p:cNvPr id="57349" name="Text Box 5"/>
          <p:cNvSpPr txBox="1">
            <a:spLocks noChangeArrowheads="1"/>
          </p:cNvSpPr>
          <p:nvPr/>
        </p:nvSpPr>
        <p:spPr bwMode="auto">
          <a:xfrm>
            <a:off x="4791077" y="3447574"/>
            <a:ext cx="29718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50000"/>
              </a:lnSpc>
              <a:spcBef>
                <a:spcPct val="50000"/>
              </a:spcBef>
            </a:pPr>
            <a:r>
              <a:rPr kumimoji="1" lang="en-US" altLang="zh-CN" sz="2000" dirty="0">
                <a:solidFill>
                  <a:srgbClr val="000000"/>
                </a:solidFill>
                <a:latin typeface="Calibri" panose="020F0502020204030204" pitchFamily="34" charset="0"/>
                <a:ea typeface="+mn-ea"/>
                <a:cs typeface="Calibri" panose="020F0502020204030204" pitchFamily="34" charset="0"/>
                <a:sym typeface="+mn-lt"/>
              </a:rPr>
              <a:t>    </a:t>
            </a:r>
            <a:endParaRPr kumimoji="1" lang="en-US" altLang="zh-CN" sz="2000" dirty="0">
              <a:solidFill>
                <a:srgbClr val="000000"/>
              </a:solidFill>
              <a:latin typeface="Calibri" panose="020F0502020204030204" pitchFamily="34" charset="0"/>
              <a:ea typeface="+mn-ea"/>
              <a:cs typeface="Calibri" panose="020F0502020204030204" pitchFamily="34" charset="0"/>
              <a:sym typeface="+mn-lt"/>
            </a:endParaRPr>
          </a:p>
          <a:p>
            <a:pPr>
              <a:lnSpc>
                <a:spcPct val="50000"/>
              </a:lnSpc>
              <a:spcBef>
                <a:spcPct val="50000"/>
              </a:spcBef>
            </a:pPr>
            <a:r>
              <a:rPr kumimoji="1" lang="en-US" altLang="zh-CN" sz="2000" dirty="0">
                <a:solidFill>
                  <a:srgbClr val="000000"/>
                </a:solidFill>
                <a:latin typeface="Calibri" panose="020F0502020204030204" pitchFamily="34" charset="0"/>
                <a:ea typeface="+mn-ea"/>
                <a:cs typeface="Calibri" panose="020F0502020204030204" pitchFamily="34" charset="0"/>
                <a:sym typeface="+mn-lt"/>
              </a:rPr>
              <a:t>                 * * * *  * * 0 1</a:t>
            </a:r>
            <a:endParaRPr kumimoji="1" lang="en-US" altLang="zh-CN" sz="2000" dirty="0">
              <a:solidFill>
                <a:srgbClr val="000000"/>
              </a:solidFill>
              <a:latin typeface="Calibri" panose="020F0502020204030204" pitchFamily="34" charset="0"/>
              <a:ea typeface="+mn-ea"/>
              <a:cs typeface="Calibri" panose="020F0502020204030204" pitchFamily="34" charset="0"/>
              <a:sym typeface="+mn-lt"/>
            </a:endParaRPr>
          </a:p>
          <a:p>
            <a:pPr>
              <a:lnSpc>
                <a:spcPct val="50000"/>
              </a:lnSpc>
              <a:spcBef>
                <a:spcPct val="50000"/>
              </a:spcBef>
            </a:pPr>
            <a:r>
              <a:rPr kumimoji="1" lang="en-US" altLang="zh-CN" sz="2000" dirty="0">
                <a:solidFill>
                  <a:srgbClr val="000000"/>
                </a:solidFill>
                <a:latin typeface="Calibri" panose="020F0502020204030204" pitchFamily="34" charset="0"/>
                <a:ea typeface="+mn-ea"/>
                <a:cs typeface="Calibri" panose="020F0502020204030204" pitchFamily="34" charset="0"/>
                <a:sym typeface="+mn-lt"/>
              </a:rPr>
              <a:t>    XOR    0 0 0 0  0 0 1 1</a:t>
            </a:r>
            <a:endParaRPr kumimoji="1" lang="en-US" altLang="zh-CN" sz="2000" dirty="0">
              <a:solidFill>
                <a:srgbClr val="000000"/>
              </a:solidFill>
              <a:latin typeface="Calibri" panose="020F0502020204030204" pitchFamily="34" charset="0"/>
              <a:ea typeface="+mn-ea"/>
              <a:cs typeface="Calibri" panose="020F0502020204030204" pitchFamily="34" charset="0"/>
              <a:sym typeface="+mn-lt"/>
            </a:endParaRPr>
          </a:p>
          <a:p>
            <a:pPr>
              <a:lnSpc>
                <a:spcPct val="50000"/>
              </a:lnSpc>
              <a:spcBef>
                <a:spcPct val="50000"/>
              </a:spcBef>
            </a:pPr>
            <a:r>
              <a:rPr kumimoji="1" lang="en-US" altLang="zh-CN" sz="2000" dirty="0">
                <a:solidFill>
                  <a:srgbClr val="000000"/>
                </a:solidFill>
                <a:latin typeface="Calibri" panose="020F0502020204030204" pitchFamily="34" charset="0"/>
                <a:ea typeface="+mn-ea"/>
                <a:cs typeface="Calibri" panose="020F0502020204030204" pitchFamily="34" charset="0"/>
                <a:sym typeface="+mn-lt"/>
              </a:rPr>
              <a:t>  </a:t>
            </a:r>
            <a:endParaRPr kumimoji="1" lang="en-US" altLang="zh-CN" sz="2000" dirty="0">
              <a:solidFill>
                <a:srgbClr val="000000"/>
              </a:solidFill>
              <a:latin typeface="Calibri" panose="020F0502020204030204" pitchFamily="34" charset="0"/>
              <a:ea typeface="+mn-ea"/>
              <a:cs typeface="Calibri" panose="020F0502020204030204" pitchFamily="34" charset="0"/>
              <a:sym typeface="+mn-lt"/>
            </a:endParaRPr>
          </a:p>
          <a:p>
            <a:pPr>
              <a:lnSpc>
                <a:spcPct val="50000"/>
              </a:lnSpc>
              <a:spcBef>
                <a:spcPct val="50000"/>
              </a:spcBef>
            </a:pPr>
            <a:r>
              <a:rPr kumimoji="1" lang="en-US" altLang="zh-CN" sz="2000" dirty="0">
                <a:solidFill>
                  <a:srgbClr val="000000"/>
                </a:solidFill>
                <a:latin typeface="Calibri" panose="020F0502020204030204" pitchFamily="34" charset="0"/>
                <a:ea typeface="+mn-ea"/>
                <a:cs typeface="Calibri" panose="020F0502020204030204" pitchFamily="34" charset="0"/>
                <a:sym typeface="+mn-lt"/>
              </a:rPr>
              <a:t>                 * * * *  * * 1 0</a:t>
            </a:r>
            <a:endParaRPr kumimoji="1" lang="en-US" altLang="zh-CN" sz="2000" dirty="0">
              <a:solidFill>
                <a:srgbClr val="000000"/>
              </a:solidFill>
              <a:latin typeface="Calibri" panose="020F0502020204030204" pitchFamily="34" charset="0"/>
              <a:ea typeface="+mn-ea"/>
              <a:cs typeface="Calibri" panose="020F0502020204030204" pitchFamily="34" charset="0"/>
              <a:sym typeface="+mn-lt"/>
            </a:endParaRPr>
          </a:p>
        </p:txBody>
      </p:sp>
      <p:sp>
        <p:nvSpPr>
          <p:cNvPr id="57350" name="Line 6"/>
          <p:cNvSpPr>
            <a:spLocks noChangeShapeType="1"/>
          </p:cNvSpPr>
          <p:nvPr/>
        </p:nvSpPr>
        <p:spPr bwMode="auto">
          <a:xfrm>
            <a:off x="5064127" y="4445000"/>
            <a:ext cx="2514600" cy="0"/>
          </a:xfrm>
          <a:prstGeom prst="line">
            <a:avLst/>
          </a:prstGeom>
          <a:noFill/>
          <a:ln w="12700" cap="sq">
            <a:solidFill>
              <a:schemeClr val="bg2"/>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latin typeface="Calibri" panose="020F0502020204030204" pitchFamily="34" charset="0"/>
              <a:ea typeface="+mn-ea"/>
              <a:cs typeface="Calibri" panose="020F0502020204030204" pitchFamily="34" charset="0"/>
              <a:sym typeface="+mn-lt"/>
            </a:endParaRPr>
          </a:p>
        </p:txBody>
      </p:sp>
      <p:sp>
        <p:nvSpPr>
          <p:cNvPr id="57353" name="Text Box 9"/>
          <p:cNvSpPr txBox="1">
            <a:spLocks noChangeArrowheads="1"/>
          </p:cNvSpPr>
          <p:nvPr/>
        </p:nvSpPr>
        <p:spPr bwMode="auto">
          <a:xfrm>
            <a:off x="4791077" y="934462"/>
            <a:ext cx="2971800"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50000"/>
              </a:lnSpc>
              <a:spcBef>
                <a:spcPct val="50000"/>
              </a:spcBef>
            </a:pPr>
            <a:r>
              <a:rPr kumimoji="1" lang="en-US" altLang="zh-CN" sz="2000" dirty="0">
                <a:solidFill>
                  <a:srgbClr val="000000"/>
                </a:solidFill>
                <a:latin typeface="Calibri" panose="020F0502020204030204" pitchFamily="34" charset="0"/>
                <a:ea typeface="+mn-ea"/>
                <a:cs typeface="Calibri" panose="020F0502020204030204" pitchFamily="34" charset="0"/>
                <a:sym typeface="+mn-lt"/>
              </a:rPr>
              <a:t>    </a:t>
            </a:r>
            <a:endParaRPr kumimoji="1" lang="en-US" altLang="zh-CN" sz="2000" dirty="0">
              <a:solidFill>
                <a:srgbClr val="000000"/>
              </a:solidFill>
              <a:latin typeface="Calibri" panose="020F0502020204030204" pitchFamily="34" charset="0"/>
              <a:ea typeface="+mn-ea"/>
              <a:cs typeface="Calibri" panose="020F0502020204030204" pitchFamily="34" charset="0"/>
              <a:sym typeface="+mn-lt"/>
            </a:endParaRPr>
          </a:p>
          <a:p>
            <a:pPr>
              <a:lnSpc>
                <a:spcPct val="50000"/>
              </a:lnSpc>
              <a:spcBef>
                <a:spcPct val="50000"/>
              </a:spcBef>
            </a:pPr>
            <a:r>
              <a:rPr kumimoji="1" lang="en-US" altLang="zh-CN" sz="2000" dirty="0">
                <a:solidFill>
                  <a:srgbClr val="000000"/>
                </a:solidFill>
                <a:latin typeface="Calibri" panose="020F0502020204030204" pitchFamily="34" charset="0"/>
                <a:ea typeface="+mn-ea"/>
                <a:cs typeface="Calibri" panose="020F0502020204030204" pitchFamily="34" charset="0"/>
                <a:sym typeface="+mn-lt"/>
              </a:rPr>
              <a:t>                 * * * *  * * * *</a:t>
            </a:r>
            <a:endParaRPr kumimoji="1" lang="en-US" altLang="zh-CN" sz="2000" dirty="0">
              <a:solidFill>
                <a:srgbClr val="000000"/>
              </a:solidFill>
              <a:latin typeface="Calibri" panose="020F0502020204030204" pitchFamily="34" charset="0"/>
              <a:ea typeface="+mn-ea"/>
              <a:cs typeface="Calibri" panose="020F0502020204030204" pitchFamily="34" charset="0"/>
              <a:sym typeface="+mn-lt"/>
            </a:endParaRPr>
          </a:p>
          <a:p>
            <a:pPr>
              <a:lnSpc>
                <a:spcPct val="50000"/>
              </a:lnSpc>
              <a:spcBef>
                <a:spcPct val="50000"/>
              </a:spcBef>
            </a:pPr>
            <a:r>
              <a:rPr kumimoji="1" lang="en-US" altLang="zh-CN" sz="2000" dirty="0">
                <a:solidFill>
                  <a:srgbClr val="000000"/>
                </a:solidFill>
                <a:latin typeface="Calibri" panose="020F0502020204030204" pitchFamily="34" charset="0"/>
                <a:ea typeface="+mn-ea"/>
                <a:cs typeface="Calibri" panose="020F0502020204030204" pitchFamily="34" charset="0"/>
                <a:sym typeface="+mn-lt"/>
              </a:rPr>
              <a:t>    AND    1 1 1 1  1 1 0 0</a:t>
            </a:r>
            <a:endParaRPr kumimoji="1" lang="en-US" altLang="zh-CN" sz="2000" dirty="0">
              <a:solidFill>
                <a:srgbClr val="000000"/>
              </a:solidFill>
              <a:latin typeface="Calibri" panose="020F0502020204030204" pitchFamily="34" charset="0"/>
              <a:ea typeface="+mn-ea"/>
              <a:cs typeface="Calibri" panose="020F0502020204030204" pitchFamily="34" charset="0"/>
              <a:sym typeface="+mn-lt"/>
            </a:endParaRPr>
          </a:p>
          <a:p>
            <a:pPr>
              <a:lnSpc>
                <a:spcPct val="50000"/>
              </a:lnSpc>
              <a:spcBef>
                <a:spcPct val="50000"/>
              </a:spcBef>
            </a:pPr>
            <a:r>
              <a:rPr kumimoji="1" lang="en-US" altLang="zh-CN" sz="2000" dirty="0">
                <a:solidFill>
                  <a:srgbClr val="000000"/>
                </a:solidFill>
                <a:latin typeface="Calibri" panose="020F0502020204030204" pitchFamily="34" charset="0"/>
                <a:ea typeface="+mn-ea"/>
                <a:cs typeface="Calibri" panose="020F0502020204030204" pitchFamily="34" charset="0"/>
                <a:sym typeface="+mn-lt"/>
              </a:rPr>
              <a:t>                 * * * *  * * 0 0</a:t>
            </a:r>
            <a:endParaRPr kumimoji="1" lang="en-US" altLang="zh-CN" sz="2000" dirty="0">
              <a:solidFill>
                <a:srgbClr val="000000"/>
              </a:solidFill>
              <a:latin typeface="Calibri" panose="020F0502020204030204" pitchFamily="34" charset="0"/>
              <a:ea typeface="+mn-ea"/>
              <a:cs typeface="Calibri" panose="020F0502020204030204" pitchFamily="34" charset="0"/>
              <a:sym typeface="+mn-lt"/>
            </a:endParaRPr>
          </a:p>
        </p:txBody>
      </p:sp>
      <p:sp>
        <p:nvSpPr>
          <p:cNvPr id="57354" name="Line 10"/>
          <p:cNvSpPr>
            <a:spLocks noChangeShapeType="1"/>
          </p:cNvSpPr>
          <p:nvPr/>
        </p:nvSpPr>
        <p:spPr bwMode="auto">
          <a:xfrm>
            <a:off x="5035552" y="1778000"/>
            <a:ext cx="2514600" cy="0"/>
          </a:xfrm>
          <a:prstGeom prst="line">
            <a:avLst/>
          </a:prstGeom>
          <a:noFill/>
          <a:ln w="12700" cap="sq">
            <a:solidFill>
              <a:schemeClr val="bg2"/>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latin typeface="Calibri" panose="020F0502020204030204" pitchFamily="34" charset="0"/>
              <a:ea typeface="+mn-ea"/>
              <a:cs typeface="Calibri" panose="020F0502020204030204" pitchFamily="34" charset="0"/>
              <a:sym typeface="+mn-lt"/>
            </a:endParaRPr>
          </a:p>
        </p:txBody>
      </p:sp>
      <p:sp>
        <p:nvSpPr>
          <p:cNvPr id="57355" name="Text Box 11"/>
          <p:cNvSpPr txBox="1">
            <a:spLocks noChangeArrowheads="1"/>
          </p:cNvSpPr>
          <p:nvPr/>
        </p:nvSpPr>
        <p:spPr bwMode="auto">
          <a:xfrm>
            <a:off x="4829177" y="5259388"/>
            <a:ext cx="3455987"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kumimoji="1" lang="en-US" altLang="zh-CN" sz="2000">
                <a:solidFill>
                  <a:srgbClr val="000000"/>
                </a:solidFill>
                <a:latin typeface="Calibri" panose="020F0502020204030204" pitchFamily="34" charset="0"/>
                <a:ea typeface="+mn-ea"/>
                <a:cs typeface="Calibri" panose="020F0502020204030204" pitchFamily="34" charset="0"/>
                <a:sym typeface="+mn-lt"/>
              </a:rPr>
              <a:t>                * * * *  * * * *</a:t>
            </a:r>
            <a:endParaRPr kumimoji="1" lang="en-US" altLang="zh-CN" sz="2000">
              <a:solidFill>
                <a:srgbClr val="000000"/>
              </a:solidFill>
              <a:latin typeface="Calibri" panose="020F0502020204030204" pitchFamily="34" charset="0"/>
              <a:ea typeface="+mn-ea"/>
              <a:cs typeface="Calibri" panose="020F0502020204030204" pitchFamily="34" charset="0"/>
              <a:sym typeface="+mn-lt"/>
            </a:endParaRPr>
          </a:p>
          <a:p>
            <a:pPr eaLnBrk="1" hangingPunct="1"/>
            <a:r>
              <a:rPr kumimoji="1" lang="en-US" altLang="zh-CN" sz="2000">
                <a:solidFill>
                  <a:srgbClr val="000000"/>
                </a:solidFill>
                <a:latin typeface="Calibri" panose="020F0502020204030204" pitchFamily="34" charset="0"/>
                <a:ea typeface="+mn-ea"/>
                <a:cs typeface="Calibri" panose="020F0502020204030204" pitchFamily="34" charset="0"/>
                <a:sym typeface="+mn-lt"/>
              </a:rPr>
              <a:t>    AND    0 0 0 0  0 0 0 1</a:t>
            </a:r>
            <a:endParaRPr kumimoji="1" lang="en-US" altLang="zh-CN" sz="2000">
              <a:solidFill>
                <a:srgbClr val="000000"/>
              </a:solidFill>
              <a:latin typeface="Calibri" panose="020F0502020204030204" pitchFamily="34" charset="0"/>
              <a:ea typeface="+mn-ea"/>
              <a:cs typeface="Calibri" panose="020F0502020204030204" pitchFamily="34" charset="0"/>
              <a:sym typeface="+mn-lt"/>
            </a:endParaRPr>
          </a:p>
          <a:p>
            <a:pPr eaLnBrk="1" hangingPunct="1"/>
            <a:endParaRPr kumimoji="1" lang="en-US" altLang="zh-CN" sz="2000">
              <a:solidFill>
                <a:srgbClr val="000000"/>
              </a:solidFill>
              <a:latin typeface="Calibri" panose="020F0502020204030204" pitchFamily="34" charset="0"/>
              <a:ea typeface="+mn-ea"/>
              <a:cs typeface="Calibri" panose="020F0502020204030204" pitchFamily="34" charset="0"/>
              <a:sym typeface="+mn-lt"/>
            </a:endParaRPr>
          </a:p>
          <a:p>
            <a:pPr eaLnBrk="1" hangingPunct="1"/>
            <a:r>
              <a:rPr kumimoji="1" lang="en-US" altLang="zh-CN" sz="2000">
                <a:solidFill>
                  <a:srgbClr val="000000"/>
                </a:solidFill>
                <a:latin typeface="Calibri" panose="020F0502020204030204" pitchFamily="34" charset="0"/>
                <a:ea typeface="+mn-ea"/>
                <a:cs typeface="Calibri" panose="020F0502020204030204" pitchFamily="34" charset="0"/>
                <a:sym typeface="+mn-lt"/>
              </a:rPr>
              <a:t>                 0 0 0 0  0 0 0 *</a:t>
            </a:r>
            <a:endParaRPr kumimoji="1" lang="en-US" altLang="zh-CN" sz="2000">
              <a:solidFill>
                <a:srgbClr val="000000"/>
              </a:solidFill>
              <a:latin typeface="Calibri" panose="020F0502020204030204" pitchFamily="34" charset="0"/>
              <a:ea typeface="+mn-ea"/>
              <a:cs typeface="Calibri" panose="020F0502020204030204" pitchFamily="34" charset="0"/>
              <a:sym typeface="+mn-lt"/>
            </a:endParaRPr>
          </a:p>
        </p:txBody>
      </p:sp>
      <p:sp>
        <p:nvSpPr>
          <p:cNvPr id="57356" name="Line 12"/>
          <p:cNvSpPr>
            <a:spLocks noChangeShapeType="1"/>
          </p:cNvSpPr>
          <p:nvPr/>
        </p:nvSpPr>
        <p:spPr bwMode="auto">
          <a:xfrm>
            <a:off x="5118102" y="6051550"/>
            <a:ext cx="2592387" cy="0"/>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zh-CN" altLang="en-US">
              <a:latin typeface="Calibri" panose="020F0502020204030204" pitchFamily="34" charset="0"/>
              <a:ea typeface="+mn-ea"/>
              <a:cs typeface="Calibri" panose="020F0502020204030204" pitchFamily="34" charset="0"/>
              <a:sym typeface="+mn-lt"/>
            </a:endParaRPr>
          </a:p>
        </p:txBody>
      </p:sp>
      <p:sp>
        <p:nvSpPr>
          <p:cNvPr id="57357" name="AutoShape 13"/>
          <p:cNvSpPr>
            <a:spLocks noChangeArrowheads="1"/>
          </p:cNvSpPr>
          <p:nvPr/>
        </p:nvSpPr>
        <p:spPr bwMode="auto">
          <a:xfrm>
            <a:off x="7710490" y="939800"/>
            <a:ext cx="1135062" cy="362744"/>
          </a:xfrm>
          <a:prstGeom prst="wedgeRoundRectCallout">
            <a:avLst>
              <a:gd name="adj1" fmla="val -65278"/>
              <a:gd name="adj2" fmla="val 39778"/>
              <a:gd name="adj3" fmla="val 16667"/>
            </a:avLst>
          </a:prstGeom>
          <a:solidFill>
            <a:srgbClr val="FF9999"/>
          </a:solidFill>
          <a:ln w="19050">
            <a:solidFill>
              <a:srgbClr val="C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eaLnBrk="1" hangingPunct="1"/>
            <a:r>
              <a:rPr lang="en-US" altLang="zh-CN" sz="1600" dirty="0">
                <a:latin typeface="+mn-lt"/>
                <a:ea typeface="+mn-ea"/>
                <a:cs typeface="+mn-ea"/>
                <a:sym typeface="+mn-lt"/>
              </a:rPr>
              <a:t>AL</a:t>
            </a:r>
            <a:r>
              <a:rPr lang="zh-CN" altLang="en-US" sz="1600" dirty="0">
                <a:latin typeface="+mn-lt"/>
                <a:ea typeface="+mn-ea"/>
                <a:cs typeface="+mn-ea"/>
                <a:sym typeface="+mn-lt"/>
              </a:rPr>
              <a:t>中的数</a:t>
            </a:r>
            <a:endParaRPr lang="zh-CN" altLang="en-US" sz="1600" dirty="0">
              <a:latin typeface="+mn-lt"/>
              <a:ea typeface="+mn-ea"/>
              <a:cs typeface="+mn-ea"/>
              <a:sym typeface="+mn-lt"/>
            </a:endParaRPr>
          </a:p>
        </p:txBody>
      </p:sp>
      <p:sp>
        <p:nvSpPr>
          <p:cNvPr id="2" name="椭圆 1"/>
          <p:cNvSpPr/>
          <p:nvPr/>
        </p:nvSpPr>
        <p:spPr bwMode="auto">
          <a:xfrm>
            <a:off x="6950434" y="3606314"/>
            <a:ext cx="449674" cy="417077"/>
          </a:xfrm>
          <a:prstGeom prst="ellipse">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Calibri" panose="020F0502020204030204" pitchFamily="34" charset="0"/>
              <a:cs typeface="Calibri" panose="020F0502020204030204" pitchFamily="34" charset="0"/>
            </a:endParaRPr>
          </a:p>
        </p:txBody>
      </p:sp>
      <p:sp>
        <p:nvSpPr>
          <p:cNvPr id="3" name="椭圆 2"/>
          <p:cNvSpPr/>
          <p:nvPr/>
        </p:nvSpPr>
        <p:spPr bwMode="auto">
          <a:xfrm>
            <a:off x="6975014" y="4532970"/>
            <a:ext cx="425093" cy="391931"/>
          </a:xfrm>
          <a:prstGeom prst="ellipse">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Calibri" panose="020F0502020204030204" pitchFamily="34" charset="0"/>
              <a:cs typeface="Calibri" panose="020F0502020204030204"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7346">
                                            <p:txEl>
                                              <p:pRg st="0" end="0"/>
                                            </p:txEl>
                                          </p:spTgt>
                                        </p:tgtEl>
                                        <p:attrNameLst>
                                          <p:attrName>style.visibility</p:attrName>
                                        </p:attrNameLst>
                                      </p:cBhvr>
                                      <p:to>
                                        <p:strVal val="visible"/>
                                      </p:to>
                                    </p:set>
                                    <p:animEffect transition="in" filter="randombar(horizontal)">
                                      <p:cBhvr>
                                        <p:cTn id="7" dur="500"/>
                                        <p:tgtEl>
                                          <p:spTgt spid="57346">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57346">
                                            <p:txEl>
                                              <p:pRg st="3" end="3"/>
                                            </p:txEl>
                                          </p:spTgt>
                                        </p:tgtEl>
                                        <p:attrNameLst>
                                          <p:attrName>style.visibility</p:attrName>
                                        </p:attrNameLst>
                                      </p:cBhvr>
                                      <p:to>
                                        <p:strVal val="visible"/>
                                      </p:to>
                                    </p:set>
                                    <p:animEffect transition="in" filter="randombar(horizontal)">
                                      <p:cBhvr>
                                        <p:cTn id="10" dur="500"/>
                                        <p:tgtEl>
                                          <p:spTgt spid="57346">
                                            <p:txEl>
                                              <p:pRg st="3" end="3"/>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57346">
                                            <p:txEl>
                                              <p:pRg st="6" end="6"/>
                                            </p:txEl>
                                          </p:spTgt>
                                        </p:tgtEl>
                                        <p:attrNameLst>
                                          <p:attrName>style.visibility</p:attrName>
                                        </p:attrNameLst>
                                      </p:cBhvr>
                                      <p:to>
                                        <p:strVal val="visible"/>
                                      </p:to>
                                    </p:set>
                                    <p:animEffect transition="in" filter="randombar(horizontal)">
                                      <p:cBhvr>
                                        <p:cTn id="13" dur="500"/>
                                        <p:tgtEl>
                                          <p:spTgt spid="57346">
                                            <p:txEl>
                                              <p:pRg st="6" end="6"/>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57346">
                                            <p:txEl>
                                              <p:pRg st="9" end="9"/>
                                            </p:txEl>
                                          </p:spTgt>
                                        </p:tgtEl>
                                        <p:attrNameLst>
                                          <p:attrName>style.visibility</p:attrName>
                                        </p:attrNameLst>
                                      </p:cBhvr>
                                      <p:to>
                                        <p:strVal val="visible"/>
                                      </p:to>
                                    </p:set>
                                    <p:animEffect transition="in" filter="randombar(horizontal)">
                                      <p:cBhvr>
                                        <p:cTn id="16" dur="500"/>
                                        <p:tgtEl>
                                          <p:spTgt spid="57346">
                                            <p:txEl>
                                              <p:pRg st="9" end="9"/>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57354"/>
                                        </p:tgtEl>
                                        <p:attrNameLst>
                                          <p:attrName>style.visibility</p:attrName>
                                        </p:attrNameLst>
                                      </p:cBhvr>
                                      <p:to>
                                        <p:strVal val="visible"/>
                                      </p:to>
                                    </p:set>
                                    <p:animEffect transition="in" filter="randombar(horizontal)">
                                      <p:cBhvr>
                                        <p:cTn id="21" dur="500"/>
                                        <p:tgtEl>
                                          <p:spTgt spid="57354"/>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57357"/>
                                        </p:tgtEl>
                                        <p:attrNameLst>
                                          <p:attrName>style.visibility</p:attrName>
                                        </p:attrNameLst>
                                      </p:cBhvr>
                                      <p:to>
                                        <p:strVal val="visible"/>
                                      </p:to>
                                    </p:set>
                                    <p:animEffect transition="in" filter="randombar(horizontal)">
                                      <p:cBhvr>
                                        <p:cTn id="24" dur="500"/>
                                        <p:tgtEl>
                                          <p:spTgt spid="57357"/>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57353"/>
                                        </p:tgtEl>
                                        <p:attrNameLst>
                                          <p:attrName>style.visibility</p:attrName>
                                        </p:attrNameLst>
                                      </p:cBhvr>
                                      <p:to>
                                        <p:strVal val="visible"/>
                                      </p:to>
                                    </p:set>
                                    <p:animEffect transition="in" filter="randombar(horizontal)">
                                      <p:cBhvr>
                                        <p:cTn id="27" dur="500"/>
                                        <p:tgtEl>
                                          <p:spTgt spid="57353"/>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57346">
                                            <p:txEl>
                                              <p:pRg st="1" end="1"/>
                                            </p:txEl>
                                          </p:spTgt>
                                        </p:tgtEl>
                                        <p:attrNameLst>
                                          <p:attrName>style.visibility</p:attrName>
                                        </p:attrNameLst>
                                      </p:cBhvr>
                                      <p:to>
                                        <p:strVal val="visible"/>
                                      </p:to>
                                    </p:set>
                                    <p:animEffect transition="in" filter="randombar(horizontal)">
                                      <p:cBhvr>
                                        <p:cTn id="32" dur="500"/>
                                        <p:tgtEl>
                                          <p:spTgt spid="57346">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57348"/>
                                        </p:tgtEl>
                                        <p:attrNameLst>
                                          <p:attrName>style.visibility</p:attrName>
                                        </p:attrNameLst>
                                      </p:cBhvr>
                                      <p:to>
                                        <p:strVal val="visible"/>
                                      </p:to>
                                    </p:set>
                                    <p:animEffect transition="in" filter="randombar(horizontal)">
                                      <p:cBhvr>
                                        <p:cTn id="37" dur="500"/>
                                        <p:tgtEl>
                                          <p:spTgt spid="57348"/>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57347"/>
                                        </p:tgtEl>
                                        <p:attrNameLst>
                                          <p:attrName>style.visibility</p:attrName>
                                        </p:attrNameLst>
                                      </p:cBhvr>
                                      <p:to>
                                        <p:strVal val="visible"/>
                                      </p:to>
                                    </p:set>
                                    <p:animEffect transition="in" filter="randombar(horizontal)">
                                      <p:cBhvr>
                                        <p:cTn id="40" dur="500"/>
                                        <p:tgtEl>
                                          <p:spTgt spid="57347"/>
                                        </p:tgtEl>
                                      </p:cBhvr>
                                    </p:animEffect>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nodeType="clickEffect">
                                  <p:stCondLst>
                                    <p:cond delay="0"/>
                                  </p:stCondLst>
                                  <p:childTnLst>
                                    <p:set>
                                      <p:cBhvr>
                                        <p:cTn id="44" dur="1" fill="hold">
                                          <p:stCondLst>
                                            <p:cond delay="0"/>
                                          </p:stCondLst>
                                        </p:cTn>
                                        <p:tgtEl>
                                          <p:spTgt spid="57346">
                                            <p:txEl>
                                              <p:pRg st="4" end="4"/>
                                            </p:txEl>
                                          </p:spTgt>
                                        </p:tgtEl>
                                        <p:attrNameLst>
                                          <p:attrName>style.visibility</p:attrName>
                                        </p:attrNameLst>
                                      </p:cBhvr>
                                      <p:to>
                                        <p:strVal val="visible"/>
                                      </p:to>
                                    </p:set>
                                    <p:animEffect transition="in" filter="randombar(horizontal)">
                                      <p:cBhvr>
                                        <p:cTn id="45" dur="500"/>
                                        <p:tgtEl>
                                          <p:spTgt spid="57346">
                                            <p:txEl>
                                              <p:pRg st="4" end="4"/>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10" fill="hold" grpId="0" nodeType="clickEffect">
                                  <p:stCondLst>
                                    <p:cond delay="0"/>
                                  </p:stCondLst>
                                  <p:childTnLst>
                                    <p:set>
                                      <p:cBhvr>
                                        <p:cTn id="49" dur="1" fill="hold">
                                          <p:stCondLst>
                                            <p:cond delay="0"/>
                                          </p:stCondLst>
                                        </p:cTn>
                                        <p:tgtEl>
                                          <p:spTgt spid="57350"/>
                                        </p:tgtEl>
                                        <p:attrNameLst>
                                          <p:attrName>style.visibility</p:attrName>
                                        </p:attrNameLst>
                                      </p:cBhvr>
                                      <p:to>
                                        <p:strVal val="visible"/>
                                      </p:to>
                                    </p:set>
                                    <p:animEffect transition="in" filter="randombar(horizontal)">
                                      <p:cBhvr>
                                        <p:cTn id="50" dur="500"/>
                                        <p:tgtEl>
                                          <p:spTgt spid="57350"/>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57349"/>
                                        </p:tgtEl>
                                        <p:attrNameLst>
                                          <p:attrName>style.visibility</p:attrName>
                                        </p:attrNameLst>
                                      </p:cBhvr>
                                      <p:to>
                                        <p:strVal val="visible"/>
                                      </p:to>
                                    </p:set>
                                    <p:animEffect transition="in" filter="randombar(horizontal)">
                                      <p:cBhvr>
                                        <p:cTn id="53" dur="500"/>
                                        <p:tgtEl>
                                          <p:spTgt spid="57349"/>
                                        </p:tgtEl>
                                      </p:cBhvr>
                                    </p:animEffect>
                                  </p:childTnLst>
                                </p:cTn>
                              </p:par>
                            </p:childTnLst>
                          </p:cTn>
                        </p:par>
                        <p:par>
                          <p:cTn id="54" fill="hold">
                            <p:stCondLst>
                              <p:cond delay="500"/>
                            </p:stCondLst>
                            <p:childTnLst>
                              <p:par>
                                <p:cTn id="55" presetID="53" presetClass="entr" presetSubtype="16" fill="hold" grpId="0" nodeType="afterEffect">
                                  <p:stCondLst>
                                    <p:cond delay="0"/>
                                  </p:stCondLst>
                                  <p:childTnLst>
                                    <p:set>
                                      <p:cBhvr>
                                        <p:cTn id="56" dur="1" fill="hold">
                                          <p:stCondLst>
                                            <p:cond delay="0"/>
                                          </p:stCondLst>
                                        </p:cTn>
                                        <p:tgtEl>
                                          <p:spTgt spid="2"/>
                                        </p:tgtEl>
                                        <p:attrNameLst>
                                          <p:attrName>style.visibility</p:attrName>
                                        </p:attrNameLst>
                                      </p:cBhvr>
                                      <p:to>
                                        <p:strVal val="visible"/>
                                      </p:to>
                                    </p:set>
                                    <p:anim calcmode="lin" valueType="num">
                                      <p:cBhvr>
                                        <p:cTn id="57" dur="500" fill="hold"/>
                                        <p:tgtEl>
                                          <p:spTgt spid="2"/>
                                        </p:tgtEl>
                                        <p:attrNameLst>
                                          <p:attrName>ppt_w</p:attrName>
                                        </p:attrNameLst>
                                      </p:cBhvr>
                                      <p:tavLst>
                                        <p:tav tm="0">
                                          <p:val>
                                            <p:fltVal val="0"/>
                                          </p:val>
                                        </p:tav>
                                        <p:tav tm="100000">
                                          <p:val>
                                            <p:strVal val="#ppt_w"/>
                                          </p:val>
                                        </p:tav>
                                      </p:tavLst>
                                    </p:anim>
                                    <p:anim calcmode="lin" valueType="num">
                                      <p:cBhvr>
                                        <p:cTn id="58" dur="500" fill="hold"/>
                                        <p:tgtEl>
                                          <p:spTgt spid="2"/>
                                        </p:tgtEl>
                                        <p:attrNameLst>
                                          <p:attrName>ppt_h</p:attrName>
                                        </p:attrNameLst>
                                      </p:cBhvr>
                                      <p:tavLst>
                                        <p:tav tm="0">
                                          <p:val>
                                            <p:fltVal val="0"/>
                                          </p:val>
                                        </p:tav>
                                        <p:tav tm="100000">
                                          <p:val>
                                            <p:strVal val="#ppt_h"/>
                                          </p:val>
                                        </p:tav>
                                      </p:tavLst>
                                    </p:anim>
                                    <p:animEffect transition="in" filter="fade">
                                      <p:cBhvr>
                                        <p:cTn id="59" dur="500"/>
                                        <p:tgtEl>
                                          <p:spTgt spid="2"/>
                                        </p:tgtEl>
                                      </p:cBhvr>
                                    </p:animEffect>
                                  </p:childTnLst>
                                </p:cTn>
                              </p:par>
                            </p:childTnLst>
                          </p:cTn>
                        </p:par>
                        <p:par>
                          <p:cTn id="60" fill="hold">
                            <p:stCondLst>
                              <p:cond delay="1000"/>
                            </p:stCondLst>
                            <p:childTnLst>
                              <p:par>
                                <p:cTn id="61" presetID="53" presetClass="entr" presetSubtype="16" fill="hold" grpId="0" nodeType="afterEffect">
                                  <p:stCondLst>
                                    <p:cond delay="0"/>
                                  </p:stCondLst>
                                  <p:childTnLst>
                                    <p:set>
                                      <p:cBhvr>
                                        <p:cTn id="62" dur="1" fill="hold">
                                          <p:stCondLst>
                                            <p:cond delay="0"/>
                                          </p:stCondLst>
                                        </p:cTn>
                                        <p:tgtEl>
                                          <p:spTgt spid="3"/>
                                        </p:tgtEl>
                                        <p:attrNameLst>
                                          <p:attrName>style.visibility</p:attrName>
                                        </p:attrNameLst>
                                      </p:cBhvr>
                                      <p:to>
                                        <p:strVal val="visible"/>
                                      </p:to>
                                    </p:set>
                                    <p:anim calcmode="lin" valueType="num">
                                      <p:cBhvr>
                                        <p:cTn id="63" dur="500" fill="hold"/>
                                        <p:tgtEl>
                                          <p:spTgt spid="3"/>
                                        </p:tgtEl>
                                        <p:attrNameLst>
                                          <p:attrName>ppt_w</p:attrName>
                                        </p:attrNameLst>
                                      </p:cBhvr>
                                      <p:tavLst>
                                        <p:tav tm="0">
                                          <p:val>
                                            <p:fltVal val="0"/>
                                          </p:val>
                                        </p:tav>
                                        <p:tav tm="100000">
                                          <p:val>
                                            <p:strVal val="#ppt_w"/>
                                          </p:val>
                                        </p:tav>
                                      </p:tavLst>
                                    </p:anim>
                                    <p:anim calcmode="lin" valueType="num">
                                      <p:cBhvr>
                                        <p:cTn id="64" dur="500" fill="hold"/>
                                        <p:tgtEl>
                                          <p:spTgt spid="3"/>
                                        </p:tgtEl>
                                        <p:attrNameLst>
                                          <p:attrName>ppt_h</p:attrName>
                                        </p:attrNameLst>
                                      </p:cBhvr>
                                      <p:tavLst>
                                        <p:tav tm="0">
                                          <p:val>
                                            <p:fltVal val="0"/>
                                          </p:val>
                                        </p:tav>
                                        <p:tav tm="100000">
                                          <p:val>
                                            <p:strVal val="#ppt_h"/>
                                          </p:val>
                                        </p:tav>
                                      </p:tavLst>
                                    </p:anim>
                                    <p:animEffect transition="in" filter="fade">
                                      <p:cBhvr>
                                        <p:cTn id="65" dur="500"/>
                                        <p:tgtEl>
                                          <p:spTgt spid="3"/>
                                        </p:tgtEl>
                                      </p:cBhvr>
                                    </p:animEffect>
                                  </p:childTnLst>
                                </p:cTn>
                              </p:par>
                            </p:childTnLst>
                          </p:cTn>
                        </p:par>
                      </p:childTnLst>
                    </p:cTn>
                  </p:par>
                  <p:par>
                    <p:cTn id="66" fill="hold">
                      <p:stCondLst>
                        <p:cond delay="indefinite"/>
                      </p:stCondLst>
                      <p:childTnLst>
                        <p:par>
                          <p:cTn id="67" fill="hold">
                            <p:stCondLst>
                              <p:cond delay="0"/>
                            </p:stCondLst>
                            <p:childTnLst>
                              <p:par>
                                <p:cTn id="68" presetID="14" presetClass="entr" presetSubtype="10" fill="hold" nodeType="clickEffect">
                                  <p:stCondLst>
                                    <p:cond delay="0"/>
                                  </p:stCondLst>
                                  <p:childTnLst>
                                    <p:set>
                                      <p:cBhvr>
                                        <p:cTn id="69" dur="1" fill="hold">
                                          <p:stCondLst>
                                            <p:cond delay="0"/>
                                          </p:stCondLst>
                                        </p:cTn>
                                        <p:tgtEl>
                                          <p:spTgt spid="57346">
                                            <p:txEl>
                                              <p:pRg st="7" end="7"/>
                                            </p:txEl>
                                          </p:spTgt>
                                        </p:tgtEl>
                                        <p:attrNameLst>
                                          <p:attrName>style.visibility</p:attrName>
                                        </p:attrNameLst>
                                      </p:cBhvr>
                                      <p:to>
                                        <p:strVal val="visible"/>
                                      </p:to>
                                    </p:set>
                                    <p:animEffect transition="in" filter="randombar(horizontal)">
                                      <p:cBhvr>
                                        <p:cTn id="70" dur="500"/>
                                        <p:tgtEl>
                                          <p:spTgt spid="57346">
                                            <p:txEl>
                                              <p:pRg st="7" end="7"/>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4" presetClass="entr" presetSubtype="10" fill="hold" grpId="0" nodeType="clickEffect">
                                  <p:stCondLst>
                                    <p:cond delay="0"/>
                                  </p:stCondLst>
                                  <p:childTnLst>
                                    <p:set>
                                      <p:cBhvr>
                                        <p:cTn id="74" dur="1" fill="hold">
                                          <p:stCondLst>
                                            <p:cond delay="0"/>
                                          </p:stCondLst>
                                        </p:cTn>
                                        <p:tgtEl>
                                          <p:spTgt spid="57355"/>
                                        </p:tgtEl>
                                        <p:attrNameLst>
                                          <p:attrName>style.visibility</p:attrName>
                                        </p:attrNameLst>
                                      </p:cBhvr>
                                      <p:to>
                                        <p:strVal val="visible"/>
                                      </p:to>
                                    </p:set>
                                    <p:animEffect transition="in" filter="randombar(horizontal)">
                                      <p:cBhvr>
                                        <p:cTn id="75" dur="500"/>
                                        <p:tgtEl>
                                          <p:spTgt spid="57355"/>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57356"/>
                                        </p:tgtEl>
                                        <p:attrNameLst>
                                          <p:attrName>style.visibility</p:attrName>
                                        </p:attrNameLst>
                                      </p:cBhvr>
                                      <p:to>
                                        <p:strVal val="visible"/>
                                      </p:to>
                                    </p:set>
                                    <p:animEffect transition="in" filter="randombar(horizontal)">
                                      <p:cBhvr>
                                        <p:cTn id="78" dur="500"/>
                                        <p:tgtEl>
                                          <p:spTgt spid="57356"/>
                                        </p:tgtEl>
                                      </p:cBhvr>
                                    </p:animEffect>
                                  </p:childTnLst>
                                </p:cTn>
                              </p:par>
                            </p:childTnLst>
                          </p:cTn>
                        </p:par>
                      </p:childTnLst>
                    </p:cTn>
                  </p:par>
                  <p:par>
                    <p:cTn id="79" fill="hold">
                      <p:stCondLst>
                        <p:cond delay="indefinite"/>
                      </p:stCondLst>
                      <p:childTnLst>
                        <p:par>
                          <p:cTn id="80" fill="hold">
                            <p:stCondLst>
                              <p:cond delay="0"/>
                            </p:stCondLst>
                            <p:childTnLst>
                              <p:par>
                                <p:cTn id="81" presetID="14" presetClass="entr" presetSubtype="10" fill="hold" nodeType="clickEffect">
                                  <p:stCondLst>
                                    <p:cond delay="0"/>
                                  </p:stCondLst>
                                  <p:childTnLst>
                                    <p:set>
                                      <p:cBhvr>
                                        <p:cTn id="82" dur="1" fill="hold">
                                          <p:stCondLst>
                                            <p:cond delay="0"/>
                                          </p:stCondLst>
                                        </p:cTn>
                                        <p:tgtEl>
                                          <p:spTgt spid="57346">
                                            <p:txEl>
                                              <p:pRg st="10" end="10"/>
                                            </p:txEl>
                                          </p:spTgt>
                                        </p:tgtEl>
                                        <p:attrNameLst>
                                          <p:attrName>style.visibility</p:attrName>
                                        </p:attrNameLst>
                                      </p:cBhvr>
                                      <p:to>
                                        <p:strVal val="visible"/>
                                      </p:to>
                                    </p:set>
                                    <p:animEffect transition="in" filter="randombar(horizontal)">
                                      <p:cBhvr>
                                        <p:cTn id="83" dur="500"/>
                                        <p:tgtEl>
                                          <p:spTgt spid="57346">
                                            <p:txEl>
                                              <p:pRg st="10" end="10"/>
                                            </p:txEl>
                                          </p:spTgt>
                                        </p:tgtEl>
                                      </p:cBhvr>
                                    </p:animEffect>
                                  </p:childTnLst>
                                </p:cTn>
                              </p:par>
                              <p:par>
                                <p:cTn id="84" presetID="14" presetClass="entr" presetSubtype="10" fill="hold" nodeType="withEffect">
                                  <p:stCondLst>
                                    <p:cond delay="0"/>
                                  </p:stCondLst>
                                  <p:childTnLst>
                                    <p:set>
                                      <p:cBhvr>
                                        <p:cTn id="85" dur="1" fill="hold">
                                          <p:stCondLst>
                                            <p:cond delay="0"/>
                                          </p:stCondLst>
                                        </p:cTn>
                                        <p:tgtEl>
                                          <p:spTgt spid="57346">
                                            <p:txEl>
                                              <p:pRg st="11" end="11"/>
                                            </p:txEl>
                                          </p:spTgt>
                                        </p:tgtEl>
                                        <p:attrNameLst>
                                          <p:attrName>style.visibility</p:attrName>
                                        </p:attrNameLst>
                                      </p:cBhvr>
                                      <p:to>
                                        <p:strVal val="visible"/>
                                      </p:to>
                                    </p:set>
                                    <p:animEffect transition="in" filter="randombar(horizontal)">
                                      <p:cBhvr>
                                        <p:cTn id="86" dur="500"/>
                                        <p:tgtEl>
                                          <p:spTgt spid="57346">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p:bldP spid="57348" grpId="0" animBg="1"/>
      <p:bldP spid="57349" grpId="0"/>
      <p:bldP spid="57350" grpId="0" animBg="1"/>
      <p:bldP spid="57353" grpId="0"/>
      <p:bldP spid="57354" grpId="0" animBg="1"/>
      <p:bldP spid="57355" grpId="0"/>
      <p:bldP spid="57356" grpId="0" animBg="1"/>
      <p:bldP spid="57357" grpId="0" animBg="1"/>
      <p:bldP spid="2" grpId="0" animBg="1"/>
      <p:bldP spid="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14"/>
          <p:cNvSpPr>
            <a:spLocks noChangeArrowheads="1"/>
          </p:cNvSpPr>
          <p:nvPr/>
        </p:nvSpPr>
        <p:spPr bwMode="auto">
          <a:xfrm>
            <a:off x="1057685" y="4059093"/>
            <a:ext cx="400707" cy="457568"/>
          </a:xfrm>
          <a:prstGeom prst="rect">
            <a:avLst/>
          </a:prstGeom>
          <a:solidFill>
            <a:schemeClr val="accent1"/>
          </a:solidFill>
          <a:ln w="19050"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39" name="Rectangle 5"/>
          <p:cNvSpPr>
            <a:spLocks noChangeArrowheads="1"/>
          </p:cNvSpPr>
          <p:nvPr/>
        </p:nvSpPr>
        <p:spPr bwMode="auto">
          <a:xfrm>
            <a:off x="3649453" y="2604449"/>
            <a:ext cx="397318" cy="457568"/>
          </a:xfrm>
          <a:prstGeom prst="rect">
            <a:avLst/>
          </a:prstGeom>
          <a:solidFill>
            <a:schemeClr val="accent1"/>
          </a:solidFill>
          <a:ln w="19050"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58370" name="Text Box 2"/>
          <p:cNvSpPr txBox="1">
            <a:spLocks noChangeArrowheads="1"/>
          </p:cNvSpPr>
          <p:nvPr/>
        </p:nvSpPr>
        <p:spPr bwMode="auto">
          <a:xfrm>
            <a:off x="475419" y="1910511"/>
            <a:ext cx="5973318"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kumimoji="1" lang="zh-CN" altLang="en-US" dirty="0">
                <a:solidFill>
                  <a:srgbClr val="006600"/>
                </a:solidFill>
                <a:latin typeface="+mn-lt"/>
                <a:ea typeface="+mn-ea"/>
                <a:cs typeface="+mn-ea"/>
                <a:sym typeface="+mn-lt"/>
              </a:rPr>
              <a:t>逻辑左移  </a:t>
            </a:r>
            <a:r>
              <a:rPr kumimoji="1" lang="en-US" altLang="zh-CN" dirty="0">
                <a:solidFill>
                  <a:srgbClr val="C00000"/>
                </a:solidFill>
                <a:latin typeface="+mn-lt"/>
                <a:ea typeface="+mn-ea"/>
                <a:cs typeface="+mn-ea"/>
                <a:sym typeface="+mn-lt"/>
              </a:rPr>
              <a:t>SHL</a:t>
            </a:r>
            <a:r>
              <a:rPr kumimoji="1" lang="en-US" altLang="zh-CN" dirty="0">
                <a:solidFill>
                  <a:srgbClr val="006600"/>
                </a:solidFill>
                <a:latin typeface="+mn-lt"/>
                <a:ea typeface="+mn-ea"/>
                <a:cs typeface="+mn-ea"/>
                <a:sym typeface="+mn-lt"/>
              </a:rPr>
              <a:t>  OPR, CNT</a:t>
            </a:r>
            <a:endParaRPr kumimoji="1" lang="en-US" altLang="zh-CN" dirty="0">
              <a:solidFill>
                <a:srgbClr val="006600"/>
              </a:solidFill>
              <a:latin typeface="+mn-lt"/>
              <a:ea typeface="+mn-ea"/>
              <a:cs typeface="+mn-ea"/>
              <a:sym typeface="+mn-lt"/>
            </a:endParaRPr>
          </a:p>
          <a:p>
            <a:endParaRPr kumimoji="1" lang="en-US" altLang="zh-CN" dirty="0">
              <a:solidFill>
                <a:srgbClr val="000000"/>
              </a:solidFill>
              <a:latin typeface="+mn-lt"/>
              <a:ea typeface="+mn-ea"/>
              <a:cs typeface="+mn-ea"/>
              <a:sym typeface="+mn-lt"/>
            </a:endParaRPr>
          </a:p>
          <a:p>
            <a:endParaRPr kumimoji="1" lang="en-US" altLang="zh-CN" dirty="0">
              <a:solidFill>
                <a:srgbClr val="000000"/>
              </a:solidFill>
              <a:latin typeface="+mn-lt"/>
              <a:ea typeface="+mn-ea"/>
              <a:cs typeface="+mn-ea"/>
              <a:sym typeface="+mn-lt"/>
            </a:endParaRPr>
          </a:p>
          <a:p>
            <a:endParaRPr kumimoji="1" lang="en-US" altLang="zh-CN" dirty="0">
              <a:solidFill>
                <a:srgbClr val="000000"/>
              </a:solidFill>
              <a:latin typeface="+mn-lt"/>
              <a:ea typeface="+mn-ea"/>
              <a:cs typeface="+mn-ea"/>
              <a:sym typeface="+mn-lt"/>
            </a:endParaRPr>
          </a:p>
          <a:p>
            <a:r>
              <a:rPr kumimoji="1" lang="zh-CN" altLang="en-US" dirty="0">
                <a:solidFill>
                  <a:srgbClr val="006600"/>
                </a:solidFill>
                <a:latin typeface="+mn-lt"/>
                <a:ea typeface="+mn-ea"/>
                <a:cs typeface="+mn-ea"/>
                <a:sym typeface="+mn-lt"/>
              </a:rPr>
              <a:t>逻辑右移  </a:t>
            </a:r>
            <a:r>
              <a:rPr kumimoji="1" lang="en-US" altLang="zh-CN" dirty="0">
                <a:solidFill>
                  <a:srgbClr val="C00000"/>
                </a:solidFill>
                <a:latin typeface="+mn-lt"/>
                <a:ea typeface="+mn-ea"/>
                <a:cs typeface="+mn-ea"/>
                <a:sym typeface="+mn-lt"/>
              </a:rPr>
              <a:t>SHR</a:t>
            </a:r>
            <a:r>
              <a:rPr kumimoji="1" lang="en-US" altLang="zh-CN" dirty="0">
                <a:solidFill>
                  <a:srgbClr val="006600"/>
                </a:solidFill>
                <a:latin typeface="+mn-lt"/>
                <a:ea typeface="+mn-ea"/>
                <a:cs typeface="+mn-ea"/>
                <a:sym typeface="+mn-lt"/>
              </a:rPr>
              <a:t>  OPR, CNT</a:t>
            </a:r>
            <a:endParaRPr kumimoji="1" lang="en-US" altLang="zh-CN" dirty="0">
              <a:solidFill>
                <a:srgbClr val="006600"/>
              </a:solidFill>
              <a:latin typeface="+mn-lt"/>
              <a:ea typeface="+mn-ea"/>
              <a:cs typeface="+mn-ea"/>
              <a:sym typeface="+mn-lt"/>
            </a:endParaRPr>
          </a:p>
          <a:p>
            <a:endParaRPr kumimoji="1" lang="en-US" altLang="zh-CN" dirty="0">
              <a:solidFill>
                <a:srgbClr val="000000"/>
              </a:solidFill>
              <a:latin typeface="+mn-lt"/>
              <a:ea typeface="+mn-ea"/>
              <a:cs typeface="+mn-ea"/>
              <a:sym typeface="+mn-lt"/>
            </a:endParaRPr>
          </a:p>
          <a:p>
            <a:endParaRPr kumimoji="1" lang="en-US" altLang="zh-CN" dirty="0">
              <a:solidFill>
                <a:srgbClr val="000000"/>
              </a:solidFill>
              <a:latin typeface="+mn-lt"/>
              <a:ea typeface="+mn-ea"/>
              <a:cs typeface="+mn-ea"/>
              <a:sym typeface="+mn-lt"/>
            </a:endParaRPr>
          </a:p>
          <a:p>
            <a:endParaRPr kumimoji="1" lang="en-US" altLang="zh-CN" dirty="0">
              <a:solidFill>
                <a:srgbClr val="000000"/>
              </a:solidFill>
              <a:latin typeface="+mn-lt"/>
              <a:ea typeface="+mn-ea"/>
              <a:cs typeface="+mn-ea"/>
              <a:sym typeface="+mn-lt"/>
            </a:endParaRPr>
          </a:p>
          <a:p>
            <a:r>
              <a:rPr kumimoji="1" lang="zh-CN" altLang="en-US" dirty="0">
                <a:solidFill>
                  <a:srgbClr val="006600"/>
                </a:solidFill>
                <a:latin typeface="+mn-lt"/>
                <a:ea typeface="+mn-ea"/>
                <a:cs typeface="+mn-ea"/>
                <a:sym typeface="+mn-lt"/>
              </a:rPr>
              <a:t>算术左移  </a:t>
            </a:r>
            <a:r>
              <a:rPr kumimoji="1" lang="en-US" altLang="zh-CN" dirty="0">
                <a:solidFill>
                  <a:srgbClr val="C00000"/>
                </a:solidFill>
                <a:latin typeface="+mn-lt"/>
                <a:ea typeface="+mn-ea"/>
                <a:cs typeface="+mn-ea"/>
                <a:sym typeface="+mn-lt"/>
              </a:rPr>
              <a:t>SAL</a:t>
            </a:r>
            <a:r>
              <a:rPr kumimoji="1" lang="en-US" altLang="zh-CN" dirty="0">
                <a:solidFill>
                  <a:srgbClr val="006600"/>
                </a:solidFill>
                <a:latin typeface="+mn-lt"/>
                <a:ea typeface="+mn-ea"/>
                <a:cs typeface="+mn-ea"/>
                <a:sym typeface="+mn-lt"/>
              </a:rPr>
              <a:t>  OPR, CNT</a:t>
            </a:r>
            <a:r>
              <a:rPr kumimoji="1" lang="zh-CN" altLang="en-US" dirty="0">
                <a:solidFill>
                  <a:srgbClr val="006600"/>
                </a:solidFill>
                <a:latin typeface="+mn-lt"/>
                <a:ea typeface="+mn-ea"/>
                <a:cs typeface="+mn-ea"/>
                <a:sym typeface="+mn-lt"/>
              </a:rPr>
              <a:t>（同</a:t>
            </a:r>
            <a:r>
              <a:rPr kumimoji="1" lang="en-US" altLang="zh-CN" dirty="0">
                <a:solidFill>
                  <a:srgbClr val="006600"/>
                </a:solidFill>
                <a:latin typeface="+mn-lt"/>
                <a:ea typeface="+mn-ea"/>
                <a:cs typeface="+mn-ea"/>
                <a:sym typeface="+mn-lt"/>
              </a:rPr>
              <a:t>SHL</a:t>
            </a:r>
            <a:r>
              <a:rPr kumimoji="1" lang="zh-CN" altLang="en-US" dirty="0">
                <a:solidFill>
                  <a:srgbClr val="006600"/>
                </a:solidFill>
                <a:latin typeface="+mn-lt"/>
                <a:ea typeface="+mn-ea"/>
                <a:cs typeface="+mn-ea"/>
                <a:sym typeface="+mn-lt"/>
              </a:rPr>
              <a:t>）</a:t>
            </a:r>
            <a:endParaRPr kumimoji="1" lang="zh-CN" altLang="en-US" dirty="0">
              <a:solidFill>
                <a:srgbClr val="006600"/>
              </a:solidFill>
              <a:latin typeface="+mn-lt"/>
              <a:ea typeface="+mn-ea"/>
              <a:cs typeface="+mn-ea"/>
              <a:sym typeface="+mn-lt"/>
            </a:endParaRPr>
          </a:p>
          <a:p>
            <a:r>
              <a:rPr kumimoji="1" lang="zh-CN" altLang="en-US" dirty="0">
                <a:solidFill>
                  <a:srgbClr val="006600"/>
                </a:solidFill>
                <a:latin typeface="+mn-lt"/>
                <a:ea typeface="+mn-ea"/>
                <a:cs typeface="+mn-ea"/>
                <a:sym typeface="+mn-lt"/>
              </a:rPr>
              <a:t>算术右移  </a:t>
            </a:r>
            <a:r>
              <a:rPr kumimoji="1" lang="en-US" altLang="zh-CN" dirty="0">
                <a:solidFill>
                  <a:srgbClr val="C00000"/>
                </a:solidFill>
                <a:latin typeface="+mn-lt"/>
                <a:ea typeface="+mn-ea"/>
                <a:cs typeface="+mn-ea"/>
                <a:sym typeface="+mn-lt"/>
              </a:rPr>
              <a:t>SAR</a:t>
            </a:r>
            <a:r>
              <a:rPr kumimoji="1" lang="en-US" altLang="zh-CN" dirty="0">
                <a:solidFill>
                  <a:srgbClr val="006600"/>
                </a:solidFill>
                <a:latin typeface="+mn-lt"/>
                <a:ea typeface="+mn-ea"/>
                <a:cs typeface="+mn-ea"/>
                <a:sym typeface="+mn-lt"/>
              </a:rPr>
              <a:t>  OPR, CNT </a:t>
            </a:r>
            <a:endParaRPr kumimoji="1" lang="en-US" altLang="zh-CN" dirty="0">
              <a:solidFill>
                <a:srgbClr val="006600"/>
              </a:solidFill>
              <a:latin typeface="+mn-lt"/>
              <a:ea typeface="+mn-ea"/>
              <a:cs typeface="+mn-ea"/>
              <a:sym typeface="+mn-lt"/>
            </a:endParaRPr>
          </a:p>
        </p:txBody>
      </p:sp>
      <p:grpSp>
        <p:nvGrpSpPr>
          <p:cNvPr id="3" name="组合 2"/>
          <p:cNvGrpSpPr/>
          <p:nvPr/>
        </p:nvGrpSpPr>
        <p:grpSpPr>
          <a:xfrm>
            <a:off x="1004061" y="2602401"/>
            <a:ext cx="3244759" cy="459616"/>
            <a:chOff x="1229894" y="2622784"/>
            <a:chExt cx="3696935" cy="459616"/>
          </a:xfrm>
        </p:grpSpPr>
        <p:sp>
          <p:nvSpPr>
            <p:cNvPr id="58376" name="Rectangle 4"/>
            <p:cNvSpPr>
              <a:spLocks noChangeArrowheads="1"/>
            </p:cNvSpPr>
            <p:nvPr/>
          </p:nvSpPr>
          <p:spPr bwMode="auto">
            <a:xfrm>
              <a:off x="1229894" y="2622784"/>
              <a:ext cx="452686" cy="457568"/>
            </a:xfrm>
            <a:prstGeom prst="rect">
              <a:avLst/>
            </a:prstGeom>
            <a:solidFill>
              <a:schemeClr val="accent1"/>
            </a:solidFill>
            <a:ln w="19050"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58377" name="Rectangle 5"/>
            <p:cNvSpPr>
              <a:spLocks noChangeArrowheads="1"/>
            </p:cNvSpPr>
            <p:nvPr/>
          </p:nvSpPr>
          <p:spPr bwMode="auto">
            <a:xfrm>
              <a:off x="2145770" y="2624832"/>
              <a:ext cx="452687" cy="457568"/>
            </a:xfrm>
            <a:prstGeom prst="rect">
              <a:avLst/>
            </a:prstGeom>
            <a:solidFill>
              <a:schemeClr val="accent1"/>
            </a:solidFill>
            <a:ln w="19050"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58378" name="Line 6"/>
            <p:cNvSpPr>
              <a:spLocks noChangeShapeType="1"/>
            </p:cNvSpPr>
            <p:nvPr/>
          </p:nvSpPr>
          <p:spPr bwMode="auto">
            <a:xfrm flipH="1">
              <a:off x="1456237" y="2851568"/>
              <a:ext cx="905372" cy="0"/>
            </a:xfrm>
            <a:prstGeom prst="line">
              <a:avLst/>
            </a:prstGeom>
            <a:noFill/>
            <a:ln w="19050" cap="sq">
              <a:solidFill>
                <a:schemeClr val="bg2"/>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sp>
          <p:nvSpPr>
            <p:cNvPr id="58380" name="Line 8"/>
            <p:cNvSpPr>
              <a:spLocks noChangeShapeType="1"/>
            </p:cNvSpPr>
            <p:nvPr/>
          </p:nvSpPr>
          <p:spPr bwMode="auto">
            <a:xfrm flipH="1">
              <a:off x="4474143" y="2851568"/>
              <a:ext cx="452686" cy="0"/>
            </a:xfrm>
            <a:prstGeom prst="line">
              <a:avLst/>
            </a:prstGeom>
            <a:noFill/>
            <a:ln w="19050" cap="sq">
              <a:solidFill>
                <a:schemeClr val="bg2"/>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sp>
          <p:nvSpPr>
            <p:cNvPr id="58381" name="Line 9"/>
            <p:cNvSpPr>
              <a:spLocks noChangeShapeType="1"/>
            </p:cNvSpPr>
            <p:nvPr/>
          </p:nvSpPr>
          <p:spPr bwMode="auto">
            <a:xfrm flipH="1">
              <a:off x="2738847" y="2851568"/>
              <a:ext cx="1358058" cy="0"/>
            </a:xfrm>
            <a:prstGeom prst="line">
              <a:avLst/>
            </a:prstGeom>
            <a:noFill/>
            <a:ln w="19050" cap="sq">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grpSp>
      <p:sp>
        <p:nvSpPr>
          <p:cNvPr id="58382" name="Text Box 10"/>
          <p:cNvSpPr txBox="1">
            <a:spLocks noChangeArrowheads="1"/>
          </p:cNvSpPr>
          <p:nvPr/>
        </p:nvSpPr>
        <p:spPr bwMode="auto">
          <a:xfrm>
            <a:off x="433825" y="2596035"/>
            <a:ext cx="4171513" cy="461665"/>
          </a:xfrm>
          <a:prstGeom prst="rect">
            <a:avLst/>
          </a:prstGeom>
          <a:noFill/>
          <a:ln w="12700" cap="sq">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kumimoji="1" lang="en-US" altLang="en-US" dirty="0">
                <a:solidFill>
                  <a:srgbClr val="000000"/>
                </a:solidFill>
                <a:latin typeface="+mn-lt"/>
                <a:ea typeface="+mn-ea"/>
                <a:cs typeface="+mn-ea"/>
                <a:sym typeface="+mn-lt"/>
              </a:rPr>
              <a:t> </a:t>
            </a:r>
            <a:r>
              <a:rPr kumimoji="1" lang="en-US" altLang="zh-CN" sz="2000" dirty="0">
                <a:solidFill>
                  <a:srgbClr val="000000"/>
                </a:solidFill>
                <a:latin typeface="+mn-lt"/>
                <a:ea typeface="+mn-ea"/>
                <a:cs typeface="+mn-ea"/>
                <a:sym typeface="+mn-lt"/>
              </a:rPr>
              <a:t>CF                                                 0</a:t>
            </a:r>
            <a:endParaRPr kumimoji="1" lang="en-US" altLang="zh-CN" sz="2000" dirty="0">
              <a:solidFill>
                <a:srgbClr val="000000"/>
              </a:solidFill>
              <a:latin typeface="+mn-lt"/>
              <a:ea typeface="+mn-ea"/>
              <a:cs typeface="+mn-ea"/>
              <a:sym typeface="+mn-lt"/>
            </a:endParaRPr>
          </a:p>
        </p:txBody>
      </p:sp>
      <p:sp>
        <p:nvSpPr>
          <p:cNvPr id="58388" name="Text Box 16"/>
          <p:cNvSpPr txBox="1">
            <a:spLocks noChangeArrowheads="1"/>
          </p:cNvSpPr>
          <p:nvPr/>
        </p:nvSpPr>
        <p:spPr bwMode="auto">
          <a:xfrm>
            <a:off x="395693" y="4006370"/>
            <a:ext cx="4461850" cy="461665"/>
          </a:xfrm>
          <a:prstGeom prst="rect">
            <a:avLst/>
          </a:prstGeom>
          <a:noFill/>
          <a:ln w="12700" cap="sq">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kumimoji="1" lang="en-US" altLang="en-US" dirty="0">
                <a:solidFill>
                  <a:srgbClr val="000000"/>
                </a:solidFill>
                <a:latin typeface="+mn-lt"/>
                <a:ea typeface="+mn-ea"/>
                <a:cs typeface="+mn-ea"/>
                <a:sym typeface="+mn-lt"/>
              </a:rPr>
              <a:t> </a:t>
            </a:r>
            <a:r>
              <a:rPr kumimoji="1" lang="en-US" altLang="zh-CN" sz="2000" dirty="0">
                <a:solidFill>
                  <a:srgbClr val="000000"/>
                </a:solidFill>
                <a:latin typeface="+mn-lt"/>
                <a:ea typeface="+mn-ea"/>
                <a:cs typeface="+mn-ea"/>
                <a:sym typeface="+mn-lt"/>
              </a:rPr>
              <a:t>0                                                 CF</a:t>
            </a:r>
            <a:endParaRPr kumimoji="1" lang="en-US" altLang="zh-CN" sz="2000" dirty="0">
              <a:solidFill>
                <a:srgbClr val="000000"/>
              </a:solidFill>
              <a:latin typeface="+mn-lt"/>
              <a:ea typeface="+mn-ea"/>
              <a:cs typeface="+mn-ea"/>
              <a:sym typeface="+mn-lt"/>
            </a:endParaRPr>
          </a:p>
        </p:txBody>
      </p:sp>
      <p:sp>
        <p:nvSpPr>
          <p:cNvPr id="58389" name="Text Box 17"/>
          <p:cNvSpPr txBox="1">
            <a:spLocks noChangeArrowheads="1"/>
          </p:cNvSpPr>
          <p:nvPr/>
        </p:nvSpPr>
        <p:spPr bwMode="auto">
          <a:xfrm>
            <a:off x="4050161" y="5963209"/>
            <a:ext cx="679029" cy="400110"/>
          </a:xfrm>
          <a:prstGeom prst="rect">
            <a:avLst/>
          </a:prstGeom>
          <a:noFill/>
          <a:ln w="12700" cap="sq">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kumimoji="1" lang="en-US" altLang="zh-CN" sz="2000" dirty="0">
                <a:solidFill>
                  <a:srgbClr val="000000"/>
                </a:solidFill>
                <a:latin typeface="+mn-lt"/>
                <a:ea typeface="+mn-ea"/>
                <a:cs typeface="+mn-ea"/>
                <a:sym typeface="+mn-lt"/>
              </a:rPr>
              <a:t>CF</a:t>
            </a:r>
            <a:endParaRPr kumimoji="1" lang="en-US" altLang="zh-CN" sz="2000" dirty="0">
              <a:solidFill>
                <a:srgbClr val="000000"/>
              </a:solidFill>
              <a:latin typeface="+mn-lt"/>
              <a:ea typeface="+mn-ea"/>
              <a:cs typeface="+mn-ea"/>
              <a:sym typeface="+mn-lt"/>
            </a:endParaRPr>
          </a:p>
        </p:txBody>
      </p:sp>
      <p:grpSp>
        <p:nvGrpSpPr>
          <p:cNvPr id="5" name="组合 4"/>
          <p:cNvGrpSpPr/>
          <p:nvPr/>
        </p:nvGrpSpPr>
        <p:grpSpPr>
          <a:xfrm>
            <a:off x="846542" y="4059093"/>
            <a:ext cx="3203619" cy="457568"/>
            <a:chOff x="1071870" y="4088910"/>
            <a:chExt cx="3619186" cy="457568"/>
          </a:xfrm>
        </p:grpSpPr>
        <p:sp>
          <p:nvSpPr>
            <p:cNvPr id="58384" name="Rectangle 12"/>
            <p:cNvSpPr>
              <a:spLocks noChangeArrowheads="1"/>
            </p:cNvSpPr>
            <p:nvPr/>
          </p:nvSpPr>
          <p:spPr bwMode="auto">
            <a:xfrm>
              <a:off x="4238370" y="4088910"/>
              <a:ext cx="452686" cy="457568"/>
            </a:xfrm>
            <a:prstGeom prst="rect">
              <a:avLst/>
            </a:prstGeom>
            <a:solidFill>
              <a:schemeClr val="accent1"/>
            </a:solidFill>
            <a:ln w="19050"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58385" name="Rectangle 13"/>
            <p:cNvSpPr>
              <a:spLocks noChangeArrowheads="1"/>
            </p:cNvSpPr>
            <p:nvPr/>
          </p:nvSpPr>
          <p:spPr bwMode="auto">
            <a:xfrm>
              <a:off x="1744388" y="4088910"/>
              <a:ext cx="1581870" cy="457568"/>
            </a:xfrm>
            <a:prstGeom prst="rect">
              <a:avLst/>
            </a:prstGeom>
            <a:solidFill>
              <a:schemeClr val="accent1"/>
            </a:solidFill>
            <a:ln w="19050"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58386" name="Rectangle 14"/>
            <p:cNvSpPr>
              <a:spLocks noChangeArrowheads="1"/>
            </p:cNvSpPr>
            <p:nvPr/>
          </p:nvSpPr>
          <p:spPr bwMode="auto">
            <a:xfrm>
              <a:off x="3321891" y="4088910"/>
              <a:ext cx="452686" cy="457568"/>
            </a:xfrm>
            <a:prstGeom prst="rect">
              <a:avLst/>
            </a:prstGeom>
            <a:solidFill>
              <a:schemeClr val="accent1"/>
            </a:solidFill>
            <a:ln w="19050"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58387" name="Line 15"/>
            <p:cNvSpPr>
              <a:spLocks noChangeShapeType="1"/>
            </p:cNvSpPr>
            <p:nvPr/>
          </p:nvSpPr>
          <p:spPr bwMode="auto">
            <a:xfrm rot="10800000" flipH="1">
              <a:off x="1824045" y="4317694"/>
              <a:ext cx="1358058" cy="0"/>
            </a:xfrm>
            <a:prstGeom prst="line">
              <a:avLst/>
            </a:prstGeom>
            <a:noFill/>
            <a:ln w="19050" cap="sq">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sp>
          <p:nvSpPr>
            <p:cNvPr id="58399" name="Line 28"/>
            <p:cNvSpPr>
              <a:spLocks noChangeShapeType="1"/>
            </p:cNvSpPr>
            <p:nvPr/>
          </p:nvSpPr>
          <p:spPr bwMode="auto">
            <a:xfrm rot="10800000" flipH="1">
              <a:off x="3559341" y="4317694"/>
              <a:ext cx="905372" cy="0"/>
            </a:xfrm>
            <a:prstGeom prst="line">
              <a:avLst/>
            </a:prstGeom>
            <a:noFill/>
            <a:ln w="19050" cap="sq">
              <a:solidFill>
                <a:schemeClr val="bg2"/>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sp>
          <p:nvSpPr>
            <p:cNvPr id="58400" name="Line 29"/>
            <p:cNvSpPr>
              <a:spLocks noChangeShapeType="1"/>
            </p:cNvSpPr>
            <p:nvPr/>
          </p:nvSpPr>
          <p:spPr bwMode="auto">
            <a:xfrm rot="10800000" flipH="1">
              <a:off x="1071870" y="4317694"/>
              <a:ext cx="452686" cy="0"/>
            </a:xfrm>
            <a:prstGeom prst="line">
              <a:avLst/>
            </a:prstGeom>
            <a:noFill/>
            <a:ln w="19050" cap="sq">
              <a:solidFill>
                <a:schemeClr val="bg2"/>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grpSp>
      <p:sp>
        <p:nvSpPr>
          <p:cNvPr id="34" name="矩形 33"/>
          <p:cNvSpPr/>
          <p:nvPr/>
        </p:nvSpPr>
        <p:spPr>
          <a:xfrm>
            <a:off x="614566" y="1083004"/>
            <a:ext cx="2201244" cy="523220"/>
          </a:xfrm>
          <a:prstGeom prst="rect">
            <a:avLst/>
          </a:prstGeom>
        </p:spPr>
        <p:txBody>
          <a:bodyPr wrap="none">
            <a:spAutoFit/>
          </a:bodyPr>
          <a:lstStyle/>
          <a:p>
            <a:pPr algn="just"/>
            <a:r>
              <a:rPr kumimoji="1" lang="en-US" altLang="zh-CN" sz="2800" dirty="0">
                <a:solidFill>
                  <a:srgbClr val="CC3300"/>
                </a:solidFill>
                <a:latin typeface="+mn-lt"/>
                <a:ea typeface="+mn-ea"/>
                <a:cs typeface="+mn-ea"/>
                <a:sym typeface="+mn-lt"/>
              </a:rPr>
              <a:t>2</a:t>
            </a:r>
            <a:r>
              <a:rPr kumimoji="1" lang="zh-CN" altLang="en-US" sz="2800" dirty="0">
                <a:solidFill>
                  <a:srgbClr val="CC3300"/>
                </a:solidFill>
                <a:latin typeface="+mn-lt"/>
                <a:ea typeface="+mn-ea"/>
                <a:cs typeface="+mn-ea"/>
                <a:sym typeface="+mn-lt"/>
              </a:rPr>
              <a:t>、移位指令</a:t>
            </a:r>
            <a:endParaRPr kumimoji="1" lang="zh-CN" altLang="en-US" sz="2800" dirty="0">
              <a:solidFill>
                <a:srgbClr val="CC3300"/>
              </a:solidFill>
              <a:latin typeface="+mn-lt"/>
              <a:ea typeface="+mn-ea"/>
              <a:cs typeface="+mn-ea"/>
              <a:sym typeface="+mn-lt"/>
            </a:endParaRPr>
          </a:p>
        </p:txBody>
      </p:sp>
      <p:sp>
        <p:nvSpPr>
          <p:cNvPr id="7" name="矩形 6"/>
          <p:cNvSpPr/>
          <p:nvPr/>
        </p:nvSpPr>
        <p:spPr>
          <a:xfrm>
            <a:off x="4823494" y="2044306"/>
            <a:ext cx="4045203" cy="1323439"/>
          </a:xfrm>
          <a:prstGeom prst="rect">
            <a:avLst/>
          </a:prstGeom>
        </p:spPr>
        <p:txBody>
          <a:bodyPr wrap="square">
            <a:spAutoFit/>
          </a:bodyPr>
          <a:lstStyle/>
          <a:p>
            <a:pPr algn="just" eaLnBrk="1" hangingPunct="1"/>
            <a:r>
              <a:rPr kumimoji="1" lang="zh-CN" altLang="en-US" sz="2000" dirty="0">
                <a:solidFill>
                  <a:srgbClr val="0000FF"/>
                </a:solidFill>
                <a:latin typeface="+mn-lt"/>
                <a:ea typeface="+mn-ea"/>
                <a:cs typeface="+mn-ea"/>
                <a:sym typeface="+mn-lt"/>
              </a:rPr>
              <a:t>将（</a:t>
            </a:r>
            <a:r>
              <a:rPr kumimoji="1" lang="en-US" altLang="zh-CN" sz="2000" dirty="0">
                <a:solidFill>
                  <a:srgbClr val="0000FF"/>
                </a:solidFill>
                <a:latin typeface="+mn-lt"/>
                <a:ea typeface="+mn-ea"/>
                <a:cs typeface="+mn-ea"/>
                <a:sym typeface="+mn-lt"/>
              </a:rPr>
              <a:t>OPR</a:t>
            </a:r>
            <a:r>
              <a:rPr kumimoji="1" lang="zh-CN" altLang="en-US" sz="2000" dirty="0">
                <a:solidFill>
                  <a:srgbClr val="0000FF"/>
                </a:solidFill>
                <a:latin typeface="+mn-lt"/>
                <a:ea typeface="+mn-ea"/>
                <a:cs typeface="+mn-ea"/>
                <a:sym typeface="+mn-lt"/>
              </a:rPr>
              <a:t>）向左移动</a:t>
            </a:r>
            <a:r>
              <a:rPr kumimoji="1" lang="en-US" altLang="zh-CN" sz="2000" dirty="0">
                <a:solidFill>
                  <a:srgbClr val="0000FF"/>
                </a:solidFill>
                <a:latin typeface="+mn-lt"/>
                <a:ea typeface="+mn-ea"/>
                <a:cs typeface="+mn-ea"/>
                <a:sym typeface="+mn-lt"/>
              </a:rPr>
              <a:t>CNT</a:t>
            </a:r>
            <a:r>
              <a:rPr kumimoji="1" lang="zh-CN" altLang="en-US" sz="2000" dirty="0">
                <a:solidFill>
                  <a:srgbClr val="0000FF"/>
                </a:solidFill>
                <a:latin typeface="+mn-lt"/>
                <a:ea typeface="+mn-ea"/>
                <a:cs typeface="+mn-ea"/>
                <a:sym typeface="+mn-lt"/>
              </a:rPr>
              <a:t>指定的次数，最低位补入０，Ｃ</a:t>
            </a:r>
            <a:r>
              <a:rPr kumimoji="1" lang="en-US" altLang="zh-CN" sz="2000" dirty="0">
                <a:solidFill>
                  <a:srgbClr val="0000FF"/>
                </a:solidFill>
                <a:latin typeface="+mn-lt"/>
                <a:ea typeface="+mn-ea"/>
                <a:cs typeface="+mn-ea"/>
                <a:sym typeface="+mn-lt"/>
              </a:rPr>
              <a:t>F</a:t>
            </a:r>
            <a:r>
              <a:rPr kumimoji="1" lang="zh-CN" altLang="en-US" sz="2000" dirty="0">
                <a:solidFill>
                  <a:srgbClr val="0000FF"/>
                </a:solidFill>
                <a:latin typeface="+mn-lt"/>
                <a:ea typeface="+mn-ea"/>
                <a:cs typeface="+mn-ea"/>
                <a:sym typeface="+mn-lt"/>
              </a:rPr>
              <a:t>的内容为最后移入位的值；</a:t>
            </a:r>
            <a:r>
              <a:rPr kumimoji="1" lang="en-US" altLang="zh-CN" sz="2000" dirty="0">
                <a:solidFill>
                  <a:srgbClr val="0000FF"/>
                </a:solidFill>
                <a:latin typeface="+mn-lt"/>
                <a:ea typeface="+mn-ea"/>
                <a:cs typeface="+mn-ea"/>
                <a:sym typeface="+mn-lt"/>
              </a:rPr>
              <a:t>CNT=1</a:t>
            </a:r>
            <a:r>
              <a:rPr kumimoji="1" lang="zh-CN" altLang="en-US" sz="2000" dirty="0">
                <a:solidFill>
                  <a:srgbClr val="0000FF"/>
                </a:solidFill>
                <a:latin typeface="+mn-lt"/>
                <a:ea typeface="+mn-ea"/>
                <a:cs typeface="+mn-ea"/>
                <a:sym typeface="+mn-lt"/>
              </a:rPr>
              <a:t>，移</a:t>
            </a:r>
            <a:r>
              <a:rPr kumimoji="1" lang="en-US" altLang="zh-CN" sz="2000" dirty="0">
                <a:solidFill>
                  <a:srgbClr val="0000FF"/>
                </a:solidFill>
                <a:latin typeface="+mn-lt"/>
                <a:ea typeface="+mn-ea"/>
                <a:cs typeface="+mn-ea"/>
                <a:sym typeface="+mn-lt"/>
              </a:rPr>
              <a:t>1</a:t>
            </a:r>
            <a:r>
              <a:rPr kumimoji="1" lang="zh-CN" altLang="en-US" sz="2000" dirty="0">
                <a:solidFill>
                  <a:srgbClr val="0000FF"/>
                </a:solidFill>
                <a:latin typeface="+mn-lt"/>
                <a:ea typeface="+mn-ea"/>
                <a:cs typeface="+mn-ea"/>
                <a:sym typeface="+mn-lt"/>
              </a:rPr>
              <a:t>位；</a:t>
            </a:r>
            <a:r>
              <a:rPr kumimoji="1" lang="en-US" altLang="zh-CN" sz="2000" dirty="0">
                <a:solidFill>
                  <a:srgbClr val="0000FF"/>
                </a:solidFill>
                <a:latin typeface="+mn-lt"/>
                <a:ea typeface="+mn-ea"/>
                <a:cs typeface="+mn-ea"/>
                <a:sym typeface="+mn-lt"/>
              </a:rPr>
              <a:t>CNT</a:t>
            </a:r>
            <a:r>
              <a:rPr kumimoji="1" lang="zh-CN" altLang="en-US" sz="2000" dirty="0">
                <a:solidFill>
                  <a:srgbClr val="0000FF"/>
                </a:solidFill>
                <a:latin typeface="+mn-lt"/>
                <a:ea typeface="+mn-ea"/>
                <a:cs typeface="+mn-ea"/>
                <a:sym typeface="+mn-lt"/>
              </a:rPr>
              <a:t>＞</a:t>
            </a:r>
            <a:r>
              <a:rPr kumimoji="1" lang="en-US" altLang="zh-CN" sz="2000" dirty="0">
                <a:solidFill>
                  <a:srgbClr val="0000FF"/>
                </a:solidFill>
                <a:latin typeface="+mn-lt"/>
                <a:ea typeface="+mn-ea"/>
                <a:cs typeface="+mn-ea"/>
                <a:sym typeface="+mn-lt"/>
              </a:rPr>
              <a:t>1</a:t>
            </a:r>
            <a:r>
              <a:rPr kumimoji="1" lang="zh-CN" altLang="en-US" sz="2000" dirty="0">
                <a:solidFill>
                  <a:srgbClr val="0000FF"/>
                </a:solidFill>
                <a:latin typeface="+mn-lt"/>
                <a:ea typeface="+mn-ea"/>
                <a:cs typeface="+mn-ea"/>
                <a:sym typeface="+mn-lt"/>
              </a:rPr>
              <a:t>，放在</a:t>
            </a:r>
            <a:r>
              <a:rPr kumimoji="1" lang="en-US" altLang="zh-CN" sz="2000" dirty="0">
                <a:solidFill>
                  <a:srgbClr val="0000FF"/>
                </a:solidFill>
                <a:latin typeface="+mn-lt"/>
                <a:ea typeface="+mn-ea"/>
                <a:cs typeface="+mn-ea"/>
                <a:sym typeface="+mn-lt"/>
              </a:rPr>
              <a:t>CL</a:t>
            </a:r>
            <a:endParaRPr kumimoji="1" lang="zh-CN" altLang="en-US" sz="2000" dirty="0">
              <a:solidFill>
                <a:srgbClr val="0000FF"/>
              </a:solidFill>
              <a:latin typeface="+mn-lt"/>
              <a:ea typeface="+mn-ea"/>
              <a:cs typeface="+mn-ea"/>
              <a:sym typeface="+mn-lt"/>
            </a:endParaRPr>
          </a:p>
        </p:txBody>
      </p:sp>
      <p:sp>
        <p:nvSpPr>
          <p:cNvPr id="8" name="矩形 7"/>
          <p:cNvSpPr/>
          <p:nvPr/>
        </p:nvSpPr>
        <p:spPr>
          <a:xfrm>
            <a:off x="4857543" y="3429000"/>
            <a:ext cx="4011154" cy="1015663"/>
          </a:xfrm>
          <a:prstGeom prst="rect">
            <a:avLst/>
          </a:prstGeom>
        </p:spPr>
        <p:txBody>
          <a:bodyPr wrap="square">
            <a:spAutoFit/>
          </a:bodyPr>
          <a:lstStyle/>
          <a:p>
            <a:pPr algn="just" eaLnBrk="1" hangingPunct="1"/>
            <a:r>
              <a:rPr kumimoji="1" lang="zh-CN" altLang="en-US" sz="2000" dirty="0">
                <a:solidFill>
                  <a:srgbClr val="0000FF"/>
                </a:solidFill>
                <a:latin typeface="+mn-lt"/>
                <a:ea typeface="+mn-ea"/>
                <a:cs typeface="+mn-ea"/>
                <a:sym typeface="+mn-lt"/>
              </a:rPr>
              <a:t>将（</a:t>
            </a:r>
            <a:r>
              <a:rPr kumimoji="1" lang="en-US" altLang="zh-CN" sz="2000" dirty="0">
                <a:solidFill>
                  <a:srgbClr val="0000FF"/>
                </a:solidFill>
                <a:latin typeface="+mn-lt"/>
                <a:ea typeface="+mn-ea"/>
                <a:cs typeface="+mn-ea"/>
                <a:sym typeface="+mn-lt"/>
              </a:rPr>
              <a:t>OPR</a:t>
            </a:r>
            <a:r>
              <a:rPr kumimoji="1" lang="zh-CN" altLang="en-US" sz="2000" dirty="0">
                <a:solidFill>
                  <a:srgbClr val="0000FF"/>
                </a:solidFill>
                <a:latin typeface="+mn-lt"/>
                <a:ea typeface="+mn-ea"/>
                <a:cs typeface="+mn-ea"/>
                <a:sym typeface="+mn-lt"/>
              </a:rPr>
              <a:t>）向右移动</a:t>
            </a:r>
            <a:r>
              <a:rPr kumimoji="1" lang="en-US" altLang="zh-CN" sz="2000" dirty="0">
                <a:solidFill>
                  <a:srgbClr val="0000FF"/>
                </a:solidFill>
                <a:latin typeface="+mn-lt"/>
                <a:ea typeface="+mn-ea"/>
                <a:cs typeface="+mn-ea"/>
                <a:sym typeface="+mn-lt"/>
              </a:rPr>
              <a:t>CNT</a:t>
            </a:r>
            <a:r>
              <a:rPr kumimoji="1" lang="zh-CN" altLang="en-US" sz="2000" dirty="0">
                <a:solidFill>
                  <a:srgbClr val="0000FF"/>
                </a:solidFill>
                <a:latin typeface="+mn-lt"/>
                <a:ea typeface="+mn-ea"/>
                <a:cs typeface="+mn-ea"/>
                <a:sym typeface="+mn-lt"/>
              </a:rPr>
              <a:t>规定的次数，最高位补入相应个数的０，</a:t>
            </a:r>
            <a:r>
              <a:rPr kumimoji="1" lang="en-US" altLang="zh-CN" sz="2000" dirty="0">
                <a:solidFill>
                  <a:srgbClr val="0000FF"/>
                </a:solidFill>
                <a:latin typeface="+mn-lt"/>
                <a:ea typeface="+mn-ea"/>
                <a:cs typeface="+mn-ea"/>
                <a:sym typeface="+mn-lt"/>
              </a:rPr>
              <a:t>CF</a:t>
            </a:r>
            <a:r>
              <a:rPr kumimoji="1" lang="zh-CN" altLang="en-US" sz="2000" dirty="0">
                <a:solidFill>
                  <a:srgbClr val="0000FF"/>
                </a:solidFill>
                <a:latin typeface="+mn-lt"/>
                <a:ea typeface="+mn-ea"/>
                <a:cs typeface="+mn-ea"/>
                <a:sym typeface="+mn-lt"/>
              </a:rPr>
              <a:t>的内容为最后移入位的值</a:t>
            </a:r>
            <a:endParaRPr kumimoji="1" lang="zh-CN" altLang="en-US" sz="2000" dirty="0">
              <a:solidFill>
                <a:srgbClr val="0000FF"/>
              </a:solidFill>
              <a:latin typeface="+mn-lt"/>
              <a:ea typeface="+mn-ea"/>
              <a:cs typeface="+mn-ea"/>
              <a:sym typeface="+mn-lt"/>
            </a:endParaRPr>
          </a:p>
        </p:txBody>
      </p:sp>
      <p:sp>
        <p:nvSpPr>
          <p:cNvPr id="9" name="矩形 8"/>
          <p:cNvSpPr/>
          <p:nvPr/>
        </p:nvSpPr>
        <p:spPr>
          <a:xfrm>
            <a:off x="4873969" y="5306249"/>
            <a:ext cx="3994728" cy="1015663"/>
          </a:xfrm>
          <a:prstGeom prst="rect">
            <a:avLst/>
          </a:prstGeom>
        </p:spPr>
        <p:txBody>
          <a:bodyPr wrap="square">
            <a:spAutoFit/>
          </a:bodyPr>
          <a:lstStyle/>
          <a:p>
            <a:pPr algn="just" eaLnBrk="1" hangingPunct="1"/>
            <a:r>
              <a:rPr kumimoji="1" lang="zh-CN" altLang="en-US" sz="2000" dirty="0">
                <a:solidFill>
                  <a:srgbClr val="0000FF"/>
                </a:solidFill>
                <a:latin typeface="+mn-lt"/>
                <a:ea typeface="+mn-ea"/>
                <a:cs typeface="+mn-ea"/>
                <a:sym typeface="+mn-lt"/>
              </a:rPr>
              <a:t>将（</a:t>
            </a:r>
            <a:r>
              <a:rPr kumimoji="1" lang="en-US" altLang="zh-CN" sz="2000" dirty="0">
                <a:solidFill>
                  <a:srgbClr val="0000FF"/>
                </a:solidFill>
                <a:latin typeface="+mn-lt"/>
                <a:ea typeface="+mn-ea"/>
                <a:cs typeface="+mn-ea"/>
                <a:sym typeface="+mn-lt"/>
              </a:rPr>
              <a:t>OPR</a:t>
            </a:r>
            <a:r>
              <a:rPr kumimoji="1" lang="zh-CN" altLang="en-US" sz="2000" dirty="0">
                <a:solidFill>
                  <a:srgbClr val="0000FF"/>
                </a:solidFill>
                <a:latin typeface="+mn-lt"/>
                <a:ea typeface="+mn-ea"/>
                <a:cs typeface="+mn-ea"/>
                <a:sym typeface="+mn-lt"/>
              </a:rPr>
              <a:t>）向右移动</a:t>
            </a:r>
            <a:r>
              <a:rPr kumimoji="1" lang="en-US" altLang="zh-CN" sz="2000" dirty="0">
                <a:solidFill>
                  <a:srgbClr val="0000FF"/>
                </a:solidFill>
                <a:latin typeface="+mn-lt"/>
                <a:ea typeface="+mn-ea"/>
                <a:cs typeface="+mn-ea"/>
                <a:sym typeface="+mn-lt"/>
              </a:rPr>
              <a:t>CNT</a:t>
            </a:r>
            <a:r>
              <a:rPr kumimoji="1" lang="zh-CN" altLang="en-US" sz="2000" dirty="0">
                <a:solidFill>
                  <a:srgbClr val="0000FF"/>
                </a:solidFill>
                <a:latin typeface="+mn-lt"/>
                <a:ea typeface="+mn-ea"/>
                <a:cs typeface="+mn-ea"/>
                <a:sym typeface="+mn-lt"/>
              </a:rPr>
              <a:t>指定的次数且</a:t>
            </a:r>
            <a:r>
              <a:rPr kumimoji="1" lang="zh-CN" altLang="en-US" sz="2000" dirty="0">
                <a:solidFill>
                  <a:srgbClr val="FF0000"/>
                </a:solidFill>
                <a:latin typeface="+mn-lt"/>
                <a:ea typeface="+mn-ea"/>
                <a:cs typeface="+mn-ea"/>
                <a:sym typeface="+mn-lt"/>
              </a:rPr>
              <a:t>最高位保持不变</a:t>
            </a:r>
            <a:r>
              <a:rPr kumimoji="1" lang="zh-CN" altLang="en-US" sz="2000" dirty="0">
                <a:solidFill>
                  <a:srgbClr val="0000FF"/>
                </a:solidFill>
                <a:latin typeface="+mn-lt"/>
                <a:ea typeface="+mn-ea"/>
                <a:cs typeface="+mn-ea"/>
                <a:sym typeface="+mn-lt"/>
              </a:rPr>
              <a:t>，但参与移位；</a:t>
            </a:r>
            <a:r>
              <a:rPr kumimoji="1" lang="en-US" altLang="zh-CN" sz="2000" dirty="0">
                <a:solidFill>
                  <a:srgbClr val="0000FF"/>
                </a:solidFill>
                <a:latin typeface="+mn-lt"/>
                <a:ea typeface="+mn-ea"/>
                <a:cs typeface="+mn-ea"/>
                <a:sym typeface="+mn-lt"/>
              </a:rPr>
              <a:t>CF</a:t>
            </a:r>
            <a:r>
              <a:rPr kumimoji="1" lang="zh-CN" altLang="en-US" sz="2000" dirty="0">
                <a:solidFill>
                  <a:srgbClr val="0000FF"/>
                </a:solidFill>
                <a:latin typeface="+mn-lt"/>
                <a:ea typeface="+mn-ea"/>
                <a:cs typeface="+mn-ea"/>
                <a:sym typeface="+mn-lt"/>
              </a:rPr>
              <a:t>的内容为最后移入位的值</a:t>
            </a:r>
            <a:endParaRPr kumimoji="1" lang="zh-CN" altLang="en-US" sz="2000" dirty="0">
              <a:solidFill>
                <a:srgbClr val="0000FF"/>
              </a:solidFill>
              <a:latin typeface="+mn-lt"/>
              <a:ea typeface="+mn-ea"/>
              <a:cs typeface="+mn-ea"/>
              <a:sym typeface="+mn-lt"/>
            </a:endParaRPr>
          </a:p>
        </p:txBody>
      </p:sp>
      <p:sp>
        <p:nvSpPr>
          <p:cNvPr id="38" name="Rectangle 13"/>
          <p:cNvSpPr>
            <a:spLocks noChangeArrowheads="1"/>
          </p:cNvSpPr>
          <p:nvPr/>
        </p:nvSpPr>
        <p:spPr bwMode="auto">
          <a:xfrm>
            <a:off x="2200776" y="2604449"/>
            <a:ext cx="1453441" cy="457568"/>
          </a:xfrm>
          <a:prstGeom prst="rect">
            <a:avLst/>
          </a:prstGeom>
          <a:solidFill>
            <a:schemeClr val="accent1"/>
          </a:solidFill>
          <a:ln w="19050"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grpSp>
        <p:nvGrpSpPr>
          <p:cNvPr id="2" name="组合 1"/>
          <p:cNvGrpSpPr/>
          <p:nvPr/>
        </p:nvGrpSpPr>
        <p:grpSpPr>
          <a:xfrm>
            <a:off x="774328" y="5922899"/>
            <a:ext cx="3272443" cy="744842"/>
            <a:chOff x="692230" y="5316047"/>
            <a:chExt cx="3272443" cy="744842"/>
          </a:xfrm>
        </p:grpSpPr>
        <p:sp>
          <p:nvSpPr>
            <p:cNvPr id="41" name="Rectangle 14"/>
            <p:cNvSpPr>
              <a:spLocks noChangeArrowheads="1"/>
            </p:cNvSpPr>
            <p:nvPr/>
          </p:nvSpPr>
          <p:spPr bwMode="auto">
            <a:xfrm>
              <a:off x="972197" y="5316047"/>
              <a:ext cx="400707" cy="457568"/>
            </a:xfrm>
            <a:prstGeom prst="rect">
              <a:avLst/>
            </a:prstGeom>
            <a:solidFill>
              <a:schemeClr val="accent1"/>
            </a:solidFill>
            <a:ln w="19050"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grpSp>
          <p:nvGrpSpPr>
            <p:cNvPr id="6" name="组合 5"/>
            <p:cNvGrpSpPr/>
            <p:nvPr/>
          </p:nvGrpSpPr>
          <p:grpSpPr>
            <a:xfrm>
              <a:off x="693660" y="5541905"/>
              <a:ext cx="410891" cy="518984"/>
              <a:chOff x="682756" y="5571969"/>
              <a:chExt cx="464190" cy="518984"/>
            </a:xfrm>
          </p:grpSpPr>
          <p:sp>
            <p:nvSpPr>
              <p:cNvPr id="58396" name="Line 24"/>
              <p:cNvSpPr>
                <a:spLocks noChangeShapeType="1"/>
              </p:cNvSpPr>
              <p:nvPr/>
            </p:nvSpPr>
            <p:spPr bwMode="auto">
              <a:xfrm flipV="1">
                <a:off x="682756" y="5571969"/>
                <a:ext cx="0" cy="509044"/>
              </a:xfrm>
              <a:prstGeom prst="line">
                <a:avLst/>
              </a:prstGeom>
              <a:noFill/>
              <a:ln w="19050" cap="sq">
                <a:solidFill>
                  <a:schemeClr val="bg2"/>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latin typeface="+mn-lt"/>
                  <a:ea typeface="+mn-ea"/>
                  <a:cs typeface="+mn-ea"/>
                  <a:sym typeface="+mn-lt"/>
                </a:endParaRPr>
              </a:p>
            </p:txBody>
          </p:sp>
          <p:sp>
            <p:nvSpPr>
              <p:cNvPr id="58397" name="Line 25"/>
              <p:cNvSpPr>
                <a:spLocks noChangeShapeType="1"/>
              </p:cNvSpPr>
              <p:nvPr/>
            </p:nvSpPr>
            <p:spPr bwMode="auto">
              <a:xfrm>
                <a:off x="694259" y="6090953"/>
                <a:ext cx="452686" cy="0"/>
              </a:xfrm>
              <a:prstGeom prst="line">
                <a:avLst/>
              </a:prstGeom>
              <a:noFill/>
              <a:ln w="19050" cap="sq">
                <a:solidFill>
                  <a:schemeClr val="bg2"/>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sp>
            <p:nvSpPr>
              <p:cNvPr id="58398" name="Line 26"/>
              <p:cNvSpPr>
                <a:spLocks noChangeShapeType="1"/>
              </p:cNvSpPr>
              <p:nvPr/>
            </p:nvSpPr>
            <p:spPr bwMode="auto">
              <a:xfrm flipV="1">
                <a:off x="1146946" y="5676828"/>
                <a:ext cx="0" cy="404185"/>
              </a:xfrm>
              <a:prstGeom prst="line">
                <a:avLst/>
              </a:prstGeom>
              <a:noFill/>
              <a:ln w="19050" cap="sq">
                <a:solidFill>
                  <a:schemeClr val="bg2"/>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grpSp>
        <p:grpSp>
          <p:nvGrpSpPr>
            <p:cNvPr id="42" name="组合 41"/>
            <p:cNvGrpSpPr/>
            <p:nvPr/>
          </p:nvGrpSpPr>
          <p:grpSpPr>
            <a:xfrm>
              <a:off x="692230" y="5316047"/>
              <a:ext cx="3272443" cy="457568"/>
              <a:chOff x="994121" y="4088910"/>
              <a:chExt cx="3696935" cy="457568"/>
            </a:xfrm>
          </p:grpSpPr>
          <p:sp>
            <p:nvSpPr>
              <p:cNvPr id="43" name="Rectangle 12"/>
              <p:cNvSpPr>
                <a:spLocks noChangeArrowheads="1"/>
              </p:cNvSpPr>
              <p:nvPr/>
            </p:nvSpPr>
            <p:spPr bwMode="auto">
              <a:xfrm>
                <a:off x="4238370" y="4088910"/>
                <a:ext cx="452686" cy="457568"/>
              </a:xfrm>
              <a:prstGeom prst="rect">
                <a:avLst/>
              </a:prstGeom>
              <a:solidFill>
                <a:schemeClr val="accent1"/>
              </a:solidFill>
              <a:ln w="19050"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44" name="Rectangle 13"/>
              <p:cNvSpPr>
                <a:spLocks noChangeArrowheads="1"/>
              </p:cNvSpPr>
              <p:nvPr/>
            </p:nvSpPr>
            <p:spPr bwMode="auto">
              <a:xfrm>
                <a:off x="1744388" y="4088910"/>
                <a:ext cx="1581870" cy="457568"/>
              </a:xfrm>
              <a:prstGeom prst="rect">
                <a:avLst/>
              </a:prstGeom>
              <a:solidFill>
                <a:schemeClr val="accent1"/>
              </a:solidFill>
              <a:ln w="19050"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45" name="Rectangle 14"/>
              <p:cNvSpPr>
                <a:spLocks noChangeArrowheads="1"/>
              </p:cNvSpPr>
              <p:nvPr/>
            </p:nvSpPr>
            <p:spPr bwMode="auto">
              <a:xfrm>
                <a:off x="3321891" y="4088910"/>
                <a:ext cx="452686" cy="457568"/>
              </a:xfrm>
              <a:prstGeom prst="rect">
                <a:avLst/>
              </a:prstGeom>
              <a:solidFill>
                <a:schemeClr val="accent1"/>
              </a:solidFill>
              <a:ln w="19050"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46" name="Line 15"/>
              <p:cNvSpPr>
                <a:spLocks noChangeShapeType="1"/>
              </p:cNvSpPr>
              <p:nvPr/>
            </p:nvSpPr>
            <p:spPr bwMode="auto">
              <a:xfrm rot="10800000" flipH="1">
                <a:off x="1824045" y="4317694"/>
                <a:ext cx="1358058" cy="0"/>
              </a:xfrm>
              <a:prstGeom prst="line">
                <a:avLst/>
              </a:prstGeom>
              <a:noFill/>
              <a:ln w="19050" cap="sq">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sp>
            <p:nvSpPr>
              <p:cNvPr id="47" name="Line 28"/>
              <p:cNvSpPr>
                <a:spLocks noChangeShapeType="1"/>
              </p:cNvSpPr>
              <p:nvPr/>
            </p:nvSpPr>
            <p:spPr bwMode="auto">
              <a:xfrm rot="10800000" flipH="1">
                <a:off x="3559341" y="4317694"/>
                <a:ext cx="905372" cy="0"/>
              </a:xfrm>
              <a:prstGeom prst="line">
                <a:avLst/>
              </a:prstGeom>
              <a:noFill/>
              <a:ln w="19050" cap="sq">
                <a:solidFill>
                  <a:schemeClr val="bg2"/>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sp>
            <p:nvSpPr>
              <p:cNvPr id="48" name="Line 29"/>
              <p:cNvSpPr>
                <a:spLocks noChangeShapeType="1"/>
              </p:cNvSpPr>
              <p:nvPr/>
            </p:nvSpPr>
            <p:spPr bwMode="auto">
              <a:xfrm rot="10800000" flipH="1">
                <a:off x="994121" y="4317694"/>
                <a:ext cx="452686" cy="0"/>
              </a:xfrm>
              <a:prstGeom prst="line">
                <a:avLst/>
              </a:prstGeom>
              <a:noFill/>
              <a:ln w="19050" cap="sq">
                <a:solidFill>
                  <a:schemeClr val="bg2"/>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grpSp>
      </p:grpSp>
    </p:spTree>
  </p:cSld>
  <p:clrMapOvr>
    <a:masterClrMapping/>
  </p:clrMapOvr>
  <p:transition>
    <p:random/>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ext Box 3"/>
          <p:cNvSpPr txBox="1">
            <a:spLocks noChangeArrowheads="1"/>
          </p:cNvSpPr>
          <p:nvPr/>
        </p:nvSpPr>
        <p:spPr bwMode="auto">
          <a:xfrm>
            <a:off x="4547432" y="4806620"/>
            <a:ext cx="2938547" cy="830997"/>
          </a:xfrm>
          <a:prstGeom prst="rect">
            <a:avLst/>
          </a:prstGeom>
          <a:noFill/>
          <a:ln w="9525">
            <a:solidFill>
              <a:schemeClr val="bg1"/>
            </a:solidFill>
            <a:prstDash val="dash"/>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kumimoji="1" lang="zh-CN" altLang="en-US" dirty="0">
                <a:solidFill>
                  <a:srgbClr val="006600"/>
                </a:solidFill>
                <a:latin typeface="+mn-lt"/>
                <a:ea typeface="+mn-ea"/>
                <a:cs typeface="+mn-ea"/>
                <a:sym typeface="+mn-lt"/>
              </a:rPr>
              <a:t>带进位循环右移  </a:t>
            </a:r>
            <a:endParaRPr kumimoji="1" lang="en-US" altLang="zh-CN" dirty="0">
              <a:solidFill>
                <a:srgbClr val="006600"/>
              </a:solidFill>
              <a:latin typeface="+mn-lt"/>
              <a:ea typeface="+mn-ea"/>
              <a:cs typeface="+mn-ea"/>
              <a:sym typeface="+mn-lt"/>
            </a:endParaRPr>
          </a:p>
          <a:p>
            <a:pPr algn="ctr"/>
            <a:r>
              <a:rPr kumimoji="1" lang="en-US" altLang="zh-CN" dirty="0">
                <a:solidFill>
                  <a:srgbClr val="C00000"/>
                </a:solidFill>
                <a:latin typeface="+mn-lt"/>
                <a:ea typeface="+mn-ea"/>
                <a:cs typeface="+mn-ea"/>
                <a:sym typeface="+mn-lt"/>
              </a:rPr>
              <a:t>RCR</a:t>
            </a:r>
            <a:r>
              <a:rPr kumimoji="1" lang="en-US" altLang="zh-CN" dirty="0">
                <a:solidFill>
                  <a:srgbClr val="006600"/>
                </a:solidFill>
                <a:latin typeface="+mn-lt"/>
                <a:ea typeface="+mn-ea"/>
                <a:cs typeface="+mn-ea"/>
                <a:sym typeface="+mn-lt"/>
              </a:rPr>
              <a:t>  OPR, CNT</a:t>
            </a:r>
            <a:endParaRPr kumimoji="1" lang="en-US" altLang="zh-CN" dirty="0">
              <a:solidFill>
                <a:srgbClr val="006600"/>
              </a:solidFill>
              <a:latin typeface="+mn-lt"/>
              <a:ea typeface="+mn-ea"/>
              <a:cs typeface="+mn-ea"/>
              <a:sym typeface="+mn-lt"/>
            </a:endParaRPr>
          </a:p>
        </p:txBody>
      </p:sp>
      <p:sp>
        <p:nvSpPr>
          <p:cNvPr id="60420" name="Text Box 4"/>
          <p:cNvSpPr txBox="1">
            <a:spLocks noChangeArrowheads="1"/>
          </p:cNvSpPr>
          <p:nvPr/>
        </p:nvSpPr>
        <p:spPr bwMode="auto">
          <a:xfrm>
            <a:off x="353692" y="2360148"/>
            <a:ext cx="614232" cy="461665"/>
          </a:xfrm>
          <a:prstGeom prst="rect">
            <a:avLst/>
          </a:prstGeom>
          <a:noFill/>
          <a:ln w="12700" cap="sq">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kumimoji="1" lang="en-US" altLang="zh-CN" sz="2000" dirty="0">
                <a:solidFill>
                  <a:srgbClr val="000000"/>
                </a:solidFill>
                <a:latin typeface="+mn-lt"/>
                <a:ea typeface="+mn-ea"/>
                <a:cs typeface="+mn-ea"/>
                <a:sym typeface="+mn-lt"/>
              </a:rPr>
              <a:t>CF </a:t>
            </a:r>
            <a:r>
              <a:rPr kumimoji="1" lang="en-US" altLang="zh-CN" dirty="0">
                <a:solidFill>
                  <a:srgbClr val="000000"/>
                </a:solidFill>
                <a:latin typeface="+mn-lt"/>
                <a:ea typeface="+mn-ea"/>
                <a:cs typeface="+mn-ea"/>
                <a:sym typeface="+mn-lt"/>
              </a:rPr>
              <a:t>                                                   </a:t>
            </a:r>
            <a:endParaRPr kumimoji="1" lang="en-US" altLang="zh-CN" dirty="0">
              <a:solidFill>
                <a:srgbClr val="000000"/>
              </a:solidFill>
              <a:latin typeface="+mn-lt"/>
              <a:ea typeface="+mn-ea"/>
              <a:cs typeface="+mn-ea"/>
              <a:sym typeface="+mn-lt"/>
            </a:endParaRPr>
          </a:p>
        </p:txBody>
      </p:sp>
      <p:grpSp>
        <p:nvGrpSpPr>
          <p:cNvPr id="60421" name="Group 5"/>
          <p:cNvGrpSpPr/>
          <p:nvPr/>
        </p:nvGrpSpPr>
        <p:grpSpPr bwMode="auto">
          <a:xfrm>
            <a:off x="999060" y="2382906"/>
            <a:ext cx="3162298" cy="637822"/>
            <a:chOff x="1392" y="892"/>
            <a:chExt cx="2352" cy="452"/>
          </a:xfrm>
        </p:grpSpPr>
        <p:grpSp>
          <p:nvGrpSpPr>
            <p:cNvPr id="60458" name="Group 6"/>
            <p:cNvGrpSpPr/>
            <p:nvPr/>
          </p:nvGrpSpPr>
          <p:grpSpPr bwMode="auto">
            <a:xfrm>
              <a:off x="1392" y="892"/>
              <a:ext cx="2352" cy="327"/>
              <a:chOff x="1680" y="1132"/>
              <a:chExt cx="2352" cy="327"/>
            </a:xfrm>
          </p:grpSpPr>
          <p:sp>
            <p:nvSpPr>
              <p:cNvPr id="60462" name="Rectangle 7"/>
              <p:cNvSpPr>
                <a:spLocks noChangeArrowheads="1"/>
              </p:cNvSpPr>
              <p:nvPr/>
            </p:nvSpPr>
            <p:spPr bwMode="auto">
              <a:xfrm>
                <a:off x="2256" y="1132"/>
                <a:ext cx="297" cy="327"/>
              </a:xfrm>
              <a:prstGeom prst="rect">
                <a:avLst/>
              </a:prstGeom>
              <a:solidFill>
                <a:schemeClr val="accent1"/>
              </a:solidFill>
              <a:ln w="19050"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60463" name="Rectangle 8"/>
              <p:cNvSpPr>
                <a:spLocks noChangeArrowheads="1"/>
              </p:cNvSpPr>
              <p:nvPr/>
            </p:nvSpPr>
            <p:spPr bwMode="auto">
              <a:xfrm>
                <a:off x="1680" y="1132"/>
                <a:ext cx="288" cy="327"/>
              </a:xfrm>
              <a:prstGeom prst="rect">
                <a:avLst/>
              </a:prstGeom>
              <a:solidFill>
                <a:schemeClr val="accent1"/>
              </a:solidFill>
              <a:ln w="19050"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60464" name="Rectangle 9"/>
              <p:cNvSpPr>
                <a:spLocks noChangeArrowheads="1"/>
              </p:cNvSpPr>
              <p:nvPr/>
            </p:nvSpPr>
            <p:spPr bwMode="auto">
              <a:xfrm>
                <a:off x="2544" y="1132"/>
                <a:ext cx="1056" cy="327"/>
              </a:xfrm>
              <a:prstGeom prst="rect">
                <a:avLst/>
              </a:prstGeom>
              <a:solidFill>
                <a:schemeClr val="accent1"/>
              </a:solidFill>
              <a:ln w="19050"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60465" name="Line 10"/>
              <p:cNvSpPr>
                <a:spLocks noChangeShapeType="1"/>
              </p:cNvSpPr>
              <p:nvPr/>
            </p:nvSpPr>
            <p:spPr bwMode="auto">
              <a:xfrm flipH="1">
                <a:off x="1824" y="1296"/>
                <a:ext cx="576" cy="0"/>
              </a:xfrm>
              <a:prstGeom prst="line">
                <a:avLst/>
              </a:prstGeom>
              <a:noFill/>
              <a:ln w="19050" cap="sq">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sp>
            <p:nvSpPr>
              <p:cNvPr id="60466" name="Rectangle 11"/>
              <p:cNvSpPr>
                <a:spLocks noChangeArrowheads="1"/>
              </p:cNvSpPr>
              <p:nvPr/>
            </p:nvSpPr>
            <p:spPr bwMode="auto">
              <a:xfrm>
                <a:off x="3600" y="1132"/>
                <a:ext cx="288" cy="327"/>
              </a:xfrm>
              <a:prstGeom prst="rect">
                <a:avLst/>
              </a:prstGeom>
              <a:solidFill>
                <a:schemeClr val="accent1"/>
              </a:solidFill>
              <a:ln w="19050"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60467" name="Line 12"/>
              <p:cNvSpPr>
                <a:spLocks noChangeShapeType="1"/>
              </p:cNvSpPr>
              <p:nvPr/>
            </p:nvSpPr>
            <p:spPr bwMode="auto">
              <a:xfrm flipH="1">
                <a:off x="3744" y="1296"/>
                <a:ext cx="288" cy="0"/>
              </a:xfrm>
              <a:prstGeom prst="line">
                <a:avLst/>
              </a:prstGeom>
              <a:noFill/>
              <a:ln w="19050" cap="sq">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sp>
            <p:nvSpPr>
              <p:cNvPr id="60468" name="Line 13"/>
              <p:cNvSpPr>
                <a:spLocks noChangeShapeType="1"/>
              </p:cNvSpPr>
              <p:nvPr/>
            </p:nvSpPr>
            <p:spPr bwMode="auto">
              <a:xfrm flipH="1">
                <a:off x="2640" y="1296"/>
                <a:ext cx="864" cy="0"/>
              </a:xfrm>
              <a:prstGeom prst="line">
                <a:avLst/>
              </a:prstGeom>
              <a:noFill/>
              <a:ln w="19050" cap="sq">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grpSp>
        <p:sp>
          <p:nvSpPr>
            <p:cNvPr id="60459" name="Line 14"/>
            <p:cNvSpPr>
              <a:spLocks noChangeShapeType="1"/>
            </p:cNvSpPr>
            <p:nvPr/>
          </p:nvSpPr>
          <p:spPr bwMode="auto">
            <a:xfrm>
              <a:off x="1824" y="1056"/>
              <a:ext cx="0" cy="288"/>
            </a:xfrm>
            <a:prstGeom prst="line">
              <a:avLst/>
            </a:prstGeom>
            <a:noFill/>
            <a:ln w="19050" cap="sq">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sp>
          <p:nvSpPr>
            <p:cNvPr id="60460" name="Line 15"/>
            <p:cNvSpPr>
              <a:spLocks noChangeShapeType="1"/>
            </p:cNvSpPr>
            <p:nvPr/>
          </p:nvSpPr>
          <p:spPr bwMode="auto">
            <a:xfrm>
              <a:off x="1824" y="1344"/>
              <a:ext cx="1920" cy="0"/>
            </a:xfrm>
            <a:prstGeom prst="line">
              <a:avLst/>
            </a:prstGeom>
            <a:noFill/>
            <a:ln w="19050" cap="sq">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sp>
          <p:nvSpPr>
            <p:cNvPr id="60461" name="Line 16"/>
            <p:cNvSpPr>
              <a:spLocks noChangeShapeType="1"/>
            </p:cNvSpPr>
            <p:nvPr/>
          </p:nvSpPr>
          <p:spPr bwMode="auto">
            <a:xfrm flipV="1">
              <a:off x="3744" y="1056"/>
              <a:ext cx="0" cy="288"/>
            </a:xfrm>
            <a:prstGeom prst="line">
              <a:avLst/>
            </a:prstGeom>
            <a:noFill/>
            <a:ln w="19050" cap="sq">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grpSp>
      <p:grpSp>
        <p:nvGrpSpPr>
          <p:cNvPr id="3" name="组合 2"/>
          <p:cNvGrpSpPr/>
          <p:nvPr/>
        </p:nvGrpSpPr>
        <p:grpSpPr>
          <a:xfrm>
            <a:off x="665244" y="5655272"/>
            <a:ext cx="3432308" cy="711497"/>
            <a:chOff x="2590800" y="4460578"/>
            <a:chExt cx="3962400" cy="711497"/>
          </a:xfrm>
        </p:grpSpPr>
        <p:grpSp>
          <p:nvGrpSpPr>
            <p:cNvPr id="60422" name="Group 17"/>
            <p:cNvGrpSpPr/>
            <p:nvPr/>
          </p:nvGrpSpPr>
          <p:grpSpPr bwMode="auto">
            <a:xfrm>
              <a:off x="2819400" y="4460578"/>
              <a:ext cx="3733800" cy="461131"/>
              <a:chOff x="1680" y="1134"/>
              <a:chExt cx="2352" cy="323"/>
            </a:xfrm>
          </p:grpSpPr>
          <p:sp>
            <p:nvSpPr>
              <p:cNvPr id="60451" name="Rectangle 18"/>
              <p:cNvSpPr>
                <a:spLocks noChangeArrowheads="1"/>
              </p:cNvSpPr>
              <p:nvPr/>
            </p:nvSpPr>
            <p:spPr bwMode="auto">
              <a:xfrm>
                <a:off x="2259" y="1134"/>
                <a:ext cx="278" cy="323"/>
              </a:xfrm>
              <a:prstGeom prst="rect">
                <a:avLst/>
              </a:prstGeom>
              <a:solidFill>
                <a:schemeClr val="accent1"/>
              </a:solidFill>
              <a:ln w="19050"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60452" name="Rectangle 19"/>
              <p:cNvSpPr>
                <a:spLocks noChangeArrowheads="1"/>
              </p:cNvSpPr>
              <p:nvPr/>
            </p:nvSpPr>
            <p:spPr bwMode="auto">
              <a:xfrm>
                <a:off x="1680" y="1134"/>
                <a:ext cx="288" cy="323"/>
              </a:xfrm>
              <a:prstGeom prst="rect">
                <a:avLst/>
              </a:prstGeom>
              <a:solidFill>
                <a:schemeClr val="accent1"/>
              </a:solidFill>
              <a:ln w="19050"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60453" name="Rectangle 20"/>
              <p:cNvSpPr>
                <a:spLocks noChangeArrowheads="1"/>
              </p:cNvSpPr>
              <p:nvPr/>
            </p:nvSpPr>
            <p:spPr bwMode="auto">
              <a:xfrm>
                <a:off x="2537" y="1134"/>
                <a:ext cx="1065" cy="323"/>
              </a:xfrm>
              <a:prstGeom prst="rect">
                <a:avLst/>
              </a:prstGeom>
              <a:solidFill>
                <a:schemeClr val="accent1"/>
              </a:solidFill>
              <a:ln w="19050"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60454" name="Line 21"/>
              <p:cNvSpPr>
                <a:spLocks noChangeShapeType="1"/>
              </p:cNvSpPr>
              <p:nvPr/>
            </p:nvSpPr>
            <p:spPr bwMode="auto">
              <a:xfrm flipH="1">
                <a:off x="1824" y="1296"/>
                <a:ext cx="576" cy="0"/>
              </a:xfrm>
              <a:prstGeom prst="line">
                <a:avLst/>
              </a:prstGeom>
              <a:noFill/>
              <a:ln w="19050" cap="sq">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sp>
            <p:nvSpPr>
              <p:cNvPr id="60455" name="Rectangle 22"/>
              <p:cNvSpPr>
                <a:spLocks noChangeArrowheads="1"/>
              </p:cNvSpPr>
              <p:nvPr/>
            </p:nvSpPr>
            <p:spPr bwMode="auto">
              <a:xfrm>
                <a:off x="3600" y="1134"/>
                <a:ext cx="288" cy="323"/>
              </a:xfrm>
              <a:prstGeom prst="rect">
                <a:avLst/>
              </a:prstGeom>
              <a:solidFill>
                <a:schemeClr val="accent1"/>
              </a:solidFill>
              <a:ln w="19050"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60456" name="Line 23"/>
              <p:cNvSpPr>
                <a:spLocks noChangeShapeType="1"/>
              </p:cNvSpPr>
              <p:nvPr/>
            </p:nvSpPr>
            <p:spPr bwMode="auto">
              <a:xfrm flipH="1">
                <a:off x="3744" y="1296"/>
                <a:ext cx="288" cy="0"/>
              </a:xfrm>
              <a:prstGeom prst="line">
                <a:avLst/>
              </a:prstGeom>
              <a:noFill/>
              <a:ln w="19050" cap="sq">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sp>
            <p:nvSpPr>
              <p:cNvPr id="60457" name="Line 24"/>
              <p:cNvSpPr>
                <a:spLocks noChangeShapeType="1"/>
              </p:cNvSpPr>
              <p:nvPr/>
            </p:nvSpPr>
            <p:spPr bwMode="auto">
              <a:xfrm flipH="1">
                <a:off x="2640" y="1296"/>
                <a:ext cx="864" cy="0"/>
              </a:xfrm>
              <a:prstGeom prst="line">
                <a:avLst/>
              </a:prstGeom>
              <a:noFill/>
              <a:ln w="19050" cap="sq">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grpSp>
        <p:sp>
          <p:nvSpPr>
            <p:cNvPr id="60423" name="Line 25"/>
            <p:cNvSpPr>
              <a:spLocks noChangeShapeType="1"/>
            </p:cNvSpPr>
            <p:nvPr/>
          </p:nvSpPr>
          <p:spPr bwMode="auto">
            <a:xfrm flipH="1">
              <a:off x="2590800" y="4692650"/>
              <a:ext cx="381000" cy="0"/>
            </a:xfrm>
            <a:prstGeom prst="line">
              <a:avLst/>
            </a:prstGeom>
            <a:noFill/>
            <a:ln w="19050" cap="sq">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endParaRPr lang="zh-CN" altLang="en-US">
                <a:latin typeface="+mn-lt"/>
                <a:ea typeface="+mn-ea"/>
                <a:cs typeface="+mn-ea"/>
                <a:sym typeface="+mn-lt"/>
              </a:endParaRPr>
            </a:p>
          </p:txBody>
        </p:sp>
        <p:sp>
          <p:nvSpPr>
            <p:cNvPr id="60424" name="Line 26"/>
            <p:cNvSpPr>
              <a:spLocks noChangeShapeType="1"/>
            </p:cNvSpPr>
            <p:nvPr/>
          </p:nvSpPr>
          <p:spPr bwMode="auto">
            <a:xfrm>
              <a:off x="2590800" y="4692650"/>
              <a:ext cx="0" cy="479425"/>
            </a:xfrm>
            <a:prstGeom prst="line">
              <a:avLst/>
            </a:prstGeom>
            <a:noFill/>
            <a:ln w="19050" cap="sq">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endParaRPr lang="zh-CN" altLang="en-US">
                <a:latin typeface="+mn-lt"/>
                <a:ea typeface="+mn-ea"/>
                <a:cs typeface="+mn-ea"/>
                <a:sym typeface="+mn-lt"/>
              </a:endParaRPr>
            </a:p>
          </p:txBody>
        </p:sp>
        <p:sp>
          <p:nvSpPr>
            <p:cNvPr id="60425" name="Line 27"/>
            <p:cNvSpPr>
              <a:spLocks noChangeShapeType="1"/>
            </p:cNvSpPr>
            <p:nvPr/>
          </p:nvSpPr>
          <p:spPr bwMode="auto">
            <a:xfrm>
              <a:off x="2590800" y="5172075"/>
              <a:ext cx="3962400" cy="0"/>
            </a:xfrm>
            <a:prstGeom prst="line">
              <a:avLst/>
            </a:prstGeom>
            <a:noFill/>
            <a:ln w="19050" cap="sq">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endParaRPr lang="zh-CN" altLang="en-US">
                <a:latin typeface="+mn-lt"/>
                <a:ea typeface="+mn-ea"/>
                <a:cs typeface="+mn-ea"/>
                <a:sym typeface="+mn-lt"/>
              </a:endParaRPr>
            </a:p>
          </p:txBody>
        </p:sp>
        <p:sp>
          <p:nvSpPr>
            <p:cNvPr id="60426" name="Line 28"/>
            <p:cNvSpPr>
              <a:spLocks noChangeShapeType="1"/>
            </p:cNvSpPr>
            <p:nvPr/>
          </p:nvSpPr>
          <p:spPr bwMode="auto">
            <a:xfrm flipV="1">
              <a:off x="6553200" y="4692650"/>
              <a:ext cx="0" cy="479425"/>
            </a:xfrm>
            <a:prstGeom prst="line">
              <a:avLst/>
            </a:prstGeom>
            <a:noFill/>
            <a:ln w="19050" cap="sq">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grpSp>
      <p:sp>
        <p:nvSpPr>
          <p:cNvPr id="60427" name="Text Box 29"/>
          <p:cNvSpPr txBox="1">
            <a:spLocks noChangeArrowheads="1"/>
          </p:cNvSpPr>
          <p:nvPr/>
        </p:nvSpPr>
        <p:spPr bwMode="auto">
          <a:xfrm>
            <a:off x="434886" y="5232255"/>
            <a:ext cx="112077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en-US" dirty="0">
                <a:solidFill>
                  <a:srgbClr val="000000"/>
                </a:solidFill>
                <a:latin typeface="+mn-lt"/>
                <a:ea typeface="+mn-ea"/>
                <a:cs typeface="+mn-ea"/>
                <a:sym typeface="+mn-lt"/>
              </a:rPr>
              <a:t>  </a:t>
            </a:r>
            <a:r>
              <a:rPr kumimoji="1" lang="en-US" altLang="zh-CN" dirty="0">
                <a:solidFill>
                  <a:srgbClr val="000000"/>
                </a:solidFill>
                <a:latin typeface="+mn-lt"/>
                <a:ea typeface="+mn-ea"/>
                <a:cs typeface="+mn-ea"/>
                <a:sym typeface="+mn-lt"/>
              </a:rPr>
              <a:t>CF</a:t>
            </a:r>
            <a:endParaRPr kumimoji="1" lang="en-US" altLang="zh-CN" dirty="0">
              <a:solidFill>
                <a:srgbClr val="000000"/>
              </a:solidFill>
              <a:latin typeface="+mn-lt"/>
              <a:ea typeface="+mn-ea"/>
              <a:cs typeface="+mn-ea"/>
              <a:sym typeface="+mn-lt"/>
            </a:endParaRPr>
          </a:p>
        </p:txBody>
      </p:sp>
      <p:sp>
        <p:nvSpPr>
          <p:cNvPr id="60434" name="Text Box 36"/>
          <p:cNvSpPr txBox="1">
            <a:spLocks noChangeArrowheads="1"/>
          </p:cNvSpPr>
          <p:nvPr/>
        </p:nvSpPr>
        <p:spPr bwMode="auto">
          <a:xfrm>
            <a:off x="8181127" y="2415892"/>
            <a:ext cx="609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kumimoji="1" lang="en-US" altLang="zh-CN" sz="2000">
                <a:solidFill>
                  <a:srgbClr val="000000"/>
                </a:solidFill>
                <a:latin typeface="+mn-lt"/>
                <a:ea typeface="+mn-ea"/>
                <a:cs typeface="+mn-ea"/>
                <a:sym typeface="+mn-lt"/>
              </a:rPr>
              <a:t>CF</a:t>
            </a:r>
            <a:endParaRPr kumimoji="1" lang="en-US" altLang="zh-CN" sz="2000">
              <a:solidFill>
                <a:srgbClr val="000000"/>
              </a:solidFill>
              <a:latin typeface="+mn-lt"/>
              <a:ea typeface="+mn-ea"/>
              <a:cs typeface="+mn-ea"/>
              <a:sym typeface="+mn-lt"/>
            </a:endParaRPr>
          </a:p>
        </p:txBody>
      </p:sp>
      <p:grpSp>
        <p:nvGrpSpPr>
          <p:cNvPr id="2" name="组合 1"/>
          <p:cNvGrpSpPr/>
          <p:nvPr/>
        </p:nvGrpSpPr>
        <p:grpSpPr>
          <a:xfrm>
            <a:off x="4742187" y="2379528"/>
            <a:ext cx="3362739" cy="641201"/>
            <a:chOff x="2819400" y="3145779"/>
            <a:chExt cx="3733800" cy="641201"/>
          </a:xfrm>
        </p:grpSpPr>
        <p:sp>
          <p:nvSpPr>
            <p:cNvPr id="60428" name="Rectangle 30"/>
            <p:cNvSpPr>
              <a:spLocks noChangeArrowheads="1"/>
            </p:cNvSpPr>
            <p:nvPr/>
          </p:nvSpPr>
          <p:spPr bwMode="auto">
            <a:xfrm>
              <a:off x="3048000" y="3145779"/>
              <a:ext cx="2590800" cy="461665"/>
            </a:xfrm>
            <a:prstGeom prst="rect">
              <a:avLst/>
            </a:prstGeom>
            <a:solidFill>
              <a:schemeClr val="accent1"/>
            </a:solidFill>
            <a:ln w="19050"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60429" name="Rectangle 31"/>
            <p:cNvSpPr>
              <a:spLocks noChangeArrowheads="1"/>
            </p:cNvSpPr>
            <p:nvPr/>
          </p:nvSpPr>
          <p:spPr bwMode="auto">
            <a:xfrm>
              <a:off x="6096000" y="3145779"/>
              <a:ext cx="457200" cy="461665"/>
            </a:xfrm>
            <a:prstGeom prst="rect">
              <a:avLst/>
            </a:prstGeom>
            <a:solidFill>
              <a:schemeClr val="accent1"/>
            </a:solidFill>
            <a:ln w="19050"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60430" name="Rectangle 32"/>
            <p:cNvSpPr>
              <a:spLocks noChangeArrowheads="1"/>
            </p:cNvSpPr>
            <p:nvPr/>
          </p:nvSpPr>
          <p:spPr bwMode="auto">
            <a:xfrm>
              <a:off x="3048000" y="3145779"/>
              <a:ext cx="457200" cy="461665"/>
            </a:xfrm>
            <a:prstGeom prst="rect">
              <a:avLst/>
            </a:prstGeom>
            <a:solidFill>
              <a:schemeClr val="accent1"/>
            </a:solidFill>
            <a:ln w="19050"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60431" name="Rectangle 33"/>
            <p:cNvSpPr>
              <a:spLocks noChangeArrowheads="1"/>
            </p:cNvSpPr>
            <p:nvPr/>
          </p:nvSpPr>
          <p:spPr bwMode="auto">
            <a:xfrm>
              <a:off x="5181600" y="3145779"/>
              <a:ext cx="457200" cy="461665"/>
            </a:xfrm>
            <a:prstGeom prst="rect">
              <a:avLst/>
            </a:prstGeom>
            <a:solidFill>
              <a:schemeClr val="accent1"/>
            </a:solidFill>
            <a:ln w="19050"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60432" name="Line 34"/>
            <p:cNvSpPr>
              <a:spLocks noChangeShapeType="1"/>
            </p:cNvSpPr>
            <p:nvPr/>
          </p:nvSpPr>
          <p:spPr bwMode="auto">
            <a:xfrm rot="10800000" flipH="1">
              <a:off x="2819400" y="3375818"/>
              <a:ext cx="457200" cy="0"/>
            </a:xfrm>
            <a:prstGeom prst="line">
              <a:avLst/>
            </a:prstGeom>
            <a:noFill/>
            <a:ln w="19050" cap="sq">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endParaRPr lang="zh-CN" altLang="en-US">
                <a:latin typeface="+mn-lt"/>
                <a:ea typeface="+mn-ea"/>
                <a:cs typeface="+mn-ea"/>
                <a:sym typeface="+mn-lt"/>
              </a:endParaRPr>
            </a:p>
          </p:txBody>
        </p:sp>
        <p:sp>
          <p:nvSpPr>
            <p:cNvPr id="60433" name="Line 35"/>
            <p:cNvSpPr>
              <a:spLocks noChangeShapeType="1"/>
            </p:cNvSpPr>
            <p:nvPr/>
          </p:nvSpPr>
          <p:spPr bwMode="auto">
            <a:xfrm rot="10800000" flipH="1">
              <a:off x="3657600" y="3375818"/>
              <a:ext cx="1371600" cy="0"/>
            </a:xfrm>
            <a:prstGeom prst="line">
              <a:avLst/>
            </a:prstGeom>
            <a:noFill/>
            <a:ln w="19050" cap="sq">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endParaRPr lang="zh-CN" altLang="en-US">
                <a:latin typeface="+mn-lt"/>
                <a:ea typeface="+mn-ea"/>
                <a:cs typeface="+mn-ea"/>
                <a:sym typeface="+mn-lt"/>
              </a:endParaRPr>
            </a:p>
          </p:txBody>
        </p:sp>
        <p:sp>
          <p:nvSpPr>
            <p:cNvPr id="60435" name="Line 37"/>
            <p:cNvSpPr>
              <a:spLocks noChangeShapeType="1"/>
            </p:cNvSpPr>
            <p:nvPr/>
          </p:nvSpPr>
          <p:spPr bwMode="auto">
            <a:xfrm>
              <a:off x="5867400" y="3380580"/>
              <a:ext cx="0" cy="406400"/>
            </a:xfrm>
            <a:prstGeom prst="line">
              <a:avLst/>
            </a:prstGeom>
            <a:noFill/>
            <a:ln w="19050" cap="sq">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endParaRPr lang="zh-CN" altLang="en-US">
                <a:latin typeface="+mn-lt"/>
                <a:ea typeface="+mn-ea"/>
                <a:cs typeface="+mn-ea"/>
                <a:sym typeface="+mn-lt"/>
              </a:endParaRPr>
            </a:p>
          </p:txBody>
        </p:sp>
        <p:sp>
          <p:nvSpPr>
            <p:cNvPr id="60436" name="Line 38"/>
            <p:cNvSpPr>
              <a:spLocks noChangeShapeType="1"/>
            </p:cNvSpPr>
            <p:nvPr/>
          </p:nvSpPr>
          <p:spPr bwMode="auto">
            <a:xfrm flipH="1">
              <a:off x="2819400" y="3786980"/>
              <a:ext cx="3048000" cy="0"/>
            </a:xfrm>
            <a:prstGeom prst="line">
              <a:avLst/>
            </a:prstGeom>
            <a:noFill/>
            <a:ln w="19050" cap="sq">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endParaRPr lang="zh-CN" altLang="en-US">
                <a:latin typeface="+mn-lt"/>
                <a:ea typeface="+mn-ea"/>
                <a:cs typeface="+mn-ea"/>
                <a:sym typeface="+mn-lt"/>
              </a:endParaRPr>
            </a:p>
          </p:txBody>
        </p:sp>
        <p:sp>
          <p:nvSpPr>
            <p:cNvPr id="60437" name="Line 39"/>
            <p:cNvSpPr>
              <a:spLocks noChangeShapeType="1"/>
            </p:cNvSpPr>
            <p:nvPr/>
          </p:nvSpPr>
          <p:spPr bwMode="auto">
            <a:xfrm flipV="1">
              <a:off x="2819400" y="3380580"/>
              <a:ext cx="0" cy="406400"/>
            </a:xfrm>
            <a:prstGeom prst="line">
              <a:avLst/>
            </a:prstGeom>
            <a:noFill/>
            <a:ln w="19050" cap="sq">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sp>
          <p:nvSpPr>
            <p:cNvPr id="60438" name="Line 40"/>
            <p:cNvSpPr>
              <a:spLocks noChangeShapeType="1"/>
            </p:cNvSpPr>
            <p:nvPr/>
          </p:nvSpPr>
          <p:spPr bwMode="auto">
            <a:xfrm rot="10800000" flipH="1">
              <a:off x="5410200" y="3375818"/>
              <a:ext cx="914400" cy="0"/>
            </a:xfrm>
            <a:prstGeom prst="line">
              <a:avLst/>
            </a:prstGeom>
            <a:noFill/>
            <a:ln w="19050" cap="sq">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endParaRPr lang="zh-CN" altLang="en-US">
                <a:latin typeface="+mn-lt"/>
                <a:ea typeface="+mn-ea"/>
                <a:cs typeface="+mn-ea"/>
                <a:sym typeface="+mn-lt"/>
              </a:endParaRPr>
            </a:p>
          </p:txBody>
        </p:sp>
      </p:grpSp>
      <p:sp>
        <p:nvSpPr>
          <p:cNvPr id="60449" name="Text Box 51"/>
          <p:cNvSpPr txBox="1">
            <a:spLocks noChangeArrowheads="1"/>
          </p:cNvSpPr>
          <p:nvPr/>
        </p:nvSpPr>
        <p:spPr bwMode="auto">
          <a:xfrm>
            <a:off x="7623915" y="5232255"/>
            <a:ext cx="86201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dirty="0">
                <a:solidFill>
                  <a:srgbClr val="000000"/>
                </a:solidFill>
                <a:latin typeface="+mn-lt"/>
                <a:ea typeface="+mn-ea"/>
                <a:cs typeface="+mn-ea"/>
                <a:sym typeface="+mn-lt"/>
              </a:rPr>
              <a:t>CF</a:t>
            </a:r>
            <a:endParaRPr kumimoji="1" lang="en-US" altLang="zh-CN" dirty="0">
              <a:solidFill>
                <a:srgbClr val="000000"/>
              </a:solidFill>
              <a:latin typeface="+mn-lt"/>
              <a:ea typeface="+mn-ea"/>
              <a:cs typeface="+mn-ea"/>
              <a:sym typeface="+mn-lt"/>
            </a:endParaRPr>
          </a:p>
        </p:txBody>
      </p:sp>
      <p:grpSp>
        <p:nvGrpSpPr>
          <p:cNvPr id="4" name="组合 3"/>
          <p:cNvGrpSpPr/>
          <p:nvPr/>
        </p:nvGrpSpPr>
        <p:grpSpPr>
          <a:xfrm>
            <a:off x="4572000" y="5673974"/>
            <a:ext cx="3967490" cy="692795"/>
            <a:chOff x="3505200" y="5850880"/>
            <a:chExt cx="3962400" cy="692795"/>
          </a:xfrm>
        </p:grpSpPr>
        <p:sp>
          <p:nvSpPr>
            <p:cNvPr id="60439" name="Rectangle 41"/>
            <p:cNvSpPr>
              <a:spLocks noChangeArrowheads="1"/>
            </p:cNvSpPr>
            <p:nvPr/>
          </p:nvSpPr>
          <p:spPr bwMode="auto">
            <a:xfrm>
              <a:off x="3741411" y="5850880"/>
              <a:ext cx="451313" cy="461665"/>
            </a:xfrm>
            <a:prstGeom prst="rect">
              <a:avLst/>
            </a:prstGeom>
            <a:solidFill>
              <a:schemeClr val="accent1"/>
            </a:solidFill>
            <a:ln w="19050"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60440" name="Rectangle 42"/>
            <p:cNvSpPr>
              <a:spLocks noChangeArrowheads="1"/>
            </p:cNvSpPr>
            <p:nvPr/>
          </p:nvSpPr>
          <p:spPr bwMode="auto">
            <a:xfrm>
              <a:off x="6781800" y="5850880"/>
              <a:ext cx="457200" cy="461665"/>
            </a:xfrm>
            <a:prstGeom prst="rect">
              <a:avLst/>
            </a:prstGeom>
            <a:solidFill>
              <a:schemeClr val="accent1"/>
            </a:solidFill>
            <a:ln w="19050"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60441" name="Rectangle 43"/>
            <p:cNvSpPr>
              <a:spLocks noChangeArrowheads="1"/>
            </p:cNvSpPr>
            <p:nvPr/>
          </p:nvSpPr>
          <p:spPr bwMode="auto">
            <a:xfrm>
              <a:off x="4190999" y="5850880"/>
              <a:ext cx="1682286" cy="461665"/>
            </a:xfrm>
            <a:prstGeom prst="rect">
              <a:avLst/>
            </a:prstGeom>
            <a:solidFill>
              <a:schemeClr val="accent1"/>
            </a:solidFill>
            <a:ln w="19050"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60442" name="Rectangle 44"/>
            <p:cNvSpPr>
              <a:spLocks noChangeArrowheads="1"/>
            </p:cNvSpPr>
            <p:nvPr/>
          </p:nvSpPr>
          <p:spPr bwMode="auto">
            <a:xfrm>
              <a:off x="5867400" y="5850880"/>
              <a:ext cx="457200" cy="461665"/>
            </a:xfrm>
            <a:prstGeom prst="rect">
              <a:avLst/>
            </a:prstGeom>
            <a:solidFill>
              <a:schemeClr val="accent1"/>
            </a:solidFill>
            <a:ln w="19050"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60443" name="Line 45"/>
            <p:cNvSpPr>
              <a:spLocks noChangeShapeType="1"/>
            </p:cNvSpPr>
            <p:nvPr/>
          </p:nvSpPr>
          <p:spPr bwMode="auto">
            <a:xfrm rot="10800000" flipH="1">
              <a:off x="3505200" y="6081713"/>
              <a:ext cx="457200" cy="0"/>
            </a:xfrm>
            <a:prstGeom prst="line">
              <a:avLst/>
            </a:prstGeom>
            <a:noFill/>
            <a:ln w="19050" cap="sq">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sp>
          <p:nvSpPr>
            <p:cNvPr id="60444" name="Line 46"/>
            <p:cNvSpPr>
              <a:spLocks noChangeShapeType="1"/>
            </p:cNvSpPr>
            <p:nvPr/>
          </p:nvSpPr>
          <p:spPr bwMode="auto">
            <a:xfrm rot="10800000" flipH="1">
              <a:off x="4343400" y="6081713"/>
              <a:ext cx="1371600" cy="0"/>
            </a:xfrm>
            <a:prstGeom prst="line">
              <a:avLst/>
            </a:prstGeom>
            <a:noFill/>
            <a:ln w="19050" cap="sq">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sp>
          <p:nvSpPr>
            <p:cNvPr id="60445" name="Line 47"/>
            <p:cNvSpPr>
              <a:spLocks noChangeShapeType="1"/>
            </p:cNvSpPr>
            <p:nvPr/>
          </p:nvSpPr>
          <p:spPr bwMode="auto">
            <a:xfrm>
              <a:off x="7086600" y="6086475"/>
              <a:ext cx="381000" cy="0"/>
            </a:xfrm>
            <a:prstGeom prst="line">
              <a:avLst/>
            </a:prstGeom>
            <a:noFill/>
            <a:ln w="19050" cap="sq">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sp>
          <p:nvSpPr>
            <p:cNvPr id="60446" name="Line 48"/>
            <p:cNvSpPr>
              <a:spLocks noChangeShapeType="1"/>
            </p:cNvSpPr>
            <p:nvPr/>
          </p:nvSpPr>
          <p:spPr bwMode="auto">
            <a:xfrm>
              <a:off x="7467600" y="6086475"/>
              <a:ext cx="0" cy="457200"/>
            </a:xfrm>
            <a:prstGeom prst="line">
              <a:avLst/>
            </a:prstGeom>
            <a:noFill/>
            <a:ln w="19050" cap="sq">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sp>
          <p:nvSpPr>
            <p:cNvPr id="60447" name="Line 49"/>
            <p:cNvSpPr>
              <a:spLocks noChangeShapeType="1"/>
            </p:cNvSpPr>
            <p:nvPr/>
          </p:nvSpPr>
          <p:spPr bwMode="auto">
            <a:xfrm flipH="1">
              <a:off x="3505200" y="6543675"/>
              <a:ext cx="3962400" cy="0"/>
            </a:xfrm>
            <a:prstGeom prst="line">
              <a:avLst/>
            </a:prstGeom>
            <a:noFill/>
            <a:ln w="19050" cap="sq">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sp>
          <p:nvSpPr>
            <p:cNvPr id="60448" name="Line 50"/>
            <p:cNvSpPr>
              <a:spLocks noChangeShapeType="1"/>
            </p:cNvSpPr>
            <p:nvPr/>
          </p:nvSpPr>
          <p:spPr bwMode="auto">
            <a:xfrm flipV="1">
              <a:off x="3505200" y="6086475"/>
              <a:ext cx="0" cy="457200"/>
            </a:xfrm>
            <a:prstGeom prst="line">
              <a:avLst/>
            </a:prstGeom>
            <a:noFill/>
            <a:ln w="19050" cap="sq">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sp>
          <p:nvSpPr>
            <p:cNvPr id="60450" name="Line 52"/>
            <p:cNvSpPr>
              <a:spLocks noChangeShapeType="1"/>
            </p:cNvSpPr>
            <p:nvPr/>
          </p:nvSpPr>
          <p:spPr bwMode="auto">
            <a:xfrm rot="10800000" flipH="1">
              <a:off x="6096000" y="6081713"/>
              <a:ext cx="914400" cy="0"/>
            </a:xfrm>
            <a:prstGeom prst="line">
              <a:avLst/>
            </a:prstGeom>
            <a:noFill/>
            <a:ln w="19050" cap="sq">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lt"/>
                <a:ea typeface="+mn-ea"/>
                <a:cs typeface="+mn-ea"/>
                <a:sym typeface="+mn-lt"/>
              </a:endParaRPr>
            </a:p>
          </p:txBody>
        </p:sp>
      </p:grpSp>
      <p:sp>
        <p:nvSpPr>
          <p:cNvPr id="5" name="矩形 4"/>
          <p:cNvSpPr/>
          <p:nvPr/>
        </p:nvSpPr>
        <p:spPr>
          <a:xfrm>
            <a:off x="1231213" y="1275304"/>
            <a:ext cx="2507161" cy="830997"/>
          </a:xfrm>
          <a:prstGeom prst="rect">
            <a:avLst/>
          </a:prstGeom>
        </p:spPr>
        <p:txBody>
          <a:bodyPr wrap="none">
            <a:spAutoFit/>
          </a:bodyPr>
          <a:lstStyle/>
          <a:p>
            <a:pPr algn="ctr"/>
            <a:r>
              <a:rPr kumimoji="1" lang="zh-CN" altLang="en-US" dirty="0">
                <a:solidFill>
                  <a:srgbClr val="006600"/>
                </a:solidFill>
                <a:latin typeface="+mn-lt"/>
                <a:ea typeface="+mn-ea"/>
                <a:cs typeface="+mn-ea"/>
                <a:sym typeface="+mn-lt"/>
              </a:rPr>
              <a:t>循环左移  </a:t>
            </a:r>
            <a:endParaRPr kumimoji="1" lang="en-US" altLang="zh-CN" dirty="0">
              <a:solidFill>
                <a:srgbClr val="006600"/>
              </a:solidFill>
              <a:latin typeface="+mn-lt"/>
              <a:ea typeface="+mn-ea"/>
              <a:cs typeface="+mn-ea"/>
              <a:sym typeface="+mn-lt"/>
            </a:endParaRPr>
          </a:p>
          <a:p>
            <a:pPr algn="ctr"/>
            <a:r>
              <a:rPr kumimoji="1" lang="en-US" altLang="zh-CN" dirty="0">
                <a:solidFill>
                  <a:srgbClr val="C00000"/>
                </a:solidFill>
                <a:latin typeface="+mn-lt"/>
                <a:ea typeface="+mn-ea"/>
                <a:cs typeface="+mn-ea"/>
                <a:sym typeface="+mn-lt"/>
              </a:rPr>
              <a:t>ROL</a:t>
            </a:r>
            <a:r>
              <a:rPr kumimoji="1" lang="en-US" altLang="zh-CN" dirty="0">
                <a:solidFill>
                  <a:srgbClr val="006600"/>
                </a:solidFill>
                <a:latin typeface="+mn-lt"/>
                <a:ea typeface="+mn-ea"/>
                <a:cs typeface="+mn-ea"/>
                <a:sym typeface="+mn-lt"/>
              </a:rPr>
              <a:t>  OPR, CNT</a:t>
            </a:r>
            <a:endParaRPr kumimoji="1" lang="en-US" altLang="zh-CN" dirty="0">
              <a:solidFill>
                <a:srgbClr val="006600"/>
              </a:solidFill>
              <a:latin typeface="+mn-lt"/>
              <a:ea typeface="+mn-ea"/>
              <a:cs typeface="+mn-ea"/>
              <a:sym typeface="+mn-lt"/>
            </a:endParaRPr>
          </a:p>
        </p:txBody>
      </p:sp>
      <p:sp>
        <p:nvSpPr>
          <p:cNvPr id="6" name="矩形 5"/>
          <p:cNvSpPr/>
          <p:nvPr/>
        </p:nvSpPr>
        <p:spPr>
          <a:xfrm>
            <a:off x="5359833" y="1275660"/>
            <a:ext cx="2553648" cy="830997"/>
          </a:xfrm>
          <a:prstGeom prst="rect">
            <a:avLst/>
          </a:prstGeom>
        </p:spPr>
        <p:txBody>
          <a:bodyPr wrap="none">
            <a:spAutoFit/>
          </a:bodyPr>
          <a:lstStyle/>
          <a:p>
            <a:pPr algn="ctr"/>
            <a:r>
              <a:rPr kumimoji="1" lang="zh-CN" altLang="en-US" dirty="0">
                <a:solidFill>
                  <a:srgbClr val="006600"/>
                </a:solidFill>
                <a:latin typeface="+mn-lt"/>
                <a:ea typeface="+mn-ea"/>
                <a:cs typeface="+mn-ea"/>
                <a:sym typeface="+mn-lt"/>
              </a:rPr>
              <a:t>循环右移  </a:t>
            </a:r>
            <a:endParaRPr kumimoji="1" lang="en-US" altLang="zh-CN" dirty="0">
              <a:solidFill>
                <a:srgbClr val="006600"/>
              </a:solidFill>
              <a:latin typeface="+mn-lt"/>
              <a:ea typeface="+mn-ea"/>
              <a:cs typeface="+mn-ea"/>
              <a:sym typeface="+mn-lt"/>
            </a:endParaRPr>
          </a:p>
          <a:p>
            <a:pPr algn="ctr"/>
            <a:r>
              <a:rPr kumimoji="1" lang="en-US" altLang="zh-CN" dirty="0">
                <a:solidFill>
                  <a:srgbClr val="C00000"/>
                </a:solidFill>
                <a:latin typeface="+mn-lt"/>
                <a:ea typeface="+mn-ea"/>
                <a:cs typeface="+mn-ea"/>
                <a:sym typeface="+mn-lt"/>
              </a:rPr>
              <a:t>ROR</a:t>
            </a:r>
            <a:r>
              <a:rPr kumimoji="1" lang="en-US" altLang="zh-CN" dirty="0">
                <a:solidFill>
                  <a:srgbClr val="006600"/>
                </a:solidFill>
                <a:latin typeface="+mn-lt"/>
                <a:ea typeface="+mn-ea"/>
                <a:cs typeface="+mn-ea"/>
                <a:sym typeface="+mn-lt"/>
              </a:rPr>
              <a:t>  OPR, CNT</a:t>
            </a:r>
            <a:endParaRPr kumimoji="1" lang="en-US" altLang="zh-CN" dirty="0">
              <a:solidFill>
                <a:srgbClr val="006600"/>
              </a:solidFill>
              <a:latin typeface="+mn-lt"/>
              <a:ea typeface="+mn-ea"/>
              <a:cs typeface="+mn-ea"/>
              <a:sym typeface="+mn-lt"/>
            </a:endParaRPr>
          </a:p>
        </p:txBody>
      </p:sp>
      <p:sp>
        <p:nvSpPr>
          <p:cNvPr id="7" name="矩形 6"/>
          <p:cNvSpPr/>
          <p:nvPr/>
        </p:nvSpPr>
        <p:spPr>
          <a:xfrm>
            <a:off x="1127538" y="4832709"/>
            <a:ext cx="3299789" cy="830997"/>
          </a:xfrm>
          <a:prstGeom prst="rect">
            <a:avLst/>
          </a:prstGeom>
        </p:spPr>
        <p:txBody>
          <a:bodyPr wrap="square">
            <a:spAutoFit/>
          </a:bodyPr>
          <a:lstStyle/>
          <a:p>
            <a:pPr algn="ctr"/>
            <a:r>
              <a:rPr kumimoji="1" lang="zh-CN" altLang="en-US" dirty="0">
                <a:solidFill>
                  <a:srgbClr val="006600"/>
                </a:solidFill>
                <a:latin typeface="+mn-lt"/>
                <a:ea typeface="+mn-ea"/>
                <a:cs typeface="+mn-ea"/>
                <a:sym typeface="+mn-lt"/>
              </a:rPr>
              <a:t>带进位循环左移  </a:t>
            </a:r>
            <a:endParaRPr kumimoji="1" lang="en-US" altLang="zh-CN" dirty="0">
              <a:solidFill>
                <a:srgbClr val="006600"/>
              </a:solidFill>
              <a:latin typeface="+mn-lt"/>
              <a:ea typeface="+mn-ea"/>
              <a:cs typeface="+mn-ea"/>
              <a:sym typeface="+mn-lt"/>
            </a:endParaRPr>
          </a:p>
          <a:p>
            <a:pPr algn="ctr"/>
            <a:r>
              <a:rPr kumimoji="1" lang="en-US" altLang="zh-CN" dirty="0">
                <a:solidFill>
                  <a:srgbClr val="C00000"/>
                </a:solidFill>
                <a:latin typeface="+mn-lt"/>
                <a:ea typeface="+mn-ea"/>
                <a:cs typeface="+mn-ea"/>
                <a:sym typeface="+mn-lt"/>
              </a:rPr>
              <a:t>RCL</a:t>
            </a:r>
            <a:r>
              <a:rPr kumimoji="1" lang="en-US" altLang="zh-CN" dirty="0">
                <a:solidFill>
                  <a:srgbClr val="006600"/>
                </a:solidFill>
                <a:latin typeface="+mn-lt"/>
                <a:ea typeface="+mn-ea"/>
                <a:cs typeface="+mn-ea"/>
                <a:sym typeface="+mn-lt"/>
              </a:rPr>
              <a:t>  OPR, CNT</a:t>
            </a:r>
            <a:endParaRPr kumimoji="1" lang="en-US" altLang="zh-CN" dirty="0">
              <a:solidFill>
                <a:srgbClr val="006600"/>
              </a:solidFill>
              <a:latin typeface="+mn-lt"/>
              <a:ea typeface="+mn-ea"/>
              <a:cs typeface="+mn-ea"/>
              <a:sym typeface="+mn-lt"/>
            </a:endParaRPr>
          </a:p>
        </p:txBody>
      </p:sp>
      <p:sp>
        <p:nvSpPr>
          <p:cNvPr id="60" name="矩形 59"/>
          <p:cNvSpPr/>
          <p:nvPr/>
        </p:nvSpPr>
        <p:spPr>
          <a:xfrm>
            <a:off x="538992" y="3262668"/>
            <a:ext cx="3784519" cy="1323439"/>
          </a:xfrm>
          <a:prstGeom prst="rect">
            <a:avLst/>
          </a:prstGeom>
        </p:spPr>
        <p:txBody>
          <a:bodyPr wrap="square">
            <a:spAutoFit/>
          </a:bodyPr>
          <a:lstStyle/>
          <a:p>
            <a:pPr algn="just" eaLnBrk="1" hangingPunct="1"/>
            <a:r>
              <a:rPr kumimoji="1" lang="zh-CN" altLang="en-US" sz="2000" dirty="0">
                <a:solidFill>
                  <a:srgbClr val="0000FF"/>
                </a:solidFill>
                <a:latin typeface="+mn-lt"/>
                <a:ea typeface="+mn-ea"/>
                <a:cs typeface="+mn-ea"/>
                <a:sym typeface="+mn-lt"/>
              </a:rPr>
              <a:t>将目的操作数的最高位与最低位连成一个环，将环中的所有位一起向左移动</a:t>
            </a:r>
            <a:r>
              <a:rPr kumimoji="1" lang="en-US" altLang="zh-CN" sz="2000" dirty="0">
                <a:solidFill>
                  <a:srgbClr val="0000FF"/>
                </a:solidFill>
                <a:latin typeface="+mn-lt"/>
                <a:ea typeface="+mn-ea"/>
                <a:cs typeface="+mn-ea"/>
                <a:sym typeface="+mn-lt"/>
              </a:rPr>
              <a:t>CNT</a:t>
            </a:r>
            <a:r>
              <a:rPr kumimoji="1" lang="zh-CN" altLang="en-US" sz="2000" dirty="0">
                <a:solidFill>
                  <a:srgbClr val="0000FF"/>
                </a:solidFill>
                <a:latin typeface="+mn-lt"/>
                <a:ea typeface="+mn-ea"/>
                <a:cs typeface="+mn-ea"/>
                <a:sym typeface="+mn-lt"/>
              </a:rPr>
              <a:t>规定的次数。</a:t>
            </a:r>
            <a:r>
              <a:rPr kumimoji="1" lang="en-US" altLang="zh-CN" sz="2000" dirty="0">
                <a:solidFill>
                  <a:srgbClr val="0000FF"/>
                </a:solidFill>
                <a:latin typeface="+mn-lt"/>
                <a:ea typeface="+mn-ea"/>
                <a:cs typeface="+mn-ea"/>
                <a:sym typeface="+mn-lt"/>
              </a:rPr>
              <a:t>CF</a:t>
            </a:r>
            <a:r>
              <a:rPr kumimoji="1" lang="zh-CN" altLang="en-US" sz="2000" dirty="0">
                <a:solidFill>
                  <a:srgbClr val="0000FF"/>
                </a:solidFill>
                <a:latin typeface="+mn-lt"/>
                <a:ea typeface="+mn-ea"/>
                <a:cs typeface="+mn-ea"/>
                <a:sym typeface="+mn-lt"/>
              </a:rPr>
              <a:t>的内容为最后移入位的值</a:t>
            </a:r>
            <a:endParaRPr kumimoji="1" lang="zh-CN" altLang="en-US" sz="2000" dirty="0">
              <a:solidFill>
                <a:srgbClr val="0000FF"/>
              </a:solidFill>
              <a:latin typeface="+mn-lt"/>
              <a:ea typeface="+mn-ea"/>
              <a:cs typeface="+mn-ea"/>
              <a:sym typeface="+mn-lt"/>
            </a:endParaRPr>
          </a:p>
        </p:txBody>
      </p:sp>
      <p:sp>
        <p:nvSpPr>
          <p:cNvPr id="61" name="矩形 60"/>
          <p:cNvSpPr/>
          <p:nvPr/>
        </p:nvSpPr>
        <p:spPr>
          <a:xfrm>
            <a:off x="4692519" y="3215992"/>
            <a:ext cx="3793407" cy="1323439"/>
          </a:xfrm>
          <a:prstGeom prst="rect">
            <a:avLst/>
          </a:prstGeom>
        </p:spPr>
        <p:txBody>
          <a:bodyPr wrap="square">
            <a:spAutoFit/>
          </a:bodyPr>
          <a:lstStyle/>
          <a:p>
            <a:pPr algn="just" eaLnBrk="1" hangingPunct="1"/>
            <a:r>
              <a:rPr kumimoji="1" lang="zh-CN" altLang="en-US" sz="2000" dirty="0">
                <a:solidFill>
                  <a:srgbClr val="0000FF"/>
                </a:solidFill>
                <a:latin typeface="+mn-lt"/>
                <a:ea typeface="+mn-ea"/>
                <a:cs typeface="+mn-ea"/>
                <a:sym typeface="+mn-lt"/>
              </a:rPr>
              <a:t>将目的操作数的最高位与最低位连成一个环，将环中的所有位一起向右移动</a:t>
            </a:r>
            <a:r>
              <a:rPr kumimoji="1" lang="en-US" altLang="zh-CN" sz="2000" dirty="0">
                <a:solidFill>
                  <a:srgbClr val="0000FF"/>
                </a:solidFill>
                <a:latin typeface="+mn-lt"/>
                <a:ea typeface="+mn-ea"/>
                <a:cs typeface="+mn-ea"/>
                <a:sym typeface="+mn-lt"/>
              </a:rPr>
              <a:t>CNT</a:t>
            </a:r>
            <a:r>
              <a:rPr kumimoji="1" lang="zh-CN" altLang="en-US" sz="2000" dirty="0">
                <a:solidFill>
                  <a:srgbClr val="0000FF"/>
                </a:solidFill>
                <a:latin typeface="+mn-lt"/>
                <a:ea typeface="+mn-ea"/>
                <a:cs typeface="+mn-ea"/>
                <a:sym typeface="+mn-lt"/>
              </a:rPr>
              <a:t>规定的次数，</a:t>
            </a:r>
            <a:r>
              <a:rPr kumimoji="1" lang="en-US" altLang="zh-CN" sz="2000" dirty="0">
                <a:solidFill>
                  <a:srgbClr val="0000FF"/>
                </a:solidFill>
                <a:latin typeface="+mn-lt"/>
                <a:ea typeface="+mn-ea"/>
                <a:cs typeface="+mn-ea"/>
                <a:sym typeface="+mn-lt"/>
              </a:rPr>
              <a:t>CF</a:t>
            </a:r>
            <a:r>
              <a:rPr kumimoji="1" lang="zh-CN" altLang="en-US" sz="2000" dirty="0">
                <a:solidFill>
                  <a:srgbClr val="0000FF"/>
                </a:solidFill>
                <a:latin typeface="+mn-lt"/>
                <a:ea typeface="+mn-ea"/>
                <a:cs typeface="+mn-ea"/>
                <a:sym typeface="+mn-lt"/>
              </a:rPr>
              <a:t>的内容为最后移入位的值</a:t>
            </a:r>
            <a:endParaRPr kumimoji="1" lang="zh-CN" altLang="en-US" sz="2000" dirty="0">
              <a:solidFill>
                <a:srgbClr val="0000FF"/>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0420"/>
                                        </p:tgtEl>
                                        <p:attrNameLst>
                                          <p:attrName>style.visibility</p:attrName>
                                        </p:attrNameLst>
                                      </p:cBhvr>
                                      <p:to>
                                        <p:strVal val="visible"/>
                                      </p:to>
                                    </p:set>
                                    <p:animEffect transition="in" filter="randombar(horizontal)">
                                      <p:cBhvr>
                                        <p:cTn id="7" dur="500"/>
                                        <p:tgtEl>
                                          <p:spTgt spid="60420"/>
                                        </p:tgtEl>
                                      </p:cBhvr>
                                    </p:animEffect>
                                  </p:childTnLst>
                                </p:cTn>
                              </p:par>
                              <p:par>
                                <p:cTn id="8" presetID="14" presetClass="entr" presetSubtype="10" fill="hold" nodeType="withEffect">
                                  <p:stCondLst>
                                    <p:cond delay="0"/>
                                  </p:stCondLst>
                                  <p:childTnLst>
                                    <p:set>
                                      <p:cBhvr>
                                        <p:cTn id="9" dur="1" fill="hold">
                                          <p:stCondLst>
                                            <p:cond delay="0"/>
                                          </p:stCondLst>
                                        </p:cTn>
                                        <p:tgtEl>
                                          <p:spTgt spid="60421"/>
                                        </p:tgtEl>
                                        <p:attrNameLst>
                                          <p:attrName>style.visibility</p:attrName>
                                        </p:attrNameLst>
                                      </p:cBhvr>
                                      <p:to>
                                        <p:strVal val="visible"/>
                                      </p:to>
                                    </p:set>
                                    <p:animEffect transition="in" filter="randombar(horizontal)">
                                      <p:cBhvr>
                                        <p:cTn id="10" dur="500"/>
                                        <p:tgtEl>
                                          <p:spTgt spid="60421"/>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60434"/>
                                        </p:tgtEl>
                                        <p:attrNameLst>
                                          <p:attrName>style.visibility</p:attrName>
                                        </p:attrNameLst>
                                      </p:cBhvr>
                                      <p:to>
                                        <p:strVal val="visible"/>
                                      </p:to>
                                    </p:set>
                                    <p:animEffect transition="in" filter="randombar(horizontal)">
                                      <p:cBhvr>
                                        <p:cTn id="13" dur="500"/>
                                        <p:tgtEl>
                                          <p:spTgt spid="60434"/>
                                        </p:tgtEl>
                                      </p:cBhvr>
                                    </p:animEffect>
                                  </p:childTnLst>
                                </p:cTn>
                              </p:par>
                              <p:par>
                                <p:cTn id="14" presetID="14" presetClass="entr" presetSubtype="1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randombar(horizontal)">
                                      <p:cBhvr>
                                        <p:cTn id="16" dur="500"/>
                                        <p:tgtEl>
                                          <p:spTgt spid="2"/>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randombar(horizontal)">
                                      <p:cBhvr>
                                        <p:cTn id="22" dur="500"/>
                                        <p:tgtEl>
                                          <p:spTgt spid="6"/>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randombar(horizontal)">
                                      <p:cBhvr>
                                        <p:cTn id="25" dur="500"/>
                                        <p:tgtEl>
                                          <p:spTgt spid="60"/>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randombar(horizontal)">
                                      <p:cBhvr>
                                        <p:cTn id="28" dur="500"/>
                                        <p:tgtEl>
                                          <p:spTgt spid="61"/>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60419"/>
                                        </p:tgtEl>
                                        <p:attrNameLst>
                                          <p:attrName>style.visibility</p:attrName>
                                        </p:attrNameLst>
                                      </p:cBhvr>
                                      <p:to>
                                        <p:strVal val="visible"/>
                                      </p:to>
                                    </p:set>
                                    <p:animEffect transition="in" filter="randombar(horizontal)">
                                      <p:cBhvr>
                                        <p:cTn id="33" dur="500"/>
                                        <p:tgtEl>
                                          <p:spTgt spid="60419"/>
                                        </p:tgtEl>
                                      </p:cBhvr>
                                    </p:animEffect>
                                  </p:childTnLst>
                                </p:cTn>
                              </p:par>
                              <p:par>
                                <p:cTn id="34" presetID="14" presetClass="entr" presetSubtype="10" fill="hold" nodeType="with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randombar(horizontal)">
                                      <p:cBhvr>
                                        <p:cTn id="36" dur="500"/>
                                        <p:tgtEl>
                                          <p:spTgt spid="3"/>
                                        </p:tgtEl>
                                      </p:cBhvr>
                                    </p:animEffect>
                                  </p:childTnLst>
                                </p:cTn>
                              </p:par>
                              <p:par>
                                <p:cTn id="37" presetID="14" presetClass="entr" presetSubtype="10" fill="hold" grpId="0" nodeType="withEffect">
                                  <p:stCondLst>
                                    <p:cond delay="0"/>
                                  </p:stCondLst>
                                  <p:childTnLst>
                                    <p:set>
                                      <p:cBhvr>
                                        <p:cTn id="38" dur="1" fill="hold">
                                          <p:stCondLst>
                                            <p:cond delay="0"/>
                                          </p:stCondLst>
                                        </p:cTn>
                                        <p:tgtEl>
                                          <p:spTgt spid="60427"/>
                                        </p:tgtEl>
                                        <p:attrNameLst>
                                          <p:attrName>style.visibility</p:attrName>
                                        </p:attrNameLst>
                                      </p:cBhvr>
                                      <p:to>
                                        <p:strVal val="visible"/>
                                      </p:to>
                                    </p:set>
                                    <p:animEffect transition="in" filter="randombar(horizontal)">
                                      <p:cBhvr>
                                        <p:cTn id="39" dur="500"/>
                                        <p:tgtEl>
                                          <p:spTgt spid="60427"/>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60449"/>
                                        </p:tgtEl>
                                        <p:attrNameLst>
                                          <p:attrName>style.visibility</p:attrName>
                                        </p:attrNameLst>
                                      </p:cBhvr>
                                      <p:to>
                                        <p:strVal val="visible"/>
                                      </p:to>
                                    </p:set>
                                    <p:animEffect transition="in" filter="randombar(horizontal)">
                                      <p:cBhvr>
                                        <p:cTn id="42" dur="500"/>
                                        <p:tgtEl>
                                          <p:spTgt spid="60449"/>
                                        </p:tgtEl>
                                      </p:cBhvr>
                                    </p:animEffect>
                                  </p:childTnLst>
                                </p:cTn>
                              </p:par>
                              <p:par>
                                <p:cTn id="43" presetID="14" presetClass="entr" presetSubtype="10" fill="hold" nodeType="with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randombar(horizontal)">
                                      <p:cBhvr>
                                        <p:cTn id="45" dur="500"/>
                                        <p:tgtEl>
                                          <p:spTgt spid="4"/>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randombar(horizontal)">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animBg="1"/>
      <p:bldP spid="60420" grpId="0"/>
      <p:bldP spid="60427" grpId="0"/>
      <p:bldP spid="60434" grpId="0"/>
      <p:bldP spid="60449" grpId="0"/>
      <p:bldP spid="5" grpId="0"/>
      <p:bldP spid="6" grpId="0"/>
      <p:bldP spid="7" grpId="0"/>
      <p:bldP spid="60" grpId="0"/>
      <p:bldP spid="6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42" name="Group 3"/>
          <p:cNvGrpSpPr/>
          <p:nvPr/>
        </p:nvGrpSpPr>
        <p:grpSpPr bwMode="auto">
          <a:xfrm>
            <a:off x="488473" y="1855078"/>
            <a:ext cx="8376783" cy="5081592"/>
            <a:chOff x="1422" y="1794"/>
            <a:chExt cx="5009" cy="3201"/>
          </a:xfrm>
        </p:grpSpPr>
        <p:sp>
          <p:nvSpPr>
            <p:cNvPr id="61443" name="Text Box 4"/>
            <p:cNvSpPr txBox="1">
              <a:spLocks noChangeArrowheads="1"/>
            </p:cNvSpPr>
            <p:nvPr/>
          </p:nvSpPr>
          <p:spPr bwMode="auto">
            <a:xfrm>
              <a:off x="1422" y="1794"/>
              <a:ext cx="5009" cy="3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20000"/>
                </a:lnSpc>
              </a:pPr>
              <a:r>
                <a:rPr kumimoji="1" lang="zh-CN" altLang="en-US" sz="2200" dirty="0">
                  <a:solidFill>
                    <a:srgbClr val="002060"/>
                  </a:solidFill>
                  <a:latin typeface="+mn-lt"/>
                  <a:ea typeface="+mn-ea"/>
                  <a:cs typeface="+mn-ea"/>
                  <a:sym typeface="+mn-lt"/>
                </a:rPr>
                <a:t>*  </a:t>
              </a:r>
              <a:r>
                <a:rPr kumimoji="1" lang="en-US" altLang="zh-CN" sz="2200" dirty="0">
                  <a:solidFill>
                    <a:srgbClr val="002060"/>
                  </a:solidFill>
                  <a:latin typeface="+mn-lt"/>
                  <a:ea typeface="+mn-ea"/>
                  <a:cs typeface="+mn-ea"/>
                  <a:sym typeface="+mn-lt"/>
                </a:rPr>
                <a:t>OPR</a:t>
              </a:r>
              <a:r>
                <a:rPr kumimoji="1" lang="zh-CN" altLang="en-US" sz="2200" dirty="0">
                  <a:solidFill>
                    <a:srgbClr val="002060"/>
                  </a:solidFill>
                  <a:latin typeface="+mn-lt"/>
                  <a:ea typeface="+mn-ea"/>
                  <a:cs typeface="+mn-ea"/>
                  <a:sym typeface="+mn-lt"/>
                </a:rPr>
                <a:t>可用除立即数以外的任何寻址方式 </a:t>
              </a:r>
              <a:endParaRPr kumimoji="1" lang="zh-CN" altLang="en-US" sz="2200" dirty="0">
                <a:solidFill>
                  <a:srgbClr val="002060"/>
                </a:solidFill>
                <a:latin typeface="+mn-lt"/>
                <a:ea typeface="+mn-ea"/>
                <a:cs typeface="+mn-ea"/>
                <a:sym typeface="+mn-lt"/>
              </a:endParaRPr>
            </a:p>
            <a:p>
              <a:pPr>
                <a:lnSpc>
                  <a:spcPct val="120000"/>
                </a:lnSpc>
              </a:pPr>
              <a:r>
                <a:rPr kumimoji="1" lang="zh-CN" altLang="en-US" sz="2200" dirty="0">
                  <a:solidFill>
                    <a:srgbClr val="002060"/>
                  </a:solidFill>
                  <a:latin typeface="+mn-lt"/>
                  <a:ea typeface="+mn-ea"/>
                  <a:cs typeface="+mn-ea"/>
                  <a:sym typeface="+mn-lt"/>
                </a:rPr>
                <a:t>*  条件标志位：</a:t>
              </a:r>
              <a:endParaRPr kumimoji="1" lang="zh-CN" altLang="en-US" sz="2200" dirty="0">
                <a:solidFill>
                  <a:srgbClr val="002060"/>
                </a:solidFill>
                <a:latin typeface="+mn-lt"/>
                <a:ea typeface="+mn-ea"/>
                <a:cs typeface="+mn-ea"/>
                <a:sym typeface="+mn-lt"/>
              </a:endParaRPr>
            </a:p>
            <a:p>
              <a:pPr>
                <a:lnSpc>
                  <a:spcPct val="120000"/>
                </a:lnSpc>
              </a:pPr>
              <a:r>
                <a:rPr kumimoji="1" lang="zh-CN" altLang="en-US" sz="2200" dirty="0">
                  <a:solidFill>
                    <a:srgbClr val="002060"/>
                  </a:solidFill>
                  <a:latin typeface="+mn-lt"/>
                  <a:ea typeface="+mn-ea"/>
                  <a:cs typeface="+mn-ea"/>
                  <a:sym typeface="+mn-lt"/>
                </a:rPr>
                <a:t>     </a:t>
              </a:r>
              <a:r>
                <a:rPr kumimoji="1" lang="en-US" altLang="zh-CN" sz="2000" dirty="0">
                  <a:solidFill>
                    <a:srgbClr val="002060"/>
                  </a:solidFill>
                  <a:latin typeface="+mn-lt"/>
                  <a:ea typeface="+mn-ea"/>
                  <a:cs typeface="+mn-ea"/>
                  <a:sym typeface="+mn-lt"/>
                </a:rPr>
                <a:t>CF = </a:t>
              </a:r>
              <a:r>
                <a:rPr kumimoji="1" lang="zh-CN" altLang="en-US" sz="2000" dirty="0">
                  <a:solidFill>
                    <a:srgbClr val="002060"/>
                  </a:solidFill>
                  <a:latin typeface="+mn-lt"/>
                  <a:ea typeface="+mn-ea"/>
                  <a:cs typeface="+mn-ea"/>
                  <a:sym typeface="+mn-lt"/>
                </a:rPr>
                <a:t>移入的数值</a:t>
              </a:r>
              <a:endParaRPr kumimoji="1" lang="zh-CN" altLang="en-US" sz="2000" dirty="0">
                <a:solidFill>
                  <a:srgbClr val="002060"/>
                </a:solidFill>
                <a:latin typeface="+mn-lt"/>
                <a:ea typeface="+mn-ea"/>
                <a:cs typeface="+mn-ea"/>
                <a:sym typeface="+mn-lt"/>
              </a:endParaRPr>
            </a:p>
            <a:p>
              <a:pPr>
                <a:lnSpc>
                  <a:spcPct val="120000"/>
                </a:lnSpc>
              </a:pPr>
              <a:r>
                <a:rPr kumimoji="1" lang="zh-CN" altLang="en-US" sz="2000" dirty="0">
                  <a:solidFill>
                    <a:srgbClr val="002060"/>
                  </a:solidFill>
                  <a:latin typeface="+mn-lt"/>
                  <a:ea typeface="+mn-ea"/>
                  <a:cs typeface="+mn-ea"/>
                  <a:sym typeface="+mn-lt"/>
                </a:rPr>
                <a:t>                   </a:t>
              </a:r>
              <a:r>
                <a:rPr kumimoji="1" lang="en-US" altLang="en-US" sz="2000" dirty="0">
                  <a:solidFill>
                    <a:srgbClr val="002060"/>
                  </a:solidFill>
                  <a:latin typeface="+mn-lt"/>
                  <a:ea typeface="+mn-ea"/>
                  <a:cs typeface="+mn-ea"/>
                  <a:sym typeface="+mn-lt"/>
                </a:rPr>
                <a:t>1    </a:t>
              </a:r>
              <a:r>
                <a:rPr kumimoji="1" lang="en-US" altLang="zh-CN" sz="2000" dirty="0">
                  <a:solidFill>
                    <a:srgbClr val="002060"/>
                  </a:solidFill>
                  <a:latin typeface="+mn-lt"/>
                  <a:ea typeface="+mn-ea"/>
                  <a:cs typeface="+mn-ea"/>
                  <a:sym typeface="+mn-lt"/>
                </a:rPr>
                <a:t>CNT=1</a:t>
              </a:r>
              <a:r>
                <a:rPr kumimoji="1" lang="zh-CN" altLang="en-US" sz="2000" dirty="0">
                  <a:solidFill>
                    <a:srgbClr val="002060"/>
                  </a:solidFill>
                  <a:latin typeface="+mn-lt"/>
                  <a:ea typeface="+mn-ea"/>
                  <a:cs typeface="+mn-ea"/>
                  <a:sym typeface="+mn-lt"/>
                </a:rPr>
                <a:t>时，最高有效位的值发生变化</a:t>
              </a:r>
              <a:endParaRPr kumimoji="1" lang="zh-CN" altLang="en-US" sz="2000" dirty="0">
                <a:solidFill>
                  <a:srgbClr val="002060"/>
                </a:solidFill>
                <a:latin typeface="+mn-lt"/>
                <a:ea typeface="+mn-ea"/>
                <a:cs typeface="+mn-ea"/>
                <a:sym typeface="+mn-lt"/>
              </a:endParaRPr>
            </a:p>
            <a:p>
              <a:pPr>
                <a:lnSpc>
                  <a:spcPct val="120000"/>
                </a:lnSpc>
              </a:pPr>
              <a:r>
                <a:rPr kumimoji="1" lang="en-US" altLang="en-US" sz="2000" dirty="0">
                  <a:solidFill>
                    <a:srgbClr val="002060"/>
                  </a:solidFill>
                  <a:latin typeface="+mn-lt"/>
                  <a:ea typeface="+mn-ea"/>
                  <a:cs typeface="+mn-ea"/>
                  <a:sym typeface="+mn-lt"/>
                </a:rPr>
                <a:t>                   0    </a:t>
              </a:r>
              <a:r>
                <a:rPr kumimoji="1" lang="en-US" altLang="zh-CN" sz="2000" dirty="0">
                  <a:solidFill>
                    <a:srgbClr val="002060"/>
                  </a:solidFill>
                  <a:latin typeface="+mn-lt"/>
                  <a:ea typeface="+mn-ea"/>
                  <a:cs typeface="+mn-ea"/>
                  <a:sym typeface="+mn-lt"/>
                </a:rPr>
                <a:t>CNT=1</a:t>
              </a:r>
              <a:r>
                <a:rPr kumimoji="1" lang="zh-CN" altLang="en-US" sz="2000" dirty="0">
                  <a:solidFill>
                    <a:srgbClr val="002060"/>
                  </a:solidFill>
                  <a:latin typeface="+mn-lt"/>
                  <a:ea typeface="+mn-ea"/>
                  <a:cs typeface="+mn-ea"/>
                  <a:sym typeface="+mn-lt"/>
                </a:rPr>
                <a:t>时，最高有效位的值不变</a:t>
              </a:r>
              <a:endParaRPr kumimoji="1" lang="zh-CN" altLang="en-US" sz="2000" dirty="0">
                <a:solidFill>
                  <a:srgbClr val="002060"/>
                </a:solidFill>
                <a:latin typeface="+mn-lt"/>
                <a:ea typeface="+mn-ea"/>
                <a:cs typeface="+mn-ea"/>
                <a:sym typeface="+mn-lt"/>
              </a:endParaRPr>
            </a:p>
            <a:p>
              <a:pPr>
                <a:lnSpc>
                  <a:spcPct val="120000"/>
                </a:lnSpc>
              </a:pPr>
              <a:r>
                <a:rPr kumimoji="1" lang="zh-CN" altLang="en-US" sz="2200" dirty="0">
                  <a:solidFill>
                    <a:srgbClr val="002060"/>
                  </a:solidFill>
                  <a:latin typeface="+mn-lt"/>
                  <a:ea typeface="+mn-ea"/>
                  <a:cs typeface="+mn-ea"/>
                  <a:sym typeface="+mn-lt"/>
                </a:rPr>
                <a:t>              </a:t>
              </a:r>
              <a:r>
                <a:rPr kumimoji="1" lang="en-US" altLang="zh-CN" sz="2200" dirty="0">
                  <a:solidFill>
                    <a:srgbClr val="F05010"/>
                  </a:solidFill>
                  <a:latin typeface="+mn-lt"/>
                  <a:ea typeface="+mn-ea"/>
                  <a:cs typeface="+mn-ea"/>
                  <a:sym typeface="+mn-lt"/>
                </a:rPr>
                <a:t>CNT&gt;1</a:t>
              </a:r>
              <a:r>
                <a:rPr kumimoji="1" lang="zh-CN" altLang="en-US" sz="2200" dirty="0">
                  <a:solidFill>
                    <a:srgbClr val="F05010"/>
                  </a:solidFill>
                  <a:latin typeface="+mn-lt"/>
                  <a:ea typeface="+mn-ea"/>
                  <a:cs typeface="+mn-ea"/>
                  <a:sym typeface="+mn-lt"/>
                </a:rPr>
                <a:t>时，</a:t>
              </a:r>
              <a:r>
                <a:rPr kumimoji="1" lang="en-US" altLang="zh-CN" sz="2200" dirty="0">
                  <a:solidFill>
                    <a:srgbClr val="F05010"/>
                  </a:solidFill>
                  <a:latin typeface="+mn-lt"/>
                  <a:ea typeface="+mn-ea"/>
                  <a:cs typeface="+mn-ea"/>
                  <a:sym typeface="+mn-lt"/>
                </a:rPr>
                <a:t>OF</a:t>
              </a:r>
              <a:r>
                <a:rPr kumimoji="1" lang="zh-CN" altLang="en-US" sz="2200" dirty="0">
                  <a:solidFill>
                    <a:srgbClr val="F05010"/>
                  </a:solidFill>
                  <a:latin typeface="+mn-lt"/>
                  <a:ea typeface="+mn-ea"/>
                  <a:cs typeface="+mn-ea"/>
                  <a:sym typeface="+mn-lt"/>
                </a:rPr>
                <a:t>无意义</a:t>
              </a:r>
              <a:endParaRPr kumimoji="1" lang="en-US" altLang="zh-CN" sz="2200" dirty="0">
                <a:solidFill>
                  <a:srgbClr val="F05010"/>
                </a:solidFill>
                <a:latin typeface="+mn-lt"/>
                <a:ea typeface="+mn-ea"/>
                <a:cs typeface="+mn-ea"/>
                <a:sym typeface="+mn-lt"/>
              </a:endParaRPr>
            </a:p>
            <a:p>
              <a:pPr>
                <a:lnSpc>
                  <a:spcPct val="120000"/>
                </a:lnSpc>
              </a:pPr>
              <a:r>
                <a:rPr kumimoji="1" lang="zh-CN" altLang="en-US" sz="2200" dirty="0">
                  <a:solidFill>
                    <a:srgbClr val="002060"/>
                  </a:solidFill>
                  <a:latin typeface="+mn-lt"/>
                  <a:ea typeface="+mn-ea"/>
                  <a:cs typeface="+mn-ea"/>
                  <a:sym typeface="+mn-lt"/>
                </a:rPr>
                <a:t>    移位指令：</a:t>
              </a:r>
              <a:r>
                <a:rPr kumimoji="1" lang="en-US" altLang="zh-CN" sz="2000" dirty="0">
                  <a:solidFill>
                    <a:srgbClr val="002060"/>
                  </a:solidFill>
                  <a:latin typeface="+mn-lt"/>
                  <a:ea typeface="+mn-ea"/>
                  <a:cs typeface="+mn-ea"/>
                  <a:sym typeface="+mn-lt"/>
                </a:rPr>
                <a:t>SF</a:t>
              </a:r>
              <a:r>
                <a:rPr kumimoji="1" lang="zh-CN" altLang="en-US" sz="2000" dirty="0">
                  <a:solidFill>
                    <a:srgbClr val="002060"/>
                  </a:solidFill>
                  <a:latin typeface="+mn-lt"/>
                  <a:ea typeface="+mn-ea"/>
                  <a:cs typeface="+mn-ea"/>
                  <a:sym typeface="+mn-lt"/>
                </a:rPr>
                <a:t>、</a:t>
              </a:r>
              <a:r>
                <a:rPr kumimoji="1" lang="en-US" altLang="zh-CN" sz="2000" dirty="0">
                  <a:solidFill>
                    <a:srgbClr val="002060"/>
                  </a:solidFill>
                  <a:latin typeface="+mn-lt"/>
                  <a:ea typeface="+mn-ea"/>
                  <a:cs typeface="+mn-ea"/>
                  <a:sym typeface="+mn-lt"/>
                </a:rPr>
                <a:t>ZF</a:t>
              </a:r>
              <a:r>
                <a:rPr kumimoji="1" lang="zh-CN" altLang="en-US" sz="2000" dirty="0">
                  <a:solidFill>
                    <a:srgbClr val="002060"/>
                  </a:solidFill>
                  <a:latin typeface="+mn-lt"/>
                  <a:ea typeface="+mn-ea"/>
                  <a:cs typeface="+mn-ea"/>
                  <a:sym typeface="+mn-lt"/>
                </a:rPr>
                <a:t>、</a:t>
              </a:r>
              <a:r>
                <a:rPr kumimoji="1" lang="en-US" altLang="zh-CN" sz="2000" dirty="0">
                  <a:solidFill>
                    <a:srgbClr val="002060"/>
                  </a:solidFill>
                  <a:latin typeface="+mn-lt"/>
                  <a:ea typeface="+mn-ea"/>
                  <a:cs typeface="+mn-ea"/>
                  <a:sym typeface="+mn-lt"/>
                </a:rPr>
                <a:t>PF </a:t>
              </a:r>
              <a:r>
                <a:rPr kumimoji="1" lang="zh-CN" altLang="zh-CN" sz="2000" dirty="0">
                  <a:solidFill>
                    <a:srgbClr val="002060"/>
                  </a:solidFill>
                  <a:latin typeface="+mn-lt"/>
                  <a:ea typeface="+mn-ea"/>
                  <a:cs typeface="+mn-ea"/>
                  <a:sym typeface="+mn-lt"/>
                </a:rPr>
                <a:t>根据移位结果设置，</a:t>
              </a:r>
              <a:r>
                <a:rPr kumimoji="1" lang="en-US" altLang="zh-CN" sz="2000" dirty="0">
                  <a:solidFill>
                    <a:srgbClr val="002060"/>
                  </a:solidFill>
                  <a:latin typeface="+mn-lt"/>
                  <a:ea typeface="+mn-ea"/>
                  <a:cs typeface="+mn-ea"/>
                  <a:sym typeface="+mn-lt"/>
                </a:rPr>
                <a:t>AF</a:t>
              </a:r>
              <a:r>
                <a:rPr kumimoji="1" lang="zh-CN" altLang="zh-CN" sz="2000" dirty="0">
                  <a:solidFill>
                    <a:srgbClr val="002060"/>
                  </a:solidFill>
                  <a:latin typeface="+mn-lt"/>
                  <a:ea typeface="+mn-ea"/>
                  <a:cs typeface="+mn-ea"/>
                  <a:sym typeface="+mn-lt"/>
                </a:rPr>
                <a:t>无定义</a:t>
              </a:r>
              <a:endParaRPr kumimoji="1" lang="zh-CN" altLang="zh-CN" sz="2000" dirty="0">
                <a:solidFill>
                  <a:srgbClr val="002060"/>
                </a:solidFill>
                <a:latin typeface="+mn-lt"/>
                <a:ea typeface="+mn-ea"/>
                <a:cs typeface="+mn-ea"/>
                <a:sym typeface="+mn-lt"/>
              </a:endParaRPr>
            </a:p>
            <a:p>
              <a:pPr>
                <a:lnSpc>
                  <a:spcPct val="120000"/>
                </a:lnSpc>
              </a:pPr>
              <a:r>
                <a:rPr kumimoji="1" lang="zh-CN" altLang="zh-CN" sz="2200" dirty="0">
                  <a:solidFill>
                    <a:srgbClr val="002060"/>
                  </a:solidFill>
                  <a:latin typeface="+mn-lt"/>
                  <a:ea typeface="+mn-ea"/>
                  <a:cs typeface="+mn-ea"/>
                  <a:sym typeface="+mn-lt"/>
                </a:rPr>
                <a:t>    循环移位指令</a:t>
              </a:r>
              <a:r>
                <a:rPr kumimoji="1" lang="zh-CN" altLang="en-US" sz="2200" dirty="0">
                  <a:solidFill>
                    <a:srgbClr val="002060"/>
                  </a:solidFill>
                  <a:latin typeface="+mn-lt"/>
                  <a:ea typeface="+mn-ea"/>
                  <a:cs typeface="+mn-ea"/>
                  <a:sym typeface="+mn-lt"/>
                </a:rPr>
                <a:t>可以改变操作数中所有位的位置，</a:t>
              </a:r>
              <a:r>
                <a:rPr kumimoji="1" lang="zh-CN" altLang="zh-CN" sz="2000" dirty="0">
                  <a:solidFill>
                    <a:srgbClr val="002060"/>
                  </a:solidFill>
                  <a:latin typeface="+mn-lt"/>
                  <a:ea typeface="+mn-ea"/>
                  <a:cs typeface="+mn-ea"/>
                  <a:sym typeface="+mn-lt"/>
                </a:rPr>
                <a:t>不影响 </a:t>
              </a:r>
              <a:r>
                <a:rPr kumimoji="1" lang="en-US" altLang="zh-CN" sz="2000" dirty="0">
                  <a:solidFill>
                    <a:srgbClr val="002060"/>
                  </a:solidFill>
                  <a:latin typeface="+mn-lt"/>
                  <a:ea typeface="+mn-ea"/>
                  <a:cs typeface="+mn-ea"/>
                  <a:sym typeface="+mn-lt"/>
                </a:rPr>
                <a:t>SF</a:t>
              </a:r>
              <a:r>
                <a:rPr kumimoji="1" lang="zh-CN" altLang="en-US" sz="2000" dirty="0">
                  <a:solidFill>
                    <a:srgbClr val="002060"/>
                  </a:solidFill>
                  <a:latin typeface="+mn-lt"/>
                  <a:ea typeface="+mn-ea"/>
                  <a:cs typeface="+mn-ea"/>
                  <a:sym typeface="+mn-lt"/>
                </a:rPr>
                <a:t>、</a:t>
              </a:r>
              <a:r>
                <a:rPr kumimoji="1" lang="en-US" altLang="zh-CN" sz="2000" dirty="0">
                  <a:solidFill>
                    <a:srgbClr val="002060"/>
                  </a:solidFill>
                  <a:latin typeface="+mn-lt"/>
                  <a:ea typeface="+mn-ea"/>
                  <a:cs typeface="+mn-ea"/>
                  <a:sym typeface="+mn-lt"/>
                </a:rPr>
                <a:t>ZF</a:t>
              </a:r>
              <a:r>
                <a:rPr kumimoji="1" lang="zh-CN" altLang="en-US" sz="2000" dirty="0">
                  <a:solidFill>
                    <a:srgbClr val="002060"/>
                  </a:solidFill>
                  <a:latin typeface="+mn-lt"/>
                  <a:ea typeface="+mn-ea"/>
                  <a:cs typeface="+mn-ea"/>
                  <a:sym typeface="+mn-lt"/>
                </a:rPr>
                <a:t>、</a:t>
              </a:r>
              <a:endParaRPr kumimoji="1" lang="en-US" altLang="zh-CN" sz="2000" dirty="0">
                <a:solidFill>
                  <a:srgbClr val="002060"/>
                </a:solidFill>
                <a:latin typeface="+mn-lt"/>
                <a:ea typeface="+mn-ea"/>
                <a:cs typeface="+mn-ea"/>
                <a:sym typeface="+mn-lt"/>
              </a:endParaRPr>
            </a:p>
            <a:p>
              <a:pPr>
                <a:lnSpc>
                  <a:spcPct val="120000"/>
                </a:lnSpc>
              </a:pPr>
              <a:r>
                <a:rPr kumimoji="1" lang="en-US" altLang="zh-CN" sz="2000" dirty="0">
                  <a:solidFill>
                    <a:srgbClr val="002060"/>
                  </a:solidFill>
                  <a:latin typeface="+mn-lt"/>
                  <a:ea typeface="+mn-ea"/>
                  <a:cs typeface="+mn-ea"/>
                  <a:sym typeface="+mn-lt"/>
                </a:rPr>
                <a:t>     PF</a:t>
              </a:r>
              <a:r>
                <a:rPr kumimoji="1" lang="zh-CN" altLang="en-US" sz="2000" dirty="0">
                  <a:solidFill>
                    <a:srgbClr val="002060"/>
                  </a:solidFill>
                  <a:latin typeface="+mn-lt"/>
                  <a:ea typeface="+mn-ea"/>
                  <a:cs typeface="+mn-ea"/>
                  <a:sym typeface="+mn-lt"/>
                </a:rPr>
                <a:t>、</a:t>
              </a:r>
              <a:r>
                <a:rPr kumimoji="1" lang="en-US" altLang="zh-CN" sz="2000" dirty="0">
                  <a:solidFill>
                    <a:srgbClr val="002060"/>
                  </a:solidFill>
                  <a:latin typeface="+mn-lt"/>
                  <a:ea typeface="+mn-ea"/>
                  <a:cs typeface="+mn-ea"/>
                  <a:sym typeface="+mn-lt"/>
                </a:rPr>
                <a:t>AF</a:t>
              </a:r>
              <a:endParaRPr kumimoji="1" lang="en-US" altLang="zh-CN" sz="2000" dirty="0">
                <a:solidFill>
                  <a:srgbClr val="002060"/>
                </a:solidFill>
                <a:latin typeface="+mn-lt"/>
                <a:ea typeface="+mn-ea"/>
                <a:cs typeface="+mn-ea"/>
                <a:sym typeface="+mn-lt"/>
              </a:endParaRPr>
            </a:p>
            <a:p>
              <a:pPr>
                <a:lnSpc>
                  <a:spcPct val="120000"/>
                </a:lnSpc>
              </a:pPr>
              <a:r>
                <a:rPr kumimoji="1" lang="zh-CN" altLang="en-US" sz="2000" dirty="0">
                  <a:solidFill>
                    <a:srgbClr val="002060"/>
                  </a:solidFill>
                  <a:latin typeface="+mn-lt"/>
                  <a:ea typeface="+mn-ea"/>
                  <a:cs typeface="+mn-ea"/>
                  <a:sym typeface="+mn-lt"/>
                </a:rPr>
                <a:t>*   算术</a:t>
              </a:r>
              <a:r>
                <a:rPr kumimoji="1" lang="en-US" altLang="zh-CN" sz="2000" dirty="0">
                  <a:solidFill>
                    <a:srgbClr val="002060"/>
                  </a:solidFill>
                  <a:latin typeface="+mn-lt"/>
                  <a:ea typeface="+mn-ea"/>
                  <a:cs typeface="+mn-ea"/>
                  <a:sym typeface="+mn-lt"/>
                </a:rPr>
                <a:t>/</a:t>
              </a:r>
              <a:r>
                <a:rPr kumimoji="1" lang="zh-CN" altLang="en-US" sz="2000" dirty="0">
                  <a:solidFill>
                    <a:srgbClr val="002060"/>
                  </a:solidFill>
                  <a:latin typeface="+mn-lt"/>
                  <a:ea typeface="+mn-ea"/>
                  <a:cs typeface="+mn-ea"/>
                  <a:sym typeface="+mn-lt"/>
                </a:rPr>
                <a:t>逻辑移位指令常用来乘以</a:t>
              </a:r>
              <a:r>
                <a:rPr kumimoji="1" lang="en-US" altLang="zh-CN" sz="2000" dirty="0">
                  <a:solidFill>
                    <a:srgbClr val="002060"/>
                  </a:solidFill>
                  <a:latin typeface="+mn-lt"/>
                  <a:ea typeface="+mn-ea"/>
                  <a:cs typeface="+mn-ea"/>
                  <a:sym typeface="+mn-lt"/>
                </a:rPr>
                <a:t>2</a:t>
              </a:r>
              <a:r>
                <a:rPr kumimoji="1" lang="zh-CN" altLang="en-US" sz="2000" dirty="0">
                  <a:solidFill>
                    <a:srgbClr val="002060"/>
                  </a:solidFill>
                  <a:latin typeface="+mn-lt"/>
                  <a:ea typeface="+mn-ea"/>
                  <a:cs typeface="+mn-ea"/>
                  <a:sym typeface="+mn-lt"/>
                </a:rPr>
                <a:t>或除以</a:t>
              </a:r>
              <a:r>
                <a:rPr kumimoji="1" lang="en-US" altLang="zh-CN" sz="2000" dirty="0">
                  <a:solidFill>
                    <a:srgbClr val="002060"/>
                  </a:solidFill>
                  <a:latin typeface="+mn-lt"/>
                  <a:ea typeface="+mn-ea"/>
                  <a:cs typeface="+mn-ea"/>
                  <a:sym typeface="+mn-lt"/>
                </a:rPr>
                <a:t>2</a:t>
              </a:r>
              <a:r>
                <a:rPr kumimoji="1" lang="zh-CN" altLang="en-US" sz="2000" dirty="0">
                  <a:solidFill>
                    <a:srgbClr val="002060"/>
                  </a:solidFill>
                  <a:latin typeface="+mn-lt"/>
                  <a:ea typeface="+mn-ea"/>
                  <a:cs typeface="+mn-ea"/>
                  <a:sym typeface="+mn-lt"/>
                </a:rPr>
                <a:t>，以及</a:t>
              </a:r>
              <a:r>
                <a:rPr kumimoji="1" lang="en-US" altLang="zh-CN" sz="2000" dirty="0">
                  <a:solidFill>
                    <a:srgbClr val="002060"/>
                  </a:solidFill>
                  <a:latin typeface="+mn-lt"/>
                  <a:ea typeface="+mn-ea"/>
                  <a:cs typeface="+mn-ea"/>
                  <a:sym typeface="+mn-lt"/>
                </a:rPr>
                <a:t>2</a:t>
              </a:r>
              <a:r>
                <a:rPr kumimoji="1" lang="zh-CN" altLang="en-US" sz="2000" dirty="0">
                  <a:solidFill>
                    <a:srgbClr val="002060"/>
                  </a:solidFill>
                  <a:latin typeface="+mn-lt"/>
                  <a:ea typeface="+mn-ea"/>
                  <a:cs typeface="+mn-ea"/>
                  <a:sym typeface="+mn-lt"/>
                </a:rPr>
                <a:t>的整数幂，根据移位的  </a:t>
              </a:r>
              <a:endParaRPr kumimoji="1" lang="en-US" altLang="zh-CN" sz="2000" dirty="0">
                <a:solidFill>
                  <a:srgbClr val="002060"/>
                </a:solidFill>
                <a:latin typeface="+mn-lt"/>
                <a:ea typeface="+mn-ea"/>
                <a:cs typeface="+mn-ea"/>
                <a:sym typeface="+mn-lt"/>
              </a:endParaRPr>
            </a:p>
            <a:p>
              <a:pPr>
                <a:lnSpc>
                  <a:spcPct val="120000"/>
                </a:lnSpc>
              </a:pPr>
              <a:r>
                <a:rPr kumimoji="1" lang="en-US" altLang="zh-CN" sz="2000" dirty="0">
                  <a:solidFill>
                    <a:srgbClr val="002060"/>
                  </a:solidFill>
                  <a:latin typeface="+mn-lt"/>
                  <a:ea typeface="+mn-ea"/>
                  <a:cs typeface="+mn-ea"/>
                  <a:sym typeface="+mn-lt"/>
                </a:rPr>
                <a:t>    </a:t>
              </a:r>
              <a:r>
                <a:rPr kumimoji="1" lang="zh-CN" altLang="en-US" sz="2000" dirty="0">
                  <a:solidFill>
                    <a:srgbClr val="002060"/>
                  </a:solidFill>
                  <a:latin typeface="+mn-lt"/>
                  <a:ea typeface="+mn-ea"/>
                  <a:cs typeface="+mn-ea"/>
                  <a:sym typeface="+mn-lt"/>
                </a:rPr>
                <a:t>位数，即移动</a:t>
              </a:r>
              <a:r>
                <a:rPr kumimoji="1" lang="en-US" altLang="zh-CN" sz="2000" dirty="0">
                  <a:solidFill>
                    <a:srgbClr val="002060"/>
                  </a:solidFill>
                  <a:latin typeface="+mn-lt"/>
                  <a:ea typeface="+mn-ea"/>
                  <a:cs typeface="+mn-ea"/>
                  <a:sym typeface="+mn-lt"/>
                </a:rPr>
                <a:t>1</a:t>
              </a:r>
              <a:r>
                <a:rPr kumimoji="1" lang="zh-CN" altLang="en-US" sz="2000" dirty="0">
                  <a:solidFill>
                    <a:srgbClr val="002060"/>
                  </a:solidFill>
                  <a:latin typeface="+mn-lt"/>
                  <a:ea typeface="+mn-ea"/>
                  <a:cs typeface="+mn-ea"/>
                  <a:sym typeface="+mn-lt"/>
                </a:rPr>
                <a:t>、</a:t>
              </a:r>
              <a:r>
                <a:rPr kumimoji="1" lang="en-US" altLang="zh-CN" sz="2000" dirty="0">
                  <a:solidFill>
                    <a:srgbClr val="002060"/>
                  </a:solidFill>
                  <a:latin typeface="+mn-lt"/>
                  <a:ea typeface="+mn-ea"/>
                  <a:cs typeface="+mn-ea"/>
                  <a:sym typeface="+mn-lt"/>
                </a:rPr>
                <a:t>2</a:t>
              </a:r>
              <a:r>
                <a:rPr kumimoji="1" lang="zh-CN" altLang="en-US" sz="2000" dirty="0">
                  <a:solidFill>
                    <a:srgbClr val="002060"/>
                  </a:solidFill>
                  <a:latin typeface="+mn-lt"/>
                  <a:ea typeface="+mn-ea"/>
                  <a:cs typeface="+mn-ea"/>
                  <a:sym typeface="+mn-lt"/>
                </a:rPr>
                <a:t>、</a:t>
              </a:r>
              <a:r>
                <a:rPr kumimoji="1" lang="en-US" altLang="zh-CN" sz="2000" dirty="0">
                  <a:solidFill>
                    <a:srgbClr val="002060"/>
                  </a:solidFill>
                  <a:latin typeface="+mn-lt"/>
                  <a:ea typeface="+mn-ea"/>
                  <a:cs typeface="+mn-ea"/>
                  <a:sym typeface="+mn-lt"/>
                </a:rPr>
                <a:t>3…</a:t>
              </a:r>
              <a:r>
                <a:rPr kumimoji="1" lang="zh-CN" altLang="en-US" sz="2000" dirty="0">
                  <a:solidFill>
                    <a:srgbClr val="002060"/>
                  </a:solidFill>
                  <a:latin typeface="+mn-lt"/>
                  <a:ea typeface="+mn-ea"/>
                  <a:cs typeface="+mn-ea"/>
                  <a:sym typeface="+mn-lt"/>
                </a:rPr>
                <a:t>，分别为乘以或除以</a:t>
              </a:r>
              <a:r>
                <a:rPr kumimoji="1" lang="en-US" altLang="zh-CN" sz="2000" dirty="0">
                  <a:solidFill>
                    <a:srgbClr val="002060"/>
                  </a:solidFill>
                  <a:latin typeface="+mn-lt"/>
                  <a:ea typeface="+mn-ea"/>
                  <a:cs typeface="+mn-ea"/>
                  <a:sym typeface="+mn-lt"/>
                </a:rPr>
                <a:t>2</a:t>
              </a:r>
              <a:r>
                <a:rPr kumimoji="1" lang="en-US" altLang="zh-CN" sz="2000" baseline="30000" dirty="0">
                  <a:solidFill>
                    <a:srgbClr val="002060"/>
                  </a:solidFill>
                  <a:latin typeface="+mn-lt"/>
                  <a:ea typeface="+mn-ea"/>
                  <a:cs typeface="+mn-ea"/>
                  <a:sym typeface="+mn-lt"/>
                </a:rPr>
                <a:t>1</a:t>
              </a:r>
              <a:r>
                <a:rPr kumimoji="1" lang="zh-CN" altLang="en-US" sz="2000" dirty="0">
                  <a:solidFill>
                    <a:srgbClr val="002060"/>
                  </a:solidFill>
                  <a:latin typeface="+mn-lt"/>
                  <a:ea typeface="+mn-ea"/>
                  <a:cs typeface="+mn-ea"/>
                  <a:sym typeface="+mn-lt"/>
                </a:rPr>
                <a:t>、 </a:t>
              </a:r>
              <a:r>
                <a:rPr kumimoji="1" lang="en-US" altLang="zh-CN" sz="2000" dirty="0">
                  <a:solidFill>
                    <a:srgbClr val="002060"/>
                  </a:solidFill>
                  <a:latin typeface="+mn-lt"/>
                  <a:ea typeface="+mn-ea"/>
                  <a:cs typeface="+mn-ea"/>
                  <a:sym typeface="+mn-lt"/>
                </a:rPr>
                <a:t>2</a:t>
              </a:r>
              <a:r>
                <a:rPr kumimoji="1" lang="en-US" altLang="zh-CN" sz="2000" baseline="30000" dirty="0">
                  <a:solidFill>
                    <a:srgbClr val="002060"/>
                  </a:solidFill>
                  <a:latin typeface="+mn-lt"/>
                  <a:ea typeface="+mn-ea"/>
                  <a:cs typeface="+mn-ea"/>
                  <a:sym typeface="+mn-lt"/>
                </a:rPr>
                <a:t>2</a:t>
              </a:r>
              <a:r>
                <a:rPr kumimoji="1" lang="zh-CN" altLang="en-US" sz="2000" dirty="0">
                  <a:solidFill>
                    <a:srgbClr val="002060"/>
                  </a:solidFill>
                  <a:latin typeface="+mn-lt"/>
                  <a:ea typeface="+mn-ea"/>
                  <a:cs typeface="+mn-ea"/>
                  <a:sym typeface="+mn-lt"/>
                </a:rPr>
                <a:t>、 </a:t>
              </a:r>
              <a:r>
                <a:rPr kumimoji="1" lang="en-US" altLang="zh-CN" sz="2000" dirty="0">
                  <a:solidFill>
                    <a:srgbClr val="002060"/>
                  </a:solidFill>
                  <a:latin typeface="+mn-lt"/>
                  <a:ea typeface="+mn-ea"/>
                  <a:cs typeface="+mn-ea"/>
                  <a:sym typeface="+mn-lt"/>
                </a:rPr>
                <a:t>2</a:t>
              </a:r>
              <a:r>
                <a:rPr kumimoji="1" lang="en-US" altLang="zh-CN" sz="2000" baseline="30000" dirty="0">
                  <a:solidFill>
                    <a:srgbClr val="002060"/>
                  </a:solidFill>
                  <a:latin typeface="+mn-lt"/>
                  <a:ea typeface="+mn-ea"/>
                  <a:cs typeface="+mn-ea"/>
                  <a:sym typeface="+mn-lt"/>
                </a:rPr>
                <a:t>3</a:t>
              </a:r>
              <a:r>
                <a:rPr kumimoji="1" lang="en-US" altLang="zh-CN" sz="2000" dirty="0">
                  <a:solidFill>
                    <a:srgbClr val="002060"/>
                  </a:solidFill>
                  <a:latin typeface="+mn-lt"/>
                  <a:ea typeface="+mn-ea"/>
                  <a:cs typeface="+mn-ea"/>
                  <a:sym typeface="+mn-lt"/>
                </a:rPr>
                <a:t>…</a:t>
              </a:r>
              <a:endParaRPr kumimoji="1" lang="en-US" altLang="zh-CN" sz="2000" dirty="0">
                <a:solidFill>
                  <a:srgbClr val="002060"/>
                </a:solidFill>
                <a:latin typeface="+mn-lt"/>
                <a:ea typeface="+mn-ea"/>
                <a:cs typeface="+mn-ea"/>
                <a:sym typeface="+mn-lt"/>
              </a:endParaRPr>
            </a:p>
            <a:p>
              <a:pPr>
                <a:lnSpc>
                  <a:spcPct val="120000"/>
                </a:lnSpc>
              </a:pPr>
              <a:r>
                <a:rPr kumimoji="1" lang="zh-CN" altLang="en-US" sz="2000" dirty="0">
                  <a:solidFill>
                    <a:srgbClr val="002060"/>
                  </a:solidFill>
                  <a:latin typeface="+mn-lt"/>
                  <a:ea typeface="+mn-ea"/>
                  <a:cs typeface="+mn-ea"/>
                  <a:sym typeface="+mn-lt"/>
                </a:rPr>
                <a:t>*   算术移位适用于</a:t>
              </a:r>
              <a:r>
                <a:rPr kumimoji="1" lang="zh-CN" altLang="en-US" sz="2000" dirty="0">
                  <a:solidFill>
                    <a:srgbClr val="F05010"/>
                  </a:solidFill>
                  <a:latin typeface="+mn-lt"/>
                  <a:ea typeface="+mn-ea"/>
                  <a:cs typeface="+mn-ea"/>
                  <a:sym typeface="+mn-lt"/>
                </a:rPr>
                <a:t>带符号数</a:t>
              </a:r>
              <a:r>
                <a:rPr kumimoji="1" lang="zh-CN" altLang="en-US" sz="2000" dirty="0">
                  <a:solidFill>
                    <a:srgbClr val="002060"/>
                  </a:solidFill>
                  <a:latin typeface="+mn-lt"/>
                  <a:ea typeface="+mn-ea"/>
                  <a:cs typeface="+mn-ea"/>
                  <a:sym typeface="+mn-lt"/>
                </a:rPr>
                <a:t>的运算；逻辑移位指令用于</a:t>
              </a:r>
              <a:r>
                <a:rPr kumimoji="1" lang="zh-CN" altLang="en-US" sz="2000" dirty="0">
                  <a:solidFill>
                    <a:srgbClr val="F05010"/>
                  </a:solidFill>
                  <a:latin typeface="+mn-lt"/>
                  <a:ea typeface="+mn-ea"/>
                  <a:cs typeface="+mn-ea"/>
                  <a:sym typeface="+mn-lt"/>
                </a:rPr>
                <a:t>无符号数</a:t>
              </a:r>
              <a:r>
                <a:rPr kumimoji="1" lang="zh-CN" altLang="en-US" sz="2000" dirty="0">
                  <a:solidFill>
                    <a:srgbClr val="002060"/>
                  </a:solidFill>
                  <a:latin typeface="+mn-lt"/>
                  <a:ea typeface="+mn-ea"/>
                  <a:cs typeface="+mn-ea"/>
                  <a:sym typeface="+mn-lt"/>
                </a:rPr>
                <a:t>的运算</a:t>
              </a:r>
              <a:endParaRPr kumimoji="1" lang="zh-CN" altLang="en-US" sz="2000" dirty="0">
                <a:solidFill>
                  <a:srgbClr val="002060"/>
                </a:solidFill>
                <a:latin typeface="+mn-lt"/>
                <a:ea typeface="+mn-ea"/>
                <a:cs typeface="+mn-ea"/>
                <a:sym typeface="+mn-lt"/>
              </a:endParaRPr>
            </a:p>
            <a:p>
              <a:pPr>
                <a:lnSpc>
                  <a:spcPct val="120000"/>
                </a:lnSpc>
              </a:pPr>
              <a:endParaRPr kumimoji="1" lang="en-US" altLang="zh-CN" sz="2000" dirty="0">
                <a:solidFill>
                  <a:srgbClr val="002060"/>
                </a:solidFill>
                <a:latin typeface="+mn-lt"/>
                <a:ea typeface="+mn-ea"/>
                <a:cs typeface="+mn-ea"/>
                <a:sym typeface="+mn-lt"/>
              </a:endParaRPr>
            </a:p>
          </p:txBody>
        </p:sp>
        <p:sp>
          <p:nvSpPr>
            <p:cNvPr id="61444" name="Text Box 5"/>
            <p:cNvSpPr txBox="1">
              <a:spLocks noChangeArrowheads="1"/>
            </p:cNvSpPr>
            <p:nvPr/>
          </p:nvSpPr>
          <p:spPr bwMode="auto">
            <a:xfrm>
              <a:off x="1638" y="2696"/>
              <a:ext cx="499"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sz="2000" dirty="0">
                  <a:solidFill>
                    <a:srgbClr val="002060"/>
                  </a:solidFill>
                  <a:latin typeface="+mn-lt"/>
                  <a:ea typeface="+mn-ea"/>
                  <a:cs typeface="+mn-ea"/>
                  <a:sym typeface="+mn-lt"/>
                </a:rPr>
                <a:t>OF =</a:t>
              </a:r>
              <a:endParaRPr kumimoji="1" lang="en-US" altLang="zh-CN" sz="2000" dirty="0">
                <a:solidFill>
                  <a:srgbClr val="002060"/>
                </a:solidFill>
                <a:latin typeface="+mn-lt"/>
                <a:ea typeface="+mn-ea"/>
                <a:cs typeface="+mn-ea"/>
                <a:sym typeface="+mn-lt"/>
              </a:endParaRPr>
            </a:p>
          </p:txBody>
        </p:sp>
        <p:sp>
          <p:nvSpPr>
            <p:cNvPr id="61445" name="AutoShape 6"/>
            <p:cNvSpPr/>
            <p:nvPr/>
          </p:nvSpPr>
          <p:spPr bwMode="auto">
            <a:xfrm>
              <a:off x="2100" y="2659"/>
              <a:ext cx="98" cy="325"/>
            </a:xfrm>
            <a:prstGeom prst="leftBrace">
              <a:avLst>
                <a:gd name="adj1" fmla="val 58333"/>
                <a:gd name="adj2" fmla="val 50000"/>
              </a:avLst>
            </a:prstGeom>
            <a:noFill/>
            <a:ln w="28575" cap="sq">
              <a:solidFill>
                <a:srgbClr val="00206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solidFill>
                  <a:srgbClr val="002060"/>
                </a:solidFill>
                <a:latin typeface="+mn-lt"/>
                <a:ea typeface="+mn-ea"/>
                <a:cs typeface="+mn-ea"/>
                <a:sym typeface="+mn-lt"/>
              </a:endParaRPr>
            </a:p>
          </p:txBody>
        </p:sp>
      </p:grpSp>
      <p:sp>
        <p:nvSpPr>
          <p:cNvPr id="2" name="矩形 1"/>
          <p:cNvSpPr/>
          <p:nvPr/>
        </p:nvSpPr>
        <p:spPr>
          <a:xfrm>
            <a:off x="410097" y="1146008"/>
            <a:ext cx="1415772" cy="632353"/>
          </a:xfrm>
          <a:prstGeom prst="rect">
            <a:avLst/>
          </a:prstGeom>
        </p:spPr>
        <p:txBody>
          <a:bodyPr wrap="none">
            <a:spAutoFit/>
          </a:bodyPr>
          <a:lstStyle/>
          <a:p>
            <a:pPr>
              <a:lnSpc>
                <a:spcPct val="120000"/>
              </a:lnSpc>
            </a:pPr>
            <a:r>
              <a:rPr kumimoji="1" lang="zh-CN" altLang="en-US" sz="3200" dirty="0">
                <a:solidFill>
                  <a:srgbClr val="CC3300"/>
                </a:solidFill>
                <a:latin typeface="+mn-lt"/>
                <a:ea typeface="+mn-ea"/>
                <a:cs typeface="+mn-ea"/>
                <a:sym typeface="+mn-lt"/>
              </a:rPr>
              <a:t>注意：</a:t>
            </a:r>
            <a:endParaRPr kumimoji="1" lang="zh-CN" altLang="en-US" sz="3200" dirty="0">
              <a:solidFill>
                <a:srgbClr val="CC3300"/>
              </a:solidFill>
              <a:latin typeface="+mn-lt"/>
              <a:ea typeface="+mn-ea"/>
              <a:cs typeface="+mn-ea"/>
              <a:sym typeface="+mn-lt"/>
            </a:endParaRPr>
          </a:p>
        </p:txBody>
      </p:sp>
    </p:spTree>
  </p:cSld>
  <p:clrMapOvr>
    <a:masterClrMapping/>
  </p:clrMapOvr>
  <p:transition>
    <p:random/>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ChangeArrowheads="1"/>
          </p:cNvSpPr>
          <p:nvPr/>
        </p:nvSpPr>
        <p:spPr bwMode="auto">
          <a:xfrm>
            <a:off x="1042987" y="1213094"/>
            <a:ext cx="7773021" cy="429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20000"/>
              </a:lnSpc>
            </a:pPr>
            <a:r>
              <a:rPr kumimoji="1" lang="zh-CN" altLang="en-US" sz="2000" dirty="0">
                <a:solidFill>
                  <a:srgbClr val="000000"/>
                </a:solidFill>
                <a:latin typeface="+mn-lt"/>
                <a:ea typeface="+mn-ea"/>
                <a:cs typeface="+mn-ea"/>
                <a:sym typeface="+mn-lt"/>
              </a:rPr>
              <a:t>例：</a:t>
            </a:r>
            <a:r>
              <a:rPr kumimoji="1" lang="en-US" altLang="zh-CN" sz="2000" dirty="0">
                <a:solidFill>
                  <a:srgbClr val="000000"/>
                </a:solidFill>
                <a:latin typeface="+mn-lt"/>
                <a:ea typeface="+mn-ea"/>
                <a:cs typeface="+mn-ea"/>
                <a:sym typeface="+mn-lt"/>
              </a:rPr>
              <a:t>AX= 0012H</a:t>
            </a:r>
            <a:r>
              <a:rPr kumimoji="1" lang="zh-CN" altLang="en-US" sz="2000" dirty="0">
                <a:solidFill>
                  <a:srgbClr val="000000"/>
                </a:solidFill>
                <a:latin typeface="+mn-lt"/>
                <a:ea typeface="+mn-ea"/>
                <a:cs typeface="+mn-ea"/>
                <a:sym typeface="+mn-lt"/>
              </a:rPr>
              <a:t>，</a:t>
            </a:r>
            <a:r>
              <a:rPr kumimoji="1" lang="en-US" altLang="zh-CN" sz="2000" dirty="0">
                <a:solidFill>
                  <a:srgbClr val="000000"/>
                </a:solidFill>
                <a:latin typeface="+mn-lt"/>
                <a:ea typeface="+mn-ea"/>
                <a:cs typeface="+mn-ea"/>
                <a:sym typeface="+mn-lt"/>
              </a:rPr>
              <a:t>BX= 0034H</a:t>
            </a:r>
            <a:r>
              <a:rPr kumimoji="1" lang="zh-CN" altLang="en-US" sz="2000" dirty="0">
                <a:solidFill>
                  <a:srgbClr val="000000"/>
                </a:solidFill>
                <a:latin typeface="+mn-lt"/>
                <a:ea typeface="+mn-ea"/>
                <a:cs typeface="+mn-ea"/>
                <a:sym typeface="+mn-lt"/>
              </a:rPr>
              <a:t>，把它们装配成</a:t>
            </a:r>
            <a:r>
              <a:rPr kumimoji="1" lang="en-US" altLang="zh-CN" sz="2000" dirty="0">
                <a:solidFill>
                  <a:srgbClr val="000000"/>
                </a:solidFill>
                <a:latin typeface="+mn-lt"/>
                <a:ea typeface="+mn-ea"/>
                <a:cs typeface="+mn-ea"/>
                <a:sym typeface="+mn-lt"/>
              </a:rPr>
              <a:t>AX=1234H                 </a:t>
            </a:r>
            <a:endParaRPr kumimoji="1" lang="en-US" altLang="zh-CN" sz="2000" dirty="0">
              <a:solidFill>
                <a:srgbClr val="000000"/>
              </a:solidFill>
              <a:latin typeface="+mn-lt"/>
              <a:ea typeface="+mn-ea"/>
              <a:cs typeface="+mn-ea"/>
              <a:sym typeface="+mn-lt"/>
            </a:endParaRPr>
          </a:p>
        </p:txBody>
      </p:sp>
      <p:sp>
        <p:nvSpPr>
          <p:cNvPr id="55299" name="Rectangle 3"/>
          <p:cNvSpPr>
            <a:spLocks noChangeArrowheads="1"/>
          </p:cNvSpPr>
          <p:nvPr/>
        </p:nvSpPr>
        <p:spPr bwMode="auto">
          <a:xfrm>
            <a:off x="1042987" y="3285297"/>
            <a:ext cx="7345362" cy="3288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10000"/>
              </a:lnSpc>
              <a:spcBef>
                <a:spcPct val="10000"/>
              </a:spcBef>
            </a:pPr>
            <a:r>
              <a:rPr kumimoji="1" lang="zh-CN" altLang="en-US" sz="2000" dirty="0">
                <a:solidFill>
                  <a:srgbClr val="000000"/>
                </a:solidFill>
                <a:latin typeface="+mn-lt"/>
                <a:ea typeface="+mn-ea"/>
                <a:cs typeface="+mn-ea"/>
                <a:sym typeface="+mn-lt"/>
              </a:rPr>
              <a:t>例：</a:t>
            </a:r>
            <a:r>
              <a:rPr kumimoji="1" lang="en-US" altLang="zh-CN" sz="2000" dirty="0">
                <a:solidFill>
                  <a:srgbClr val="000000"/>
                </a:solidFill>
                <a:latin typeface="+mn-lt"/>
                <a:ea typeface="+mn-ea"/>
                <a:cs typeface="+mn-ea"/>
                <a:sym typeface="+mn-lt"/>
              </a:rPr>
              <a:t>BX = 84F0H</a:t>
            </a:r>
            <a:endParaRPr kumimoji="1" lang="en-US" altLang="zh-CN" sz="2000" dirty="0">
              <a:solidFill>
                <a:srgbClr val="000000"/>
              </a:solidFill>
              <a:latin typeface="+mn-lt"/>
              <a:ea typeface="+mn-ea"/>
              <a:cs typeface="+mn-ea"/>
              <a:sym typeface="+mn-lt"/>
            </a:endParaRPr>
          </a:p>
          <a:p>
            <a:pPr>
              <a:lnSpc>
                <a:spcPct val="110000"/>
              </a:lnSpc>
              <a:spcBef>
                <a:spcPct val="10000"/>
              </a:spcBef>
            </a:pPr>
            <a:r>
              <a:rPr kumimoji="1" lang="en-US" altLang="zh-CN" sz="2000" dirty="0">
                <a:solidFill>
                  <a:srgbClr val="000000"/>
                </a:solidFill>
                <a:latin typeface="+mn-lt"/>
                <a:ea typeface="+mn-ea"/>
                <a:cs typeface="+mn-ea"/>
                <a:sym typeface="+mn-lt"/>
              </a:rPr>
              <a:t>        (1)  </a:t>
            </a:r>
            <a:r>
              <a:rPr kumimoji="1" lang="en-US" altLang="zh-CN" sz="2000" dirty="0">
                <a:solidFill>
                  <a:srgbClr val="CC3300"/>
                </a:solidFill>
                <a:latin typeface="+mn-lt"/>
                <a:ea typeface="+mn-ea"/>
                <a:cs typeface="+mn-ea"/>
                <a:sym typeface="+mn-lt"/>
              </a:rPr>
              <a:t>BX </a:t>
            </a:r>
            <a:r>
              <a:rPr kumimoji="1" lang="zh-CN" altLang="zh-CN" sz="2000" dirty="0">
                <a:solidFill>
                  <a:srgbClr val="CC3300"/>
                </a:solidFill>
                <a:latin typeface="+mn-lt"/>
                <a:ea typeface="+mn-ea"/>
                <a:cs typeface="+mn-ea"/>
                <a:sym typeface="+mn-lt"/>
              </a:rPr>
              <a:t>为无符号数，求</a:t>
            </a:r>
            <a:r>
              <a:rPr kumimoji="1" lang="zh-CN" altLang="en-US" sz="2000" dirty="0">
                <a:solidFill>
                  <a:srgbClr val="CC3300"/>
                </a:solidFill>
                <a:latin typeface="+mn-lt"/>
                <a:ea typeface="+mn-ea"/>
                <a:cs typeface="+mn-ea"/>
                <a:sym typeface="+mn-lt"/>
              </a:rPr>
              <a:t> </a:t>
            </a:r>
            <a:r>
              <a:rPr kumimoji="1" lang="en-US" altLang="zh-CN" sz="2000" dirty="0">
                <a:solidFill>
                  <a:srgbClr val="CC3300"/>
                </a:solidFill>
                <a:latin typeface="+mn-lt"/>
                <a:ea typeface="+mn-ea"/>
                <a:cs typeface="+mn-ea"/>
                <a:sym typeface="+mn-lt"/>
              </a:rPr>
              <a:t>BX / 2</a:t>
            </a:r>
            <a:endParaRPr kumimoji="1" lang="en-US" altLang="zh-CN" sz="2000" dirty="0">
              <a:solidFill>
                <a:srgbClr val="CC3300"/>
              </a:solidFill>
              <a:latin typeface="+mn-lt"/>
              <a:ea typeface="+mn-ea"/>
              <a:cs typeface="+mn-ea"/>
              <a:sym typeface="+mn-lt"/>
            </a:endParaRPr>
          </a:p>
          <a:p>
            <a:pPr>
              <a:lnSpc>
                <a:spcPct val="110000"/>
              </a:lnSpc>
              <a:spcBef>
                <a:spcPct val="10000"/>
              </a:spcBef>
            </a:pPr>
            <a:r>
              <a:rPr kumimoji="1" lang="en-US" altLang="zh-CN" sz="2000" dirty="0">
                <a:solidFill>
                  <a:srgbClr val="000000"/>
                </a:solidFill>
                <a:latin typeface="+mn-lt"/>
                <a:ea typeface="+mn-ea"/>
                <a:cs typeface="+mn-ea"/>
                <a:sym typeface="+mn-lt"/>
              </a:rPr>
              <a:t>                </a:t>
            </a:r>
            <a:r>
              <a:rPr kumimoji="1" lang="en-US" altLang="zh-CN" sz="2200" dirty="0">
                <a:solidFill>
                  <a:srgbClr val="0000FF"/>
                </a:solidFill>
                <a:latin typeface="+mn-lt"/>
                <a:ea typeface="+mn-ea"/>
                <a:cs typeface="+mn-ea"/>
                <a:sym typeface="+mn-lt"/>
              </a:rPr>
              <a:t>SHR  BX, 1      ; BX = 4278H</a:t>
            </a:r>
            <a:endParaRPr kumimoji="1" lang="en-US" altLang="zh-CN" sz="2200" dirty="0">
              <a:solidFill>
                <a:srgbClr val="0000FF"/>
              </a:solidFill>
              <a:latin typeface="+mn-lt"/>
              <a:ea typeface="+mn-ea"/>
              <a:cs typeface="+mn-ea"/>
              <a:sym typeface="+mn-lt"/>
            </a:endParaRPr>
          </a:p>
          <a:p>
            <a:pPr>
              <a:lnSpc>
                <a:spcPct val="110000"/>
              </a:lnSpc>
              <a:spcBef>
                <a:spcPct val="10000"/>
              </a:spcBef>
            </a:pPr>
            <a:r>
              <a:rPr kumimoji="1" lang="en-US" altLang="zh-CN" sz="2000" dirty="0">
                <a:solidFill>
                  <a:srgbClr val="000000"/>
                </a:solidFill>
                <a:latin typeface="+mn-lt"/>
                <a:ea typeface="+mn-ea"/>
                <a:cs typeface="+mn-ea"/>
                <a:sym typeface="+mn-lt"/>
              </a:rPr>
              <a:t>        (2)  </a:t>
            </a:r>
            <a:r>
              <a:rPr kumimoji="1" lang="en-US" altLang="zh-CN" sz="2000" dirty="0">
                <a:solidFill>
                  <a:srgbClr val="CC3300"/>
                </a:solidFill>
                <a:latin typeface="+mn-lt"/>
                <a:ea typeface="+mn-ea"/>
                <a:cs typeface="+mn-ea"/>
                <a:sym typeface="+mn-lt"/>
              </a:rPr>
              <a:t>BX </a:t>
            </a:r>
            <a:r>
              <a:rPr kumimoji="1" lang="zh-CN" altLang="zh-CN" sz="2000" dirty="0">
                <a:solidFill>
                  <a:srgbClr val="CC3300"/>
                </a:solidFill>
                <a:latin typeface="+mn-lt"/>
                <a:ea typeface="+mn-ea"/>
                <a:cs typeface="+mn-ea"/>
                <a:sym typeface="+mn-lt"/>
              </a:rPr>
              <a:t>为带符号数，求</a:t>
            </a:r>
            <a:r>
              <a:rPr kumimoji="1" lang="zh-CN" altLang="en-US" sz="2000" dirty="0">
                <a:solidFill>
                  <a:srgbClr val="CC3300"/>
                </a:solidFill>
                <a:latin typeface="+mn-lt"/>
                <a:ea typeface="+mn-ea"/>
                <a:cs typeface="+mn-ea"/>
                <a:sym typeface="+mn-lt"/>
              </a:rPr>
              <a:t> </a:t>
            </a:r>
            <a:r>
              <a:rPr kumimoji="1" lang="en-US" altLang="zh-CN" sz="2000" dirty="0">
                <a:solidFill>
                  <a:srgbClr val="CC3300"/>
                </a:solidFill>
                <a:latin typeface="+mn-lt"/>
                <a:ea typeface="+mn-ea"/>
                <a:cs typeface="+mn-ea"/>
                <a:sym typeface="+mn-lt"/>
              </a:rPr>
              <a:t>BX ×2</a:t>
            </a:r>
            <a:r>
              <a:rPr kumimoji="1" lang="en-US" altLang="zh-CN" dirty="0">
                <a:solidFill>
                  <a:srgbClr val="000000"/>
                </a:solidFill>
                <a:latin typeface="+mn-lt"/>
                <a:ea typeface="+mn-ea"/>
                <a:cs typeface="+mn-ea"/>
                <a:sym typeface="+mn-lt"/>
              </a:rPr>
              <a:t> </a:t>
            </a:r>
            <a:endParaRPr kumimoji="1" lang="en-US" altLang="zh-CN" sz="2000" dirty="0">
              <a:solidFill>
                <a:srgbClr val="000000"/>
              </a:solidFill>
              <a:latin typeface="+mn-lt"/>
              <a:ea typeface="+mn-ea"/>
              <a:cs typeface="+mn-ea"/>
              <a:sym typeface="+mn-lt"/>
            </a:endParaRPr>
          </a:p>
          <a:p>
            <a:pPr>
              <a:lnSpc>
                <a:spcPct val="110000"/>
              </a:lnSpc>
              <a:spcBef>
                <a:spcPct val="10000"/>
              </a:spcBef>
            </a:pPr>
            <a:r>
              <a:rPr kumimoji="1" lang="en-US" altLang="zh-CN" sz="2000" dirty="0">
                <a:solidFill>
                  <a:srgbClr val="000000"/>
                </a:solidFill>
                <a:latin typeface="+mn-lt"/>
                <a:ea typeface="+mn-ea"/>
                <a:cs typeface="+mn-ea"/>
                <a:sym typeface="+mn-lt"/>
              </a:rPr>
              <a:t>	   </a:t>
            </a:r>
            <a:r>
              <a:rPr kumimoji="1" lang="en-US" altLang="zh-CN" sz="2200" dirty="0">
                <a:solidFill>
                  <a:srgbClr val="0000FF"/>
                </a:solidFill>
                <a:latin typeface="+mn-lt"/>
                <a:ea typeface="+mn-ea"/>
                <a:cs typeface="+mn-ea"/>
                <a:sym typeface="+mn-lt"/>
              </a:rPr>
              <a:t>SAL  BX, 1      ; BX = 09E0H, OF=1</a:t>
            </a:r>
            <a:endParaRPr kumimoji="1" lang="en-US" altLang="zh-CN" sz="2200" dirty="0">
              <a:solidFill>
                <a:srgbClr val="0000FF"/>
              </a:solidFill>
              <a:latin typeface="+mn-lt"/>
              <a:ea typeface="+mn-ea"/>
              <a:cs typeface="+mn-ea"/>
              <a:sym typeface="+mn-lt"/>
            </a:endParaRPr>
          </a:p>
          <a:p>
            <a:pPr>
              <a:lnSpc>
                <a:spcPct val="110000"/>
              </a:lnSpc>
              <a:spcBef>
                <a:spcPct val="10000"/>
              </a:spcBef>
            </a:pPr>
            <a:r>
              <a:rPr kumimoji="1" lang="en-US" altLang="zh-CN" sz="2000" dirty="0">
                <a:solidFill>
                  <a:srgbClr val="000000"/>
                </a:solidFill>
                <a:latin typeface="+mn-lt"/>
                <a:ea typeface="+mn-ea"/>
                <a:cs typeface="+mn-ea"/>
                <a:sym typeface="+mn-lt"/>
              </a:rPr>
              <a:t>        (3)  </a:t>
            </a:r>
            <a:r>
              <a:rPr kumimoji="1" lang="en-US" altLang="zh-CN" sz="2000" dirty="0">
                <a:solidFill>
                  <a:srgbClr val="CC3300"/>
                </a:solidFill>
                <a:latin typeface="+mn-lt"/>
                <a:ea typeface="+mn-ea"/>
                <a:cs typeface="+mn-ea"/>
                <a:sym typeface="+mn-lt"/>
              </a:rPr>
              <a:t>BX </a:t>
            </a:r>
            <a:r>
              <a:rPr kumimoji="1" lang="zh-CN" altLang="zh-CN" sz="2000" dirty="0">
                <a:solidFill>
                  <a:srgbClr val="CC3300"/>
                </a:solidFill>
                <a:latin typeface="+mn-lt"/>
                <a:ea typeface="+mn-ea"/>
                <a:cs typeface="+mn-ea"/>
                <a:sym typeface="+mn-lt"/>
              </a:rPr>
              <a:t>为带符号数，求</a:t>
            </a:r>
            <a:r>
              <a:rPr kumimoji="1" lang="zh-CN" altLang="en-US" sz="2000" dirty="0">
                <a:solidFill>
                  <a:srgbClr val="CC3300"/>
                </a:solidFill>
                <a:latin typeface="+mn-lt"/>
                <a:ea typeface="+mn-ea"/>
                <a:cs typeface="+mn-ea"/>
                <a:sym typeface="+mn-lt"/>
              </a:rPr>
              <a:t> </a:t>
            </a:r>
            <a:r>
              <a:rPr kumimoji="1" lang="en-US" altLang="zh-CN" sz="2000" dirty="0">
                <a:solidFill>
                  <a:srgbClr val="CC3300"/>
                </a:solidFill>
                <a:latin typeface="+mn-lt"/>
                <a:ea typeface="+mn-ea"/>
                <a:cs typeface="+mn-ea"/>
                <a:sym typeface="+mn-lt"/>
              </a:rPr>
              <a:t>BX </a:t>
            </a:r>
            <a:r>
              <a:rPr kumimoji="1" lang="en-US" altLang="zh-CN" dirty="0">
                <a:solidFill>
                  <a:srgbClr val="CC3300"/>
                </a:solidFill>
                <a:latin typeface="+mn-lt"/>
                <a:ea typeface="+mn-ea"/>
                <a:cs typeface="+mn-ea"/>
                <a:sym typeface="+mn-lt"/>
              </a:rPr>
              <a:t>/ 4</a:t>
            </a:r>
            <a:endParaRPr kumimoji="1" lang="en-US" altLang="zh-CN" dirty="0">
              <a:solidFill>
                <a:srgbClr val="CC3300"/>
              </a:solidFill>
              <a:latin typeface="+mn-lt"/>
              <a:ea typeface="+mn-ea"/>
              <a:cs typeface="+mn-ea"/>
              <a:sym typeface="+mn-lt"/>
            </a:endParaRPr>
          </a:p>
          <a:p>
            <a:pPr eaLnBrk="1" hangingPunct="1">
              <a:lnSpc>
                <a:spcPct val="110000"/>
              </a:lnSpc>
              <a:spcBef>
                <a:spcPct val="10000"/>
              </a:spcBef>
            </a:pPr>
            <a:r>
              <a:rPr kumimoji="1" lang="en-US" altLang="zh-CN" sz="2000" dirty="0">
                <a:solidFill>
                  <a:srgbClr val="000000"/>
                </a:solidFill>
                <a:latin typeface="+mn-lt"/>
                <a:ea typeface="+mn-ea"/>
                <a:cs typeface="+mn-ea"/>
                <a:sym typeface="+mn-lt"/>
              </a:rPr>
              <a:t>          	   </a:t>
            </a:r>
            <a:r>
              <a:rPr kumimoji="1" lang="en-US" altLang="zh-CN" sz="2200" dirty="0">
                <a:solidFill>
                  <a:srgbClr val="0000FF"/>
                </a:solidFill>
                <a:latin typeface="+mn-lt"/>
                <a:ea typeface="+mn-ea"/>
                <a:cs typeface="+mn-ea"/>
                <a:sym typeface="+mn-lt"/>
              </a:rPr>
              <a:t>MOV  CL, 2                                             </a:t>
            </a:r>
            <a:endParaRPr kumimoji="1" lang="en-US" altLang="zh-CN" sz="2200" dirty="0">
              <a:solidFill>
                <a:srgbClr val="0000FF"/>
              </a:solidFill>
              <a:latin typeface="+mn-lt"/>
              <a:ea typeface="+mn-ea"/>
              <a:cs typeface="+mn-ea"/>
              <a:sym typeface="+mn-lt"/>
            </a:endParaRPr>
          </a:p>
          <a:p>
            <a:pPr eaLnBrk="1" hangingPunct="1">
              <a:lnSpc>
                <a:spcPct val="110000"/>
              </a:lnSpc>
              <a:spcBef>
                <a:spcPct val="10000"/>
              </a:spcBef>
            </a:pPr>
            <a:r>
              <a:rPr kumimoji="1" lang="en-US" altLang="zh-CN" sz="2200" dirty="0">
                <a:solidFill>
                  <a:srgbClr val="0000FF"/>
                </a:solidFill>
                <a:latin typeface="+mn-lt"/>
                <a:ea typeface="+mn-ea"/>
                <a:cs typeface="+mn-ea"/>
                <a:sym typeface="+mn-lt"/>
              </a:rPr>
              <a:t>	   SAR  BX, CL   ; BX = 0E13CH</a:t>
            </a:r>
            <a:endParaRPr kumimoji="1" lang="en-US" altLang="zh-CN" sz="2200" dirty="0">
              <a:solidFill>
                <a:srgbClr val="0000FF"/>
              </a:solidFill>
              <a:latin typeface="+mn-lt"/>
              <a:ea typeface="+mn-ea"/>
              <a:cs typeface="+mn-ea"/>
              <a:sym typeface="+mn-lt"/>
            </a:endParaRPr>
          </a:p>
        </p:txBody>
      </p:sp>
      <p:sp>
        <p:nvSpPr>
          <p:cNvPr id="55300" name="Rectangle 4"/>
          <p:cNvSpPr>
            <a:spLocks noChangeArrowheads="1"/>
          </p:cNvSpPr>
          <p:nvPr/>
        </p:nvSpPr>
        <p:spPr bwMode="auto">
          <a:xfrm>
            <a:off x="3267074" y="1753360"/>
            <a:ext cx="2133600" cy="1311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20000"/>
              </a:lnSpc>
            </a:pPr>
            <a:r>
              <a:rPr kumimoji="1" lang="en-US" altLang="zh-CN" sz="2200" dirty="0">
                <a:solidFill>
                  <a:srgbClr val="0000FF"/>
                </a:solidFill>
                <a:latin typeface="+mn-lt"/>
                <a:ea typeface="+mn-ea"/>
                <a:cs typeface="+mn-ea"/>
                <a:sym typeface="+mn-lt"/>
              </a:rPr>
              <a:t>MOV  CL, 8</a:t>
            </a:r>
            <a:endParaRPr kumimoji="1" lang="en-US" altLang="zh-CN" sz="2200" dirty="0">
              <a:solidFill>
                <a:srgbClr val="0000FF"/>
              </a:solidFill>
              <a:latin typeface="+mn-lt"/>
              <a:ea typeface="+mn-ea"/>
              <a:cs typeface="+mn-ea"/>
              <a:sym typeface="+mn-lt"/>
            </a:endParaRPr>
          </a:p>
          <a:p>
            <a:pPr>
              <a:lnSpc>
                <a:spcPct val="120000"/>
              </a:lnSpc>
            </a:pPr>
            <a:r>
              <a:rPr kumimoji="1" lang="en-US" altLang="zh-CN" sz="2200" dirty="0">
                <a:solidFill>
                  <a:srgbClr val="0000FF"/>
                </a:solidFill>
                <a:latin typeface="+mn-lt"/>
                <a:ea typeface="+mn-ea"/>
                <a:cs typeface="+mn-ea"/>
                <a:sym typeface="+mn-lt"/>
              </a:rPr>
              <a:t>ROL  AX, CL</a:t>
            </a:r>
            <a:endParaRPr kumimoji="1" lang="en-US" altLang="zh-CN" sz="2200" dirty="0">
              <a:solidFill>
                <a:srgbClr val="0000FF"/>
              </a:solidFill>
              <a:latin typeface="+mn-lt"/>
              <a:ea typeface="+mn-ea"/>
              <a:cs typeface="+mn-ea"/>
              <a:sym typeface="+mn-lt"/>
            </a:endParaRPr>
          </a:p>
          <a:p>
            <a:pPr>
              <a:lnSpc>
                <a:spcPct val="120000"/>
              </a:lnSpc>
            </a:pPr>
            <a:r>
              <a:rPr kumimoji="1" lang="en-US" altLang="zh-CN" sz="2200" dirty="0">
                <a:solidFill>
                  <a:srgbClr val="0000FF"/>
                </a:solidFill>
                <a:latin typeface="+mn-lt"/>
                <a:ea typeface="+mn-ea"/>
                <a:cs typeface="+mn-ea"/>
                <a:sym typeface="+mn-lt"/>
              </a:rPr>
              <a:t>ADD  AX, BX</a:t>
            </a:r>
            <a:endParaRPr kumimoji="1" lang="en-US" altLang="zh-CN" sz="2200" dirty="0">
              <a:solidFill>
                <a:srgbClr val="0000FF"/>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3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29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5299">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299">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5299">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5299">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5299">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5299">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529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build="p"/>
      <p:bldP spid="55300"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ChangeArrowheads="1"/>
          </p:cNvSpPr>
          <p:nvPr/>
        </p:nvSpPr>
        <p:spPr bwMode="auto">
          <a:xfrm>
            <a:off x="1346199" y="2341080"/>
            <a:ext cx="6451601" cy="3726346"/>
          </a:xfrm>
          <a:prstGeom prst="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6200000" scaled="1"/>
            <a:tileRect/>
          </a:gradFill>
          <a:ln>
            <a:noFill/>
          </a:ln>
          <a:effectLst/>
        </p:spPr>
        <p:txBody>
          <a:bodyPr/>
          <a:lstStyle>
            <a:lvl1pPr marL="342900" indent="-34290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eaLnBrk="1" hangingPunct="1">
              <a:lnSpc>
                <a:spcPct val="110000"/>
              </a:lnSpc>
              <a:spcBef>
                <a:spcPct val="10000"/>
              </a:spcBef>
              <a:buClr>
                <a:schemeClr val="tx2"/>
              </a:buClr>
              <a:buSzPct val="90000"/>
              <a:buFont typeface="Wingdings" panose="05000000000000000000" pitchFamily="2" charset="2"/>
              <a:buChar char="l"/>
            </a:pPr>
            <a:r>
              <a:rPr kumimoji="1" lang="zh-CN" altLang="en-US" dirty="0">
                <a:latin typeface="+mn-lt"/>
                <a:ea typeface="+mn-ea"/>
                <a:cs typeface="+mn-ea"/>
                <a:sym typeface="+mn-lt"/>
              </a:rPr>
              <a:t>无条件转移指令  </a:t>
            </a:r>
            <a:r>
              <a:rPr kumimoji="1" lang="en-US" altLang="zh-CN" sz="2000" dirty="0">
                <a:latin typeface="+mn-lt"/>
                <a:ea typeface="+mn-ea"/>
                <a:cs typeface="+mn-ea"/>
                <a:sym typeface="+mn-lt"/>
              </a:rPr>
              <a:t>JMP</a:t>
            </a:r>
            <a:endParaRPr kumimoji="1" lang="en-US" altLang="zh-CN" sz="2000" dirty="0">
              <a:latin typeface="+mn-lt"/>
              <a:ea typeface="+mn-ea"/>
              <a:cs typeface="+mn-ea"/>
              <a:sym typeface="+mn-lt"/>
            </a:endParaRPr>
          </a:p>
          <a:p>
            <a:pPr marL="0" lvl="1" algn="just" eaLnBrk="1" hangingPunct="1">
              <a:lnSpc>
                <a:spcPct val="110000"/>
              </a:lnSpc>
              <a:spcBef>
                <a:spcPct val="10000"/>
              </a:spcBef>
              <a:buFont typeface="Wingdings" panose="05000000000000000000" pitchFamily="2" charset="2"/>
              <a:buChar char="l"/>
            </a:pPr>
            <a:r>
              <a:rPr kumimoji="1" lang="zh-CN" altLang="en-US" dirty="0">
                <a:latin typeface="+mn-lt"/>
                <a:ea typeface="+mn-ea"/>
                <a:cs typeface="+mn-ea"/>
                <a:sym typeface="+mn-lt"/>
              </a:rPr>
              <a:t>条件转移指令</a:t>
            </a:r>
            <a:endParaRPr kumimoji="1" lang="zh-CN" altLang="en-US" dirty="0">
              <a:latin typeface="+mn-lt"/>
              <a:ea typeface="+mn-ea"/>
              <a:cs typeface="+mn-ea"/>
              <a:sym typeface="+mn-lt"/>
            </a:endParaRPr>
          </a:p>
          <a:p>
            <a:pPr marL="457200" lvl="1" indent="0" algn="just" eaLnBrk="1" hangingPunct="1">
              <a:lnSpc>
                <a:spcPct val="110000"/>
              </a:lnSpc>
              <a:spcBef>
                <a:spcPct val="10000"/>
              </a:spcBef>
            </a:pPr>
            <a:r>
              <a:rPr kumimoji="1" lang="en-US" altLang="zh-CN" sz="2000" dirty="0">
                <a:latin typeface="+mn-lt"/>
                <a:ea typeface="+mn-ea"/>
                <a:cs typeface="+mn-ea"/>
                <a:sym typeface="+mn-lt"/>
              </a:rPr>
              <a:t>JZ / JNZ </a:t>
            </a:r>
            <a:r>
              <a:rPr kumimoji="1" lang="zh-CN" altLang="en-US" sz="2000" dirty="0">
                <a:latin typeface="+mn-lt"/>
                <a:ea typeface="+mn-ea"/>
                <a:cs typeface="+mn-ea"/>
                <a:sym typeface="+mn-lt"/>
              </a:rPr>
              <a:t>、 </a:t>
            </a:r>
            <a:r>
              <a:rPr kumimoji="1" lang="en-US" altLang="zh-CN" sz="2000" dirty="0">
                <a:latin typeface="+mn-lt"/>
                <a:ea typeface="+mn-ea"/>
                <a:cs typeface="+mn-ea"/>
                <a:sym typeface="+mn-lt"/>
              </a:rPr>
              <a:t>JE / JNE</a:t>
            </a:r>
            <a:r>
              <a:rPr kumimoji="1" lang="zh-CN" altLang="en-US" sz="2000" dirty="0">
                <a:latin typeface="+mn-lt"/>
                <a:ea typeface="+mn-ea"/>
                <a:cs typeface="+mn-ea"/>
                <a:sym typeface="+mn-lt"/>
              </a:rPr>
              <a:t>、 </a:t>
            </a:r>
            <a:r>
              <a:rPr kumimoji="1" lang="en-US" altLang="zh-CN" sz="2000" dirty="0">
                <a:latin typeface="+mn-lt"/>
                <a:ea typeface="+mn-ea"/>
                <a:cs typeface="+mn-ea"/>
                <a:sym typeface="+mn-lt"/>
              </a:rPr>
              <a:t>JS / JNS</a:t>
            </a:r>
            <a:r>
              <a:rPr kumimoji="1" lang="zh-CN" altLang="en-US" sz="2000" dirty="0">
                <a:latin typeface="+mn-lt"/>
                <a:ea typeface="+mn-ea"/>
                <a:cs typeface="+mn-ea"/>
                <a:sym typeface="+mn-lt"/>
              </a:rPr>
              <a:t>、 </a:t>
            </a:r>
            <a:r>
              <a:rPr kumimoji="1" lang="en-US" altLang="zh-CN" sz="2000" dirty="0">
                <a:latin typeface="+mn-lt"/>
                <a:ea typeface="+mn-ea"/>
                <a:cs typeface="+mn-ea"/>
                <a:sym typeface="+mn-lt"/>
              </a:rPr>
              <a:t>JO / JNO</a:t>
            </a:r>
            <a:r>
              <a:rPr kumimoji="1" lang="zh-CN" altLang="en-US" sz="2000" dirty="0">
                <a:latin typeface="+mn-lt"/>
                <a:ea typeface="+mn-ea"/>
                <a:cs typeface="+mn-ea"/>
                <a:sym typeface="+mn-lt"/>
              </a:rPr>
              <a:t>、</a:t>
            </a:r>
            <a:endParaRPr kumimoji="1" lang="zh-CN" altLang="en-US" sz="2000" dirty="0">
              <a:latin typeface="+mn-lt"/>
              <a:ea typeface="+mn-ea"/>
              <a:cs typeface="+mn-ea"/>
              <a:sym typeface="+mn-lt"/>
            </a:endParaRPr>
          </a:p>
          <a:p>
            <a:pPr marL="457200" lvl="1" indent="0" algn="just" eaLnBrk="1" hangingPunct="1">
              <a:lnSpc>
                <a:spcPct val="110000"/>
              </a:lnSpc>
              <a:spcBef>
                <a:spcPct val="10000"/>
              </a:spcBef>
            </a:pPr>
            <a:r>
              <a:rPr kumimoji="1" lang="en-US" altLang="zh-CN" sz="2000" dirty="0">
                <a:latin typeface="+mn-lt"/>
                <a:ea typeface="+mn-ea"/>
                <a:cs typeface="+mn-ea"/>
                <a:sym typeface="+mn-lt"/>
              </a:rPr>
              <a:t>JP / JNP</a:t>
            </a:r>
            <a:r>
              <a:rPr kumimoji="1" lang="zh-CN" altLang="en-US" sz="2000" dirty="0">
                <a:latin typeface="+mn-lt"/>
                <a:ea typeface="+mn-ea"/>
                <a:cs typeface="+mn-ea"/>
                <a:sym typeface="+mn-lt"/>
              </a:rPr>
              <a:t>、 </a:t>
            </a:r>
            <a:r>
              <a:rPr kumimoji="1" lang="en-US" altLang="zh-CN" sz="2000" dirty="0">
                <a:latin typeface="+mn-lt"/>
                <a:ea typeface="+mn-ea"/>
                <a:cs typeface="+mn-ea"/>
                <a:sym typeface="+mn-lt"/>
              </a:rPr>
              <a:t>JB / JNB</a:t>
            </a:r>
            <a:r>
              <a:rPr kumimoji="1" lang="zh-CN" altLang="en-US" sz="2000" dirty="0">
                <a:latin typeface="+mn-lt"/>
                <a:ea typeface="+mn-ea"/>
                <a:cs typeface="+mn-ea"/>
                <a:sym typeface="+mn-lt"/>
              </a:rPr>
              <a:t>、 </a:t>
            </a:r>
            <a:r>
              <a:rPr kumimoji="1" lang="en-US" altLang="zh-CN" sz="2000" dirty="0">
                <a:latin typeface="+mn-lt"/>
                <a:ea typeface="+mn-ea"/>
                <a:cs typeface="+mn-ea"/>
                <a:sym typeface="+mn-lt"/>
              </a:rPr>
              <a:t>JL / JNL</a:t>
            </a:r>
            <a:r>
              <a:rPr kumimoji="1" lang="zh-CN" altLang="en-US" sz="2000" dirty="0">
                <a:latin typeface="+mn-lt"/>
                <a:ea typeface="+mn-ea"/>
                <a:cs typeface="+mn-ea"/>
                <a:sym typeface="+mn-lt"/>
              </a:rPr>
              <a:t>、 </a:t>
            </a:r>
            <a:r>
              <a:rPr kumimoji="1" lang="en-US" altLang="zh-CN" sz="2000" dirty="0">
                <a:latin typeface="+mn-lt"/>
                <a:ea typeface="+mn-ea"/>
                <a:cs typeface="+mn-ea"/>
                <a:sym typeface="+mn-lt"/>
              </a:rPr>
              <a:t>JBE / JNBE</a:t>
            </a:r>
            <a:r>
              <a:rPr kumimoji="1" lang="zh-CN" altLang="en-US" sz="2000" dirty="0">
                <a:latin typeface="+mn-lt"/>
                <a:ea typeface="+mn-ea"/>
                <a:cs typeface="+mn-ea"/>
                <a:sym typeface="+mn-lt"/>
              </a:rPr>
              <a:t>、</a:t>
            </a:r>
            <a:endParaRPr kumimoji="1" lang="zh-CN" altLang="en-US" sz="2000" dirty="0">
              <a:latin typeface="+mn-lt"/>
              <a:ea typeface="+mn-ea"/>
              <a:cs typeface="+mn-ea"/>
              <a:sym typeface="+mn-lt"/>
            </a:endParaRPr>
          </a:p>
          <a:p>
            <a:pPr marL="457200" lvl="1" indent="0" algn="just" eaLnBrk="1" hangingPunct="1">
              <a:lnSpc>
                <a:spcPct val="110000"/>
              </a:lnSpc>
              <a:spcBef>
                <a:spcPct val="10000"/>
              </a:spcBef>
            </a:pPr>
            <a:r>
              <a:rPr kumimoji="1" lang="en-US" altLang="zh-CN" sz="2000" dirty="0">
                <a:latin typeface="+mn-lt"/>
                <a:ea typeface="+mn-ea"/>
                <a:cs typeface="+mn-ea"/>
                <a:sym typeface="+mn-lt"/>
              </a:rPr>
              <a:t>JLE / JNLE</a:t>
            </a:r>
            <a:r>
              <a:rPr kumimoji="1" lang="zh-CN" altLang="en-US" sz="2000" dirty="0">
                <a:latin typeface="+mn-lt"/>
                <a:ea typeface="+mn-ea"/>
                <a:cs typeface="+mn-ea"/>
                <a:sym typeface="+mn-lt"/>
              </a:rPr>
              <a:t>、 </a:t>
            </a:r>
            <a:r>
              <a:rPr kumimoji="1" lang="en-US" altLang="zh-CN" sz="2000" dirty="0">
                <a:latin typeface="+mn-lt"/>
                <a:ea typeface="+mn-ea"/>
                <a:cs typeface="+mn-ea"/>
                <a:sym typeface="+mn-lt"/>
              </a:rPr>
              <a:t>JCXZ </a:t>
            </a:r>
            <a:endParaRPr kumimoji="1" lang="en-US" altLang="zh-CN" sz="2000" dirty="0">
              <a:latin typeface="+mn-lt"/>
              <a:ea typeface="+mn-ea"/>
              <a:cs typeface="+mn-ea"/>
              <a:sym typeface="+mn-lt"/>
            </a:endParaRPr>
          </a:p>
          <a:p>
            <a:pPr marL="0" lvl="1" algn="just" eaLnBrk="1" hangingPunct="1">
              <a:lnSpc>
                <a:spcPct val="110000"/>
              </a:lnSpc>
              <a:spcBef>
                <a:spcPct val="10000"/>
              </a:spcBef>
              <a:buFont typeface="Wingdings" panose="05000000000000000000" pitchFamily="2" charset="2"/>
              <a:buChar char="l"/>
            </a:pPr>
            <a:r>
              <a:rPr kumimoji="1" lang="zh-CN" altLang="en-US" dirty="0">
                <a:latin typeface="+mn-lt"/>
                <a:ea typeface="+mn-ea"/>
                <a:cs typeface="+mn-ea"/>
                <a:sym typeface="+mn-lt"/>
              </a:rPr>
              <a:t>循环指令</a:t>
            </a:r>
            <a:endParaRPr kumimoji="1" lang="zh-CN" altLang="en-US" dirty="0">
              <a:latin typeface="+mn-lt"/>
              <a:ea typeface="+mn-ea"/>
              <a:cs typeface="+mn-ea"/>
              <a:sym typeface="+mn-lt"/>
            </a:endParaRPr>
          </a:p>
          <a:p>
            <a:pPr marL="0" lvl="2" indent="0" algn="just" eaLnBrk="1" hangingPunct="1">
              <a:lnSpc>
                <a:spcPct val="110000"/>
              </a:lnSpc>
              <a:spcBef>
                <a:spcPct val="10000"/>
              </a:spcBef>
            </a:pPr>
            <a:r>
              <a:rPr kumimoji="1" lang="en-US" altLang="zh-CN" sz="2000" dirty="0">
                <a:latin typeface="+mn-lt"/>
                <a:ea typeface="+mn-ea"/>
                <a:cs typeface="+mn-ea"/>
                <a:sym typeface="+mn-lt"/>
              </a:rPr>
              <a:t>    LOOP</a:t>
            </a:r>
            <a:r>
              <a:rPr kumimoji="1" lang="zh-CN" altLang="en-US" sz="2000" dirty="0">
                <a:latin typeface="+mn-lt"/>
                <a:ea typeface="+mn-ea"/>
                <a:cs typeface="+mn-ea"/>
                <a:sym typeface="+mn-lt"/>
              </a:rPr>
              <a:t>、</a:t>
            </a:r>
            <a:r>
              <a:rPr kumimoji="1" lang="en-US" altLang="zh-CN" sz="2000" dirty="0">
                <a:latin typeface="+mn-lt"/>
                <a:ea typeface="+mn-ea"/>
                <a:cs typeface="+mn-ea"/>
                <a:sym typeface="+mn-lt"/>
              </a:rPr>
              <a:t>LOOPZ / LOOPE</a:t>
            </a:r>
            <a:r>
              <a:rPr kumimoji="1" lang="zh-CN" altLang="en-US" sz="2000" dirty="0">
                <a:latin typeface="+mn-lt"/>
                <a:ea typeface="+mn-ea"/>
                <a:cs typeface="+mn-ea"/>
                <a:sym typeface="+mn-lt"/>
              </a:rPr>
              <a:t>、</a:t>
            </a:r>
            <a:r>
              <a:rPr kumimoji="1" lang="en-US" altLang="zh-CN" sz="2000" dirty="0">
                <a:latin typeface="+mn-lt"/>
                <a:ea typeface="+mn-ea"/>
                <a:cs typeface="+mn-ea"/>
                <a:sym typeface="+mn-lt"/>
              </a:rPr>
              <a:t>LOOPNZ / LOOPNE </a:t>
            </a:r>
            <a:endParaRPr kumimoji="1" lang="en-US" altLang="zh-CN" sz="2000" dirty="0">
              <a:latin typeface="+mn-lt"/>
              <a:ea typeface="+mn-ea"/>
              <a:cs typeface="+mn-ea"/>
              <a:sym typeface="+mn-lt"/>
            </a:endParaRPr>
          </a:p>
          <a:p>
            <a:pPr marL="0" lvl="1" algn="just" eaLnBrk="1" hangingPunct="1">
              <a:lnSpc>
                <a:spcPct val="110000"/>
              </a:lnSpc>
              <a:spcBef>
                <a:spcPct val="10000"/>
              </a:spcBef>
              <a:buFont typeface="Wingdings" panose="05000000000000000000" pitchFamily="2" charset="2"/>
              <a:buChar char="l"/>
            </a:pPr>
            <a:r>
              <a:rPr kumimoji="1" lang="zh-CN" altLang="en-US" dirty="0">
                <a:latin typeface="+mn-lt"/>
                <a:ea typeface="+mn-ea"/>
                <a:cs typeface="+mn-ea"/>
                <a:sym typeface="+mn-lt"/>
              </a:rPr>
              <a:t>子程序调用和返回指令  </a:t>
            </a:r>
            <a:r>
              <a:rPr kumimoji="1" lang="en-US" altLang="zh-CN" sz="2000" dirty="0">
                <a:latin typeface="+mn-lt"/>
                <a:ea typeface="+mn-ea"/>
                <a:cs typeface="+mn-ea"/>
                <a:sym typeface="+mn-lt"/>
              </a:rPr>
              <a:t>CALL</a:t>
            </a:r>
            <a:r>
              <a:rPr kumimoji="1" lang="zh-CN" altLang="en-US" sz="2000" dirty="0">
                <a:latin typeface="+mn-lt"/>
                <a:ea typeface="+mn-ea"/>
                <a:cs typeface="+mn-ea"/>
                <a:sym typeface="+mn-lt"/>
              </a:rPr>
              <a:t>、</a:t>
            </a:r>
            <a:r>
              <a:rPr kumimoji="1" lang="en-US" altLang="zh-CN" sz="2000" dirty="0">
                <a:latin typeface="+mn-lt"/>
                <a:ea typeface="+mn-ea"/>
                <a:cs typeface="+mn-ea"/>
                <a:sym typeface="+mn-lt"/>
              </a:rPr>
              <a:t>RET</a:t>
            </a:r>
            <a:endParaRPr kumimoji="1" lang="en-US" altLang="zh-CN" sz="2000" dirty="0">
              <a:latin typeface="+mn-lt"/>
              <a:ea typeface="+mn-ea"/>
              <a:cs typeface="+mn-ea"/>
              <a:sym typeface="+mn-lt"/>
            </a:endParaRPr>
          </a:p>
          <a:p>
            <a:pPr marL="0" lvl="1" algn="just" eaLnBrk="1" hangingPunct="1">
              <a:lnSpc>
                <a:spcPct val="110000"/>
              </a:lnSpc>
              <a:spcBef>
                <a:spcPct val="10000"/>
              </a:spcBef>
              <a:buFont typeface="Wingdings" panose="05000000000000000000" pitchFamily="2" charset="2"/>
              <a:buChar char="l"/>
            </a:pPr>
            <a:r>
              <a:rPr kumimoji="1" lang="zh-CN" altLang="en-US" dirty="0">
                <a:latin typeface="+mn-lt"/>
                <a:ea typeface="+mn-ea"/>
                <a:cs typeface="+mn-ea"/>
                <a:sym typeface="+mn-lt"/>
              </a:rPr>
              <a:t>中断与中断返回指令  </a:t>
            </a:r>
            <a:r>
              <a:rPr kumimoji="1" lang="en-US" altLang="zh-CN" sz="2000" dirty="0">
                <a:latin typeface="+mn-lt"/>
                <a:ea typeface="+mn-ea"/>
                <a:cs typeface="+mn-ea"/>
                <a:sym typeface="+mn-lt"/>
              </a:rPr>
              <a:t>INT</a:t>
            </a:r>
            <a:r>
              <a:rPr kumimoji="1" lang="zh-CN" altLang="en-US" sz="2000" dirty="0">
                <a:latin typeface="+mn-lt"/>
                <a:ea typeface="+mn-ea"/>
                <a:cs typeface="+mn-ea"/>
                <a:sym typeface="+mn-lt"/>
              </a:rPr>
              <a:t>、</a:t>
            </a:r>
            <a:r>
              <a:rPr kumimoji="1" lang="en-US" altLang="zh-CN" sz="2000" dirty="0">
                <a:latin typeface="+mn-lt"/>
                <a:ea typeface="+mn-ea"/>
                <a:cs typeface="+mn-ea"/>
                <a:sym typeface="+mn-lt"/>
              </a:rPr>
              <a:t>INTO</a:t>
            </a:r>
            <a:r>
              <a:rPr kumimoji="1" lang="zh-CN" altLang="en-US" sz="2000" dirty="0">
                <a:latin typeface="+mn-lt"/>
                <a:ea typeface="+mn-ea"/>
                <a:cs typeface="+mn-ea"/>
                <a:sym typeface="+mn-lt"/>
              </a:rPr>
              <a:t>、</a:t>
            </a:r>
            <a:r>
              <a:rPr kumimoji="1" lang="en-US" altLang="zh-CN" sz="2000" dirty="0">
                <a:latin typeface="+mn-lt"/>
                <a:ea typeface="+mn-ea"/>
                <a:cs typeface="+mn-ea"/>
                <a:sym typeface="+mn-lt"/>
              </a:rPr>
              <a:t>IRET</a:t>
            </a:r>
            <a:endParaRPr kumimoji="1" lang="en-US" altLang="zh-CN" sz="2000" dirty="0">
              <a:latin typeface="+mn-lt"/>
              <a:ea typeface="+mn-ea"/>
              <a:cs typeface="+mn-ea"/>
              <a:sym typeface="+mn-lt"/>
            </a:endParaRPr>
          </a:p>
        </p:txBody>
      </p:sp>
      <p:sp>
        <p:nvSpPr>
          <p:cNvPr id="4" name="矩形 3"/>
          <p:cNvSpPr/>
          <p:nvPr/>
        </p:nvSpPr>
        <p:spPr>
          <a:xfrm>
            <a:off x="3094672" y="1424189"/>
            <a:ext cx="2954655" cy="646331"/>
          </a:xfrm>
          <a:prstGeom prst="rect">
            <a:avLst/>
          </a:prstGeom>
        </p:spPr>
        <p:txBody>
          <a:bodyPr wrap="none">
            <a:spAutoFit/>
          </a:bodyPr>
          <a:lstStyle/>
          <a:p>
            <a:pPr algn="just" eaLnBrk="1" hangingPunct="1">
              <a:spcBef>
                <a:spcPct val="20000"/>
              </a:spcBef>
              <a:buClr>
                <a:schemeClr val="tx2"/>
              </a:buClr>
              <a:buSzPct val="90000"/>
              <a:buFont typeface="Symbol" panose="05050102010706020507" pitchFamily="18" charset="2"/>
              <a:buNone/>
            </a:pPr>
            <a:r>
              <a:rPr kumimoji="1" lang="zh-CN" altLang="en-US" sz="3600" dirty="0">
                <a:solidFill>
                  <a:srgbClr val="006600"/>
                </a:solidFill>
                <a:latin typeface="+mn-lt"/>
                <a:ea typeface="+mn-ea"/>
                <a:cs typeface="+mn-ea"/>
                <a:sym typeface="+mn-lt"/>
              </a:rPr>
              <a:t>控制转移指令</a:t>
            </a:r>
            <a:endParaRPr kumimoji="1" lang="zh-CN" altLang="en-US" sz="3600" dirty="0">
              <a:solidFill>
                <a:srgbClr val="006600"/>
              </a:solidFill>
              <a:latin typeface="+mn-lt"/>
              <a:ea typeface="+mn-ea"/>
              <a:cs typeface="+mn-ea"/>
              <a:sym typeface="+mn-lt"/>
            </a:endParaRPr>
          </a:p>
        </p:txBody>
      </p:sp>
    </p:spTree>
  </p:cSld>
  <p:clrMapOvr>
    <a:masterClrMapping/>
  </p:clrMapOvr>
  <p:transition>
    <p:random/>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ChangeArrowheads="1"/>
          </p:cNvSpPr>
          <p:nvPr/>
        </p:nvSpPr>
        <p:spPr bwMode="auto">
          <a:xfrm>
            <a:off x="704023" y="1997163"/>
            <a:ext cx="8115300" cy="3833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30000"/>
              </a:lnSpc>
            </a:pPr>
            <a:r>
              <a:rPr kumimoji="1" lang="zh-CN" altLang="en-US" dirty="0">
                <a:solidFill>
                  <a:srgbClr val="006600"/>
                </a:solidFill>
                <a:latin typeface="+mn-lt"/>
                <a:ea typeface="+mn-ea"/>
                <a:cs typeface="+mn-ea"/>
                <a:sym typeface="+mn-lt"/>
              </a:rPr>
              <a:t>段内直接短转移</a:t>
            </a:r>
            <a:r>
              <a:rPr kumimoji="1" lang="zh-CN" altLang="en-US" dirty="0">
                <a:solidFill>
                  <a:srgbClr val="000000"/>
                </a:solidFill>
                <a:latin typeface="+mn-lt"/>
                <a:ea typeface="+mn-ea"/>
                <a:cs typeface="+mn-ea"/>
                <a:sym typeface="+mn-lt"/>
              </a:rPr>
              <a:t>：</a:t>
            </a:r>
            <a:r>
              <a:rPr kumimoji="1" lang="en-US" altLang="zh-CN" dirty="0">
                <a:solidFill>
                  <a:srgbClr val="000000"/>
                </a:solidFill>
                <a:latin typeface="+mn-lt"/>
                <a:ea typeface="+mn-ea"/>
                <a:cs typeface="+mn-ea"/>
                <a:sym typeface="+mn-lt"/>
              </a:rPr>
              <a:t>JMP    SHORT  OPR </a:t>
            </a:r>
            <a:endParaRPr kumimoji="1" lang="en-US" altLang="zh-CN" dirty="0">
              <a:solidFill>
                <a:srgbClr val="000000"/>
              </a:solidFill>
              <a:latin typeface="+mn-lt"/>
              <a:ea typeface="+mn-ea"/>
              <a:cs typeface="+mn-ea"/>
              <a:sym typeface="+mn-lt"/>
            </a:endParaRPr>
          </a:p>
          <a:p>
            <a:pPr>
              <a:lnSpc>
                <a:spcPct val="130000"/>
              </a:lnSpc>
            </a:pPr>
            <a:r>
              <a:rPr kumimoji="1" lang="en-US" altLang="zh-CN" dirty="0">
                <a:solidFill>
                  <a:srgbClr val="000000"/>
                </a:solidFill>
                <a:latin typeface="+mn-lt"/>
                <a:ea typeface="+mn-ea"/>
                <a:cs typeface="+mn-ea"/>
                <a:sym typeface="+mn-lt"/>
              </a:rPr>
              <a:t>      </a:t>
            </a:r>
            <a:r>
              <a:rPr kumimoji="1" lang="zh-CN" altLang="en-US" dirty="0">
                <a:solidFill>
                  <a:srgbClr val="000000"/>
                </a:solidFill>
                <a:latin typeface="+mn-lt"/>
                <a:ea typeface="+mn-ea"/>
                <a:cs typeface="+mn-ea"/>
                <a:sym typeface="+mn-lt"/>
              </a:rPr>
              <a:t>执行操作：</a:t>
            </a:r>
            <a:r>
              <a:rPr kumimoji="1" lang="en-US" altLang="zh-CN" sz="2200" dirty="0">
                <a:solidFill>
                  <a:srgbClr val="000000"/>
                </a:solidFill>
                <a:latin typeface="+mn-lt"/>
                <a:ea typeface="+mn-ea"/>
                <a:cs typeface="+mn-ea"/>
                <a:sym typeface="+mn-lt"/>
              </a:rPr>
              <a:t>IP </a:t>
            </a:r>
            <a:r>
              <a:rPr kumimoji="1" lang="en-US" altLang="zh-CN" sz="2000" dirty="0">
                <a:solidFill>
                  <a:srgbClr val="000000"/>
                </a:solidFill>
                <a:cs typeface="+mn-ea"/>
                <a:sym typeface="+mn-lt"/>
              </a:rPr>
              <a:t>←  </a:t>
            </a:r>
            <a:r>
              <a:rPr kumimoji="1" lang="en-US" altLang="zh-CN" sz="2200" dirty="0">
                <a:solidFill>
                  <a:srgbClr val="000000"/>
                </a:solidFill>
                <a:latin typeface="+mn-lt"/>
                <a:ea typeface="+mn-ea"/>
                <a:cs typeface="+mn-ea"/>
                <a:sym typeface="+mn-lt"/>
              </a:rPr>
              <a:t>IP + 8</a:t>
            </a:r>
            <a:r>
              <a:rPr kumimoji="1" lang="zh-CN" altLang="en-US" sz="2200" dirty="0">
                <a:solidFill>
                  <a:srgbClr val="000000"/>
                </a:solidFill>
                <a:latin typeface="+mn-lt"/>
                <a:ea typeface="+mn-ea"/>
                <a:cs typeface="+mn-ea"/>
                <a:sym typeface="+mn-lt"/>
              </a:rPr>
              <a:t>位位移量</a:t>
            </a:r>
            <a:endParaRPr kumimoji="1" lang="en-US" altLang="zh-CN" sz="2200" dirty="0">
              <a:solidFill>
                <a:srgbClr val="000000"/>
              </a:solidFill>
              <a:latin typeface="+mn-lt"/>
              <a:ea typeface="+mn-ea"/>
              <a:cs typeface="+mn-ea"/>
              <a:sym typeface="+mn-lt"/>
            </a:endParaRPr>
          </a:p>
          <a:p>
            <a:pPr>
              <a:lnSpc>
                <a:spcPct val="130000"/>
              </a:lnSpc>
              <a:spcBef>
                <a:spcPts val="1200"/>
              </a:spcBef>
            </a:pPr>
            <a:r>
              <a:rPr kumimoji="1" lang="zh-CN" altLang="en-US" dirty="0">
                <a:solidFill>
                  <a:srgbClr val="006600"/>
                </a:solidFill>
                <a:latin typeface="+mn-lt"/>
                <a:ea typeface="+mn-ea"/>
                <a:cs typeface="+mn-ea"/>
                <a:sym typeface="+mn-lt"/>
              </a:rPr>
              <a:t>段内直接近转移</a:t>
            </a:r>
            <a:r>
              <a:rPr kumimoji="1" lang="zh-CN" altLang="en-US" dirty="0">
                <a:solidFill>
                  <a:srgbClr val="000000"/>
                </a:solidFill>
                <a:latin typeface="+mn-lt"/>
                <a:ea typeface="+mn-ea"/>
                <a:cs typeface="+mn-ea"/>
                <a:sym typeface="+mn-lt"/>
              </a:rPr>
              <a:t>：</a:t>
            </a:r>
            <a:r>
              <a:rPr kumimoji="1" lang="en-US" altLang="zh-CN" dirty="0">
                <a:solidFill>
                  <a:srgbClr val="000000"/>
                </a:solidFill>
                <a:latin typeface="+mn-lt"/>
                <a:ea typeface="+mn-ea"/>
                <a:cs typeface="+mn-ea"/>
                <a:sym typeface="+mn-lt"/>
              </a:rPr>
              <a:t>JMP    NEAR PTR  OPR</a:t>
            </a:r>
            <a:endParaRPr kumimoji="1" lang="en-US" altLang="zh-CN" dirty="0">
              <a:solidFill>
                <a:srgbClr val="000000"/>
              </a:solidFill>
              <a:latin typeface="+mn-lt"/>
              <a:ea typeface="+mn-ea"/>
              <a:cs typeface="+mn-ea"/>
              <a:sym typeface="+mn-lt"/>
            </a:endParaRPr>
          </a:p>
          <a:p>
            <a:pPr algn="just">
              <a:lnSpc>
                <a:spcPct val="130000"/>
              </a:lnSpc>
            </a:pPr>
            <a:r>
              <a:rPr kumimoji="1" lang="en-US" altLang="zh-CN" dirty="0">
                <a:solidFill>
                  <a:srgbClr val="000000"/>
                </a:solidFill>
                <a:latin typeface="+mn-lt"/>
                <a:ea typeface="+mn-ea"/>
                <a:cs typeface="+mn-ea"/>
                <a:sym typeface="+mn-lt"/>
              </a:rPr>
              <a:t>      </a:t>
            </a:r>
            <a:r>
              <a:rPr kumimoji="1" lang="zh-CN" altLang="en-US" dirty="0">
                <a:solidFill>
                  <a:srgbClr val="000000"/>
                </a:solidFill>
                <a:latin typeface="+mn-lt"/>
                <a:ea typeface="+mn-ea"/>
                <a:cs typeface="+mn-ea"/>
                <a:sym typeface="+mn-lt"/>
              </a:rPr>
              <a:t>执行操作：</a:t>
            </a:r>
            <a:r>
              <a:rPr kumimoji="1" lang="en-US" altLang="zh-CN" sz="2200" dirty="0">
                <a:solidFill>
                  <a:srgbClr val="000000"/>
                </a:solidFill>
                <a:latin typeface="+mn-lt"/>
                <a:ea typeface="+mn-ea"/>
                <a:cs typeface="+mn-ea"/>
                <a:sym typeface="+mn-lt"/>
              </a:rPr>
              <a:t>IP </a:t>
            </a:r>
            <a:r>
              <a:rPr kumimoji="1" lang="en-US" altLang="zh-CN" sz="2000" dirty="0">
                <a:solidFill>
                  <a:srgbClr val="000000"/>
                </a:solidFill>
                <a:cs typeface="+mn-ea"/>
                <a:sym typeface="+mn-lt"/>
              </a:rPr>
              <a:t>←</a:t>
            </a:r>
            <a:r>
              <a:rPr kumimoji="1" lang="en-US" altLang="zh-CN" sz="2200" dirty="0">
                <a:solidFill>
                  <a:srgbClr val="000000"/>
                </a:solidFill>
                <a:latin typeface="+mn-lt"/>
                <a:ea typeface="+mn-ea"/>
                <a:cs typeface="+mn-ea"/>
                <a:sym typeface="+mn-lt"/>
              </a:rPr>
              <a:t> IP + 16</a:t>
            </a:r>
            <a:r>
              <a:rPr kumimoji="1" lang="zh-CN" altLang="en-US" sz="2200" dirty="0">
                <a:solidFill>
                  <a:srgbClr val="000000"/>
                </a:solidFill>
                <a:latin typeface="+mn-lt"/>
                <a:ea typeface="+mn-ea"/>
                <a:cs typeface="+mn-ea"/>
                <a:sym typeface="+mn-lt"/>
              </a:rPr>
              <a:t>位位移量</a:t>
            </a:r>
            <a:endParaRPr kumimoji="1" lang="zh-CN" altLang="en-US" dirty="0">
              <a:solidFill>
                <a:srgbClr val="006600"/>
              </a:solidFill>
              <a:latin typeface="+mn-lt"/>
              <a:ea typeface="+mn-ea"/>
              <a:cs typeface="+mn-ea"/>
              <a:sym typeface="+mn-lt"/>
            </a:endParaRPr>
          </a:p>
          <a:p>
            <a:pPr algn="just">
              <a:lnSpc>
                <a:spcPct val="130000"/>
              </a:lnSpc>
              <a:spcBef>
                <a:spcPts val="1800"/>
              </a:spcBef>
            </a:pPr>
            <a:r>
              <a:rPr kumimoji="1" lang="zh-CN" altLang="en-US" dirty="0">
                <a:solidFill>
                  <a:srgbClr val="006600"/>
                </a:solidFill>
                <a:latin typeface="+mn-lt"/>
                <a:ea typeface="+mn-ea"/>
                <a:cs typeface="+mn-ea"/>
                <a:sym typeface="+mn-lt"/>
              </a:rPr>
              <a:t>段内间接转移</a:t>
            </a:r>
            <a:r>
              <a:rPr kumimoji="1" lang="zh-CN" altLang="en-US" dirty="0">
                <a:solidFill>
                  <a:srgbClr val="000000"/>
                </a:solidFill>
                <a:latin typeface="+mn-lt"/>
                <a:ea typeface="+mn-ea"/>
                <a:cs typeface="+mn-ea"/>
                <a:sym typeface="+mn-lt"/>
              </a:rPr>
              <a:t>：  </a:t>
            </a:r>
            <a:r>
              <a:rPr kumimoji="1" lang="en-US" altLang="zh-CN" dirty="0">
                <a:solidFill>
                  <a:srgbClr val="000000"/>
                </a:solidFill>
                <a:latin typeface="+mn-lt"/>
                <a:ea typeface="+mn-ea"/>
                <a:cs typeface="+mn-ea"/>
                <a:sym typeface="+mn-lt"/>
              </a:rPr>
              <a:t>JMP    WORD PTR  OPR</a:t>
            </a:r>
            <a:endParaRPr kumimoji="1" lang="en-US" altLang="zh-CN" dirty="0">
              <a:solidFill>
                <a:srgbClr val="000000"/>
              </a:solidFill>
              <a:latin typeface="+mn-lt"/>
              <a:ea typeface="+mn-ea"/>
              <a:cs typeface="+mn-ea"/>
              <a:sym typeface="+mn-lt"/>
            </a:endParaRPr>
          </a:p>
          <a:p>
            <a:pPr algn="just">
              <a:lnSpc>
                <a:spcPct val="130000"/>
              </a:lnSpc>
            </a:pPr>
            <a:r>
              <a:rPr kumimoji="1" lang="en-US" altLang="zh-CN" dirty="0">
                <a:solidFill>
                  <a:srgbClr val="000000"/>
                </a:solidFill>
                <a:latin typeface="+mn-lt"/>
                <a:ea typeface="+mn-ea"/>
                <a:cs typeface="+mn-ea"/>
                <a:sym typeface="+mn-lt"/>
              </a:rPr>
              <a:t>    </a:t>
            </a:r>
            <a:r>
              <a:rPr kumimoji="1" lang="en-US" altLang="zh-CN" dirty="0">
                <a:solidFill>
                  <a:srgbClr val="FF0000"/>
                </a:solidFill>
                <a:latin typeface="+mn-lt"/>
                <a:ea typeface="+mn-ea"/>
                <a:cs typeface="+mn-ea"/>
                <a:sym typeface="+mn-lt"/>
              </a:rPr>
              <a:t>OPR</a:t>
            </a:r>
            <a:r>
              <a:rPr kumimoji="1" lang="zh-CN" altLang="en-US" dirty="0">
                <a:solidFill>
                  <a:srgbClr val="FF0000"/>
                </a:solidFill>
                <a:latin typeface="+mn-lt"/>
                <a:ea typeface="+mn-ea"/>
                <a:cs typeface="+mn-ea"/>
                <a:sym typeface="+mn-lt"/>
              </a:rPr>
              <a:t>为存放在</a:t>
            </a:r>
            <a:r>
              <a:rPr kumimoji="1" lang="en-US" altLang="zh-CN" dirty="0">
                <a:solidFill>
                  <a:srgbClr val="FF0000"/>
                </a:solidFill>
                <a:latin typeface="+mn-lt"/>
                <a:ea typeface="+mn-ea"/>
                <a:cs typeface="+mn-ea"/>
                <a:sym typeface="+mn-lt"/>
              </a:rPr>
              <a:t>16</a:t>
            </a:r>
            <a:r>
              <a:rPr kumimoji="1" lang="zh-CN" altLang="en-US" dirty="0">
                <a:solidFill>
                  <a:srgbClr val="FF0000"/>
                </a:solidFill>
                <a:latin typeface="+mn-lt"/>
                <a:ea typeface="+mn-ea"/>
                <a:cs typeface="+mn-ea"/>
                <a:sym typeface="+mn-lt"/>
              </a:rPr>
              <a:t>位通用寄存器或字内存单元内的</a:t>
            </a:r>
            <a:r>
              <a:rPr kumimoji="1" lang="en-US" altLang="zh-CN" dirty="0">
                <a:solidFill>
                  <a:srgbClr val="FF0000"/>
                </a:solidFill>
                <a:latin typeface="+mn-lt"/>
                <a:ea typeface="+mn-ea"/>
                <a:cs typeface="+mn-ea"/>
                <a:sym typeface="+mn-lt"/>
              </a:rPr>
              <a:t>EA</a:t>
            </a:r>
            <a:endParaRPr kumimoji="1" lang="zh-CN" altLang="en-US" dirty="0">
              <a:solidFill>
                <a:srgbClr val="000000"/>
              </a:solidFill>
              <a:latin typeface="+mn-lt"/>
              <a:ea typeface="+mn-ea"/>
              <a:cs typeface="+mn-ea"/>
              <a:sym typeface="+mn-lt"/>
            </a:endParaRPr>
          </a:p>
          <a:p>
            <a:pPr algn="just">
              <a:lnSpc>
                <a:spcPct val="130000"/>
              </a:lnSpc>
            </a:pPr>
            <a:r>
              <a:rPr kumimoji="1" lang="zh-CN" altLang="en-US" dirty="0">
                <a:solidFill>
                  <a:srgbClr val="000000"/>
                </a:solidFill>
                <a:latin typeface="+mn-lt"/>
                <a:ea typeface="+mn-ea"/>
                <a:cs typeface="+mn-ea"/>
                <a:sym typeface="+mn-lt"/>
              </a:rPr>
              <a:t>    执行操作：</a:t>
            </a:r>
            <a:r>
              <a:rPr kumimoji="1" lang="en-US" altLang="zh-CN" dirty="0">
                <a:solidFill>
                  <a:srgbClr val="000000"/>
                </a:solidFill>
                <a:latin typeface="+mn-lt"/>
                <a:ea typeface="+mn-ea"/>
                <a:cs typeface="+mn-ea"/>
                <a:sym typeface="+mn-lt"/>
              </a:rPr>
              <a:t>IP ←  (EA) </a:t>
            </a:r>
            <a:endParaRPr kumimoji="1" lang="en-US" altLang="zh-CN" dirty="0">
              <a:solidFill>
                <a:srgbClr val="000000"/>
              </a:solidFill>
              <a:latin typeface="+mn-lt"/>
              <a:ea typeface="+mn-ea"/>
              <a:cs typeface="+mn-ea"/>
              <a:sym typeface="+mn-lt"/>
            </a:endParaRPr>
          </a:p>
        </p:txBody>
      </p:sp>
      <p:sp>
        <p:nvSpPr>
          <p:cNvPr id="3" name="矩形 2"/>
          <p:cNvSpPr/>
          <p:nvPr/>
        </p:nvSpPr>
        <p:spPr>
          <a:xfrm>
            <a:off x="615570" y="1220282"/>
            <a:ext cx="3278462" cy="523220"/>
          </a:xfrm>
          <a:prstGeom prst="rect">
            <a:avLst/>
          </a:prstGeom>
        </p:spPr>
        <p:txBody>
          <a:bodyPr wrap="none">
            <a:spAutoFit/>
          </a:bodyPr>
          <a:lstStyle/>
          <a:p>
            <a:pPr algn="just"/>
            <a:r>
              <a:rPr kumimoji="1" lang="en-US" altLang="zh-CN" sz="2800" dirty="0">
                <a:solidFill>
                  <a:srgbClr val="CC3300"/>
                </a:solidFill>
                <a:latin typeface="+mn-lt"/>
                <a:ea typeface="+mn-ea"/>
                <a:cs typeface="+mn-ea"/>
                <a:sym typeface="+mn-lt"/>
              </a:rPr>
              <a:t>1</a:t>
            </a:r>
            <a:r>
              <a:rPr kumimoji="1" lang="zh-CN" altLang="en-US" sz="2800" dirty="0">
                <a:solidFill>
                  <a:srgbClr val="CC3300"/>
                </a:solidFill>
                <a:latin typeface="+mn-lt"/>
                <a:ea typeface="+mn-ea"/>
                <a:cs typeface="+mn-ea"/>
                <a:sym typeface="+mn-lt"/>
              </a:rPr>
              <a:t>、无条件转移指令</a:t>
            </a:r>
            <a:endParaRPr kumimoji="1" lang="zh-CN" altLang="en-US" sz="2800" dirty="0">
              <a:solidFill>
                <a:srgbClr val="CC330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4514">
                                            <p:txEl>
                                              <p:pRg st="4294967295" end="4294967295"/>
                                            </p:txEl>
                                          </p:spTgt>
                                        </p:tgtEl>
                                        <p:attrNameLst>
                                          <p:attrName>style.visibility</p:attrName>
                                        </p:attrNameLst>
                                      </p:cBhvr>
                                      <p:to>
                                        <p:strVal val="visible"/>
                                      </p:to>
                                    </p:set>
                                    <p:animEffect transition="in" filter="wipe(up)">
                                      <p:cBhvr>
                                        <p:cTn id="7" dur="500"/>
                                        <p:tgtEl>
                                          <p:spTgt spid="64514">
                                            <p:txEl>
                                              <p:pRg st="4294967295" end="4294967295"/>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4514">
                                            <p:txEl>
                                              <p:pRg st="0" end="0"/>
                                            </p:txEl>
                                          </p:spTgt>
                                        </p:tgtEl>
                                        <p:attrNameLst>
                                          <p:attrName>style.visibility</p:attrName>
                                        </p:attrNameLst>
                                      </p:cBhvr>
                                      <p:to>
                                        <p:strVal val="visible"/>
                                      </p:to>
                                    </p:set>
                                    <p:animEffect transition="in" filter="wipe(up)">
                                      <p:cBhvr>
                                        <p:cTn id="12" dur="500"/>
                                        <p:tgtEl>
                                          <p:spTgt spid="645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64514">
                                            <p:txEl>
                                              <p:pRg st="1" end="1"/>
                                            </p:txEl>
                                          </p:spTgt>
                                        </p:tgtEl>
                                        <p:attrNameLst>
                                          <p:attrName>style.visibility</p:attrName>
                                        </p:attrNameLst>
                                      </p:cBhvr>
                                      <p:to>
                                        <p:strVal val="visible"/>
                                      </p:to>
                                    </p:set>
                                    <p:animEffect transition="in" filter="wipe(up)">
                                      <p:cBhvr>
                                        <p:cTn id="17" dur="500"/>
                                        <p:tgtEl>
                                          <p:spTgt spid="6451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64514">
                                            <p:txEl>
                                              <p:pRg st="2" end="2"/>
                                            </p:txEl>
                                          </p:spTgt>
                                        </p:tgtEl>
                                        <p:attrNameLst>
                                          <p:attrName>style.visibility</p:attrName>
                                        </p:attrNameLst>
                                      </p:cBhvr>
                                      <p:to>
                                        <p:strVal val="visible"/>
                                      </p:to>
                                    </p:set>
                                    <p:animEffect transition="in" filter="wipe(up)">
                                      <p:cBhvr>
                                        <p:cTn id="22" dur="500"/>
                                        <p:tgtEl>
                                          <p:spTgt spid="6451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64514">
                                            <p:txEl>
                                              <p:pRg st="3" end="3"/>
                                            </p:txEl>
                                          </p:spTgt>
                                        </p:tgtEl>
                                        <p:attrNameLst>
                                          <p:attrName>style.visibility</p:attrName>
                                        </p:attrNameLst>
                                      </p:cBhvr>
                                      <p:to>
                                        <p:strVal val="visible"/>
                                      </p:to>
                                    </p:set>
                                    <p:animEffect transition="in" filter="wipe(up)">
                                      <p:cBhvr>
                                        <p:cTn id="27" dur="500"/>
                                        <p:tgtEl>
                                          <p:spTgt spid="6451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64514">
                                            <p:txEl>
                                              <p:pRg st="4" end="4"/>
                                            </p:txEl>
                                          </p:spTgt>
                                        </p:tgtEl>
                                        <p:attrNameLst>
                                          <p:attrName>style.visibility</p:attrName>
                                        </p:attrNameLst>
                                      </p:cBhvr>
                                      <p:to>
                                        <p:strVal val="visible"/>
                                      </p:to>
                                    </p:set>
                                    <p:animEffect transition="in" filter="wipe(up)">
                                      <p:cBhvr>
                                        <p:cTn id="32" dur="500"/>
                                        <p:tgtEl>
                                          <p:spTgt spid="6451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64514">
                                            <p:txEl>
                                              <p:pRg st="5" end="5"/>
                                            </p:txEl>
                                          </p:spTgt>
                                        </p:tgtEl>
                                        <p:attrNameLst>
                                          <p:attrName>style.visibility</p:attrName>
                                        </p:attrNameLst>
                                      </p:cBhvr>
                                      <p:to>
                                        <p:strVal val="visible"/>
                                      </p:to>
                                    </p:set>
                                    <p:animEffect transition="in" filter="wipe(up)">
                                      <p:cBhvr>
                                        <p:cTn id="37" dur="500"/>
                                        <p:tgtEl>
                                          <p:spTgt spid="64514">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64514">
                                            <p:txEl>
                                              <p:pRg st="6" end="6"/>
                                            </p:txEl>
                                          </p:spTgt>
                                        </p:tgtEl>
                                        <p:attrNameLst>
                                          <p:attrName>style.visibility</p:attrName>
                                        </p:attrNameLst>
                                      </p:cBhvr>
                                      <p:to>
                                        <p:strVal val="visible"/>
                                      </p:to>
                                    </p:set>
                                    <p:animEffect transition="in" filter="wipe(up)">
                                      <p:cBhvr>
                                        <p:cTn id="42" dur="500"/>
                                        <p:tgtEl>
                                          <p:spTgt spid="645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4"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15570" y="1220282"/>
            <a:ext cx="3278462" cy="523220"/>
          </a:xfrm>
          <a:prstGeom prst="rect">
            <a:avLst/>
          </a:prstGeom>
        </p:spPr>
        <p:txBody>
          <a:bodyPr wrap="none">
            <a:spAutoFit/>
          </a:bodyPr>
          <a:lstStyle/>
          <a:p>
            <a:pPr algn="just"/>
            <a:r>
              <a:rPr kumimoji="1" lang="en-US" altLang="zh-CN" sz="2800" dirty="0">
                <a:solidFill>
                  <a:srgbClr val="CC3300"/>
                </a:solidFill>
                <a:latin typeface="+mn-lt"/>
                <a:ea typeface="+mn-ea"/>
                <a:cs typeface="+mn-ea"/>
                <a:sym typeface="+mn-lt"/>
              </a:rPr>
              <a:t>1</a:t>
            </a:r>
            <a:r>
              <a:rPr kumimoji="1" lang="zh-CN" altLang="en-US" sz="2800" dirty="0">
                <a:solidFill>
                  <a:srgbClr val="CC3300"/>
                </a:solidFill>
                <a:latin typeface="+mn-lt"/>
                <a:ea typeface="+mn-ea"/>
                <a:cs typeface="+mn-ea"/>
                <a:sym typeface="+mn-lt"/>
              </a:rPr>
              <a:t>、无条件转移指令</a:t>
            </a:r>
            <a:endParaRPr kumimoji="1" lang="zh-CN" altLang="en-US" sz="2800" dirty="0">
              <a:solidFill>
                <a:srgbClr val="CC3300"/>
              </a:solidFill>
              <a:latin typeface="+mn-lt"/>
              <a:ea typeface="+mn-ea"/>
              <a:cs typeface="+mn-ea"/>
              <a:sym typeface="+mn-lt"/>
            </a:endParaRPr>
          </a:p>
        </p:txBody>
      </p:sp>
      <p:grpSp>
        <p:nvGrpSpPr>
          <p:cNvPr id="4" name="Group 11"/>
          <p:cNvGrpSpPr/>
          <p:nvPr/>
        </p:nvGrpSpPr>
        <p:grpSpPr bwMode="auto">
          <a:xfrm>
            <a:off x="504031" y="2438346"/>
            <a:ext cx="8135938" cy="2520950"/>
            <a:chOff x="204" y="1933"/>
            <a:chExt cx="5125" cy="1588"/>
          </a:xfrm>
        </p:grpSpPr>
        <p:sp>
          <p:nvSpPr>
            <p:cNvPr id="5" name="AutoShape 7"/>
            <p:cNvSpPr>
              <a:spLocks noChangeArrowheads="1"/>
            </p:cNvSpPr>
            <p:nvPr/>
          </p:nvSpPr>
          <p:spPr bwMode="gray">
            <a:xfrm>
              <a:off x="204" y="2069"/>
              <a:ext cx="5125" cy="1452"/>
            </a:xfrm>
            <a:prstGeom prst="roundRect">
              <a:avLst>
                <a:gd name="adj" fmla="val 3380"/>
              </a:avLst>
            </a:prstGeom>
            <a:gradFill rotWithShape="1">
              <a:gsLst>
                <a:gs pos="0">
                  <a:schemeClr val="hlink">
                    <a:gamma/>
                    <a:tint val="4314"/>
                    <a:invGamma/>
                  </a:schemeClr>
                </a:gs>
                <a:gs pos="100000">
                  <a:schemeClr val="hlink"/>
                </a:gs>
              </a:gsLst>
              <a:lin ang="5400000" scaled="1"/>
            </a:gradFill>
            <a:ln w="19050">
              <a:solidFill>
                <a:srgbClr val="C0C0C0"/>
              </a:solidFill>
              <a:round/>
            </a:ln>
            <a:effectLst>
              <a:outerShdw dist="53882" dir="2700000" algn="ctr" rotWithShape="0">
                <a:srgbClr val="292929">
                  <a:alpha val="50000"/>
                </a:srgbClr>
              </a:outerShdw>
            </a:effectLst>
          </p:spPr>
          <p:txBody>
            <a:bodyPr/>
            <a:lstStyle/>
            <a:p>
              <a:pPr defTabSz="389255" eaLnBrk="1" hangingPunct="1">
                <a:defRPr/>
              </a:pPr>
              <a:r>
                <a:rPr lang="en-US" altLang="zh-CN">
                  <a:latin typeface="+mn-ea"/>
                  <a:ea typeface="+mn-ea"/>
                  <a:sym typeface="Symbol" panose="05050102010706020507" pitchFamily="18" charset="2"/>
                </a:rPr>
                <a:t> 		</a:t>
              </a:r>
              <a:r>
                <a:rPr lang="en-US" altLang="zh-CN">
                  <a:solidFill>
                    <a:srgbClr val="800080"/>
                  </a:solidFill>
                  <a:latin typeface="+mn-ea"/>
                  <a:ea typeface="+mn-ea"/>
                  <a:sym typeface="Symbol" panose="05050102010706020507" pitchFamily="18" charset="2"/>
                </a:rPr>
                <a:t>		mov  ax, 0</a:t>
              </a:r>
              <a:endParaRPr lang="en-US" altLang="zh-CN">
                <a:solidFill>
                  <a:srgbClr val="800080"/>
                </a:solidFill>
                <a:latin typeface="+mn-ea"/>
                <a:ea typeface="+mn-ea"/>
                <a:sym typeface="Symbol" panose="05050102010706020507" pitchFamily="18" charset="2"/>
              </a:endParaRPr>
            </a:p>
            <a:p>
              <a:pPr defTabSz="389255" eaLnBrk="1" hangingPunct="1">
                <a:defRPr/>
              </a:pPr>
              <a:r>
                <a:rPr lang="en-US" altLang="zh-CN">
                  <a:latin typeface="+mn-ea"/>
                  <a:ea typeface="+mn-ea"/>
                  <a:sym typeface="Symbol" panose="05050102010706020507" pitchFamily="18" charset="2"/>
                </a:rPr>
                <a:t>				</a:t>
              </a:r>
              <a:r>
                <a:rPr lang="en-US" altLang="zh-CN">
                  <a:solidFill>
                    <a:srgbClr val="800080"/>
                  </a:solidFill>
                  <a:latin typeface="+mn-ea"/>
                  <a:ea typeface="+mn-ea"/>
                  <a:sym typeface="Symbol" panose="05050102010706020507" pitchFamily="18" charset="2"/>
                </a:rPr>
                <a:t>jmp  next01	</a:t>
              </a:r>
              <a:r>
                <a:rPr lang="en-US" altLang="zh-CN">
                  <a:latin typeface="+mn-ea"/>
                  <a:ea typeface="+mn-ea"/>
                  <a:sym typeface="Symbol" panose="05050102010706020507" pitchFamily="18" charset="2"/>
                </a:rPr>
                <a:t>; </a:t>
              </a:r>
              <a:r>
                <a:rPr lang="zh-CN" altLang="en-US">
                  <a:latin typeface="+mn-ea"/>
                  <a:ea typeface="+mn-ea"/>
                  <a:sym typeface="Symbol" panose="05050102010706020507" pitchFamily="18" charset="2"/>
                </a:rPr>
                <a:t>无条件转移到标号为</a:t>
              </a:r>
              <a:r>
                <a:rPr lang="en-US" altLang="zh-CN">
                  <a:latin typeface="+mn-ea"/>
                  <a:ea typeface="+mn-ea"/>
                  <a:sym typeface="Symbol" panose="05050102010706020507" pitchFamily="18" charset="2"/>
                </a:rPr>
                <a:t>next01</a:t>
              </a:r>
              <a:endParaRPr lang="en-US" altLang="en-US">
                <a:latin typeface="+mn-ea"/>
                <a:ea typeface="+mn-ea"/>
                <a:sym typeface="Symbol" panose="05050102010706020507" pitchFamily="18" charset="2"/>
              </a:endParaRPr>
            </a:p>
            <a:p>
              <a:pPr defTabSz="389255" eaLnBrk="1" hangingPunct="1">
                <a:defRPr/>
              </a:pPr>
              <a:r>
                <a:rPr lang="en-US" altLang="en-US">
                  <a:latin typeface="+mn-ea"/>
                  <a:ea typeface="+mn-ea"/>
                  <a:sym typeface="Symbol" panose="05050102010706020507" pitchFamily="18" charset="2"/>
                </a:rPr>
                <a:t>	</a:t>
              </a:r>
              <a:r>
                <a:rPr lang="en-US" altLang="zh-CN">
                  <a:latin typeface="+mn-ea"/>
                  <a:ea typeface="+mn-ea"/>
                  <a:sym typeface="Symbol" panose="05050102010706020507" pitchFamily="18" charset="2"/>
                </a:rPr>
                <a:t>		</a:t>
              </a:r>
              <a:r>
                <a:rPr lang="en-US" altLang="zh-CN">
                  <a:solidFill>
                    <a:srgbClr val="800080"/>
                  </a:solidFill>
                  <a:latin typeface="+mn-ea"/>
                  <a:ea typeface="+mn-ea"/>
                  <a:sym typeface="Symbol" panose="05050102010706020507" pitchFamily="18" charset="2"/>
                </a:rPr>
                <a:t>	…		</a:t>
              </a:r>
              <a:r>
                <a:rPr lang="en-US" altLang="zh-CN">
                  <a:latin typeface="+mn-ea"/>
                  <a:ea typeface="+mn-ea"/>
                  <a:sym typeface="Symbol" panose="05050102010706020507" pitchFamily="18" charset="2"/>
                </a:rPr>
                <a:t>			; </a:t>
              </a:r>
              <a:r>
                <a:rPr lang="zh-CN" altLang="en-US">
                  <a:latin typeface="+mn-ea"/>
                  <a:ea typeface="+mn-ea"/>
                  <a:sym typeface="Symbol" panose="05050102010706020507" pitchFamily="18" charset="2"/>
                </a:rPr>
                <a:t>的语句，即修改指令指针，</a:t>
              </a:r>
              <a:endParaRPr lang="zh-CN" altLang="en-US">
                <a:latin typeface="+mn-ea"/>
                <a:ea typeface="+mn-ea"/>
                <a:sym typeface="Symbol" panose="05050102010706020507" pitchFamily="18" charset="2"/>
              </a:endParaRPr>
            </a:p>
            <a:p>
              <a:pPr defTabSz="389255" eaLnBrk="1" hangingPunct="1">
                <a:defRPr/>
              </a:pPr>
              <a:r>
                <a:rPr lang="en-US" altLang="zh-CN">
                  <a:latin typeface="+mn-ea"/>
                  <a:ea typeface="+mn-ea"/>
                  <a:sym typeface="Symbol" panose="05050102010706020507" pitchFamily="18" charset="2"/>
                </a:rPr>
                <a:t>				</a:t>
              </a:r>
              <a:r>
                <a:rPr lang="en-US" altLang="zh-CN">
                  <a:solidFill>
                    <a:srgbClr val="800080"/>
                  </a:solidFill>
                  <a:latin typeface="+mn-ea"/>
                  <a:ea typeface="+mn-ea"/>
                  <a:sym typeface="Symbol" panose="05050102010706020507" pitchFamily="18" charset="2"/>
                </a:rPr>
                <a:t>…</a:t>
              </a:r>
              <a:r>
                <a:rPr lang="en-US" altLang="zh-CN">
                  <a:latin typeface="+mn-ea"/>
                  <a:ea typeface="+mn-ea"/>
                  <a:sym typeface="Symbol" panose="05050102010706020507" pitchFamily="18" charset="2"/>
                </a:rPr>
                <a:t>					; </a:t>
              </a:r>
              <a:r>
                <a:rPr lang="zh-CN" altLang="en-US">
                  <a:latin typeface="+mn-ea"/>
                  <a:ea typeface="+mn-ea"/>
                  <a:sym typeface="Symbol" panose="05050102010706020507" pitchFamily="18" charset="2"/>
                </a:rPr>
                <a:t>指向标号</a:t>
              </a:r>
              <a:r>
                <a:rPr lang="en-US" altLang="zh-CN">
                  <a:latin typeface="+mn-ea"/>
                  <a:ea typeface="+mn-ea"/>
                  <a:sym typeface="Symbol" panose="05050102010706020507" pitchFamily="18" charset="2"/>
                </a:rPr>
                <a:t>next01</a:t>
              </a:r>
              <a:endParaRPr lang="en-US" altLang="zh-CN">
                <a:latin typeface="+mn-ea"/>
                <a:ea typeface="+mn-ea"/>
                <a:sym typeface="Symbol" panose="05050102010706020507" pitchFamily="18" charset="2"/>
              </a:endParaRPr>
            </a:p>
            <a:p>
              <a:pPr defTabSz="389255" eaLnBrk="1" hangingPunct="1">
                <a:defRPr/>
              </a:pPr>
              <a:r>
                <a:rPr lang="en-US" altLang="zh-CN">
                  <a:solidFill>
                    <a:srgbClr val="800080"/>
                  </a:solidFill>
                  <a:latin typeface="+mn-ea"/>
                  <a:ea typeface="+mn-ea"/>
                  <a:sym typeface="Symbol" panose="05050102010706020507" pitchFamily="18" charset="2"/>
                </a:rPr>
                <a:t>next01:		mov  cx, 100</a:t>
              </a:r>
              <a:endParaRPr lang="en-US" altLang="zh-CN">
                <a:solidFill>
                  <a:srgbClr val="800080"/>
                </a:solidFill>
                <a:latin typeface="+mn-ea"/>
                <a:ea typeface="+mn-ea"/>
                <a:sym typeface="Symbol" panose="05050102010706020507" pitchFamily="18" charset="2"/>
              </a:endParaRPr>
            </a:p>
            <a:p>
              <a:pPr defTabSz="389255" eaLnBrk="1" hangingPunct="1">
                <a:defRPr/>
              </a:pPr>
              <a:r>
                <a:rPr lang="en-US" altLang="zh-CN">
                  <a:solidFill>
                    <a:srgbClr val="800080"/>
                  </a:solidFill>
                  <a:latin typeface="+mn-ea"/>
                  <a:ea typeface="+mn-ea"/>
                  <a:sym typeface="Symbol" panose="05050102010706020507" pitchFamily="18" charset="2"/>
                </a:rPr>
                <a:t>			 	…</a:t>
              </a:r>
              <a:endParaRPr lang="zh-CN" altLang="en-US">
                <a:solidFill>
                  <a:srgbClr val="800080"/>
                </a:solidFill>
                <a:latin typeface="+mn-ea"/>
                <a:ea typeface="+mn-ea"/>
                <a:sym typeface="Symbol" panose="05050102010706020507" pitchFamily="18" charset="2"/>
              </a:endParaRPr>
            </a:p>
          </p:txBody>
        </p:sp>
        <p:sp>
          <p:nvSpPr>
            <p:cNvPr id="6" name="AutoShape 8"/>
            <p:cNvSpPr>
              <a:spLocks noChangeArrowheads="1"/>
            </p:cNvSpPr>
            <p:nvPr/>
          </p:nvSpPr>
          <p:spPr bwMode="invGray">
            <a:xfrm>
              <a:off x="204" y="1933"/>
              <a:ext cx="907" cy="216"/>
            </a:xfrm>
            <a:prstGeom prst="flowChartAlternateProcess">
              <a:avLst/>
            </a:prstGeom>
            <a:gradFill rotWithShape="1">
              <a:gsLst>
                <a:gs pos="0">
                  <a:srgbClr val="FFEBFA"/>
                </a:gs>
                <a:gs pos="100000">
                  <a:schemeClr val="hlink"/>
                </a:gs>
              </a:gsLst>
              <a:lin ang="5400000" scaled="1"/>
            </a:gradFill>
            <a:ln w="9525" algn="ctr">
              <a:solidFill>
                <a:schemeClr val="tx1"/>
              </a:solidFill>
              <a:miter lim="800000"/>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kumimoji="0" lang="zh-CN" altLang="en-US" sz="2000">
                  <a:solidFill>
                    <a:srgbClr val="000099"/>
                  </a:solidFill>
                  <a:latin typeface="+mn-ea"/>
                  <a:ea typeface="+mn-ea"/>
                </a:rPr>
                <a:t>例</a:t>
              </a:r>
              <a:endParaRPr kumimoji="0" lang="zh-CN" altLang="en-US" sz="2000">
                <a:solidFill>
                  <a:srgbClr val="000099"/>
                </a:solidFill>
                <a:latin typeface="+mn-ea"/>
                <a:ea typeface="+mn-ea"/>
              </a:endParaRP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646018" y="1295271"/>
            <a:ext cx="2919389" cy="523220"/>
          </a:xfrm>
          <a:prstGeom prst="rect">
            <a:avLst/>
          </a:prstGeom>
        </p:spPr>
        <p:txBody>
          <a:bodyPr wrap="none">
            <a:spAutoFit/>
          </a:bodyPr>
          <a:lstStyle/>
          <a:p>
            <a:pPr algn="just"/>
            <a:r>
              <a:rPr kumimoji="1" lang="en-US" altLang="zh-CN" sz="2800" dirty="0">
                <a:solidFill>
                  <a:srgbClr val="CC3300"/>
                </a:solidFill>
                <a:latin typeface="+mn-lt"/>
                <a:ea typeface="+mn-ea"/>
                <a:cs typeface="+mn-ea"/>
                <a:sym typeface="+mn-lt"/>
              </a:rPr>
              <a:t>2</a:t>
            </a:r>
            <a:r>
              <a:rPr kumimoji="1" lang="zh-CN" altLang="en-US" sz="2800" dirty="0">
                <a:solidFill>
                  <a:srgbClr val="CC3300"/>
                </a:solidFill>
                <a:latin typeface="+mn-lt"/>
                <a:ea typeface="+mn-ea"/>
                <a:cs typeface="+mn-ea"/>
                <a:sym typeface="+mn-lt"/>
              </a:rPr>
              <a:t>、条件转移指令</a:t>
            </a:r>
            <a:endParaRPr kumimoji="1" lang="zh-CN" altLang="en-US" sz="2800" dirty="0">
              <a:solidFill>
                <a:srgbClr val="CC3300"/>
              </a:solidFill>
              <a:latin typeface="+mn-lt"/>
              <a:ea typeface="+mn-ea"/>
              <a:cs typeface="+mn-ea"/>
              <a:sym typeface="+mn-lt"/>
            </a:endParaRPr>
          </a:p>
        </p:txBody>
      </p:sp>
      <p:sp>
        <p:nvSpPr>
          <p:cNvPr id="2" name="矩形 1"/>
          <p:cNvSpPr/>
          <p:nvPr/>
        </p:nvSpPr>
        <p:spPr>
          <a:xfrm>
            <a:off x="424642" y="4227092"/>
            <a:ext cx="8470880" cy="1988237"/>
          </a:xfrm>
          <a:prstGeom prst="rect">
            <a:avLst/>
          </a:prstGeom>
        </p:spPr>
        <p:txBody>
          <a:bodyPr wrap="square">
            <a:spAutoFit/>
          </a:bodyPr>
          <a:lstStyle/>
          <a:p>
            <a:pPr algn="just">
              <a:lnSpc>
                <a:spcPct val="140000"/>
              </a:lnSpc>
            </a:pPr>
            <a:r>
              <a:rPr kumimoji="1" lang="zh-CN" altLang="en-US" sz="2200" dirty="0">
                <a:solidFill>
                  <a:srgbClr val="006600"/>
                </a:solidFill>
                <a:latin typeface="+mn-lt"/>
                <a:ea typeface="+mn-ea"/>
                <a:cs typeface="+mn-ea"/>
                <a:sym typeface="+mn-lt"/>
              </a:rPr>
              <a:t>注意：</a:t>
            </a:r>
            <a:endParaRPr kumimoji="1" lang="en-US" altLang="zh-CN" sz="2200" dirty="0">
              <a:solidFill>
                <a:srgbClr val="006600"/>
              </a:solidFill>
              <a:latin typeface="+mn-lt"/>
              <a:ea typeface="+mn-ea"/>
              <a:cs typeface="+mn-ea"/>
              <a:sym typeface="+mn-lt"/>
            </a:endParaRPr>
          </a:p>
          <a:p>
            <a:pPr algn="just">
              <a:lnSpc>
                <a:spcPct val="140000"/>
              </a:lnSpc>
            </a:pPr>
            <a:r>
              <a:rPr kumimoji="1" lang="zh-CN" altLang="en-US" sz="2200" dirty="0">
                <a:solidFill>
                  <a:srgbClr val="006600"/>
                </a:solidFill>
                <a:latin typeface="+mn-lt"/>
                <a:ea typeface="+mn-ea"/>
                <a:cs typeface="+mn-ea"/>
                <a:sym typeface="+mn-lt"/>
              </a:rPr>
              <a:t>只能使用段内直接寻址的</a:t>
            </a:r>
            <a:r>
              <a:rPr kumimoji="1" lang="en-US" altLang="zh-CN" sz="2200" dirty="0">
                <a:solidFill>
                  <a:srgbClr val="006600"/>
                </a:solidFill>
                <a:latin typeface="+mn-lt"/>
                <a:ea typeface="+mn-ea"/>
                <a:cs typeface="+mn-ea"/>
                <a:sym typeface="+mn-lt"/>
              </a:rPr>
              <a:t>8</a:t>
            </a:r>
            <a:r>
              <a:rPr kumimoji="1" lang="zh-CN" altLang="en-US" sz="2200" dirty="0">
                <a:solidFill>
                  <a:srgbClr val="006600"/>
                </a:solidFill>
                <a:latin typeface="+mn-lt"/>
                <a:ea typeface="+mn-ea"/>
                <a:cs typeface="+mn-ea"/>
                <a:sym typeface="+mn-lt"/>
              </a:rPr>
              <a:t>位位移量；</a:t>
            </a:r>
            <a:endParaRPr kumimoji="1" lang="en-US" altLang="zh-CN" sz="2200" dirty="0">
              <a:solidFill>
                <a:srgbClr val="006600"/>
              </a:solidFill>
              <a:latin typeface="+mn-lt"/>
              <a:ea typeface="+mn-ea"/>
              <a:cs typeface="+mn-ea"/>
              <a:sym typeface="+mn-lt"/>
            </a:endParaRPr>
          </a:p>
          <a:p>
            <a:pPr algn="just">
              <a:lnSpc>
                <a:spcPct val="140000"/>
              </a:lnSpc>
            </a:pPr>
            <a:r>
              <a:rPr kumimoji="1" lang="zh-CN" altLang="en-US" sz="2200" dirty="0">
                <a:solidFill>
                  <a:srgbClr val="003399"/>
                </a:solidFill>
                <a:latin typeface="+mn-lt"/>
                <a:ea typeface="+mn-ea"/>
                <a:cs typeface="+mn-ea"/>
                <a:sym typeface="+mn-lt"/>
              </a:rPr>
              <a:t>条件转移指令均为段内短转移，即转移范围为：</a:t>
            </a:r>
            <a:r>
              <a:rPr kumimoji="1" lang="en-US" altLang="zh-CN" sz="2200" dirty="0">
                <a:solidFill>
                  <a:srgbClr val="003399"/>
                </a:solidFill>
                <a:latin typeface="+mn-lt"/>
                <a:ea typeface="+mn-ea"/>
                <a:cs typeface="+mn-ea"/>
                <a:sym typeface="+mn-lt"/>
              </a:rPr>
              <a:t>-128 ~ +127</a:t>
            </a:r>
            <a:endParaRPr kumimoji="1" lang="en-US" altLang="zh-CN" sz="2200" dirty="0">
              <a:solidFill>
                <a:srgbClr val="003399"/>
              </a:solidFill>
              <a:latin typeface="+mn-lt"/>
              <a:ea typeface="+mn-ea"/>
              <a:cs typeface="+mn-ea"/>
              <a:sym typeface="+mn-lt"/>
            </a:endParaRPr>
          </a:p>
          <a:p>
            <a:pPr algn="just">
              <a:lnSpc>
                <a:spcPct val="140000"/>
              </a:lnSpc>
            </a:pPr>
            <a:endParaRPr kumimoji="1" lang="zh-CN" altLang="en-US" sz="2200" dirty="0">
              <a:solidFill>
                <a:srgbClr val="FF0000"/>
              </a:solidFill>
              <a:latin typeface="+mn-lt"/>
              <a:ea typeface="+mn-ea"/>
              <a:cs typeface="+mn-ea"/>
              <a:sym typeface="+mn-lt"/>
            </a:endParaRPr>
          </a:p>
        </p:txBody>
      </p:sp>
      <p:sp>
        <p:nvSpPr>
          <p:cNvPr id="3" name="矩形 2"/>
          <p:cNvSpPr/>
          <p:nvPr/>
        </p:nvSpPr>
        <p:spPr>
          <a:xfrm>
            <a:off x="424642" y="2308195"/>
            <a:ext cx="8142889" cy="1514261"/>
          </a:xfrm>
          <a:prstGeom prst="rect">
            <a:avLst/>
          </a:prstGeom>
        </p:spPr>
        <p:txBody>
          <a:bodyPr wrap="square">
            <a:spAutoFit/>
          </a:bodyPr>
          <a:lstStyle/>
          <a:p>
            <a:pPr algn="just">
              <a:lnSpc>
                <a:spcPct val="140000"/>
              </a:lnSpc>
            </a:pPr>
            <a:r>
              <a:rPr kumimoji="1" lang="zh-CN" altLang="en-US" sz="2200" dirty="0">
                <a:solidFill>
                  <a:srgbClr val="006600"/>
                </a:solidFill>
                <a:latin typeface="+mn-lt"/>
                <a:ea typeface="+mn-ea"/>
                <a:cs typeface="+mn-ea"/>
                <a:sym typeface="+mn-lt"/>
              </a:rPr>
              <a:t>将标志位的状态作为测试的条件</a:t>
            </a:r>
            <a:r>
              <a:rPr kumimoji="1" lang="zh-CN" altLang="en-US" sz="2200" dirty="0">
                <a:solidFill>
                  <a:srgbClr val="005696"/>
                </a:solidFill>
                <a:latin typeface="+mn-lt"/>
                <a:ea typeface="+mn-ea"/>
                <a:cs typeface="+mn-ea"/>
                <a:sym typeface="+mn-lt"/>
              </a:rPr>
              <a:t>，所以首先需要执行影响标志位的指令（如</a:t>
            </a:r>
            <a:r>
              <a:rPr kumimoji="1" lang="en-US" altLang="zh-CN" sz="2200" dirty="0">
                <a:solidFill>
                  <a:srgbClr val="005696"/>
                </a:solidFill>
                <a:latin typeface="+mn-lt"/>
                <a:ea typeface="+mn-ea"/>
                <a:cs typeface="+mn-ea"/>
                <a:sym typeface="+mn-lt"/>
              </a:rPr>
              <a:t>CMP</a:t>
            </a:r>
            <a:r>
              <a:rPr kumimoji="1" lang="zh-CN" altLang="en-US" sz="2200" dirty="0">
                <a:solidFill>
                  <a:srgbClr val="005696"/>
                </a:solidFill>
                <a:latin typeface="+mn-lt"/>
                <a:ea typeface="+mn-ea"/>
                <a:cs typeface="+mn-ea"/>
                <a:sym typeface="+mn-lt"/>
              </a:rPr>
              <a:t>或</a:t>
            </a:r>
            <a:r>
              <a:rPr kumimoji="1" lang="en-US" altLang="zh-CN" sz="2200" dirty="0">
                <a:solidFill>
                  <a:srgbClr val="005696"/>
                </a:solidFill>
                <a:latin typeface="+mn-lt"/>
                <a:ea typeface="+mn-ea"/>
                <a:cs typeface="+mn-ea"/>
                <a:sym typeface="+mn-lt"/>
              </a:rPr>
              <a:t>TEST</a:t>
            </a:r>
            <a:r>
              <a:rPr kumimoji="1" lang="zh-CN" altLang="en-US" sz="2200" dirty="0">
                <a:solidFill>
                  <a:srgbClr val="005696"/>
                </a:solidFill>
                <a:latin typeface="+mn-lt"/>
                <a:ea typeface="+mn-ea"/>
                <a:cs typeface="+mn-ea"/>
                <a:sym typeface="+mn-lt"/>
              </a:rPr>
              <a:t>等），然后采用条件转移指令测试相应的标志，决定程序的转移</a:t>
            </a:r>
            <a:endParaRPr kumimoji="1" lang="zh-CN" altLang="en-US" sz="2200" dirty="0">
              <a:solidFill>
                <a:srgbClr val="005696"/>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85799" y="1294032"/>
            <a:ext cx="6132443" cy="461665"/>
          </a:xfrm>
          <a:prstGeom prst="rect">
            <a:avLst/>
          </a:prstGeom>
        </p:spPr>
        <p:txBody>
          <a:bodyPr wrap="square">
            <a:spAutoFit/>
          </a:bodyPr>
          <a:lstStyle/>
          <a:p>
            <a:r>
              <a:rPr kumimoji="1" lang="en-US" altLang="zh-CN" dirty="0">
                <a:solidFill>
                  <a:srgbClr val="000000"/>
                </a:solidFill>
                <a:latin typeface="+mn-lt"/>
                <a:ea typeface="+mn-ea"/>
                <a:cs typeface="+mn-ea"/>
                <a:sym typeface="+mn-lt"/>
              </a:rPr>
              <a:t>(1)   </a:t>
            </a:r>
            <a:r>
              <a:rPr kumimoji="1" lang="zh-CN" altLang="en-US" dirty="0">
                <a:solidFill>
                  <a:srgbClr val="000000"/>
                </a:solidFill>
                <a:latin typeface="+mn-lt"/>
                <a:ea typeface="+mn-ea"/>
                <a:cs typeface="+mn-ea"/>
                <a:sym typeface="+mn-lt"/>
              </a:rPr>
              <a:t>根据单个条件标志的设置情况转移</a:t>
            </a:r>
            <a:endParaRPr lang="zh-CN" altLang="en-US" dirty="0">
              <a:latin typeface="+mn-lt"/>
              <a:ea typeface="+mn-ea"/>
              <a:cs typeface="+mn-ea"/>
              <a:sym typeface="+mn-lt"/>
            </a:endParaRPr>
          </a:p>
        </p:txBody>
      </p:sp>
      <p:graphicFrame>
        <p:nvGraphicFramePr>
          <p:cNvPr id="5" name="表格 4"/>
          <p:cNvGraphicFramePr>
            <a:graphicFrameLocks noGrp="1"/>
          </p:cNvGraphicFramePr>
          <p:nvPr/>
        </p:nvGraphicFramePr>
        <p:xfrm>
          <a:off x="2055067" y="2165599"/>
          <a:ext cx="5218044" cy="4079240"/>
        </p:xfrm>
        <a:graphic>
          <a:graphicData uri="http://schemas.openxmlformats.org/drawingml/2006/table">
            <a:tbl>
              <a:tblPr firstRow="1" bandRow="1">
                <a:tableStyleId>{5C22544A-7EE6-4342-B048-85BDC9FD1C3A}</a:tableStyleId>
              </a:tblPr>
              <a:tblGrid>
                <a:gridCol w="2609022"/>
                <a:gridCol w="2609022"/>
              </a:tblGrid>
              <a:tr h="370840">
                <a:tc>
                  <a:txBody>
                    <a:bodyPr/>
                    <a:lstStyle/>
                    <a:p>
                      <a:pPr algn="ctr"/>
                      <a:r>
                        <a:rPr kumimoji="1" lang="zh-CN" altLang="en-US" sz="1800" dirty="0">
                          <a:solidFill>
                            <a:srgbClr val="000000"/>
                          </a:solidFill>
                          <a:latin typeface="+mn-lt"/>
                          <a:ea typeface="+mn-ea"/>
                          <a:cs typeface="+mn-ea"/>
                          <a:sym typeface="+mn-lt"/>
                        </a:rPr>
                        <a:t>格式</a:t>
                      </a:r>
                      <a:endParaRPr lang="zh-CN" altLang="en-US"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1800" dirty="0">
                          <a:solidFill>
                            <a:srgbClr val="000000"/>
                          </a:solidFill>
                          <a:latin typeface="+mn-lt"/>
                          <a:ea typeface="+mn-ea"/>
                          <a:cs typeface="+mn-ea"/>
                          <a:sym typeface="+mn-lt"/>
                        </a:rPr>
                        <a:t>测试条件</a:t>
                      </a:r>
                      <a:endParaRPr kumimoji="1" lang="zh-CN" altLang="en-US"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95000"/>
                      </a:schemeClr>
                    </a:solidFill>
                  </a:tcPr>
                </a:tc>
              </a:tr>
              <a:tr h="370840">
                <a:tc>
                  <a:txBody>
                    <a:bodyPr/>
                    <a:lstStyle/>
                    <a:p>
                      <a:pPr algn="ctr"/>
                      <a:r>
                        <a:rPr kumimoji="1" lang="en-US" altLang="zh-CN" sz="1800" dirty="0">
                          <a:solidFill>
                            <a:srgbClr val="000000"/>
                          </a:solidFill>
                          <a:latin typeface="+mn-lt"/>
                          <a:ea typeface="+mn-ea"/>
                          <a:cs typeface="+mn-ea"/>
                          <a:sym typeface="+mn-lt"/>
                        </a:rPr>
                        <a:t>JZ(JE)    OPR</a:t>
                      </a:r>
                      <a:endParaRPr lang="zh-CN" altLang="en-US"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1">
                            <a:lumMod val="90000"/>
                            <a:tint val="66000"/>
                            <a:satMod val="160000"/>
                          </a:schemeClr>
                        </a:gs>
                        <a:gs pos="50000">
                          <a:schemeClr val="accent1">
                            <a:lumMod val="90000"/>
                            <a:tint val="44500"/>
                            <a:satMod val="160000"/>
                          </a:schemeClr>
                        </a:gs>
                        <a:gs pos="100000">
                          <a:schemeClr val="accent1">
                            <a:lumMod val="90000"/>
                            <a:tint val="23500"/>
                            <a:satMod val="160000"/>
                          </a:schemeClr>
                        </a:gs>
                      </a:gsLst>
                      <a:lin ang="16200000" scaled="1"/>
                      <a:tileRect/>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800" dirty="0">
                          <a:solidFill>
                            <a:srgbClr val="000000"/>
                          </a:solidFill>
                          <a:latin typeface="+mn-lt"/>
                          <a:ea typeface="+mn-ea"/>
                          <a:cs typeface="+mn-ea"/>
                          <a:sym typeface="+mn-lt"/>
                        </a:rPr>
                        <a:t>ZF = 1</a:t>
                      </a:r>
                      <a:endParaRPr kumimoji="1" lang="en-US" altLang="zh-CN"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1">
                            <a:lumMod val="90000"/>
                            <a:tint val="66000"/>
                            <a:satMod val="160000"/>
                          </a:schemeClr>
                        </a:gs>
                        <a:gs pos="50000">
                          <a:schemeClr val="accent1">
                            <a:lumMod val="90000"/>
                            <a:tint val="44500"/>
                            <a:satMod val="160000"/>
                          </a:schemeClr>
                        </a:gs>
                        <a:gs pos="100000">
                          <a:schemeClr val="accent1">
                            <a:lumMod val="90000"/>
                            <a:tint val="23500"/>
                            <a:satMod val="160000"/>
                          </a:schemeClr>
                        </a:gs>
                      </a:gsLst>
                      <a:lin ang="16200000" scaled="1"/>
                      <a:tileRect/>
                    </a:gradFill>
                  </a:tcPr>
                </a:tc>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800" dirty="0">
                          <a:solidFill>
                            <a:srgbClr val="000000"/>
                          </a:solidFill>
                          <a:latin typeface="+mn-lt"/>
                          <a:ea typeface="+mn-ea"/>
                          <a:cs typeface="+mn-ea"/>
                          <a:sym typeface="+mn-lt"/>
                        </a:rPr>
                        <a:t>JNZ(JNE)  OPR</a:t>
                      </a:r>
                      <a:endParaRPr kumimoji="1" lang="en-US" altLang="zh-CN"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1">
                            <a:lumMod val="90000"/>
                            <a:tint val="66000"/>
                            <a:satMod val="160000"/>
                          </a:schemeClr>
                        </a:gs>
                        <a:gs pos="50000">
                          <a:schemeClr val="accent1">
                            <a:lumMod val="90000"/>
                            <a:tint val="44500"/>
                            <a:satMod val="160000"/>
                          </a:schemeClr>
                        </a:gs>
                        <a:gs pos="100000">
                          <a:schemeClr val="accent1">
                            <a:lumMod val="90000"/>
                            <a:tint val="23500"/>
                            <a:satMod val="160000"/>
                          </a:schemeClr>
                        </a:gs>
                      </a:gsLst>
                      <a:lin ang="16200000" scaled="1"/>
                      <a:tileRect/>
                    </a:gradFill>
                  </a:tcPr>
                </a:tc>
                <a:tc>
                  <a:txBody>
                    <a:bodyPr/>
                    <a:lstStyle/>
                    <a:p>
                      <a:pPr algn="ctr"/>
                      <a:r>
                        <a:rPr kumimoji="1" lang="en-US" altLang="zh-CN" sz="1800" dirty="0">
                          <a:solidFill>
                            <a:srgbClr val="000000"/>
                          </a:solidFill>
                          <a:latin typeface="+mn-lt"/>
                          <a:ea typeface="+mn-ea"/>
                          <a:cs typeface="+mn-ea"/>
                          <a:sym typeface="+mn-lt"/>
                        </a:rPr>
                        <a:t>ZF = 0</a:t>
                      </a:r>
                      <a:endParaRPr lang="zh-CN" altLang="en-US"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1">
                            <a:lumMod val="90000"/>
                            <a:tint val="66000"/>
                            <a:satMod val="160000"/>
                          </a:schemeClr>
                        </a:gs>
                        <a:gs pos="50000">
                          <a:schemeClr val="accent1">
                            <a:lumMod val="90000"/>
                            <a:tint val="44500"/>
                            <a:satMod val="160000"/>
                          </a:schemeClr>
                        </a:gs>
                        <a:gs pos="100000">
                          <a:schemeClr val="accent1">
                            <a:lumMod val="90000"/>
                            <a:tint val="23500"/>
                            <a:satMod val="160000"/>
                          </a:schemeClr>
                        </a:gs>
                      </a:gsLst>
                      <a:lin ang="16200000" scaled="1"/>
                      <a:tileRect/>
                    </a:gradFill>
                  </a:tcPr>
                </a:tc>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800" dirty="0">
                          <a:solidFill>
                            <a:srgbClr val="000000"/>
                          </a:solidFill>
                          <a:latin typeface="+mn-lt"/>
                          <a:ea typeface="+mn-ea"/>
                          <a:cs typeface="+mn-ea"/>
                          <a:sym typeface="+mn-lt"/>
                        </a:rPr>
                        <a:t>JS        OPR</a:t>
                      </a:r>
                      <a:endParaRPr kumimoji="1" lang="en-US" altLang="zh-CN"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algn="ctr"/>
                      <a:r>
                        <a:rPr kumimoji="1" lang="en-US" altLang="zh-CN" sz="1800" dirty="0">
                          <a:solidFill>
                            <a:srgbClr val="000000"/>
                          </a:solidFill>
                          <a:latin typeface="+mn-lt"/>
                          <a:ea typeface="+mn-ea"/>
                          <a:cs typeface="+mn-ea"/>
                          <a:sym typeface="+mn-lt"/>
                        </a:rPr>
                        <a:t>SF = 1</a:t>
                      </a:r>
                      <a:endParaRPr lang="zh-CN" altLang="en-US"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r>
              <a:tr h="370840">
                <a:tc>
                  <a:txBody>
                    <a:bodyPr/>
                    <a:lstStyle/>
                    <a:p>
                      <a:pPr algn="ctr"/>
                      <a:r>
                        <a:rPr kumimoji="1" lang="en-US" altLang="zh-CN" sz="1800" dirty="0">
                          <a:solidFill>
                            <a:srgbClr val="000000"/>
                          </a:solidFill>
                          <a:latin typeface="+mn-lt"/>
                          <a:ea typeface="+mn-ea"/>
                          <a:cs typeface="+mn-ea"/>
                          <a:sym typeface="+mn-lt"/>
                        </a:rPr>
                        <a:t>JNS     OPR</a:t>
                      </a:r>
                      <a:endParaRPr lang="zh-CN" altLang="en-US"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algn="ctr"/>
                      <a:r>
                        <a:rPr kumimoji="1" lang="en-US" altLang="zh-CN" sz="1800" dirty="0">
                          <a:solidFill>
                            <a:srgbClr val="000000"/>
                          </a:solidFill>
                          <a:latin typeface="+mn-lt"/>
                          <a:ea typeface="+mn-ea"/>
                          <a:cs typeface="+mn-ea"/>
                          <a:sym typeface="+mn-lt"/>
                        </a:rPr>
                        <a:t>SF = 0</a:t>
                      </a:r>
                      <a:endParaRPr lang="zh-CN" altLang="en-US"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r>
              <a:tr h="370840">
                <a:tc>
                  <a:txBody>
                    <a:bodyPr/>
                    <a:lstStyle/>
                    <a:p>
                      <a:pPr algn="ctr"/>
                      <a:r>
                        <a:rPr kumimoji="1" lang="en-US" altLang="zh-CN" sz="1800" dirty="0">
                          <a:solidFill>
                            <a:srgbClr val="000000"/>
                          </a:solidFill>
                          <a:latin typeface="+mn-lt"/>
                          <a:ea typeface="+mn-ea"/>
                          <a:cs typeface="+mn-ea"/>
                          <a:sym typeface="+mn-lt"/>
                        </a:rPr>
                        <a:t>JO        OPR</a:t>
                      </a:r>
                      <a:endParaRPr lang="zh-CN" altLang="en-US"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a:tcPr>
                </a:tc>
                <a:tc>
                  <a:txBody>
                    <a:bodyPr/>
                    <a:lstStyle/>
                    <a:p>
                      <a:pPr algn="ctr"/>
                      <a:r>
                        <a:rPr kumimoji="1" lang="en-US" altLang="zh-CN" sz="1800" dirty="0">
                          <a:solidFill>
                            <a:srgbClr val="000000"/>
                          </a:solidFill>
                          <a:latin typeface="+mn-lt"/>
                          <a:ea typeface="+mn-ea"/>
                          <a:cs typeface="+mn-ea"/>
                          <a:sym typeface="+mn-lt"/>
                        </a:rPr>
                        <a:t>OF = 1</a:t>
                      </a:r>
                      <a:endParaRPr lang="zh-CN" altLang="en-US"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a:tcPr>
                </a:tc>
              </a:tr>
              <a:tr h="370840">
                <a:tc>
                  <a:txBody>
                    <a:bodyPr/>
                    <a:lstStyle/>
                    <a:p>
                      <a:pPr algn="ctr"/>
                      <a:r>
                        <a:rPr kumimoji="1" lang="en-US" altLang="zh-CN" sz="1800" dirty="0">
                          <a:solidFill>
                            <a:srgbClr val="000000"/>
                          </a:solidFill>
                          <a:latin typeface="+mn-lt"/>
                          <a:ea typeface="+mn-ea"/>
                          <a:cs typeface="+mn-ea"/>
                          <a:sym typeface="+mn-lt"/>
                        </a:rPr>
                        <a:t>JNO     OPR</a:t>
                      </a:r>
                      <a:endParaRPr lang="zh-CN" altLang="en-US"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a:tcPr>
                </a:tc>
                <a:tc>
                  <a:txBody>
                    <a:bodyPr/>
                    <a:lstStyle/>
                    <a:p>
                      <a:pPr algn="ctr"/>
                      <a:r>
                        <a:rPr kumimoji="1" lang="en-US" altLang="zh-CN" sz="1800" dirty="0">
                          <a:solidFill>
                            <a:srgbClr val="000000"/>
                          </a:solidFill>
                          <a:latin typeface="+mn-lt"/>
                          <a:ea typeface="+mn-ea"/>
                          <a:cs typeface="+mn-ea"/>
                          <a:sym typeface="+mn-lt"/>
                        </a:rPr>
                        <a:t>OF = 0</a:t>
                      </a:r>
                      <a:endParaRPr lang="zh-CN" altLang="en-US"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a:tcPr>
                </a:tc>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800" dirty="0">
                          <a:solidFill>
                            <a:srgbClr val="000000"/>
                          </a:solidFill>
                          <a:latin typeface="+mn-lt"/>
                          <a:ea typeface="+mn-ea"/>
                          <a:cs typeface="+mn-ea"/>
                          <a:sym typeface="+mn-lt"/>
                        </a:rPr>
                        <a:t>JP         OPR</a:t>
                      </a:r>
                      <a:endParaRPr kumimoji="1" lang="en-US" altLang="zh-CN"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16200000" scaled="1"/>
                      <a:tileRect/>
                    </a:gradFill>
                  </a:tcPr>
                </a:tc>
                <a:tc>
                  <a:txBody>
                    <a:bodyPr/>
                    <a:lstStyle/>
                    <a:p>
                      <a:pPr algn="ctr"/>
                      <a:r>
                        <a:rPr kumimoji="1" lang="en-US" altLang="zh-CN" sz="1800" dirty="0">
                          <a:solidFill>
                            <a:srgbClr val="000000"/>
                          </a:solidFill>
                          <a:latin typeface="+mn-lt"/>
                          <a:ea typeface="+mn-ea"/>
                          <a:cs typeface="+mn-ea"/>
                          <a:sym typeface="+mn-lt"/>
                        </a:rPr>
                        <a:t>PF = 1</a:t>
                      </a:r>
                      <a:endParaRPr lang="en-US" altLang="zh-CN"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16200000" scaled="1"/>
                      <a:tileRect/>
                    </a:gradFill>
                  </a:tcPr>
                </a:tc>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800" dirty="0">
                          <a:solidFill>
                            <a:srgbClr val="000000"/>
                          </a:solidFill>
                          <a:latin typeface="+mn-lt"/>
                          <a:ea typeface="+mn-ea"/>
                          <a:cs typeface="+mn-ea"/>
                          <a:sym typeface="+mn-lt"/>
                        </a:rPr>
                        <a:t>JNP      OPR</a:t>
                      </a:r>
                      <a:endParaRPr kumimoji="1" lang="en-US" altLang="zh-CN"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16200000" scaled="1"/>
                      <a:tileRect/>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800" dirty="0">
                          <a:solidFill>
                            <a:srgbClr val="000000"/>
                          </a:solidFill>
                          <a:latin typeface="+mn-lt"/>
                          <a:ea typeface="+mn-ea"/>
                          <a:cs typeface="+mn-ea"/>
                          <a:sym typeface="+mn-lt"/>
                        </a:rPr>
                        <a:t>PF = 0</a:t>
                      </a:r>
                      <a:endParaRPr kumimoji="1" lang="en-US" altLang="zh-CN"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16200000" scaled="1"/>
                      <a:tileRect/>
                    </a:gradFill>
                  </a:tcPr>
                </a:tc>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800" dirty="0">
                          <a:solidFill>
                            <a:srgbClr val="000000"/>
                          </a:solidFill>
                          <a:latin typeface="+mn-lt"/>
                          <a:ea typeface="+mn-ea"/>
                          <a:cs typeface="+mn-ea"/>
                          <a:sym typeface="+mn-lt"/>
                        </a:rPr>
                        <a:t>JC         OPR</a:t>
                      </a:r>
                      <a:endParaRPr kumimoji="1" lang="en-US" altLang="zh-CN"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6200000" scaled="1"/>
                      <a:tileRect/>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800" dirty="0">
                          <a:solidFill>
                            <a:srgbClr val="000000"/>
                          </a:solidFill>
                          <a:latin typeface="+mn-lt"/>
                          <a:ea typeface="+mn-ea"/>
                          <a:cs typeface="+mn-ea"/>
                          <a:sym typeface="+mn-lt"/>
                        </a:rPr>
                        <a:t>CF = 1</a:t>
                      </a:r>
                      <a:endParaRPr kumimoji="1" lang="en-US" altLang="zh-CN"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6200000" scaled="1"/>
                      <a:tileRect/>
                    </a:gradFill>
                  </a:tcPr>
                </a:tc>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800" dirty="0">
                          <a:solidFill>
                            <a:srgbClr val="000000"/>
                          </a:solidFill>
                          <a:latin typeface="+mn-lt"/>
                          <a:ea typeface="+mn-ea"/>
                          <a:cs typeface="+mn-ea"/>
                          <a:sym typeface="+mn-lt"/>
                        </a:rPr>
                        <a:t>JNC      OPR</a:t>
                      </a:r>
                      <a:endParaRPr kumimoji="1" lang="en-US" altLang="zh-CN"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6200000" scaled="1"/>
                      <a:tileRect/>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800" dirty="0">
                          <a:solidFill>
                            <a:srgbClr val="000000"/>
                          </a:solidFill>
                          <a:latin typeface="+mn-lt"/>
                          <a:ea typeface="+mn-ea"/>
                          <a:cs typeface="+mn-ea"/>
                          <a:sym typeface="+mn-lt"/>
                        </a:rPr>
                        <a:t>CF = 0</a:t>
                      </a:r>
                      <a:endParaRPr kumimoji="1" lang="en-US" altLang="zh-CN"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6200000" scaled="1"/>
                      <a:tileRect/>
                    </a:gradFill>
                  </a:tcPr>
                </a:tc>
              </a:tr>
            </a:tbl>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72"/>
          <p:cNvSpPr txBox="1">
            <a:spLocks noChangeArrowheads="1"/>
          </p:cNvSpPr>
          <p:nvPr/>
        </p:nvSpPr>
        <p:spPr bwMode="auto">
          <a:xfrm>
            <a:off x="1339054" y="1431567"/>
            <a:ext cx="646588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kumimoji="1" lang="zh-CN" altLang="en-US" sz="2800" dirty="0">
                <a:solidFill>
                  <a:srgbClr val="CC3300"/>
                </a:solidFill>
                <a:latin typeface="+mn-lt"/>
                <a:ea typeface="+mn-ea"/>
                <a:cs typeface="+mn-ea"/>
                <a:sym typeface="+mn-lt"/>
              </a:rPr>
              <a:t>回顾：</a:t>
            </a:r>
            <a:r>
              <a:rPr kumimoji="1" lang="en-US" altLang="zh-CN" sz="2800" dirty="0">
                <a:solidFill>
                  <a:srgbClr val="CC3300"/>
                </a:solidFill>
                <a:latin typeface="+mn-lt"/>
                <a:ea typeface="+mn-ea"/>
                <a:cs typeface="+mn-ea"/>
                <a:sym typeface="+mn-lt"/>
              </a:rPr>
              <a:t>CMP</a:t>
            </a:r>
            <a:r>
              <a:rPr kumimoji="1" lang="zh-CN" altLang="en-US" sz="2800" dirty="0">
                <a:solidFill>
                  <a:srgbClr val="CC3300"/>
                </a:solidFill>
                <a:latin typeface="+mn-lt"/>
                <a:ea typeface="+mn-ea"/>
                <a:cs typeface="+mn-ea"/>
                <a:sym typeface="+mn-lt"/>
              </a:rPr>
              <a:t>指令执行后对标志位的影响</a:t>
            </a:r>
            <a:endParaRPr kumimoji="1" lang="zh-CN" altLang="en-US" sz="2800" dirty="0">
              <a:solidFill>
                <a:srgbClr val="CC3300"/>
              </a:solidFill>
              <a:latin typeface="+mn-lt"/>
              <a:ea typeface="+mn-ea"/>
              <a:cs typeface="+mn-ea"/>
              <a:sym typeface="+mn-lt"/>
            </a:endParaRPr>
          </a:p>
        </p:txBody>
      </p:sp>
      <p:pic>
        <p:nvPicPr>
          <p:cNvPr id="52227" name="图片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783430" y="2281238"/>
            <a:ext cx="7577137" cy="328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p:cNvSpPr txBox="1">
            <a:spLocks noChangeArrowheads="1"/>
          </p:cNvSpPr>
          <p:nvPr/>
        </p:nvSpPr>
        <p:spPr bwMode="auto">
          <a:xfrm>
            <a:off x="355117" y="5563968"/>
            <a:ext cx="890815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kumimoji="1" lang="en-US" altLang="zh-CN" sz="2000" dirty="0">
                <a:solidFill>
                  <a:srgbClr val="000000"/>
                </a:solidFill>
                <a:latin typeface="+mn-lt"/>
                <a:ea typeface="+mn-ea"/>
                <a:cs typeface="+mn-ea"/>
                <a:sym typeface="+mn-lt"/>
              </a:rPr>
              <a:t>*  </a:t>
            </a:r>
            <a:r>
              <a:rPr kumimoji="1" lang="zh-CN" altLang="en-US" sz="2000" dirty="0">
                <a:solidFill>
                  <a:srgbClr val="000000"/>
                </a:solidFill>
                <a:latin typeface="+mn-lt"/>
                <a:ea typeface="+mn-ea"/>
                <a:cs typeface="+mn-ea"/>
                <a:sym typeface="+mn-lt"/>
              </a:rPr>
              <a:t>适用于</a:t>
            </a:r>
            <a:r>
              <a:rPr kumimoji="1" lang="zh-CN" altLang="en-US" sz="2000" dirty="0">
                <a:solidFill>
                  <a:srgbClr val="FF0066"/>
                </a:solidFill>
                <a:latin typeface="+mn-lt"/>
                <a:ea typeface="+mn-ea"/>
                <a:cs typeface="+mn-ea"/>
                <a:sym typeface="+mn-lt"/>
              </a:rPr>
              <a:t>地址（为无符号数）</a:t>
            </a:r>
            <a:r>
              <a:rPr kumimoji="1" lang="zh-CN" altLang="en-US" sz="2000" dirty="0">
                <a:solidFill>
                  <a:srgbClr val="000000"/>
                </a:solidFill>
                <a:latin typeface="+mn-lt"/>
                <a:ea typeface="+mn-ea"/>
                <a:cs typeface="+mn-ea"/>
                <a:sym typeface="+mn-lt"/>
              </a:rPr>
              <a:t>或双精度数低位字</a:t>
            </a:r>
            <a:r>
              <a:rPr kumimoji="1" lang="zh-CN" altLang="en-US" sz="2000" dirty="0">
                <a:solidFill>
                  <a:srgbClr val="FF0066"/>
                </a:solidFill>
                <a:latin typeface="+mn-lt"/>
                <a:ea typeface="+mn-ea"/>
                <a:cs typeface="+mn-ea"/>
                <a:sym typeface="+mn-lt"/>
              </a:rPr>
              <a:t>（为无符号数）</a:t>
            </a:r>
            <a:r>
              <a:rPr kumimoji="1" lang="zh-CN" altLang="en-US" sz="2000" dirty="0">
                <a:solidFill>
                  <a:srgbClr val="000000"/>
                </a:solidFill>
                <a:latin typeface="+mn-lt"/>
                <a:ea typeface="+mn-ea"/>
                <a:cs typeface="+mn-ea"/>
                <a:sym typeface="+mn-lt"/>
              </a:rPr>
              <a:t>的比较</a:t>
            </a:r>
            <a:endParaRPr kumimoji="1" lang="zh-CN" altLang="en-US" sz="2000" dirty="0">
              <a:solidFill>
                <a:srgbClr val="000000"/>
              </a:solidFill>
              <a:latin typeface="+mn-lt"/>
              <a:ea typeface="+mn-ea"/>
              <a:cs typeface="+mn-ea"/>
              <a:sym typeface="+mn-lt"/>
            </a:endParaRPr>
          </a:p>
        </p:txBody>
      </p:sp>
      <p:sp>
        <p:nvSpPr>
          <p:cNvPr id="2" name="矩形 1"/>
          <p:cNvSpPr/>
          <p:nvPr/>
        </p:nvSpPr>
        <p:spPr>
          <a:xfrm>
            <a:off x="616225" y="1294032"/>
            <a:ext cx="6911974" cy="461665"/>
          </a:xfrm>
          <a:prstGeom prst="rect">
            <a:avLst/>
          </a:prstGeom>
        </p:spPr>
        <p:txBody>
          <a:bodyPr wrap="square">
            <a:spAutoFit/>
          </a:bodyPr>
          <a:lstStyle/>
          <a:p>
            <a:r>
              <a:rPr kumimoji="1" lang="en-US" altLang="zh-CN" dirty="0">
                <a:solidFill>
                  <a:srgbClr val="000000"/>
                </a:solidFill>
                <a:latin typeface="+mn-lt"/>
                <a:ea typeface="+mn-ea"/>
                <a:cs typeface="+mn-ea"/>
                <a:sym typeface="+mn-lt"/>
              </a:rPr>
              <a:t>(2)   </a:t>
            </a:r>
            <a:r>
              <a:rPr kumimoji="1" lang="zh-CN" altLang="en-US" dirty="0">
                <a:solidFill>
                  <a:srgbClr val="000000"/>
                </a:solidFill>
                <a:latin typeface="+mn-lt"/>
                <a:ea typeface="+mn-ea"/>
                <a:cs typeface="+mn-ea"/>
                <a:sym typeface="+mn-lt"/>
              </a:rPr>
              <a:t>比较两个无符号数，并根据比较结果转移</a:t>
            </a:r>
            <a:endParaRPr kumimoji="1" lang="zh-CN" altLang="en-US" dirty="0">
              <a:solidFill>
                <a:srgbClr val="000000"/>
              </a:solidFill>
              <a:latin typeface="+mn-lt"/>
              <a:ea typeface="+mn-ea"/>
              <a:cs typeface="+mn-ea"/>
              <a:sym typeface="+mn-lt"/>
            </a:endParaRPr>
          </a:p>
        </p:txBody>
      </p:sp>
      <p:graphicFrame>
        <p:nvGraphicFramePr>
          <p:cNvPr id="3" name="表格 2"/>
          <p:cNvGraphicFramePr>
            <a:graphicFrameLocks noGrp="1"/>
          </p:cNvGraphicFramePr>
          <p:nvPr/>
        </p:nvGraphicFramePr>
        <p:xfrm>
          <a:off x="1190210" y="2431913"/>
          <a:ext cx="6763581" cy="2556000"/>
        </p:xfrm>
        <a:graphic>
          <a:graphicData uri="http://schemas.openxmlformats.org/drawingml/2006/table">
            <a:tbl>
              <a:tblPr firstRow="1" bandRow="1">
                <a:tableStyleId>{5C22544A-7EE6-4342-B048-85BDC9FD1C3A}</a:tableStyleId>
              </a:tblPr>
              <a:tblGrid>
                <a:gridCol w="877129"/>
                <a:gridCol w="2943226"/>
                <a:gridCol w="2943226"/>
              </a:tblGrid>
              <a:tr h="51120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1800" b="1" kern="1200" dirty="0">
                          <a:solidFill>
                            <a:srgbClr val="000000"/>
                          </a:solidFill>
                          <a:latin typeface="+mn-lt"/>
                          <a:ea typeface="+mn-ea"/>
                          <a:cs typeface="+mn-ea"/>
                          <a:sym typeface="+mn-lt"/>
                        </a:rPr>
                        <a:t>说明</a:t>
                      </a:r>
                      <a:endParaRPr kumimoji="1" lang="zh-CN" altLang="en-US" sz="1800" b="1" kern="12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1800" dirty="0">
                          <a:solidFill>
                            <a:srgbClr val="000000"/>
                          </a:solidFill>
                          <a:latin typeface="+mn-lt"/>
                          <a:ea typeface="+mn-ea"/>
                          <a:cs typeface="+mn-ea"/>
                          <a:sym typeface="+mn-lt"/>
                        </a:rPr>
                        <a:t>格式</a:t>
                      </a:r>
                      <a:endParaRPr lang="zh-CN" altLang="en-US"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1800" dirty="0">
                          <a:solidFill>
                            <a:srgbClr val="000000"/>
                          </a:solidFill>
                          <a:latin typeface="+mn-lt"/>
                          <a:ea typeface="+mn-ea"/>
                          <a:cs typeface="+mn-ea"/>
                          <a:sym typeface="+mn-lt"/>
                        </a:rPr>
                        <a:t>测试条件</a:t>
                      </a:r>
                      <a:endParaRPr kumimoji="1" lang="zh-CN" altLang="en-US"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95000"/>
                      </a:schemeClr>
                    </a:solidFill>
                  </a:tcPr>
                </a:tc>
              </a:tr>
              <a:tr h="511200">
                <a:tc>
                  <a:txBody>
                    <a:bodyPr/>
                    <a:lstStyle/>
                    <a:p>
                      <a:pPr algn="ctr"/>
                      <a:r>
                        <a:rPr kumimoji="1" lang="zh-CN" altLang="en-US" sz="1800" dirty="0">
                          <a:solidFill>
                            <a:srgbClr val="000000"/>
                          </a:solidFill>
                          <a:latin typeface="+mn-lt"/>
                          <a:ea typeface="+mn-ea"/>
                          <a:cs typeface="+mn-ea"/>
                          <a:sym typeface="+mn-lt"/>
                        </a:rPr>
                        <a:t>＜</a:t>
                      </a:r>
                      <a:endParaRPr lang="zh-CN" altLang="en-US"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tcPr>
                </a:tc>
                <a:tc>
                  <a:txBody>
                    <a:bodyPr/>
                    <a:lstStyle/>
                    <a:p>
                      <a:pPr algn="ctr"/>
                      <a:r>
                        <a:rPr kumimoji="1" lang="en-US" altLang="zh-CN" sz="1800" dirty="0">
                          <a:solidFill>
                            <a:srgbClr val="000000"/>
                          </a:solidFill>
                          <a:latin typeface="+mn-lt"/>
                          <a:ea typeface="+mn-ea"/>
                          <a:cs typeface="+mn-ea"/>
                          <a:sym typeface="+mn-lt"/>
                        </a:rPr>
                        <a:t>JB (JNAE,JC)     OPR</a:t>
                      </a:r>
                      <a:endParaRPr lang="zh-CN" altLang="en-US"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800" dirty="0">
                          <a:solidFill>
                            <a:srgbClr val="000000"/>
                          </a:solidFill>
                          <a:latin typeface="+mn-lt"/>
                          <a:ea typeface="+mn-ea"/>
                          <a:cs typeface="+mn-ea"/>
                          <a:sym typeface="+mn-lt"/>
                        </a:rPr>
                        <a:t>CF = 1</a:t>
                      </a:r>
                      <a:endParaRPr kumimoji="1" lang="en-US" altLang="zh-CN"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tcPr>
                </a:tc>
              </a:tr>
              <a:tr h="51120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800" dirty="0">
                          <a:solidFill>
                            <a:srgbClr val="000000"/>
                          </a:solidFill>
                          <a:latin typeface="+mn-lt"/>
                          <a:ea typeface="+mn-ea"/>
                          <a:cs typeface="+mn-ea"/>
                          <a:sym typeface="+mn-lt"/>
                        </a:rPr>
                        <a:t>≥</a:t>
                      </a:r>
                      <a:endParaRPr kumimoji="1" lang="en-US" altLang="zh-CN"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800" dirty="0">
                          <a:solidFill>
                            <a:srgbClr val="000000"/>
                          </a:solidFill>
                          <a:latin typeface="+mn-lt"/>
                          <a:ea typeface="+mn-ea"/>
                          <a:cs typeface="+mn-ea"/>
                          <a:sym typeface="+mn-lt"/>
                        </a:rPr>
                        <a:t>JNB (JAE,JNC)  OPR</a:t>
                      </a:r>
                      <a:endParaRPr kumimoji="1" lang="en-US" altLang="zh-CN"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800" dirty="0">
                          <a:solidFill>
                            <a:srgbClr val="000000"/>
                          </a:solidFill>
                          <a:latin typeface="+mn-lt"/>
                          <a:ea typeface="+mn-ea"/>
                          <a:cs typeface="+mn-ea"/>
                          <a:sym typeface="+mn-lt"/>
                        </a:rPr>
                        <a:t>CF = 0</a:t>
                      </a:r>
                      <a:endParaRPr kumimoji="1" lang="en-US" altLang="zh-CN"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tcPr>
                </a:tc>
              </a:tr>
              <a:tr h="51120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800" dirty="0">
                          <a:solidFill>
                            <a:srgbClr val="000000"/>
                          </a:solidFill>
                          <a:latin typeface="+mn-lt"/>
                          <a:ea typeface="+mn-ea"/>
                          <a:cs typeface="+mn-ea"/>
                          <a:sym typeface="+mn-lt"/>
                        </a:rPr>
                        <a:t>≤</a:t>
                      </a:r>
                      <a:endParaRPr kumimoji="1" lang="en-US" altLang="zh-CN"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800" dirty="0">
                          <a:solidFill>
                            <a:srgbClr val="000000"/>
                          </a:solidFill>
                          <a:latin typeface="+mn-lt"/>
                          <a:ea typeface="+mn-ea"/>
                          <a:cs typeface="+mn-ea"/>
                          <a:sym typeface="+mn-lt"/>
                        </a:rPr>
                        <a:t>JBE (JNA)          OPR</a:t>
                      </a:r>
                      <a:endParaRPr kumimoji="1" lang="en-US" altLang="zh-CN"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800" dirty="0">
                          <a:solidFill>
                            <a:srgbClr val="000000"/>
                          </a:solidFill>
                          <a:latin typeface="+mn-lt"/>
                          <a:ea typeface="+mn-ea"/>
                          <a:cs typeface="+mn-ea"/>
                          <a:sym typeface="+mn-lt"/>
                        </a:rPr>
                        <a:t>CF </a:t>
                      </a:r>
                      <a:r>
                        <a:rPr kumimoji="1" lang="en-US" altLang="zh-CN" sz="1800" dirty="0">
                          <a:solidFill>
                            <a:srgbClr val="000000"/>
                          </a:solidFill>
                          <a:latin typeface="+mn-lt"/>
                          <a:ea typeface="+mn-ea"/>
                          <a:cs typeface="+mn-ea"/>
                          <a:sym typeface="Symbol" panose="05050102010706020507" pitchFamily="18" charset="2"/>
                        </a:rPr>
                        <a:t> </a:t>
                      </a:r>
                      <a:r>
                        <a:rPr kumimoji="1" lang="en-US" altLang="zh-CN" sz="1800" dirty="0">
                          <a:solidFill>
                            <a:srgbClr val="000000"/>
                          </a:solidFill>
                          <a:latin typeface="+mn-lt"/>
                          <a:ea typeface="+mn-ea"/>
                          <a:cs typeface="+mn-ea"/>
                          <a:sym typeface="+mn-lt"/>
                        </a:rPr>
                        <a:t>ZF = 1</a:t>
                      </a:r>
                      <a:endParaRPr kumimoji="1" lang="en-US" altLang="zh-CN"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r>
              <a:tr h="511200">
                <a:tc>
                  <a:txBody>
                    <a:bodyPr/>
                    <a:lstStyle/>
                    <a:p>
                      <a:pPr algn="ctr"/>
                      <a:r>
                        <a:rPr kumimoji="1" lang="zh-CN" altLang="en-US" sz="1800" dirty="0">
                          <a:solidFill>
                            <a:srgbClr val="000000"/>
                          </a:solidFill>
                          <a:latin typeface="+mn-lt"/>
                          <a:ea typeface="+mn-ea"/>
                          <a:cs typeface="+mn-ea"/>
                          <a:sym typeface="+mn-lt"/>
                        </a:rPr>
                        <a:t>＞</a:t>
                      </a:r>
                      <a:endParaRPr lang="zh-CN" altLang="en-US"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algn="ctr"/>
                      <a:r>
                        <a:rPr kumimoji="1" lang="en-US" altLang="zh-CN" sz="1800" dirty="0">
                          <a:solidFill>
                            <a:srgbClr val="000000"/>
                          </a:solidFill>
                          <a:latin typeface="+mn-lt"/>
                          <a:ea typeface="+mn-ea"/>
                          <a:cs typeface="+mn-ea"/>
                          <a:sym typeface="+mn-lt"/>
                        </a:rPr>
                        <a:t>JNBE (JA)         OPR</a:t>
                      </a:r>
                      <a:endParaRPr lang="zh-CN" altLang="en-US"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800" dirty="0">
                          <a:solidFill>
                            <a:srgbClr val="000000"/>
                          </a:solidFill>
                          <a:latin typeface="+mn-lt"/>
                          <a:ea typeface="+mn-ea"/>
                          <a:cs typeface="+mn-ea"/>
                          <a:sym typeface="+mn-lt"/>
                        </a:rPr>
                        <a:t>CF</a:t>
                      </a:r>
                      <a:r>
                        <a:rPr kumimoji="1" lang="en-US" altLang="zh-CN" sz="1800" dirty="0">
                          <a:solidFill>
                            <a:srgbClr val="000000"/>
                          </a:solidFill>
                          <a:latin typeface="+mn-lt"/>
                          <a:ea typeface="+mn-ea"/>
                          <a:cs typeface="+mn-ea"/>
                          <a:sym typeface="Symbol" panose="05050102010706020507" pitchFamily="18" charset="2"/>
                        </a:rPr>
                        <a:t> </a:t>
                      </a:r>
                      <a:r>
                        <a:rPr kumimoji="1" lang="en-US" altLang="zh-CN" sz="1800" dirty="0">
                          <a:solidFill>
                            <a:srgbClr val="000000"/>
                          </a:solidFill>
                          <a:latin typeface="+mn-lt"/>
                          <a:ea typeface="+mn-ea"/>
                          <a:cs typeface="+mn-ea"/>
                          <a:sym typeface="+mn-lt"/>
                        </a:rPr>
                        <a:t>ZF = 0</a:t>
                      </a:r>
                      <a:endParaRPr kumimoji="1" lang="en-US" altLang="zh-CN"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r>
            </a:tbl>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6562"/>
                                        </p:tgtEl>
                                        <p:attrNameLst>
                                          <p:attrName>style.visibility</p:attrName>
                                        </p:attrNameLst>
                                      </p:cBhvr>
                                      <p:to>
                                        <p:strVal val="visible"/>
                                      </p:to>
                                    </p:set>
                                    <p:animEffect transition="in" filter="randombar(horizontal)">
                                      <p:cBhvr>
                                        <p:cTn id="12" dur="500"/>
                                        <p:tgtEl>
                                          <p:spTgt spid="665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2"/>
          <p:cNvSpPr txBox="1">
            <a:spLocks noChangeArrowheads="1"/>
          </p:cNvSpPr>
          <p:nvPr/>
        </p:nvSpPr>
        <p:spPr bwMode="auto">
          <a:xfrm>
            <a:off x="1046955" y="5172214"/>
            <a:ext cx="7050087"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kumimoji="1" lang="en-US" altLang="zh-CN" sz="2000" dirty="0">
                <a:solidFill>
                  <a:srgbClr val="000000"/>
                </a:solidFill>
                <a:latin typeface="+mn-lt"/>
                <a:ea typeface="+mn-ea"/>
                <a:cs typeface="+mn-ea"/>
                <a:sym typeface="+mn-lt"/>
              </a:rPr>
              <a:t>*  </a:t>
            </a:r>
            <a:r>
              <a:rPr kumimoji="1" lang="zh-CN" altLang="en-US" sz="2200" dirty="0">
                <a:solidFill>
                  <a:srgbClr val="000000"/>
                </a:solidFill>
                <a:latin typeface="+mn-lt"/>
                <a:ea typeface="+mn-ea"/>
                <a:cs typeface="+mn-ea"/>
                <a:sym typeface="+mn-lt"/>
              </a:rPr>
              <a:t>参考带符号数的</a:t>
            </a:r>
            <a:r>
              <a:rPr kumimoji="1" lang="en-US" altLang="zh-CN" sz="2200" dirty="0">
                <a:solidFill>
                  <a:srgbClr val="000000"/>
                </a:solidFill>
                <a:latin typeface="+mn-lt"/>
                <a:ea typeface="+mn-ea"/>
                <a:cs typeface="+mn-ea"/>
                <a:sym typeface="+mn-lt"/>
              </a:rPr>
              <a:t>CMP</a:t>
            </a:r>
            <a:r>
              <a:rPr kumimoji="1" lang="zh-CN" altLang="en-US" sz="2200" dirty="0">
                <a:solidFill>
                  <a:srgbClr val="000000"/>
                </a:solidFill>
                <a:latin typeface="+mn-lt"/>
                <a:ea typeface="+mn-ea"/>
                <a:cs typeface="+mn-ea"/>
                <a:sym typeface="+mn-lt"/>
              </a:rPr>
              <a:t>指令或减法指令对</a:t>
            </a:r>
            <a:r>
              <a:rPr kumimoji="1" lang="en-US" altLang="zh-CN" sz="2200" dirty="0">
                <a:solidFill>
                  <a:srgbClr val="000000"/>
                </a:solidFill>
                <a:latin typeface="+mn-lt"/>
                <a:ea typeface="+mn-ea"/>
                <a:cs typeface="+mn-ea"/>
                <a:sym typeface="+mn-lt"/>
              </a:rPr>
              <a:t>SF/OF</a:t>
            </a:r>
            <a:r>
              <a:rPr kumimoji="1" lang="zh-CN" altLang="en-US" sz="2200" dirty="0">
                <a:solidFill>
                  <a:srgbClr val="000000"/>
                </a:solidFill>
                <a:latin typeface="+mn-lt"/>
                <a:ea typeface="+mn-ea"/>
                <a:cs typeface="+mn-ea"/>
                <a:sym typeface="+mn-lt"/>
              </a:rPr>
              <a:t>的影响</a:t>
            </a:r>
            <a:endParaRPr kumimoji="1" lang="zh-CN" altLang="en-US" sz="2200" dirty="0">
              <a:solidFill>
                <a:srgbClr val="000000"/>
              </a:solidFill>
              <a:latin typeface="+mn-lt"/>
              <a:ea typeface="+mn-ea"/>
              <a:cs typeface="+mn-ea"/>
              <a:sym typeface="+mn-lt"/>
            </a:endParaRPr>
          </a:p>
          <a:p>
            <a:pPr algn="just"/>
            <a:r>
              <a:rPr kumimoji="1" lang="zh-CN" altLang="en-US" sz="2200" dirty="0">
                <a:solidFill>
                  <a:srgbClr val="000000"/>
                </a:solidFill>
                <a:latin typeface="+mn-lt"/>
                <a:ea typeface="+mn-ea"/>
                <a:cs typeface="+mn-ea"/>
                <a:sym typeface="+mn-lt"/>
              </a:rPr>
              <a:t>*  适用于带符号数的比较</a:t>
            </a:r>
            <a:endParaRPr kumimoji="1" lang="zh-CN" altLang="en-US" sz="2200" dirty="0">
              <a:solidFill>
                <a:srgbClr val="000000"/>
              </a:solidFill>
              <a:latin typeface="+mn-lt"/>
              <a:ea typeface="+mn-ea"/>
              <a:cs typeface="+mn-ea"/>
              <a:sym typeface="+mn-lt"/>
            </a:endParaRPr>
          </a:p>
        </p:txBody>
      </p:sp>
      <p:graphicFrame>
        <p:nvGraphicFramePr>
          <p:cNvPr id="3" name="表格 2"/>
          <p:cNvGraphicFramePr>
            <a:graphicFrameLocks noGrp="1"/>
          </p:cNvGraphicFramePr>
          <p:nvPr/>
        </p:nvGraphicFramePr>
        <p:xfrm>
          <a:off x="1190207" y="2160492"/>
          <a:ext cx="6763580" cy="2556000"/>
        </p:xfrm>
        <a:graphic>
          <a:graphicData uri="http://schemas.openxmlformats.org/drawingml/2006/table">
            <a:tbl>
              <a:tblPr firstRow="1" bandRow="1">
                <a:tableStyleId>{5C22544A-7EE6-4342-B048-85BDC9FD1C3A}</a:tableStyleId>
              </a:tblPr>
              <a:tblGrid>
                <a:gridCol w="1065976"/>
                <a:gridCol w="2848802"/>
                <a:gridCol w="2848802"/>
              </a:tblGrid>
              <a:tr h="51120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1800" b="1" kern="1200" dirty="0">
                          <a:solidFill>
                            <a:srgbClr val="000000"/>
                          </a:solidFill>
                          <a:latin typeface="+mn-lt"/>
                          <a:ea typeface="+mn-ea"/>
                          <a:cs typeface="+mn-ea"/>
                          <a:sym typeface="+mn-lt"/>
                        </a:rPr>
                        <a:t>说明</a:t>
                      </a:r>
                      <a:endParaRPr kumimoji="1" lang="zh-CN" altLang="en-US" sz="1800" b="1" kern="12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1800" dirty="0">
                          <a:solidFill>
                            <a:srgbClr val="000000"/>
                          </a:solidFill>
                          <a:latin typeface="+mn-lt"/>
                          <a:ea typeface="+mn-ea"/>
                          <a:cs typeface="+mn-ea"/>
                          <a:sym typeface="+mn-lt"/>
                        </a:rPr>
                        <a:t>格式</a:t>
                      </a:r>
                      <a:endParaRPr lang="zh-CN" altLang="en-US"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1800" dirty="0">
                          <a:solidFill>
                            <a:srgbClr val="000000"/>
                          </a:solidFill>
                          <a:latin typeface="+mn-lt"/>
                          <a:ea typeface="+mn-ea"/>
                          <a:cs typeface="+mn-ea"/>
                          <a:sym typeface="+mn-lt"/>
                        </a:rPr>
                        <a:t>测试条件</a:t>
                      </a:r>
                      <a:endParaRPr kumimoji="1" lang="zh-CN" altLang="en-US"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95000"/>
                      </a:schemeClr>
                    </a:solidFill>
                  </a:tcPr>
                </a:tc>
              </a:tr>
              <a:tr h="511200">
                <a:tc>
                  <a:txBody>
                    <a:bodyPr/>
                    <a:lstStyle/>
                    <a:p>
                      <a:pPr algn="ctr">
                        <a:lnSpc>
                          <a:spcPct val="130000"/>
                        </a:lnSpc>
                      </a:pPr>
                      <a:r>
                        <a:rPr kumimoji="1" lang="zh-CN" altLang="en-US" sz="1800" dirty="0">
                          <a:solidFill>
                            <a:srgbClr val="000000"/>
                          </a:solidFill>
                          <a:latin typeface="+mn-lt"/>
                          <a:ea typeface="+mn-ea"/>
                          <a:cs typeface="+mn-ea"/>
                          <a:sym typeface="+mn-lt"/>
                        </a:rPr>
                        <a:t>＜</a:t>
                      </a:r>
                      <a:endParaRPr kumimoji="1" lang="en-US" altLang="zh-CN"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tcPr>
                </a:tc>
                <a:tc>
                  <a:txBody>
                    <a:bodyPr/>
                    <a:lstStyle/>
                    <a:p>
                      <a:pPr algn="ctr">
                        <a:lnSpc>
                          <a:spcPct val="130000"/>
                        </a:lnSpc>
                      </a:pPr>
                      <a:r>
                        <a:rPr kumimoji="1" lang="en-US" altLang="zh-CN" sz="1800" dirty="0">
                          <a:solidFill>
                            <a:srgbClr val="000000"/>
                          </a:solidFill>
                          <a:latin typeface="+mn-lt"/>
                          <a:ea typeface="+mn-ea"/>
                          <a:cs typeface="+mn-ea"/>
                          <a:sym typeface="+mn-lt"/>
                        </a:rPr>
                        <a:t>JL (JNGE)   OPR</a:t>
                      </a:r>
                      <a:endParaRPr kumimoji="1" lang="en-US" altLang="zh-CN"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800" dirty="0">
                          <a:solidFill>
                            <a:srgbClr val="000000"/>
                          </a:solidFill>
                          <a:latin typeface="+mn-lt"/>
                          <a:ea typeface="+mn-ea"/>
                          <a:cs typeface="+mn-ea"/>
                          <a:sym typeface="+mn-lt"/>
                        </a:rPr>
                        <a:t>SF</a:t>
                      </a:r>
                      <a:r>
                        <a:rPr kumimoji="1" lang="en-US" altLang="zh-CN" sz="1800" dirty="0">
                          <a:solidFill>
                            <a:srgbClr val="000000"/>
                          </a:solidFill>
                          <a:latin typeface="+mn-lt"/>
                          <a:ea typeface="+mn-ea"/>
                          <a:cs typeface="+mn-ea"/>
                          <a:sym typeface="Symbol" panose="05050102010706020507" pitchFamily="18" charset="2"/>
                        </a:rPr>
                        <a:t></a:t>
                      </a:r>
                      <a:r>
                        <a:rPr kumimoji="1" lang="en-US" altLang="zh-CN" sz="1800" dirty="0">
                          <a:solidFill>
                            <a:srgbClr val="000000"/>
                          </a:solidFill>
                          <a:latin typeface="+mn-lt"/>
                          <a:ea typeface="+mn-ea"/>
                          <a:cs typeface="+mn-ea"/>
                          <a:sym typeface="+mn-lt"/>
                        </a:rPr>
                        <a:t>OF = 1</a:t>
                      </a:r>
                      <a:endParaRPr kumimoji="1" lang="en-US" altLang="zh-CN"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tcPr>
                </a:tc>
              </a:tr>
              <a:tr h="51120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800" dirty="0">
                          <a:solidFill>
                            <a:srgbClr val="000000"/>
                          </a:solidFill>
                          <a:latin typeface="+mn-lt"/>
                          <a:ea typeface="+mn-ea"/>
                          <a:cs typeface="+mn-ea"/>
                          <a:sym typeface="+mn-lt"/>
                        </a:rPr>
                        <a:t>≥</a:t>
                      </a:r>
                      <a:endParaRPr kumimoji="1" lang="en-US" altLang="zh-CN"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800" dirty="0">
                          <a:solidFill>
                            <a:srgbClr val="000000"/>
                          </a:solidFill>
                          <a:latin typeface="+mn-lt"/>
                          <a:ea typeface="+mn-ea"/>
                          <a:cs typeface="+mn-ea"/>
                          <a:sym typeface="+mn-lt"/>
                        </a:rPr>
                        <a:t>JNL (JGE)   OPR</a:t>
                      </a:r>
                      <a:endParaRPr kumimoji="1" lang="en-US" altLang="zh-CN"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800" dirty="0">
                          <a:solidFill>
                            <a:srgbClr val="000000"/>
                          </a:solidFill>
                          <a:latin typeface="+mn-lt"/>
                          <a:ea typeface="+mn-ea"/>
                          <a:cs typeface="+mn-ea"/>
                          <a:sym typeface="+mn-lt"/>
                        </a:rPr>
                        <a:t>SF</a:t>
                      </a:r>
                      <a:r>
                        <a:rPr kumimoji="1" lang="en-US" altLang="zh-CN" sz="1800" dirty="0">
                          <a:solidFill>
                            <a:srgbClr val="000000"/>
                          </a:solidFill>
                          <a:latin typeface="+mn-lt"/>
                          <a:ea typeface="+mn-ea"/>
                          <a:cs typeface="+mn-ea"/>
                          <a:sym typeface="Symbol" panose="05050102010706020507" pitchFamily="18" charset="2"/>
                        </a:rPr>
                        <a:t></a:t>
                      </a:r>
                      <a:r>
                        <a:rPr kumimoji="1" lang="en-US" altLang="zh-CN" sz="1800" dirty="0">
                          <a:solidFill>
                            <a:srgbClr val="000000"/>
                          </a:solidFill>
                          <a:latin typeface="+mn-lt"/>
                          <a:ea typeface="+mn-ea"/>
                          <a:cs typeface="+mn-ea"/>
                          <a:sym typeface="+mn-lt"/>
                        </a:rPr>
                        <a:t>OF = 0</a:t>
                      </a:r>
                      <a:endParaRPr kumimoji="1" lang="en-US" altLang="zh-CN"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tcPr>
                </a:tc>
              </a:tr>
              <a:tr h="51120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800" dirty="0">
                          <a:solidFill>
                            <a:srgbClr val="000000"/>
                          </a:solidFill>
                          <a:latin typeface="+mn-lt"/>
                          <a:ea typeface="+mn-ea"/>
                          <a:cs typeface="+mn-ea"/>
                          <a:sym typeface="+mn-lt"/>
                        </a:rPr>
                        <a:t> ≤</a:t>
                      </a:r>
                      <a:endParaRPr kumimoji="1" lang="en-US" altLang="zh-CN"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800" dirty="0">
                          <a:solidFill>
                            <a:srgbClr val="000000"/>
                          </a:solidFill>
                          <a:latin typeface="+mn-lt"/>
                          <a:ea typeface="+mn-ea"/>
                          <a:cs typeface="+mn-ea"/>
                          <a:sym typeface="+mn-lt"/>
                        </a:rPr>
                        <a:t>JLE (JNG)     OPR</a:t>
                      </a:r>
                      <a:endParaRPr kumimoji="1" lang="en-US" altLang="zh-CN"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800" dirty="0">
                          <a:solidFill>
                            <a:srgbClr val="000000"/>
                          </a:solidFill>
                          <a:latin typeface="+mn-lt"/>
                          <a:ea typeface="+mn-ea"/>
                          <a:cs typeface="+mn-ea"/>
                          <a:sym typeface="+mn-lt"/>
                        </a:rPr>
                        <a:t>(SF</a:t>
                      </a:r>
                      <a:r>
                        <a:rPr kumimoji="1" lang="en-US" altLang="zh-CN" sz="1800" dirty="0">
                          <a:solidFill>
                            <a:srgbClr val="000000"/>
                          </a:solidFill>
                          <a:latin typeface="+mn-lt"/>
                          <a:ea typeface="+mn-ea"/>
                          <a:cs typeface="+mn-ea"/>
                          <a:sym typeface="Symbol" panose="05050102010706020507" pitchFamily="18" charset="2"/>
                        </a:rPr>
                        <a:t></a:t>
                      </a:r>
                      <a:r>
                        <a:rPr kumimoji="1" lang="en-US" altLang="zh-CN" sz="1800" dirty="0">
                          <a:solidFill>
                            <a:srgbClr val="000000"/>
                          </a:solidFill>
                          <a:latin typeface="+mn-lt"/>
                          <a:ea typeface="+mn-ea"/>
                          <a:cs typeface="+mn-ea"/>
                          <a:sym typeface="+mn-lt"/>
                        </a:rPr>
                        <a:t>OF)</a:t>
                      </a:r>
                      <a:r>
                        <a:rPr kumimoji="1" lang="en-US" altLang="zh-CN" sz="1800" dirty="0">
                          <a:solidFill>
                            <a:srgbClr val="000000"/>
                          </a:solidFill>
                          <a:latin typeface="+mn-lt"/>
                          <a:ea typeface="+mn-ea"/>
                          <a:cs typeface="+mn-ea"/>
                          <a:sym typeface="Symbol" panose="05050102010706020507" pitchFamily="18" charset="2"/>
                        </a:rPr>
                        <a:t></a:t>
                      </a:r>
                      <a:r>
                        <a:rPr kumimoji="1" lang="en-US" altLang="zh-CN" sz="1800" dirty="0">
                          <a:solidFill>
                            <a:srgbClr val="000000"/>
                          </a:solidFill>
                          <a:latin typeface="+mn-lt"/>
                          <a:ea typeface="+mn-ea"/>
                          <a:cs typeface="+mn-ea"/>
                          <a:sym typeface="+mn-lt"/>
                        </a:rPr>
                        <a:t>ZF = 1</a:t>
                      </a:r>
                      <a:endParaRPr kumimoji="1" lang="en-US" altLang="zh-CN"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r>
              <a:tr h="51120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1800" dirty="0">
                          <a:solidFill>
                            <a:srgbClr val="000000"/>
                          </a:solidFill>
                          <a:latin typeface="+mn-lt"/>
                          <a:ea typeface="+mn-ea"/>
                          <a:cs typeface="+mn-ea"/>
                          <a:sym typeface="+mn-lt"/>
                        </a:rPr>
                        <a:t>＞</a:t>
                      </a:r>
                      <a:endParaRPr lang="zh-CN" altLang="en-US"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800" dirty="0">
                          <a:solidFill>
                            <a:srgbClr val="000000"/>
                          </a:solidFill>
                          <a:latin typeface="+mn-lt"/>
                          <a:ea typeface="+mn-ea"/>
                          <a:cs typeface="+mn-ea"/>
                          <a:sym typeface="+mn-lt"/>
                        </a:rPr>
                        <a:t>JNLE (JG)    OPR</a:t>
                      </a:r>
                      <a:endParaRPr lang="zh-CN" altLang="en-US"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800" dirty="0">
                          <a:solidFill>
                            <a:srgbClr val="000000"/>
                          </a:solidFill>
                          <a:latin typeface="+mn-lt"/>
                          <a:ea typeface="+mn-ea"/>
                          <a:cs typeface="+mn-ea"/>
                          <a:sym typeface="+mn-lt"/>
                        </a:rPr>
                        <a:t>(SF</a:t>
                      </a:r>
                      <a:r>
                        <a:rPr kumimoji="1" lang="en-US" altLang="zh-CN" sz="1800" dirty="0">
                          <a:solidFill>
                            <a:srgbClr val="000000"/>
                          </a:solidFill>
                          <a:latin typeface="+mn-lt"/>
                          <a:ea typeface="+mn-ea"/>
                          <a:cs typeface="+mn-ea"/>
                          <a:sym typeface="Symbol" panose="05050102010706020507" pitchFamily="18" charset="2"/>
                        </a:rPr>
                        <a:t></a:t>
                      </a:r>
                      <a:r>
                        <a:rPr kumimoji="1" lang="en-US" altLang="zh-CN" sz="1800" dirty="0">
                          <a:solidFill>
                            <a:srgbClr val="000000"/>
                          </a:solidFill>
                          <a:latin typeface="+mn-lt"/>
                          <a:ea typeface="+mn-ea"/>
                          <a:cs typeface="+mn-ea"/>
                          <a:sym typeface="+mn-lt"/>
                        </a:rPr>
                        <a:t>OF)</a:t>
                      </a:r>
                      <a:r>
                        <a:rPr kumimoji="1" lang="en-US" altLang="zh-CN" sz="1800" dirty="0">
                          <a:solidFill>
                            <a:srgbClr val="000000"/>
                          </a:solidFill>
                          <a:latin typeface="+mn-lt"/>
                          <a:ea typeface="+mn-ea"/>
                          <a:cs typeface="+mn-ea"/>
                          <a:sym typeface="Symbol" panose="05050102010706020507" pitchFamily="18" charset="2"/>
                        </a:rPr>
                        <a:t></a:t>
                      </a:r>
                      <a:r>
                        <a:rPr kumimoji="1" lang="en-US" altLang="zh-CN" sz="1800" dirty="0">
                          <a:solidFill>
                            <a:srgbClr val="000000"/>
                          </a:solidFill>
                          <a:latin typeface="+mn-lt"/>
                          <a:ea typeface="+mn-ea"/>
                          <a:cs typeface="+mn-ea"/>
                          <a:sym typeface="+mn-lt"/>
                        </a:rPr>
                        <a:t>ZF = 0</a:t>
                      </a:r>
                      <a:endParaRPr lang="zh-CN" altLang="en-US"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r>
            </a:tbl>
          </a:graphicData>
        </a:graphic>
      </p:graphicFrame>
      <p:sp>
        <p:nvSpPr>
          <p:cNvPr id="5" name="矩形 4"/>
          <p:cNvSpPr/>
          <p:nvPr/>
        </p:nvSpPr>
        <p:spPr>
          <a:xfrm>
            <a:off x="616225" y="1294032"/>
            <a:ext cx="6911974" cy="461665"/>
          </a:xfrm>
          <a:prstGeom prst="rect">
            <a:avLst/>
          </a:prstGeom>
        </p:spPr>
        <p:txBody>
          <a:bodyPr wrap="square">
            <a:spAutoFit/>
          </a:bodyPr>
          <a:lstStyle/>
          <a:p>
            <a:pPr algn="just"/>
            <a:r>
              <a:rPr kumimoji="1" lang="en-US" altLang="zh-CN" dirty="0">
                <a:latin typeface="+mn-lt"/>
                <a:ea typeface="+mn-ea"/>
                <a:cs typeface="+mn-ea"/>
                <a:sym typeface="+mn-lt"/>
              </a:rPr>
              <a:t>(3)   </a:t>
            </a:r>
            <a:r>
              <a:rPr kumimoji="1" lang="zh-CN" altLang="en-US" dirty="0">
                <a:latin typeface="+mn-lt"/>
                <a:ea typeface="+mn-ea"/>
                <a:cs typeface="+mn-ea"/>
                <a:sym typeface="+mn-lt"/>
              </a:rPr>
              <a:t>比较两个带符号数，并根据比较结果转移</a:t>
            </a:r>
            <a:endParaRPr kumimoji="1" lang="zh-CN" altLang="en-US" dirty="0">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7586"/>
                                        </p:tgtEl>
                                        <p:attrNameLst>
                                          <p:attrName>style.visibility</p:attrName>
                                        </p:attrNameLst>
                                      </p:cBhvr>
                                      <p:to>
                                        <p:strVal val="visible"/>
                                      </p:to>
                                    </p:set>
                                    <p:animEffect transition="in" filter="randombar(horizontal)">
                                      <p:cBhvr>
                                        <p:cTn id="12" dur="500"/>
                                        <p:tgtEl>
                                          <p:spTgt spid="675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6"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2"/>
          <p:cNvSpPr txBox="1">
            <a:spLocks noChangeArrowheads="1"/>
          </p:cNvSpPr>
          <p:nvPr/>
        </p:nvSpPr>
        <p:spPr bwMode="auto">
          <a:xfrm>
            <a:off x="1046956" y="1922118"/>
            <a:ext cx="7050087" cy="1348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kumimoji="1" lang="zh-CN" altLang="en-US" dirty="0">
                <a:solidFill>
                  <a:srgbClr val="000000"/>
                </a:solidFill>
                <a:latin typeface="+mn-lt"/>
                <a:ea typeface="+mn-ea"/>
                <a:cs typeface="+mn-ea"/>
                <a:sym typeface="+mn-lt"/>
              </a:rPr>
              <a:t> </a:t>
            </a:r>
            <a:endParaRPr kumimoji="1" lang="zh-CN" altLang="en-US" dirty="0">
              <a:solidFill>
                <a:srgbClr val="000000"/>
              </a:solidFill>
              <a:latin typeface="+mn-lt"/>
              <a:ea typeface="+mn-ea"/>
              <a:cs typeface="+mn-ea"/>
              <a:sym typeface="+mn-lt"/>
            </a:endParaRPr>
          </a:p>
          <a:p>
            <a:pPr algn="just">
              <a:lnSpc>
                <a:spcPct val="120000"/>
              </a:lnSpc>
            </a:pPr>
            <a:r>
              <a:rPr kumimoji="1" lang="zh-CN" altLang="en-US" dirty="0">
                <a:solidFill>
                  <a:srgbClr val="000000"/>
                </a:solidFill>
                <a:latin typeface="+mn-lt"/>
                <a:ea typeface="+mn-ea"/>
                <a:cs typeface="+mn-ea"/>
                <a:sym typeface="+mn-lt"/>
              </a:rPr>
              <a:t>                      </a:t>
            </a:r>
            <a:r>
              <a:rPr kumimoji="1" lang="zh-CN" altLang="en-US" sz="2200" dirty="0">
                <a:solidFill>
                  <a:srgbClr val="000000"/>
                </a:solidFill>
                <a:latin typeface="+mn-lt"/>
                <a:ea typeface="+mn-ea"/>
                <a:cs typeface="+mn-ea"/>
                <a:sym typeface="+mn-lt"/>
              </a:rPr>
              <a:t>格式                      测试条件</a:t>
            </a:r>
            <a:r>
              <a:rPr kumimoji="1" lang="zh-CN" altLang="en-US" dirty="0">
                <a:solidFill>
                  <a:srgbClr val="000000"/>
                </a:solidFill>
                <a:latin typeface="+mn-lt"/>
                <a:ea typeface="+mn-ea"/>
                <a:cs typeface="+mn-ea"/>
                <a:sym typeface="+mn-lt"/>
              </a:rPr>
              <a:t>         </a:t>
            </a:r>
            <a:endParaRPr kumimoji="1" lang="zh-CN" altLang="en-US" dirty="0">
              <a:solidFill>
                <a:srgbClr val="000000"/>
              </a:solidFill>
              <a:latin typeface="+mn-lt"/>
              <a:ea typeface="+mn-ea"/>
              <a:cs typeface="+mn-ea"/>
              <a:sym typeface="+mn-lt"/>
            </a:endParaRPr>
          </a:p>
          <a:p>
            <a:pPr algn="just">
              <a:lnSpc>
                <a:spcPct val="120000"/>
              </a:lnSpc>
            </a:pPr>
            <a:r>
              <a:rPr kumimoji="1" lang="zh-CN" altLang="en-US" dirty="0">
                <a:solidFill>
                  <a:srgbClr val="000000"/>
                </a:solidFill>
                <a:latin typeface="+mn-lt"/>
                <a:ea typeface="+mn-ea"/>
                <a:cs typeface="+mn-ea"/>
                <a:sym typeface="+mn-lt"/>
              </a:rPr>
              <a:t>               </a:t>
            </a:r>
            <a:r>
              <a:rPr kumimoji="1" lang="en-US" altLang="zh-CN" sz="2000" dirty="0">
                <a:solidFill>
                  <a:srgbClr val="000000"/>
                </a:solidFill>
                <a:latin typeface="+mn-lt"/>
                <a:ea typeface="+mn-ea"/>
                <a:cs typeface="+mn-ea"/>
                <a:sym typeface="+mn-lt"/>
              </a:rPr>
              <a:t>JCXZ     OPR                      (CX)=0</a:t>
            </a:r>
            <a:endParaRPr kumimoji="1" lang="en-US" altLang="zh-CN" sz="2000" dirty="0">
              <a:solidFill>
                <a:srgbClr val="000000"/>
              </a:solidFill>
              <a:latin typeface="+mn-lt"/>
              <a:ea typeface="+mn-ea"/>
              <a:cs typeface="+mn-ea"/>
              <a:sym typeface="+mn-lt"/>
            </a:endParaRPr>
          </a:p>
        </p:txBody>
      </p:sp>
      <p:sp>
        <p:nvSpPr>
          <p:cNvPr id="4" name="矩形 3"/>
          <p:cNvSpPr/>
          <p:nvPr/>
        </p:nvSpPr>
        <p:spPr>
          <a:xfrm>
            <a:off x="649391" y="1274155"/>
            <a:ext cx="4572000" cy="461665"/>
          </a:xfrm>
          <a:prstGeom prst="rect">
            <a:avLst/>
          </a:prstGeom>
        </p:spPr>
        <p:txBody>
          <a:bodyPr>
            <a:spAutoFit/>
          </a:bodyPr>
          <a:lstStyle/>
          <a:p>
            <a:pPr algn="just"/>
            <a:r>
              <a:rPr kumimoji="1" lang="en-US" altLang="zh-CN" dirty="0">
                <a:latin typeface="+mn-lt"/>
                <a:ea typeface="+mn-ea"/>
                <a:cs typeface="+mn-ea"/>
                <a:sym typeface="+mn-lt"/>
              </a:rPr>
              <a:t>(4)    </a:t>
            </a:r>
            <a:r>
              <a:rPr kumimoji="1" lang="zh-CN" altLang="en-US" dirty="0">
                <a:latin typeface="+mn-lt"/>
                <a:ea typeface="+mn-ea"/>
                <a:cs typeface="+mn-ea"/>
                <a:sym typeface="+mn-lt"/>
              </a:rPr>
              <a:t>测试 </a:t>
            </a:r>
            <a:r>
              <a:rPr kumimoji="1" lang="en-US" altLang="zh-CN" dirty="0">
                <a:latin typeface="+mn-lt"/>
                <a:ea typeface="+mn-ea"/>
                <a:cs typeface="+mn-ea"/>
                <a:sym typeface="+mn-lt"/>
              </a:rPr>
              <a:t>CX </a:t>
            </a:r>
            <a:r>
              <a:rPr kumimoji="1" lang="zh-CN" altLang="en-US" dirty="0">
                <a:latin typeface="+mn-lt"/>
                <a:ea typeface="+mn-ea"/>
                <a:cs typeface="+mn-ea"/>
                <a:sym typeface="+mn-lt"/>
              </a:rPr>
              <a:t>的值为 </a:t>
            </a:r>
            <a:r>
              <a:rPr kumimoji="1" lang="en-US" altLang="zh-CN" dirty="0">
                <a:latin typeface="+mn-lt"/>
                <a:ea typeface="+mn-ea"/>
                <a:cs typeface="+mn-ea"/>
                <a:sym typeface="+mn-lt"/>
              </a:rPr>
              <a:t>0 </a:t>
            </a:r>
            <a:r>
              <a:rPr kumimoji="1" lang="zh-CN" altLang="en-US" dirty="0">
                <a:latin typeface="+mn-lt"/>
                <a:ea typeface="+mn-ea"/>
                <a:cs typeface="+mn-ea"/>
                <a:sym typeface="+mn-lt"/>
              </a:rPr>
              <a:t>则转移</a:t>
            </a:r>
            <a:endParaRPr kumimoji="1" lang="zh-CN" altLang="en-US" dirty="0">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7586"/>
                                        </p:tgtEl>
                                        <p:attrNameLst>
                                          <p:attrName>style.visibility</p:attrName>
                                        </p:attrNameLst>
                                      </p:cBhvr>
                                      <p:to>
                                        <p:strVal val="visible"/>
                                      </p:to>
                                    </p:set>
                                    <p:animEffect transition="in" filter="randombar(horizontal)">
                                      <p:cBhvr>
                                        <p:cTn id="7" dur="500"/>
                                        <p:tgtEl>
                                          <p:spTgt spid="675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6"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4"/>
          <p:cNvPicPr>
            <a:picLocks noChangeAspect="1" noChangeArrowheads="1"/>
          </p:cNvPicPr>
          <p:nvPr/>
        </p:nvPicPr>
        <p:blipFill>
          <a:blip r:embed="rId1">
            <a:clrChange>
              <a:clrFrom>
                <a:srgbClr val="FFFFFF"/>
              </a:clrFrom>
              <a:clrTo>
                <a:srgbClr val="FFFFFF">
                  <a:alpha val="0"/>
                </a:srgbClr>
              </a:clrTo>
            </a:clrChange>
            <a:lum bright="-18000" contrast="24000"/>
            <a:extLst>
              <a:ext uri="{28A0092B-C50C-407E-A947-70E740481C1C}">
                <a14:useLocalDpi xmlns:a14="http://schemas.microsoft.com/office/drawing/2010/main" val="0"/>
              </a:ext>
            </a:extLst>
          </a:blip>
          <a:srcRect l="14566" t="2408" r="13776" b="4506"/>
          <a:stretch>
            <a:fillRect/>
          </a:stretch>
        </p:blipFill>
        <p:spPr bwMode="invGray">
          <a:xfrm>
            <a:off x="755650" y="1196975"/>
            <a:ext cx="7704138" cy="510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2"/>
          <p:cNvSpPr txBox="1">
            <a:spLocks noChangeArrowheads="1"/>
          </p:cNvSpPr>
          <p:nvPr/>
        </p:nvSpPr>
        <p:spPr bwMode="auto">
          <a:xfrm>
            <a:off x="1305231" y="2167511"/>
            <a:ext cx="726101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a:defRPr sz="2400" b="1">
                <a:solidFill>
                  <a:schemeClr val="tx1"/>
                </a:solidFill>
                <a:latin typeface="Times New Roman" panose="02020603050405020304" pitchFamily="18" charset="0"/>
                <a:ea typeface="宋体" panose="02010600030101010101" pitchFamily="2" charset="-122"/>
              </a:defRPr>
            </a:lvl2pPr>
            <a:lvl3pPr>
              <a:defRPr sz="2400" b="1">
                <a:solidFill>
                  <a:schemeClr val="tx1"/>
                </a:solidFill>
                <a:latin typeface="Times New Roman" panose="02020603050405020304" pitchFamily="18" charset="0"/>
                <a:ea typeface="宋体" panose="02010600030101010101" pitchFamily="2" charset="-122"/>
              </a:defRPr>
            </a:lvl3pPr>
            <a:lvl4pPr>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kumimoji="1" lang="zh-CN" altLang="en-US" sz="2200" dirty="0">
                <a:solidFill>
                  <a:srgbClr val="006600"/>
                </a:solidFill>
                <a:latin typeface="+mn-lt"/>
                <a:ea typeface="+mn-ea"/>
                <a:cs typeface="+mn-ea"/>
                <a:sym typeface="+mn-lt"/>
              </a:rPr>
              <a:t>*  </a:t>
            </a:r>
            <a:r>
              <a:rPr kumimoji="1" lang="en-US" altLang="en-US" sz="2200" dirty="0">
                <a:solidFill>
                  <a:srgbClr val="006600"/>
                </a:solidFill>
                <a:latin typeface="+mn-lt"/>
                <a:ea typeface="+mn-ea"/>
                <a:cs typeface="+mn-ea"/>
                <a:sym typeface="+mn-lt"/>
              </a:rPr>
              <a:t>CX </a:t>
            </a:r>
            <a:r>
              <a:rPr kumimoji="1" lang="zh-CN" altLang="en-US" sz="2200" dirty="0">
                <a:solidFill>
                  <a:srgbClr val="006600"/>
                </a:solidFill>
                <a:latin typeface="+mn-lt"/>
                <a:ea typeface="+mn-ea"/>
                <a:cs typeface="+mn-ea"/>
                <a:sym typeface="+mn-lt"/>
              </a:rPr>
              <a:t>中存放循环次数</a:t>
            </a:r>
            <a:endParaRPr kumimoji="1" lang="en-US" altLang="zh-CN" sz="2200" dirty="0">
              <a:solidFill>
                <a:srgbClr val="006600"/>
              </a:solidFill>
              <a:latin typeface="+mn-lt"/>
              <a:ea typeface="+mn-ea"/>
              <a:cs typeface="+mn-ea"/>
              <a:sym typeface="+mn-lt"/>
            </a:endParaRPr>
          </a:p>
          <a:p>
            <a:pPr algn="just"/>
            <a:r>
              <a:rPr kumimoji="1" lang="en-US" altLang="zh-CN" sz="2200" dirty="0">
                <a:solidFill>
                  <a:srgbClr val="006600"/>
                </a:solidFill>
                <a:latin typeface="+mn-lt"/>
                <a:ea typeface="+mn-ea"/>
                <a:cs typeface="+mn-ea"/>
                <a:sym typeface="+mn-lt"/>
              </a:rPr>
              <a:t>*  </a:t>
            </a:r>
            <a:r>
              <a:rPr kumimoji="1" lang="zh-CN" altLang="en-US" sz="2200" dirty="0">
                <a:solidFill>
                  <a:srgbClr val="006600"/>
                </a:solidFill>
                <a:latin typeface="+mn-lt"/>
                <a:ea typeface="+mn-ea"/>
                <a:cs typeface="+mn-ea"/>
                <a:sym typeface="+mn-lt"/>
              </a:rPr>
              <a:t>只能使用段内直接寻址的 </a:t>
            </a:r>
            <a:r>
              <a:rPr kumimoji="1" lang="en-US" altLang="zh-CN" sz="2200" dirty="0">
                <a:solidFill>
                  <a:srgbClr val="FF0066"/>
                </a:solidFill>
                <a:latin typeface="+mn-lt"/>
                <a:ea typeface="+mn-ea"/>
                <a:cs typeface="+mn-ea"/>
                <a:sym typeface="+mn-lt"/>
              </a:rPr>
              <a:t>8 </a:t>
            </a:r>
            <a:r>
              <a:rPr kumimoji="1" lang="zh-CN" altLang="en-US" sz="2200" dirty="0">
                <a:solidFill>
                  <a:srgbClr val="FF0066"/>
                </a:solidFill>
                <a:latin typeface="+mn-lt"/>
                <a:ea typeface="+mn-ea"/>
                <a:cs typeface="+mn-ea"/>
                <a:sym typeface="+mn-lt"/>
              </a:rPr>
              <a:t>位位移量</a:t>
            </a:r>
            <a:endParaRPr kumimoji="1" lang="zh-CN" altLang="en-US" dirty="0">
              <a:solidFill>
                <a:srgbClr val="000000"/>
              </a:solidFill>
              <a:latin typeface="+mn-lt"/>
              <a:ea typeface="+mn-ea"/>
              <a:cs typeface="+mn-ea"/>
              <a:sym typeface="+mn-lt"/>
            </a:endParaRPr>
          </a:p>
        </p:txBody>
      </p:sp>
      <p:sp>
        <p:nvSpPr>
          <p:cNvPr id="3" name="矩形 2"/>
          <p:cNvSpPr/>
          <p:nvPr/>
        </p:nvSpPr>
        <p:spPr>
          <a:xfrm>
            <a:off x="657222" y="1210343"/>
            <a:ext cx="2201244" cy="523220"/>
          </a:xfrm>
          <a:prstGeom prst="rect">
            <a:avLst/>
          </a:prstGeom>
        </p:spPr>
        <p:txBody>
          <a:bodyPr wrap="none">
            <a:spAutoFit/>
          </a:bodyPr>
          <a:lstStyle/>
          <a:p>
            <a:pPr algn="just"/>
            <a:r>
              <a:rPr kumimoji="1" lang="en-US" altLang="zh-CN" sz="2800" dirty="0">
                <a:solidFill>
                  <a:srgbClr val="CC3300"/>
                </a:solidFill>
                <a:latin typeface="+mn-lt"/>
                <a:ea typeface="+mn-ea"/>
                <a:cs typeface="+mn-ea"/>
                <a:sym typeface="+mn-lt"/>
              </a:rPr>
              <a:t>3</a:t>
            </a:r>
            <a:r>
              <a:rPr kumimoji="1" lang="zh-CN" altLang="en-US" sz="2800" dirty="0">
                <a:solidFill>
                  <a:srgbClr val="CC3300"/>
                </a:solidFill>
                <a:latin typeface="+mn-lt"/>
                <a:ea typeface="+mn-ea"/>
                <a:cs typeface="+mn-ea"/>
                <a:sym typeface="+mn-lt"/>
              </a:rPr>
              <a:t>、循环指令</a:t>
            </a:r>
            <a:endParaRPr kumimoji="1" lang="zh-CN" altLang="en-US" sz="2800" dirty="0">
              <a:solidFill>
                <a:srgbClr val="CC3300"/>
              </a:solidFill>
              <a:latin typeface="+mn-lt"/>
              <a:ea typeface="+mn-ea"/>
              <a:cs typeface="+mn-ea"/>
              <a:sym typeface="+mn-lt"/>
            </a:endParaRPr>
          </a:p>
        </p:txBody>
      </p:sp>
      <p:sp>
        <p:nvSpPr>
          <p:cNvPr id="2" name="矩形 1"/>
          <p:cNvSpPr/>
          <p:nvPr/>
        </p:nvSpPr>
        <p:spPr>
          <a:xfrm>
            <a:off x="812788" y="2130243"/>
            <a:ext cx="492443" cy="830997"/>
          </a:xfrm>
          <a:prstGeom prst="rect">
            <a:avLst/>
          </a:prstGeom>
          <a:solidFill>
            <a:srgbClr val="FFFF00"/>
          </a:solidFill>
        </p:spPr>
        <p:txBody>
          <a:bodyPr wrap="none">
            <a:spAutoFit/>
          </a:bodyPr>
          <a:lstStyle/>
          <a:p>
            <a:r>
              <a:rPr kumimoji="1" lang="zh-CN" altLang="en-US" dirty="0">
                <a:solidFill>
                  <a:srgbClr val="005696"/>
                </a:solidFill>
                <a:latin typeface="+mn-lt"/>
                <a:ea typeface="+mn-ea"/>
                <a:cs typeface="+mn-ea"/>
                <a:sym typeface="+mn-lt"/>
              </a:rPr>
              <a:t>注</a:t>
            </a:r>
            <a:endParaRPr kumimoji="1" lang="en-US" altLang="zh-CN" dirty="0">
              <a:solidFill>
                <a:srgbClr val="005696"/>
              </a:solidFill>
              <a:latin typeface="+mn-lt"/>
              <a:ea typeface="+mn-ea"/>
              <a:cs typeface="+mn-ea"/>
              <a:sym typeface="+mn-lt"/>
            </a:endParaRPr>
          </a:p>
          <a:p>
            <a:r>
              <a:rPr kumimoji="1" lang="zh-CN" altLang="en-US" dirty="0">
                <a:solidFill>
                  <a:srgbClr val="005696"/>
                </a:solidFill>
                <a:latin typeface="+mn-lt"/>
                <a:ea typeface="+mn-ea"/>
                <a:cs typeface="+mn-ea"/>
                <a:sym typeface="+mn-lt"/>
              </a:rPr>
              <a:t>意</a:t>
            </a:r>
            <a:endParaRPr lang="zh-CN" altLang="en-US" dirty="0">
              <a:solidFill>
                <a:srgbClr val="005696"/>
              </a:solidFill>
              <a:latin typeface="+mn-lt"/>
              <a:ea typeface="+mn-ea"/>
              <a:cs typeface="+mn-ea"/>
              <a:sym typeface="+mn-lt"/>
            </a:endParaRPr>
          </a:p>
        </p:txBody>
      </p:sp>
      <p:sp>
        <p:nvSpPr>
          <p:cNvPr id="4" name="矩形 3"/>
          <p:cNvSpPr/>
          <p:nvPr/>
        </p:nvSpPr>
        <p:spPr>
          <a:xfrm>
            <a:off x="1381539" y="3423655"/>
            <a:ext cx="3190461" cy="1354217"/>
          </a:xfrm>
          <a:prstGeom prst="rect">
            <a:avLst/>
          </a:prstGeom>
        </p:spPr>
        <p:txBody>
          <a:bodyPr wrap="square">
            <a:spAutoFit/>
          </a:bodyPr>
          <a:lstStyle/>
          <a:p>
            <a:pPr marL="0" lvl="3" algn="just">
              <a:spcBef>
                <a:spcPts val="600"/>
              </a:spcBef>
            </a:pPr>
            <a:r>
              <a:rPr kumimoji="1" lang="en-US" altLang="zh-CN" dirty="0">
                <a:solidFill>
                  <a:srgbClr val="000000"/>
                </a:solidFill>
                <a:latin typeface="+mn-lt"/>
                <a:ea typeface="+mn-ea"/>
                <a:cs typeface="+mn-ea"/>
                <a:sym typeface="+mn-lt"/>
              </a:rPr>
              <a:t>LOOP</a:t>
            </a:r>
            <a:endParaRPr kumimoji="1" lang="en-US" altLang="zh-CN" dirty="0">
              <a:solidFill>
                <a:srgbClr val="000000"/>
              </a:solidFill>
              <a:latin typeface="+mn-lt"/>
              <a:ea typeface="+mn-ea"/>
              <a:cs typeface="+mn-ea"/>
              <a:sym typeface="+mn-lt"/>
            </a:endParaRPr>
          </a:p>
          <a:p>
            <a:pPr marL="0" lvl="3" algn="just">
              <a:spcBef>
                <a:spcPts val="600"/>
              </a:spcBef>
            </a:pPr>
            <a:r>
              <a:rPr kumimoji="1" lang="en-US" altLang="zh-CN" dirty="0">
                <a:solidFill>
                  <a:srgbClr val="000000"/>
                </a:solidFill>
                <a:latin typeface="+mn-lt"/>
                <a:ea typeface="+mn-ea"/>
                <a:cs typeface="+mn-ea"/>
                <a:sym typeface="+mn-lt"/>
              </a:rPr>
              <a:t>LOOPZ / LOOPE</a:t>
            </a:r>
            <a:endParaRPr kumimoji="1" lang="en-US" altLang="zh-CN" dirty="0">
              <a:solidFill>
                <a:srgbClr val="000000"/>
              </a:solidFill>
              <a:latin typeface="+mn-lt"/>
              <a:ea typeface="+mn-ea"/>
              <a:cs typeface="+mn-ea"/>
              <a:sym typeface="+mn-lt"/>
            </a:endParaRPr>
          </a:p>
          <a:p>
            <a:pPr marL="0" lvl="3" algn="just">
              <a:spcBef>
                <a:spcPts val="600"/>
              </a:spcBef>
            </a:pPr>
            <a:r>
              <a:rPr kumimoji="1" lang="en-US" altLang="zh-CN" dirty="0">
                <a:solidFill>
                  <a:srgbClr val="000000"/>
                </a:solidFill>
                <a:latin typeface="+mn-lt"/>
                <a:ea typeface="+mn-ea"/>
                <a:cs typeface="+mn-ea"/>
                <a:sym typeface="+mn-lt"/>
              </a:rPr>
              <a:t>LOOPNZ / LOOPNE</a:t>
            </a:r>
            <a:endParaRPr kumimoji="1" lang="en-US" altLang="zh-CN" dirty="0">
              <a:solidFill>
                <a:srgbClr val="000000"/>
              </a:solidFill>
              <a:latin typeface="+mn-lt"/>
              <a:ea typeface="+mn-ea"/>
              <a:cs typeface="+mn-ea"/>
              <a:sym typeface="+mn-lt"/>
            </a:endParaRPr>
          </a:p>
        </p:txBody>
      </p:sp>
      <p:sp>
        <p:nvSpPr>
          <p:cNvPr id="5" name="矩形 4"/>
          <p:cNvSpPr/>
          <p:nvPr/>
        </p:nvSpPr>
        <p:spPr>
          <a:xfrm>
            <a:off x="657222" y="4907326"/>
            <a:ext cx="7909027" cy="1508105"/>
          </a:xfrm>
          <a:prstGeom prst="rect">
            <a:avLst/>
          </a:prstGeom>
        </p:spPr>
        <p:txBody>
          <a:bodyPr wrap="square">
            <a:spAutoFit/>
          </a:bodyPr>
          <a:lstStyle/>
          <a:p>
            <a:pPr algn="just">
              <a:lnSpc>
                <a:spcPct val="115000"/>
              </a:lnSpc>
            </a:pPr>
            <a:r>
              <a:rPr kumimoji="1" lang="zh-CN" altLang="en-US" sz="2000" dirty="0">
                <a:solidFill>
                  <a:schemeClr val="accent2"/>
                </a:solidFill>
                <a:latin typeface="+mn-lt"/>
                <a:ea typeface="+mn-ea"/>
                <a:cs typeface="+mn-ea"/>
                <a:sym typeface="+mn-lt"/>
              </a:rPr>
              <a:t>执行步骤： </a:t>
            </a:r>
            <a:endParaRPr kumimoji="1" lang="zh-CN" altLang="en-US" sz="2000" dirty="0">
              <a:solidFill>
                <a:schemeClr val="accent2"/>
              </a:solidFill>
              <a:latin typeface="+mn-lt"/>
              <a:ea typeface="+mn-ea"/>
              <a:cs typeface="+mn-ea"/>
              <a:sym typeface="+mn-lt"/>
            </a:endParaRPr>
          </a:p>
          <a:p>
            <a:pPr algn="just">
              <a:lnSpc>
                <a:spcPct val="115000"/>
              </a:lnSpc>
            </a:pPr>
            <a:r>
              <a:rPr kumimoji="1" lang="en-US" altLang="zh-CN" sz="2000" dirty="0">
                <a:solidFill>
                  <a:schemeClr val="accent2"/>
                </a:solidFill>
                <a:latin typeface="+mn-lt"/>
                <a:ea typeface="+mn-ea"/>
                <a:cs typeface="+mn-ea"/>
                <a:sym typeface="+mn-lt"/>
              </a:rPr>
              <a:t>(1)   (CX) ← (CX) - 1</a:t>
            </a:r>
            <a:endParaRPr kumimoji="1" lang="en-US" altLang="zh-CN" sz="2000" dirty="0">
              <a:solidFill>
                <a:schemeClr val="accent2"/>
              </a:solidFill>
              <a:latin typeface="+mn-lt"/>
              <a:ea typeface="+mn-ea"/>
              <a:cs typeface="+mn-ea"/>
              <a:sym typeface="+mn-lt"/>
            </a:endParaRPr>
          </a:p>
          <a:p>
            <a:pPr algn="just">
              <a:lnSpc>
                <a:spcPct val="115000"/>
              </a:lnSpc>
            </a:pPr>
            <a:r>
              <a:rPr kumimoji="1" lang="en-US" altLang="zh-CN" sz="2000" dirty="0">
                <a:solidFill>
                  <a:schemeClr val="accent2"/>
                </a:solidFill>
                <a:latin typeface="+mn-lt"/>
                <a:ea typeface="+mn-ea"/>
                <a:cs typeface="+mn-ea"/>
                <a:sym typeface="+mn-lt"/>
              </a:rPr>
              <a:t>(2)  </a:t>
            </a:r>
            <a:r>
              <a:rPr kumimoji="1" lang="zh-CN" altLang="en-US" sz="2000" dirty="0">
                <a:solidFill>
                  <a:schemeClr val="accent2"/>
                </a:solidFill>
                <a:latin typeface="+mn-lt"/>
                <a:ea typeface="+mn-ea"/>
                <a:cs typeface="+mn-ea"/>
                <a:sym typeface="+mn-lt"/>
              </a:rPr>
              <a:t>检查是否满足测试条件，如满足则</a:t>
            </a:r>
            <a:r>
              <a:rPr kumimoji="1" lang="en-US" altLang="zh-CN" sz="2000" dirty="0">
                <a:solidFill>
                  <a:schemeClr val="accent2"/>
                </a:solidFill>
                <a:latin typeface="+mn-lt"/>
                <a:ea typeface="+mn-ea"/>
                <a:cs typeface="+mn-ea"/>
                <a:sym typeface="+mn-lt"/>
              </a:rPr>
              <a:t>(IP) ← (IP) + 8</a:t>
            </a:r>
            <a:r>
              <a:rPr kumimoji="1" lang="zh-CN" altLang="en-US" sz="2000" dirty="0">
                <a:solidFill>
                  <a:schemeClr val="accent2"/>
                </a:solidFill>
                <a:latin typeface="+mn-lt"/>
                <a:ea typeface="+mn-ea"/>
                <a:cs typeface="+mn-ea"/>
                <a:sym typeface="+mn-lt"/>
              </a:rPr>
              <a:t>位位移量，实行循环；不满足则 </a:t>
            </a:r>
            <a:r>
              <a:rPr kumimoji="1" lang="en-US" altLang="zh-CN" sz="2000" dirty="0">
                <a:solidFill>
                  <a:schemeClr val="accent2"/>
                </a:solidFill>
                <a:latin typeface="+mn-lt"/>
                <a:ea typeface="+mn-ea"/>
                <a:cs typeface="+mn-ea"/>
                <a:sym typeface="+mn-lt"/>
              </a:rPr>
              <a:t>IP </a:t>
            </a:r>
            <a:r>
              <a:rPr kumimoji="1" lang="zh-CN" altLang="en-US" sz="2000" dirty="0">
                <a:solidFill>
                  <a:schemeClr val="accent2"/>
                </a:solidFill>
                <a:latin typeface="+mn-lt"/>
                <a:ea typeface="+mn-ea"/>
                <a:cs typeface="+mn-ea"/>
                <a:sym typeface="+mn-lt"/>
              </a:rPr>
              <a:t>不变，退出循环。</a:t>
            </a:r>
            <a:endParaRPr kumimoji="1" lang="zh-CN" altLang="en-US" sz="2000" dirty="0">
              <a:solidFill>
                <a:schemeClr val="accent2"/>
              </a:solidFill>
              <a:latin typeface="+mn-lt"/>
              <a:ea typeface="+mn-ea"/>
              <a:cs typeface="+mn-ea"/>
              <a:sym typeface="+mn-lt"/>
            </a:endParaRPr>
          </a:p>
        </p:txBody>
      </p:sp>
      <p:sp>
        <p:nvSpPr>
          <p:cNvPr id="7" name="Line 6"/>
          <p:cNvSpPr>
            <a:spLocks noChangeShapeType="1"/>
          </p:cNvSpPr>
          <p:nvPr/>
        </p:nvSpPr>
        <p:spPr bwMode="auto">
          <a:xfrm>
            <a:off x="3894138" y="3565329"/>
            <a:ext cx="720725" cy="0"/>
          </a:xfrm>
          <a:prstGeom prst="line">
            <a:avLst/>
          </a:prstGeom>
          <a:noFill/>
          <a:ln w="25400" cap="sq">
            <a:solidFill>
              <a:srgbClr val="FF6600"/>
            </a:solidFill>
            <a:round/>
            <a:headEnd type="none" w="sm" len="sm"/>
            <a:tailEnd type="triangle" w="lg" len="lg"/>
          </a:ln>
          <a:extLst>
            <a:ext uri="{909E8E84-426E-40DD-AFC4-6F175D3DCCD1}">
              <a14:hiddenFill xmlns:a14="http://schemas.microsoft.com/office/drawing/2010/main">
                <a:noFill/>
              </a14:hiddenFill>
            </a:ext>
          </a:extLst>
        </p:spPr>
        <p:txBody>
          <a:bodyPr/>
          <a:lstStyle/>
          <a:p>
            <a:endParaRPr lang="zh-CN" altLang="en-US">
              <a:latin typeface="+mn-lt"/>
              <a:ea typeface="+mn-ea"/>
              <a:cs typeface="+mn-ea"/>
              <a:sym typeface="+mn-lt"/>
            </a:endParaRPr>
          </a:p>
        </p:txBody>
      </p:sp>
      <p:sp>
        <p:nvSpPr>
          <p:cNvPr id="8" name="Text Box 7"/>
          <p:cNvSpPr txBox="1">
            <a:spLocks noChangeArrowheads="1"/>
          </p:cNvSpPr>
          <p:nvPr/>
        </p:nvSpPr>
        <p:spPr bwMode="auto">
          <a:xfrm>
            <a:off x="4714875" y="3333554"/>
            <a:ext cx="24495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lg" len="lg"/>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spcBef>
                <a:spcPct val="50000"/>
              </a:spcBef>
            </a:pPr>
            <a:r>
              <a:rPr lang="zh-CN" altLang="en-US" b="1" dirty="0">
                <a:solidFill>
                  <a:srgbClr val="F05010"/>
                </a:solidFill>
                <a:latin typeface="+mn-lt"/>
                <a:ea typeface="+mn-ea"/>
                <a:cs typeface="+mn-ea"/>
                <a:sym typeface="+mn-lt"/>
              </a:rPr>
              <a:t>无条件循环指令</a:t>
            </a:r>
            <a:endParaRPr lang="zh-CN" altLang="en-US" b="1" dirty="0">
              <a:solidFill>
                <a:srgbClr val="F05010"/>
              </a:solidFill>
              <a:latin typeface="+mn-lt"/>
              <a:ea typeface="+mn-ea"/>
              <a:cs typeface="+mn-ea"/>
              <a:sym typeface="+mn-lt"/>
            </a:endParaRPr>
          </a:p>
        </p:txBody>
      </p:sp>
      <p:sp>
        <p:nvSpPr>
          <p:cNvPr id="9" name="Text Box 8"/>
          <p:cNvSpPr txBox="1">
            <a:spLocks noChangeArrowheads="1"/>
          </p:cNvSpPr>
          <p:nvPr/>
        </p:nvSpPr>
        <p:spPr bwMode="auto">
          <a:xfrm>
            <a:off x="4714875" y="4016178"/>
            <a:ext cx="24495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lg" len="lg"/>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spcBef>
                <a:spcPct val="50000"/>
              </a:spcBef>
            </a:pPr>
            <a:r>
              <a:rPr lang="zh-CN" altLang="en-US" b="1" dirty="0">
                <a:solidFill>
                  <a:srgbClr val="F05010"/>
                </a:solidFill>
                <a:latin typeface="+mn-lt"/>
                <a:ea typeface="+mn-ea"/>
                <a:cs typeface="+mn-ea"/>
                <a:sym typeface="+mn-lt"/>
              </a:rPr>
              <a:t>条件循环指令</a:t>
            </a:r>
            <a:endParaRPr lang="zh-CN" altLang="en-US" b="1" dirty="0">
              <a:solidFill>
                <a:srgbClr val="F05010"/>
              </a:solidFill>
              <a:latin typeface="+mn-lt"/>
              <a:ea typeface="+mn-ea"/>
              <a:cs typeface="+mn-ea"/>
              <a:sym typeface="+mn-lt"/>
            </a:endParaRPr>
          </a:p>
        </p:txBody>
      </p:sp>
      <p:sp>
        <p:nvSpPr>
          <p:cNvPr id="10" name="AutoShape 9"/>
          <p:cNvSpPr/>
          <p:nvPr/>
        </p:nvSpPr>
        <p:spPr bwMode="auto">
          <a:xfrm>
            <a:off x="4468860" y="3889739"/>
            <a:ext cx="246015" cy="792163"/>
          </a:xfrm>
          <a:prstGeom prst="rightBrace">
            <a:avLst>
              <a:gd name="adj1" fmla="val 46204"/>
              <a:gd name="adj2" fmla="val 50000"/>
            </a:avLst>
          </a:prstGeom>
          <a:noFill/>
          <a:ln w="25400" cap="sq">
            <a:solidFill>
              <a:srgbClr val="FF6600"/>
            </a:solidFill>
            <a:round/>
            <a:headEnd type="none" w="sm" len="sm"/>
            <a:tailEnd type="none" w="lg" len="lg"/>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wipe(up)">
                                      <p:cBhvr>
                                        <p:cTn id="25" dur="500"/>
                                        <p:tgtEl>
                                          <p:spTgt spid="5">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5">
                                            <p:txEl>
                                              <p:pRg st="1" end="1"/>
                                            </p:txEl>
                                          </p:spTgt>
                                        </p:tgtEl>
                                        <p:attrNameLst>
                                          <p:attrName>style.visibility</p:attrName>
                                        </p:attrNameLst>
                                      </p:cBhvr>
                                      <p:to>
                                        <p:strVal val="visible"/>
                                      </p:to>
                                    </p:set>
                                    <p:animEffect transition="in" filter="wipe(up)">
                                      <p:cBhvr>
                                        <p:cTn id="30" dur="500"/>
                                        <p:tgtEl>
                                          <p:spTgt spid="5">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5">
                                            <p:txEl>
                                              <p:pRg st="2" end="2"/>
                                            </p:txEl>
                                          </p:spTgt>
                                        </p:tgtEl>
                                        <p:attrNameLst>
                                          <p:attrName>style.visibility</p:attrName>
                                        </p:attrNameLst>
                                      </p:cBhvr>
                                      <p:to>
                                        <p:strVal val="visible"/>
                                      </p:to>
                                    </p:set>
                                    <p:animEffect transition="in" filter="wipe(up)">
                                      <p:cBhvr>
                                        <p:cTn id="35"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8" grpId="0"/>
      <p:bldP spid="9" grpId="0"/>
      <p:bldP spid="10"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2"/>
          <p:cNvSpPr txBox="1">
            <a:spLocks noChangeArrowheads="1"/>
          </p:cNvSpPr>
          <p:nvPr/>
        </p:nvSpPr>
        <p:spPr bwMode="auto">
          <a:xfrm>
            <a:off x="1033394" y="1355173"/>
            <a:ext cx="7315200" cy="33424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20000"/>
              </a:lnSpc>
            </a:pPr>
            <a:r>
              <a:rPr kumimoji="1" lang="zh-CN" altLang="en-US" sz="2200" dirty="0">
                <a:solidFill>
                  <a:srgbClr val="C00000"/>
                </a:solidFill>
                <a:latin typeface="+mn-lt"/>
                <a:ea typeface="+mn-ea"/>
                <a:cs typeface="+mn-ea"/>
                <a:sym typeface="+mn-lt"/>
              </a:rPr>
              <a:t>循环指令：</a:t>
            </a:r>
            <a:r>
              <a:rPr kumimoji="1" lang="en-US" altLang="zh-CN" sz="2200" dirty="0">
                <a:solidFill>
                  <a:srgbClr val="C00000"/>
                </a:solidFill>
                <a:latin typeface="+mn-lt"/>
                <a:ea typeface="+mn-ea"/>
                <a:cs typeface="+mn-ea"/>
                <a:sym typeface="+mn-lt"/>
              </a:rPr>
              <a:t>LOOP   OPR</a:t>
            </a:r>
            <a:endParaRPr kumimoji="1" lang="en-US" altLang="zh-CN" sz="2200" dirty="0">
              <a:solidFill>
                <a:srgbClr val="C00000"/>
              </a:solidFill>
              <a:latin typeface="+mn-lt"/>
              <a:ea typeface="+mn-ea"/>
              <a:cs typeface="+mn-ea"/>
              <a:sym typeface="+mn-lt"/>
            </a:endParaRPr>
          </a:p>
          <a:p>
            <a:pPr algn="just">
              <a:lnSpc>
                <a:spcPct val="120000"/>
              </a:lnSpc>
            </a:pPr>
            <a:r>
              <a:rPr kumimoji="1" lang="zh-CN" altLang="en-US" sz="2200" dirty="0">
                <a:solidFill>
                  <a:srgbClr val="C00000"/>
                </a:solidFill>
                <a:latin typeface="+mn-lt"/>
                <a:ea typeface="+mn-ea"/>
                <a:cs typeface="+mn-ea"/>
                <a:sym typeface="+mn-lt"/>
              </a:rPr>
              <a:t>测试条件：</a:t>
            </a:r>
            <a:r>
              <a:rPr kumimoji="1" lang="en-US" altLang="zh-CN" sz="2200" dirty="0">
                <a:solidFill>
                  <a:srgbClr val="C00000"/>
                </a:solidFill>
                <a:latin typeface="+mn-lt"/>
                <a:ea typeface="+mn-ea"/>
                <a:cs typeface="+mn-ea"/>
                <a:sym typeface="+mn-lt"/>
              </a:rPr>
              <a:t>(CX) </a:t>
            </a:r>
            <a:r>
              <a:rPr kumimoji="1" lang="zh-CN" altLang="en-US" sz="2200" dirty="0">
                <a:solidFill>
                  <a:srgbClr val="C00000"/>
                </a:solidFill>
                <a:latin typeface="+mn-lt"/>
                <a:ea typeface="+mn-ea"/>
                <a:cs typeface="+mn-ea"/>
                <a:sym typeface="+mn-lt"/>
              </a:rPr>
              <a:t>≠</a:t>
            </a:r>
            <a:r>
              <a:rPr kumimoji="1" lang="en-US" altLang="zh-CN" sz="2200" dirty="0">
                <a:solidFill>
                  <a:srgbClr val="C00000"/>
                </a:solidFill>
                <a:latin typeface="+mn-lt"/>
                <a:ea typeface="+mn-ea"/>
                <a:cs typeface="+mn-ea"/>
                <a:sym typeface="+mn-lt"/>
              </a:rPr>
              <a:t> 0</a:t>
            </a:r>
            <a:endParaRPr kumimoji="1" lang="en-US" altLang="zh-CN" sz="2200" dirty="0">
              <a:solidFill>
                <a:srgbClr val="C00000"/>
              </a:solidFill>
              <a:latin typeface="+mn-lt"/>
              <a:ea typeface="+mn-ea"/>
              <a:cs typeface="+mn-ea"/>
              <a:sym typeface="+mn-lt"/>
            </a:endParaRPr>
          </a:p>
          <a:p>
            <a:pPr algn="just">
              <a:lnSpc>
                <a:spcPct val="120000"/>
              </a:lnSpc>
            </a:pPr>
            <a:endParaRPr kumimoji="1" lang="en-US" altLang="zh-CN" sz="2200" dirty="0">
              <a:solidFill>
                <a:srgbClr val="000000"/>
              </a:solidFill>
              <a:latin typeface="+mn-lt"/>
              <a:ea typeface="+mn-ea"/>
              <a:cs typeface="+mn-ea"/>
              <a:sym typeface="+mn-lt"/>
            </a:endParaRPr>
          </a:p>
          <a:p>
            <a:pPr algn="just">
              <a:lnSpc>
                <a:spcPct val="120000"/>
              </a:lnSpc>
            </a:pPr>
            <a:r>
              <a:rPr kumimoji="1" lang="zh-CN" altLang="en-US" sz="2200" dirty="0">
                <a:solidFill>
                  <a:srgbClr val="006600"/>
                </a:solidFill>
                <a:latin typeface="+mn-lt"/>
                <a:ea typeface="+mn-ea"/>
                <a:cs typeface="+mn-ea"/>
                <a:sym typeface="+mn-lt"/>
              </a:rPr>
              <a:t>为零或相等时循环指令：</a:t>
            </a:r>
            <a:r>
              <a:rPr kumimoji="1" lang="en-US" altLang="zh-CN" sz="2200" dirty="0">
                <a:solidFill>
                  <a:srgbClr val="006600"/>
                </a:solidFill>
                <a:latin typeface="+mn-lt"/>
                <a:ea typeface="+mn-ea"/>
                <a:cs typeface="+mn-ea"/>
                <a:sym typeface="+mn-lt"/>
              </a:rPr>
              <a:t>LOOPZ(LOOPE)   OPR</a:t>
            </a:r>
            <a:endParaRPr kumimoji="1" lang="en-US" altLang="zh-CN" sz="2200" dirty="0">
              <a:solidFill>
                <a:srgbClr val="006600"/>
              </a:solidFill>
              <a:latin typeface="+mn-lt"/>
              <a:ea typeface="+mn-ea"/>
              <a:cs typeface="+mn-ea"/>
              <a:sym typeface="+mn-lt"/>
            </a:endParaRPr>
          </a:p>
          <a:p>
            <a:pPr algn="just">
              <a:lnSpc>
                <a:spcPct val="120000"/>
              </a:lnSpc>
            </a:pPr>
            <a:r>
              <a:rPr kumimoji="1" lang="zh-CN" altLang="en-US" sz="2200" dirty="0">
                <a:solidFill>
                  <a:srgbClr val="006600"/>
                </a:solidFill>
                <a:latin typeface="+mn-lt"/>
                <a:ea typeface="+mn-ea"/>
                <a:cs typeface="+mn-ea"/>
                <a:sym typeface="+mn-lt"/>
              </a:rPr>
              <a:t>测试条件：</a:t>
            </a:r>
            <a:r>
              <a:rPr kumimoji="1" lang="en-US" altLang="zh-CN" sz="2200" dirty="0">
                <a:solidFill>
                  <a:srgbClr val="006600"/>
                </a:solidFill>
                <a:latin typeface="+mn-lt"/>
                <a:ea typeface="+mn-ea"/>
                <a:cs typeface="+mn-ea"/>
                <a:sym typeface="+mn-lt"/>
              </a:rPr>
              <a:t>ZF=1 </a:t>
            </a:r>
            <a:r>
              <a:rPr kumimoji="1" lang="zh-CN" altLang="en-US" sz="2200" dirty="0">
                <a:solidFill>
                  <a:srgbClr val="006600"/>
                </a:solidFill>
                <a:latin typeface="+mn-lt"/>
                <a:ea typeface="+mn-ea"/>
                <a:cs typeface="+mn-ea"/>
                <a:sym typeface="+mn-lt"/>
              </a:rPr>
              <a:t>且 </a:t>
            </a:r>
            <a:r>
              <a:rPr kumimoji="1" lang="en-US" altLang="zh-CN" sz="2200" dirty="0">
                <a:solidFill>
                  <a:srgbClr val="006600"/>
                </a:solidFill>
                <a:latin typeface="+mn-lt"/>
                <a:ea typeface="+mn-ea"/>
                <a:cs typeface="+mn-ea"/>
                <a:sym typeface="+mn-lt"/>
              </a:rPr>
              <a:t>(CX) ≠ 0</a:t>
            </a:r>
            <a:endParaRPr kumimoji="1" lang="en-US" altLang="zh-CN" sz="2200" dirty="0">
              <a:solidFill>
                <a:srgbClr val="006600"/>
              </a:solidFill>
              <a:latin typeface="+mn-lt"/>
              <a:ea typeface="+mn-ea"/>
              <a:cs typeface="+mn-ea"/>
              <a:sym typeface="+mn-lt"/>
            </a:endParaRPr>
          </a:p>
          <a:p>
            <a:pPr algn="just">
              <a:lnSpc>
                <a:spcPct val="120000"/>
              </a:lnSpc>
            </a:pPr>
            <a:endParaRPr kumimoji="1" lang="en-US" altLang="zh-CN" sz="2200" dirty="0">
              <a:solidFill>
                <a:srgbClr val="000000"/>
              </a:solidFill>
              <a:latin typeface="+mn-lt"/>
              <a:ea typeface="+mn-ea"/>
              <a:cs typeface="+mn-ea"/>
              <a:sym typeface="+mn-lt"/>
            </a:endParaRPr>
          </a:p>
          <a:p>
            <a:pPr algn="just">
              <a:lnSpc>
                <a:spcPct val="120000"/>
              </a:lnSpc>
            </a:pPr>
            <a:r>
              <a:rPr kumimoji="1" lang="zh-CN" altLang="en-US" sz="2200" dirty="0">
                <a:solidFill>
                  <a:srgbClr val="0000FF"/>
                </a:solidFill>
                <a:latin typeface="+mn-lt"/>
                <a:ea typeface="+mn-ea"/>
                <a:cs typeface="+mn-ea"/>
                <a:sym typeface="+mn-lt"/>
              </a:rPr>
              <a:t>不为零或不相等时循环指令：</a:t>
            </a:r>
            <a:r>
              <a:rPr kumimoji="1" lang="en-US" altLang="zh-CN" sz="2200" dirty="0">
                <a:solidFill>
                  <a:srgbClr val="0000FF"/>
                </a:solidFill>
                <a:latin typeface="+mn-lt"/>
                <a:ea typeface="+mn-ea"/>
                <a:cs typeface="+mn-ea"/>
                <a:sym typeface="+mn-lt"/>
              </a:rPr>
              <a:t>LOOPNZ(LOOPNE)   OPR</a:t>
            </a:r>
            <a:endParaRPr kumimoji="1" lang="en-US" altLang="zh-CN" sz="2200" dirty="0">
              <a:solidFill>
                <a:srgbClr val="0000FF"/>
              </a:solidFill>
              <a:latin typeface="+mn-lt"/>
              <a:ea typeface="+mn-ea"/>
              <a:cs typeface="+mn-ea"/>
              <a:sym typeface="+mn-lt"/>
            </a:endParaRPr>
          </a:p>
          <a:p>
            <a:pPr algn="just">
              <a:lnSpc>
                <a:spcPct val="120000"/>
              </a:lnSpc>
            </a:pPr>
            <a:r>
              <a:rPr kumimoji="1" lang="zh-CN" altLang="en-US" sz="2200" dirty="0">
                <a:solidFill>
                  <a:srgbClr val="0000FF"/>
                </a:solidFill>
                <a:latin typeface="+mn-lt"/>
                <a:ea typeface="+mn-ea"/>
                <a:cs typeface="+mn-ea"/>
                <a:sym typeface="+mn-lt"/>
              </a:rPr>
              <a:t>测试条件：</a:t>
            </a:r>
            <a:r>
              <a:rPr kumimoji="1" lang="en-US" altLang="zh-CN" sz="2200" dirty="0">
                <a:solidFill>
                  <a:srgbClr val="0000FF"/>
                </a:solidFill>
                <a:latin typeface="+mn-lt"/>
                <a:ea typeface="+mn-ea"/>
                <a:cs typeface="+mn-ea"/>
                <a:sym typeface="+mn-lt"/>
              </a:rPr>
              <a:t>ZF=0 </a:t>
            </a:r>
            <a:r>
              <a:rPr kumimoji="1" lang="zh-CN" altLang="en-US" sz="2200" dirty="0">
                <a:solidFill>
                  <a:srgbClr val="0000FF"/>
                </a:solidFill>
                <a:latin typeface="+mn-lt"/>
                <a:ea typeface="+mn-ea"/>
                <a:cs typeface="+mn-ea"/>
                <a:sym typeface="+mn-lt"/>
              </a:rPr>
              <a:t>且 </a:t>
            </a:r>
            <a:r>
              <a:rPr kumimoji="1" lang="en-US" altLang="zh-CN" sz="2200" dirty="0">
                <a:solidFill>
                  <a:srgbClr val="0000FF"/>
                </a:solidFill>
                <a:latin typeface="+mn-lt"/>
                <a:ea typeface="+mn-ea"/>
                <a:cs typeface="+mn-ea"/>
                <a:sym typeface="+mn-lt"/>
              </a:rPr>
              <a:t>(CX) ≠ 0</a:t>
            </a:r>
            <a:endParaRPr kumimoji="1" lang="en-US" altLang="zh-CN" sz="2200" i="1" dirty="0">
              <a:solidFill>
                <a:srgbClr val="0000FF"/>
              </a:solidFill>
              <a:latin typeface="+mn-lt"/>
              <a:ea typeface="+mn-ea"/>
              <a:cs typeface="+mn-ea"/>
              <a:sym typeface="+mn-lt"/>
            </a:endParaRPr>
          </a:p>
        </p:txBody>
      </p:sp>
      <p:grpSp>
        <p:nvGrpSpPr>
          <p:cNvPr id="69635" name="Group 3"/>
          <p:cNvGrpSpPr/>
          <p:nvPr/>
        </p:nvGrpSpPr>
        <p:grpSpPr bwMode="auto">
          <a:xfrm>
            <a:off x="1795394" y="5071637"/>
            <a:ext cx="2133600" cy="649166"/>
            <a:chOff x="1200" y="2970"/>
            <a:chExt cx="1344" cy="443"/>
          </a:xfrm>
        </p:grpSpPr>
        <p:sp>
          <p:nvSpPr>
            <p:cNvPr id="69640" name="Rectangle 5"/>
            <p:cNvSpPr>
              <a:spLocks noChangeArrowheads="1"/>
            </p:cNvSpPr>
            <p:nvPr/>
          </p:nvSpPr>
          <p:spPr bwMode="auto">
            <a:xfrm>
              <a:off x="1287" y="3076"/>
              <a:ext cx="1175" cy="273"/>
            </a:xfrm>
            <a:prstGeom prst="rect">
              <a:avLst/>
            </a:prstGeom>
            <a:noFill/>
            <a:ln w="12700">
              <a:solidFill>
                <a:schemeClr val="bg2"/>
              </a:solidFill>
              <a:prstDash val="dash"/>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kumimoji="1" lang="en-US" altLang="zh-CN" sz="2000">
                  <a:solidFill>
                    <a:srgbClr val="000000"/>
                  </a:solidFill>
                  <a:latin typeface="+mn-lt"/>
                  <a:ea typeface="+mn-ea"/>
                  <a:cs typeface="+mn-ea"/>
                  <a:sym typeface="+mn-lt"/>
                </a:rPr>
                <a:t>LOOP  AGAIN</a:t>
              </a:r>
              <a:endParaRPr kumimoji="1" lang="en-US" altLang="zh-CN" sz="2000">
                <a:solidFill>
                  <a:srgbClr val="000000"/>
                </a:solidFill>
                <a:latin typeface="+mn-lt"/>
                <a:ea typeface="+mn-ea"/>
                <a:cs typeface="+mn-ea"/>
                <a:sym typeface="+mn-lt"/>
              </a:endParaRPr>
            </a:p>
          </p:txBody>
        </p:sp>
        <p:sp>
          <p:nvSpPr>
            <p:cNvPr id="69641" name="Oval 6"/>
            <p:cNvSpPr>
              <a:spLocks noChangeArrowheads="1"/>
            </p:cNvSpPr>
            <p:nvPr/>
          </p:nvSpPr>
          <p:spPr bwMode="auto">
            <a:xfrm>
              <a:off x="1200" y="2970"/>
              <a:ext cx="1344" cy="443"/>
            </a:xfrm>
            <a:prstGeom prst="ellipse">
              <a:avLst/>
            </a:prstGeom>
            <a:noFill/>
            <a:ln w="12700">
              <a:solidFill>
                <a:schemeClr val="bg2"/>
              </a:solidFill>
              <a:prstDash val="dash"/>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grpSp>
      <p:grpSp>
        <p:nvGrpSpPr>
          <p:cNvPr id="69636" name="Group 7"/>
          <p:cNvGrpSpPr/>
          <p:nvPr/>
        </p:nvGrpSpPr>
        <p:grpSpPr bwMode="auto">
          <a:xfrm>
            <a:off x="5224394" y="5009598"/>
            <a:ext cx="2209800" cy="774700"/>
            <a:chOff x="3984" y="3692"/>
            <a:chExt cx="1392" cy="488"/>
          </a:xfrm>
        </p:grpSpPr>
        <p:sp>
          <p:nvSpPr>
            <p:cNvPr id="69637" name="Oval 8"/>
            <p:cNvSpPr>
              <a:spLocks noChangeArrowheads="1"/>
            </p:cNvSpPr>
            <p:nvPr/>
          </p:nvSpPr>
          <p:spPr bwMode="auto">
            <a:xfrm>
              <a:off x="3984" y="3756"/>
              <a:ext cx="1392" cy="409"/>
            </a:xfrm>
            <a:prstGeom prst="ellipse">
              <a:avLst/>
            </a:prstGeom>
            <a:noFill/>
            <a:ln w="12700">
              <a:solidFill>
                <a:schemeClr val="bg2"/>
              </a:solidFill>
              <a:prstDash val="dash"/>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69638" name="Text Box 9"/>
            <p:cNvSpPr txBox="1">
              <a:spLocks noChangeArrowheads="1"/>
            </p:cNvSpPr>
            <p:nvPr/>
          </p:nvSpPr>
          <p:spPr bwMode="auto">
            <a:xfrm>
              <a:off x="4128" y="3692"/>
              <a:ext cx="1248" cy="488"/>
            </a:xfrm>
            <a:prstGeom prst="rect">
              <a:avLst/>
            </a:prstGeom>
            <a:noFill/>
            <a:ln w="12700" cap="sq">
              <a:solidFill>
                <a:schemeClr val="bg2"/>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kumimoji="1" lang="en-US" altLang="zh-CN" dirty="0">
                  <a:solidFill>
                    <a:srgbClr val="000000"/>
                  </a:solidFill>
                  <a:latin typeface="+mn-lt"/>
                  <a:ea typeface="+mn-ea"/>
                  <a:cs typeface="+mn-ea"/>
                  <a:sym typeface="+mn-lt"/>
                </a:rPr>
                <a:t>  </a:t>
              </a:r>
              <a:r>
                <a:rPr kumimoji="1" lang="en-US" altLang="zh-CN" sz="2000" dirty="0">
                  <a:solidFill>
                    <a:srgbClr val="000000"/>
                  </a:solidFill>
                  <a:latin typeface="+mn-lt"/>
                  <a:ea typeface="+mn-ea"/>
                  <a:cs typeface="+mn-ea"/>
                  <a:sym typeface="+mn-lt"/>
                </a:rPr>
                <a:t>DEC  CX</a:t>
              </a:r>
              <a:endParaRPr kumimoji="1" lang="en-US" altLang="zh-CN" sz="2000" dirty="0">
                <a:solidFill>
                  <a:srgbClr val="000000"/>
                </a:solidFill>
                <a:latin typeface="+mn-lt"/>
                <a:ea typeface="+mn-ea"/>
                <a:cs typeface="+mn-ea"/>
                <a:sym typeface="+mn-lt"/>
              </a:endParaRPr>
            </a:p>
            <a:p>
              <a:r>
                <a:rPr kumimoji="1" lang="en-US" altLang="zh-CN" sz="2000" dirty="0">
                  <a:solidFill>
                    <a:srgbClr val="000000"/>
                  </a:solidFill>
                  <a:latin typeface="+mn-lt"/>
                  <a:ea typeface="+mn-ea"/>
                  <a:cs typeface="+mn-ea"/>
                  <a:sym typeface="+mn-lt"/>
                </a:rPr>
                <a:t>  JNZ  AGAIN</a:t>
              </a:r>
              <a:endParaRPr kumimoji="1" lang="en-US" altLang="zh-CN" sz="2000" dirty="0">
                <a:solidFill>
                  <a:srgbClr val="000000"/>
                </a:solidFill>
                <a:latin typeface="+mn-lt"/>
                <a:ea typeface="+mn-ea"/>
                <a:cs typeface="+mn-ea"/>
                <a:sym typeface="+mn-lt"/>
              </a:endParaRPr>
            </a:p>
          </p:txBody>
        </p:sp>
      </p:grpSp>
      <p:sp>
        <p:nvSpPr>
          <p:cNvPr id="10" name="TextBox 11"/>
          <p:cNvSpPr txBox="1">
            <a:spLocks noChangeArrowheads="1"/>
          </p:cNvSpPr>
          <p:nvPr/>
        </p:nvSpPr>
        <p:spPr bwMode="auto">
          <a:xfrm>
            <a:off x="3294062" y="6018454"/>
            <a:ext cx="334258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b="1" dirty="0">
                <a:solidFill>
                  <a:srgbClr val="CC3300"/>
                </a:solidFill>
                <a:latin typeface="+mn-lt"/>
                <a:ea typeface="+mn-ea"/>
                <a:cs typeface="+mn-ea"/>
                <a:sym typeface="+mn-lt"/>
              </a:rPr>
              <a:t>AGAIN</a:t>
            </a:r>
            <a:r>
              <a:rPr lang="zh-CN" altLang="en-US" b="1" dirty="0">
                <a:solidFill>
                  <a:srgbClr val="CC3300"/>
                </a:solidFill>
                <a:latin typeface="+mn-lt"/>
                <a:ea typeface="+mn-ea"/>
                <a:cs typeface="+mn-ea"/>
                <a:sym typeface="+mn-lt"/>
              </a:rPr>
              <a:t>是一个地址标号</a:t>
            </a:r>
            <a:endParaRPr lang="zh-CN" altLang="en-US" b="1" dirty="0">
              <a:solidFill>
                <a:srgbClr val="CC3300"/>
              </a:solidFill>
              <a:latin typeface="+mn-lt"/>
              <a:ea typeface="+mn-ea"/>
              <a:cs typeface="+mn-ea"/>
              <a:sym typeface="+mn-lt"/>
            </a:endParaRPr>
          </a:p>
        </p:txBody>
      </p:sp>
      <p:sp>
        <p:nvSpPr>
          <p:cNvPr id="2" name="左右箭头 1"/>
          <p:cNvSpPr/>
          <p:nvPr/>
        </p:nvSpPr>
        <p:spPr bwMode="auto">
          <a:xfrm>
            <a:off x="4157594" y="5274593"/>
            <a:ext cx="876300" cy="304800"/>
          </a:xfrm>
          <a:prstGeom prst="leftRightArrow">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9634">
                                            <p:txEl>
                                              <p:pRg st="0" end="0"/>
                                            </p:txEl>
                                          </p:spTgt>
                                        </p:tgtEl>
                                        <p:attrNameLst>
                                          <p:attrName>style.visibility</p:attrName>
                                        </p:attrNameLst>
                                      </p:cBhvr>
                                      <p:to>
                                        <p:strVal val="visible"/>
                                      </p:to>
                                    </p:set>
                                    <p:animEffect transition="in" filter="wipe(down)">
                                      <p:cBhvr>
                                        <p:cTn id="7" dur="500"/>
                                        <p:tgtEl>
                                          <p:spTgt spid="69634">
                                            <p:txEl>
                                              <p:pRg st="0" end="0"/>
                                            </p:tx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9634">
                                            <p:txEl>
                                              <p:pRg st="1" end="1"/>
                                            </p:txEl>
                                          </p:spTgt>
                                        </p:tgtEl>
                                        <p:attrNameLst>
                                          <p:attrName>style.visibility</p:attrName>
                                        </p:attrNameLst>
                                      </p:cBhvr>
                                      <p:to>
                                        <p:strVal val="visible"/>
                                      </p:to>
                                    </p:set>
                                    <p:animEffect transition="in" filter="wipe(down)">
                                      <p:cBhvr>
                                        <p:cTn id="11" dur="500"/>
                                        <p:tgtEl>
                                          <p:spTgt spid="69634">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69634">
                                            <p:txEl>
                                              <p:pRg st="3" end="3"/>
                                            </p:txEl>
                                          </p:spTgt>
                                        </p:tgtEl>
                                        <p:attrNameLst>
                                          <p:attrName>style.visibility</p:attrName>
                                        </p:attrNameLst>
                                      </p:cBhvr>
                                      <p:to>
                                        <p:strVal val="visible"/>
                                      </p:to>
                                    </p:set>
                                    <p:animEffect transition="in" filter="wipe(down)">
                                      <p:cBhvr>
                                        <p:cTn id="16" dur="500"/>
                                        <p:tgtEl>
                                          <p:spTgt spid="69634">
                                            <p:txEl>
                                              <p:pRg st="3" end="3"/>
                                            </p:txEl>
                                          </p:spTgt>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69634">
                                            <p:txEl>
                                              <p:pRg st="4" end="4"/>
                                            </p:txEl>
                                          </p:spTgt>
                                        </p:tgtEl>
                                        <p:attrNameLst>
                                          <p:attrName>style.visibility</p:attrName>
                                        </p:attrNameLst>
                                      </p:cBhvr>
                                      <p:to>
                                        <p:strVal val="visible"/>
                                      </p:to>
                                    </p:set>
                                    <p:animEffect transition="in" filter="wipe(down)">
                                      <p:cBhvr>
                                        <p:cTn id="20" dur="500"/>
                                        <p:tgtEl>
                                          <p:spTgt spid="69634">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69634">
                                            <p:txEl>
                                              <p:pRg st="6" end="6"/>
                                            </p:txEl>
                                          </p:spTgt>
                                        </p:tgtEl>
                                        <p:attrNameLst>
                                          <p:attrName>style.visibility</p:attrName>
                                        </p:attrNameLst>
                                      </p:cBhvr>
                                      <p:to>
                                        <p:strVal val="visible"/>
                                      </p:to>
                                    </p:set>
                                    <p:animEffect transition="in" filter="wipe(down)">
                                      <p:cBhvr>
                                        <p:cTn id="25" dur="500"/>
                                        <p:tgtEl>
                                          <p:spTgt spid="69634">
                                            <p:txEl>
                                              <p:pRg st="6" end="6"/>
                                            </p:txEl>
                                          </p:spTgt>
                                        </p:tgtEl>
                                      </p:cBhvr>
                                    </p:animEffect>
                                  </p:childTnLst>
                                </p:cTn>
                              </p:par>
                            </p:childTnLst>
                          </p:cTn>
                        </p:par>
                        <p:par>
                          <p:cTn id="26" fill="hold">
                            <p:stCondLst>
                              <p:cond delay="500"/>
                            </p:stCondLst>
                            <p:childTnLst>
                              <p:par>
                                <p:cTn id="27" presetID="22" presetClass="entr" presetSubtype="4" fill="hold" grpId="0" nodeType="afterEffect">
                                  <p:stCondLst>
                                    <p:cond delay="0"/>
                                  </p:stCondLst>
                                  <p:childTnLst>
                                    <p:set>
                                      <p:cBhvr>
                                        <p:cTn id="28" dur="1" fill="hold">
                                          <p:stCondLst>
                                            <p:cond delay="0"/>
                                          </p:stCondLst>
                                        </p:cTn>
                                        <p:tgtEl>
                                          <p:spTgt spid="69634">
                                            <p:txEl>
                                              <p:pRg st="7" end="7"/>
                                            </p:txEl>
                                          </p:spTgt>
                                        </p:tgtEl>
                                        <p:attrNameLst>
                                          <p:attrName>style.visibility</p:attrName>
                                        </p:attrNameLst>
                                      </p:cBhvr>
                                      <p:to>
                                        <p:strVal val="visible"/>
                                      </p:to>
                                    </p:set>
                                    <p:animEffect transition="in" filter="wipe(down)">
                                      <p:cBhvr>
                                        <p:cTn id="29" dur="500"/>
                                        <p:tgtEl>
                                          <p:spTgt spid="69634">
                                            <p:txEl>
                                              <p:pRg st="7" end="7"/>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69635"/>
                                        </p:tgtEl>
                                        <p:attrNameLst>
                                          <p:attrName>style.visibility</p:attrName>
                                        </p:attrNameLst>
                                      </p:cBhvr>
                                      <p:to>
                                        <p:strVal val="visible"/>
                                      </p:to>
                                    </p:set>
                                    <p:animEffect transition="in" filter="fade">
                                      <p:cBhvr>
                                        <p:cTn id="34" dur="1000"/>
                                        <p:tgtEl>
                                          <p:spTgt spid="69635"/>
                                        </p:tgtEl>
                                      </p:cBhvr>
                                    </p:animEffect>
                                    <p:anim calcmode="lin" valueType="num">
                                      <p:cBhvr>
                                        <p:cTn id="35" dur="1000" fill="hold"/>
                                        <p:tgtEl>
                                          <p:spTgt spid="69635"/>
                                        </p:tgtEl>
                                        <p:attrNameLst>
                                          <p:attrName>ppt_x</p:attrName>
                                        </p:attrNameLst>
                                      </p:cBhvr>
                                      <p:tavLst>
                                        <p:tav tm="0">
                                          <p:val>
                                            <p:strVal val="#ppt_x"/>
                                          </p:val>
                                        </p:tav>
                                        <p:tav tm="100000">
                                          <p:val>
                                            <p:strVal val="#ppt_x"/>
                                          </p:val>
                                        </p:tav>
                                      </p:tavLst>
                                    </p:anim>
                                    <p:anim calcmode="lin" valueType="num">
                                      <p:cBhvr>
                                        <p:cTn id="36" dur="1000" fill="hold"/>
                                        <p:tgtEl>
                                          <p:spTgt spid="69635"/>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69636"/>
                                        </p:tgtEl>
                                        <p:attrNameLst>
                                          <p:attrName>style.visibility</p:attrName>
                                        </p:attrNameLst>
                                      </p:cBhvr>
                                      <p:to>
                                        <p:strVal val="visible"/>
                                      </p:to>
                                    </p:set>
                                    <p:animEffect transition="in" filter="fade">
                                      <p:cBhvr>
                                        <p:cTn id="39" dur="1000"/>
                                        <p:tgtEl>
                                          <p:spTgt spid="69636"/>
                                        </p:tgtEl>
                                      </p:cBhvr>
                                    </p:animEffect>
                                    <p:anim calcmode="lin" valueType="num">
                                      <p:cBhvr>
                                        <p:cTn id="40" dur="1000" fill="hold"/>
                                        <p:tgtEl>
                                          <p:spTgt spid="69636"/>
                                        </p:tgtEl>
                                        <p:attrNameLst>
                                          <p:attrName>ppt_x</p:attrName>
                                        </p:attrNameLst>
                                      </p:cBhvr>
                                      <p:tavLst>
                                        <p:tav tm="0">
                                          <p:val>
                                            <p:strVal val="#ppt_x"/>
                                          </p:val>
                                        </p:tav>
                                        <p:tav tm="100000">
                                          <p:val>
                                            <p:strVal val="#ppt_x"/>
                                          </p:val>
                                        </p:tav>
                                      </p:tavLst>
                                    </p:anim>
                                    <p:anim calcmode="lin" valueType="num">
                                      <p:cBhvr>
                                        <p:cTn id="41" dur="1000" fill="hold"/>
                                        <p:tgtEl>
                                          <p:spTgt spid="69636"/>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1000"/>
                                        <p:tgtEl>
                                          <p:spTgt spid="10"/>
                                        </p:tgtEl>
                                      </p:cBhvr>
                                    </p:animEffect>
                                    <p:anim calcmode="lin" valueType="num">
                                      <p:cBhvr>
                                        <p:cTn id="45" dur="1000" fill="hold"/>
                                        <p:tgtEl>
                                          <p:spTgt spid="10"/>
                                        </p:tgtEl>
                                        <p:attrNameLst>
                                          <p:attrName>ppt_x</p:attrName>
                                        </p:attrNameLst>
                                      </p:cBhvr>
                                      <p:tavLst>
                                        <p:tav tm="0">
                                          <p:val>
                                            <p:strVal val="#ppt_x"/>
                                          </p:val>
                                        </p:tav>
                                        <p:tav tm="100000">
                                          <p:val>
                                            <p:strVal val="#ppt_x"/>
                                          </p:val>
                                        </p:tav>
                                      </p:tavLst>
                                    </p:anim>
                                    <p:anim calcmode="lin" valueType="num">
                                      <p:cBhvr>
                                        <p:cTn id="46" dur="1000" fill="hold"/>
                                        <p:tgtEl>
                                          <p:spTgt spid="1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1000"/>
                                        <p:tgtEl>
                                          <p:spTgt spid="2"/>
                                        </p:tgtEl>
                                      </p:cBhvr>
                                    </p:animEffect>
                                    <p:anim calcmode="lin" valueType="num">
                                      <p:cBhvr>
                                        <p:cTn id="50" dur="1000" fill="hold"/>
                                        <p:tgtEl>
                                          <p:spTgt spid="2"/>
                                        </p:tgtEl>
                                        <p:attrNameLst>
                                          <p:attrName>ppt_x</p:attrName>
                                        </p:attrNameLst>
                                      </p:cBhvr>
                                      <p:tavLst>
                                        <p:tav tm="0">
                                          <p:val>
                                            <p:strVal val="#ppt_x"/>
                                          </p:val>
                                        </p:tav>
                                        <p:tav tm="100000">
                                          <p:val>
                                            <p:strVal val="#ppt_x"/>
                                          </p:val>
                                        </p:tav>
                                      </p:tavLst>
                                    </p:anim>
                                    <p:anim calcmode="lin" valueType="num">
                                      <p:cBhvr>
                                        <p:cTn id="5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4" grpId="0" uiExpand="1" build="p"/>
      <p:bldP spid="10" grpId="0"/>
      <p:bldP spid="2"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2"/>
          <p:cNvSpPr txBox="1">
            <a:spLocks noChangeArrowheads="1"/>
          </p:cNvSpPr>
          <p:nvPr/>
        </p:nvSpPr>
        <p:spPr bwMode="auto">
          <a:xfrm>
            <a:off x="819150" y="1052513"/>
            <a:ext cx="7423150" cy="938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en-US" sz="2200" dirty="0">
                <a:solidFill>
                  <a:srgbClr val="000000"/>
                </a:solidFill>
                <a:latin typeface="+mn-lt"/>
                <a:ea typeface="+mn-ea"/>
                <a:cs typeface="+mn-ea"/>
                <a:sym typeface="+mn-lt"/>
              </a:rPr>
              <a:t>例：在多重循环的程序结构中，</a:t>
            </a:r>
            <a:r>
              <a:rPr kumimoji="1" lang="en-US" altLang="en-US" sz="2200" dirty="0">
                <a:solidFill>
                  <a:srgbClr val="000000"/>
                </a:solidFill>
                <a:latin typeface="+mn-lt"/>
                <a:ea typeface="+mn-ea"/>
                <a:cs typeface="+mn-ea"/>
                <a:sym typeface="+mn-lt"/>
              </a:rPr>
              <a:t>CX </a:t>
            </a:r>
            <a:r>
              <a:rPr kumimoji="1" lang="zh-CN" altLang="en-US" sz="2200" dirty="0">
                <a:solidFill>
                  <a:srgbClr val="000000"/>
                </a:solidFill>
                <a:latin typeface="+mn-lt"/>
                <a:ea typeface="+mn-ea"/>
                <a:cs typeface="+mn-ea"/>
                <a:sym typeface="+mn-lt"/>
              </a:rPr>
              <a:t>计数器的保存和恢复；</a:t>
            </a:r>
            <a:endParaRPr kumimoji="1" lang="en-US" altLang="zh-CN" sz="2200" dirty="0">
              <a:solidFill>
                <a:srgbClr val="000000"/>
              </a:solidFill>
              <a:latin typeface="+mn-lt"/>
              <a:ea typeface="+mn-ea"/>
              <a:cs typeface="+mn-ea"/>
              <a:sym typeface="+mn-lt"/>
            </a:endParaRPr>
          </a:p>
          <a:p>
            <a:pPr algn="ctr">
              <a:spcBef>
                <a:spcPct val="50000"/>
              </a:spcBef>
            </a:pPr>
            <a:r>
              <a:rPr kumimoji="1" lang="zh-CN" altLang="en-US" sz="2200" dirty="0">
                <a:solidFill>
                  <a:srgbClr val="FF0000"/>
                </a:solidFill>
                <a:latin typeface="+mn-lt"/>
                <a:ea typeface="+mn-ea"/>
                <a:cs typeface="+mn-ea"/>
                <a:sym typeface="+mn-lt"/>
              </a:rPr>
              <a:t>堆栈段的作用此时就很明显</a:t>
            </a:r>
            <a:r>
              <a:rPr kumimoji="1" lang="en-US" altLang="zh-CN" sz="2200" dirty="0">
                <a:solidFill>
                  <a:srgbClr val="FF0000"/>
                </a:solidFill>
                <a:latin typeface="+mn-lt"/>
                <a:ea typeface="+mn-ea"/>
                <a:cs typeface="+mn-ea"/>
                <a:sym typeface="+mn-lt"/>
              </a:rPr>
              <a:t>!</a:t>
            </a:r>
            <a:endParaRPr kumimoji="1" lang="zh-CN" altLang="en-US" sz="2200" dirty="0">
              <a:solidFill>
                <a:srgbClr val="FF0000"/>
              </a:solidFill>
              <a:latin typeface="+mn-lt"/>
              <a:ea typeface="+mn-ea"/>
              <a:cs typeface="+mn-ea"/>
              <a:sym typeface="+mn-lt"/>
            </a:endParaRPr>
          </a:p>
        </p:txBody>
      </p:sp>
      <p:sp>
        <p:nvSpPr>
          <p:cNvPr id="70659" name="Text Box 3"/>
          <p:cNvSpPr txBox="1">
            <a:spLocks noChangeArrowheads="1"/>
          </p:cNvSpPr>
          <p:nvPr/>
        </p:nvSpPr>
        <p:spPr bwMode="auto">
          <a:xfrm>
            <a:off x="1397000" y="2152650"/>
            <a:ext cx="3040063" cy="4067175"/>
          </a:xfrm>
          <a:prstGeom prst="rect">
            <a:avLst/>
          </a:prstGeom>
          <a:noFill/>
          <a:ln w="12700">
            <a:solidFill>
              <a:schemeClr val="tx2"/>
            </a:solidFill>
            <a:prstDash val="dash"/>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lvl="2">
              <a:spcBef>
                <a:spcPct val="50000"/>
              </a:spcBef>
            </a:pPr>
            <a:r>
              <a:rPr kumimoji="1" lang="en-US" altLang="en-US" sz="2000" dirty="0">
                <a:solidFill>
                  <a:srgbClr val="000000"/>
                </a:solidFill>
                <a:latin typeface="+mn-lt"/>
                <a:ea typeface="+mn-ea"/>
                <a:cs typeface="+mn-ea"/>
                <a:sym typeface="+mn-lt"/>
              </a:rPr>
              <a:t> MOV   CX, M</a:t>
            </a:r>
            <a:endParaRPr kumimoji="1" lang="en-US" altLang="en-US" sz="2000" dirty="0">
              <a:solidFill>
                <a:srgbClr val="000000"/>
              </a:solidFill>
              <a:latin typeface="+mn-lt"/>
              <a:ea typeface="+mn-ea"/>
              <a:cs typeface="+mn-ea"/>
              <a:sym typeface="+mn-lt"/>
            </a:endParaRPr>
          </a:p>
          <a:p>
            <a:pPr>
              <a:spcBef>
                <a:spcPct val="50000"/>
              </a:spcBef>
            </a:pPr>
            <a:r>
              <a:rPr kumimoji="1" lang="en-US" altLang="zh-CN" sz="2000" dirty="0">
                <a:solidFill>
                  <a:srgbClr val="000000"/>
                </a:solidFill>
                <a:latin typeface="+mn-lt"/>
                <a:ea typeface="+mn-ea"/>
                <a:cs typeface="+mn-ea"/>
                <a:sym typeface="+mn-lt"/>
              </a:rPr>
              <a:t>AGAIN: ……</a:t>
            </a:r>
            <a:endParaRPr kumimoji="1" lang="en-US" altLang="zh-CN" sz="2000" dirty="0">
              <a:solidFill>
                <a:srgbClr val="000000"/>
              </a:solidFill>
              <a:latin typeface="+mn-lt"/>
              <a:ea typeface="+mn-ea"/>
              <a:cs typeface="+mn-ea"/>
              <a:sym typeface="+mn-lt"/>
            </a:endParaRPr>
          </a:p>
          <a:p>
            <a:pPr lvl="2">
              <a:spcBef>
                <a:spcPct val="50000"/>
              </a:spcBef>
            </a:pPr>
            <a:r>
              <a:rPr kumimoji="1" lang="en-US" altLang="zh-CN" sz="2000" dirty="0">
                <a:solidFill>
                  <a:srgbClr val="000000"/>
                </a:solidFill>
                <a:latin typeface="+mn-lt"/>
                <a:ea typeface="+mn-ea"/>
                <a:cs typeface="+mn-ea"/>
                <a:sym typeface="+mn-lt"/>
              </a:rPr>
              <a:t> PUSH  CX</a:t>
            </a:r>
            <a:endParaRPr kumimoji="1" lang="en-US" altLang="zh-CN" sz="2000" dirty="0">
              <a:solidFill>
                <a:srgbClr val="000000"/>
              </a:solidFill>
              <a:latin typeface="+mn-lt"/>
              <a:ea typeface="+mn-ea"/>
              <a:cs typeface="+mn-ea"/>
              <a:sym typeface="+mn-lt"/>
            </a:endParaRPr>
          </a:p>
          <a:p>
            <a:pPr lvl="2">
              <a:spcBef>
                <a:spcPct val="50000"/>
              </a:spcBef>
            </a:pPr>
            <a:r>
              <a:rPr kumimoji="1" lang="en-US" altLang="zh-CN" sz="2000" dirty="0">
                <a:solidFill>
                  <a:srgbClr val="000000"/>
                </a:solidFill>
                <a:latin typeface="+mn-lt"/>
                <a:ea typeface="+mn-ea"/>
                <a:cs typeface="+mn-ea"/>
                <a:sym typeface="+mn-lt"/>
              </a:rPr>
              <a:t> MOV   CX, N</a:t>
            </a:r>
            <a:endParaRPr kumimoji="1" lang="en-US" altLang="zh-CN" sz="2000" dirty="0">
              <a:solidFill>
                <a:srgbClr val="000000"/>
              </a:solidFill>
              <a:latin typeface="+mn-lt"/>
              <a:ea typeface="+mn-ea"/>
              <a:cs typeface="+mn-ea"/>
              <a:sym typeface="+mn-lt"/>
            </a:endParaRPr>
          </a:p>
          <a:p>
            <a:pPr>
              <a:spcBef>
                <a:spcPct val="50000"/>
              </a:spcBef>
            </a:pPr>
            <a:r>
              <a:rPr kumimoji="1" lang="en-US" altLang="zh-CN" sz="2000" dirty="0">
                <a:solidFill>
                  <a:srgbClr val="000000"/>
                </a:solidFill>
                <a:latin typeface="+mn-lt"/>
                <a:ea typeface="+mn-ea"/>
                <a:cs typeface="+mn-ea"/>
                <a:sym typeface="+mn-lt"/>
              </a:rPr>
              <a:t>NEXT:  ……</a:t>
            </a:r>
            <a:endParaRPr kumimoji="1" lang="en-US" altLang="zh-CN" sz="2000" dirty="0">
              <a:solidFill>
                <a:srgbClr val="000000"/>
              </a:solidFill>
              <a:latin typeface="+mn-lt"/>
              <a:ea typeface="+mn-ea"/>
              <a:cs typeface="+mn-ea"/>
              <a:sym typeface="+mn-lt"/>
            </a:endParaRPr>
          </a:p>
          <a:p>
            <a:pPr lvl="2">
              <a:spcBef>
                <a:spcPct val="50000"/>
              </a:spcBef>
            </a:pPr>
            <a:r>
              <a:rPr kumimoji="1" lang="en-US" altLang="zh-CN" sz="2000" dirty="0">
                <a:solidFill>
                  <a:srgbClr val="000000"/>
                </a:solidFill>
                <a:latin typeface="+mn-lt"/>
                <a:ea typeface="+mn-ea"/>
                <a:cs typeface="+mn-ea"/>
                <a:sym typeface="+mn-lt"/>
              </a:rPr>
              <a:t> LOOP  NEXT</a:t>
            </a:r>
            <a:endParaRPr kumimoji="1" lang="en-US" altLang="zh-CN" sz="2000" dirty="0">
              <a:solidFill>
                <a:srgbClr val="000000"/>
              </a:solidFill>
              <a:latin typeface="+mn-lt"/>
              <a:ea typeface="+mn-ea"/>
              <a:cs typeface="+mn-ea"/>
              <a:sym typeface="+mn-lt"/>
            </a:endParaRPr>
          </a:p>
          <a:p>
            <a:pPr lvl="2">
              <a:spcBef>
                <a:spcPct val="50000"/>
              </a:spcBef>
            </a:pPr>
            <a:r>
              <a:rPr kumimoji="1" lang="en-US" altLang="zh-CN" sz="2000" dirty="0">
                <a:solidFill>
                  <a:srgbClr val="000000"/>
                </a:solidFill>
                <a:latin typeface="+mn-lt"/>
                <a:ea typeface="+mn-ea"/>
                <a:cs typeface="+mn-ea"/>
                <a:sym typeface="+mn-lt"/>
              </a:rPr>
              <a:t> ……</a:t>
            </a:r>
            <a:endParaRPr kumimoji="1" lang="en-US" altLang="zh-CN" sz="2000" dirty="0">
              <a:solidFill>
                <a:srgbClr val="000000"/>
              </a:solidFill>
              <a:latin typeface="+mn-lt"/>
              <a:ea typeface="+mn-ea"/>
              <a:cs typeface="+mn-ea"/>
              <a:sym typeface="+mn-lt"/>
            </a:endParaRPr>
          </a:p>
          <a:p>
            <a:pPr lvl="2">
              <a:spcBef>
                <a:spcPct val="50000"/>
              </a:spcBef>
            </a:pPr>
            <a:r>
              <a:rPr kumimoji="1" lang="en-US" altLang="zh-CN" sz="2000" dirty="0">
                <a:solidFill>
                  <a:srgbClr val="000000"/>
                </a:solidFill>
                <a:latin typeface="+mn-lt"/>
                <a:ea typeface="+mn-ea"/>
                <a:cs typeface="+mn-ea"/>
                <a:sym typeface="+mn-lt"/>
              </a:rPr>
              <a:t> POP   CX</a:t>
            </a:r>
            <a:endParaRPr kumimoji="1" lang="en-US" altLang="zh-CN" sz="2000" dirty="0">
              <a:solidFill>
                <a:srgbClr val="000000"/>
              </a:solidFill>
              <a:latin typeface="+mn-lt"/>
              <a:ea typeface="+mn-ea"/>
              <a:cs typeface="+mn-ea"/>
              <a:sym typeface="+mn-lt"/>
            </a:endParaRPr>
          </a:p>
          <a:p>
            <a:pPr lvl="2">
              <a:spcBef>
                <a:spcPct val="50000"/>
              </a:spcBef>
            </a:pPr>
            <a:r>
              <a:rPr kumimoji="1" lang="en-US" altLang="zh-CN" sz="2000" dirty="0">
                <a:solidFill>
                  <a:srgbClr val="000000"/>
                </a:solidFill>
                <a:latin typeface="+mn-lt"/>
                <a:ea typeface="+mn-ea"/>
                <a:cs typeface="+mn-ea"/>
                <a:sym typeface="+mn-lt"/>
              </a:rPr>
              <a:t> LOOP  AGAIN</a:t>
            </a:r>
            <a:endParaRPr kumimoji="1" lang="en-US" altLang="zh-CN" sz="2000" dirty="0">
              <a:solidFill>
                <a:srgbClr val="000000"/>
              </a:solidFill>
              <a:latin typeface="+mn-lt"/>
              <a:ea typeface="+mn-ea"/>
              <a:cs typeface="+mn-ea"/>
              <a:sym typeface="+mn-lt"/>
            </a:endParaRPr>
          </a:p>
        </p:txBody>
      </p:sp>
      <p:sp>
        <p:nvSpPr>
          <p:cNvPr id="70660" name="Text Box 4"/>
          <p:cNvSpPr txBox="1">
            <a:spLocks noChangeArrowheads="1"/>
          </p:cNvSpPr>
          <p:nvPr/>
        </p:nvSpPr>
        <p:spPr bwMode="auto">
          <a:xfrm>
            <a:off x="4902200" y="2533650"/>
            <a:ext cx="3048000" cy="3609975"/>
          </a:xfrm>
          <a:prstGeom prst="rect">
            <a:avLst/>
          </a:prstGeom>
          <a:noFill/>
          <a:ln w="12700">
            <a:solidFill>
              <a:schemeClr val="hlink"/>
            </a:solidFill>
            <a:prstDash val="dash"/>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lvl="2">
              <a:spcBef>
                <a:spcPct val="50000"/>
              </a:spcBef>
            </a:pPr>
            <a:r>
              <a:rPr kumimoji="1" lang="en-US" altLang="en-US" sz="2000">
                <a:solidFill>
                  <a:srgbClr val="000000"/>
                </a:solidFill>
                <a:latin typeface="+mn-lt"/>
                <a:ea typeface="+mn-ea"/>
                <a:cs typeface="+mn-ea"/>
                <a:sym typeface="+mn-lt"/>
              </a:rPr>
              <a:t> MOV   DI, M</a:t>
            </a:r>
            <a:endParaRPr kumimoji="1" lang="en-US" altLang="en-US" sz="2000">
              <a:solidFill>
                <a:srgbClr val="000000"/>
              </a:solidFill>
              <a:latin typeface="+mn-lt"/>
              <a:ea typeface="+mn-ea"/>
              <a:cs typeface="+mn-ea"/>
              <a:sym typeface="+mn-lt"/>
            </a:endParaRPr>
          </a:p>
          <a:p>
            <a:pPr>
              <a:spcBef>
                <a:spcPct val="50000"/>
              </a:spcBef>
            </a:pPr>
            <a:r>
              <a:rPr kumimoji="1" lang="en-US" altLang="zh-CN" sz="2000">
                <a:solidFill>
                  <a:srgbClr val="000000"/>
                </a:solidFill>
                <a:latin typeface="+mn-lt"/>
                <a:ea typeface="+mn-ea"/>
                <a:cs typeface="+mn-ea"/>
                <a:sym typeface="+mn-lt"/>
              </a:rPr>
              <a:t>AGAIN: ……</a:t>
            </a:r>
            <a:endParaRPr kumimoji="1" lang="en-US" altLang="zh-CN" sz="2000">
              <a:solidFill>
                <a:srgbClr val="000000"/>
              </a:solidFill>
              <a:latin typeface="+mn-lt"/>
              <a:ea typeface="+mn-ea"/>
              <a:cs typeface="+mn-ea"/>
              <a:sym typeface="+mn-lt"/>
            </a:endParaRPr>
          </a:p>
          <a:p>
            <a:pPr lvl="2">
              <a:spcBef>
                <a:spcPct val="50000"/>
              </a:spcBef>
            </a:pPr>
            <a:r>
              <a:rPr kumimoji="1" lang="en-US" altLang="zh-CN" sz="2000">
                <a:solidFill>
                  <a:srgbClr val="000000"/>
                </a:solidFill>
                <a:latin typeface="+mn-lt"/>
                <a:ea typeface="+mn-ea"/>
                <a:cs typeface="+mn-ea"/>
                <a:sym typeface="+mn-lt"/>
              </a:rPr>
              <a:t> MOV   CX, N</a:t>
            </a:r>
            <a:endParaRPr kumimoji="1" lang="en-US" altLang="zh-CN" sz="2000">
              <a:solidFill>
                <a:srgbClr val="000000"/>
              </a:solidFill>
              <a:latin typeface="+mn-lt"/>
              <a:ea typeface="+mn-ea"/>
              <a:cs typeface="+mn-ea"/>
              <a:sym typeface="+mn-lt"/>
            </a:endParaRPr>
          </a:p>
          <a:p>
            <a:pPr>
              <a:spcBef>
                <a:spcPct val="50000"/>
              </a:spcBef>
            </a:pPr>
            <a:r>
              <a:rPr kumimoji="1" lang="en-US" altLang="zh-CN" sz="2000">
                <a:solidFill>
                  <a:srgbClr val="000000"/>
                </a:solidFill>
                <a:latin typeface="+mn-lt"/>
                <a:ea typeface="+mn-ea"/>
                <a:cs typeface="+mn-ea"/>
                <a:sym typeface="+mn-lt"/>
              </a:rPr>
              <a:t>NEXT:  ……</a:t>
            </a:r>
            <a:endParaRPr kumimoji="1" lang="en-US" altLang="zh-CN" sz="2000">
              <a:solidFill>
                <a:srgbClr val="000000"/>
              </a:solidFill>
              <a:latin typeface="+mn-lt"/>
              <a:ea typeface="+mn-ea"/>
              <a:cs typeface="+mn-ea"/>
              <a:sym typeface="+mn-lt"/>
            </a:endParaRPr>
          </a:p>
          <a:p>
            <a:pPr lvl="2">
              <a:spcBef>
                <a:spcPct val="50000"/>
              </a:spcBef>
            </a:pPr>
            <a:r>
              <a:rPr kumimoji="1" lang="en-US" altLang="zh-CN" sz="2000">
                <a:solidFill>
                  <a:srgbClr val="000000"/>
                </a:solidFill>
                <a:latin typeface="+mn-lt"/>
                <a:ea typeface="+mn-ea"/>
                <a:cs typeface="+mn-ea"/>
                <a:sym typeface="+mn-lt"/>
              </a:rPr>
              <a:t> LOOP  NEXT</a:t>
            </a:r>
            <a:endParaRPr kumimoji="1" lang="en-US" altLang="zh-CN" sz="2000">
              <a:solidFill>
                <a:srgbClr val="000000"/>
              </a:solidFill>
              <a:latin typeface="+mn-lt"/>
              <a:ea typeface="+mn-ea"/>
              <a:cs typeface="+mn-ea"/>
              <a:sym typeface="+mn-lt"/>
            </a:endParaRPr>
          </a:p>
          <a:p>
            <a:pPr lvl="2">
              <a:spcBef>
                <a:spcPct val="50000"/>
              </a:spcBef>
            </a:pPr>
            <a:r>
              <a:rPr kumimoji="1" lang="en-US" altLang="zh-CN" sz="2000">
                <a:solidFill>
                  <a:srgbClr val="000000"/>
                </a:solidFill>
                <a:latin typeface="+mn-lt"/>
                <a:ea typeface="+mn-ea"/>
                <a:cs typeface="+mn-ea"/>
                <a:sym typeface="+mn-lt"/>
              </a:rPr>
              <a:t> ……</a:t>
            </a:r>
            <a:endParaRPr kumimoji="1" lang="en-US" altLang="zh-CN" sz="2000">
              <a:solidFill>
                <a:srgbClr val="000000"/>
              </a:solidFill>
              <a:latin typeface="+mn-lt"/>
              <a:ea typeface="+mn-ea"/>
              <a:cs typeface="+mn-ea"/>
              <a:sym typeface="+mn-lt"/>
            </a:endParaRPr>
          </a:p>
          <a:p>
            <a:pPr lvl="2">
              <a:spcBef>
                <a:spcPct val="50000"/>
              </a:spcBef>
            </a:pPr>
            <a:r>
              <a:rPr kumimoji="1" lang="en-US" altLang="zh-CN" sz="2000">
                <a:solidFill>
                  <a:srgbClr val="000000"/>
                </a:solidFill>
                <a:latin typeface="+mn-lt"/>
                <a:ea typeface="+mn-ea"/>
                <a:cs typeface="+mn-ea"/>
                <a:sym typeface="+mn-lt"/>
              </a:rPr>
              <a:t> DEC   DI</a:t>
            </a:r>
            <a:endParaRPr kumimoji="1" lang="en-US" altLang="zh-CN" sz="2000">
              <a:solidFill>
                <a:srgbClr val="000000"/>
              </a:solidFill>
              <a:latin typeface="+mn-lt"/>
              <a:ea typeface="+mn-ea"/>
              <a:cs typeface="+mn-ea"/>
              <a:sym typeface="+mn-lt"/>
            </a:endParaRPr>
          </a:p>
          <a:p>
            <a:pPr lvl="2">
              <a:spcBef>
                <a:spcPct val="50000"/>
              </a:spcBef>
            </a:pPr>
            <a:r>
              <a:rPr kumimoji="1" lang="en-US" altLang="zh-CN" sz="2000">
                <a:solidFill>
                  <a:srgbClr val="000000"/>
                </a:solidFill>
                <a:latin typeface="+mn-lt"/>
                <a:ea typeface="+mn-ea"/>
                <a:cs typeface="+mn-ea"/>
                <a:sym typeface="+mn-lt"/>
              </a:rPr>
              <a:t> JNZ   AGAIN</a:t>
            </a:r>
            <a:endParaRPr kumimoji="1" lang="en-US" altLang="zh-CN" sz="2000">
              <a:solidFill>
                <a:srgbClr val="000000"/>
              </a:solidFill>
              <a:latin typeface="+mn-lt"/>
              <a:ea typeface="+mn-ea"/>
              <a:cs typeface="+mn-ea"/>
              <a:sym typeface="+mn-lt"/>
            </a:endParaRPr>
          </a:p>
        </p:txBody>
      </p:sp>
      <p:sp>
        <p:nvSpPr>
          <p:cNvPr id="2" name="右中括号 1"/>
          <p:cNvSpPr/>
          <p:nvPr/>
        </p:nvSpPr>
        <p:spPr bwMode="auto">
          <a:xfrm>
            <a:off x="4076700" y="3714750"/>
            <a:ext cx="161925" cy="981075"/>
          </a:xfrm>
          <a:prstGeom prst="rightBracket">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p:txBody>
      </p:sp>
      <p:sp>
        <p:nvSpPr>
          <p:cNvPr id="3" name="右中括号 2"/>
          <p:cNvSpPr/>
          <p:nvPr/>
        </p:nvSpPr>
        <p:spPr bwMode="auto">
          <a:xfrm>
            <a:off x="4305300" y="2724150"/>
            <a:ext cx="219075" cy="3305175"/>
          </a:xfrm>
          <a:prstGeom prst="rightBracket">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p:txBody>
      </p:sp>
      <p:sp>
        <p:nvSpPr>
          <p:cNvPr id="11" name="右中括号 10"/>
          <p:cNvSpPr/>
          <p:nvPr/>
        </p:nvSpPr>
        <p:spPr bwMode="auto">
          <a:xfrm>
            <a:off x="7612062" y="3619500"/>
            <a:ext cx="161925" cy="981075"/>
          </a:xfrm>
          <a:prstGeom prst="rightBracket">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p:txBody>
      </p:sp>
      <p:sp>
        <p:nvSpPr>
          <p:cNvPr id="12" name="右中括号 11"/>
          <p:cNvSpPr/>
          <p:nvPr/>
        </p:nvSpPr>
        <p:spPr bwMode="auto">
          <a:xfrm>
            <a:off x="7840663" y="3043238"/>
            <a:ext cx="217488" cy="2890838"/>
          </a:xfrm>
          <a:prstGeom prst="rightBracket">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p:txBody>
      </p:sp>
    </p:spTree>
  </p:cSld>
  <p:clrMapOvr>
    <a:masterClrMapping/>
  </p:clrMapOvr>
  <p:transition>
    <p:random/>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73310" y="1200404"/>
            <a:ext cx="4355680" cy="523220"/>
          </a:xfrm>
          <a:prstGeom prst="rect">
            <a:avLst/>
          </a:prstGeom>
        </p:spPr>
        <p:txBody>
          <a:bodyPr wrap="none">
            <a:spAutoFit/>
          </a:bodyPr>
          <a:lstStyle/>
          <a:p>
            <a:pPr algn="just"/>
            <a:r>
              <a:rPr kumimoji="1" lang="en-US" altLang="zh-CN" sz="2800" dirty="0">
                <a:solidFill>
                  <a:srgbClr val="CC3300"/>
                </a:solidFill>
                <a:latin typeface="+mn-lt"/>
                <a:ea typeface="+mn-ea"/>
                <a:cs typeface="+mn-ea"/>
                <a:sym typeface="+mn-lt"/>
              </a:rPr>
              <a:t>4</a:t>
            </a:r>
            <a:r>
              <a:rPr kumimoji="1" lang="zh-CN" altLang="en-US" sz="2800" dirty="0">
                <a:solidFill>
                  <a:srgbClr val="CC3300"/>
                </a:solidFill>
                <a:latin typeface="+mn-lt"/>
                <a:ea typeface="+mn-ea"/>
                <a:cs typeface="+mn-ea"/>
                <a:sym typeface="+mn-lt"/>
              </a:rPr>
              <a:t>、子程序调用和返回指令</a:t>
            </a:r>
            <a:endParaRPr kumimoji="1" lang="zh-CN" altLang="en-US" sz="2800" i="1" dirty="0">
              <a:solidFill>
                <a:srgbClr val="CC3300"/>
              </a:solidFill>
              <a:latin typeface="+mn-lt"/>
              <a:ea typeface="+mn-ea"/>
              <a:cs typeface="+mn-ea"/>
              <a:sym typeface="+mn-lt"/>
            </a:endParaRPr>
          </a:p>
        </p:txBody>
      </p:sp>
      <p:sp>
        <p:nvSpPr>
          <p:cNvPr id="7" name="Rectangle 3"/>
          <p:cNvSpPr txBox="1">
            <a:spLocks noChangeArrowheads="1"/>
          </p:cNvSpPr>
          <p:nvPr/>
        </p:nvSpPr>
        <p:spPr bwMode="auto">
          <a:xfrm>
            <a:off x="773665" y="1971123"/>
            <a:ext cx="8064500"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0" fontAlgn="base" hangingPunct="0">
              <a:lnSpc>
                <a:spcPct val="110000"/>
              </a:lnSpc>
              <a:spcBef>
                <a:spcPct val="20000"/>
              </a:spcBef>
              <a:spcAft>
                <a:spcPct val="5000"/>
              </a:spcAft>
              <a:buClr>
                <a:schemeClr val="folHlink"/>
              </a:buClr>
              <a:buSzPct val="60000"/>
              <a:buFont typeface="Wingdings" panose="05000000000000000000" pitchFamily="2" charset="2"/>
              <a:buChar char="n"/>
              <a:defRPr sz="2800" b="1">
                <a:solidFill>
                  <a:schemeClr val="tx2"/>
                </a:solidFill>
                <a:latin typeface="+mn-lt"/>
                <a:ea typeface="+mn-ea"/>
                <a:cs typeface="+mn-cs"/>
              </a:defRPr>
            </a:lvl1pPr>
            <a:lvl2pPr marL="742950" indent="-285750" algn="l" rtl="0" eaLnBrk="0" fontAlgn="base" hangingPunct="0">
              <a:lnSpc>
                <a:spcPct val="110000"/>
              </a:lnSpc>
              <a:spcBef>
                <a:spcPct val="20000"/>
              </a:spcBef>
              <a:spcAft>
                <a:spcPct val="5000"/>
              </a:spcAft>
              <a:buClr>
                <a:schemeClr val="hlink"/>
              </a:buClr>
              <a:buSzPct val="55000"/>
              <a:buFont typeface="Wingdings" panose="05000000000000000000" pitchFamily="2" charset="2"/>
              <a:buChar char="n"/>
              <a:defRPr sz="2400" b="1">
                <a:solidFill>
                  <a:schemeClr val="tx1"/>
                </a:solidFill>
                <a:latin typeface="+mn-lt"/>
                <a:ea typeface="+mn-ea"/>
              </a:defRPr>
            </a:lvl2pPr>
            <a:lvl3pPr marL="1143000" indent="-228600" algn="l" rtl="0" eaLnBrk="0" fontAlgn="base" hangingPunct="0">
              <a:lnSpc>
                <a:spcPct val="110000"/>
              </a:lnSpc>
              <a:spcBef>
                <a:spcPct val="20000"/>
              </a:spcBef>
              <a:spcAft>
                <a:spcPct val="5000"/>
              </a:spcAft>
              <a:buClr>
                <a:schemeClr val="folHlink"/>
              </a:buClr>
              <a:buSzPct val="50000"/>
              <a:buFont typeface="Wingdings" panose="05000000000000000000" pitchFamily="2" charset="2"/>
              <a:buChar char="n"/>
              <a:defRPr sz="2000" b="1">
                <a:solidFill>
                  <a:srgbClr val="FF0000"/>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宋体" panose="02010600030101010101" pitchFamily="2" charset="-122"/>
              </a:defRPr>
            </a:lvl5pPr>
            <a:lvl6pPr marL="2514600" indent="-228600" algn="l" rtl="0" fontAlgn="base">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宋体" panose="02010600030101010101" pitchFamily="2" charset="-122"/>
              </a:defRPr>
            </a:lvl6pPr>
            <a:lvl7pPr marL="2971800" indent="-228600" algn="l" rtl="0" fontAlgn="base">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宋体" panose="02010600030101010101" pitchFamily="2" charset="-122"/>
              </a:defRPr>
            </a:lvl7pPr>
            <a:lvl8pPr marL="3429000" indent="-228600" algn="l" rtl="0" fontAlgn="base">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宋体" panose="02010600030101010101" pitchFamily="2" charset="-122"/>
              </a:defRPr>
            </a:lvl8pPr>
            <a:lvl9pPr marL="3886200" indent="-228600" algn="l" rtl="0" fontAlgn="base">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宋体" panose="02010600030101010101" pitchFamily="2" charset="-122"/>
              </a:defRPr>
            </a:lvl9pPr>
          </a:lstStyle>
          <a:p>
            <a:pPr marL="342900" marR="0" lvl="0" indent="-342900" algn="l" defTabSz="914400" rtl="0" eaLnBrk="1" fontAlgn="base" latinLnBrk="0" hangingPunct="1">
              <a:lnSpc>
                <a:spcPct val="130000"/>
              </a:lnSpc>
              <a:spcBef>
                <a:spcPct val="20000"/>
              </a:spcBef>
              <a:spcAft>
                <a:spcPct val="5000"/>
              </a:spcAft>
              <a:buClr>
                <a:srgbClr val="3333CC"/>
              </a:buClr>
              <a:buSzPct val="60000"/>
              <a:buFont typeface="Wingdings" panose="05000000000000000000" pitchFamily="2" charset="2"/>
              <a:buChar char="n"/>
              <a:defRPr/>
            </a:pPr>
            <a:r>
              <a:rPr kumimoji="0" lang="zh-CN" altLang="en-US" sz="2800" b="1" i="0" u="none" strike="noStrike" kern="0" cap="none" spc="0" normalizeH="0" baseline="0" noProof="0" dirty="0">
                <a:ln>
                  <a:noFill/>
                </a:ln>
                <a:solidFill>
                  <a:srgbClr val="333399"/>
                </a:solidFill>
                <a:effectLst/>
                <a:uLnTx/>
                <a:uFillTx/>
                <a:cs typeface="+mn-ea"/>
                <a:sym typeface="+mn-lt"/>
              </a:rPr>
              <a:t>保护断点；</a:t>
            </a:r>
            <a:endParaRPr kumimoji="0" lang="zh-CN" altLang="en-US" sz="2800" b="1" i="0" u="none" strike="noStrike" kern="0" cap="none" spc="0" normalizeH="0" baseline="0" noProof="0" dirty="0">
              <a:ln>
                <a:noFill/>
              </a:ln>
              <a:solidFill>
                <a:srgbClr val="333399"/>
              </a:solidFill>
              <a:effectLst/>
              <a:uLnTx/>
              <a:uFillTx/>
              <a:cs typeface="+mn-ea"/>
              <a:sym typeface="+mn-lt"/>
            </a:endParaRPr>
          </a:p>
          <a:p>
            <a:pPr marL="742950" marR="0" lvl="1" indent="-285750" algn="l" defTabSz="914400" rtl="0" eaLnBrk="1" fontAlgn="base" latinLnBrk="0" hangingPunct="1">
              <a:lnSpc>
                <a:spcPct val="130000"/>
              </a:lnSpc>
              <a:spcBef>
                <a:spcPct val="20000"/>
              </a:spcBef>
              <a:spcAft>
                <a:spcPct val="5000"/>
              </a:spcAft>
              <a:buClr>
                <a:srgbClr val="FF0000"/>
              </a:buClr>
              <a:buSzPct val="55000"/>
              <a:buFont typeface="Wingdings" panose="05000000000000000000" pitchFamily="2" charset="2"/>
              <a:buChar char="n"/>
              <a:defRPr/>
            </a:pPr>
            <a:r>
              <a:rPr kumimoji="0" lang="zh-CN" altLang="en-US" sz="2400" b="1" i="0" u="none" strike="noStrike" kern="0" cap="none" spc="0" normalizeH="0" baseline="0" noProof="0" dirty="0">
                <a:ln>
                  <a:noFill/>
                </a:ln>
                <a:solidFill>
                  <a:srgbClr val="000000"/>
                </a:solidFill>
                <a:effectLst/>
                <a:uLnTx/>
                <a:uFillTx/>
                <a:cs typeface="+mn-ea"/>
                <a:sym typeface="+mn-lt"/>
              </a:rPr>
              <a:t>将调用指令的下一条指令的地址（断点）压入堆栈</a:t>
            </a:r>
            <a:endParaRPr kumimoji="0" lang="zh-CN" altLang="en-US" sz="2400" b="1" i="0" u="none" strike="noStrike" kern="0" cap="none" spc="0" normalizeH="0" baseline="0" noProof="0" dirty="0">
              <a:ln>
                <a:noFill/>
              </a:ln>
              <a:solidFill>
                <a:srgbClr val="000000"/>
              </a:solidFill>
              <a:effectLst/>
              <a:uLnTx/>
              <a:uFillTx/>
              <a:cs typeface="+mn-ea"/>
              <a:sym typeface="+mn-lt"/>
            </a:endParaRPr>
          </a:p>
          <a:p>
            <a:pPr marL="342900" marR="0" lvl="0" indent="-342900" algn="l" defTabSz="914400" rtl="0" eaLnBrk="1" fontAlgn="base" latinLnBrk="0" hangingPunct="1">
              <a:lnSpc>
                <a:spcPct val="130000"/>
              </a:lnSpc>
              <a:spcBef>
                <a:spcPct val="20000"/>
              </a:spcBef>
              <a:spcAft>
                <a:spcPct val="5000"/>
              </a:spcAft>
              <a:buClr>
                <a:srgbClr val="3333CC"/>
              </a:buClr>
              <a:buSzPct val="60000"/>
              <a:buFont typeface="Wingdings" panose="05000000000000000000" pitchFamily="2" charset="2"/>
              <a:buChar char="n"/>
              <a:defRPr/>
            </a:pPr>
            <a:r>
              <a:rPr kumimoji="0" lang="zh-CN" altLang="en-US" sz="2800" b="1" i="0" u="none" strike="noStrike" kern="0" cap="none" spc="0" normalizeH="0" baseline="0" noProof="0" dirty="0">
                <a:ln>
                  <a:noFill/>
                </a:ln>
                <a:solidFill>
                  <a:srgbClr val="333399"/>
                </a:solidFill>
                <a:effectLst/>
                <a:uLnTx/>
                <a:uFillTx/>
                <a:cs typeface="+mn-ea"/>
                <a:sym typeface="+mn-lt"/>
              </a:rPr>
              <a:t>获取子过程的入口地址；</a:t>
            </a:r>
            <a:endParaRPr kumimoji="0" lang="zh-CN" altLang="en-US" sz="2800" b="1" i="0" u="none" strike="noStrike" kern="0" cap="none" spc="0" normalizeH="0" baseline="0" noProof="0" dirty="0">
              <a:ln>
                <a:noFill/>
              </a:ln>
              <a:solidFill>
                <a:srgbClr val="333399"/>
              </a:solidFill>
              <a:effectLst/>
              <a:uLnTx/>
              <a:uFillTx/>
              <a:cs typeface="+mn-ea"/>
              <a:sym typeface="+mn-lt"/>
            </a:endParaRPr>
          </a:p>
          <a:p>
            <a:pPr marL="742950" marR="0" lvl="1" indent="-285750" algn="l" defTabSz="914400" rtl="0" eaLnBrk="1" fontAlgn="base" latinLnBrk="0" hangingPunct="1">
              <a:lnSpc>
                <a:spcPct val="130000"/>
              </a:lnSpc>
              <a:spcBef>
                <a:spcPct val="20000"/>
              </a:spcBef>
              <a:spcAft>
                <a:spcPct val="5000"/>
              </a:spcAft>
              <a:buClr>
                <a:srgbClr val="FF0000"/>
              </a:buClr>
              <a:buSzPct val="55000"/>
              <a:buFont typeface="Wingdings" panose="05000000000000000000" pitchFamily="2" charset="2"/>
              <a:buChar char="n"/>
              <a:defRPr/>
            </a:pPr>
            <a:r>
              <a:rPr kumimoji="0" lang="zh-CN" altLang="en-US" sz="2400" b="1" i="0" u="none" strike="noStrike" kern="0" cap="none" spc="0" normalizeH="0" baseline="0" noProof="0" dirty="0">
                <a:ln>
                  <a:noFill/>
                </a:ln>
                <a:solidFill>
                  <a:srgbClr val="000000"/>
                </a:solidFill>
                <a:effectLst/>
                <a:uLnTx/>
                <a:uFillTx/>
                <a:cs typeface="+mn-ea"/>
                <a:sym typeface="+mn-lt"/>
              </a:rPr>
              <a:t>子过程第1条指令的偏移地址</a:t>
            </a:r>
            <a:endParaRPr kumimoji="0" lang="zh-CN" altLang="en-US" sz="2400" b="1" i="0" u="none" strike="noStrike" kern="0" cap="none" spc="0" normalizeH="0" baseline="0" noProof="0" dirty="0">
              <a:ln>
                <a:noFill/>
              </a:ln>
              <a:solidFill>
                <a:srgbClr val="000000"/>
              </a:solidFill>
              <a:effectLst/>
              <a:uLnTx/>
              <a:uFillTx/>
              <a:cs typeface="+mn-ea"/>
              <a:sym typeface="+mn-lt"/>
            </a:endParaRPr>
          </a:p>
          <a:p>
            <a:pPr marL="342900" marR="0" lvl="0" indent="-342900" algn="l" defTabSz="914400" rtl="0" eaLnBrk="1" fontAlgn="base" latinLnBrk="0" hangingPunct="1">
              <a:lnSpc>
                <a:spcPct val="130000"/>
              </a:lnSpc>
              <a:spcBef>
                <a:spcPct val="20000"/>
              </a:spcBef>
              <a:spcAft>
                <a:spcPct val="5000"/>
              </a:spcAft>
              <a:buClr>
                <a:srgbClr val="3333CC"/>
              </a:buClr>
              <a:buSzPct val="60000"/>
              <a:buFont typeface="Wingdings" panose="05000000000000000000" pitchFamily="2" charset="2"/>
              <a:buChar char="n"/>
              <a:defRPr/>
            </a:pPr>
            <a:r>
              <a:rPr kumimoji="0" lang="zh-CN" altLang="en-US" sz="2800" b="1" i="0" u="none" strike="noStrike" kern="0" cap="none" spc="0" normalizeH="0" baseline="0" noProof="0" dirty="0">
                <a:ln>
                  <a:noFill/>
                </a:ln>
                <a:solidFill>
                  <a:srgbClr val="333399"/>
                </a:solidFill>
                <a:effectLst/>
                <a:uLnTx/>
                <a:uFillTx/>
                <a:cs typeface="+mn-ea"/>
                <a:sym typeface="+mn-lt"/>
              </a:rPr>
              <a:t>执行子过程，含相应参数的保存及恢复；</a:t>
            </a:r>
            <a:endParaRPr kumimoji="0" lang="zh-CN" altLang="en-US" sz="2800" b="1" i="0" u="none" strike="noStrike" kern="0" cap="none" spc="0" normalizeH="0" baseline="0" noProof="0" dirty="0">
              <a:ln>
                <a:noFill/>
              </a:ln>
              <a:solidFill>
                <a:srgbClr val="333399"/>
              </a:solidFill>
              <a:effectLst/>
              <a:uLnTx/>
              <a:uFillTx/>
              <a:cs typeface="+mn-ea"/>
              <a:sym typeface="+mn-lt"/>
            </a:endParaRPr>
          </a:p>
          <a:p>
            <a:pPr marL="342900" marR="0" lvl="0" indent="-342900" algn="l" defTabSz="914400" rtl="0" eaLnBrk="1" fontAlgn="base" latinLnBrk="0" hangingPunct="1">
              <a:lnSpc>
                <a:spcPct val="130000"/>
              </a:lnSpc>
              <a:spcBef>
                <a:spcPct val="20000"/>
              </a:spcBef>
              <a:spcAft>
                <a:spcPct val="5000"/>
              </a:spcAft>
              <a:buClr>
                <a:srgbClr val="3333CC"/>
              </a:buClr>
              <a:buSzPct val="60000"/>
              <a:buFont typeface="Wingdings" panose="05000000000000000000" pitchFamily="2" charset="2"/>
              <a:buChar char="n"/>
              <a:defRPr/>
            </a:pPr>
            <a:r>
              <a:rPr kumimoji="0" lang="zh-CN" altLang="en-US" sz="2800" b="1" i="0" u="none" strike="noStrike" kern="0" cap="none" spc="0" normalizeH="0" baseline="0" noProof="0" dirty="0">
                <a:ln>
                  <a:noFill/>
                </a:ln>
                <a:solidFill>
                  <a:srgbClr val="333399"/>
                </a:solidFill>
                <a:effectLst/>
                <a:uLnTx/>
                <a:uFillTx/>
                <a:cs typeface="+mn-ea"/>
                <a:sym typeface="+mn-lt"/>
              </a:rPr>
              <a:t>恢复断点，返回原程序。</a:t>
            </a:r>
            <a:endParaRPr kumimoji="0" lang="zh-CN" altLang="en-US" sz="2800" b="1" i="0" u="none" strike="noStrike" kern="0" cap="none" spc="0" normalizeH="0" baseline="0" noProof="0" dirty="0">
              <a:ln>
                <a:noFill/>
              </a:ln>
              <a:solidFill>
                <a:srgbClr val="333399"/>
              </a:solidFill>
              <a:effectLst/>
              <a:uLnTx/>
              <a:uFillTx/>
              <a:cs typeface="+mn-ea"/>
              <a:sym typeface="+mn-lt"/>
            </a:endParaRPr>
          </a:p>
          <a:p>
            <a:pPr marL="742950" marR="0" lvl="1" indent="-285750" algn="l" defTabSz="914400" rtl="0" eaLnBrk="1" fontAlgn="base" latinLnBrk="0" hangingPunct="1">
              <a:lnSpc>
                <a:spcPct val="130000"/>
              </a:lnSpc>
              <a:spcBef>
                <a:spcPct val="20000"/>
              </a:spcBef>
              <a:spcAft>
                <a:spcPct val="5000"/>
              </a:spcAft>
              <a:buClr>
                <a:srgbClr val="FF0000"/>
              </a:buClr>
              <a:buSzPct val="55000"/>
              <a:buFont typeface="Wingdings" panose="05000000000000000000" pitchFamily="2" charset="2"/>
              <a:buChar char="n"/>
              <a:defRPr/>
            </a:pPr>
            <a:r>
              <a:rPr kumimoji="0" lang="zh-CN" altLang="en-US" sz="2400" b="1" i="0" u="none" strike="noStrike" kern="0" cap="none" spc="0" normalizeH="0" baseline="0" noProof="0" dirty="0">
                <a:ln>
                  <a:noFill/>
                </a:ln>
                <a:solidFill>
                  <a:srgbClr val="000000"/>
                </a:solidFill>
                <a:effectLst/>
                <a:uLnTx/>
                <a:uFillTx/>
                <a:cs typeface="+mn-ea"/>
                <a:sym typeface="+mn-lt"/>
              </a:rPr>
              <a:t>将断点偏移地址由堆栈弹出</a:t>
            </a:r>
            <a:endParaRPr kumimoji="0" lang="zh-CN" altLang="en-US" sz="2400" b="1" i="0" u="none" strike="noStrike" kern="0" cap="none" spc="0" normalizeH="0" baseline="0" noProof="0" dirty="0">
              <a:ln>
                <a:noFill/>
              </a:ln>
              <a:solidFill>
                <a:srgbClr val="000000"/>
              </a:solidFill>
              <a:effectLst/>
              <a:uLnTx/>
              <a:uFillTx/>
              <a:cs typeface="+mn-ea"/>
              <a:sym typeface="+mn-lt"/>
            </a:endParaRPr>
          </a:p>
        </p:txBody>
      </p:sp>
      <p:sp>
        <p:nvSpPr>
          <p:cNvPr id="2" name="矩形 1"/>
          <p:cNvSpPr/>
          <p:nvPr/>
        </p:nvSpPr>
        <p:spPr>
          <a:xfrm>
            <a:off x="6199473" y="1740290"/>
            <a:ext cx="1826141" cy="584775"/>
          </a:xfrm>
          <a:prstGeom prst="rect">
            <a:avLst/>
          </a:prstGeom>
        </p:spPr>
        <p:txBody>
          <a:bodyPr wrap="none">
            <a:spAutoFit/>
          </a:bodyPr>
          <a:lstStyle/>
          <a:p>
            <a:r>
              <a:rPr kumimoji="1" lang="zh-CN" altLang="en-US" sz="3200" dirty="0">
                <a:solidFill>
                  <a:srgbClr val="006600"/>
                </a:solidFill>
                <a:latin typeface="+mn-lt"/>
                <a:ea typeface="+mn-ea"/>
                <a:cs typeface="+mn-ea"/>
                <a:sym typeface="+mn-lt"/>
              </a:rPr>
              <a:t>执行过程</a:t>
            </a:r>
            <a:endParaRPr lang="zh-CN" altLang="en-US" sz="3200" dirty="0">
              <a:solidFill>
                <a:srgbClr val="00660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wipe(left)">
                                      <p:cBhvr>
                                        <p:cTn id="11" dur="500"/>
                                        <p:tgtEl>
                                          <p:spTgt spid="7">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7">
                                            <p:txEl>
                                              <p:pRg st="2" end="2"/>
                                            </p:txEl>
                                          </p:spTgt>
                                        </p:tgtEl>
                                        <p:attrNameLst>
                                          <p:attrName>style.visibility</p:attrName>
                                        </p:attrNameLst>
                                      </p:cBhvr>
                                      <p:to>
                                        <p:strVal val="visible"/>
                                      </p:to>
                                    </p:set>
                                    <p:animEffect transition="in" filter="wipe(left)">
                                      <p:cBhvr>
                                        <p:cTn id="16" dur="500"/>
                                        <p:tgtEl>
                                          <p:spTgt spid="7">
                                            <p:txEl>
                                              <p:pRg st="2" end="2"/>
                                            </p:txEl>
                                          </p:spTgt>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7">
                                            <p:txEl>
                                              <p:pRg st="3" end="3"/>
                                            </p:txEl>
                                          </p:spTgt>
                                        </p:tgtEl>
                                        <p:attrNameLst>
                                          <p:attrName>style.visibility</p:attrName>
                                        </p:attrNameLst>
                                      </p:cBhvr>
                                      <p:to>
                                        <p:strVal val="visible"/>
                                      </p:to>
                                    </p:set>
                                    <p:animEffect transition="in" filter="wipe(left)">
                                      <p:cBhvr>
                                        <p:cTn id="20" dur="500"/>
                                        <p:tgtEl>
                                          <p:spTgt spid="7">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Effect transition="in" filter="wipe(left)">
                                      <p:cBhvr>
                                        <p:cTn id="25" dur="500"/>
                                        <p:tgtEl>
                                          <p:spTgt spid="7">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7">
                                            <p:txEl>
                                              <p:pRg st="5" end="5"/>
                                            </p:txEl>
                                          </p:spTgt>
                                        </p:tgtEl>
                                        <p:attrNameLst>
                                          <p:attrName>style.visibility</p:attrName>
                                        </p:attrNameLst>
                                      </p:cBhvr>
                                      <p:to>
                                        <p:strVal val="visible"/>
                                      </p:to>
                                    </p:set>
                                    <p:animEffect transition="in" filter="wipe(left)">
                                      <p:cBhvr>
                                        <p:cTn id="30" dur="500"/>
                                        <p:tgtEl>
                                          <p:spTgt spid="7">
                                            <p:txEl>
                                              <p:pRg st="5" end="5"/>
                                            </p:txEl>
                                          </p:spTgt>
                                        </p:tgtEl>
                                      </p:cBhvr>
                                    </p:animEffect>
                                  </p:childTnLst>
                                </p:cTn>
                              </p:par>
                            </p:childTnLst>
                          </p:cTn>
                        </p:par>
                        <p:par>
                          <p:cTn id="31" fill="hold">
                            <p:stCondLst>
                              <p:cond delay="500"/>
                            </p:stCondLst>
                            <p:childTnLst>
                              <p:par>
                                <p:cTn id="32" presetID="22" presetClass="entr" presetSubtype="8" fill="hold" nodeType="afterEffect">
                                  <p:stCondLst>
                                    <p:cond delay="0"/>
                                  </p:stCondLst>
                                  <p:childTnLst>
                                    <p:set>
                                      <p:cBhvr>
                                        <p:cTn id="33" dur="1" fill="hold">
                                          <p:stCondLst>
                                            <p:cond delay="0"/>
                                          </p:stCondLst>
                                        </p:cTn>
                                        <p:tgtEl>
                                          <p:spTgt spid="7">
                                            <p:txEl>
                                              <p:pRg st="6" end="6"/>
                                            </p:txEl>
                                          </p:spTgt>
                                        </p:tgtEl>
                                        <p:attrNameLst>
                                          <p:attrName>style.visibility</p:attrName>
                                        </p:attrNameLst>
                                      </p:cBhvr>
                                      <p:to>
                                        <p:strVal val="visible"/>
                                      </p:to>
                                    </p:set>
                                    <p:animEffect transition="in" filter="wipe(left)">
                                      <p:cBhvr>
                                        <p:cTn id="34"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4992585" y="1209103"/>
            <a:ext cx="2850460" cy="4662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defRPr kumimoji="1" sz="2400">
                <a:solidFill>
                  <a:srgbClr val="CC3300"/>
                </a:solidFill>
                <a:latin typeface="Times New Roman" panose="02020603050405020304" pitchFamily="18" charset="0"/>
                <a:ea typeface="黑体" panose="02010609060101010101" pitchFamily="49" charset="-122"/>
              </a:defRPr>
            </a:lvl1pPr>
            <a:lvl2pPr marL="742950" indent="-285750">
              <a:defRPr kumimoji="1" sz="2400">
                <a:solidFill>
                  <a:srgbClr val="CC3300"/>
                </a:solidFill>
                <a:latin typeface="Times New Roman" panose="02020603050405020304" pitchFamily="18" charset="0"/>
                <a:ea typeface="黑体" panose="02010609060101010101" pitchFamily="49" charset="-122"/>
              </a:defRPr>
            </a:lvl2pPr>
            <a:lvl3pPr marL="1143000" indent="-228600">
              <a:defRPr kumimoji="1" sz="2400">
                <a:solidFill>
                  <a:srgbClr val="CC3300"/>
                </a:solidFill>
                <a:latin typeface="Times New Roman" panose="02020603050405020304" pitchFamily="18" charset="0"/>
                <a:ea typeface="黑体" panose="02010609060101010101" pitchFamily="49" charset="-122"/>
              </a:defRPr>
            </a:lvl3pPr>
            <a:lvl4pPr marL="1600200" indent="-228600">
              <a:defRPr kumimoji="1" sz="2400">
                <a:solidFill>
                  <a:srgbClr val="CC3300"/>
                </a:solidFill>
                <a:latin typeface="Times New Roman" panose="02020603050405020304" pitchFamily="18" charset="0"/>
                <a:ea typeface="黑体" panose="02010609060101010101" pitchFamily="49" charset="-122"/>
              </a:defRPr>
            </a:lvl4pPr>
            <a:lvl5pPr marL="2057400" indent="-228600">
              <a:defRPr kumimoji="1" sz="2400">
                <a:solidFill>
                  <a:srgbClr val="CC3300"/>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9pPr>
          </a:lstStyle>
          <a:p>
            <a:pPr>
              <a:lnSpc>
                <a:spcPct val="110000"/>
              </a:lnSpc>
            </a:pPr>
            <a:r>
              <a:rPr lang="en-US" altLang="zh-CN" sz="1800" dirty="0">
                <a:solidFill>
                  <a:srgbClr val="000000"/>
                </a:solidFill>
                <a:latin typeface="微软雅黑" panose="020B0503020204020204" pitchFamily="34" charset="-122"/>
                <a:ea typeface="微软雅黑" panose="020B0503020204020204" pitchFamily="34" charset="-122"/>
              </a:rPr>
              <a:t>code1  segment</a:t>
            </a:r>
            <a:endParaRPr lang="en-US" altLang="zh-CN" sz="1800" dirty="0">
              <a:solidFill>
                <a:srgbClr val="000000"/>
              </a:solidFill>
              <a:latin typeface="微软雅黑" panose="020B0503020204020204" pitchFamily="34" charset="-122"/>
              <a:ea typeface="微软雅黑" panose="020B0503020204020204" pitchFamily="34" charset="-122"/>
            </a:endParaRPr>
          </a:p>
          <a:p>
            <a:pPr>
              <a:lnSpc>
                <a:spcPct val="110000"/>
              </a:lnSpc>
            </a:pPr>
            <a:r>
              <a:rPr lang="en-US" altLang="zh-CN" sz="1800" dirty="0">
                <a:solidFill>
                  <a:srgbClr val="000000"/>
                </a:solidFill>
                <a:latin typeface="微软雅黑" panose="020B0503020204020204" pitchFamily="34" charset="-122"/>
                <a:ea typeface="微软雅黑" panose="020B0503020204020204" pitchFamily="34" charset="-122"/>
              </a:rPr>
              <a:t>main   </a:t>
            </a:r>
            <a:r>
              <a:rPr lang="en-US" altLang="zh-CN" sz="1800" dirty="0" err="1">
                <a:solidFill>
                  <a:srgbClr val="000000"/>
                </a:solidFill>
                <a:latin typeface="微软雅黑" panose="020B0503020204020204" pitchFamily="34" charset="-122"/>
                <a:ea typeface="微软雅黑" panose="020B0503020204020204" pitchFamily="34" charset="-122"/>
              </a:rPr>
              <a:t>proc</a:t>
            </a:r>
            <a:r>
              <a:rPr lang="en-US" altLang="zh-CN" sz="1800" dirty="0">
                <a:solidFill>
                  <a:srgbClr val="000000"/>
                </a:solidFill>
                <a:latin typeface="微软雅黑" panose="020B0503020204020204" pitchFamily="34" charset="-122"/>
                <a:ea typeface="微软雅黑" panose="020B0503020204020204" pitchFamily="34" charset="-122"/>
              </a:rPr>
              <a:t>  far</a:t>
            </a:r>
            <a:endParaRPr lang="en-US" altLang="zh-CN" sz="1800" dirty="0">
              <a:solidFill>
                <a:srgbClr val="000000"/>
              </a:solidFill>
              <a:latin typeface="微软雅黑" panose="020B0503020204020204" pitchFamily="34" charset="-122"/>
              <a:ea typeface="微软雅黑" panose="020B0503020204020204" pitchFamily="34" charset="-122"/>
            </a:endParaRPr>
          </a:p>
          <a:p>
            <a:pPr>
              <a:lnSpc>
                <a:spcPct val="110000"/>
              </a:lnSpc>
            </a:pPr>
            <a:r>
              <a:rPr lang="en-US" altLang="zh-CN" sz="1800" dirty="0">
                <a:solidFill>
                  <a:srgbClr val="000000"/>
                </a:solidFill>
                <a:latin typeface="微软雅黑" panose="020B0503020204020204" pitchFamily="34" charset="-122"/>
                <a:ea typeface="微软雅黑" panose="020B0503020204020204" pitchFamily="34" charset="-122"/>
              </a:rPr>
              <a:t>           ……</a:t>
            </a:r>
            <a:endParaRPr lang="en-US" altLang="zh-CN" sz="1800" dirty="0">
              <a:solidFill>
                <a:srgbClr val="000000"/>
              </a:solidFill>
              <a:latin typeface="微软雅黑" panose="020B0503020204020204" pitchFamily="34" charset="-122"/>
              <a:ea typeface="微软雅黑" panose="020B0503020204020204" pitchFamily="34" charset="-122"/>
            </a:endParaRPr>
          </a:p>
          <a:p>
            <a:pPr>
              <a:lnSpc>
                <a:spcPct val="110000"/>
              </a:lnSpc>
            </a:pPr>
            <a:r>
              <a:rPr lang="en-US" altLang="zh-CN" sz="1800" dirty="0">
                <a:solidFill>
                  <a:srgbClr val="000000"/>
                </a:solidFill>
                <a:latin typeface="微软雅黑" panose="020B0503020204020204" pitchFamily="34" charset="-122"/>
                <a:ea typeface="微软雅黑" panose="020B0503020204020204" pitchFamily="34" charset="-122"/>
              </a:rPr>
              <a:t>           call  far </a:t>
            </a:r>
            <a:r>
              <a:rPr lang="en-US" altLang="zh-CN" sz="1800" dirty="0" err="1">
                <a:solidFill>
                  <a:srgbClr val="000000"/>
                </a:solidFill>
                <a:latin typeface="微软雅黑" panose="020B0503020204020204" pitchFamily="34" charset="-122"/>
                <a:ea typeface="微软雅黑" panose="020B0503020204020204" pitchFamily="34" charset="-122"/>
              </a:rPr>
              <a:t>ptr</a:t>
            </a:r>
            <a:r>
              <a:rPr lang="en-US" altLang="zh-CN" sz="1800" dirty="0">
                <a:solidFill>
                  <a:srgbClr val="000000"/>
                </a:solidFill>
                <a:latin typeface="微软雅黑" panose="020B0503020204020204" pitchFamily="34" charset="-122"/>
                <a:ea typeface="微软雅黑" panose="020B0503020204020204" pitchFamily="34" charset="-122"/>
              </a:rPr>
              <a:t> </a:t>
            </a:r>
            <a:r>
              <a:rPr lang="en-US" altLang="zh-CN" sz="1800" dirty="0" err="1">
                <a:solidFill>
                  <a:srgbClr val="000000"/>
                </a:solidFill>
                <a:latin typeface="微软雅黑" panose="020B0503020204020204" pitchFamily="34" charset="-122"/>
                <a:ea typeface="微软雅黑" panose="020B0503020204020204" pitchFamily="34" charset="-122"/>
              </a:rPr>
              <a:t>subp</a:t>
            </a:r>
            <a:endParaRPr lang="en-US" altLang="zh-CN" sz="1800" dirty="0">
              <a:solidFill>
                <a:srgbClr val="000000"/>
              </a:solidFill>
              <a:latin typeface="微软雅黑" panose="020B0503020204020204" pitchFamily="34" charset="-122"/>
              <a:ea typeface="微软雅黑" panose="020B0503020204020204" pitchFamily="34" charset="-122"/>
            </a:endParaRPr>
          </a:p>
          <a:p>
            <a:pPr>
              <a:lnSpc>
                <a:spcPct val="110000"/>
              </a:lnSpc>
            </a:pPr>
            <a:r>
              <a:rPr lang="en-US" altLang="zh-CN" sz="1800" dirty="0">
                <a:solidFill>
                  <a:srgbClr val="000000"/>
                </a:solidFill>
                <a:latin typeface="微软雅黑" panose="020B0503020204020204" pitchFamily="34" charset="-122"/>
                <a:ea typeface="微软雅黑" panose="020B0503020204020204" pitchFamily="34" charset="-122"/>
              </a:rPr>
              <a:t>           ……</a:t>
            </a:r>
            <a:endParaRPr lang="en-US" altLang="zh-CN" sz="1800" dirty="0">
              <a:solidFill>
                <a:srgbClr val="000000"/>
              </a:solidFill>
              <a:latin typeface="微软雅黑" panose="020B0503020204020204" pitchFamily="34" charset="-122"/>
              <a:ea typeface="微软雅黑" panose="020B0503020204020204" pitchFamily="34" charset="-122"/>
            </a:endParaRPr>
          </a:p>
          <a:p>
            <a:pPr>
              <a:lnSpc>
                <a:spcPct val="110000"/>
              </a:lnSpc>
            </a:pPr>
            <a:r>
              <a:rPr lang="en-US" altLang="zh-CN" sz="1800" dirty="0">
                <a:solidFill>
                  <a:srgbClr val="000000"/>
                </a:solidFill>
                <a:latin typeface="微软雅黑" panose="020B0503020204020204" pitchFamily="34" charset="-122"/>
                <a:ea typeface="微软雅黑" panose="020B0503020204020204" pitchFamily="34" charset="-122"/>
              </a:rPr>
              <a:t>           ret</a:t>
            </a:r>
            <a:endParaRPr lang="en-US" altLang="zh-CN" sz="1800" dirty="0">
              <a:solidFill>
                <a:srgbClr val="000000"/>
              </a:solidFill>
              <a:latin typeface="微软雅黑" panose="020B0503020204020204" pitchFamily="34" charset="-122"/>
              <a:ea typeface="微软雅黑" panose="020B0503020204020204" pitchFamily="34" charset="-122"/>
            </a:endParaRPr>
          </a:p>
          <a:p>
            <a:pPr>
              <a:lnSpc>
                <a:spcPct val="110000"/>
              </a:lnSpc>
            </a:pPr>
            <a:r>
              <a:rPr lang="en-US" altLang="zh-CN" sz="1800" dirty="0">
                <a:solidFill>
                  <a:srgbClr val="000000"/>
                </a:solidFill>
                <a:latin typeface="微软雅黑" panose="020B0503020204020204" pitchFamily="34" charset="-122"/>
                <a:ea typeface="微软雅黑" panose="020B0503020204020204" pitchFamily="34" charset="-122"/>
              </a:rPr>
              <a:t>main   </a:t>
            </a:r>
            <a:r>
              <a:rPr lang="en-US" altLang="zh-CN" sz="1800" dirty="0" err="1">
                <a:solidFill>
                  <a:srgbClr val="000000"/>
                </a:solidFill>
                <a:latin typeface="微软雅黑" panose="020B0503020204020204" pitchFamily="34" charset="-122"/>
                <a:ea typeface="微软雅黑" panose="020B0503020204020204" pitchFamily="34" charset="-122"/>
              </a:rPr>
              <a:t>endp</a:t>
            </a:r>
            <a:endParaRPr lang="en-US" altLang="zh-CN" sz="1800" dirty="0">
              <a:solidFill>
                <a:srgbClr val="000000"/>
              </a:solidFill>
              <a:latin typeface="微软雅黑" panose="020B0503020204020204" pitchFamily="34" charset="-122"/>
              <a:ea typeface="微软雅黑" panose="020B0503020204020204" pitchFamily="34" charset="-122"/>
            </a:endParaRPr>
          </a:p>
          <a:p>
            <a:pPr>
              <a:lnSpc>
                <a:spcPct val="110000"/>
              </a:lnSpc>
            </a:pPr>
            <a:r>
              <a:rPr lang="en-US" altLang="zh-CN" sz="1800" dirty="0">
                <a:solidFill>
                  <a:srgbClr val="000000"/>
                </a:solidFill>
                <a:latin typeface="微软雅黑" panose="020B0503020204020204" pitchFamily="34" charset="-122"/>
                <a:ea typeface="微软雅黑" panose="020B0503020204020204" pitchFamily="34" charset="-122"/>
              </a:rPr>
              <a:t>code1  ends</a:t>
            </a:r>
            <a:endParaRPr lang="en-US" altLang="zh-CN" sz="1800" dirty="0">
              <a:solidFill>
                <a:srgbClr val="000000"/>
              </a:solidFill>
              <a:latin typeface="微软雅黑" panose="020B0503020204020204" pitchFamily="34" charset="-122"/>
              <a:ea typeface="微软雅黑" panose="020B0503020204020204" pitchFamily="34" charset="-122"/>
            </a:endParaRPr>
          </a:p>
          <a:p>
            <a:pPr>
              <a:lnSpc>
                <a:spcPct val="110000"/>
              </a:lnSpc>
            </a:pPr>
            <a:endParaRPr lang="en-US" altLang="zh-CN" sz="1800" dirty="0">
              <a:solidFill>
                <a:srgbClr val="000000"/>
              </a:solidFill>
              <a:latin typeface="微软雅黑" panose="020B0503020204020204" pitchFamily="34" charset="-122"/>
              <a:ea typeface="微软雅黑" panose="020B0503020204020204" pitchFamily="34" charset="-122"/>
            </a:endParaRPr>
          </a:p>
          <a:p>
            <a:pPr>
              <a:lnSpc>
                <a:spcPct val="110000"/>
              </a:lnSpc>
            </a:pPr>
            <a:r>
              <a:rPr lang="en-US" altLang="zh-CN" sz="1800" dirty="0">
                <a:solidFill>
                  <a:srgbClr val="000000"/>
                </a:solidFill>
                <a:latin typeface="微软雅黑" panose="020B0503020204020204" pitchFamily="34" charset="-122"/>
                <a:ea typeface="微软雅黑" panose="020B0503020204020204" pitchFamily="34" charset="-122"/>
              </a:rPr>
              <a:t>code2  segment</a:t>
            </a:r>
            <a:endParaRPr lang="en-US" altLang="zh-CN" sz="1800" dirty="0">
              <a:solidFill>
                <a:srgbClr val="000000"/>
              </a:solidFill>
              <a:latin typeface="微软雅黑" panose="020B0503020204020204" pitchFamily="34" charset="-122"/>
              <a:ea typeface="微软雅黑" panose="020B0503020204020204" pitchFamily="34" charset="-122"/>
            </a:endParaRPr>
          </a:p>
          <a:p>
            <a:pPr>
              <a:lnSpc>
                <a:spcPct val="110000"/>
              </a:lnSpc>
            </a:pPr>
            <a:r>
              <a:rPr lang="en-US" altLang="zh-CN" sz="1800" dirty="0" err="1">
                <a:solidFill>
                  <a:srgbClr val="000000"/>
                </a:solidFill>
                <a:latin typeface="微软雅黑" panose="020B0503020204020204" pitchFamily="34" charset="-122"/>
                <a:ea typeface="微软雅黑" panose="020B0503020204020204" pitchFamily="34" charset="-122"/>
              </a:rPr>
              <a:t>subp</a:t>
            </a:r>
            <a:r>
              <a:rPr lang="en-US" altLang="zh-CN" sz="1800" dirty="0">
                <a:solidFill>
                  <a:srgbClr val="000000"/>
                </a:solidFill>
                <a:latin typeface="微软雅黑" panose="020B0503020204020204" pitchFamily="34" charset="-122"/>
                <a:ea typeface="微软雅黑" panose="020B0503020204020204" pitchFamily="34" charset="-122"/>
              </a:rPr>
              <a:t>    </a:t>
            </a:r>
            <a:r>
              <a:rPr lang="en-US" altLang="zh-CN" sz="1800" dirty="0" err="1">
                <a:solidFill>
                  <a:srgbClr val="000000"/>
                </a:solidFill>
                <a:latin typeface="微软雅黑" panose="020B0503020204020204" pitchFamily="34" charset="-122"/>
                <a:ea typeface="微软雅黑" panose="020B0503020204020204" pitchFamily="34" charset="-122"/>
              </a:rPr>
              <a:t>proc</a:t>
            </a:r>
            <a:r>
              <a:rPr lang="en-US" altLang="zh-CN" sz="1800" dirty="0">
                <a:solidFill>
                  <a:srgbClr val="000000"/>
                </a:solidFill>
                <a:latin typeface="微软雅黑" panose="020B0503020204020204" pitchFamily="34" charset="-122"/>
                <a:ea typeface="微软雅黑" panose="020B0503020204020204" pitchFamily="34" charset="-122"/>
              </a:rPr>
              <a:t>  far</a:t>
            </a:r>
            <a:endParaRPr lang="en-US" altLang="zh-CN" sz="1800" dirty="0">
              <a:solidFill>
                <a:srgbClr val="000000"/>
              </a:solidFill>
              <a:latin typeface="微软雅黑" panose="020B0503020204020204" pitchFamily="34" charset="-122"/>
              <a:ea typeface="微软雅黑" panose="020B0503020204020204" pitchFamily="34" charset="-122"/>
            </a:endParaRPr>
          </a:p>
          <a:p>
            <a:pPr>
              <a:lnSpc>
                <a:spcPct val="110000"/>
              </a:lnSpc>
            </a:pPr>
            <a:r>
              <a:rPr lang="en-US" altLang="zh-CN" sz="1800" dirty="0">
                <a:solidFill>
                  <a:srgbClr val="000000"/>
                </a:solidFill>
                <a:latin typeface="微软雅黑" panose="020B0503020204020204" pitchFamily="34" charset="-122"/>
                <a:ea typeface="微软雅黑" panose="020B0503020204020204" pitchFamily="34" charset="-122"/>
              </a:rPr>
              <a:t>           ……</a:t>
            </a:r>
            <a:endParaRPr lang="en-US" altLang="zh-CN" sz="1800" dirty="0">
              <a:solidFill>
                <a:srgbClr val="000000"/>
              </a:solidFill>
              <a:latin typeface="微软雅黑" panose="020B0503020204020204" pitchFamily="34" charset="-122"/>
              <a:ea typeface="微软雅黑" panose="020B0503020204020204" pitchFamily="34" charset="-122"/>
            </a:endParaRPr>
          </a:p>
          <a:p>
            <a:pPr>
              <a:lnSpc>
                <a:spcPct val="110000"/>
              </a:lnSpc>
            </a:pPr>
            <a:r>
              <a:rPr lang="en-US" altLang="zh-CN" sz="1800" dirty="0">
                <a:solidFill>
                  <a:srgbClr val="000000"/>
                </a:solidFill>
                <a:latin typeface="微软雅黑" panose="020B0503020204020204" pitchFamily="34" charset="-122"/>
                <a:ea typeface="微软雅黑" panose="020B0503020204020204" pitchFamily="34" charset="-122"/>
              </a:rPr>
              <a:t>           ret</a:t>
            </a:r>
            <a:endParaRPr lang="en-US" altLang="zh-CN" sz="1800" dirty="0">
              <a:solidFill>
                <a:srgbClr val="000000"/>
              </a:solidFill>
              <a:latin typeface="微软雅黑" panose="020B0503020204020204" pitchFamily="34" charset="-122"/>
              <a:ea typeface="微软雅黑" panose="020B0503020204020204" pitchFamily="34" charset="-122"/>
            </a:endParaRPr>
          </a:p>
          <a:p>
            <a:pPr>
              <a:lnSpc>
                <a:spcPct val="110000"/>
              </a:lnSpc>
            </a:pPr>
            <a:r>
              <a:rPr lang="en-US" altLang="zh-CN" sz="1800" dirty="0" err="1">
                <a:solidFill>
                  <a:srgbClr val="000000"/>
                </a:solidFill>
                <a:latin typeface="微软雅黑" panose="020B0503020204020204" pitchFamily="34" charset="-122"/>
                <a:ea typeface="微软雅黑" panose="020B0503020204020204" pitchFamily="34" charset="-122"/>
              </a:rPr>
              <a:t>subp</a:t>
            </a:r>
            <a:r>
              <a:rPr lang="en-US" altLang="zh-CN" sz="1800" dirty="0">
                <a:solidFill>
                  <a:srgbClr val="000000"/>
                </a:solidFill>
                <a:latin typeface="微软雅黑" panose="020B0503020204020204" pitchFamily="34" charset="-122"/>
                <a:ea typeface="微软雅黑" panose="020B0503020204020204" pitchFamily="34" charset="-122"/>
              </a:rPr>
              <a:t>    </a:t>
            </a:r>
            <a:r>
              <a:rPr lang="en-US" altLang="zh-CN" sz="1800" dirty="0" err="1">
                <a:solidFill>
                  <a:srgbClr val="000000"/>
                </a:solidFill>
                <a:latin typeface="微软雅黑" panose="020B0503020204020204" pitchFamily="34" charset="-122"/>
                <a:ea typeface="微软雅黑" panose="020B0503020204020204" pitchFamily="34" charset="-122"/>
              </a:rPr>
              <a:t>endp</a:t>
            </a:r>
            <a:endParaRPr lang="en-US" altLang="zh-CN" sz="1800" dirty="0">
              <a:solidFill>
                <a:srgbClr val="000000"/>
              </a:solidFill>
              <a:latin typeface="微软雅黑" panose="020B0503020204020204" pitchFamily="34" charset="-122"/>
              <a:ea typeface="微软雅黑" panose="020B0503020204020204" pitchFamily="34" charset="-122"/>
            </a:endParaRPr>
          </a:p>
          <a:p>
            <a:pPr>
              <a:lnSpc>
                <a:spcPct val="110000"/>
              </a:lnSpc>
            </a:pPr>
            <a:r>
              <a:rPr lang="en-US" altLang="zh-CN" sz="1800" dirty="0">
                <a:solidFill>
                  <a:srgbClr val="000000"/>
                </a:solidFill>
                <a:latin typeface="微软雅黑" panose="020B0503020204020204" pitchFamily="34" charset="-122"/>
                <a:ea typeface="微软雅黑" panose="020B0503020204020204" pitchFamily="34" charset="-122"/>
              </a:rPr>
              <a:t>code2  ends</a:t>
            </a:r>
            <a:endParaRPr lang="en-US" altLang="zh-CN" sz="1800" dirty="0">
              <a:solidFill>
                <a:srgbClr val="000000"/>
              </a:solidFill>
              <a:latin typeface="微软雅黑" panose="020B0503020204020204" pitchFamily="34" charset="-122"/>
              <a:ea typeface="微软雅黑" panose="020B0503020204020204" pitchFamily="34" charset="-122"/>
            </a:endParaRPr>
          </a:p>
        </p:txBody>
      </p:sp>
      <p:sp>
        <p:nvSpPr>
          <p:cNvPr id="5" name="Text Box 4"/>
          <p:cNvSpPr txBox="1">
            <a:spLocks noChangeArrowheads="1"/>
          </p:cNvSpPr>
          <p:nvPr/>
        </p:nvSpPr>
        <p:spPr bwMode="auto">
          <a:xfrm>
            <a:off x="5164623" y="6067016"/>
            <a:ext cx="2393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defRPr kumimoji="1" sz="2400">
                <a:solidFill>
                  <a:srgbClr val="CC3300"/>
                </a:solidFill>
                <a:latin typeface="Times New Roman" panose="02020603050405020304" pitchFamily="18" charset="0"/>
                <a:ea typeface="黑体" panose="02010609060101010101" pitchFamily="49" charset="-122"/>
              </a:defRPr>
            </a:lvl1pPr>
            <a:lvl2pPr marL="742950" indent="-285750">
              <a:defRPr kumimoji="1" sz="2400">
                <a:solidFill>
                  <a:srgbClr val="CC3300"/>
                </a:solidFill>
                <a:latin typeface="Times New Roman" panose="02020603050405020304" pitchFamily="18" charset="0"/>
                <a:ea typeface="黑体" panose="02010609060101010101" pitchFamily="49" charset="-122"/>
              </a:defRPr>
            </a:lvl2pPr>
            <a:lvl3pPr marL="1143000" indent="-228600">
              <a:defRPr kumimoji="1" sz="2400">
                <a:solidFill>
                  <a:srgbClr val="CC3300"/>
                </a:solidFill>
                <a:latin typeface="Times New Roman" panose="02020603050405020304" pitchFamily="18" charset="0"/>
                <a:ea typeface="黑体" panose="02010609060101010101" pitchFamily="49" charset="-122"/>
              </a:defRPr>
            </a:lvl3pPr>
            <a:lvl4pPr marL="1600200" indent="-228600">
              <a:defRPr kumimoji="1" sz="2400">
                <a:solidFill>
                  <a:srgbClr val="CC3300"/>
                </a:solidFill>
                <a:latin typeface="Times New Roman" panose="02020603050405020304" pitchFamily="18" charset="0"/>
                <a:ea typeface="黑体" panose="02010609060101010101" pitchFamily="49" charset="-122"/>
              </a:defRPr>
            </a:lvl4pPr>
            <a:lvl5pPr marL="2057400" indent="-228600">
              <a:defRPr kumimoji="1" sz="2400">
                <a:solidFill>
                  <a:srgbClr val="CC3300"/>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9pPr>
          </a:lstStyle>
          <a:p>
            <a:pPr>
              <a:spcBef>
                <a:spcPct val="50000"/>
              </a:spcBef>
            </a:pPr>
            <a:r>
              <a:rPr lang="en-US" altLang="zh-CN" dirty="0">
                <a:solidFill>
                  <a:srgbClr val="000000"/>
                </a:solidFill>
              </a:rPr>
              <a:t> </a:t>
            </a:r>
            <a:r>
              <a:rPr lang="zh-CN" altLang="en-US" dirty="0">
                <a:solidFill>
                  <a:srgbClr val="000000"/>
                </a:solidFill>
              </a:rPr>
              <a:t>段间调用和返回</a:t>
            </a:r>
            <a:endParaRPr lang="zh-CN" altLang="en-US" dirty="0">
              <a:solidFill>
                <a:srgbClr val="000000"/>
              </a:solidFill>
            </a:endParaRPr>
          </a:p>
        </p:txBody>
      </p:sp>
      <p:sp>
        <p:nvSpPr>
          <p:cNvPr id="6" name="Rectangle 5"/>
          <p:cNvSpPr>
            <a:spLocks noChangeArrowheads="1"/>
          </p:cNvSpPr>
          <p:nvPr/>
        </p:nvSpPr>
        <p:spPr bwMode="auto">
          <a:xfrm>
            <a:off x="4916385" y="3923891"/>
            <a:ext cx="2851098" cy="1905000"/>
          </a:xfrm>
          <a:prstGeom prst="rect">
            <a:avLst/>
          </a:prstGeom>
          <a:noFill/>
          <a:ln w="12700">
            <a:solidFill>
              <a:schemeClr val="bg2"/>
            </a:solidFill>
            <a:prstDash val="sysDot"/>
            <a:miter lim="800000"/>
          </a:ln>
          <a:extLst>
            <a:ext uri="{909E8E84-426E-40DD-AFC4-6F175D3DCCD1}">
              <a14:hiddenFill xmlns:a14="http://schemas.microsoft.com/office/drawing/2010/main">
                <a:solidFill>
                  <a:srgbClr val="FFFFFF"/>
                </a:solidFill>
              </a14:hiddenFill>
            </a:ext>
          </a:extLst>
        </p:spPr>
        <p:txBody>
          <a:bodyPr wrap="square" anchor="ctr">
            <a:spAutoFit/>
          </a:bodyPr>
          <a:lstStyle>
            <a:lvl1pPr>
              <a:defRPr kumimoji="1" sz="2400">
                <a:solidFill>
                  <a:srgbClr val="CC3300"/>
                </a:solidFill>
                <a:latin typeface="Times New Roman" panose="02020603050405020304" pitchFamily="18" charset="0"/>
                <a:ea typeface="黑体" panose="02010609060101010101" pitchFamily="49" charset="-122"/>
              </a:defRPr>
            </a:lvl1pPr>
            <a:lvl2pPr marL="742950" indent="-285750">
              <a:defRPr kumimoji="1" sz="2400">
                <a:solidFill>
                  <a:srgbClr val="CC3300"/>
                </a:solidFill>
                <a:latin typeface="Times New Roman" panose="02020603050405020304" pitchFamily="18" charset="0"/>
                <a:ea typeface="黑体" panose="02010609060101010101" pitchFamily="49" charset="-122"/>
              </a:defRPr>
            </a:lvl2pPr>
            <a:lvl3pPr marL="1143000" indent="-228600">
              <a:defRPr kumimoji="1" sz="2400">
                <a:solidFill>
                  <a:srgbClr val="CC3300"/>
                </a:solidFill>
                <a:latin typeface="Times New Roman" panose="02020603050405020304" pitchFamily="18" charset="0"/>
                <a:ea typeface="黑体" panose="02010609060101010101" pitchFamily="49" charset="-122"/>
              </a:defRPr>
            </a:lvl3pPr>
            <a:lvl4pPr marL="1600200" indent="-228600">
              <a:defRPr kumimoji="1" sz="2400">
                <a:solidFill>
                  <a:srgbClr val="CC3300"/>
                </a:solidFill>
                <a:latin typeface="Times New Roman" panose="02020603050405020304" pitchFamily="18" charset="0"/>
                <a:ea typeface="黑体" panose="02010609060101010101" pitchFamily="49" charset="-122"/>
              </a:defRPr>
            </a:lvl4pPr>
            <a:lvl5pPr marL="2057400" indent="-228600">
              <a:defRPr kumimoji="1" sz="2400">
                <a:solidFill>
                  <a:srgbClr val="CC3300"/>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9pPr>
          </a:lstStyle>
          <a:p>
            <a:pPr eaLnBrk="1" hangingPunct="1"/>
            <a:endParaRPr kumimoji="0" lang="zh-CN" altLang="en-US" sz="1800">
              <a:solidFill>
                <a:schemeClr val="tx1"/>
              </a:solidFill>
              <a:latin typeface="Arial" panose="020B0604020202020204" pitchFamily="34" charset="0"/>
              <a:ea typeface="宋体" panose="02010600030101010101" pitchFamily="2" charset="-122"/>
            </a:endParaRPr>
          </a:p>
        </p:txBody>
      </p:sp>
      <p:grpSp>
        <p:nvGrpSpPr>
          <p:cNvPr id="7" name="Group 6"/>
          <p:cNvGrpSpPr/>
          <p:nvPr/>
        </p:nvGrpSpPr>
        <p:grpSpPr bwMode="auto">
          <a:xfrm>
            <a:off x="6755607" y="2334804"/>
            <a:ext cx="1447800" cy="2286000"/>
            <a:chOff x="3744" y="1344"/>
            <a:chExt cx="912" cy="1440"/>
          </a:xfrm>
        </p:grpSpPr>
        <p:sp>
          <p:nvSpPr>
            <p:cNvPr id="8" name="Line 7"/>
            <p:cNvSpPr>
              <a:spLocks noChangeShapeType="1"/>
            </p:cNvSpPr>
            <p:nvPr/>
          </p:nvSpPr>
          <p:spPr bwMode="auto">
            <a:xfrm>
              <a:off x="4409" y="1344"/>
              <a:ext cx="247" cy="0"/>
            </a:xfrm>
            <a:prstGeom prst="line">
              <a:avLst/>
            </a:prstGeom>
            <a:noFill/>
            <a:ln w="25400" cap="sq">
              <a:solidFill>
                <a:schemeClr val="tx2"/>
              </a:solidFill>
              <a:round/>
            </a:ln>
            <a:extLst>
              <a:ext uri="{909E8E84-426E-40DD-AFC4-6F175D3DCCD1}">
                <a14:hiddenFill xmlns:a14="http://schemas.microsoft.com/office/drawing/2010/main">
                  <a:noFill/>
                </a14:hiddenFill>
              </a:ext>
            </a:extLst>
          </p:spPr>
          <p:txBody>
            <a:bodyPr anchor="ctr">
              <a:spAutoFit/>
            </a:bodyPr>
            <a:lstStyle/>
            <a:p>
              <a:endParaRPr lang="zh-CN" altLang="en-US"/>
            </a:p>
          </p:txBody>
        </p:sp>
        <p:sp>
          <p:nvSpPr>
            <p:cNvPr id="9" name="Line 8"/>
            <p:cNvSpPr>
              <a:spLocks noChangeShapeType="1"/>
            </p:cNvSpPr>
            <p:nvPr/>
          </p:nvSpPr>
          <p:spPr bwMode="auto">
            <a:xfrm>
              <a:off x="4656" y="1344"/>
              <a:ext cx="0" cy="1440"/>
            </a:xfrm>
            <a:prstGeom prst="line">
              <a:avLst/>
            </a:prstGeom>
            <a:noFill/>
            <a:ln w="25400" cap="sq">
              <a:solidFill>
                <a:schemeClr val="tx2"/>
              </a:solidFill>
              <a:round/>
            </a:ln>
            <a:extLst>
              <a:ext uri="{909E8E84-426E-40DD-AFC4-6F175D3DCCD1}">
                <a14:hiddenFill xmlns:a14="http://schemas.microsoft.com/office/drawing/2010/main">
                  <a:noFill/>
                </a14:hiddenFill>
              </a:ext>
            </a:extLst>
          </p:spPr>
          <p:txBody>
            <a:bodyPr anchor="ctr">
              <a:spAutoFit/>
            </a:bodyPr>
            <a:lstStyle/>
            <a:p>
              <a:endParaRPr lang="zh-CN" altLang="en-US"/>
            </a:p>
          </p:txBody>
        </p:sp>
        <p:sp>
          <p:nvSpPr>
            <p:cNvPr id="10" name="Line 9"/>
            <p:cNvSpPr>
              <a:spLocks noChangeShapeType="1"/>
            </p:cNvSpPr>
            <p:nvPr/>
          </p:nvSpPr>
          <p:spPr bwMode="auto">
            <a:xfrm flipH="1">
              <a:off x="3744" y="2784"/>
              <a:ext cx="912" cy="0"/>
            </a:xfrm>
            <a:prstGeom prst="line">
              <a:avLst/>
            </a:prstGeom>
            <a:noFill/>
            <a:ln w="25400" cap="sq">
              <a:solidFill>
                <a:schemeClr val="tx2"/>
              </a:solidFill>
              <a:round/>
              <a:tailEnd type="triangle" w="med" len="med"/>
            </a:ln>
            <a:extLst>
              <a:ext uri="{909E8E84-426E-40DD-AFC4-6F175D3DCCD1}">
                <a14:hiddenFill xmlns:a14="http://schemas.microsoft.com/office/drawing/2010/main">
                  <a:noFill/>
                </a14:hiddenFill>
              </a:ext>
            </a:extLst>
          </p:spPr>
          <p:txBody>
            <a:bodyPr anchor="ctr">
              <a:spAutoFit/>
            </a:bodyPr>
            <a:lstStyle/>
            <a:p>
              <a:endParaRPr lang="zh-CN" altLang="en-US"/>
            </a:p>
          </p:txBody>
        </p:sp>
      </p:grpSp>
      <p:grpSp>
        <p:nvGrpSpPr>
          <p:cNvPr id="11" name="Group 10"/>
          <p:cNvGrpSpPr/>
          <p:nvPr/>
        </p:nvGrpSpPr>
        <p:grpSpPr bwMode="auto">
          <a:xfrm>
            <a:off x="4632222" y="2476091"/>
            <a:ext cx="1143000" cy="2590800"/>
            <a:chOff x="864" y="1680"/>
            <a:chExt cx="720" cy="1536"/>
          </a:xfrm>
        </p:grpSpPr>
        <p:sp>
          <p:nvSpPr>
            <p:cNvPr id="12" name="Line 11"/>
            <p:cNvSpPr>
              <a:spLocks noChangeShapeType="1"/>
            </p:cNvSpPr>
            <p:nvPr/>
          </p:nvSpPr>
          <p:spPr bwMode="auto">
            <a:xfrm flipH="1">
              <a:off x="864" y="3216"/>
              <a:ext cx="528" cy="0"/>
            </a:xfrm>
            <a:prstGeom prst="line">
              <a:avLst/>
            </a:prstGeom>
            <a:noFill/>
            <a:ln w="25400" cap="sq">
              <a:solidFill>
                <a:schemeClr val="tx2"/>
              </a:solidFill>
              <a:round/>
            </a:ln>
            <a:extLst>
              <a:ext uri="{909E8E84-426E-40DD-AFC4-6F175D3DCCD1}">
                <a14:hiddenFill xmlns:a14="http://schemas.microsoft.com/office/drawing/2010/main">
                  <a:noFill/>
                </a14:hiddenFill>
              </a:ext>
            </a:extLst>
          </p:spPr>
          <p:txBody>
            <a:bodyPr anchor="ctr">
              <a:spAutoFit/>
            </a:bodyPr>
            <a:lstStyle/>
            <a:p>
              <a:endParaRPr lang="zh-CN" altLang="en-US"/>
            </a:p>
          </p:txBody>
        </p:sp>
        <p:sp>
          <p:nvSpPr>
            <p:cNvPr id="13" name="Line 12"/>
            <p:cNvSpPr>
              <a:spLocks noChangeShapeType="1"/>
            </p:cNvSpPr>
            <p:nvPr/>
          </p:nvSpPr>
          <p:spPr bwMode="auto">
            <a:xfrm flipV="1">
              <a:off x="864" y="1680"/>
              <a:ext cx="0" cy="1536"/>
            </a:xfrm>
            <a:prstGeom prst="line">
              <a:avLst/>
            </a:prstGeom>
            <a:noFill/>
            <a:ln w="25400" cap="sq">
              <a:solidFill>
                <a:schemeClr val="tx2"/>
              </a:solidFill>
              <a:round/>
            </a:ln>
            <a:extLst>
              <a:ext uri="{909E8E84-426E-40DD-AFC4-6F175D3DCCD1}">
                <a14:hiddenFill xmlns:a14="http://schemas.microsoft.com/office/drawing/2010/main">
                  <a:noFill/>
                </a14:hiddenFill>
              </a:ext>
            </a:extLst>
          </p:spPr>
          <p:txBody>
            <a:bodyPr anchor="ctr">
              <a:spAutoFit/>
            </a:bodyPr>
            <a:lstStyle/>
            <a:p>
              <a:endParaRPr lang="zh-CN" altLang="en-US"/>
            </a:p>
          </p:txBody>
        </p:sp>
        <p:sp>
          <p:nvSpPr>
            <p:cNvPr id="14" name="Line 13"/>
            <p:cNvSpPr>
              <a:spLocks noChangeShapeType="1"/>
            </p:cNvSpPr>
            <p:nvPr/>
          </p:nvSpPr>
          <p:spPr bwMode="auto">
            <a:xfrm>
              <a:off x="864" y="1680"/>
              <a:ext cx="720" cy="0"/>
            </a:xfrm>
            <a:prstGeom prst="line">
              <a:avLst/>
            </a:prstGeom>
            <a:noFill/>
            <a:ln w="25400" cap="sq">
              <a:solidFill>
                <a:schemeClr val="tx2"/>
              </a:solidFill>
              <a:round/>
              <a:tailEnd type="triangle" w="med" len="med"/>
            </a:ln>
            <a:extLst>
              <a:ext uri="{909E8E84-426E-40DD-AFC4-6F175D3DCCD1}">
                <a14:hiddenFill xmlns:a14="http://schemas.microsoft.com/office/drawing/2010/main">
                  <a:noFill/>
                </a14:hiddenFill>
              </a:ext>
            </a:extLst>
          </p:spPr>
          <p:txBody>
            <a:bodyPr anchor="ctr">
              <a:spAutoFit/>
            </a:bodyPr>
            <a:lstStyle/>
            <a:p>
              <a:endParaRPr lang="zh-CN" altLang="en-US"/>
            </a:p>
          </p:txBody>
        </p:sp>
      </p:grpSp>
      <p:sp>
        <p:nvSpPr>
          <p:cNvPr id="15" name="Rectangle 14"/>
          <p:cNvSpPr>
            <a:spLocks noChangeArrowheads="1"/>
          </p:cNvSpPr>
          <p:nvPr/>
        </p:nvSpPr>
        <p:spPr bwMode="auto">
          <a:xfrm>
            <a:off x="4916385" y="1180691"/>
            <a:ext cx="2851098" cy="2514600"/>
          </a:xfrm>
          <a:prstGeom prst="rect">
            <a:avLst/>
          </a:prstGeom>
          <a:noFill/>
          <a:ln w="12700">
            <a:solidFill>
              <a:schemeClr val="bg2"/>
            </a:solidFill>
            <a:prstDash val="dash"/>
            <a:miter lim="800000"/>
          </a:ln>
          <a:extLst>
            <a:ext uri="{909E8E84-426E-40DD-AFC4-6F175D3DCCD1}">
              <a14:hiddenFill xmlns:a14="http://schemas.microsoft.com/office/drawing/2010/main">
                <a:solidFill>
                  <a:srgbClr val="FFFFFF"/>
                </a:solidFill>
              </a14:hiddenFill>
            </a:ext>
          </a:extLst>
        </p:spPr>
        <p:txBody>
          <a:bodyPr wrap="square" anchor="ctr">
            <a:spAutoFit/>
          </a:bodyPr>
          <a:lstStyle>
            <a:lvl1pPr>
              <a:defRPr kumimoji="1" sz="2400">
                <a:solidFill>
                  <a:srgbClr val="CC3300"/>
                </a:solidFill>
                <a:latin typeface="Times New Roman" panose="02020603050405020304" pitchFamily="18" charset="0"/>
                <a:ea typeface="黑体" panose="02010609060101010101" pitchFamily="49" charset="-122"/>
              </a:defRPr>
            </a:lvl1pPr>
            <a:lvl2pPr marL="742950" indent="-285750">
              <a:defRPr kumimoji="1" sz="2400">
                <a:solidFill>
                  <a:srgbClr val="CC3300"/>
                </a:solidFill>
                <a:latin typeface="Times New Roman" panose="02020603050405020304" pitchFamily="18" charset="0"/>
                <a:ea typeface="黑体" panose="02010609060101010101" pitchFamily="49" charset="-122"/>
              </a:defRPr>
            </a:lvl2pPr>
            <a:lvl3pPr marL="1143000" indent="-228600">
              <a:defRPr kumimoji="1" sz="2400">
                <a:solidFill>
                  <a:srgbClr val="CC3300"/>
                </a:solidFill>
                <a:latin typeface="Times New Roman" panose="02020603050405020304" pitchFamily="18" charset="0"/>
                <a:ea typeface="黑体" panose="02010609060101010101" pitchFamily="49" charset="-122"/>
              </a:defRPr>
            </a:lvl3pPr>
            <a:lvl4pPr marL="1600200" indent="-228600">
              <a:defRPr kumimoji="1" sz="2400">
                <a:solidFill>
                  <a:srgbClr val="CC3300"/>
                </a:solidFill>
                <a:latin typeface="Times New Roman" panose="02020603050405020304" pitchFamily="18" charset="0"/>
                <a:ea typeface="黑体" panose="02010609060101010101" pitchFamily="49" charset="-122"/>
              </a:defRPr>
            </a:lvl4pPr>
            <a:lvl5pPr marL="2057400" indent="-228600">
              <a:defRPr kumimoji="1" sz="2400">
                <a:solidFill>
                  <a:srgbClr val="CC3300"/>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9pPr>
          </a:lstStyle>
          <a:p>
            <a:pPr eaLnBrk="1" hangingPunct="1"/>
            <a:endParaRPr kumimoji="0" lang="zh-CN" altLang="en-US" sz="1800">
              <a:solidFill>
                <a:schemeClr val="tx1"/>
              </a:solidFill>
              <a:latin typeface="Arial" panose="020B0604020202020204" pitchFamily="34" charset="0"/>
              <a:ea typeface="宋体" panose="02010600030101010101" pitchFamily="2" charset="-122"/>
            </a:endParaRPr>
          </a:p>
        </p:txBody>
      </p:sp>
      <p:sp>
        <p:nvSpPr>
          <p:cNvPr id="16" name="Text Box 15"/>
          <p:cNvSpPr txBox="1">
            <a:spLocks noChangeArrowheads="1"/>
          </p:cNvSpPr>
          <p:nvPr/>
        </p:nvSpPr>
        <p:spPr bwMode="auto">
          <a:xfrm>
            <a:off x="1639785" y="1469646"/>
            <a:ext cx="2067041"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defRPr kumimoji="1" sz="2400">
                <a:solidFill>
                  <a:srgbClr val="CC3300"/>
                </a:solidFill>
                <a:latin typeface="Times New Roman" panose="02020603050405020304" pitchFamily="18" charset="0"/>
                <a:ea typeface="黑体" panose="02010609060101010101" pitchFamily="49" charset="-122"/>
              </a:defRPr>
            </a:lvl1pPr>
            <a:lvl2pPr marL="742950" indent="-285750">
              <a:defRPr kumimoji="1" sz="2400">
                <a:solidFill>
                  <a:srgbClr val="CC3300"/>
                </a:solidFill>
                <a:latin typeface="Times New Roman" panose="02020603050405020304" pitchFamily="18" charset="0"/>
                <a:ea typeface="黑体" panose="02010609060101010101" pitchFamily="49" charset="-122"/>
              </a:defRPr>
            </a:lvl2pPr>
            <a:lvl3pPr marL="1143000" indent="-228600">
              <a:defRPr kumimoji="1" sz="2400">
                <a:solidFill>
                  <a:srgbClr val="CC3300"/>
                </a:solidFill>
                <a:latin typeface="Times New Roman" panose="02020603050405020304" pitchFamily="18" charset="0"/>
                <a:ea typeface="黑体" panose="02010609060101010101" pitchFamily="49" charset="-122"/>
              </a:defRPr>
            </a:lvl3pPr>
            <a:lvl4pPr marL="1600200" indent="-228600">
              <a:defRPr kumimoji="1" sz="2400">
                <a:solidFill>
                  <a:srgbClr val="CC3300"/>
                </a:solidFill>
                <a:latin typeface="Times New Roman" panose="02020603050405020304" pitchFamily="18" charset="0"/>
                <a:ea typeface="黑体" panose="02010609060101010101" pitchFamily="49" charset="-122"/>
              </a:defRPr>
            </a:lvl4pPr>
            <a:lvl5pPr marL="2057400" indent="-228600">
              <a:defRPr kumimoji="1" sz="2400">
                <a:solidFill>
                  <a:srgbClr val="CC3300"/>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9pPr>
          </a:lstStyle>
          <a:p>
            <a:pPr>
              <a:lnSpc>
                <a:spcPct val="130000"/>
              </a:lnSpc>
            </a:pPr>
            <a:r>
              <a:rPr lang="en-US" altLang="zh-CN" sz="1800" dirty="0">
                <a:solidFill>
                  <a:srgbClr val="000000"/>
                </a:solidFill>
                <a:latin typeface="微软雅黑" panose="020B0503020204020204" pitchFamily="34" charset="-122"/>
                <a:ea typeface="微软雅黑" panose="020B0503020204020204" pitchFamily="34" charset="-122"/>
              </a:rPr>
              <a:t>code  segment</a:t>
            </a:r>
            <a:endParaRPr lang="en-US" altLang="zh-CN" sz="1800" dirty="0">
              <a:solidFill>
                <a:srgbClr val="000000"/>
              </a:solidFill>
              <a:latin typeface="微软雅黑" panose="020B0503020204020204" pitchFamily="34" charset="-122"/>
              <a:ea typeface="微软雅黑" panose="020B0503020204020204" pitchFamily="34" charset="-122"/>
            </a:endParaRPr>
          </a:p>
          <a:p>
            <a:pPr>
              <a:lnSpc>
                <a:spcPct val="130000"/>
              </a:lnSpc>
            </a:pPr>
            <a:r>
              <a:rPr lang="en-US" altLang="zh-CN" sz="1800" dirty="0">
                <a:solidFill>
                  <a:srgbClr val="000000"/>
                </a:solidFill>
                <a:latin typeface="微软雅黑" panose="020B0503020204020204" pitchFamily="34" charset="-122"/>
                <a:ea typeface="微软雅黑" panose="020B0503020204020204" pitchFamily="34" charset="-122"/>
              </a:rPr>
              <a:t>main  </a:t>
            </a:r>
            <a:r>
              <a:rPr lang="en-US" altLang="zh-CN" sz="1800" dirty="0" err="1">
                <a:solidFill>
                  <a:srgbClr val="000000"/>
                </a:solidFill>
                <a:latin typeface="微软雅黑" panose="020B0503020204020204" pitchFamily="34" charset="-122"/>
                <a:ea typeface="微软雅黑" panose="020B0503020204020204" pitchFamily="34" charset="-122"/>
              </a:rPr>
              <a:t>proc</a:t>
            </a:r>
            <a:r>
              <a:rPr lang="en-US" altLang="zh-CN" sz="1800" dirty="0">
                <a:solidFill>
                  <a:srgbClr val="000000"/>
                </a:solidFill>
                <a:latin typeface="微软雅黑" panose="020B0503020204020204" pitchFamily="34" charset="-122"/>
                <a:ea typeface="微软雅黑" panose="020B0503020204020204" pitchFamily="34" charset="-122"/>
              </a:rPr>
              <a:t>  far</a:t>
            </a:r>
            <a:endParaRPr lang="en-US" altLang="zh-CN" sz="1800" dirty="0">
              <a:solidFill>
                <a:srgbClr val="000000"/>
              </a:solidFill>
              <a:latin typeface="微软雅黑" panose="020B0503020204020204" pitchFamily="34" charset="-122"/>
              <a:ea typeface="微软雅黑" panose="020B0503020204020204" pitchFamily="34" charset="-122"/>
            </a:endParaRPr>
          </a:p>
          <a:p>
            <a:pPr>
              <a:lnSpc>
                <a:spcPct val="120000"/>
              </a:lnSpc>
            </a:pPr>
            <a:r>
              <a:rPr lang="en-US" altLang="zh-CN" sz="1800" dirty="0">
                <a:solidFill>
                  <a:srgbClr val="000000"/>
                </a:solidFill>
                <a:latin typeface="微软雅黑" panose="020B0503020204020204" pitchFamily="34" charset="-122"/>
                <a:ea typeface="微软雅黑" panose="020B0503020204020204" pitchFamily="34" charset="-122"/>
              </a:rPr>
              <a:t>          ……</a:t>
            </a:r>
            <a:endParaRPr lang="en-US" altLang="zh-CN" sz="1800" dirty="0">
              <a:solidFill>
                <a:srgbClr val="000000"/>
              </a:solidFill>
              <a:latin typeface="微软雅黑" panose="020B0503020204020204" pitchFamily="34" charset="-122"/>
              <a:ea typeface="微软雅黑" panose="020B0503020204020204" pitchFamily="34" charset="-122"/>
            </a:endParaRPr>
          </a:p>
          <a:p>
            <a:pPr>
              <a:lnSpc>
                <a:spcPct val="120000"/>
              </a:lnSpc>
            </a:pPr>
            <a:r>
              <a:rPr lang="en-US" altLang="zh-CN" sz="1800" dirty="0">
                <a:solidFill>
                  <a:srgbClr val="000000"/>
                </a:solidFill>
                <a:latin typeface="微软雅黑" panose="020B0503020204020204" pitchFamily="34" charset="-122"/>
                <a:ea typeface="微软雅黑" panose="020B0503020204020204" pitchFamily="34" charset="-122"/>
              </a:rPr>
              <a:t>          call  </a:t>
            </a:r>
            <a:r>
              <a:rPr lang="en-US" altLang="zh-CN" sz="1800" dirty="0" err="1">
                <a:solidFill>
                  <a:srgbClr val="000000"/>
                </a:solidFill>
                <a:latin typeface="微软雅黑" panose="020B0503020204020204" pitchFamily="34" charset="-122"/>
                <a:ea typeface="微软雅黑" panose="020B0503020204020204" pitchFamily="34" charset="-122"/>
              </a:rPr>
              <a:t>subp</a:t>
            </a:r>
            <a:endParaRPr lang="en-US" altLang="zh-CN" sz="1800" dirty="0">
              <a:solidFill>
                <a:srgbClr val="000000"/>
              </a:solidFill>
              <a:latin typeface="微软雅黑" panose="020B0503020204020204" pitchFamily="34" charset="-122"/>
              <a:ea typeface="微软雅黑" panose="020B0503020204020204" pitchFamily="34" charset="-122"/>
            </a:endParaRPr>
          </a:p>
          <a:p>
            <a:pPr>
              <a:lnSpc>
                <a:spcPct val="120000"/>
              </a:lnSpc>
            </a:pPr>
            <a:r>
              <a:rPr lang="en-US" altLang="zh-CN" sz="1800" dirty="0">
                <a:solidFill>
                  <a:srgbClr val="000000"/>
                </a:solidFill>
                <a:latin typeface="微软雅黑" panose="020B0503020204020204" pitchFamily="34" charset="-122"/>
                <a:ea typeface="微软雅黑" panose="020B0503020204020204" pitchFamily="34" charset="-122"/>
              </a:rPr>
              <a:t>          ……</a:t>
            </a:r>
            <a:endParaRPr lang="en-US" altLang="zh-CN" sz="1800" dirty="0">
              <a:solidFill>
                <a:srgbClr val="000000"/>
              </a:solidFill>
              <a:latin typeface="微软雅黑" panose="020B0503020204020204" pitchFamily="34" charset="-122"/>
              <a:ea typeface="微软雅黑" panose="020B0503020204020204" pitchFamily="34" charset="-122"/>
            </a:endParaRPr>
          </a:p>
          <a:p>
            <a:pPr>
              <a:lnSpc>
                <a:spcPct val="120000"/>
              </a:lnSpc>
            </a:pPr>
            <a:r>
              <a:rPr lang="en-US" altLang="zh-CN" sz="1800" dirty="0">
                <a:solidFill>
                  <a:srgbClr val="000000"/>
                </a:solidFill>
                <a:latin typeface="微软雅黑" panose="020B0503020204020204" pitchFamily="34" charset="-122"/>
                <a:ea typeface="微软雅黑" panose="020B0503020204020204" pitchFamily="34" charset="-122"/>
              </a:rPr>
              <a:t>          ret</a:t>
            </a:r>
            <a:endParaRPr lang="en-US" altLang="zh-CN" sz="1800" dirty="0">
              <a:solidFill>
                <a:srgbClr val="000000"/>
              </a:solidFill>
              <a:latin typeface="微软雅黑" panose="020B0503020204020204" pitchFamily="34" charset="-122"/>
              <a:ea typeface="微软雅黑" panose="020B0503020204020204" pitchFamily="34" charset="-122"/>
            </a:endParaRPr>
          </a:p>
          <a:p>
            <a:pPr>
              <a:lnSpc>
                <a:spcPct val="120000"/>
              </a:lnSpc>
            </a:pPr>
            <a:r>
              <a:rPr lang="en-US" altLang="zh-CN" sz="1800" dirty="0">
                <a:solidFill>
                  <a:srgbClr val="000000"/>
                </a:solidFill>
                <a:latin typeface="微软雅黑" panose="020B0503020204020204" pitchFamily="34" charset="-122"/>
                <a:ea typeface="微软雅黑" panose="020B0503020204020204" pitchFamily="34" charset="-122"/>
              </a:rPr>
              <a:t>main  </a:t>
            </a:r>
            <a:r>
              <a:rPr lang="en-US" altLang="zh-CN" sz="1800" dirty="0" err="1">
                <a:solidFill>
                  <a:srgbClr val="000000"/>
                </a:solidFill>
                <a:latin typeface="微软雅黑" panose="020B0503020204020204" pitchFamily="34" charset="-122"/>
                <a:ea typeface="微软雅黑" panose="020B0503020204020204" pitchFamily="34" charset="-122"/>
              </a:rPr>
              <a:t>endp</a:t>
            </a:r>
            <a:endParaRPr lang="en-US" altLang="zh-CN" sz="1800" dirty="0">
              <a:solidFill>
                <a:srgbClr val="000000"/>
              </a:solidFill>
              <a:latin typeface="微软雅黑" panose="020B0503020204020204" pitchFamily="34" charset="-122"/>
              <a:ea typeface="微软雅黑" panose="020B0503020204020204" pitchFamily="34" charset="-122"/>
            </a:endParaRPr>
          </a:p>
          <a:p>
            <a:pPr>
              <a:lnSpc>
                <a:spcPct val="120000"/>
              </a:lnSpc>
            </a:pPr>
            <a:endParaRPr lang="en-US" altLang="zh-CN" sz="1800" dirty="0">
              <a:solidFill>
                <a:srgbClr val="000000"/>
              </a:solidFill>
              <a:latin typeface="微软雅黑" panose="020B0503020204020204" pitchFamily="34" charset="-122"/>
              <a:ea typeface="微软雅黑" panose="020B0503020204020204" pitchFamily="34" charset="-122"/>
            </a:endParaRPr>
          </a:p>
          <a:p>
            <a:pPr>
              <a:lnSpc>
                <a:spcPct val="120000"/>
              </a:lnSpc>
            </a:pPr>
            <a:r>
              <a:rPr lang="en-US" altLang="zh-CN" sz="1800" dirty="0" err="1">
                <a:solidFill>
                  <a:srgbClr val="000000"/>
                </a:solidFill>
                <a:latin typeface="微软雅黑" panose="020B0503020204020204" pitchFamily="34" charset="-122"/>
                <a:ea typeface="微软雅黑" panose="020B0503020204020204" pitchFamily="34" charset="-122"/>
              </a:rPr>
              <a:t>subp</a:t>
            </a:r>
            <a:r>
              <a:rPr lang="en-US" altLang="zh-CN" sz="1800" dirty="0">
                <a:solidFill>
                  <a:srgbClr val="000000"/>
                </a:solidFill>
                <a:latin typeface="微软雅黑" panose="020B0503020204020204" pitchFamily="34" charset="-122"/>
                <a:ea typeface="微软雅黑" panose="020B0503020204020204" pitchFamily="34" charset="-122"/>
              </a:rPr>
              <a:t>  </a:t>
            </a:r>
            <a:r>
              <a:rPr lang="en-US" altLang="zh-CN" sz="1800" dirty="0" err="1">
                <a:solidFill>
                  <a:srgbClr val="000000"/>
                </a:solidFill>
                <a:latin typeface="微软雅黑" panose="020B0503020204020204" pitchFamily="34" charset="-122"/>
                <a:ea typeface="微软雅黑" panose="020B0503020204020204" pitchFamily="34" charset="-122"/>
              </a:rPr>
              <a:t>proc</a:t>
            </a:r>
            <a:r>
              <a:rPr lang="en-US" altLang="zh-CN" sz="1800" dirty="0">
                <a:solidFill>
                  <a:srgbClr val="000000"/>
                </a:solidFill>
                <a:latin typeface="微软雅黑" panose="020B0503020204020204" pitchFamily="34" charset="-122"/>
                <a:ea typeface="微软雅黑" panose="020B0503020204020204" pitchFamily="34" charset="-122"/>
              </a:rPr>
              <a:t>  near</a:t>
            </a:r>
            <a:endParaRPr lang="en-US" altLang="zh-CN" sz="1800" dirty="0">
              <a:solidFill>
                <a:srgbClr val="000000"/>
              </a:solidFill>
              <a:latin typeface="微软雅黑" panose="020B0503020204020204" pitchFamily="34" charset="-122"/>
              <a:ea typeface="微软雅黑" panose="020B0503020204020204" pitchFamily="34" charset="-122"/>
            </a:endParaRPr>
          </a:p>
          <a:p>
            <a:pPr>
              <a:lnSpc>
                <a:spcPct val="120000"/>
              </a:lnSpc>
            </a:pPr>
            <a:r>
              <a:rPr lang="en-US" altLang="zh-CN" sz="1800" dirty="0">
                <a:solidFill>
                  <a:srgbClr val="000000"/>
                </a:solidFill>
                <a:latin typeface="微软雅黑" panose="020B0503020204020204" pitchFamily="34" charset="-122"/>
                <a:ea typeface="微软雅黑" panose="020B0503020204020204" pitchFamily="34" charset="-122"/>
              </a:rPr>
              <a:t>        ……</a:t>
            </a:r>
            <a:endParaRPr lang="en-US" altLang="zh-CN" sz="1800" dirty="0">
              <a:solidFill>
                <a:srgbClr val="000000"/>
              </a:solidFill>
              <a:latin typeface="微软雅黑" panose="020B0503020204020204" pitchFamily="34" charset="-122"/>
              <a:ea typeface="微软雅黑" panose="020B0503020204020204" pitchFamily="34" charset="-122"/>
            </a:endParaRPr>
          </a:p>
          <a:p>
            <a:pPr>
              <a:lnSpc>
                <a:spcPct val="120000"/>
              </a:lnSpc>
            </a:pPr>
            <a:r>
              <a:rPr lang="en-US" altLang="zh-CN" sz="1800" dirty="0">
                <a:solidFill>
                  <a:srgbClr val="000000"/>
                </a:solidFill>
                <a:latin typeface="微软雅黑" panose="020B0503020204020204" pitchFamily="34" charset="-122"/>
                <a:ea typeface="微软雅黑" panose="020B0503020204020204" pitchFamily="34" charset="-122"/>
              </a:rPr>
              <a:t>         ret</a:t>
            </a:r>
            <a:endParaRPr lang="en-US" altLang="zh-CN" sz="1800" dirty="0">
              <a:solidFill>
                <a:srgbClr val="000000"/>
              </a:solidFill>
              <a:latin typeface="微软雅黑" panose="020B0503020204020204" pitchFamily="34" charset="-122"/>
              <a:ea typeface="微软雅黑" panose="020B0503020204020204" pitchFamily="34" charset="-122"/>
            </a:endParaRPr>
          </a:p>
          <a:p>
            <a:pPr>
              <a:lnSpc>
                <a:spcPct val="130000"/>
              </a:lnSpc>
            </a:pPr>
            <a:r>
              <a:rPr lang="en-US" altLang="zh-CN" sz="1800" dirty="0" err="1">
                <a:solidFill>
                  <a:srgbClr val="000000"/>
                </a:solidFill>
                <a:latin typeface="微软雅黑" panose="020B0503020204020204" pitchFamily="34" charset="-122"/>
                <a:ea typeface="微软雅黑" panose="020B0503020204020204" pitchFamily="34" charset="-122"/>
              </a:rPr>
              <a:t>subp</a:t>
            </a:r>
            <a:r>
              <a:rPr lang="en-US" altLang="zh-CN" sz="1800" dirty="0">
                <a:solidFill>
                  <a:srgbClr val="000000"/>
                </a:solidFill>
                <a:latin typeface="微软雅黑" panose="020B0503020204020204" pitchFamily="34" charset="-122"/>
                <a:ea typeface="微软雅黑" panose="020B0503020204020204" pitchFamily="34" charset="-122"/>
              </a:rPr>
              <a:t>  </a:t>
            </a:r>
            <a:r>
              <a:rPr lang="en-US" altLang="zh-CN" sz="1800" dirty="0" err="1">
                <a:solidFill>
                  <a:srgbClr val="000000"/>
                </a:solidFill>
                <a:latin typeface="微软雅黑" panose="020B0503020204020204" pitchFamily="34" charset="-122"/>
                <a:ea typeface="微软雅黑" panose="020B0503020204020204" pitchFamily="34" charset="-122"/>
              </a:rPr>
              <a:t>endp</a:t>
            </a:r>
            <a:endParaRPr lang="en-US" altLang="zh-CN" sz="1800" dirty="0">
              <a:solidFill>
                <a:srgbClr val="000000"/>
              </a:solidFill>
              <a:latin typeface="微软雅黑" panose="020B0503020204020204" pitchFamily="34" charset="-122"/>
              <a:ea typeface="微软雅黑" panose="020B0503020204020204" pitchFamily="34" charset="-122"/>
            </a:endParaRPr>
          </a:p>
          <a:p>
            <a:pPr>
              <a:lnSpc>
                <a:spcPct val="130000"/>
              </a:lnSpc>
            </a:pPr>
            <a:r>
              <a:rPr lang="en-US" altLang="zh-CN" sz="1800" dirty="0">
                <a:solidFill>
                  <a:srgbClr val="000000"/>
                </a:solidFill>
                <a:latin typeface="微软雅黑" panose="020B0503020204020204" pitchFamily="34" charset="-122"/>
                <a:ea typeface="微软雅黑" panose="020B0503020204020204" pitchFamily="34" charset="-122"/>
              </a:rPr>
              <a:t>code  ends</a:t>
            </a:r>
            <a:endParaRPr lang="en-US" altLang="zh-CN" sz="1800" dirty="0">
              <a:solidFill>
                <a:srgbClr val="000000"/>
              </a:solidFill>
              <a:latin typeface="微软雅黑" panose="020B0503020204020204" pitchFamily="34" charset="-122"/>
              <a:ea typeface="微软雅黑" panose="020B0503020204020204" pitchFamily="34" charset="-122"/>
            </a:endParaRPr>
          </a:p>
        </p:txBody>
      </p:sp>
      <p:sp>
        <p:nvSpPr>
          <p:cNvPr id="17" name="Text Box 16"/>
          <p:cNvSpPr txBox="1">
            <a:spLocks noChangeArrowheads="1"/>
          </p:cNvSpPr>
          <p:nvPr/>
        </p:nvSpPr>
        <p:spPr bwMode="auto">
          <a:xfrm>
            <a:off x="1334985" y="6067016"/>
            <a:ext cx="2514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nchor="ctr">
            <a:spAutoFit/>
          </a:bodyPr>
          <a:lstStyle>
            <a:lvl1pPr>
              <a:defRPr kumimoji="1" sz="2400">
                <a:solidFill>
                  <a:srgbClr val="CC3300"/>
                </a:solidFill>
                <a:latin typeface="Times New Roman" panose="02020603050405020304" pitchFamily="18" charset="0"/>
                <a:ea typeface="黑体" panose="02010609060101010101" pitchFamily="49" charset="-122"/>
              </a:defRPr>
            </a:lvl1pPr>
            <a:lvl2pPr marL="742950" indent="-285750">
              <a:defRPr kumimoji="1" sz="2400">
                <a:solidFill>
                  <a:srgbClr val="CC3300"/>
                </a:solidFill>
                <a:latin typeface="Times New Roman" panose="02020603050405020304" pitchFamily="18" charset="0"/>
                <a:ea typeface="黑体" panose="02010609060101010101" pitchFamily="49" charset="-122"/>
              </a:defRPr>
            </a:lvl2pPr>
            <a:lvl3pPr marL="1143000" indent="-228600">
              <a:defRPr kumimoji="1" sz="2400">
                <a:solidFill>
                  <a:srgbClr val="CC3300"/>
                </a:solidFill>
                <a:latin typeface="Times New Roman" panose="02020603050405020304" pitchFamily="18" charset="0"/>
                <a:ea typeface="黑体" panose="02010609060101010101" pitchFamily="49" charset="-122"/>
              </a:defRPr>
            </a:lvl3pPr>
            <a:lvl4pPr marL="1600200" indent="-228600">
              <a:defRPr kumimoji="1" sz="2400">
                <a:solidFill>
                  <a:srgbClr val="CC3300"/>
                </a:solidFill>
                <a:latin typeface="Times New Roman" panose="02020603050405020304" pitchFamily="18" charset="0"/>
                <a:ea typeface="黑体" panose="02010609060101010101" pitchFamily="49" charset="-122"/>
              </a:defRPr>
            </a:lvl4pPr>
            <a:lvl5pPr marL="2057400" indent="-228600">
              <a:defRPr kumimoji="1" sz="2400">
                <a:solidFill>
                  <a:srgbClr val="CC3300"/>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9pPr>
          </a:lstStyle>
          <a:p>
            <a:pPr>
              <a:spcBef>
                <a:spcPct val="50000"/>
              </a:spcBef>
            </a:pPr>
            <a:r>
              <a:rPr lang="en-US" altLang="zh-CN">
                <a:solidFill>
                  <a:srgbClr val="000000"/>
                </a:solidFill>
              </a:rPr>
              <a:t> </a:t>
            </a:r>
            <a:r>
              <a:rPr lang="zh-CN" altLang="en-US">
                <a:solidFill>
                  <a:srgbClr val="000000"/>
                </a:solidFill>
              </a:rPr>
              <a:t>段内调用和返回</a:t>
            </a:r>
            <a:endParaRPr lang="zh-CN" altLang="en-US">
              <a:solidFill>
                <a:srgbClr val="000000"/>
              </a:solidFill>
            </a:endParaRPr>
          </a:p>
        </p:txBody>
      </p:sp>
      <p:sp>
        <p:nvSpPr>
          <p:cNvPr id="18" name="Rectangle 17"/>
          <p:cNvSpPr>
            <a:spLocks noChangeArrowheads="1"/>
          </p:cNvSpPr>
          <p:nvPr/>
        </p:nvSpPr>
        <p:spPr bwMode="auto">
          <a:xfrm>
            <a:off x="1563585" y="1877604"/>
            <a:ext cx="2057400" cy="2057400"/>
          </a:xfrm>
          <a:prstGeom prst="rect">
            <a:avLst/>
          </a:prstGeom>
          <a:noFill/>
          <a:ln w="12700">
            <a:solidFill>
              <a:schemeClr val="bg2"/>
            </a:solidFill>
            <a:prstDash val="dash"/>
            <a:miter lim="800000"/>
          </a:ln>
          <a:extLst>
            <a:ext uri="{909E8E84-426E-40DD-AFC4-6F175D3DCCD1}">
              <a14:hiddenFill xmlns:a14="http://schemas.microsoft.com/office/drawing/2010/main">
                <a:solidFill>
                  <a:srgbClr val="FFFFFF"/>
                </a:solidFill>
              </a14:hiddenFill>
            </a:ext>
          </a:extLst>
        </p:spPr>
        <p:txBody>
          <a:bodyPr anchor="ctr">
            <a:spAutoFit/>
          </a:bodyPr>
          <a:lstStyle>
            <a:lvl1pPr>
              <a:defRPr kumimoji="1" sz="2400">
                <a:solidFill>
                  <a:srgbClr val="CC3300"/>
                </a:solidFill>
                <a:latin typeface="Times New Roman" panose="02020603050405020304" pitchFamily="18" charset="0"/>
                <a:ea typeface="黑体" panose="02010609060101010101" pitchFamily="49" charset="-122"/>
              </a:defRPr>
            </a:lvl1pPr>
            <a:lvl2pPr marL="742950" indent="-285750">
              <a:defRPr kumimoji="1" sz="2400">
                <a:solidFill>
                  <a:srgbClr val="CC3300"/>
                </a:solidFill>
                <a:latin typeface="Times New Roman" panose="02020603050405020304" pitchFamily="18" charset="0"/>
                <a:ea typeface="黑体" panose="02010609060101010101" pitchFamily="49" charset="-122"/>
              </a:defRPr>
            </a:lvl2pPr>
            <a:lvl3pPr marL="1143000" indent="-228600">
              <a:defRPr kumimoji="1" sz="2400">
                <a:solidFill>
                  <a:srgbClr val="CC3300"/>
                </a:solidFill>
                <a:latin typeface="Times New Roman" panose="02020603050405020304" pitchFamily="18" charset="0"/>
                <a:ea typeface="黑体" panose="02010609060101010101" pitchFamily="49" charset="-122"/>
              </a:defRPr>
            </a:lvl3pPr>
            <a:lvl4pPr marL="1600200" indent="-228600">
              <a:defRPr kumimoji="1" sz="2400">
                <a:solidFill>
                  <a:srgbClr val="CC3300"/>
                </a:solidFill>
                <a:latin typeface="Times New Roman" panose="02020603050405020304" pitchFamily="18" charset="0"/>
                <a:ea typeface="黑体" panose="02010609060101010101" pitchFamily="49" charset="-122"/>
              </a:defRPr>
            </a:lvl4pPr>
            <a:lvl5pPr marL="2057400" indent="-228600">
              <a:defRPr kumimoji="1" sz="2400">
                <a:solidFill>
                  <a:srgbClr val="CC3300"/>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9pPr>
          </a:lstStyle>
          <a:p>
            <a:pPr eaLnBrk="1" hangingPunct="1"/>
            <a:endParaRPr kumimoji="0" lang="zh-CN" altLang="en-US" sz="1800">
              <a:solidFill>
                <a:schemeClr val="tx1"/>
              </a:solidFill>
              <a:latin typeface="Arial" panose="020B0604020202020204" pitchFamily="34" charset="0"/>
              <a:ea typeface="宋体" panose="02010600030101010101" pitchFamily="2" charset="-122"/>
            </a:endParaRPr>
          </a:p>
        </p:txBody>
      </p:sp>
      <p:sp>
        <p:nvSpPr>
          <p:cNvPr id="19" name="Rectangle 18"/>
          <p:cNvSpPr>
            <a:spLocks noChangeArrowheads="1"/>
          </p:cNvSpPr>
          <p:nvPr/>
        </p:nvSpPr>
        <p:spPr bwMode="auto">
          <a:xfrm>
            <a:off x="1563585" y="4239804"/>
            <a:ext cx="2057400" cy="1371600"/>
          </a:xfrm>
          <a:prstGeom prst="rect">
            <a:avLst/>
          </a:prstGeom>
          <a:noFill/>
          <a:ln w="12700">
            <a:solidFill>
              <a:schemeClr val="bg2"/>
            </a:solidFill>
            <a:prstDash val="dash"/>
            <a:miter lim="800000"/>
          </a:ln>
          <a:extLst>
            <a:ext uri="{909E8E84-426E-40DD-AFC4-6F175D3DCCD1}">
              <a14:hiddenFill xmlns:a14="http://schemas.microsoft.com/office/drawing/2010/main">
                <a:solidFill>
                  <a:srgbClr val="FFFFFF"/>
                </a:solidFill>
              </a14:hiddenFill>
            </a:ext>
          </a:extLst>
        </p:spPr>
        <p:txBody>
          <a:bodyPr anchor="ctr">
            <a:spAutoFit/>
          </a:bodyPr>
          <a:lstStyle>
            <a:lvl1pPr>
              <a:defRPr kumimoji="1" sz="2400">
                <a:solidFill>
                  <a:srgbClr val="CC3300"/>
                </a:solidFill>
                <a:latin typeface="Times New Roman" panose="02020603050405020304" pitchFamily="18" charset="0"/>
                <a:ea typeface="黑体" panose="02010609060101010101" pitchFamily="49" charset="-122"/>
              </a:defRPr>
            </a:lvl1pPr>
            <a:lvl2pPr marL="742950" indent="-285750">
              <a:defRPr kumimoji="1" sz="2400">
                <a:solidFill>
                  <a:srgbClr val="CC3300"/>
                </a:solidFill>
                <a:latin typeface="Times New Roman" panose="02020603050405020304" pitchFamily="18" charset="0"/>
                <a:ea typeface="黑体" panose="02010609060101010101" pitchFamily="49" charset="-122"/>
              </a:defRPr>
            </a:lvl2pPr>
            <a:lvl3pPr marL="1143000" indent="-228600">
              <a:defRPr kumimoji="1" sz="2400">
                <a:solidFill>
                  <a:srgbClr val="CC3300"/>
                </a:solidFill>
                <a:latin typeface="Times New Roman" panose="02020603050405020304" pitchFamily="18" charset="0"/>
                <a:ea typeface="黑体" panose="02010609060101010101" pitchFamily="49" charset="-122"/>
              </a:defRPr>
            </a:lvl3pPr>
            <a:lvl4pPr marL="1600200" indent="-228600">
              <a:defRPr kumimoji="1" sz="2400">
                <a:solidFill>
                  <a:srgbClr val="CC3300"/>
                </a:solidFill>
                <a:latin typeface="Times New Roman" panose="02020603050405020304" pitchFamily="18" charset="0"/>
                <a:ea typeface="黑体" panose="02010609060101010101" pitchFamily="49" charset="-122"/>
              </a:defRPr>
            </a:lvl4pPr>
            <a:lvl5pPr marL="2057400" indent="-228600">
              <a:defRPr kumimoji="1" sz="2400">
                <a:solidFill>
                  <a:srgbClr val="CC3300"/>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kumimoji="1" sz="2400">
                <a:solidFill>
                  <a:srgbClr val="CC3300"/>
                </a:solidFill>
                <a:latin typeface="Times New Roman" panose="02020603050405020304" pitchFamily="18" charset="0"/>
                <a:ea typeface="黑体" panose="02010609060101010101" pitchFamily="49" charset="-122"/>
              </a:defRPr>
            </a:lvl9pPr>
          </a:lstStyle>
          <a:p>
            <a:pPr eaLnBrk="1" hangingPunct="1"/>
            <a:endParaRPr kumimoji="0" lang="zh-CN" altLang="en-US" sz="1800">
              <a:solidFill>
                <a:schemeClr val="tx1"/>
              </a:solidFill>
              <a:latin typeface="Arial" panose="020B0604020202020204" pitchFamily="34" charset="0"/>
              <a:ea typeface="宋体" panose="02010600030101010101" pitchFamily="2" charset="-122"/>
            </a:endParaRPr>
          </a:p>
        </p:txBody>
      </p:sp>
      <p:sp>
        <p:nvSpPr>
          <p:cNvPr id="20" name="Line 19"/>
          <p:cNvSpPr>
            <a:spLocks noChangeShapeType="1"/>
          </p:cNvSpPr>
          <p:nvPr/>
        </p:nvSpPr>
        <p:spPr bwMode="auto">
          <a:xfrm>
            <a:off x="3436835" y="2715804"/>
            <a:ext cx="336550" cy="0"/>
          </a:xfrm>
          <a:prstGeom prst="line">
            <a:avLst/>
          </a:prstGeom>
          <a:noFill/>
          <a:ln w="25400" cap="sq">
            <a:solidFill>
              <a:schemeClr val="tx2"/>
            </a:solidFill>
            <a:round/>
          </a:ln>
          <a:extLst>
            <a:ext uri="{909E8E84-426E-40DD-AFC4-6F175D3DCCD1}">
              <a14:hiddenFill xmlns:a14="http://schemas.microsoft.com/office/drawing/2010/main">
                <a:noFill/>
              </a14:hiddenFill>
            </a:ext>
          </a:extLst>
        </p:spPr>
        <p:txBody>
          <a:bodyPr anchor="ctr">
            <a:spAutoFit/>
          </a:bodyPr>
          <a:lstStyle/>
          <a:p>
            <a:endParaRPr lang="zh-CN" altLang="en-US"/>
          </a:p>
        </p:txBody>
      </p:sp>
      <p:sp>
        <p:nvSpPr>
          <p:cNvPr id="21" name="Line 20"/>
          <p:cNvSpPr>
            <a:spLocks noChangeShapeType="1"/>
          </p:cNvSpPr>
          <p:nvPr/>
        </p:nvSpPr>
        <p:spPr bwMode="auto">
          <a:xfrm>
            <a:off x="3773385" y="2704691"/>
            <a:ext cx="0" cy="1905000"/>
          </a:xfrm>
          <a:prstGeom prst="line">
            <a:avLst/>
          </a:prstGeom>
          <a:noFill/>
          <a:ln w="25400" cap="sq">
            <a:solidFill>
              <a:schemeClr val="tx2"/>
            </a:solidFill>
            <a:round/>
          </a:ln>
          <a:extLst>
            <a:ext uri="{909E8E84-426E-40DD-AFC4-6F175D3DCCD1}">
              <a14:hiddenFill xmlns:a14="http://schemas.microsoft.com/office/drawing/2010/main">
                <a:noFill/>
              </a14:hiddenFill>
            </a:ext>
          </a:extLst>
        </p:spPr>
        <p:txBody>
          <a:bodyPr anchor="ctr">
            <a:spAutoFit/>
          </a:bodyPr>
          <a:lstStyle/>
          <a:p>
            <a:endParaRPr lang="zh-CN" altLang="en-US"/>
          </a:p>
        </p:txBody>
      </p:sp>
      <p:sp>
        <p:nvSpPr>
          <p:cNvPr id="22" name="Line 21"/>
          <p:cNvSpPr>
            <a:spLocks noChangeShapeType="1"/>
          </p:cNvSpPr>
          <p:nvPr/>
        </p:nvSpPr>
        <p:spPr bwMode="auto">
          <a:xfrm flipH="1">
            <a:off x="2401785" y="4620804"/>
            <a:ext cx="1371600" cy="0"/>
          </a:xfrm>
          <a:prstGeom prst="line">
            <a:avLst/>
          </a:prstGeom>
          <a:noFill/>
          <a:ln w="25400" cap="sq">
            <a:solidFill>
              <a:schemeClr val="tx2"/>
            </a:solidFill>
            <a:round/>
            <a:tailEnd type="triangle" w="med" len="med"/>
          </a:ln>
          <a:extLst>
            <a:ext uri="{909E8E84-426E-40DD-AFC4-6F175D3DCCD1}">
              <a14:hiddenFill xmlns:a14="http://schemas.microsoft.com/office/drawing/2010/main">
                <a:noFill/>
              </a14:hiddenFill>
            </a:ext>
          </a:extLst>
        </p:spPr>
        <p:txBody>
          <a:bodyPr anchor="ctr">
            <a:spAutoFit/>
          </a:bodyPr>
          <a:lstStyle/>
          <a:p>
            <a:endParaRPr lang="zh-CN" altLang="en-US"/>
          </a:p>
        </p:txBody>
      </p:sp>
      <p:grpSp>
        <p:nvGrpSpPr>
          <p:cNvPr id="23" name="Group 22"/>
          <p:cNvGrpSpPr/>
          <p:nvPr/>
        </p:nvGrpSpPr>
        <p:grpSpPr bwMode="auto">
          <a:xfrm>
            <a:off x="1203222" y="2944404"/>
            <a:ext cx="1143000" cy="2133600"/>
            <a:chOff x="960" y="1728"/>
            <a:chExt cx="720" cy="1344"/>
          </a:xfrm>
        </p:grpSpPr>
        <p:sp>
          <p:nvSpPr>
            <p:cNvPr id="24" name="Line 23"/>
            <p:cNvSpPr>
              <a:spLocks noChangeShapeType="1"/>
            </p:cNvSpPr>
            <p:nvPr/>
          </p:nvSpPr>
          <p:spPr bwMode="auto">
            <a:xfrm flipH="1">
              <a:off x="960" y="3072"/>
              <a:ext cx="528" cy="0"/>
            </a:xfrm>
            <a:prstGeom prst="line">
              <a:avLst/>
            </a:prstGeom>
            <a:noFill/>
            <a:ln w="25400" cap="sq">
              <a:solidFill>
                <a:schemeClr val="tx2"/>
              </a:solidFill>
              <a:round/>
            </a:ln>
            <a:extLst>
              <a:ext uri="{909E8E84-426E-40DD-AFC4-6F175D3DCCD1}">
                <a14:hiddenFill xmlns:a14="http://schemas.microsoft.com/office/drawing/2010/main">
                  <a:noFill/>
                </a14:hiddenFill>
              </a:ext>
            </a:extLst>
          </p:spPr>
          <p:txBody>
            <a:bodyPr anchor="ctr">
              <a:spAutoFit/>
            </a:bodyPr>
            <a:lstStyle/>
            <a:p>
              <a:endParaRPr lang="zh-CN" altLang="en-US"/>
            </a:p>
          </p:txBody>
        </p:sp>
        <p:sp>
          <p:nvSpPr>
            <p:cNvPr id="25" name="Line 24"/>
            <p:cNvSpPr>
              <a:spLocks noChangeShapeType="1"/>
            </p:cNvSpPr>
            <p:nvPr/>
          </p:nvSpPr>
          <p:spPr bwMode="auto">
            <a:xfrm flipV="1">
              <a:off x="960" y="1728"/>
              <a:ext cx="0" cy="1344"/>
            </a:xfrm>
            <a:prstGeom prst="line">
              <a:avLst/>
            </a:prstGeom>
            <a:noFill/>
            <a:ln w="25400" cap="sq">
              <a:solidFill>
                <a:schemeClr val="tx2"/>
              </a:solidFill>
              <a:round/>
            </a:ln>
            <a:extLst>
              <a:ext uri="{909E8E84-426E-40DD-AFC4-6F175D3DCCD1}">
                <a14:hiddenFill xmlns:a14="http://schemas.microsoft.com/office/drawing/2010/main">
                  <a:noFill/>
                </a14:hiddenFill>
              </a:ext>
            </a:extLst>
          </p:spPr>
          <p:txBody>
            <a:bodyPr anchor="ctr">
              <a:spAutoFit/>
            </a:bodyPr>
            <a:lstStyle/>
            <a:p>
              <a:endParaRPr lang="zh-CN" altLang="en-US"/>
            </a:p>
          </p:txBody>
        </p:sp>
        <p:sp>
          <p:nvSpPr>
            <p:cNvPr id="26" name="Line 25"/>
            <p:cNvSpPr>
              <a:spLocks noChangeShapeType="1"/>
            </p:cNvSpPr>
            <p:nvPr/>
          </p:nvSpPr>
          <p:spPr bwMode="auto">
            <a:xfrm>
              <a:off x="960" y="1728"/>
              <a:ext cx="720" cy="0"/>
            </a:xfrm>
            <a:prstGeom prst="line">
              <a:avLst/>
            </a:prstGeom>
            <a:noFill/>
            <a:ln w="25400" cap="sq">
              <a:solidFill>
                <a:schemeClr val="tx2"/>
              </a:solidFill>
              <a:round/>
              <a:tailEnd type="triangle" w="med" len="med"/>
            </a:ln>
            <a:extLst>
              <a:ext uri="{909E8E84-426E-40DD-AFC4-6F175D3DCCD1}">
                <a14:hiddenFill xmlns:a14="http://schemas.microsoft.com/office/drawing/2010/main">
                  <a:noFill/>
                </a14:hiddenFill>
              </a:ext>
            </a:extLst>
          </p:spPr>
          <p:txBody>
            <a:bodyPr anchor="ctr">
              <a:spAutoFit/>
            </a:bodyPr>
            <a:lstStyle/>
            <a:p>
              <a:endParaRPr lang="zh-CN" altLang="en-US"/>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0-#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0-#ppt_w/2"/>
                                          </p:val>
                                        </p:tav>
                                        <p:tav tm="100000">
                                          <p:val>
                                            <p:strVal val="#ppt_x"/>
                                          </p:val>
                                        </p:tav>
                                      </p:tavLst>
                                    </p:anim>
                                    <p:anim calcmode="lin" valueType="num">
                                      <p:cBhvr additive="base">
                                        <p:cTn id="16" dur="5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0-#ppt_w/2"/>
                                          </p:val>
                                        </p:tav>
                                        <p:tav tm="100000">
                                          <p:val>
                                            <p:strVal val="#ppt_x"/>
                                          </p:val>
                                        </p:tav>
                                      </p:tavLst>
                                    </p:anim>
                                    <p:anim calcmode="lin" valueType="num">
                                      <p:cBhvr additive="base">
                                        <p:cTn id="24" dur="500" fill="hold"/>
                                        <p:tgtEl>
                                          <p:spTgt spid="20"/>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0-#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0-#ppt_w/2"/>
                                          </p:val>
                                        </p:tav>
                                        <p:tav tm="100000">
                                          <p:val>
                                            <p:strVal val="#ppt_x"/>
                                          </p:val>
                                        </p:tav>
                                      </p:tavLst>
                                    </p:anim>
                                    <p:anim calcmode="lin" valueType="num">
                                      <p:cBhvr additive="base">
                                        <p:cTn id="32" dur="500" fill="hold"/>
                                        <p:tgtEl>
                                          <p:spTgt spid="22"/>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fill="hold"/>
                                        <p:tgtEl>
                                          <p:spTgt spid="23"/>
                                        </p:tgtEl>
                                        <p:attrNameLst>
                                          <p:attrName>ppt_x</p:attrName>
                                        </p:attrNameLst>
                                      </p:cBhvr>
                                      <p:tavLst>
                                        <p:tav tm="0">
                                          <p:val>
                                            <p:strVal val="0-#ppt_w/2"/>
                                          </p:val>
                                        </p:tav>
                                        <p:tav tm="100000">
                                          <p:val>
                                            <p:strVal val="#ppt_x"/>
                                          </p:val>
                                        </p:tav>
                                      </p:tavLst>
                                    </p:anim>
                                    <p:anim calcmode="lin" valueType="num">
                                      <p:cBhvr additive="base">
                                        <p:cTn id="36"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500" fill="hold"/>
                                        <p:tgtEl>
                                          <p:spTgt spid="4"/>
                                        </p:tgtEl>
                                        <p:attrNameLst>
                                          <p:attrName>ppt_x</p:attrName>
                                        </p:attrNameLst>
                                      </p:cBhvr>
                                      <p:tavLst>
                                        <p:tav tm="0">
                                          <p:val>
                                            <p:strVal val="1+#ppt_w/2"/>
                                          </p:val>
                                        </p:tav>
                                        <p:tav tm="100000">
                                          <p:val>
                                            <p:strVal val="#ppt_x"/>
                                          </p:val>
                                        </p:tav>
                                      </p:tavLst>
                                    </p:anim>
                                    <p:anim calcmode="lin" valueType="num">
                                      <p:cBhvr additive="base">
                                        <p:cTn id="42" dur="500" fill="hold"/>
                                        <p:tgtEl>
                                          <p:spTgt spid="4"/>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additive="base">
                                        <p:cTn id="45" dur="500" fill="hold"/>
                                        <p:tgtEl>
                                          <p:spTgt spid="5"/>
                                        </p:tgtEl>
                                        <p:attrNameLst>
                                          <p:attrName>ppt_x</p:attrName>
                                        </p:attrNameLst>
                                      </p:cBhvr>
                                      <p:tavLst>
                                        <p:tav tm="0">
                                          <p:val>
                                            <p:strVal val="1+#ppt_w/2"/>
                                          </p:val>
                                        </p:tav>
                                        <p:tav tm="100000">
                                          <p:val>
                                            <p:strVal val="#ppt_x"/>
                                          </p:val>
                                        </p:tav>
                                      </p:tavLst>
                                    </p:anim>
                                    <p:anim calcmode="lin" valueType="num">
                                      <p:cBhvr additive="base">
                                        <p:cTn id="46" dur="500" fill="hold"/>
                                        <p:tgtEl>
                                          <p:spTgt spid="5"/>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additive="base">
                                        <p:cTn id="49" dur="500" fill="hold"/>
                                        <p:tgtEl>
                                          <p:spTgt spid="6"/>
                                        </p:tgtEl>
                                        <p:attrNameLst>
                                          <p:attrName>ppt_x</p:attrName>
                                        </p:attrNameLst>
                                      </p:cBhvr>
                                      <p:tavLst>
                                        <p:tav tm="0">
                                          <p:val>
                                            <p:strVal val="1+#ppt_w/2"/>
                                          </p:val>
                                        </p:tav>
                                        <p:tav tm="100000">
                                          <p:val>
                                            <p:strVal val="#ppt_x"/>
                                          </p:val>
                                        </p:tav>
                                      </p:tavLst>
                                    </p:anim>
                                    <p:anim calcmode="lin" valueType="num">
                                      <p:cBhvr additive="base">
                                        <p:cTn id="50" dur="500" fill="hold"/>
                                        <p:tgtEl>
                                          <p:spTgt spid="6"/>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additive="base">
                                        <p:cTn id="53" dur="500" fill="hold"/>
                                        <p:tgtEl>
                                          <p:spTgt spid="7"/>
                                        </p:tgtEl>
                                        <p:attrNameLst>
                                          <p:attrName>ppt_x</p:attrName>
                                        </p:attrNameLst>
                                      </p:cBhvr>
                                      <p:tavLst>
                                        <p:tav tm="0">
                                          <p:val>
                                            <p:strVal val="1+#ppt_w/2"/>
                                          </p:val>
                                        </p:tav>
                                        <p:tav tm="100000">
                                          <p:val>
                                            <p:strVal val="#ppt_x"/>
                                          </p:val>
                                        </p:tav>
                                      </p:tavLst>
                                    </p:anim>
                                    <p:anim calcmode="lin" valueType="num">
                                      <p:cBhvr additive="base">
                                        <p:cTn id="54" dur="500" fill="hold"/>
                                        <p:tgtEl>
                                          <p:spTgt spid="7"/>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500" fill="hold"/>
                                        <p:tgtEl>
                                          <p:spTgt spid="11"/>
                                        </p:tgtEl>
                                        <p:attrNameLst>
                                          <p:attrName>ppt_x</p:attrName>
                                        </p:attrNameLst>
                                      </p:cBhvr>
                                      <p:tavLst>
                                        <p:tav tm="0">
                                          <p:val>
                                            <p:strVal val="1+#ppt_w/2"/>
                                          </p:val>
                                        </p:tav>
                                        <p:tav tm="100000">
                                          <p:val>
                                            <p:strVal val="#ppt_x"/>
                                          </p:val>
                                        </p:tav>
                                      </p:tavLst>
                                    </p:anim>
                                    <p:anim calcmode="lin" valueType="num">
                                      <p:cBhvr additive="base">
                                        <p:cTn id="58" dur="500" fill="hold"/>
                                        <p:tgtEl>
                                          <p:spTgt spid="11"/>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fill="hold"/>
                                        <p:tgtEl>
                                          <p:spTgt spid="15"/>
                                        </p:tgtEl>
                                        <p:attrNameLst>
                                          <p:attrName>ppt_x</p:attrName>
                                        </p:attrNameLst>
                                      </p:cBhvr>
                                      <p:tavLst>
                                        <p:tav tm="0">
                                          <p:val>
                                            <p:strVal val="1+#ppt_w/2"/>
                                          </p:val>
                                        </p:tav>
                                        <p:tav tm="100000">
                                          <p:val>
                                            <p:strVal val="#ppt_x"/>
                                          </p:val>
                                        </p:tav>
                                      </p:tavLst>
                                    </p:anim>
                                    <p:anim calcmode="lin" valueType="num">
                                      <p:cBhvr additive="base">
                                        <p:cTn id="62"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15" grpId="0" animBg="1"/>
      <p:bldP spid="16" grpId="0"/>
      <p:bldP spid="17" grpId="0"/>
      <p:bldP spid="18" grpId="0" animBg="1"/>
      <p:bldP spid="19"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ChangeArrowheads="1"/>
          </p:cNvSpPr>
          <p:nvPr/>
        </p:nvSpPr>
        <p:spPr bwMode="auto">
          <a:xfrm>
            <a:off x="366919" y="1560103"/>
            <a:ext cx="8410161" cy="51508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lvl="1">
              <a:lnSpc>
                <a:spcPct val="120000"/>
              </a:lnSpc>
            </a:pPr>
            <a:r>
              <a:rPr kumimoji="1" lang="zh-CN" altLang="en-US" dirty="0">
                <a:solidFill>
                  <a:srgbClr val="006600"/>
                </a:solidFill>
                <a:latin typeface="+mn-lt"/>
                <a:ea typeface="+mn-ea"/>
                <a:cs typeface="+mn-ea"/>
                <a:sym typeface="+mn-lt"/>
              </a:rPr>
              <a:t>段内直接近调用：</a:t>
            </a:r>
            <a:r>
              <a:rPr kumimoji="1" lang="en-US" altLang="zh-CN" dirty="0">
                <a:solidFill>
                  <a:srgbClr val="006600"/>
                </a:solidFill>
                <a:latin typeface="+mn-lt"/>
                <a:ea typeface="+mn-ea"/>
                <a:cs typeface="+mn-ea"/>
                <a:sym typeface="+mn-lt"/>
              </a:rPr>
              <a:t>CALL  DST</a:t>
            </a:r>
            <a:r>
              <a:rPr kumimoji="1" lang="zh-CN" altLang="en-US" dirty="0">
                <a:solidFill>
                  <a:srgbClr val="006600"/>
                </a:solidFill>
                <a:latin typeface="+mn-lt"/>
                <a:ea typeface="+mn-ea"/>
                <a:cs typeface="+mn-ea"/>
                <a:sym typeface="+mn-lt"/>
              </a:rPr>
              <a:t>（</a:t>
            </a:r>
            <a:r>
              <a:rPr kumimoji="1" lang="en-US" altLang="zh-CN" dirty="0">
                <a:solidFill>
                  <a:srgbClr val="006600"/>
                </a:solidFill>
                <a:latin typeface="+mn-lt"/>
                <a:ea typeface="+mn-ea"/>
                <a:cs typeface="+mn-ea"/>
                <a:sym typeface="+mn-lt"/>
              </a:rPr>
              <a:t>DST</a:t>
            </a:r>
            <a:r>
              <a:rPr kumimoji="1" lang="zh-CN" altLang="en-US" dirty="0">
                <a:solidFill>
                  <a:srgbClr val="006600"/>
                </a:solidFill>
                <a:latin typeface="+mn-lt"/>
                <a:ea typeface="+mn-ea"/>
                <a:cs typeface="+mn-ea"/>
                <a:sym typeface="+mn-lt"/>
              </a:rPr>
              <a:t>为子程序名）</a:t>
            </a:r>
            <a:endParaRPr kumimoji="1" lang="zh-CN" altLang="en-US" dirty="0">
              <a:solidFill>
                <a:srgbClr val="006600"/>
              </a:solidFill>
              <a:latin typeface="+mn-lt"/>
              <a:ea typeface="+mn-ea"/>
              <a:cs typeface="+mn-ea"/>
              <a:sym typeface="+mn-lt"/>
            </a:endParaRPr>
          </a:p>
          <a:p>
            <a:pPr lvl="1">
              <a:lnSpc>
                <a:spcPct val="120000"/>
              </a:lnSpc>
            </a:pPr>
            <a:r>
              <a:rPr kumimoji="1" lang="zh-CN" altLang="en-US" dirty="0">
                <a:solidFill>
                  <a:srgbClr val="000000"/>
                </a:solidFill>
                <a:latin typeface="+mn-lt"/>
                <a:ea typeface="+mn-ea"/>
                <a:cs typeface="+mn-ea"/>
                <a:sym typeface="+mn-lt"/>
              </a:rPr>
              <a:t>执行操作：</a:t>
            </a:r>
            <a:r>
              <a:rPr kumimoji="1" lang="zh-CN" altLang="en-US" sz="2200" dirty="0">
                <a:solidFill>
                  <a:srgbClr val="000000"/>
                </a:solidFill>
                <a:latin typeface="+mn-lt"/>
                <a:ea typeface="+mn-ea"/>
                <a:cs typeface="+mn-ea"/>
                <a:sym typeface="+mn-lt"/>
              </a:rPr>
              <a:t> </a:t>
            </a:r>
            <a:r>
              <a:rPr kumimoji="1" lang="en-US" altLang="zh-CN" sz="2200" dirty="0">
                <a:solidFill>
                  <a:srgbClr val="000000"/>
                </a:solidFill>
                <a:latin typeface="+mn-lt"/>
                <a:ea typeface="+mn-ea"/>
                <a:cs typeface="+mn-ea"/>
                <a:sym typeface="+mn-lt"/>
              </a:rPr>
              <a:t>(SP) ← (SP) – 2  ;</a:t>
            </a:r>
            <a:r>
              <a:rPr kumimoji="1" lang="zh-CN" altLang="en-US" sz="2200" dirty="0">
                <a:solidFill>
                  <a:srgbClr val="000000"/>
                </a:solidFill>
                <a:latin typeface="+mn-lt"/>
                <a:ea typeface="+mn-ea"/>
                <a:cs typeface="+mn-ea"/>
                <a:sym typeface="+mn-lt"/>
              </a:rPr>
              <a:t>断点压入堆栈</a:t>
            </a:r>
            <a:endParaRPr kumimoji="1" lang="en-US" altLang="zh-CN" sz="2200" dirty="0">
              <a:solidFill>
                <a:srgbClr val="000000"/>
              </a:solidFill>
              <a:latin typeface="+mn-lt"/>
              <a:ea typeface="+mn-ea"/>
              <a:cs typeface="+mn-ea"/>
              <a:sym typeface="+mn-lt"/>
            </a:endParaRPr>
          </a:p>
          <a:p>
            <a:pPr lvl="1">
              <a:lnSpc>
                <a:spcPct val="120000"/>
              </a:lnSpc>
            </a:pPr>
            <a:r>
              <a:rPr kumimoji="1" lang="en-US" altLang="zh-CN" sz="2200" dirty="0">
                <a:solidFill>
                  <a:srgbClr val="000000"/>
                </a:solidFill>
                <a:latin typeface="+mn-lt"/>
                <a:ea typeface="+mn-ea"/>
                <a:cs typeface="+mn-ea"/>
                <a:sym typeface="+mn-lt"/>
              </a:rPr>
              <a:t>                    ( (SP)+1,(SP) ) ← (IP) ; </a:t>
            </a:r>
            <a:r>
              <a:rPr kumimoji="1" lang="zh-CN" altLang="en-US" sz="2200" dirty="0">
                <a:solidFill>
                  <a:srgbClr val="000000"/>
                </a:solidFill>
                <a:latin typeface="+mn-lt"/>
                <a:ea typeface="+mn-ea"/>
                <a:cs typeface="+mn-ea"/>
                <a:sym typeface="+mn-lt"/>
              </a:rPr>
              <a:t>主程序地址压栈</a:t>
            </a:r>
            <a:endParaRPr kumimoji="1" lang="zh-CN" altLang="en-US" sz="2200" dirty="0">
              <a:solidFill>
                <a:srgbClr val="000000"/>
              </a:solidFill>
              <a:latin typeface="+mn-lt"/>
              <a:ea typeface="+mn-ea"/>
              <a:cs typeface="+mn-ea"/>
              <a:sym typeface="+mn-lt"/>
            </a:endParaRPr>
          </a:p>
          <a:p>
            <a:pPr lvl="1">
              <a:lnSpc>
                <a:spcPct val="120000"/>
              </a:lnSpc>
            </a:pPr>
            <a:r>
              <a:rPr kumimoji="1" lang="zh-CN" altLang="en-US" sz="2200" dirty="0">
                <a:solidFill>
                  <a:srgbClr val="000000"/>
                </a:solidFill>
                <a:latin typeface="+mn-lt"/>
                <a:ea typeface="+mn-ea"/>
                <a:cs typeface="+mn-ea"/>
                <a:sym typeface="+mn-lt"/>
              </a:rPr>
              <a:t>                    </a:t>
            </a:r>
            <a:r>
              <a:rPr kumimoji="1" lang="en-US" altLang="zh-CN" sz="2200" dirty="0">
                <a:solidFill>
                  <a:srgbClr val="000000"/>
                </a:solidFill>
                <a:latin typeface="+mn-lt"/>
                <a:ea typeface="+mn-ea"/>
                <a:cs typeface="+mn-ea"/>
                <a:sym typeface="+mn-lt"/>
              </a:rPr>
              <a:t>(IP) ← (IP) + 16</a:t>
            </a:r>
            <a:r>
              <a:rPr kumimoji="1" lang="zh-CN" altLang="en-US" sz="2200" dirty="0">
                <a:solidFill>
                  <a:srgbClr val="000000"/>
                </a:solidFill>
                <a:latin typeface="+mn-lt"/>
                <a:ea typeface="+mn-ea"/>
                <a:cs typeface="+mn-ea"/>
                <a:sym typeface="+mn-lt"/>
              </a:rPr>
              <a:t>位位移量</a:t>
            </a:r>
            <a:endParaRPr kumimoji="1" lang="zh-CN" altLang="en-US" sz="2200" dirty="0">
              <a:solidFill>
                <a:srgbClr val="000000"/>
              </a:solidFill>
              <a:latin typeface="+mn-lt"/>
              <a:ea typeface="+mn-ea"/>
              <a:cs typeface="+mn-ea"/>
              <a:sym typeface="+mn-lt"/>
            </a:endParaRPr>
          </a:p>
          <a:p>
            <a:pPr lvl="1">
              <a:lnSpc>
                <a:spcPct val="120000"/>
              </a:lnSpc>
            </a:pPr>
            <a:r>
              <a:rPr kumimoji="1" lang="zh-CN" altLang="en-US" sz="2200" dirty="0">
                <a:solidFill>
                  <a:srgbClr val="FF0000"/>
                </a:solidFill>
                <a:latin typeface="+mn-lt"/>
                <a:ea typeface="+mn-ea"/>
                <a:cs typeface="+mn-ea"/>
                <a:sym typeface="+mn-lt"/>
              </a:rPr>
              <a:t>注意：</a:t>
            </a:r>
            <a:r>
              <a:rPr kumimoji="1" lang="en-US" altLang="zh-CN" sz="2200" dirty="0">
                <a:solidFill>
                  <a:srgbClr val="FF0000"/>
                </a:solidFill>
                <a:latin typeface="+mn-lt"/>
                <a:ea typeface="+mn-ea"/>
                <a:cs typeface="+mn-ea"/>
                <a:sym typeface="+mn-lt"/>
              </a:rPr>
              <a:t>IP</a:t>
            </a:r>
            <a:r>
              <a:rPr kumimoji="1" lang="zh-CN" altLang="en-US" sz="2200" dirty="0">
                <a:solidFill>
                  <a:srgbClr val="FF0000"/>
                </a:solidFill>
                <a:latin typeface="+mn-lt"/>
                <a:ea typeface="+mn-ea"/>
                <a:cs typeface="+mn-ea"/>
                <a:sym typeface="+mn-lt"/>
              </a:rPr>
              <a:t>为</a:t>
            </a:r>
            <a:r>
              <a:rPr kumimoji="1" lang="en-US" altLang="zh-CN" sz="2200" dirty="0">
                <a:solidFill>
                  <a:srgbClr val="FF0000"/>
                </a:solidFill>
                <a:latin typeface="+mn-lt"/>
                <a:ea typeface="+mn-ea"/>
                <a:cs typeface="+mn-ea"/>
                <a:sym typeface="+mn-lt"/>
              </a:rPr>
              <a:t>Call</a:t>
            </a:r>
            <a:r>
              <a:rPr kumimoji="1" lang="zh-CN" altLang="en-US" sz="2200" dirty="0">
                <a:solidFill>
                  <a:srgbClr val="FF0000"/>
                </a:solidFill>
                <a:latin typeface="+mn-lt"/>
                <a:ea typeface="+mn-ea"/>
                <a:cs typeface="+mn-ea"/>
                <a:sym typeface="+mn-lt"/>
              </a:rPr>
              <a:t>指令的下一条指令的地址，其与</a:t>
            </a:r>
            <a:r>
              <a:rPr kumimoji="1" lang="en-US" altLang="zh-CN" sz="2200" dirty="0">
                <a:solidFill>
                  <a:srgbClr val="FF0000"/>
                </a:solidFill>
                <a:latin typeface="+mn-lt"/>
                <a:ea typeface="+mn-ea"/>
                <a:cs typeface="+mn-ea"/>
                <a:sym typeface="+mn-lt"/>
              </a:rPr>
              <a:t>DST</a:t>
            </a:r>
            <a:r>
              <a:rPr kumimoji="1" lang="zh-CN" altLang="en-US" sz="2200" dirty="0">
                <a:solidFill>
                  <a:srgbClr val="FF0000"/>
                </a:solidFill>
                <a:latin typeface="+mn-lt"/>
                <a:ea typeface="+mn-ea"/>
                <a:cs typeface="+mn-ea"/>
                <a:sym typeface="+mn-lt"/>
              </a:rPr>
              <a:t>子程序的地址间的相对地址或位移量是固定的。</a:t>
            </a:r>
            <a:endParaRPr kumimoji="1" lang="zh-CN" altLang="en-US" sz="2200" dirty="0">
              <a:solidFill>
                <a:srgbClr val="FF0000"/>
              </a:solidFill>
              <a:latin typeface="+mn-lt"/>
              <a:ea typeface="+mn-ea"/>
              <a:cs typeface="+mn-ea"/>
              <a:sym typeface="+mn-lt"/>
            </a:endParaRPr>
          </a:p>
          <a:p>
            <a:pPr lvl="1">
              <a:lnSpc>
                <a:spcPct val="120000"/>
              </a:lnSpc>
            </a:pPr>
            <a:endParaRPr kumimoji="1" lang="zh-CN" altLang="en-US" sz="2200" dirty="0">
              <a:solidFill>
                <a:srgbClr val="000000"/>
              </a:solidFill>
              <a:latin typeface="+mn-lt"/>
              <a:ea typeface="+mn-ea"/>
              <a:cs typeface="+mn-ea"/>
              <a:sym typeface="+mn-lt"/>
            </a:endParaRPr>
          </a:p>
          <a:p>
            <a:pPr lvl="1">
              <a:lnSpc>
                <a:spcPct val="120000"/>
              </a:lnSpc>
            </a:pPr>
            <a:r>
              <a:rPr kumimoji="1" lang="zh-CN" altLang="en-US" dirty="0">
                <a:solidFill>
                  <a:srgbClr val="006600"/>
                </a:solidFill>
                <a:latin typeface="+mn-lt"/>
                <a:ea typeface="+mn-ea"/>
                <a:cs typeface="+mn-ea"/>
                <a:sym typeface="+mn-lt"/>
              </a:rPr>
              <a:t>段内间接近调用：</a:t>
            </a:r>
            <a:r>
              <a:rPr kumimoji="1" lang="en-US" altLang="zh-CN" dirty="0">
                <a:solidFill>
                  <a:srgbClr val="006600"/>
                </a:solidFill>
                <a:latin typeface="+mn-lt"/>
                <a:ea typeface="+mn-ea"/>
                <a:cs typeface="+mn-ea"/>
                <a:sym typeface="+mn-lt"/>
              </a:rPr>
              <a:t>CALL  DST</a:t>
            </a:r>
            <a:endParaRPr kumimoji="1" lang="en-US" altLang="zh-CN" dirty="0">
              <a:solidFill>
                <a:srgbClr val="006600"/>
              </a:solidFill>
              <a:latin typeface="+mn-lt"/>
              <a:ea typeface="+mn-ea"/>
              <a:cs typeface="+mn-ea"/>
              <a:sym typeface="+mn-lt"/>
            </a:endParaRPr>
          </a:p>
          <a:p>
            <a:pPr lvl="1">
              <a:lnSpc>
                <a:spcPct val="120000"/>
              </a:lnSpc>
            </a:pPr>
            <a:r>
              <a:rPr kumimoji="1" lang="zh-CN" altLang="en-US" dirty="0">
                <a:solidFill>
                  <a:srgbClr val="006600"/>
                </a:solidFill>
                <a:latin typeface="+mn-lt"/>
                <a:ea typeface="+mn-ea"/>
                <a:cs typeface="+mn-ea"/>
                <a:sym typeface="+mn-lt"/>
              </a:rPr>
              <a:t>（</a:t>
            </a:r>
            <a:r>
              <a:rPr kumimoji="1" lang="en-US" altLang="zh-CN" dirty="0">
                <a:solidFill>
                  <a:srgbClr val="006600"/>
                </a:solidFill>
                <a:latin typeface="+mn-lt"/>
                <a:ea typeface="+mn-ea"/>
                <a:cs typeface="+mn-ea"/>
                <a:sym typeface="+mn-lt"/>
              </a:rPr>
              <a:t>DST</a:t>
            </a:r>
            <a:r>
              <a:rPr kumimoji="1" lang="zh-CN" altLang="en-US" dirty="0">
                <a:solidFill>
                  <a:srgbClr val="006600"/>
                </a:solidFill>
                <a:latin typeface="+mn-lt"/>
                <a:ea typeface="+mn-ea"/>
                <a:cs typeface="+mn-ea"/>
                <a:sym typeface="+mn-lt"/>
              </a:rPr>
              <a:t>为寄存器如</a:t>
            </a:r>
            <a:r>
              <a:rPr kumimoji="1" lang="en-US" altLang="zh-CN" dirty="0">
                <a:solidFill>
                  <a:srgbClr val="006600"/>
                </a:solidFill>
                <a:latin typeface="+mn-lt"/>
                <a:ea typeface="+mn-ea"/>
                <a:cs typeface="+mn-ea"/>
                <a:sym typeface="+mn-lt"/>
              </a:rPr>
              <a:t>BX</a:t>
            </a:r>
            <a:r>
              <a:rPr kumimoji="1" lang="zh-CN" altLang="en-US" dirty="0">
                <a:solidFill>
                  <a:srgbClr val="006600"/>
                </a:solidFill>
                <a:latin typeface="+mn-lt"/>
                <a:ea typeface="+mn-ea"/>
                <a:cs typeface="+mn-ea"/>
                <a:sym typeface="+mn-lt"/>
              </a:rPr>
              <a:t>或存储器地址 </a:t>
            </a:r>
            <a:r>
              <a:rPr kumimoji="1" lang="en-US" altLang="zh-CN" dirty="0">
                <a:solidFill>
                  <a:srgbClr val="006600"/>
                </a:solidFill>
                <a:latin typeface="+mn-lt"/>
                <a:ea typeface="+mn-ea"/>
                <a:cs typeface="+mn-ea"/>
                <a:sym typeface="+mn-lt"/>
              </a:rPr>
              <a:t>WORD PTR [BX]</a:t>
            </a:r>
            <a:r>
              <a:rPr kumimoji="1" lang="zh-CN" altLang="en-US" dirty="0">
                <a:solidFill>
                  <a:srgbClr val="006600"/>
                </a:solidFill>
                <a:latin typeface="+mn-lt"/>
                <a:ea typeface="+mn-ea"/>
                <a:cs typeface="+mn-ea"/>
                <a:sym typeface="+mn-lt"/>
              </a:rPr>
              <a:t>）</a:t>
            </a:r>
            <a:endParaRPr kumimoji="1" lang="zh-CN" altLang="en-US" dirty="0">
              <a:solidFill>
                <a:srgbClr val="006600"/>
              </a:solidFill>
              <a:latin typeface="+mn-lt"/>
              <a:ea typeface="+mn-ea"/>
              <a:cs typeface="+mn-ea"/>
              <a:sym typeface="+mn-lt"/>
            </a:endParaRPr>
          </a:p>
          <a:p>
            <a:pPr lvl="1">
              <a:lnSpc>
                <a:spcPct val="120000"/>
              </a:lnSpc>
            </a:pPr>
            <a:r>
              <a:rPr kumimoji="1" lang="zh-CN" altLang="en-US" dirty="0">
                <a:solidFill>
                  <a:srgbClr val="000000"/>
                </a:solidFill>
                <a:latin typeface="+mn-lt"/>
                <a:ea typeface="+mn-ea"/>
                <a:cs typeface="+mn-ea"/>
                <a:sym typeface="+mn-lt"/>
              </a:rPr>
              <a:t>执行操作：</a:t>
            </a:r>
            <a:r>
              <a:rPr kumimoji="1" lang="zh-CN" altLang="en-US" sz="2200" dirty="0">
                <a:solidFill>
                  <a:srgbClr val="000000"/>
                </a:solidFill>
                <a:latin typeface="+mn-lt"/>
                <a:ea typeface="+mn-ea"/>
                <a:cs typeface="+mn-ea"/>
                <a:sym typeface="+mn-lt"/>
              </a:rPr>
              <a:t> </a:t>
            </a:r>
            <a:r>
              <a:rPr kumimoji="1" lang="en-US" altLang="zh-CN" sz="2200" dirty="0">
                <a:solidFill>
                  <a:srgbClr val="000000"/>
                </a:solidFill>
                <a:latin typeface="+mn-lt"/>
                <a:ea typeface="+mn-ea"/>
                <a:cs typeface="+mn-ea"/>
                <a:sym typeface="+mn-lt"/>
              </a:rPr>
              <a:t>(SP) ← (SP) – 2</a:t>
            </a:r>
            <a:endParaRPr kumimoji="1" lang="en-US" altLang="zh-CN" sz="2200" dirty="0">
              <a:solidFill>
                <a:srgbClr val="000000"/>
              </a:solidFill>
              <a:latin typeface="+mn-lt"/>
              <a:ea typeface="+mn-ea"/>
              <a:cs typeface="+mn-ea"/>
              <a:sym typeface="+mn-lt"/>
            </a:endParaRPr>
          </a:p>
          <a:p>
            <a:pPr lvl="1">
              <a:lnSpc>
                <a:spcPct val="120000"/>
              </a:lnSpc>
            </a:pPr>
            <a:r>
              <a:rPr kumimoji="1" lang="en-US" altLang="zh-CN" sz="2200" dirty="0">
                <a:solidFill>
                  <a:srgbClr val="000000"/>
                </a:solidFill>
                <a:latin typeface="+mn-lt"/>
                <a:ea typeface="+mn-ea"/>
                <a:cs typeface="+mn-ea"/>
                <a:sym typeface="+mn-lt"/>
              </a:rPr>
              <a:t>                    ( (SP)+1,(SP) ) ← (IP)</a:t>
            </a:r>
            <a:endParaRPr kumimoji="1" lang="en-US" altLang="zh-CN" sz="2200" dirty="0">
              <a:solidFill>
                <a:srgbClr val="000000"/>
              </a:solidFill>
              <a:latin typeface="+mn-lt"/>
              <a:ea typeface="+mn-ea"/>
              <a:cs typeface="+mn-ea"/>
              <a:sym typeface="+mn-lt"/>
            </a:endParaRPr>
          </a:p>
          <a:p>
            <a:pPr lvl="1">
              <a:lnSpc>
                <a:spcPct val="120000"/>
              </a:lnSpc>
            </a:pPr>
            <a:r>
              <a:rPr kumimoji="1" lang="en-US" altLang="zh-CN" sz="2200" dirty="0">
                <a:solidFill>
                  <a:srgbClr val="000000"/>
                </a:solidFill>
                <a:latin typeface="+mn-lt"/>
                <a:ea typeface="+mn-ea"/>
                <a:cs typeface="+mn-ea"/>
                <a:sym typeface="+mn-lt"/>
              </a:rPr>
              <a:t>                    (IP) ← (EA)</a:t>
            </a:r>
            <a:r>
              <a:rPr kumimoji="1" lang="zh-CN" altLang="en-US" sz="2200" dirty="0">
                <a:solidFill>
                  <a:srgbClr val="000000"/>
                </a:solidFill>
                <a:latin typeface="+mn-lt"/>
                <a:ea typeface="+mn-ea"/>
                <a:cs typeface="+mn-ea"/>
                <a:sym typeface="+mn-lt"/>
              </a:rPr>
              <a:t> </a:t>
            </a:r>
            <a:r>
              <a:rPr kumimoji="1" lang="en-US" altLang="zh-CN" dirty="0">
                <a:solidFill>
                  <a:srgbClr val="000000"/>
                </a:solidFill>
                <a:latin typeface="+mn-lt"/>
                <a:ea typeface="+mn-ea"/>
                <a:cs typeface="+mn-ea"/>
                <a:sym typeface="+mn-lt"/>
              </a:rPr>
              <a:t>(</a:t>
            </a:r>
            <a:r>
              <a:rPr kumimoji="1" lang="en-US" altLang="zh-CN" dirty="0">
                <a:solidFill>
                  <a:srgbClr val="FF6600"/>
                </a:solidFill>
                <a:latin typeface="+mn-lt"/>
                <a:ea typeface="+mn-ea"/>
                <a:cs typeface="+mn-ea"/>
                <a:sym typeface="+mn-lt"/>
              </a:rPr>
              <a:t>DST</a:t>
            </a:r>
            <a:r>
              <a:rPr kumimoji="1" lang="zh-CN" altLang="en-US" dirty="0">
                <a:solidFill>
                  <a:srgbClr val="FF6600"/>
                </a:solidFill>
                <a:latin typeface="+mn-lt"/>
                <a:ea typeface="+mn-ea"/>
                <a:cs typeface="+mn-ea"/>
                <a:sym typeface="+mn-lt"/>
              </a:rPr>
              <a:t>为内存地址</a:t>
            </a:r>
            <a:r>
              <a:rPr kumimoji="1" lang="en-US" altLang="zh-CN" dirty="0">
                <a:solidFill>
                  <a:srgbClr val="000000"/>
                </a:solidFill>
                <a:latin typeface="+mn-lt"/>
                <a:ea typeface="+mn-ea"/>
                <a:cs typeface="+mn-ea"/>
                <a:sym typeface="+mn-lt"/>
              </a:rPr>
              <a:t>)</a:t>
            </a:r>
            <a:endParaRPr kumimoji="1" lang="en-US" altLang="zh-CN" sz="2200" i="1" dirty="0">
              <a:solidFill>
                <a:srgbClr val="000000"/>
              </a:solidFill>
              <a:latin typeface="+mn-lt"/>
              <a:ea typeface="+mn-ea"/>
              <a:cs typeface="+mn-ea"/>
              <a:sym typeface="+mn-lt"/>
            </a:endParaRPr>
          </a:p>
        </p:txBody>
      </p:sp>
      <p:sp>
        <p:nvSpPr>
          <p:cNvPr id="2" name="矩形 1"/>
          <p:cNvSpPr/>
          <p:nvPr/>
        </p:nvSpPr>
        <p:spPr>
          <a:xfrm>
            <a:off x="564874" y="1036883"/>
            <a:ext cx="2771849" cy="523220"/>
          </a:xfrm>
          <a:prstGeom prst="rect">
            <a:avLst/>
          </a:prstGeom>
        </p:spPr>
        <p:txBody>
          <a:bodyPr wrap="none">
            <a:spAutoFit/>
          </a:bodyPr>
          <a:lstStyle/>
          <a:p>
            <a:r>
              <a:rPr kumimoji="1" lang="en-US" altLang="zh-CN" sz="2800" dirty="0">
                <a:solidFill>
                  <a:srgbClr val="CC3300"/>
                </a:solidFill>
                <a:latin typeface="+mn-lt"/>
                <a:ea typeface="+mn-ea"/>
                <a:cs typeface="+mn-ea"/>
                <a:sym typeface="+mn-lt"/>
              </a:rPr>
              <a:t> CALL </a:t>
            </a:r>
            <a:r>
              <a:rPr kumimoji="1" lang="zh-CN" altLang="en-US" sz="2800" dirty="0">
                <a:solidFill>
                  <a:srgbClr val="CC3300"/>
                </a:solidFill>
                <a:latin typeface="+mn-lt"/>
                <a:ea typeface="+mn-ea"/>
                <a:cs typeface="+mn-ea"/>
                <a:sym typeface="+mn-lt"/>
              </a:rPr>
              <a:t>调用指令</a:t>
            </a:r>
            <a:endParaRPr kumimoji="1" lang="zh-CN" altLang="en-US" sz="2800" dirty="0">
              <a:solidFill>
                <a:srgbClr val="CC330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2706">
                                            <p:txEl>
                                              <p:pRg st="0" end="0"/>
                                            </p:txEl>
                                          </p:spTgt>
                                        </p:tgtEl>
                                        <p:attrNameLst>
                                          <p:attrName>style.visibility</p:attrName>
                                        </p:attrNameLst>
                                      </p:cBhvr>
                                      <p:to>
                                        <p:strVal val="visible"/>
                                      </p:to>
                                    </p:set>
                                    <p:animEffect transition="in" filter="randombar(horizontal)">
                                      <p:cBhvr>
                                        <p:cTn id="7" dur="500"/>
                                        <p:tgtEl>
                                          <p:spTgt spid="7270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2706">
                                            <p:txEl>
                                              <p:pRg st="1" end="1"/>
                                            </p:txEl>
                                          </p:spTgt>
                                        </p:tgtEl>
                                        <p:attrNameLst>
                                          <p:attrName>style.visibility</p:attrName>
                                        </p:attrNameLst>
                                      </p:cBhvr>
                                      <p:to>
                                        <p:strVal val="visible"/>
                                      </p:to>
                                    </p:set>
                                    <p:animEffect transition="in" filter="randombar(horizontal)">
                                      <p:cBhvr>
                                        <p:cTn id="12" dur="500"/>
                                        <p:tgtEl>
                                          <p:spTgt spid="72706">
                                            <p:txEl>
                                              <p:pRg st="1" end="1"/>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72706">
                                            <p:txEl>
                                              <p:pRg st="2" end="2"/>
                                            </p:txEl>
                                          </p:spTgt>
                                        </p:tgtEl>
                                        <p:attrNameLst>
                                          <p:attrName>style.visibility</p:attrName>
                                        </p:attrNameLst>
                                      </p:cBhvr>
                                      <p:to>
                                        <p:strVal val="visible"/>
                                      </p:to>
                                    </p:set>
                                    <p:animEffect transition="in" filter="randombar(horizontal)">
                                      <p:cBhvr>
                                        <p:cTn id="15" dur="500"/>
                                        <p:tgtEl>
                                          <p:spTgt spid="72706">
                                            <p:txEl>
                                              <p:pRg st="2" end="2"/>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72706">
                                            <p:txEl>
                                              <p:pRg st="3" end="3"/>
                                            </p:txEl>
                                          </p:spTgt>
                                        </p:tgtEl>
                                        <p:attrNameLst>
                                          <p:attrName>style.visibility</p:attrName>
                                        </p:attrNameLst>
                                      </p:cBhvr>
                                      <p:to>
                                        <p:strVal val="visible"/>
                                      </p:to>
                                    </p:set>
                                    <p:animEffect transition="in" filter="randombar(horizontal)">
                                      <p:cBhvr>
                                        <p:cTn id="18" dur="500"/>
                                        <p:tgtEl>
                                          <p:spTgt spid="72706">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72706">
                                            <p:txEl>
                                              <p:pRg st="4" end="4"/>
                                            </p:txEl>
                                          </p:spTgt>
                                        </p:tgtEl>
                                        <p:attrNameLst>
                                          <p:attrName>style.visibility</p:attrName>
                                        </p:attrNameLst>
                                      </p:cBhvr>
                                      <p:to>
                                        <p:strVal val="visible"/>
                                      </p:to>
                                    </p:set>
                                    <p:animEffect transition="in" filter="randombar(horizontal)">
                                      <p:cBhvr>
                                        <p:cTn id="23" dur="500"/>
                                        <p:tgtEl>
                                          <p:spTgt spid="72706">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72706">
                                            <p:txEl>
                                              <p:pRg st="6" end="6"/>
                                            </p:txEl>
                                          </p:spTgt>
                                        </p:tgtEl>
                                        <p:attrNameLst>
                                          <p:attrName>style.visibility</p:attrName>
                                        </p:attrNameLst>
                                      </p:cBhvr>
                                      <p:to>
                                        <p:strVal val="visible"/>
                                      </p:to>
                                    </p:set>
                                    <p:animEffect transition="in" filter="randombar(horizontal)">
                                      <p:cBhvr>
                                        <p:cTn id="28" dur="500"/>
                                        <p:tgtEl>
                                          <p:spTgt spid="72706">
                                            <p:txEl>
                                              <p:pRg st="6" end="6"/>
                                            </p:txEl>
                                          </p:spTgt>
                                        </p:tgtEl>
                                      </p:cBhvr>
                                    </p:animEffect>
                                  </p:childTnLst>
                                </p:cTn>
                              </p:par>
                              <p:par>
                                <p:cTn id="29" presetID="14" presetClass="entr" presetSubtype="10" fill="hold" nodeType="withEffect">
                                  <p:stCondLst>
                                    <p:cond delay="0"/>
                                  </p:stCondLst>
                                  <p:childTnLst>
                                    <p:set>
                                      <p:cBhvr>
                                        <p:cTn id="30" dur="1" fill="hold">
                                          <p:stCondLst>
                                            <p:cond delay="0"/>
                                          </p:stCondLst>
                                        </p:cTn>
                                        <p:tgtEl>
                                          <p:spTgt spid="72706">
                                            <p:txEl>
                                              <p:pRg st="7" end="7"/>
                                            </p:txEl>
                                          </p:spTgt>
                                        </p:tgtEl>
                                        <p:attrNameLst>
                                          <p:attrName>style.visibility</p:attrName>
                                        </p:attrNameLst>
                                      </p:cBhvr>
                                      <p:to>
                                        <p:strVal val="visible"/>
                                      </p:to>
                                    </p:set>
                                    <p:animEffect transition="in" filter="randombar(horizontal)">
                                      <p:cBhvr>
                                        <p:cTn id="31" dur="500"/>
                                        <p:tgtEl>
                                          <p:spTgt spid="72706">
                                            <p:txEl>
                                              <p:pRg st="7" end="7"/>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nodeType="clickEffect">
                                  <p:stCondLst>
                                    <p:cond delay="0"/>
                                  </p:stCondLst>
                                  <p:childTnLst>
                                    <p:set>
                                      <p:cBhvr>
                                        <p:cTn id="35" dur="1" fill="hold">
                                          <p:stCondLst>
                                            <p:cond delay="0"/>
                                          </p:stCondLst>
                                        </p:cTn>
                                        <p:tgtEl>
                                          <p:spTgt spid="72706">
                                            <p:txEl>
                                              <p:pRg st="8" end="8"/>
                                            </p:txEl>
                                          </p:spTgt>
                                        </p:tgtEl>
                                        <p:attrNameLst>
                                          <p:attrName>style.visibility</p:attrName>
                                        </p:attrNameLst>
                                      </p:cBhvr>
                                      <p:to>
                                        <p:strVal val="visible"/>
                                      </p:to>
                                    </p:set>
                                    <p:animEffect transition="in" filter="randombar(horizontal)">
                                      <p:cBhvr>
                                        <p:cTn id="36" dur="500"/>
                                        <p:tgtEl>
                                          <p:spTgt spid="72706">
                                            <p:txEl>
                                              <p:pRg st="8" end="8"/>
                                            </p:txEl>
                                          </p:spTgt>
                                        </p:tgtEl>
                                      </p:cBhvr>
                                    </p:animEffect>
                                  </p:childTnLst>
                                </p:cTn>
                              </p:par>
                              <p:par>
                                <p:cTn id="37" presetID="14" presetClass="entr" presetSubtype="10" fill="hold" nodeType="withEffect">
                                  <p:stCondLst>
                                    <p:cond delay="0"/>
                                  </p:stCondLst>
                                  <p:childTnLst>
                                    <p:set>
                                      <p:cBhvr>
                                        <p:cTn id="38" dur="1" fill="hold">
                                          <p:stCondLst>
                                            <p:cond delay="0"/>
                                          </p:stCondLst>
                                        </p:cTn>
                                        <p:tgtEl>
                                          <p:spTgt spid="72706">
                                            <p:txEl>
                                              <p:pRg st="9" end="9"/>
                                            </p:txEl>
                                          </p:spTgt>
                                        </p:tgtEl>
                                        <p:attrNameLst>
                                          <p:attrName>style.visibility</p:attrName>
                                        </p:attrNameLst>
                                      </p:cBhvr>
                                      <p:to>
                                        <p:strVal val="visible"/>
                                      </p:to>
                                    </p:set>
                                    <p:animEffect transition="in" filter="randombar(horizontal)">
                                      <p:cBhvr>
                                        <p:cTn id="39" dur="500"/>
                                        <p:tgtEl>
                                          <p:spTgt spid="72706">
                                            <p:txEl>
                                              <p:pRg st="9" end="9"/>
                                            </p:txEl>
                                          </p:spTgt>
                                        </p:tgtEl>
                                      </p:cBhvr>
                                    </p:animEffect>
                                  </p:childTnLst>
                                </p:cTn>
                              </p:par>
                              <p:par>
                                <p:cTn id="40" presetID="14" presetClass="entr" presetSubtype="10" fill="hold" nodeType="withEffect">
                                  <p:stCondLst>
                                    <p:cond delay="0"/>
                                  </p:stCondLst>
                                  <p:childTnLst>
                                    <p:set>
                                      <p:cBhvr>
                                        <p:cTn id="41" dur="1" fill="hold">
                                          <p:stCondLst>
                                            <p:cond delay="0"/>
                                          </p:stCondLst>
                                        </p:cTn>
                                        <p:tgtEl>
                                          <p:spTgt spid="72706">
                                            <p:txEl>
                                              <p:pRg st="10" end="10"/>
                                            </p:txEl>
                                          </p:spTgt>
                                        </p:tgtEl>
                                        <p:attrNameLst>
                                          <p:attrName>style.visibility</p:attrName>
                                        </p:attrNameLst>
                                      </p:cBhvr>
                                      <p:to>
                                        <p:strVal val="visible"/>
                                      </p:to>
                                    </p:set>
                                    <p:animEffect transition="in" filter="randombar(horizontal)">
                                      <p:cBhvr>
                                        <p:cTn id="42" dur="500"/>
                                        <p:tgtEl>
                                          <p:spTgt spid="7270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2"/>
          <p:cNvSpPr txBox="1">
            <a:spLocks noChangeArrowheads="1"/>
          </p:cNvSpPr>
          <p:nvPr/>
        </p:nvSpPr>
        <p:spPr bwMode="auto">
          <a:xfrm>
            <a:off x="865602" y="1389269"/>
            <a:ext cx="7812087" cy="4720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a:defRPr sz="2400" b="1">
                <a:solidFill>
                  <a:schemeClr val="tx1"/>
                </a:solidFill>
                <a:latin typeface="Times New Roman" panose="02020603050405020304" pitchFamily="18" charset="0"/>
                <a:ea typeface="宋体" panose="02010600030101010101" pitchFamily="2" charset="-122"/>
              </a:defRPr>
            </a:lvl2pPr>
            <a:lvl3pPr>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kumimoji="1" lang="en-US" altLang="zh-CN" sz="2800" dirty="0">
                <a:solidFill>
                  <a:srgbClr val="CC3300"/>
                </a:solidFill>
                <a:latin typeface="+mn-lt"/>
                <a:ea typeface="+mn-ea"/>
                <a:cs typeface="+mn-ea"/>
                <a:sym typeface="+mn-lt"/>
              </a:rPr>
              <a:t>RET </a:t>
            </a:r>
            <a:r>
              <a:rPr kumimoji="1" lang="zh-CN" altLang="en-US" sz="2800" dirty="0">
                <a:solidFill>
                  <a:srgbClr val="CC3300"/>
                </a:solidFill>
                <a:latin typeface="+mn-lt"/>
                <a:ea typeface="+mn-ea"/>
                <a:cs typeface="+mn-ea"/>
                <a:sym typeface="+mn-lt"/>
              </a:rPr>
              <a:t>返回指令</a:t>
            </a:r>
            <a:endParaRPr kumimoji="1" lang="zh-CN" altLang="en-US" sz="2800" dirty="0">
              <a:solidFill>
                <a:srgbClr val="CC3300"/>
              </a:solidFill>
              <a:latin typeface="+mn-lt"/>
              <a:ea typeface="+mn-ea"/>
              <a:cs typeface="+mn-ea"/>
              <a:sym typeface="+mn-lt"/>
            </a:endParaRPr>
          </a:p>
          <a:p>
            <a:pPr algn="just"/>
            <a:endParaRPr kumimoji="1" lang="zh-CN" altLang="en-US" dirty="0">
              <a:solidFill>
                <a:srgbClr val="000000"/>
              </a:solidFill>
              <a:latin typeface="+mn-lt"/>
              <a:ea typeface="+mn-ea"/>
              <a:cs typeface="+mn-ea"/>
              <a:sym typeface="+mn-lt"/>
            </a:endParaRPr>
          </a:p>
          <a:p>
            <a:pPr lvl="1" algn="just">
              <a:lnSpc>
                <a:spcPct val="110000"/>
              </a:lnSpc>
            </a:pPr>
            <a:r>
              <a:rPr kumimoji="1" lang="zh-CN" altLang="en-US" dirty="0">
                <a:solidFill>
                  <a:srgbClr val="006600"/>
                </a:solidFill>
                <a:latin typeface="+mn-lt"/>
                <a:ea typeface="+mn-ea"/>
                <a:cs typeface="+mn-ea"/>
                <a:sym typeface="+mn-lt"/>
              </a:rPr>
              <a:t>段内近返回：</a:t>
            </a:r>
            <a:r>
              <a:rPr kumimoji="1" lang="en-US" altLang="zh-CN" dirty="0">
                <a:solidFill>
                  <a:srgbClr val="006600"/>
                </a:solidFill>
                <a:latin typeface="+mn-lt"/>
                <a:ea typeface="+mn-ea"/>
                <a:cs typeface="+mn-ea"/>
                <a:sym typeface="+mn-lt"/>
              </a:rPr>
              <a:t>RET</a:t>
            </a:r>
            <a:endParaRPr kumimoji="1" lang="en-US" altLang="zh-CN" dirty="0">
              <a:solidFill>
                <a:srgbClr val="006600"/>
              </a:solidFill>
              <a:latin typeface="+mn-lt"/>
              <a:ea typeface="+mn-ea"/>
              <a:cs typeface="+mn-ea"/>
              <a:sym typeface="+mn-lt"/>
            </a:endParaRPr>
          </a:p>
          <a:p>
            <a:pPr lvl="2" algn="just">
              <a:lnSpc>
                <a:spcPct val="110000"/>
              </a:lnSpc>
            </a:pPr>
            <a:endParaRPr kumimoji="1" lang="en-US" altLang="zh-CN" sz="2200" dirty="0">
              <a:solidFill>
                <a:srgbClr val="000000"/>
              </a:solidFill>
              <a:latin typeface="+mn-lt"/>
              <a:ea typeface="+mn-ea"/>
              <a:cs typeface="+mn-ea"/>
              <a:sym typeface="+mn-lt"/>
            </a:endParaRPr>
          </a:p>
          <a:p>
            <a:pPr lvl="2" algn="just">
              <a:lnSpc>
                <a:spcPct val="110000"/>
              </a:lnSpc>
            </a:pPr>
            <a:endParaRPr kumimoji="1" lang="en-US" altLang="zh-CN" sz="2200" dirty="0">
              <a:solidFill>
                <a:srgbClr val="000000"/>
              </a:solidFill>
              <a:latin typeface="+mn-lt"/>
              <a:ea typeface="+mn-ea"/>
              <a:cs typeface="+mn-ea"/>
              <a:sym typeface="+mn-lt"/>
            </a:endParaRPr>
          </a:p>
          <a:p>
            <a:pPr lvl="2" algn="just">
              <a:lnSpc>
                <a:spcPct val="110000"/>
              </a:lnSpc>
            </a:pPr>
            <a:endParaRPr kumimoji="1" lang="en-US" altLang="zh-CN" sz="2200" dirty="0">
              <a:solidFill>
                <a:srgbClr val="000000"/>
              </a:solidFill>
              <a:latin typeface="+mn-lt"/>
              <a:ea typeface="+mn-ea"/>
              <a:cs typeface="+mn-ea"/>
              <a:sym typeface="+mn-lt"/>
            </a:endParaRPr>
          </a:p>
          <a:p>
            <a:pPr lvl="2" algn="just">
              <a:lnSpc>
                <a:spcPct val="110000"/>
              </a:lnSpc>
            </a:pPr>
            <a:endParaRPr kumimoji="1" lang="en-US" altLang="zh-CN" sz="2200" dirty="0">
              <a:solidFill>
                <a:srgbClr val="000000"/>
              </a:solidFill>
              <a:latin typeface="+mn-lt"/>
              <a:ea typeface="+mn-ea"/>
              <a:cs typeface="+mn-ea"/>
              <a:sym typeface="+mn-lt"/>
            </a:endParaRPr>
          </a:p>
          <a:p>
            <a:pPr lvl="2" algn="just">
              <a:lnSpc>
                <a:spcPct val="110000"/>
              </a:lnSpc>
            </a:pPr>
            <a:endParaRPr kumimoji="1" lang="en-US" altLang="zh-CN" sz="2200" dirty="0">
              <a:solidFill>
                <a:srgbClr val="000000"/>
              </a:solidFill>
              <a:latin typeface="+mn-lt"/>
              <a:ea typeface="+mn-ea"/>
              <a:cs typeface="+mn-ea"/>
              <a:sym typeface="+mn-lt"/>
            </a:endParaRPr>
          </a:p>
          <a:p>
            <a:pPr lvl="2" algn="just">
              <a:lnSpc>
                <a:spcPct val="110000"/>
              </a:lnSpc>
            </a:pPr>
            <a:endParaRPr kumimoji="1" lang="en-US" altLang="zh-CN" sz="2200" dirty="0">
              <a:solidFill>
                <a:srgbClr val="000000"/>
              </a:solidFill>
              <a:latin typeface="+mn-lt"/>
              <a:ea typeface="+mn-ea"/>
              <a:cs typeface="+mn-ea"/>
              <a:sym typeface="+mn-lt"/>
            </a:endParaRPr>
          </a:p>
          <a:p>
            <a:pPr lvl="1" algn="just">
              <a:lnSpc>
                <a:spcPct val="110000"/>
              </a:lnSpc>
            </a:pPr>
            <a:r>
              <a:rPr kumimoji="1" lang="zh-CN" altLang="en-US" dirty="0">
                <a:solidFill>
                  <a:srgbClr val="006600"/>
                </a:solidFill>
                <a:latin typeface="+mn-lt"/>
                <a:ea typeface="+mn-ea"/>
                <a:cs typeface="+mn-ea"/>
                <a:sym typeface="+mn-lt"/>
              </a:rPr>
              <a:t>段内带立即数近返回：</a:t>
            </a:r>
            <a:r>
              <a:rPr kumimoji="1" lang="en-US" altLang="zh-CN" dirty="0">
                <a:solidFill>
                  <a:srgbClr val="006600"/>
                </a:solidFill>
                <a:latin typeface="+mn-lt"/>
                <a:ea typeface="+mn-ea"/>
                <a:cs typeface="+mn-ea"/>
                <a:sym typeface="+mn-lt"/>
              </a:rPr>
              <a:t>RET  EXP</a:t>
            </a:r>
            <a:endParaRPr kumimoji="1" lang="en-US" altLang="zh-CN" dirty="0">
              <a:solidFill>
                <a:srgbClr val="006600"/>
              </a:solidFill>
              <a:latin typeface="+mn-lt"/>
              <a:ea typeface="+mn-ea"/>
              <a:cs typeface="+mn-ea"/>
              <a:sym typeface="+mn-lt"/>
            </a:endParaRPr>
          </a:p>
          <a:p>
            <a:pPr lvl="1" algn="just">
              <a:lnSpc>
                <a:spcPct val="110000"/>
              </a:lnSpc>
            </a:pPr>
            <a:br>
              <a:rPr kumimoji="1" lang="zh-CN" altLang="en-US" dirty="0">
                <a:latin typeface="+mn-lt"/>
                <a:ea typeface="+mn-ea"/>
                <a:cs typeface="+mn-ea"/>
                <a:sym typeface="+mn-lt"/>
              </a:rPr>
            </a:br>
            <a:endParaRPr kumimoji="1" lang="zh-CN" altLang="en-US" dirty="0">
              <a:latin typeface="+mn-lt"/>
              <a:ea typeface="+mn-ea"/>
              <a:cs typeface="+mn-ea"/>
              <a:sym typeface="+mn-lt"/>
            </a:endParaRPr>
          </a:p>
        </p:txBody>
      </p:sp>
      <p:sp>
        <p:nvSpPr>
          <p:cNvPr id="2" name="矩形 1"/>
          <p:cNvSpPr/>
          <p:nvPr/>
        </p:nvSpPr>
        <p:spPr>
          <a:xfrm>
            <a:off x="1345199" y="5331983"/>
            <a:ext cx="6933200" cy="1200329"/>
          </a:xfrm>
          <a:prstGeom prst="rect">
            <a:avLst/>
          </a:prstGeom>
        </p:spPr>
        <p:txBody>
          <a:bodyPr wrap="square">
            <a:spAutoFit/>
          </a:bodyPr>
          <a:lstStyle/>
          <a:p>
            <a:pPr algn="just"/>
            <a:r>
              <a:rPr kumimoji="1" lang="en-US" altLang="zh-CN" dirty="0">
                <a:latin typeface="+mn-lt"/>
                <a:ea typeface="+mn-ea"/>
                <a:cs typeface="+mn-ea"/>
                <a:sym typeface="+mn-lt"/>
              </a:rPr>
              <a:t>EXP</a:t>
            </a:r>
            <a:r>
              <a:rPr kumimoji="1" lang="zh-CN" altLang="en-US" dirty="0">
                <a:latin typeface="+mn-lt"/>
                <a:ea typeface="+mn-ea"/>
                <a:cs typeface="+mn-ea"/>
                <a:sym typeface="+mn-lt"/>
              </a:rPr>
              <a:t>表示弹出断点之后，使</a:t>
            </a:r>
            <a:r>
              <a:rPr kumimoji="1" lang="en-US" altLang="zh-CN" dirty="0">
                <a:latin typeface="+mn-lt"/>
                <a:ea typeface="+mn-ea"/>
                <a:cs typeface="+mn-ea"/>
                <a:sym typeface="+mn-lt"/>
              </a:rPr>
              <a:t>SP</a:t>
            </a:r>
            <a:r>
              <a:rPr kumimoji="1" lang="zh-CN" altLang="en-US" dirty="0">
                <a:latin typeface="+mn-lt"/>
                <a:ea typeface="+mn-ea"/>
                <a:cs typeface="+mn-ea"/>
                <a:sym typeface="+mn-lt"/>
              </a:rPr>
              <a:t>内容再回退</a:t>
            </a:r>
            <a:r>
              <a:rPr kumimoji="1" lang="en-US" altLang="zh-CN" dirty="0">
                <a:latin typeface="+mn-lt"/>
                <a:ea typeface="+mn-ea"/>
                <a:cs typeface="+mn-ea"/>
                <a:sym typeface="+mn-lt"/>
              </a:rPr>
              <a:t>EXP</a:t>
            </a:r>
            <a:r>
              <a:rPr kumimoji="1" lang="zh-CN" altLang="en-US" dirty="0">
                <a:latin typeface="+mn-lt"/>
                <a:ea typeface="+mn-ea"/>
                <a:cs typeface="+mn-ea"/>
                <a:sym typeface="+mn-lt"/>
              </a:rPr>
              <a:t>个字节单元，作用是使断点之后的</a:t>
            </a:r>
            <a:r>
              <a:rPr kumimoji="1" lang="en-US" altLang="zh-CN" dirty="0">
                <a:latin typeface="+mn-lt"/>
                <a:ea typeface="+mn-ea"/>
                <a:cs typeface="+mn-ea"/>
                <a:sym typeface="+mn-lt"/>
              </a:rPr>
              <a:t>EXP</a:t>
            </a:r>
            <a:r>
              <a:rPr kumimoji="1" lang="zh-CN" altLang="en-US" dirty="0">
                <a:latin typeface="+mn-lt"/>
                <a:ea typeface="+mn-ea"/>
                <a:cs typeface="+mn-ea"/>
                <a:sym typeface="+mn-lt"/>
              </a:rPr>
              <a:t>个字节单元分数据失效</a:t>
            </a:r>
            <a:endParaRPr lang="zh-CN" altLang="en-US" dirty="0">
              <a:latin typeface="+mn-lt"/>
              <a:ea typeface="+mn-ea"/>
              <a:cs typeface="+mn-ea"/>
              <a:sym typeface="+mn-lt"/>
            </a:endParaRPr>
          </a:p>
        </p:txBody>
      </p:sp>
      <p:sp>
        <p:nvSpPr>
          <p:cNvPr id="3" name="矩形 2"/>
          <p:cNvSpPr/>
          <p:nvPr/>
        </p:nvSpPr>
        <p:spPr>
          <a:xfrm>
            <a:off x="865602" y="3502681"/>
            <a:ext cx="5992398" cy="871008"/>
          </a:xfrm>
          <a:prstGeom prst="rect">
            <a:avLst/>
          </a:prstGeom>
        </p:spPr>
        <p:txBody>
          <a:bodyPr wrap="square">
            <a:spAutoFit/>
          </a:bodyPr>
          <a:lstStyle/>
          <a:p>
            <a:pPr lvl="1" algn="just">
              <a:lnSpc>
                <a:spcPct val="110000"/>
              </a:lnSpc>
            </a:pPr>
            <a:r>
              <a:rPr kumimoji="1" lang="zh-CN" altLang="en-US" dirty="0">
                <a:solidFill>
                  <a:srgbClr val="000000"/>
                </a:solidFill>
                <a:latin typeface="+mn-lt"/>
                <a:ea typeface="+mn-ea"/>
                <a:cs typeface="+mn-ea"/>
                <a:sym typeface="+mn-lt"/>
              </a:rPr>
              <a:t>执行操作： </a:t>
            </a:r>
            <a:r>
              <a:rPr kumimoji="1" lang="en-US" altLang="zh-CN" sz="2200" dirty="0">
                <a:solidFill>
                  <a:srgbClr val="000000"/>
                </a:solidFill>
                <a:latin typeface="+mn-lt"/>
                <a:ea typeface="+mn-ea"/>
                <a:cs typeface="+mn-ea"/>
                <a:sym typeface="+mn-lt"/>
              </a:rPr>
              <a:t>(IP) ← ( (SP)+1,(SP) ) </a:t>
            </a:r>
            <a:endParaRPr kumimoji="1" lang="en-US" altLang="zh-CN" sz="2200" dirty="0">
              <a:solidFill>
                <a:srgbClr val="000000"/>
              </a:solidFill>
              <a:latin typeface="+mn-lt"/>
              <a:ea typeface="+mn-ea"/>
              <a:cs typeface="+mn-ea"/>
              <a:sym typeface="+mn-lt"/>
            </a:endParaRPr>
          </a:p>
          <a:p>
            <a:pPr lvl="1" algn="just">
              <a:lnSpc>
                <a:spcPct val="110000"/>
              </a:lnSpc>
            </a:pPr>
            <a:r>
              <a:rPr kumimoji="1" lang="en-US" altLang="zh-CN" sz="2200" dirty="0">
                <a:solidFill>
                  <a:srgbClr val="000000"/>
                </a:solidFill>
                <a:latin typeface="+mn-lt"/>
                <a:ea typeface="+mn-ea"/>
                <a:cs typeface="+mn-ea"/>
                <a:sym typeface="+mn-lt"/>
              </a:rPr>
              <a:t>                     (SP) ← (SP) + 2</a:t>
            </a:r>
            <a:endParaRPr kumimoji="1" lang="en-US" altLang="zh-CN" sz="2200" dirty="0">
              <a:solidFill>
                <a:srgbClr val="000000"/>
              </a:solidFill>
              <a:latin typeface="+mn-lt"/>
              <a:ea typeface="+mn-ea"/>
              <a:cs typeface="+mn-ea"/>
              <a:sym typeface="+mn-lt"/>
            </a:endParaRPr>
          </a:p>
        </p:txBody>
      </p:sp>
      <p:sp>
        <p:nvSpPr>
          <p:cNvPr id="4" name="矩形 3"/>
          <p:cNvSpPr/>
          <p:nvPr/>
        </p:nvSpPr>
        <p:spPr>
          <a:xfrm>
            <a:off x="865602" y="2626159"/>
            <a:ext cx="7412797" cy="904863"/>
          </a:xfrm>
          <a:prstGeom prst="rect">
            <a:avLst/>
          </a:prstGeom>
        </p:spPr>
        <p:txBody>
          <a:bodyPr wrap="square">
            <a:spAutoFit/>
          </a:bodyPr>
          <a:lstStyle/>
          <a:p>
            <a:pPr lvl="1" algn="just">
              <a:lnSpc>
                <a:spcPct val="110000"/>
              </a:lnSpc>
            </a:pPr>
            <a:r>
              <a:rPr kumimoji="1" lang="zh-CN" altLang="en-US" dirty="0">
                <a:solidFill>
                  <a:srgbClr val="0033CC"/>
                </a:solidFill>
                <a:latin typeface="+mn-lt"/>
                <a:ea typeface="+mn-ea"/>
                <a:cs typeface="+mn-ea"/>
                <a:sym typeface="+mn-lt"/>
              </a:rPr>
              <a:t>功能：将堆栈中保存的</a:t>
            </a:r>
            <a:r>
              <a:rPr kumimoji="1" lang="en-US" altLang="zh-CN" dirty="0">
                <a:solidFill>
                  <a:srgbClr val="0033CC"/>
                </a:solidFill>
                <a:latin typeface="+mn-lt"/>
                <a:ea typeface="+mn-ea"/>
                <a:cs typeface="+mn-ea"/>
                <a:sym typeface="+mn-lt"/>
              </a:rPr>
              <a:t>2</a:t>
            </a:r>
            <a:r>
              <a:rPr kumimoji="1" lang="zh-CN" altLang="en-US" dirty="0">
                <a:solidFill>
                  <a:srgbClr val="0033CC"/>
                </a:solidFill>
                <a:latin typeface="+mn-lt"/>
                <a:ea typeface="+mn-ea"/>
                <a:cs typeface="+mn-ea"/>
                <a:sym typeface="+mn-lt"/>
              </a:rPr>
              <a:t>字节断点的偏移地址恢复</a:t>
            </a:r>
            <a:r>
              <a:rPr kumimoji="1" lang="en-US" altLang="zh-CN" dirty="0">
                <a:solidFill>
                  <a:srgbClr val="0033CC"/>
                </a:solidFill>
                <a:latin typeface="+mn-lt"/>
                <a:ea typeface="+mn-ea"/>
                <a:cs typeface="+mn-ea"/>
                <a:sym typeface="+mn-lt"/>
              </a:rPr>
              <a:t>IP</a:t>
            </a:r>
            <a:r>
              <a:rPr kumimoji="1" lang="zh-CN" altLang="en-US" dirty="0">
                <a:solidFill>
                  <a:srgbClr val="0033CC"/>
                </a:solidFill>
                <a:latin typeface="+mn-lt"/>
                <a:ea typeface="+mn-ea"/>
                <a:cs typeface="+mn-ea"/>
                <a:sym typeface="+mn-lt"/>
              </a:rPr>
              <a:t>中，</a:t>
            </a:r>
            <a:r>
              <a:rPr kumimoji="1" lang="en-US" altLang="zh-CN" dirty="0">
                <a:solidFill>
                  <a:srgbClr val="0033CC"/>
                </a:solidFill>
                <a:latin typeface="+mn-lt"/>
                <a:ea typeface="+mn-ea"/>
                <a:cs typeface="+mn-ea"/>
                <a:sym typeface="+mn-lt"/>
              </a:rPr>
              <a:t>CS</a:t>
            </a:r>
            <a:r>
              <a:rPr kumimoji="1" lang="zh-CN" altLang="en-US" dirty="0">
                <a:solidFill>
                  <a:srgbClr val="0033CC"/>
                </a:solidFill>
                <a:latin typeface="+mn-lt"/>
                <a:ea typeface="+mn-ea"/>
                <a:cs typeface="+mn-ea"/>
                <a:sym typeface="+mn-lt"/>
              </a:rPr>
              <a:t>不变</a:t>
            </a:r>
            <a:endParaRPr kumimoji="1" lang="en-US" altLang="zh-CN" dirty="0">
              <a:solidFill>
                <a:srgbClr val="0033CC"/>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3730">
                                            <p:txEl>
                                              <p:pRg st="2" end="2"/>
                                            </p:txEl>
                                          </p:spTgt>
                                        </p:tgtEl>
                                        <p:attrNameLst>
                                          <p:attrName>style.visibility</p:attrName>
                                        </p:attrNameLst>
                                      </p:cBhvr>
                                      <p:to>
                                        <p:strVal val="visible"/>
                                      </p:to>
                                    </p:set>
                                    <p:animEffect transition="in" filter="randombar(horizontal)">
                                      <p:cBhvr>
                                        <p:cTn id="7" dur="500"/>
                                        <p:tgtEl>
                                          <p:spTgt spid="73730">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randombar(horizontal)">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73730">
                                            <p:txEl>
                                              <p:pRg st="9" end="9"/>
                                            </p:txEl>
                                          </p:spTgt>
                                        </p:tgtEl>
                                        <p:attrNameLst>
                                          <p:attrName>style.visibility</p:attrName>
                                        </p:attrNameLst>
                                      </p:cBhvr>
                                      <p:to>
                                        <p:strVal val="visible"/>
                                      </p:to>
                                    </p:set>
                                    <p:animEffect transition="in" filter="randombar(horizontal)">
                                      <p:cBhvr>
                                        <p:cTn id="20" dur="500"/>
                                        <p:tgtEl>
                                          <p:spTgt spid="73730">
                                            <p:txEl>
                                              <p:pRg st="9" end="9"/>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randombar(horizontal)">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3"/>
          <p:cNvSpPr>
            <a:spLocks noChangeArrowheads="1"/>
          </p:cNvSpPr>
          <p:nvPr/>
        </p:nvSpPr>
        <p:spPr bwMode="gray">
          <a:xfrm>
            <a:off x="395288" y="1484313"/>
            <a:ext cx="4321175" cy="2305050"/>
          </a:xfrm>
          <a:prstGeom prst="roundRect">
            <a:avLst>
              <a:gd name="adj" fmla="val 3380"/>
            </a:avLst>
          </a:prstGeom>
          <a:gradFill rotWithShape="1">
            <a:gsLst>
              <a:gs pos="0">
                <a:schemeClr val="hlink">
                  <a:gamma/>
                  <a:tint val="4314"/>
                  <a:invGamma/>
                </a:schemeClr>
              </a:gs>
              <a:gs pos="100000">
                <a:schemeClr val="hlink"/>
              </a:gs>
            </a:gsLst>
            <a:lin ang="5400000" scaled="1"/>
          </a:gradFill>
          <a:ln w="19050">
            <a:solidFill>
              <a:schemeClr val="accent1">
                <a:lumMod val="25000"/>
              </a:schemeClr>
            </a:solidFill>
            <a:round/>
          </a:ln>
          <a:effectLst>
            <a:outerShdw dist="53882" dir="2700000" algn="ctr" rotWithShape="0">
              <a:srgbClr val="292929">
                <a:alpha val="50000"/>
              </a:srgbClr>
            </a:outerShdw>
          </a:effectLst>
        </p:spPr>
        <p:txBody>
          <a:bodyPr/>
          <a:lstStyle/>
          <a:p>
            <a:pPr defTabSz="389255" eaLnBrk="1" hangingPunct="1">
              <a:defRPr/>
            </a:pPr>
            <a:endParaRPr lang="en-US" altLang="zh-CN" sz="1800" dirty="0">
              <a:latin typeface="+mn-lt"/>
              <a:ea typeface="+mn-ea"/>
              <a:cs typeface="+mn-ea"/>
              <a:sym typeface="+mn-lt"/>
            </a:endParaRPr>
          </a:p>
          <a:p>
            <a:pPr defTabSz="389255" eaLnBrk="1" hangingPunct="1">
              <a:defRPr/>
            </a:pPr>
            <a:r>
              <a:rPr lang="zh-CN" altLang="en-US" dirty="0">
                <a:latin typeface="+mn-lt"/>
                <a:ea typeface="+mn-ea"/>
                <a:cs typeface="+mn-ea"/>
                <a:sym typeface="+mn-lt"/>
              </a:rPr>
              <a:t>在数据段偏移量为</a:t>
            </a:r>
            <a:r>
              <a:rPr lang="en-US" altLang="zh-CN" dirty="0">
                <a:latin typeface="+mn-lt"/>
                <a:ea typeface="+mn-ea"/>
                <a:cs typeface="+mn-ea"/>
                <a:sym typeface="+mn-lt"/>
              </a:rPr>
              <a:t>1000H</a:t>
            </a:r>
            <a:r>
              <a:rPr lang="zh-CN" altLang="en-US" dirty="0">
                <a:latin typeface="+mn-lt"/>
                <a:ea typeface="+mn-ea"/>
                <a:cs typeface="+mn-ea"/>
                <a:sym typeface="+mn-lt"/>
              </a:rPr>
              <a:t>处连续存放着一个长度为</a:t>
            </a:r>
            <a:r>
              <a:rPr lang="en-US" altLang="zh-CN" dirty="0">
                <a:latin typeface="+mn-lt"/>
                <a:ea typeface="+mn-ea"/>
                <a:cs typeface="+mn-ea"/>
                <a:sym typeface="+mn-lt"/>
              </a:rPr>
              <a:t>100</a:t>
            </a:r>
            <a:r>
              <a:rPr lang="zh-CN" altLang="en-US" dirty="0">
                <a:latin typeface="+mn-lt"/>
                <a:ea typeface="+mn-ea"/>
                <a:cs typeface="+mn-ea"/>
                <a:sym typeface="+mn-lt"/>
              </a:rPr>
              <a:t>的字符串（</a:t>
            </a:r>
            <a:r>
              <a:rPr lang="en-US" altLang="zh-CN" dirty="0">
                <a:latin typeface="+mn-lt"/>
                <a:ea typeface="+mn-ea"/>
                <a:cs typeface="+mn-ea"/>
                <a:sym typeface="+mn-lt"/>
              </a:rPr>
              <a:t>ASCII</a:t>
            </a:r>
            <a:r>
              <a:rPr lang="zh-CN" altLang="zh-CN" dirty="0">
                <a:latin typeface="+mn-lt"/>
                <a:ea typeface="+mn-ea"/>
                <a:cs typeface="+mn-ea"/>
                <a:sym typeface="+mn-lt"/>
              </a:rPr>
              <a:t>码</a:t>
            </a:r>
            <a:r>
              <a:rPr lang="zh-CN" altLang="en-US" dirty="0">
                <a:latin typeface="+mn-lt"/>
                <a:ea typeface="+mn-ea"/>
                <a:cs typeface="+mn-ea"/>
                <a:sym typeface="+mn-lt"/>
              </a:rPr>
              <a:t>），查找其中空格的个数，将结果存放在</a:t>
            </a:r>
            <a:r>
              <a:rPr lang="en-US" altLang="zh-CN" dirty="0">
                <a:latin typeface="+mn-lt"/>
                <a:ea typeface="+mn-ea"/>
                <a:cs typeface="+mn-ea"/>
                <a:sym typeface="+mn-lt"/>
              </a:rPr>
              <a:t>AL</a:t>
            </a:r>
            <a:r>
              <a:rPr lang="zh-CN" altLang="en-US" dirty="0">
                <a:latin typeface="+mn-lt"/>
                <a:ea typeface="+mn-ea"/>
                <a:cs typeface="+mn-ea"/>
                <a:sym typeface="+mn-lt"/>
              </a:rPr>
              <a:t>寄存器。</a:t>
            </a:r>
            <a:endParaRPr lang="zh-CN" altLang="en-US" dirty="0">
              <a:latin typeface="+mn-lt"/>
              <a:ea typeface="+mn-ea"/>
              <a:cs typeface="+mn-ea"/>
              <a:sym typeface="+mn-lt"/>
            </a:endParaRPr>
          </a:p>
        </p:txBody>
      </p:sp>
      <p:sp>
        <p:nvSpPr>
          <p:cNvPr id="5" name="AutoShape 4"/>
          <p:cNvSpPr>
            <a:spLocks noChangeArrowheads="1"/>
          </p:cNvSpPr>
          <p:nvPr/>
        </p:nvSpPr>
        <p:spPr bwMode="invGray">
          <a:xfrm>
            <a:off x="611188" y="1268413"/>
            <a:ext cx="1512887" cy="360362"/>
          </a:xfrm>
          <a:prstGeom prst="flowChartAlternateProcess">
            <a:avLst/>
          </a:prstGeom>
          <a:gradFill rotWithShape="1">
            <a:gsLst>
              <a:gs pos="0">
                <a:srgbClr val="FFEBFA"/>
              </a:gs>
              <a:gs pos="100000">
                <a:schemeClr val="hlink"/>
              </a:gs>
            </a:gsLst>
            <a:lin ang="5400000" scaled="1"/>
          </a:gradFill>
          <a:ln w="9525" algn="ctr">
            <a:solidFill>
              <a:schemeClr val="tx1"/>
            </a:solidFill>
            <a:miter lim="800000"/>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kumimoji="0" lang="zh-CN" altLang="en-US" sz="2000">
                <a:solidFill>
                  <a:srgbClr val="000099"/>
                </a:solidFill>
                <a:latin typeface="+mn-lt"/>
                <a:ea typeface="+mn-ea"/>
                <a:cs typeface="+mn-ea"/>
                <a:sym typeface="+mn-lt"/>
              </a:rPr>
              <a:t>例</a:t>
            </a:r>
            <a:endParaRPr kumimoji="0" lang="en-US" altLang="zh-CN" sz="2000">
              <a:solidFill>
                <a:srgbClr val="000099"/>
              </a:solidFill>
              <a:latin typeface="+mn-lt"/>
              <a:ea typeface="+mn-ea"/>
              <a:cs typeface="+mn-ea"/>
              <a:sym typeface="+mn-lt"/>
            </a:endParaRPr>
          </a:p>
        </p:txBody>
      </p:sp>
      <p:grpSp>
        <p:nvGrpSpPr>
          <p:cNvPr id="6" name="Group 10"/>
          <p:cNvGrpSpPr/>
          <p:nvPr/>
        </p:nvGrpSpPr>
        <p:grpSpPr bwMode="auto">
          <a:xfrm>
            <a:off x="395288" y="4076700"/>
            <a:ext cx="3959225" cy="2447925"/>
            <a:chOff x="340" y="2160"/>
            <a:chExt cx="2494" cy="1542"/>
          </a:xfrm>
        </p:grpSpPr>
        <p:sp>
          <p:nvSpPr>
            <p:cNvPr id="7" name="AutoShape 5"/>
            <p:cNvSpPr>
              <a:spLocks noChangeArrowheads="1"/>
            </p:cNvSpPr>
            <p:nvPr/>
          </p:nvSpPr>
          <p:spPr bwMode="gray">
            <a:xfrm>
              <a:off x="340" y="2387"/>
              <a:ext cx="2494" cy="1315"/>
            </a:xfrm>
            <a:prstGeom prst="roundRect">
              <a:avLst>
                <a:gd name="adj" fmla="val 3380"/>
              </a:avLst>
            </a:prstGeom>
            <a:gradFill rotWithShape="1">
              <a:gsLst>
                <a:gs pos="0">
                  <a:schemeClr val="hlink">
                    <a:gamma/>
                    <a:tint val="4314"/>
                    <a:invGamma/>
                  </a:schemeClr>
                </a:gs>
                <a:gs pos="100000">
                  <a:schemeClr val="hlink"/>
                </a:gs>
              </a:gsLst>
              <a:lin ang="5400000" scaled="1"/>
            </a:gradFill>
            <a:ln w="19050">
              <a:solidFill>
                <a:schemeClr val="accent1">
                  <a:lumMod val="25000"/>
                </a:schemeClr>
              </a:solidFill>
              <a:round/>
            </a:ln>
            <a:effectLst>
              <a:outerShdw dist="53882" dir="2700000" algn="ctr" rotWithShape="0">
                <a:srgbClr val="292929">
                  <a:alpha val="50000"/>
                </a:srgbClr>
              </a:outerShdw>
            </a:effectLst>
          </p:spPr>
          <p:txBody>
            <a:bodyPr/>
            <a:lstStyle/>
            <a:p>
              <a:pPr defTabSz="389255" eaLnBrk="1" hangingPunct="1">
                <a:defRPr/>
              </a:pPr>
              <a:r>
                <a:rPr lang="en-US" altLang="en-US" sz="2000">
                  <a:solidFill>
                    <a:srgbClr val="800080"/>
                  </a:solidFill>
                  <a:latin typeface="+mn-lt"/>
                  <a:ea typeface="+mn-ea"/>
                  <a:cs typeface="+mn-ea"/>
                  <a:sym typeface="+mn-lt"/>
                </a:rPr>
                <a:t>	</a:t>
              </a:r>
              <a:r>
                <a:rPr lang="en-US" altLang="zh-CN" sz="2000">
                  <a:solidFill>
                    <a:srgbClr val="800080"/>
                  </a:solidFill>
                  <a:latin typeface="+mn-lt"/>
                  <a:ea typeface="+mn-ea"/>
                  <a:cs typeface="+mn-ea"/>
                  <a:sym typeface="+mn-lt"/>
                </a:rPr>
                <a:t>	mov  cx, 100</a:t>
              </a:r>
              <a:endParaRPr lang="en-US" altLang="zh-CN" sz="2000">
                <a:solidFill>
                  <a:srgbClr val="800080"/>
                </a:solidFill>
                <a:latin typeface="+mn-lt"/>
                <a:ea typeface="+mn-ea"/>
                <a:cs typeface="+mn-ea"/>
                <a:sym typeface="+mn-lt"/>
              </a:endParaRPr>
            </a:p>
            <a:p>
              <a:pPr defTabSz="389255" eaLnBrk="1" hangingPunct="1">
                <a:defRPr/>
              </a:pPr>
              <a:r>
                <a:rPr lang="en-US" altLang="zh-CN" sz="2000">
                  <a:solidFill>
                    <a:srgbClr val="800080"/>
                  </a:solidFill>
                  <a:latin typeface="+mn-lt"/>
                  <a:ea typeface="+mn-ea"/>
                  <a:cs typeface="+mn-ea"/>
                  <a:sym typeface="+mn-lt"/>
                </a:rPr>
                <a:t>		mov  bx, 1000h</a:t>
              </a:r>
              <a:endParaRPr lang="en-US" altLang="zh-CN" sz="2000">
                <a:solidFill>
                  <a:srgbClr val="800080"/>
                </a:solidFill>
                <a:latin typeface="+mn-lt"/>
                <a:ea typeface="+mn-ea"/>
                <a:cs typeface="+mn-ea"/>
                <a:sym typeface="+mn-lt"/>
              </a:endParaRPr>
            </a:p>
            <a:p>
              <a:pPr defTabSz="389255" eaLnBrk="1" hangingPunct="1">
                <a:defRPr/>
              </a:pPr>
              <a:r>
                <a:rPr lang="en-US" altLang="zh-CN" sz="2000">
                  <a:solidFill>
                    <a:srgbClr val="800080"/>
                  </a:solidFill>
                  <a:latin typeface="+mn-lt"/>
                  <a:ea typeface="+mn-ea"/>
                  <a:cs typeface="+mn-ea"/>
                  <a:sym typeface="+mn-lt"/>
                </a:rPr>
                <a:t>		xor  al,  al</a:t>
              </a:r>
              <a:endParaRPr lang="en-US" altLang="zh-CN" sz="2000">
                <a:solidFill>
                  <a:srgbClr val="800080"/>
                </a:solidFill>
                <a:latin typeface="+mn-lt"/>
                <a:ea typeface="+mn-ea"/>
                <a:cs typeface="+mn-ea"/>
                <a:sym typeface="+mn-lt"/>
              </a:endParaRPr>
            </a:p>
            <a:p>
              <a:pPr defTabSz="389255" eaLnBrk="1" hangingPunct="1">
                <a:defRPr/>
              </a:pPr>
              <a:r>
                <a:rPr lang="en-US" altLang="zh-CN" sz="2000">
                  <a:solidFill>
                    <a:srgbClr val="800080"/>
                  </a:solidFill>
                  <a:latin typeface="+mn-lt"/>
                  <a:ea typeface="+mn-ea"/>
                  <a:cs typeface="+mn-ea"/>
                  <a:sym typeface="+mn-lt"/>
                </a:rPr>
                <a:t>p01:	call  s01</a:t>
              </a:r>
              <a:endParaRPr lang="en-US" altLang="zh-CN" sz="2000">
                <a:solidFill>
                  <a:srgbClr val="800080"/>
                </a:solidFill>
                <a:latin typeface="+mn-lt"/>
                <a:ea typeface="+mn-ea"/>
                <a:cs typeface="+mn-ea"/>
                <a:sym typeface="+mn-lt"/>
              </a:endParaRPr>
            </a:p>
            <a:p>
              <a:pPr defTabSz="389255" eaLnBrk="1" hangingPunct="1">
                <a:defRPr/>
              </a:pPr>
              <a:r>
                <a:rPr lang="en-US" altLang="zh-CN" sz="2000">
                  <a:solidFill>
                    <a:srgbClr val="800080"/>
                  </a:solidFill>
                  <a:latin typeface="+mn-lt"/>
                  <a:ea typeface="+mn-ea"/>
                  <a:cs typeface="+mn-ea"/>
                  <a:sym typeface="+mn-lt"/>
                </a:rPr>
                <a:t>		inc  bx</a:t>
              </a:r>
              <a:endParaRPr lang="en-US" altLang="zh-CN" sz="2000">
                <a:solidFill>
                  <a:srgbClr val="800080"/>
                </a:solidFill>
                <a:latin typeface="+mn-lt"/>
                <a:ea typeface="+mn-ea"/>
                <a:cs typeface="+mn-ea"/>
                <a:sym typeface="+mn-lt"/>
              </a:endParaRPr>
            </a:p>
            <a:p>
              <a:pPr defTabSz="389255" eaLnBrk="1" hangingPunct="1">
                <a:defRPr/>
              </a:pPr>
              <a:r>
                <a:rPr lang="en-US" altLang="zh-CN" sz="2000">
                  <a:solidFill>
                    <a:srgbClr val="800080"/>
                  </a:solidFill>
                  <a:latin typeface="+mn-lt"/>
                  <a:ea typeface="+mn-ea"/>
                  <a:cs typeface="+mn-ea"/>
                  <a:sym typeface="+mn-lt"/>
                </a:rPr>
                <a:t>		loop  p01</a:t>
              </a:r>
              <a:endParaRPr lang="en-US" altLang="zh-CN" sz="2000">
                <a:solidFill>
                  <a:srgbClr val="800080"/>
                </a:solidFill>
                <a:latin typeface="+mn-lt"/>
                <a:ea typeface="+mn-ea"/>
                <a:cs typeface="+mn-ea"/>
                <a:sym typeface="+mn-lt"/>
              </a:endParaRPr>
            </a:p>
          </p:txBody>
        </p:sp>
        <p:sp>
          <p:nvSpPr>
            <p:cNvPr id="8" name="AutoShape 7"/>
            <p:cNvSpPr>
              <a:spLocks noChangeArrowheads="1"/>
            </p:cNvSpPr>
            <p:nvPr/>
          </p:nvSpPr>
          <p:spPr bwMode="invGray">
            <a:xfrm>
              <a:off x="340" y="2160"/>
              <a:ext cx="953" cy="227"/>
            </a:xfrm>
            <a:prstGeom prst="flowChartAlternateProcess">
              <a:avLst/>
            </a:prstGeom>
            <a:gradFill rotWithShape="1">
              <a:gsLst>
                <a:gs pos="0">
                  <a:srgbClr val="FFEBFA"/>
                </a:gs>
                <a:gs pos="100000">
                  <a:schemeClr val="hlink"/>
                </a:gs>
              </a:gsLst>
              <a:lin ang="5400000" scaled="1"/>
            </a:gradFill>
            <a:ln w="9525" algn="ctr">
              <a:solidFill>
                <a:schemeClr val="tx1"/>
              </a:solidFill>
              <a:miter lim="800000"/>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kumimoji="0" lang="zh-CN" altLang="en-US" sz="2000">
                  <a:solidFill>
                    <a:srgbClr val="000099"/>
                  </a:solidFill>
                  <a:latin typeface="+mn-lt"/>
                  <a:ea typeface="+mn-ea"/>
                  <a:cs typeface="+mn-ea"/>
                  <a:sym typeface="+mn-lt"/>
                </a:rPr>
                <a:t>主程序</a:t>
              </a:r>
              <a:endParaRPr kumimoji="0" lang="zh-CN" altLang="en-US" sz="2000">
                <a:solidFill>
                  <a:srgbClr val="000099"/>
                </a:solidFill>
                <a:latin typeface="+mn-lt"/>
                <a:ea typeface="+mn-ea"/>
                <a:cs typeface="+mn-ea"/>
                <a:sym typeface="+mn-lt"/>
              </a:endParaRPr>
            </a:p>
          </p:txBody>
        </p:sp>
      </p:grpSp>
      <p:grpSp>
        <p:nvGrpSpPr>
          <p:cNvPr id="9" name="Group 11"/>
          <p:cNvGrpSpPr/>
          <p:nvPr/>
        </p:nvGrpSpPr>
        <p:grpSpPr bwMode="auto">
          <a:xfrm>
            <a:off x="4859338" y="4797425"/>
            <a:ext cx="3959225" cy="1727200"/>
            <a:chOff x="3061" y="2160"/>
            <a:chExt cx="2494" cy="1088"/>
          </a:xfrm>
        </p:grpSpPr>
        <p:sp>
          <p:nvSpPr>
            <p:cNvPr id="10" name="AutoShape 6"/>
            <p:cNvSpPr>
              <a:spLocks noChangeArrowheads="1"/>
            </p:cNvSpPr>
            <p:nvPr/>
          </p:nvSpPr>
          <p:spPr bwMode="gray">
            <a:xfrm>
              <a:off x="3061" y="2387"/>
              <a:ext cx="2494" cy="861"/>
            </a:xfrm>
            <a:prstGeom prst="roundRect">
              <a:avLst>
                <a:gd name="adj" fmla="val 3380"/>
              </a:avLst>
            </a:prstGeom>
            <a:gradFill rotWithShape="1">
              <a:gsLst>
                <a:gs pos="0">
                  <a:schemeClr val="hlink">
                    <a:gamma/>
                    <a:tint val="4314"/>
                    <a:invGamma/>
                  </a:schemeClr>
                </a:gs>
                <a:gs pos="100000">
                  <a:schemeClr val="hlink"/>
                </a:gs>
              </a:gsLst>
              <a:lin ang="5400000" scaled="1"/>
            </a:gradFill>
            <a:ln w="19050">
              <a:solidFill>
                <a:schemeClr val="accent1">
                  <a:lumMod val="25000"/>
                </a:schemeClr>
              </a:solidFill>
              <a:round/>
            </a:ln>
            <a:effectLst>
              <a:outerShdw dist="53882" dir="2700000" algn="ctr" rotWithShape="0">
                <a:srgbClr val="292929">
                  <a:alpha val="50000"/>
                </a:srgbClr>
              </a:outerShdw>
            </a:effectLst>
          </p:spPr>
          <p:txBody>
            <a:bodyPr/>
            <a:lstStyle/>
            <a:p>
              <a:pPr defTabSz="389255" eaLnBrk="1" hangingPunct="1">
                <a:defRPr/>
              </a:pPr>
              <a:r>
                <a:rPr lang="en-US" altLang="zh-CN" sz="2000">
                  <a:solidFill>
                    <a:srgbClr val="800080"/>
                  </a:solidFill>
                  <a:latin typeface="+mn-lt"/>
                  <a:ea typeface="+mn-ea"/>
                  <a:cs typeface="+mn-ea"/>
                  <a:sym typeface="+mn-lt"/>
                </a:rPr>
                <a:t>s01:	CMP byte ptr [bx], 20h</a:t>
              </a:r>
              <a:endParaRPr lang="en-US" altLang="zh-CN" sz="2000">
                <a:solidFill>
                  <a:srgbClr val="800080"/>
                </a:solidFill>
                <a:latin typeface="+mn-lt"/>
                <a:ea typeface="+mn-ea"/>
                <a:cs typeface="+mn-ea"/>
                <a:sym typeface="+mn-lt"/>
              </a:endParaRPr>
            </a:p>
            <a:p>
              <a:pPr defTabSz="389255" eaLnBrk="1" hangingPunct="1">
                <a:defRPr/>
              </a:pPr>
              <a:r>
                <a:rPr lang="en-US" altLang="zh-CN" sz="2000">
                  <a:solidFill>
                    <a:srgbClr val="800080"/>
                  </a:solidFill>
                  <a:latin typeface="+mn-lt"/>
                  <a:ea typeface="+mn-ea"/>
                  <a:cs typeface="+mn-ea"/>
                  <a:sym typeface="+mn-lt"/>
                </a:rPr>
                <a:t>		jnz  p02</a:t>
              </a:r>
              <a:endParaRPr lang="en-US" altLang="zh-CN" sz="2000">
                <a:solidFill>
                  <a:srgbClr val="800080"/>
                </a:solidFill>
                <a:latin typeface="+mn-lt"/>
                <a:ea typeface="+mn-ea"/>
                <a:cs typeface="+mn-ea"/>
                <a:sym typeface="+mn-lt"/>
              </a:endParaRPr>
            </a:p>
            <a:p>
              <a:pPr defTabSz="389255" eaLnBrk="1" hangingPunct="1">
                <a:defRPr/>
              </a:pPr>
              <a:r>
                <a:rPr lang="en-US" altLang="zh-CN" sz="2000">
                  <a:solidFill>
                    <a:srgbClr val="800080"/>
                  </a:solidFill>
                  <a:latin typeface="+mn-lt"/>
                  <a:ea typeface="+mn-ea"/>
                  <a:cs typeface="+mn-ea"/>
                  <a:sym typeface="+mn-lt"/>
                </a:rPr>
                <a:t>		inc  al</a:t>
              </a:r>
              <a:endParaRPr lang="en-US" altLang="zh-CN" sz="2000">
                <a:solidFill>
                  <a:srgbClr val="800080"/>
                </a:solidFill>
                <a:latin typeface="+mn-lt"/>
                <a:ea typeface="+mn-ea"/>
                <a:cs typeface="+mn-ea"/>
                <a:sym typeface="+mn-lt"/>
              </a:endParaRPr>
            </a:p>
            <a:p>
              <a:pPr defTabSz="389255" eaLnBrk="1" hangingPunct="1">
                <a:defRPr/>
              </a:pPr>
              <a:r>
                <a:rPr lang="en-US" altLang="zh-CN" sz="2000">
                  <a:solidFill>
                    <a:srgbClr val="800080"/>
                  </a:solidFill>
                  <a:latin typeface="+mn-lt"/>
                  <a:ea typeface="+mn-ea"/>
                  <a:cs typeface="+mn-ea"/>
                  <a:sym typeface="+mn-lt"/>
                </a:rPr>
                <a:t>p02:	ret</a:t>
              </a:r>
              <a:endParaRPr lang="en-US" altLang="zh-CN" sz="2000">
                <a:solidFill>
                  <a:srgbClr val="800080"/>
                </a:solidFill>
                <a:latin typeface="+mn-lt"/>
                <a:ea typeface="+mn-ea"/>
                <a:cs typeface="+mn-ea"/>
                <a:sym typeface="+mn-lt"/>
              </a:endParaRPr>
            </a:p>
          </p:txBody>
        </p:sp>
        <p:sp>
          <p:nvSpPr>
            <p:cNvPr id="11" name="AutoShape 8"/>
            <p:cNvSpPr>
              <a:spLocks noChangeArrowheads="1"/>
            </p:cNvSpPr>
            <p:nvPr/>
          </p:nvSpPr>
          <p:spPr bwMode="invGray">
            <a:xfrm>
              <a:off x="3061" y="2160"/>
              <a:ext cx="953" cy="227"/>
            </a:xfrm>
            <a:prstGeom prst="flowChartAlternateProcess">
              <a:avLst/>
            </a:prstGeom>
            <a:gradFill rotWithShape="1">
              <a:gsLst>
                <a:gs pos="0">
                  <a:srgbClr val="FFEBFA"/>
                </a:gs>
                <a:gs pos="100000">
                  <a:schemeClr val="hlink"/>
                </a:gs>
              </a:gsLst>
              <a:lin ang="5400000" scaled="1"/>
            </a:gradFill>
            <a:ln w="9525" algn="ctr">
              <a:solidFill>
                <a:schemeClr val="tx1"/>
              </a:solidFill>
              <a:miter lim="800000"/>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kumimoji="0" lang="zh-CN" altLang="en-US" sz="2000">
                  <a:solidFill>
                    <a:srgbClr val="000099"/>
                  </a:solidFill>
                  <a:latin typeface="+mn-lt"/>
                  <a:ea typeface="+mn-ea"/>
                  <a:cs typeface="+mn-ea"/>
                  <a:sym typeface="+mn-lt"/>
                </a:rPr>
                <a:t>子程序</a:t>
              </a:r>
              <a:endParaRPr kumimoji="0" lang="zh-CN" altLang="en-US" sz="2000">
                <a:solidFill>
                  <a:srgbClr val="000099"/>
                </a:solidFill>
                <a:latin typeface="+mn-lt"/>
                <a:ea typeface="+mn-ea"/>
                <a:cs typeface="+mn-ea"/>
                <a:sym typeface="+mn-lt"/>
              </a:endParaRPr>
            </a:p>
          </p:txBody>
        </p:sp>
      </p:grpSp>
      <p:grpSp>
        <p:nvGrpSpPr>
          <p:cNvPr id="12" name="Group 39"/>
          <p:cNvGrpSpPr/>
          <p:nvPr/>
        </p:nvGrpSpPr>
        <p:grpSpPr bwMode="auto">
          <a:xfrm>
            <a:off x="5219700" y="1341438"/>
            <a:ext cx="3598863" cy="3024187"/>
            <a:chOff x="3288" y="845"/>
            <a:chExt cx="2267" cy="1905"/>
          </a:xfrm>
        </p:grpSpPr>
        <p:sp>
          <p:nvSpPr>
            <p:cNvPr id="13" name="Line 17"/>
            <p:cNvSpPr>
              <a:spLocks noChangeShapeType="1"/>
            </p:cNvSpPr>
            <p:nvPr/>
          </p:nvSpPr>
          <p:spPr bwMode="auto">
            <a:xfrm>
              <a:off x="3832" y="1525"/>
              <a:ext cx="0" cy="192"/>
            </a:xfrm>
            <a:prstGeom prst="line">
              <a:avLst/>
            </a:prstGeom>
            <a:noFill/>
            <a:ln w="19050" cap="sq">
              <a:solidFill>
                <a:srgbClr val="000099"/>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4" name="Text Box 19"/>
            <p:cNvSpPr txBox="1">
              <a:spLocks noChangeArrowheads="1"/>
            </p:cNvSpPr>
            <p:nvPr/>
          </p:nvSpPr>
          <p:spPr bwMode="auto">
            <a:xfrm>
              <a:off x="4331" y="2478"/>
              <a:ext cx="22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type="none" w="sm" len="sm"/>
                  <a:tailEnd type="none" w="sm" len="sm"/>
                </a14:hiddenLine>
              </a:ext>
            </a:extLst>
          </p:spPr>
          <p:txBody>
            <a:bodyPr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zh-CN" sz="1800">
                  <a:solidFill>
                    <a:srgbClr val="000099"/>
                  </a:solidFill>
                  <a:latin typeface="+mn-lt"/>
                  <a:ea typeface="+mn-ea"/>
                  <a:cs typeface="+mn-ea"/>
                  <a:sym typeface="+mn-lt"/>
                </a:rPr>
                <a:t>No</a:t>
              </a:r>
              <a:endParaRPr lang="en-US" altLang="zh-CN" sz="1800">
                <a:solidFill>
                  <a:srgbClr val="000099"/>
                </a:solidFill>
                <a:latin typeface="+mn-lt"/>
                <a:ea typeface="+mn-ea"/>
                <a:cs typeface="+mn-ea"/>
                <a:sym typeface="+mn-lt"/>
              </a:endParaRPr>
            </a:p>
          </p:txBody>
        </p:sp>
        <p:sp>
          <p:nvSpPr>
            <p:cNvPr id="15" name="AutoShape 20"/>
            <p:cNvSpPr>
              <a:spLocks noChangeArrowheads="1"/>
            </p:cNvSpPr>
            <p:nvPr/>
          </p:nvSpPr>
          <p:spPr bwMode="auto">
            <a:xfrm>
              <a:off x="3424" y="2251"/>
              <a:ext cx="816" cy="363"/>
            </a:xfrm>
            <a:prstGeom prst="flowChartDecision">
              <a:avLst/>
            </a:prstGeom>
            <a:noFill/>
            <a:ln w="19050" cap="sq">
              <a:solidFill>
                <a:srgbClr val="0000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zh-CN" altLang="en-US" sz="1800">
                  <a:solidFill>
                    <a:srgbClr val="000099"/>
                  </a:solidFill>
                  <a:latin typeface="+mn-lt"/>
                  <a:ea typeface="+mn-ea"/>
                  <a:cs typeface="+mn-ea"/>
                  <a:sym typeface="+mn-lt"/>
                </a:rPr>
                <a:t>结束</a:t>
              </a:r>
              <a:endParaRPr lang="zh-CN" altLang="en-US" sz="2400">
                <a:solidFill>
                  <a:srgbClr val="000099"/>
                </a:solidFill>
                <a:latin typeface="+mn-lt"/>
                <a:ea typeface="+mn-ea"/>
                <a:cs typeface="+mn-ea"/>
                <a:sym typeface="+mn-lt"/>
              </a:endParaRPr>
            </a:p>
          </p:txBody>
        </p:sp>
        <p:sp>
          <p:nvSpPr>
            <p:cNvPr id="16" name="Line 23"/>
            <p:cNvSpPr>
              <a:spLocks noChangeShapeType="1"/>
            </p:cNvSpPr>
            <p:nvPr/>
          </p:nvSpPr>
          <p:spPr bwMode="auto">
            <a:xfrm>
              <a:off x="3832" y="2069"/>
              <a:ext cx="0" cy="192"/>
            </a:xfrm>
            <a:prstGeom prst="line">
              <a:avLst/>
            </a:prstGeom>
            <a:noFill/>
            <a:ln w="19050" cap="sq">
              <a:solidFill>
                <a:srgbClr val="000099"/>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7" name="Line 27"/>
            <p:cNvSpPr>
              <a:spLocks noChangeShapeType="1"/>
            </p:cNvSpPr>
            <p:nvPr/>
          </p:nvSpPr>
          <p:spPr bwMode="auto">
            <a:xfrm>
              <a:off x="3832" y="845"/>
              <a:ext cx="0" cy="146"/>
            </a:xfrm>
            <a:prstGeom prst="line">
              <a:avLst/>
            </a:prstGeom>
            <a:noFill/>
            <a:ln w="19050" cap="sq">
              <a:solidFill>
                <a:srgbClr val="000099"/>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 name="Line 30"/>
            <p:cNvSpPr>
              <a:spLocks noChangeShapeType="1"/>
            </p:cNvSpPr>
            <p:nvPr/>
          </p:nvSpPr>
          <p:spPr bwMode="auto">
            <a:xfrm>
              <a:off x="4240" y="2432"/>
              <a:ext cx="318" cy="0"/>
            </a:xfrm>
            <a:prstGeom prst="line">
              <a:avLst/>
            </a:prstGeom>
            <a:noFill/>
            <a:ln w="19050" cap="sq">
              <a:solidFill>
                <a:srgbClr val="000099"/>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9" name="Line 31"/>
            <p:cNvSpPr>
              <a:spLocks noChangeShapeType="1"/>
            </p:cNvSpPr>
            <p:nvPr/>
          </p:nvSpPr>
          <p:spPr bwMode="auto">
            <a:xfrm>
              <a:off x="3832" y="2614"/>
              <a:ext cx="0" cy="136"/>
            </a:xfrm>
            <a:prstGeom prst="line">
              <a:avLst/>
            </a:prstGeom>
            <a:noFill/>
            <a:ln w="19050" cap="sq">
              <a:solidFill>
                <a:srgbClr val="000099"/>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20" name="Text Box 33"/>
            <p:cNvSpPr txBox="1">
              <a:spLocks noChangeArrowheads="1"/>
            </p:cNvSpPr>
            <p:nvPr/>
          </p:nvSpPr>
          <p:spPr bwMode="auto">
            <a:xfrm>
              <a:off x="3424" y="981"/>
              <a:ext cx="816" cy="544"/>
            </a:xfrm>
            <a:prstGeom prst="rect">
              <a:avLst/>
            </a:prstGeom>
            <a:noFill/>
            <a:ln w="19050" cap="sq">
              <a:solidFill>
                <a:srgbClr val="0000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18000" rIns="1800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90000"/>
                </a:lnSpc>
                <a:spcBef>
                  <a:spcPct val="0"/>
                </a:spcBef>
                <a:buFontTx/>
                <a:buNone/>
              </a:pPr>
              <a:r>
                <a:rPr lang="en-US" altLang="zh-CN" sz="1800">
                  <a:solidFill>
                    <a:srgbClr val="000099"/>
                  </a:solidFill>
                  <a:latin typeface="+mn-lt"/>
                  <a:ea typeface="+mn-ea"/>
                  <a:cs typeface="+mn-ea"/>
                  <a:sym typeface="+mn-lt"/>
                </a:rPr>
                <a:t>100 →CX</a:t>
              </a:r>
              <a:endParaRPr lang="en-US" altLang="zh-CN" sz="1800">
                <a:solidFill>
                  <a:srgbClr val="000099"/>
                </a:solidFill>
                <a:latin typeface="+mn-lt"/>
                <a:ea typeface="+mn-ea"/>
                <a:cs typeface="+mn-ea"/>
                <a:sym typeface="+mn-lt"/>
              </a:endParaRPr>
            </a:p>
            <a:p>
              <a:pPr algn="ctr">
                <a:lnSpc>
                  <a:spcPct val="90000"/>
                </a:lnSpc>
                <a:spcBef>
                  <a:spcPct val="0"/>
                </a:spcBef>
                <a:buFontTx/>
                <a:buNone/>
              </a:pPr>
              <a:r>
                <a:rPr lang="en-US" altLang="zh-CN" sz="1800">
                  <a:solidFill>
                    <a:srgbClr val="000099"/>
                  </a:solidFill>
                  <a:latin typeface="+mn-lt"/>
                  <a:ea typeface="+mn-ea"/>
                  <a:cs typeface="+mn-ea"/>
                  <a:sym typeface="+mn-lt"/>
                </a:rPr>
                <a:t>1000 →BX</a:t>
              </a:r>
              <a:endParaRPr lang="en-US" altLang="zh-CN" sz="1800">
                <a:solidFill>
                  <a:srgbClr val="000099"/>
                </a:solidFill>
                <a:latin typeface="+mn-lt"/>
                <a:ea typeface="+mn-ea"/>
                <a:cs typeface="+mn-ea"/>
                <a:sym typeface="+mn-lt"/>
              </a:endParaRPr>
            </a:p>
            <a:p>
              <a:pPr algn="ctr">
                <a:lnSpc>
                  <a:spcPct val="90000"/>
                </a:lnSpc>
                <a:spcBef>
                  <a:spcPct val="0"/>
                </a:spcBef>
                <a:buFontTx/>
                <a:buNone/>
              </a:pPr>
              <a:r>
                <a:rPr lang="en-US" altLang="zh-CN" sz="1800">
                  <a:solidFill>
                    <a:srgbClr val="000099"/>
                  </a:solidFill>
                  <a:latin typeface="+mn-lt"/>
                  <a:ea typeface="+mn-ea"/>
                  <a:cs typeface="+mn-ea"/>
                  <a:sym typeface="+mn-lt"/>
                </a:rPr>
                <a:t>0 →AL</a:t>
              </a:r>
              <a:endParaRPr lang="en-US" altLang="zh-CN" sz="1800">
                <a:solidFill>
                  <a:srgbClr val="000099"/>
                </a:solidFill>
                <a:latin typeface="+mn-lt"/>
                <a:ea typeface="+mn-ea"/>
                <a:cs typeface="+mn-ea"/>
                <a:sym typeface="+mn-lt"/>
              </a:endParaRPr>
            </a:p>
          </p:txBody>
        </p:sp>
        <p:sp>
          <p:nvSpPr>
            <p:cNvPr id="21" name="Text Box 34"/>
            <p:cNvSpPr txBox="1">
              <a:spLocks noChangeArrowheads="1"/>
            </p:cNvSpPr>
            <p:nvPr/>
          </p:nvSpPr>
          <p:spPr bwMode="auto">
            <a:xfrm>
              <a:off x="3288" y="1706"/>
              <a:ext cx="1089" cy="363"/>
            </a:xfrm>
            <a:prstGeom prst="rect">
              <a:avLst/>
            </a:prstGeom>
            <a:solidFill>
              <a:srgbClr val="FFFF00"/>
            </a:solidFill>
            <a:ln w="19050" cap="sq">
              <a:solidFill>
                <a:srgbClr val="000099"/>
              </a:solidFill>
              <a:miter lim="800000"/>
              <a:headEnd type="none" w="sm" len="sm"/>
              <a:tailEnd type="none" w="sm" len="sm"/>
            </a:ln>
          </p:spPr>
          <p:txBody>
            <a:bodyPr lIns="18000" rIns="1800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90000"/>
                </a:lnSpc>
                <a:spcBef>
                  <a:spcPct val="0"/>
                </a:spcBef>
                <a:buFontTx/>
                <a:buNone/>
              </a:pPr>
              <a:r>
                <a:rPr lang="zh-CN" altLang="en-US" sz="1800" dirty="0">
                  <a:solidFill>
                    <a:srgbClr val="000099"/>
                  </a:solidFill>
                  <a:latin typeface="+mn-lt"/>
                  <a:ea typeface="+mn-ea"/>
                  <a:cs typeface="+mn-ea"/>
                  <a:sym typeface="+mn-lt"/>
                </a:rPr>
                <a:t>如果</a:t>
              </a:r>
              <a:r>
                <a:rPr lang="en-US" altLang="zh-CN" sz="1800" dirty="0">
                  <a:solidFill>
                    <a:srgbClr val="000099"/>
                  </a:solidFill>
                  <a:latin typeface="+mn-lt"/>
                  <a:ea typeface="+mn-ea"/>
                  <a:cs typeface="+mn-ea"/>
                  <a:sym typeface="+mn-lt"/>
                </a:rPr>
                <a:t>[BX]</a:t>
              </a:r>
              <a:r>
                <a:rPr lang="zh-CN" altLang="en-US" sz="1800" dirty="0">
                  <a:solidFill>
                    <a:srgbClr val="000099"/>
                  </a:solidFill>
                  <a:latin typeface="+mn-lt"/>
                  <a:ea typeface="+mn-ea"/>
                  <a:cs typeface="+mn-ea"/>
                  <a:sym typeface="+mn-lt"/>
                </a:rPr>
                <a:t>是空格</a:t>
              </a:r>
              <a:endParaRPr lang="zh-CN" altLang="en-US" sz="1800" dirty="0">
                <a:solidFill>
                  <a:srgbClr val="000099"/>
                </a:solidFill>
                <a:latin typeface="+mn-lt"/>
                <a:ea typeface="+mn-ea"/>
                <a:cs typeface="+mn-ea"/>
                <a:sym typeface="+mn-lt"/>
              </a:endParaRPr>
            </a:p>
            <a:p>
              <a:pPr algn="ctr">
                <a:lnSpc>
                  <a:spcPct val="90000"/>
                </a:lnSpc>
                <a:spcBef>
                  <a:spcPct val="0"/>
                </a:spcBef>
                <a:buFontTx/>
                <a:buNone/>
              </a:pPr>
              <a:r>
                <a:rPr lang="en-US" altLang="zh-CN" sz="1800" dirty="0">
                  <a:solidFill>
                    <a:srgbClr val="000099"/>
                  </a:solidFill>
                  <a:latin typeface="+mn-lt"/>
                  <a:ea typeface="+mn-ea"/>
                  <a:cs typeface="+mn-ea"/>
                  <a:sym typeface="+mn-lt"/>
                </a:rPr>
                <a:t>AL+1→AL</a:t>
              </a:r>
              <a:endParaRPr lang="en-US" altLang="zh-CN" sz="1800" dirty="0">
                <a:solidFill>
                  <a:srgbClr val="000099"/>
                </a:solidFill>
                <a:latin typeface="+mn-lt"/>
                <a:ea typeface="+mn-ea"/>
                <a:cs typeface="+mn-ea"/>
                <a:sym typeface="+mn-lt"/>
              </a:endParaRPr>
            </a:p>
          </p:txBody>
        </p:sp>
        <p:sp>
          <p:nvSpPr>
            <p:cNvPr id="22" name="Text Box 35"/>
            <p:cNvSpPr txBox="1">
              <a:spLocks noChangeArrowheads="1"/>
            </p:cNvSpPr>
            <p:nvPr/>
          </p:nvSpPr>
          <p:spPr bwMode="auto">
            <a:xfrm>
              <a:off x="4558" y="2251"/>
              <a:ext cx="816" cy="363"/>
            </a:xfrm>
            <a:prstGeom prst="rect">
              <a:avLst/>
            </a:prstGeom>
            <a:noFill/>
            <a:ln w="19050" cap="sq">
              <a:solidFill>
                <a:srgbClr val="0000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18000" rIns="1800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90000"/>
                </a:lnSpc>
                <a:spcBef>
                  <a:spcPct val="0"/>
                </a:spcBef>
                <a:buFontTx/>
                <a:buNone/>
              </a:pPr>
              <a:r>
                <a:rPr lang="en-US" altLang="zh-CN" sz="1800" dirty="0">
                  <a:solidFill>
                    <a:srgbClr val="000099"/>
                  </a:solidFill>
                  <a:latin typeface="+mn-lt"/>
                  <a:ea typeface="+mn-ea"/>
                  <a:cs typeface="+mn-ea"/>
                  <a:sym typeface="+mn-lt"/>
                </a:rPr>
                <a:t>BX+1→BX</a:t>
              </a:r>
              <a:endParaRPr lang="en-US" altLang="zh-CN" sz="1800" dirty="0">
                <a:solidFill>
                  <a:srgbClr val="000099"/>
                </a:solidFill>
                <a:latin typeface="+mn-lt"/>
                <a:ea typeface="+mn-ea"/>
                <a:cs typeface="+mn-ea"/>
                <a:sym typeface="+mn-lt"/>
              </a:endParaRPr>
            </a:p>
            <a:p>
              <a:pPr algn="ctr">
                <a:lnSpc>
                  <a:spcPct val="90000"/>
                </a:lnSpc>
                <a:spcBef>
                  <a:spcPct val="0"/>
                </a:spcBef>
                <a:buFontTx/>
                <a:buNone/>
              </a:pPr>
              <a:r>
                <a:rPr lang="en-US" altLang="zh-CN" sz="1800" dirty="0">
                  <a:solidFill>
                    <a:srgbClr val="000099"/>
                  </a:solidFill>
                  <a:latin typeface="+mn-lt"/>
                  <a:ea typeface="+mn-ea"/>
                  <a:cs typeface="+mn-ea"/>
                  <a:sym typeface="+mn-lt"/>
                </a:rPr>
                <a:t>CX-1→CX</a:t>
              </a:r>
              <a:endParaRPr lang="en-US" altLang="zh-CN" sz="1800" dirty="0">
                <a:solidFill>
                  <a:srgbClr val="000099"/>
                </a:solidFill>
                <a:latin typeface="+mn-lt"/>
                <a:ea typeface="+mn-ea"/>
                <a:cs typeface="+mn-ea"/>
                <a:sym typeface="+mn-lt"/>
              </a:endParaRPr>
            </a:p>
          </p:txBody>
        </p:sp>
        <p:sp>
          <p:nvSpPr>
            <p:cNvPr id="23" name="Text Box 36"/>
            <p:cNvSpPr txBox="1">
              <a:spLocks noChangeArrowheads="1"/>
            </p:cNvSpPr>
            <p:nvPr/>
          </p:nvSpPr>
          <p:spPr bwMode="auto">
            <a:xfrm>
              <a:off x="3514" y="2568"/>
              <a:ext cx="31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type="none" w="sm" len="sm"/>
                  <a:tailEnd type="none" w="sm" len="sm"/>
                </a14:hiddenLine>
              </a:ext>
            </a:extLst>
          </p:spPr>
          <p:txBody>
            <a:bodyPr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zh-CN" sz="1800">
                  <a:solidFill>
                    <a:srgbClr val="000099"/>
                  </a:solidFill>
                  <a:latin typeface="+mn-lt"/>
                  <a:ea typeface="+mn-ea"/>
                  <a:cs typeface="+mn-ea"/>
                  <a:sym typeface="+mn-lt"/>
                </a:rPr>
                <a:t>Yes</a:t>
              </a:r>
              <a:endParaRPr lang="en-US" altLang="zh-CN" sz="1800">
                <a:solidFill>
                  <a:srgbClr val="000099"/>
                </a:solidFill>
                <a:latin typeface="+mn-lt"/>
                <a:ea typeface="+mn-ea"/>
                <a:cs typeface="+mn-ea"/>
                <a:sym typeface="+mn-lt"/>
              </a:endParaRPr>
            </a:p>
          </p:txBody>
        </p:sp>
        <p:sp>
          <p:nvSpPr>
            <p:cNvPr id="24" name="Freeform 37"/>
            <p:cNvSpPr/>
            <p:nvPr/>
          </p:nvSpPr>
          <p:spPr bwMode="invGray">
            <a:xfrm>
              <a:off x="3832" y="1616"/>
              <a:ext cx="1723" cy="816"/>
            </a:xfrm>
            <a:custGeom>
              <a:avLst/>
              <a:gdLst>
                <a:gd name="T0" fmla="*/ 1542 w 1723"/>
                <a:gd name="T1" fmla="*/ 816 h 816"/>
                <a:gd name="T2" fmla="*/ 1723 w 1723"/>
                <a:gd name="T3" fmla="*/ 816 h 816"/>
                <a:gd name="T4" fmla="*/ 1723 w 1723"/>
                <a:gd name="T5" fmla="*/ 0 h 816"/>
                <a:gd name="T6" fmla="*/ 0 w 1723"/>
                <a:gd name="T7" fmla="*/ 0 h 816"/>
                <a:gd name="T8" fmla="*/ 0 60000 65536"/>
                <a:gd name="T9" fmla="*/ 0 60000 65536"/>
                <a:gd name="T10" fmla="*/ 0 60000 65536"/>
                <a:gd name="T11" fmla="*/ 0 60000 65536"/>
                <a:gd name="T12" fmla="*/ 0 w 1723"/>
                <a:gd name="T13" fmla="*/ 0 h 816"/>
                <a:gd name="T14" fmla="*/ 1723 w 1723"/>
                <a:gd name="T15" fmla="*/ 816 h 816"/>
              </a:gdLst>
              <a:ahLst/>
              <a:cxnLst>
                <a:cxn ang="T8">
                  <a:pos x="T0" y="T1"/>
                </a:cxn>
                <a:cxn ang="T9">
                  <a:pos x="T2" y="T3"/>
                </a:cxn>
                <a:cxn ang="T10">
                  <a:pos x="T4" y="T5"/>
                </a:cxn>
                <a:cxn ang="T11">
                  <a:pos x="T6" y="T7"/>
                </a:cxn>
              </a:cxnLst>
              <a:rect l="T12" t="T13" r="T14" b="T15"/>
              <a:pathLst>
                <a:path w="1723" h="816">
                  <a:moveTo>
                    <a:pt x="1542" y="816"/>
                  </a:moveTo>
                  <a:lnTo>
                    <a:pt x="1723" y="816"/>
                  </a:lnTo>
                  <a:lnTo>
                    <a:pt x="1723" y="0"/>
                  </a:lnTo>
                  <a:lnTo>
                    <a:pt x="0" y="0"/>
                  </a:lnTo>
                </a:path>
              </a:pathLst>
            </a:custGeom>
            <a:noFill/>
            <a:ln w="19050">
              <a:solidFill>
                <a:srgbClr val="000080"/>
              </a:solidFill>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mn-lt"/>
                <a:ea typeface="+mn-ea"/>
                <a:cs typeface="+mn-ea"/>
                <a:sym typeface="+mn-lt"/>
              </a:endParaRP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Text Box 23"/>
          <p:cNvSpPr txBox="1">
            <a:spLocks noChangeArrowheads="1"/>
          </p:cNvSpPr>
          <p:nvPr/>
        </p:nvSpPr>
        <p:spPr bwMode="auto">
          <a:xfrm>
            <a:off x="660055" y="1746340"/>
            <a:ext cx="7966766"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marL="342900" indent="-342900" algn="just">
              <a:buFont typeface="Wingdings" panose="05000000000000000000" pitchFamily="2" charset="2"/>
              <a:buChar char="l"/>
            </a:pPr>
            <a:r>
              <a:rPr kumimoji="1" lang="en-US" altLang="zh-CN" dirty="0">
                <a:solidFill>
                  <a:srgbClr val="005696"/>
                </a:solidFill>
                <a:latin typeface="+mn-lt"/>
                <a:ea typeface="+mn-ea"/>
                <a:cs typeface="+mn-ea"/>
                <a:sym typeface="+mn-lt"/>
              </a:rPr>
              <a:t>8086</a:t>
            </a:r>
            <a:r>
              <a:rPr kumimoji="1" lang="zh-CN" altLang="en-US" dirty="0">
                <a:solidFill>
                  <a:srgbClr val="005696"/>
                </a:solidFill>
                <a:latin typeface="+mn-lt"/>
                <a:ea typeface="+mn-ea"/>
                <a:cs typeface="+mn-ea"/>
                <a:sym typeface="+mn-lt"/>
              </a:rPr>
              <a:t>中断系统最大支持</a:t>
            </a:r>
            <a:r>
              <a:rPr kumimoji="1" lang="en-US" altLang="zh-CN" dirty="0">
                <a:solidFill>
                  <a:srgbClr val="006600"/>
                </a:solidFill>
                <a:latin typeface="+mn-lt"/>
                <a:ea typeface="+mn-ea"/>
                <a:cs typeface="+mn-ea"/>
                <a:sym typeface="+mn-lt"/>
              </a:rPr>
              <a:t>256</a:t>
            </a:r>
            <a:r>
              <a:rPr kumimoji="1" lang="zh-CN" altLang="en-US" dirty="0">
                <a:solidFill>
                  <a:srgbClr val="006600"/>
                </a:solidFill>
                <a:latin typeface="+mn-lt"/>
                <a:ea typeface="+mn-ea"/>
                <a:cs typeface="+mn-ea"/>
                <a:sym typeface="+mn-lt"/>
              </a:rPr>
              <a:t>个中断</a:t>
            </a:r>
            <a:r>
              <a:rPr kumimoji="1" lang="zh-CN" altLang="en-US" dirty="0">
                <a:solidFill>
                  <a:srgbClr val="005696"/>
                </a:solidFill>
                <a:latin typeface="+mn-lt"/>
                <a:ea typeface="+mn-ea"/>
                <a:cs typeface="+mn-ea"/>
                <a:sym typeface="+mn-lt"/>
              </a:rPr>
              <a:t>，每个中断具有</a:t>
            </a:r>
            <a:r>
              <a:rPr kumimoji="1" lang="zh-CN" altLang="en-US" dirty="0">
                <a:solidFill>
                  <a:srgbClr val="006600"/>
                </a:solidFill>
                <a:latin typeface="+mn-lt"/>
                <a:ea typeface="+mn-ea"/>
                <a:cs typeface="+mn-ea"/>
                <a:sym typeface="+mn-lt"/>
              </a:rPr>
              <a:t>唯一的中断号</a:t>
            </a:r>
            <a:r>
              <a:rPr kumimoji="1" lang="zh-CN" altLang="en-US" dirty="0">
                <a:solidFill>
                  <a:srgbClr val="005696"/>
                </a:solidFill>
                <a:latin typeface="+mn-lt"/>
                <a:ea typeface="+mn-ea"/>
                <a:cs typeface="+mn-ea"/>
                <a:sym typeface="+mn-lt"/>
              </a:rPr>
              <a:t>，且具有独立的中断服务程序。发生中断时</a:t>
            </a:r>
            <a:r>
              <a:rPr kumimoji="1" lang="en-US" altLang="zh-CN" dirty="0">
                <a:solidFill>
                  <a:srgbClr val="005696"/>
                </a:solidFill>
                <a:latin typeface="+mn-lt"/>
                <a:ea typeface="+mn-ea"/>
                <a:cs typeface="+mn-ea"/>
                <a:sym typeface="+mn-lt"/>
              </a:rPr>
              <a:t>CPU</a:t>
            </a:r>
            <a:r>
              <a:rPr kumimoji="1" lang="zh-CN" altLang="en-US" dirty="0">
                <a:solidFill>
                  <a:srgbClr val="005696"/>
                </a:solidFill>
                <a:latin typeface="+mn-lt"/>
                <a:ea typeface="+mn-ea"/>
                <a:cs typeface="+mn-ea"/>
                <a:sym typeface="+mn-lt"/>
              </a:rPr>
              <a:t>当前程序被暂停转而执行中断处理程序。</a:t>
            </a:r>
            <a:endParaRPr kumimoji="1" lang="en-US" altLang="zh-CN" dirty="0">
              <a:solidFill>
                <a:srgbClr val="005696"/>
              </a:solidFill>
              <a:latin typeface="+mn-lt"/>
              <a:ea typeface="+mn-ea"/>
              <a:cs typeface="+mn-ea"/>
              <a:sym typeface="+mn-lt"/>
            </a:endParaRPr>
          </a:p>
        </p:txBody>
      </p:sp>
      <p:sp>
        <p:nvSpPr>
          <p:cNvPr id="6" name="矩形 5"/>
          <p:cNvSpPr/>
          <p:nvPr/>
        </p:nvSpPr>
        <p:spPr>
          <a:xfrm>
            <a:off x="546542" y="1090164"/>
            <a:ext cx="3996607" cy="523220"/>
          </a:xfrm>
          <a:prstGeom prst="rect">
            <a:avLst/>
          </a:prstGeom>
        </p:spPr>
        <p:txBody>
          <a:bodyPr wrap="none">
            <a:spAutoFit/>
          </a:bodyPr>
          <a:lstStyle/>
          <a:p>
            <a:pPr algn="just"/>
            <a:r>
              <a:rPr kumimoji="1" lang="en-US" altLang="zh-CN" sz="2800" dirty="0">
                <a:solidFill>
                  <a:srgbClr val="CC3300"/>
                </a:solidFill>
                <a:latin typeface="+mn-lt"/>
                <a:ea typeface="+mn-ea"/>
                <a:cs typeface="+mn-ea"/>
                <a:sym typeface="+mn-lt"/>
              </a:rPr>
              <a:t>5</a:t>
            </a:r>
            <a:r>
              <a:rPr kumimoji="1" lang="zh-CN" altLang="en-US" sz="2800" dirty="0">
                <a:solidFill>
                  <a:srgbClr val="CC3300"/>
                </a:solidFill>
                <a:latin typeface="+mn-lt"/>
                <a:ea typeface="+mn-ea"/>
                <a:cs typeface="+mn-ea"/>
                <a:sym typeface="+mn-lt"/>
              </a:rPr>
              <a:t>、中断与中断返回指令</a:t>
            </a:r>
            <a:endParaRPr kumimoji="1" lang="zh-CN" altLang="en-US" sz="2800" dirty="0">
              <a:solidFill>
                <a:srgbClr val="CC3300"/>
              </a:solidFill>
              <a:latin typeface="+mn-lt"/>
              <a:ea typeface="+mn-ea"/>
              <a:cs typeface="+mn-ea"/>
              <a:sym typeface="+mn-lt"/>
            </a:endParaRPr>
          </a:p>
        </p:txBody>
      </p:sp>
      <p:grpSp>
        <p:nvGrpSpPr>
          <p:cNvPr id="7" name="Group 39"/>
          <p:cNvGrpSpPr/>
          <p:nvPr/>
        </p:nvGrpSpPr>
        <p:grpSpPr bwMode="auto">
          <a:xfrm>
            <a:off x="611188" y="3213100"/>
            <a:ext cx="8064500" cy="3384550"/>
            <a:chOff x="385" y="2024"/>
            <a:chExt cx="5080" cy="2132"/>
          </a:xfrm>
        </p:grpSpPr>
        <p:sp>
          <p:nvSpPr>
            <p:cNvPr id="8" name="AutoShape 38"/>
            <p:cNvSpPr>
              <a:spLocks noChangeArrowheads="1"/>
            </p:cNvSpPr>
            <p:nvPr/>
          </p:nvSpPr>
          <p:spPr bwMode="gray">
            <a:xfrm>
              <a:off x="385" y="2024"/>
              <a:ext cx="5080" cy="2132"/>
            </a:xfrm>
            <a:prstGeom prst="roundRect">
              <a:avLst>
                <a:gd name="adj" fmla="val 4639"/>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a:ln w="19050">
              <a:noFill/>
              <a:round/>
            </a:ln>
            <a:effectLst>
              <a:outerShdw dist="107763" dir="8100000" algn="ctr" rotWithShape="0">
                <a:srgbClr val="292929">
                  <a:alpha val="50000"/>
                </a:srgbClr>
              </a:outerShdw>
            </a:effectLst>
          </p:spPr>
          <p:txBody>
            <a:bodyPr lIns="36000"/>
            <a:lstStyle>
              <a:lvl1pPr defTabSz="1012825">
                <a:spcBef>
                  <a:spcPct val="50000"/>
                </a:spcBef>
                <a:buChar char="•"/>
                <a:defRPr kumimoji="1" sz="2400" b="1">
                  <a:solidFill>
                    <a:srgbClr val="000099"/>
                  </a:solidFill>
                  <a:latin typeface="Arial" panose="020B0604020202020204" pitchFamily="34" charset="0"/>
                  <a:ea typeface="宋体" panose="02010600030101010101" pitchFamily="2" charset="-122"/>
                </a:defRPr>
              </a:lvl1pPr>
              <a:lvl2pPr marL="742950" indent="-285750" defTabSz="1012825">
                <a:spcBef>
                  <a:spcPct val="50000"/>
                </a:spcBef>
                <a:buChar char="•"/>
                <a:defRPr kumimoji="1" sz="2400" b="1">
                  <a:solidFill>
                    <a:srgbClr val="000099"/>
                  </a:solidFill>
                  <a:latin typeface="Arial" panose="020B0604020202020204" pitchFamily="34" charset="0"/>
                  <a:ea typeface="宋体" panose="02010600030101010101" pitchFamily="2" charset="-122"/>
                </a:defRPr>
              </a:lvl2pPr>
              <a:lvl3pPr marL="1143000" indent="-228600" defTabSz="1012825">
                <a:spcBef>
                  <a:spcPct val="50000"/>
                </a:spcBef>
                <a:buChar char="•"/>
                <a:defRPr kumimoji="1" sz="2400" b="1">
                  <a:solidFill>
                    <a:srgbClr val="000099"/>
                  </a:solidFill>
                  <a:latin typeface="Arial" panose="020B0604020202020204" pitchFamily="34" charset="0"/>
                  <a:ea typeface="宋体" panose="02010600030101010101" pitchFamily="2" charset="-122"/>
                </a:defRPr>
              </a:lvl3pPr>
              <a:lvl4pPr marL="1600200" indent="-228600" defTabSz="1012825">
                <a:spcBef>
                  <a:spcPct val="50000"/>
                </a:spcBef>
                <a:buChar char="•"/>
                <a:defRPr kumimoji="1" sz="2400" b="1">
                  <a:solidFill>
                    <a:srgbClr val="000099"/>
                  </a:solidFill>
                  <a:latin typeface="Arial" panose="020B0604020202020204" pitchFamily="34" charset="0"/>
                  <a:ea typeface="宋体" panose="02010600030101010101" pitchFamily="2" charset="-122"/>
                </a:defRPr>
              </a:lvl4pPr>
              <a:lvl5pPr marL="2057400" indent="-228600" defTabSz="1012825">
                <a:spcBef>
                  <a:spcPct val="50000"/>
                </a:spcBef>
                <a:buChar char="•"/>
                <a:defRPr kumimoji="1" sz="2400" b="1">
                  <a:solidFill>
                    <a:srgbClr val="000099"/>
                  </a:solidFill>
                  <a:latin typeface="Arial" panose="020B0604020202020204" pitchFamily="34" charset="0"/>
                  <a:ea typeface="宋体" panose="02010600030101010101" pitchFamily="2" charset="-122"/>
                </a:defRPr>
              </a:lvl5pPr>
              <a:lvl6pPr marL="2514600" indent="-228600" defTabSz="1012825" eaLnBrk="0" fontAlgn="base" hangingPunct="0">
                <a:spcBef>
                  <a:spcPct val="50000"/>
                </a:spcBef>
                <a:spcAft>
                  <a:spcPct val="0"/>
                </a:spcAft>
                <a:buChar char="•"/>
                <a:defRPr kumimoji="1" sz="2400" b="1">
                  <a:solidFill>
                    <a:srgbClr val="000099"/>
                  </a:solidFill>
                  <a:latin typeface="Arial" panose="020B0604020202020204" pitchFamily="34" charset="0"/>
                  <a:ea typeface="宋体" panose="02010600030101010101" pitchFamily="2" charset="-122"/>
                </a:defRPr>
              </a:lvl6pPr>
              <a:lvl7pPr marL="2971800" indent="-228600" defTabSz="1012825" eaLnBrk="0" fontAlgn="base" hangingPunct="0">
                <a:spcBef>
                  <a:spcPct val="50000"/>
                </a:spcBef>
                <a:spcAft>
                  <a:spcPct val="0"/>
                </a:spcAft>
                <a:buChar char="•"/>
                <a:defRPr kumimoji="1" sz="2400" b="1">
                  <a:solidFill>
                    <a:srgbClr val="000099"/>
                  </a:solidFill>
                  <a:latin typeface="Arial" panose="020B0604020202020204" pitchFamily="34" charset="0"/>
                  <a:ea typeface="宋体" panose="02010600030101010101" pitchFamily="2" charset="-122"/>
                </a:defRPr>
              </a:lvl7pPr>
              <a:lvl8pPr marL="3429000" indent="-228600" defTabSz="1012825" eaLnBrk="0" fontAlgn="base" hangingPunct="0">
                <a:spcBef>
                  <a:spcPct val="50000"/>
                </a:spcBef>
                <a:spcAft>
                  <a:spcPct val="0"/>
                </a:spcAft>
                <a:buChar char="•"/>
                <a:defRPr kumimoji="1" sz="2400" b="1">
                  <a:solidFill>
                    <a:srgbClr val="000099"/>
                  </a:solidFill>
                  <a:latin typeface="Arial" panose="020B0604020202020204" pitchFamily="34" charset="0"/>
                  <a:ea typeface="宋体" panose="02010600030101010101" pitchFamily="2" charset="-122"/>
                </a:defRPr>
              </a:lvl8pPr>
              <a:lvl9pPr marL="3886200" indent="-228600" defTabSz="1012825" eaLnBrk="0" fontAlgn="base" hangingPunct="0">
                <a:spcBef>
                  <a:spcPct val="50000"/>
                </a:spcBef>
                <a:spcAft>
                  <a:spcPct val="0"/>
                </a:spcAft>
                <a:buChar char="•"/>
                <a:defRPr kumimoji="1" sz="2400" b="1">
                  <a:solidFill>
                    <a:srgbClr val="000099"/>
                  </a:solidFill>
                  <a:latin typeface="Arial" panose="020B0604020202020204" pitchFamily="34" charset="0"/>
                  <a:ea typeface="宋体" panose="02010600030101010101" pitchFamily="2" charset="-122"/>
                </a:defRPr>
              </a:lvl9pPr>
            </a:lstStyle>
            <a:p>
              <a:pPr eaLnBrk="1" hangingPunct="1">
                <a:spcBef>
                  <a:spcPct val="0"/>
                </a:spcBef>
                <a:buFontTx/>
                <a:buNone/>
              </a:pPr>
              <a:endParaRPr lang="en-US" altLang="zh-CN" sz="2000">
                <a:solidFill>
                  <a:srgbClr val="A50021"/>
                </a:solidFill>
                <a:latin typeface="+mn-lt"/>
                <a:ea typeface="+mn-ea"/>
                <a:cs typeface="+mn-ea"/>
                <a:sym typeface="+mn-lt"/>
              </a:endParaRPr>
            </a:p>
          </p:txBody>
        </p:sp>
        <p:grpSp>
          <p:nvGrpSpPr>
            <p:cNvPr id="9" name="Group 24"/>
            <p:cNvGrpSpPr/>
            <p:nvPr/>
          </p:nvGrpSpPr>
          <p:grpSpPr bwMode="auto">
            <a:xfrm>
              <a:off x="555" y="2119"/>
              <a:ext cx="4879" cy="1941"/>
              <a:chOff x="418" y="1729"/>
              <a:chExt cx="4879" cy="2262"/>
            </a:xfrm>
          </p:grpSpPr>
          <p:sp>
            <p:nvSpPr>
              <p:cNvPr id="10" name="Text Box 25"/>
              <p:cNvSpPr txBox="1">
                <a:spLocks noChangeArrowheads="1"/>
              </p:cNvSpPr>
              <p:nvPr/>
            </p:nvSpPr>
            <p:spPr bwMode="auto">
              <a:xfrm>
                <a:off x="418" y="2447"/>
                <a:ext cx="476" cy="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90000"/>
                  </a:lnSpc>
                  <a:spcBef>
                    <a:spcPct val="0"/>
                  </a:spcBef>
                  <a:buFontTx/>
                  <a:buNone/>
                </a:pPr>
                <a:r>
                  <a:rPr lang="en-US" altLang="zh-CN" sz="2000">
                    <a:solidFill>
                      <a:srgbClr val="800080"/>
                    </a:solidFill>
                    <a:latin typeface="+mn-lt"/>
                    <a:ea typeface="+mn-ea"/>
                    <a:cs typeface="+mn-ea"/>
                    <a:sym typeface="+mn-lt"/>
                  </a:rPr>
                  <a:t>8086</a:t>
                </a:r>
                <a:endParaRPr lang="en-US" altLang="zh-CN" sz="2000">
                  <a:solidFill>
                    <a:srgbClr val="800080"/>
                  </a:solidFill>
                  <a:latin typeface="+mn-lt"/>
                  <a:ea typeface="+mn-ea"/>
                  <a:cs typeface="+mn-ea"/>
                  <a:sym typeface="+mn-lt"/>
                </a:endParaRPr>
              </a:p>
              <a:p>
                <a:pPr algn="ctr">
                  <a:lnSpc>
                    <a:spcPct val="90000"/>
                  </a:lnSpc>
                  <a:spcBef>
                    <a:spcPct val="0"/>
                  </a:spcBef>
                  <a:buFontTx/>
                  <a:buNone/>
                </a:pPr>
                <a:r>
                  <a:rPr lang="zh-CN" altLang="en-US" sz="2000">
                    <a:solidFill>
                      <a:srgbClr val="800080"/>
                    </a:solidFill>
                    <a:latin typeface="+mn-lt"/>
                    <a:ea typeface="+mn-ea"/>
                    <a:cs typeface="+mn-ea"/>
                    <a:sym typeface="+mn-lt"/>
                  </a:rPr>
                  <a:t>中断</a:t>
                </a:r>
                <a:endParaRPr lang="zh-CN" altLang="en-US" sz="2000">
                  <a:solidFill>
                    <a:srgbClr val="800080"/>
                  </a:solidFill>
                  <a:latin typeface="+mn-lt"/>
                  <a:ea typeface="+mn-ea"/>
                  <a:cs typeface="+mn-ea"/>
                  <a:sym typeface="+mn-lt"/>
                </a:endParaRPr>
              </a:p>
            </p:txBody>
          </p:sp>
          <p:sp>
            <p:nvSpPr>
              <p:cNvPr id="11" name="AutoShape 26"/>
              <p:cNvSpPr/>
              <p:nvPr/>
            </p:nvSpPr>
            <p:spPr bwMode="auto">
              <a:xfrm>
                <a:off x="1632" y="2880"/>
                <a:ext cx="192" cy="672"/>
              </a:xfrm>
              <a:prstGeom prst="leftBrace">
                <a:avLst>
                  <a:gd name="adj1" fmla="val 29167"/>
                  <a:gd name="adj2" fmla="val 50000"/>
                </a:avLst>
              </a:prstGeom>
              <a:noFill/>
              <a:ln w="25400" cap="sq">
                <a:solidFill>
                  <a:srgbClr val="9900CC"/>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pPr>
                <a:endParaRPr lang="zh-CN" altLang="en-US" sz="2000">
                  <a:solidFill>
                    <a:srgbClr val="000099"/>
                  </a:solidFill>
                  <a:latin typeface="+mn-lt"/>
                  <a:ea typeface="+mn-ea"/>
                  <a:cs typeface="+mn-ea"/>
                  <a:sym typeface="+mn-lt"/>
                </a:endParaRPr>
              </a:p>
            </p:txBody>
          </p:sp>
          <p:sp>
            <p:nvSpPr>
              <p:cNvPr id="12" name="Text Box 27"/>
              <p:cNvSpPr txBox="1">
                <a:spLocks noChangeArrowheads="1"/>
              </p:cNvSpPr>
              <p:nvPr/>
            </p:nvSpPr>
            <p:spPr bwMode="auto">
              <a:xfrm>
                <a:off x="1203" y="1848"/>
                <a:ext cx="439" cy="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90000"/>
                  </a:lnSpc>
                  <a:spcBef>
                    <a:spcPct val="0"/>
                  </a:spcBef>
                  <a:buFontTx/>
                  <a:buNone/>
                </a:pPr>
                <a:r>
                  <a:rPr lang="zh-CN" altLang="en-US" sz="2000" dirty="0">
                    <a:solidFill>
                      <a:srgbClr val="800080"/>
                    </a:solidFill>
                    <a:latin typeface="+mn-lt"/>
                    <a:ea typeface="+mn-ea"/>
                    <a:cs typeface="+mn-ea"/>
                    <a:sym typeface="+mn-lt"/>
                  </a:rPr>
                  <a:t>内部</a:t>
                </a:r>
                <a:endParaRPr lang="zh-CN" altLang="en-US" sz="2000" dirty="0">
                  <a:solidFill>
                    <a:srgbClr val="800080"/>
                  </a:solidFill>
                  <a:latin typeface="+mn-lt"/>
                  <a:ea typeface="+mn-ea"/>
                  <a:cs typeface="+mn-ea"/>
                  <a:sym typeface="+mn-lt"/>
                </a:endParaRPr>
              </a:p>
              <a:p>
                <a:pPr algn="ctr">
                  <a:lnSpc>
                    <a:spcPct val="90000"/>
                  </a:lnSpc>
                  <a:spcBef>
                    <a:spcPct val="0"/>
                  </a:spcBef>
                  <a:buFontTx/>
                  <a:buNone/>
                </a:pPr>
                <a:r>
                  <a:rPr lang="zh-CN" altLang="en-US" sz="2000" dirty="0">
                    <a:solidFill>
                      <a:srgbClr val="800080"/>
                    </a:solidFill>
                    <a:latin typeface="+mn-lt"/>
                    <a:ea typeface="+mn-ea"/>
                    <a:cs typeface="+mn-ea"/>
                    <a:sym typeface="+mn-lt"/>
                  </a:rPr>
                  <a:t>中断</a:t>
                </a:r>
                <a:endParaRPr lang="zh-CN" altLang="en-US" sz="2000" dirty="0">
                  <a:solidFill>
                    <a:srgbClr val="800080"/>
                  </a:solidFill>
                  <a:latin typeface="+mn-lt"/>
                  <a:ea typeface="+mn-ea"/>
                  <a:cs typeface="+mn-ea"/>
                  <a:sym typeface="+mn-lt"/>
                </a:endParaRPr>
              </a:p>
            </p:txBody>
          </p:sp>
          <p:sp>
            <p:nvSpPr>
              <p:cNvPr id="13" name="Text Box 28"/>
              <p:cNvSpPr txBox="1">
                <a:spLocks noChangeArrowheads="1"/>
              </p:cNvSpPr>
              <p:nvPr/>
            </p:nvSpPr>
            <p:spPr bwMode="auto">
              <a:xfrm>
                <a:off x="1183" y="3000"/>
                <a:ext cx="439" cy="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90000"/>
                  </a:lnSpc>
                  <a:spcBef>
                    <a:spcPct val="0"/>
                  </a:spcBef>
                  <a:buFontTx/>
                  <a:buNone/>
                </a:pPr>
                <a:r>
                  <a:rPr lang="zh-CN" altLang="en-US" sz="2000">
                    <a:solidFill>
                      <a:srgbClr val="800080"/>
                    </a:solidFill>
                    <a:latin typeface="+mn-lt"/>
                    <a:ea typeface="+mn-ea"/>
                    <a:cs typeface="+mn-ea"/>
                    <a:sym typeface="+mn-lt"/>
                  </a:rPr>
                  <a:t>外部</a:t>
                </a:r>
                <a:endParaRPr lang="zh-CN" altLang="en-US" sz="2000">
                  <a:solidFill>
                    <a:srgbClr val="800080"/>
                  </a:solidFill>
                  <a:latin typeface="+mn-lt"/>
                  <a:ea typeface="+mn-ea"/>
                  <a:cs typeface="+mn-ea"/>
                  <a:sym typeface="+mn-lt"/>
                </a:endParaRPr>
              </a:p>
              <a:p>
                <a:pPr algn="ctr">
                  <a:lnSpc>
                    <a:spcPct val="90000"/>
                  </a:lnSpc>
                  <a:spcBef>
                    <a:spcPct val="0"/>
                  </a:spcBef>
                  <a:buFontTx/>
                  <a:buNone/>
                </a:pPr>
                <a:r>
                  <a:rPr lang="zh-CN" altLang="en-US" sz="2000">
                    <a:solidFill>
                      <a:srgbClr val="800080"/>
                    </a:solidFill>
                    <a:latin typeface="+mn-lt"/>
                    <a:ea typeface="+mn-ea"/>
                    <a:cs typeface="+mn-ea"/>
                    <a:sym typeface="+mn-lt"/>
                  </a:rPr>
                  <a:t>中断</a:t>
                </a:r>
                <a:endParaRPr lang="zh-CN" altLang="en-US" sz="2000">
                  <a:solidFill>
                    <a:srgbClr val="800080"/>
                  </a:solidFill>
                  <a:latin typeface="+mn-lt"/>
                  <a:ea typeface="+mn-ea"/>
                  <a:cs typeface="+mn-ea"/>
                  <a:sym typeface="+mn-lt"/>
                </a:endParaRPr>
              </a:p>
            </p:txBody>
          </p:sp>
          <p:sp>
            <p:nvSpPr>
              <p:cNvPr id="14" name="AutoShape 29"/>
              <p:cNvSpPr/>
              <p:nvPr/>
            </p:nvSpPr>
            <p:spPr bwMode="auto">
              <a:xfrm>
                <a:off x="912" y="2089"/>
                <a:ext cx="192" cy="1200"/>
              </a:xfrm>
              <a:prstGeom prst="leftBrace">
                <a:avLst>
                  <a:gd name="adj1" fmla="val 52083"/>
                  <a:gd name="adj2" fmla="val 50000"/>
                </a:avLst>
              </a:prstGeom>
              <a:noFill/>
              <a:ln w="25400" cap="sq">
                <a:solidFill>
                  <a:srgbClr val="9900CC"/>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pPr>
                <a:endParaRPr lang="zh-CN" altLang="en-US" sz="2000">
                  <a:solidFill>
                    <a:srgbClr val="000099"/>
                  </a:solidFill>
                  <a:latin typeface="+mn-lt"/>
                  <a:ea typeface="+mn-ea"/>
                  <a:cs typeface="+mn-ea"/>
                  <a:sym typeface="+mn-lt"/>
                </a:endParaRPr>
              </a:p>
            </p:txBody>
          </p:sp>
          <p:sp>
            <p:nvSpPr>
              <p:cNvPr id="15" name="Text Box 30"/>
              <p:cNvSpPr txBox="1">
                <a:spLocks noChangeArrowheads="1"/>
              </p:cNvSpPr>
              <p:nvPr/>
            </p:nvSpPr>
            <p:spPr bwMode="auto">
              <a:xfrm>
                <a:off x="1870" y="2640"/>
                <a:ext cx="601" cy="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90000"/>
                  </a:lnSpc>
                  <a:spcBef>
                    <a:spcPct val="0"/>
                  </a:spcBef>
                  <a:buFontTx/>
                  <a:buNone/>
                </a:pPr>
                <a:r>
                  <a:rPr lang="zh-CN" altLang="en-US" sz="2000">
                    <a:solidFill>
                      <a:srgbClr val="800080"/>
                    </a:solidFill>
                    <a:latin typeface="+mn-lt"/>
                    <a:ea typeface="+mn-ea"/>
                    <a:cs typeface="+mn-ea"/>
                    <a:sym typeface="+mn-lt"/>
                  </a:rPr>
                  <a:t>可屏蔽</a:t>
                </a:r>
                <a:endParaRPr lang="zh-CN" altLang="en-US" sz="2000">
                  <a:solidFill>
                    <a:srgbClr val="800080"/>
                  </a:solidFill>
                  <a:latin typeface="+mn-lt"/>
                  <a:ea typeface="+mn-ea"/>
                  <a:cs typeface="+mn-ea"/>
                  <a:sym typeface="+mn-lt"/>
                </a:endParaRPr>
              </a:p>
              <a:p>
                <a:pPr algn="ctr">
                  <a:lnSpc>
                    <a:spcPct val="90000"/>
                  </a:lnSpc>
                  <a:spcBef>
                    <a:spcPct val="0"/>
                  </a:spcBef>
                  <a:buFontTx/>
                  <a:buNone/>
                </a:pPr>
                <a:r>
                  <a:rPr lang="zh-CN" altLang="en-US" sz="2000">
                    <a:solidFill>
                      <a:srgbClr val="800080"/>
                    </a:solidFill>
                    <a:latin typeface="+mn-lt"/>
                    <a:ea typeface="+mn-ea"/>
                    <a:cs typeface="+mn-ea"/>
                    <a:sym typeface="+mn-lt"/>
                  </a:rPr>
                  <a:t>中断</a:t>
                </a:r>
                <a:endParaRPr lang="zh-CN" altLang="en-US" sz="2000">
                  <a:solidFill>
                    <a:srgbClr val="800080"/>
                  </a:solidFill>
                  <a:latin typeface="+mn-lt"/>
                  <a:ea typeface="+mn-ea"/>
                  <a:cs typeface="+mn-ea"/>
                  <a:sym typeface="+mn-lt"/>
                </a:endParaRPr>
              </a:p>
            </p:txBody>
          </p:sp>
          <p:sp>
            <p:nvSpPr>
              <p:cNvPr id="16" name="Text Box 31"/>
              <p:cNvSpPr txBox="1">
                <a:spLocks noChangeArrowheads="1"/>
              </p:cNvSpPr>
              <p:nvPr/>
            </p:nvSpPr>
            <p:spPr bwMode="auto">
              <a:xfrm>
                <a:off x="1870" y="3407"/>
                <a:ext cx="601" cy="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90000"/>
                  </a:lnSpc>
                  <a:spcBef>
                    <a:spcPct val="0"/>
                  </a:spcBef>
                  <a:buFontTx/>
                  <a:buNone/>
                </a:pPr>
                <a:r>
                  <a:rPr lang="zh-CN" altLang="en-US" sz="2000">
                    <a:solidFill>
                      <a:srgbClr val="800080"/>
                    </a:solidFill>
                    <a:latin typeface="+mn-lt"/>
                    <a:ea typeface="+mn-ea"/>
                    <a:cs typeface="+mn-ea"/>
                    <a:sym typeface="+mn-lt"/>
                  </a:rPr>
                  <a:t>非屏蔽</a:t>
                </a:r>
                <a:endParaRPr lang="zh-CN" altLang="en-US" sz="2000">
                  <a:solidFill>
                    <a:srgbClr val="800080"/>
                  </a:solidFill>
                  <a:latin typeface="+mn-lt"/>
                  <a:ea typeface="+mn-ea"/>
                  <a:cs typeface="+mn-ea"/>
                  <a:sym typeface="+mn-lt"/>
                </a:endParaRPr>
              </a:p>
              <a:p>
                <a:pPr algn="ctr">
                  <a:lnSpc>
                    <a:spcPct val="90000"/>
                  </a:lnSpc>
                  <a:spcBef>
                    <a:spcPct val="0"/>
                  </a:spcBef>
                  <a:buFontTx/>
                  <a:buNone/>
                </a:pPr>
                <a:r>
                  <a:rPr lang="zh-CN" altLang="en-US" sz="2000">
                    <a:solidFill>
                      <a:srgbClr val="800080"/>
                    </a:solidFill>
                    <a:latin typeface="+mn-lt"/>
                    <a:ea typeface="+mn-ea"/>
                    <a:cs typeface="+mn-ea"/>
                    <a:sym typeface="+mn-lt"/>
                  </a:rPr>
                  <a:t>中断</a:t>
                </a:r>
                <a:endParaRPr lang="zh-CN" altLang="en-US" sz="2000">
                  <a:solidFill>
                    <a:srgbClr val="800080"/>
                  </a:solidFill>
                  <a:latin typeface="+mn-lt"/>
                  <a:ea typeface="+mn-ea"/>
                  <a:cs typeface="+mn-ea"/>
                  <a:sym typeface="+mn-lt"/>
                </a:endParaRPr>
              </a:p>
            </p:txBody>
          </p:sp>
          <p:sp>
            <p:nvSpPr>
              <p:cNvPr id="17" name="AutoShape 32"/>
              <p:cNvSpPr/>
              <p:nvPr/>
            </p:nvSpPr>
            <p:spPr bwMode="auto">
              <a:xfrm>
                <a:off x="2496" y="2640"/>
                <a:ext cx="192" cy="528"/>
              </a:xfrm>
              <a:prstGeom prst="leftBrace">
                <a:avLst>
                  <a:gd name="adj1" fmla="val 22917"/>
                  <a:gd name="adj2" fmla="val 50000"/>
                </a:avLst>
              </a:prstGeom>
              <a:noFill/>
              <a:ln w="25400" cap="sq">
                <a:solidFill>
                  <a:srgbClr val="9900CC"/>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pPr>
                <a:endParaRPr lang="zh-CN" altLang="en-US" sz="2000">
                  <a:solidFill>
                    <a:srgbClr val="000099"/>
                  </a:solidFill>
                  <a:latin typeface="+mn-lt"/>
                  <a:ea typeface="+mn-ea"/>
                  <a:cs typeface="+mn-ea"/>
                  <a:sym typeface="+mn-lt"/>
                </a:endParaRPr>
              </a:p>
            </p:txBody>
          </p:sp>
          <p:sp>
            <p:nvSpPr>
              <p:cNvPr id="18" name="Text Box 33"/>
              <p:cNvSpPr txBox="1">
                <a:spLocks noChangeArrowheads="1"/>
              </p:cNvSpPr>
              <p:nvPr/>
            </p:nvSpPr>
            <p:spPr bwMode="auto">
              <a:xfrm>
                <a:off x="2736" y="2559"/>
                <a:ext cx="2561" cy="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90000"/>
                  </a:lnSpc>
                  <a:spcBef>
                    <a:spcPct val="0"/>
                  </a:spcBef>
                  <a:buFontTx/>
                  <a:buNone/>
                </a:pPr>
                <a:r>
                  <a:rPr lang="zh-CN" altLang="en-US" sz="2000" dirty="0">
                    <a:solidFill>
                      <a:srgbClr val="800080"/>
                    </a:solidFill>
                    <a:latin typeface="+mn-lt"/>
                    <a:ea typeface="+mn-ea"/>
                    <a:cs typeface="+mn-ea"/>
                    <a:sym typeface="+mn-lt"/>
                  </a:rPr>
                  <a:t>可通过</a:t>
                </a:r>
                <a:r>
                  <a:rPr lang="en-US" altLang="zh-CN" sz="2000" dirty="0">
                    <a:solidFill>
                      <a:srgbClr val="800080"/>
                    </a:solidFill>
                    <a:latin typeface="+mn-lt"/>
                    <a:ea typeface="+mn-ea"/>
                    <a:cs typeface="+mn-ea"/>
                    <a:sym typeface="+mn-lt"/>
                  </a:rPr>
                  <a:t>IF</a:t>
                </a:r>
                <a:r>
                  <a:rPr lang="zh-CN" altLang="en-US" sz="2000" dirty="0">
                    <a:solidFill>
                      <a:srgbClr val="800080"/>
                    </a:solidFill>
                    <a:latin typeface="+mn-lt"/>
                    <a:ea typeface="+mn-ea"/>
                    <a:cs typeface="+mn-ea"/>
                    <a:sym typeface="+mn-lt"/>
                  </a:rPr>
                  <a:t>标志屏蔽的中断。</a:t>
                </a:r>
                <a:endParaRPr lang="en-US" altLang="zh-CN" sz="2000" dirty="0">
                  <a:solidFill>
                    <a:srgbClr val="800080"/>
                  </a:solidFill>
                  <a:latin typeface="+mn-lt"/>
                  <a:ea typeface="+mn-ea"/>
                  <a:cs typeface="+mn-ea"/>
                  <a:sym typeface="+mn-lt"/>
                </a:endParaRPr>
              </a:p>
              <a:p>
                <a:pPr algn="just">
                  <a:lnSpc>
                    <a:spcPct val="90000"/>
                  </a:lnSpc>
                  <a:spcBef>
                    <a:spcPct val="0"/>
                  </a:spcBef>
                  <a:buFontTx/>
                  <a:buNone/>
                </a:pPr>
                <a:r>
                  <a:rPr lang="zh-CN" altLang="en-US" sz="2000" dirty="0">
                    <a:solidFill>
                      <a:srgbClr val="000099"/>
                    </a:solidFill>
                    <a:latin typeface="+mn-lt"/>
                    <a:ea typeface="+mn-ea"/>
                    <a:cs typeface="+mn-ea"/>
                    <a:sym typeface="+mn-lt"/>
                  </a:rPr>
                  <a:t>各种外部设备的中断如：串行口、磁盘、时钟电路等。</a:t>
                </a:r>
                <a:endParaRPr lang="zh-CN" altLang="en-US" sz="2000" dirty="0">
                  <a:solidFill>
                    <a:srgbClr val="000099"/>
                  </a:solidFill>
                  <a:latin typeface="+mn-lt"/>
                  <a:ea typeface="+mn-ea"/>
                  <a:cs typeface="+mn-ea"/>
                  <a:sym typeface="+mn-lt"/>
                </a:endParaRPr>
              </a:p>
            </p:txBody>
          </p:sp>
          <p:sp>
            <p:nvSpPr>
              <p:cNvPr id="19" name="AutoShape 34"/>
              <p:cNvSpPr/>
              <p:nvPr/>
            </p:nvSpPr>
            <p:spPr bwMode="auto">
              <a:xfrm>
                <a:off x="2544" y="3360"/>
                <a:ext cx="192" cy="576"/>
              </a:xfrm>
              <a:prstGeom prst="leftBrace">
                <a:avLst>
                  <a:gd name="adj1" fmla="val 25000"/>
                  <a:gd name="adj2" fmla="val 50000"/>
                </a:avLst>
              </a:prstGeom>
              <a:noFill/>
              <a:ln w="25400" cap="sq">
                <a:solidFill>
                  <a:srgbClr val="9900CC"/>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pPr>
                <a:endParaRPr lang="zh-CN" altLang="en-US" sz="2000">
                  <a:solidFill>
                    <a:srgbClr val="000099"/>
                  </a:solidFill>
                  <a:latin typeface="+mn-lt"/>
                  <a:ea typeface="+mn-ea"/>
                  <a:cs typeface="+mn-ea"/>
                  <a:sym typeface="+mn-lt"/>
                </a:endParaRPr>
              </a:p>
            </p:txBody>
          </p:sp>
          <p:sp>
            <p:nvSpPr>
              <p:cNvPr id="20" name="Text Box 35"/>
              <p:cNvSpPr txBox="1">
                <a:spLocks noChangeArrowheads="1"/>
              </p:cNvSpPr>
              <p:nvPr/>
            </p:nvSpPr>
            <p:spPr bwMode="auto">
              <a:xfrm>
                <a:off x="2736" y="3313"/>
                <a:ext cx="2400" cy="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90000"/>
                  </a:lnSpc>
                  <a:spcBef>
                    <a:spcPct val="0"/>
                  </a:spcBef>
                  <a:buFontTx/>
                  <a:buNone/>
                </a:pPr>
                <a:r>
                  <a:rPr lang="zh-CN" altLang="en-US" sz="2000" dirty="0">
                    <a:solidFill>
                      <a:srgbClr val="800080"/>
                    </a:solidFill>
                    <a:latin typeface="+mn-lt"/>
                    <a:ea typeface="+mn-ea"/>
                    <a:cs typeface="+mn-ea"/>
                    <a:sym typeface="+mn-lt"/>
                  </a:rPr>
                  <a:t>无法屏蔽的中断。</a:t>
                </a:r>
                <a:endParaRPr lang="en-US" altLang="zh-CN" sz="2000" dirty="0">
                  <a:solidFill>
                    <a:srgbClr val="800080"/>
                  </a:solidFill>
                  <a:latin typeface="+mn-lt"/>
                  <a:ea typeface="+mn-ea"/>
                  <a:cs typeface="+mn-ea"/>
                  <a:sym typeface="+mn-lt"/>
                </a:endParaRPr>
              </a:p>
              <a:p>
                <a:pPr>
                  <a:lnSpc>
                    <a:spcPct val="90000"/>
                  </a:lnSpc>
                  <a:spcBef>
                    <a:spcPct val="0"/>
                  </a:spcBef>
                  <a:buFontTx/>
                  <a:buNone/>
                </a:pPr>
                <a:r>
                  <a:rPr lang="zh-CN" altLang="en-US" sz="2000" dirty="0">
                    <a:solidFill>
                      <a:srgbClr val="000099"/>
                    </a:solidFill>
                    <a:latin typeface="+mn-lt"/>
                    <a:ea typeface="+mn-ea"/>
                    <a:cs typeface="+mn-ea"/>
                    <a:sym typeface="+mn-lt"/>
                  </a:rPr>
                  <a:t>一般为异常处理中断，如存储器奇偶校验错误。</a:t>
                </a:r>
                <a:endParaRPr lang="zh-CN" altLang="en-US" sz="2000" dirty="0">
                  <a:solidFill>
                    <a:srgbClr val="000099"/>
                  </a:solidFill>
                  <a:latin typeface="+mn-lt"/>
                  <a:ea typeface="+mn-ea"/>
                  <a:cs typeface="+mn-ea"/>
                  <a:sym typeface="+mn-lt"/>
                </a:endParaRPr>
              </a:p>
            </p:txBody>
          </p:sp>
          <p:sp>
            <p:nvSpPr>
              <p:cNvPr id="21" name="AutoShape 36"/>
              <p:cNvSpPr/>
              <p:nvPr/>
            </p:nvSpPr>
            <p:spPr bwMode="auto">
              <a:xfrm>
                <a:off x="1680" y="1824"/>
                <a:ext cx="192" cy="528"/>
              </a:xfrm>
              <a:prstGeom prst="leftBrace">
                <a:avLst>
                  <a:gd name="adj1" fmla="val 22917"/>
                  <a:gd name="adj2" fmla="val 50000"/>
                </a:avLst>
              </a:prstGeom>
              <a:noFill/>
              <a:ln w="25400" cap="sq">
                <a:solidFill>
                  <a:srgbClr val="9900CC"/>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pPr>
                <a:endParaRPr lang="zh-CN" altLang="en-US" sz="2000">
                  <a:solidFill>
                    <a:srgbClr val="000099"/>
                  </a:solidFill>
                  <a:latin typeface="+mn-lt"/>
                  <a:ea typeface="+mn-ea"/>
                  <a:cs typeface="+mn-ea"/>
                  <a:sym typeface="+mn-lt"/>
                </a:endParaRPr>
              </a:p>
            </p:txBody>
          </p:sp>
          <p:sp>
            <p:nvSpPr>
              <p:cNvPr id="22" name="Text Box 37"/>
              <p:cNvSpPr txBox="1">
                <a:spLocks noChangeArrowheads="1"/>
              </p:cNvSpPr>
              <p:nvPr/>
            </p:nvSpPr>
            <p:spPr bwMode="auto">
              <a:xfrm>
                <a:off x="1920" y="1729"/>
                <a:ext cx="3216" cy="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90000"/>
                  </a:lnSpc>
                  <a:spcBef>
                    <a:spcPct val="0"/>
                  </a:spcBef>
                  <a:buFontTx/>
                  <a:buNone/>
                </a:pPr>
                <a:r>
                  <a:rPr lang="en-US" altLang="zh-CN" sz="2000">
                    <a:solidFill>
                      <a:srgbClr val="800080"/>
                    </a:solidFill>
                    <a:latin typeface="+mn-lt"/>
                    <a:ea typeface="+mn-ea"/>
                    <a:cs typeface="+mn-ea"/>
                    <a:sym typeface="+mn-lt"/>
                  </a:rPr>
                  <a:t>CPU</a:t>
                </a:r>
                <a:r>
                  <a:rPr lang="zh-CN" altLang="en-US" sz="2000">
                    <a:solidFill>
                      <a:srgbClr val="800080"/>
                    </a:solidFill>
                    <a:latin typeface="+mn-lt"/>
                    <a:ea typeface="+mn-ea"/>
                    <a:cs typeface="+mn-ea"/>
                    <a:sym typeface="+mn-lt"/>
                  </a:rPr>
                  <a:t>内部产生的中断。包括：</a:t>
                </a:r>
                <a:endParaRPr lang="zh-CN" altLang="en-US" sz="2000">
                  <a:solidFill>
                    <a:srgbClr val="800080"/>
                  </a:solidFill>
                  <a:latin typeface="+mn-lt"/>
                  <a:ea typeface="+mn-ea"/>
                  <a:cs typeface="+mn-ea"/>
                  <a:sym typeface="+mn-lt"/>
                </a:endParaRPr>
              </a:p>
              <a:p>
                <a:pPr>
                  <a:lnSpc>
                    <a:spcPct val="90000"/>
                  </a:lnSpc>
                  <a:spcBef>
                    <a:spcPct val="0"/>
                  </a:spcBef>
                  <a:buFontTx/>
                  <a:buNone/>
                </a:pPr>
                <a:r>
                  <a:rPr lang="zh-CN" altLang="en-US" sz="2000">
                    <a:solidFill>
                      <a:srgbClr val="000099"/>
                    </a:solidFill>
                    <a:latin typeface="+mn-lt"/>
                    <a:ea typeface="+mn-ea"/>
                    <a:cs typeface="+mn-ea"/>
                    <a:sym typeface="+mn-lt"/>
                  </a:rPr>
                  <a:t>指令中断：执行</a:t>
                </a:r>
                <a:r>
                  <a:rPr lang="en-US" altLang="zh-CN" sz="2000">
                    <a:solidFill>
                      <a:srgbClr val="000099"/>
                    </a:solidFill>
                    <a:latin typeface="+mn-lt"/>
                    <a:ea typeface="+mn-ea"/>
                    <a:cs typeface="+mn-ea"/>
                    <a:sym typeface="+mn-lt"/>
                  </a:rPr>
                  <a:t>INT</a:t>
                </a:r>
                <a:r>
                  <a:rPr lang="zh-CN" altLang="en-US" sz="2000">
                    <a:solidFill>
                      <a:srgbClr val="000099"/>
                    </a:solidFill>
                    <a:latin typeface="+mn-lt"/>
                    <a:ea typeface="+mn-ea"/>
                    <a:cs typeface="+mn-ea"/>
                    <a:sym typeface="+mn-lt"/>
                  </a:rPr>
                  <a:t>指令产生的中断</a:t>
                </a:r>
                <a:endParaRPr lang="zh-CN" altLang="en-US" sz="2000">
                  <a:solidFill>
                    <a:srgbClr val="000099"/>
                  </a:solidFill>
                  <a:latin typeface="+mn-lt"/>
                  <a:ea typeface="+mn-ea"/>
                  <a:cs typeface="+mn-ea"/>
                  <a:sym typeface="+mn-lt"/>
                </a:endParaRPr>
              </a:p>
              <a:p>
                <a:pPr>
                  <a:lnSpc>
                    <a:spcPct val="90000"/>
                  </a:lnSpc>
                  <a:spcBef>
                    <a:spcPct val="0"/>
                  </a:spcBef>
                  <a:buFontTx/>
                  <a:buNone/>
                </a:pPr>
                <a:r>
                  <a:rPr lang="zh-CN" altLang="en-US" sz="2000">
                    <a:solidFill>
                      <a:srgbClr val="000099"/>
                    </a:solidFill>
                    <a:latin typeface="+mn-lt"/>
                    <a:ea typeface="+mn-ea"/>
                    <a:cs typeface="+mn-ea"/>
                    <a:sym typeface="+mn-lt"/>
                  </a:rPr>
                  <a:t>其他中断：除法错、溢出、单步等</a:t>
                </a:r>
                <a:endParaRPr lang="zh-CN" altLang="en-US" sz="2000">
                  <a:solidFill>
                    <a:srgbClr val="000099"/>
                  </a:solidFill>
                  <a:latin typeface="+mn-lt"/>
                  <a:ea typeface="+mn-ea"/>
                  <a:cs typeface="+mn-ea"/>
                  <a:sym typeface="+mn-lt"/>
                </a:endParaRPr>
              </a:p>
            </p:txBody>
          </p:sp>
        </p:gr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5779"/>
                                        </p:tgtEl>
                                        <p:attrNameLst>
                                          <p:attrName>style.visibility</p:attrName>
                                        </p:attrNameLst>
                                      </p:cBhvr>
                                      <p:to>
                                        <p:strVal val="visible"/>
                                      </p:to>
                                    </p:set>
                                    <p:animEffect transition="in" filter="fade">
                                      <p:cBhvr>
                                        <p:cTn id="7" dur="500"/>
                                        <p:tgtEl>
                                          <p:spTgt spid="7577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Text Box 23"/>
          <p:cNvSpPr txBox="1">
            <a:spLocks noChangeArrowheads="1"/>
          </p:cNvSpPr>
          <p:nvPr/>
        </p:nvSpPr>
        <p:spPr bwMode="auto">
          <a:xfrm>
            <a:off x="481495" y="1300301"/>
            <a:ext cx="4226821" cy="1834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kumimoji="1" lang="zh-CN" altLang="en-US" dirty="0">
                <a:solidFill>
                  <a:srgbClr val="005696"/>
                </a:solidFill>
                <a:latin typeface="+mn-lt"/>
                <a:ea typeface="+mn-ea"/>
                <a:cs typeface="+mn-ea"/>
                <a:sym typeface="+mn-lt"/>
              </a:rPr>
              <a:t>中断向量：</a:t>
            </a:r>
            <a:endParaRPr kumimoji="1" lang="zh-CN" altLang="en-US" dirty="0">
              <a:solidFill>
                <a:srgbClr val="005696"/>
              </a:solidFill>
              <a:latin typeface="+mn-lt"/>
              <a:ea typeface="+mn-ea"/>
              <a:cs typeface="+mn-ea"/>
              <a:sym typeface="+mn-lt"/>
            </a:endParaRPr>
          </a:p>
          <a:p>
            <a:pPr algn="just">
              <a:lnSpc>
                <a:spcPct val="90000"/>
              </a:lnSpc>
              <a:spcBef>
                <a:spcPts val="1200"/>
              </a:spcBef>
            </a:pPr>
            <a:r>
              <a:rPr kumimoji="1" lang="zh-CN" altLang="en-US" sz="2000" dirty="0">
                <a:solidFill>
                  <a:srgbClr val="006600"/>
                </a:solidFill>
                <a:latin typeface="+mn-lt"/>
                <a:ea typeface="+mn-ea"/>
                <a:cs typeface="+mn-ea"/>
                <a:sym typeface="+mn-lt"/>
              </a:rPr>
              <a:t>中断例行程序的入口地址，存放于中断向量区，指向中断服务程序的段值和偏移量（</a:t>
            </a:r>
            <a:r>
              <a:rPr kumimoji="1" lang="en-US" altLang="zh-CN" sz="2000" dirty="0">
                <a:solidFill>
                  <a:srgbClr val="006600"/>
                </a:solidFill>
                <a:latin typeface="+mn-lt"/>
                <a:ea typeface="+mn-ea"/>
                <a:cs typeface="+mn-ea"/>
                <a:sym typeface="+mn-lt"/>
              </a:rPr>
              <a:t>CS:IP</a:t>
            </a:r>
            <a:r>
              <a:rPr kumimoji="1" lang="zh-CN" altLang="en-US" sz="2000" dirty="0">
                <a:solidFill>
                  <a:srgbClr val="006600"/>
                </a:solidFill>
                <a:latin typeface="+mn-lt"/>
                <a:ea typeface="+mn-ea"/>
                <a:cs typeface="+mn-ea"/>
                <a:sym typeface="+mn-lt"/>
              </a:rPr>
              <a:t>）</a:t>
            </a:r>
            <a:endParaRPr kumimoji="1" lang="zh-CN" altLang="en-US" sz="2000" dirty="0">
              <a:solidFill>
                <a:srgbClr val="006600"/>
              </a:solidFill>
              <a:latin typeface="+mn-lt"/>
              <a:ea typeface="+mn-ea"/>
              <a:cs typeface="+mn-ea"/>
              <a:sym typeface="+mn-lt"/>
            </a:endParaRPr>
          </a:p>
          <a:p>
            <a:pPr algn="just">
              <a:lnSpc>
                <a:spcPct val="90000"/>
              </a:lnSpc>
            </a:pPr>
            <a:r>
              <a:rPr kumimoji="1" lang="zh-CN" altLang="en-US" sz="2800" dirty="0">
                <a:solidFill>
                  <a:srgbClr val="000000"/>
                </a:solidFill>
                <a:latin typeface="+mn-lt"/>
                <a:ea typeface="+mn-ea"/>
                <a:cs typeface="+mn-ea"/>
                <a:sym typeface="+mn-lt"/>
              </a:rPr>
              <a:t> </a:t>
            </a:r>
            <a:endParaRPr kumimoji="1" lang="zh-CN" altLang="en-US" dirty="0">
              <a:solidFill>
                <a:srgbClr val="000000"/>
              </a:solidFill>
              <a:latin typeface="+mn-lt"/>
              <a:ea typeface="+mn-ea"/>
              <a:cs typeface="+mn-ea"/>
              <a:sym typeface="+mn-lt"/>
            </a:endParaRPr>
          </a:p>
        </p:txBody>
      </p:sp>
      <p:sp>
        <p:nvSpPr>
          <p:cNvPr id="75780" name="Text Box 36"/>
          <p:cNvSpPr txBox="1">
            <a:spLocks noChangeArrowheads="1"/>
          </p:cNvSpPr>
          <p:nvPr/>
        </p:nvSpPr>
        <p:spPr bwMode="auto">
          <a:xfrm>
            <a:off x="481495" y="4895979"/>
            <a:ext cx="4226821"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eaLnBrk="1" hangingPunct="1">
              <a:spcBef>
                <a:spcPct val="50000"/>
              </a:spcBef>
            </a:pPr>
            <a:r>
              <a:rPr lang="zh-CN" altLang="en-US" sz="2000" dirty="0">
                <a:latin typeface="+mn-lt"/>
                <a:ea typeface="+mn-ea"/>
                <a:cs typeface="+mn-ea"/>
                <a:sym typeface="+mn-lt"/>
              </a:rPr>
              <a:t>在</a:t>
            </a:r>
            <a:r>
              <a:rPr lang="en-US" altLang="zh-CN" sz="2000" dirty="0">
                <a:latin typeface="+mn-lt"/>
                <a:ea typeface="+mn-ea"/>
                <a:cs typeface="+mn-ea"/>
                <a:sym typeface="+mn-lt"/>
              </a:rPr>
              <a:t>8086</a:t>
            </a:r>
            <a:r>
              <a:rPr lang="zh-CN" altLang="en-US" sz="2000" dirty="0">
                <a:latin typeface="+mn-lt"/>
                <a:ea typeface="+mn-ea"/>
                <a:cs typeface="+mn-ea"/>
                <a:sym typeface="+mn-lt"/>
              </a:rPr>
              <a:t>中，</a:t>
            </a:r>
            <a:r>
              <a:rPr lang="en-US" altLang="zh-CN" sz="2000" dirty="0">
                <a:latin typeface="+mn-lt"/>
                <a:ea typeface="+mn-ea"/>
                <a:cs typeface="+mn-ea"/>
                <a:sym typeface="+mn-lt"/>
              </a:rPr>
              <a:t>reset</a:t>
            </a:r>
            <a:r>
              <a:rPr lang="zh-CN" altLang="en-US" sz="2000" dirty="0">
                <a:latin typeface="+mn-lt"/>
                <a:ea typeface="+mn-ea"/>
                <a:cs typeface="+mn-ea"/>
                <a:sym typeface="+mn-lt"/>
              </a:rPr>
              <a:t>不算是中断，不在中断向量表内。</a:t>
            </a:r>
            <a:r>
              <a:rPr lang="en-US" altLang="zh-CN" sz="2000" dirty="0">
                <a:latin typeface="+mn-lt"/>
                <a:ea typeface="+mn-ea"/>
                <a:cs typeface="+mn-ea"/>
                <a:sym typeface="+mn-lt"/>
              </a:rPr>
              <a:t>reset</a:t>
            </a:r>
            <a:r>
              <a:rPr lang="zh-CN" altLang="en-US" sz="2000" dirty="0">
                <a:latin typeface="+mn-lt"/>
                <a:ea typeface="+mn-ea"/>
                <a:cs typeface="+mn-ea"/>
                <a:sym typeface="+mn-lt"/>
              </a:rPr>
              <a:t>时</a:t>
            </a:r>
            <a:r>
              <a:rPr lang="en-US" altLang="zh-CN" sz="2000" dirty="0">
                <a:latin typeface="+mn-lt"/>
                <a:ea typeface="+mn-ea"/>
                <a:cs typeface="+mn-ea"/>
                <a:sym typeface="+mn-lt"/>
              </a:rPr>
              <a:t>CS=FFFFH</a:t>
            </a:r>
            <a:r>
              <a:rPr lang="zh-CN" altLang="en-US" sz="2000" dirty="0">
                <a:latin typeface="+mn-lt"/>
                <a:ea typeface="+mn-ea"/>
                <a:cs typeface="+mn-ea"/>
                <a:sym typeface="+mn-lt"/>
              </a:rPr>
              <a:t>，</a:t>
            </a:r>
            <a:r>
              <a:rPr lang="en-US" altLang="zh-CN" sz="2000" dirty="0">
                <a:latin typeface="+mn-lt"/>
                <a:ea typeface="+mn-ea"/>
                <a:cs typeface="+mn-ea"/>
                <a:sym typeface="+mn-lt"/>
              </a:rPr>
              <a:t>IP=0000H; </a:t>
            </a:r>
            <a:r>
              <a:rPr lang="zh-CN" altLang="en-US" sz="2000" dirty="0">
                <a:latin typeface="+mn-lt"/>
                <a:ea typeface="+mn-ea"/>
                <a:cs typeface="+mn-ea"/>
                <a:sym typeface="+mn-lt"/>
              </a:rPr>
              <a:t>在内存</a:t>
            </a:r>
            <a:r>
              <a:rPr lang="en-US" altLang="zh-CN" sz="2000" dirty="0">
                <a:latin typeface="+mn-lt"/>
                <a:ea typeface="+mn-ea"/>
                <a:cs typeface="+mn-ea"/>
                <a:sym typeface="+mn-lt"/>
              </a:rPr>
              <a:t>FFFF0</a:t>
            </a:r>
            <a:r>
              <a:rPr lang="zh-CN" altLang="en-US" sz="2000" dirty="0">
                <a:latin typeface="+mn-lt"/>
                <a:ea typeface="+mn-ea"/>
                <a:cs typeface="+mn-ea"/>
                <a:sym typeface="+mn-lt"/>
              </a:rPr>
              <a:t>处存放了一个</a:t>
            </a:r>
            <a:r>
              <a:rPr lang="en-US" altLang="zh-CN" sz="2000" dirty="0">
                <a:latin typeface="+mn-lt"/>
                <a:ea typeface="+mn-ea"/>
                <a:cs typeface="+mn-ea"/>
                <a:sym typeface="+mn-lt"/>
              </a:rPr>
              <a:t>JMP</a:t>
            </a:r>
            <a:r>
              <a:rPr lang="zh-CN" altLang="en-US" sz="2000" dirty="0">
                <a:latin typeface="+mn-lt"/>
                <a:ea typeface="+mn-ea"/>
                <a:cs typeface="+mn-ea"/>
                <a:sym typeface="+mn-lt"/>
              </a:rPr>
              <a:t>指令！</a:t>
            </a:r>
            <a:endParaRPr lang="zh-CN" altLang="en-US" sz="2000" dirty="0">
              <a:latin typeface="+mn-lt"/>
              <a:ea typeface="+mn-ea"/>
              <a:cs typeface="+mn-ea"/>
              <a:sym typeface="+mn-lt"/>
            </a:endParaRPr>
          </a:p>
        </p:txBody>
      </p:sp>
      <p:pic>
        <p:nvPicPr>
          <p:cNvPr id="75781" name="图片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4928290" y="1528901"/>
            <a:ext cx="4295775" cy="518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481495" y="2987257"/>
            <a:ext cx="4226821" cy="1631216"/>
          </a:xfrm>
          <a:prstGeom prst="rect">
            <a:avLst/>
          </a:prstGeom>
        </p:spPr>
        <p:txBody>
          <a:bodyPr wrap="square">
            <a:spAutoFit/>
          </a:bodyPr>
          <a:lstStyle/>
          <a:p>
            <a:pPr algn="just" eaLnBrk="1" hangingPunct="1">
              <a:spcBef>
                <a:spcPct val="50000"/>
              </a:spcBef>
            </a:pPr>
            <a:r>
              <a:rPr lang="zh-CN" altLang="en-US" sz="2000" dirty="0">
                <a:solidFill>
                  <a:srgbClr val="FF0000"/>
                </a:solidFill>
                <a:latin typeface="+mn-lt"/>
                <a:ea typeface="+mn-ea"/>
                <a:cs typeface="+mn-ea"/>
                <a:sym typeface="+mn-lt"/>
              </a:rPr>
              <a:t>中断发生时，从中断向量表中取出相应的值赋值给</a:t>
            </a:r>
            <a:r>
              <a:rPr lang="en-US" altLang="zh-CN" sz="2000" dirty="0">
                <a:solidFill>
                  <a:srgbClr val="FF0000"/>
                </a:solidFill>
                <a:latin typeface="+mn-lt"/>
                <a:ea typeface="+mn-ea"/>
                <a:cs typeface="+mn-ea"/>
                <a:sym typeface="+mn-lt"/>
              </a:rPr>
              <a:t>CS</a:t>
            </a:r>
            <a:r>
              <a:rPr lang="zh-CN" altLang="en-US" sz="2000" dirty="0">
                <a:solidFill>
                  <a:srgbClr val="FF0000"/>
                </a:solidFill>
                <a:latin typeface="+mn-lt"/>
                <a:ea typeface="+mn-ea"/>
                <a:cs typeface="+mn-ea"/>
                <a:sym typeface="+mn-lt"/>
              </a:rPr>
              <a:t>和</a:t>
            </a:r>
            <a:r>
              <a:rPr lang="en-US" altLang="zh-CN" sz="2000" dirty="0">
                <a:solidFill>
                  <a:srgbClr val="FF0000"/>
                </a:solidFill>
                <a:latin typeface="+mn-lt"/>
                <a:ea typeface="+mn-ea"/>
                <a:cs typeface="+mn-ea"/>
                <a:sym typeface="+mn-lt"/>
              </a:rPr>
              <a:t>IP</a:t>
            </a:r>
            <a:r>
              <a:rPr lang="zh-CN" altLang="en-US" sz="2000" dirty="0">
                <a:solidFill>
                  <a:srgbClr val="FF0000"/>
                </a:solidFill>
                <a:latin typeface="+mn-lt"/>
                <a:ea typeface="+mn-ea"/>
                <a:cs typeface="+mn-ea"/>
                <a:sym typeface="+mn-lt"/>
              </a:rPr>
              <a:t>的过程是由系统硬件自动完成的，程序员不可见！ </a:t>
            </a:r>
            <a:r>
              <a:rPr lang="zh-CN" altLang="en-US" sz="2000" dirty="0">
                <a:latin typeface="+mn-lt"/>
                <a:ea typeface="+mn-ea"/>
                <a:cs typeface="+mn-ea"/>
                <a:sym typeface="+mn-lt"/>
              </a:rPr>
              <a:t>程序员能够做的就是修改中断向量表中存储的值。</a:t>
            </a:r>
            <a:endParaRPr lang="zh-CN" altLang="en-US" sz="2000" dirty="0">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5779"/>
                                        </p:tgtEl>
                                        <p:attrNameLst>
                                          <p:attrName>style.visibility</p:attrName>
                                        </p:attrNameLst>
                                      </p:cBhvr>
                                      <p:to>
                                        <p:strVal val="visible"/>
                                      </p:to>
                                    </p:set>
                                    <p:animEffect transition="in" filter="randombar(horizontal)">
                                      <p:cBhvr>
                                        <p:cTn id="7" dur="500"/>
                                        <p:tgtEl>
                                          <p:spTgt spid="7577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75781"/>
                                        </p:tgtEl>
                                        <p:attrNameLst>
                                          <p:attrName>style.visibility</p:attrName>
                                        </p:attrNameLst>
                                      </p:cBhvr>
                                      <p:to>
                                        <p:strVal val="visible"/>
                                      </p:to>
                                    </p:set>
                                    <p:animEffect transition="in" filter="fade">
                                      <p:cBhvr>
                                        <p:cTn id="12" dur="1000"/>
                                        <p:tgtEl>
                                          <p:spTgt spid="75781"/>
                                        </p:tgtEl>
                                      </p:cBhvr>
                                    </p:animEffect>
                                    <p:anim calcmode="lin" valueType="num">
                                      <p:cBhvr>
                                        <p:cTn id="13" dur="1000" fill="hold"/>
                                        <p:tgtEl>
                                          <p:spTgt spid="75781"/>
                                        </p:tgtEl>
                                        <p:attrNameLst>
                                          <p:attrName>ppt_x</p:attrName>
                                        </p:attrNameLst>
                                      </p:cBhvr>
                                      <p:tavLst>
                                        <p:tav tm="0">
                                          <p:val>
                                            <p:strVal val="#ppt_x"/>
                                          </p:val>
                                        </p:tav>
                                        <p:tav tm="100000">
                                          <p:val>
                                            <p:strVal val="#ppt_x"/>
                                          </p:val>
                                        </p:tav>
                                      </p:tavLst>
                                    </p:anim>
                                    <p:anim calcmode="lin" valueType="num">
                                      <p:cBhvr>
                                        <p:cTn id="14" dur="1000" fill="hold"/>
                                        <p:tgtEl>
                                          <p:spTgt spid="7578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75780"/>
                                        </p:tgtEl>
                                        <p:attrNameLst>
                                          <p:attrName>style.visibility</p:attrName>
                                        </p:attrNameLst>
                                      </p:cBhvr>
                                      <p:to>
                                        <p:strVal val="visible"/>
                                      </p:to>
                                    </p:set>
                                    <p:animEffect transition="in" filter="fade">
                                      <p:cBhvr>
                                        <p:cTn id="24" dur="1000"/>
                                        <p:tgtEl>
                                          <p:spTgt spid="75780"/>
                                        </p:tgtEl>
                                      </p:cBhvr>
                                    </p:animEffect>
                                    <p:anim calcmode="lin" valueType="num">
                                      <p:cBhvr>
                                        <p:cTn id="25" dur="1000" fill="hold"/>
                                        <p:tgtEl>
                                          <p:spTgt spid="75780"/>
                                        </p:tgtEl>
                                        <p:attrNameLst>
                                          <p:attrName>ppt_x</p:attrName>
                                        </p:attrNameLst>
                                      </p:cBhvr>
                                      <p:tavLst>
                                        <p:tav tm="0">
                                          <p:val>
                                            <p:strVal val="#ppt_x"/>
                                          </p:val>
                                        </p:tav>
                                        <p:tav tm="100000">
                                          <p:val>
                                            <p:strVal val="#ppt_x"/>
                                          </p:val>
                                        </p:tav>
                                      </p:tavLst>
                                    </p:anim>
                                    <p:anim calcmode="lin" valueType="num">
                                      <p:cBhvr>
                                        <p:cTn id="26" dur="1000" fill="hold"/>
                                        <p:tgtEl>
                                          <p:spTgt spid="757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p:bldP spid="75780" grpId="0"/>
      <p:bldP spid="2"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1"/>
          <p:cNvSpPr>
            <a:spLocks noChangeArrowheads="1"/>
          </p:cNvSpPr>
          <p:nvPr/>
        </p:nvSpPr>
        <p:spPr bwMode="invGray">
          <a:xfrm>
            <a:off x="3257467" y="1158580"/>
            <a:ext cx="2629065" cy="627940"/>
          </a:xfrm>
          <a:prstGeom prst="flowChartAlternateProcess">
            <a:avLst/>
          </a:prstGeom>
          <a:gradFill rotWithShape="1">
            <a:gsLst>
              <a:gs pos="0">
                <a:srgbClr val="FFEBFA"/>
              </a:gs>
              <a:gs pos="100000">
                <a:srgbClr val="777777"/>
              </a:gs>
            </a:gsLst>
            <a:lin ang="5400000" scaled="1"/>
          </a:gradFill>
          <a:ln w="9525" algn="ctr">
            <a:noFill/>
            <a:miter lim="800000"/>
          </a:ln>
          <a:effectLst/>
          <a:scene3d>
            <a:camera prst="legacyObliqueBottomLeft"/>
            <a:lightRig rig="legacyFlat3" dir="t"/>
          </a:scene3d>
          <a:sp3d extrusionH="176200" prstMaterial="legacyMatte">
            <a:bevelT w="13500" h="13500" prst="angle"/>
            <a:bevelB w="13500" h="13500" prst="angle"/>
            <a:extrusionClr>
              <a:srgbClr val="777777"/>
            </a:extrusionClr>
          </a:sp3d>
        </p:spPr>
        <p:txBody>
          <a:bodyPr wrap="none" anchor="ctr">
            <a:flatTx/>
          </a:bodyPr>
          <a:lstStyle/>
          <a:p>
            <a:pPr algn="ctr" eaLnBrk="1" hangingPunct="1">
              <a:defRPr/>
            </a:pPr>
            <a:r>
              <a:rPr lang="zh-CN" altLang="en-US" sz="2800" dirty="0">
                <a:solidFill>
                  <a:srgbClr val="C00000"/>
                </a:solidFill>
                <a:effectLst>
                  <a:outerShdw blurRad="38100" dist="38100" dir="2700000" algn="tl">
                    <a:srgbClr val="000000"/>
                  </a:outerShdw>
                </a:effectLst>
                <a:latin typeface="+mn-lt"/>
                <a:ea typeface="+mn-ea"/>
                <a:cs typeface="+mn-ea"/>
                <a:sym typeface="+mn-lt"/>
              </a:rPr>
              <a:t>中断过程</a:t>
            </a:r>
            <a:endParaRPr lang="zh-CN" altLang="en-US" sz="2800" dirty="0">
              <a:solidFill>
                <a:srgbClr val="C00000"/>
              </a:solidFill>
              <a:effectLst>
                <a:outerShdw blurRad="38100" dist="38100" dir="2700000" algn="tl">
                  <a:srgbClr val="000000"/>
                </a:outerShdw>
              </a:effectLst>
              <a:latin typeface="+mn-lt"/>
              <a:ea typeface="+mn-ea"/>
              <a:cs typeface="+mn-ea"/>
              <a:sym typeface="+mn-lt"/>
            </a:endParaRPr>
          </a:p>
        </p:txBody>
      </p:sp>
      <p:sp>
        <p:nvSpPr>
          <p:cNvPr id="6" name="AutoShape 52"/>
          <p:cNvSpPr>
            <a:spLocks noChangeArrowheads="1"/>
          </p:cNvSpPr>
          <p:nvPr/>
        </p:nvSpPr>
        <p:spPr bwMode="gray">
          <a:xfrm>
            <a:off x="1496269" y="1881300"/>
            <a:ext cx="6151460" cy="2579146"/>
          </a:xfrm>
          <a:prstGeom prst="roundRect">
            <a:avLst>
              <a:gd name="adj" fmla="val 4639"/>
            </a:avLst>
          </a:pr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16200000" scaled="1"/>
            <a:tileRect/>
          </a:gradFill>
          <a:ln w="9525">
            <a:round/>
          </a:ln>
          <a:scene3d>
            <a:camera prst="legacyObliqueBottomLeft"/>
            <a:lightRig rig="legacyFlat3" dir="t"/>
          </a:scene3d>
          <a:sp3d extrusionH="176200" prstMaterial="legacyMatte">
            <a:bevelT w="13500" h="13500" prst="angle"/>
            <a:bevelB w="13500" h="13500" prst="angle"/>
            <a:extrusionClr>
              <a:srgbClr val="C0C0C0"/>
            </a:extrusionClr>
            <a:contourClr>
              <a:srgbClr val="C0C0C0"/>
            </a:contourClr>
          </a:sp3d>
        </p:spPr>
        <p:txBody>
          <a:bodyPr>
            <a:flatTx/>
          </a:bodyPr>
          <a:lstStyle>
            <a:lvl1pPr defTabSz="374650">
              <a:spcBef>
                <a:spcPct val="20000"/>
              </a:spcBef>
              <a:buChar char="•"/>
              <a:defRPr sz="3200">
                <a:solidFill>
                  <a:schemeClr val="tx1"/>
                </a:solidFill>
                <a:latin typeface="Arial" panose="020B0604020202020204" pitchFamily="34" charset="0"/>
              </a:defRPr>
            </a:lvl1pPr>
            <a:lvl2pPr marL="742950" indent="-285750" defTabSz="374650">
              <a:spcBef>
                <a:spcPct val="20000"/>
              </a:spcBef>
              <a:buChar char="–"/>
              <a:defRPr sz="2800">
                <a:solidFill>
                  <a:schemeClr val="tx1"/>
                </a:solidFill>
                <a:latin typeface="Arial" panose="020B0604020202020204" pitchFamily="34" charset="0"/>
              </a:defRPr>
            </a:lvl2pPr>
            <a:lvl3pPr marL="1143000" indent="-228600" defTabSz="374650">
              <a:spcBef>
                <a:spcPct val="20000"/>
              </a:spcBef>
              <a:buChar char="•"/>
              <a:defRPr sz="2400">
                <a:solidFill>
                  <a:schemeClr val="tx1"/>
                </a:solidFill>
                <a:latin typeface="Arial" panose="020B0604020202020204" pitchFamily="34" charset="0"/>
              </a:defRPr>
            </a:lvl3pPr>
            <a:lvl4pPr marL="1600200" indent="-228600" defTabSz="374650">
              <a:spcBef>
                <a:spcPct val="20000"/>
              </a:spcBef>
              <a:buChar char="–"/>
              <a:defRPr sz="2000">
                <a:solidFill>
                  <a:schemeClr val="tx1"/>
                </a:solidFill>
                <a:latin typeface="Arial" panose="020B0604020202020204" pitchFamily="34" charset="0"/>
              </a:defRPr>
            </a:lvl4pPr>
            <a:lvl5pPr marL="2057400" indent="-228600" defTabSz="374650">
              <a:spcBef>
                <a:spcPct val="20000"/>
              </a:spcBef>
              <a:buChar char="»"/>
              <a:defRPr sz="2000">
                <a:solidFill>
                  <a:schemeClr val="tx1"/>
                </a:solidFill>
                <a:latin typeface="Arial" panose="020B0604020202020204" pitchFamily="34" charset="0"/>
              </a:defRPr>
            </a:lvl5pPr>
            <a:lvl6pPr marL="2514600" indent="-228600" defTabSz="37465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37465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37465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37465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zh-CN" altLang="en-US" sz="2600" dirty="0">
                <a:solidFill>
                  <a:srgbClr val="800080"/>
                </a:solidFill>
                <a:latin typeface="+mn-lt"/>
                <a:ea typeface="+mn-ea"/>
                <a:cs typeface="+mn-ea"/>
                <a:sym typeface="+mn-lt"/>
              </a:rPr>
              <a:t>保存标志：</a:t>
            </a:r>
            <a:r>
              <a:rPr lang="en-US" altLang="zh-CN" sz="2600" dirty="0">
                <a:solidFill>
                  <a:srgbClr val="000099"/>
                </a:solidFill>
                <a:latin typeface="+mn-lt"/>
                <a:ea typeface="+mn-ea"/>
                <a:cs typeface="+mn-ea"/>
                <a:sym typeface="+mn-lt"/>
              </a:rPr>
              <a:t>(FLAGS)→</a:t>
            </a:r>
            <a:r>
              <a:rPr lang="zh-CN" altLang="en-US" sz="2600" dirty="0">
                <a:solidFill>
                  <a:srgbClr val="000099"/>
                </a:solidFill>
                <a:latin typeface="+mn-lt"/>
                <a:ea typeface="+mn-ea"/>
                <a:cs typeface="+mn-ea"/>
                <a:sym typeface="+mn-lt"/>
              </a:rPr>
              <a:t>堆栈</a:t>
            </a:r>
            <a:endParaRPr lang="zh-CN" altLang="en-US" sz="2600" dirty="0">
              <a:solidFill>
                <a:srgbClr val="000099"/>
              </a:solidFill>
              <a:latin typeface="+mn-lt"/>
              <a:ea typeface="+mn-ea"/>
              <a:cs typeface="+mn-ea"/>
              <a:sym typeface="+mn-lt"/>
            </a:endParaRPr>
          </a:p>
          <a:p>
            <a:pPr eaLnBrk="1" hangingPunct="1">
              <a:spcBef>
                <a:spcPct val="0"/>
              </a:spcBef>
              <a:buFontTx/>
              <a:buNone/>
            </a:pPr>
            <a:r>
              <a:rPr lang="zh-CN" altLang="en-US" sz="2600" dirty="0">
                <a:solidFill>
                  <a:srgbClr val="800080"/>
                </a:solidFill>
                <a:latin typeface="+mn-lt"/>
                <a:ea typeface="+mn-ea"/>
                <a:cs typeface="+mn-ea"/>
                <a:sym typeface="+mn-lt"/>
              </a:rPr>
              <a:t>保存当前地址：</a:t>
            </a:r>
            <a:r>
              <a:rPr lang="en-US" altLang="zh-CN" sz="2600" dirty="0">
                <a:solidFill>
                  <a:srgbClr val="000099"/>
                </a:solidFill>
                <a:latin typeface="+mn-lt"/>
                <a:ea typeface="+mn-ea"/>
                <a:cs typeface="+mn-ea"/>
                <a:sym typeface="+mn-lt"/>
              </a:rPr>
              <a:t>CS</a:t>
            </a:r>
            <a:r>
              <a:rPr lang="zh-CN" altLang="en-US" sz="2600" dirty="0">
                <a:solidFill>
                  <a:srgbClr val="000099"/>
                </a:solidFill>
                <a:latin typeface="+mn-lt"/>
                <a:ea typeface="+mn-ea"/>
                <a:cs typeface="+mn-ea"/>
                <a:sym typeface="+mn-lt"/>
              </a:rPr>
              <a:t>、</a:t>
            </a:r>
            <a:r>
              <a:rPr lang="en-US" altLang="zh-CN" sz="2600" dirty="0">
                <a:solidFill>
                  <a:srgbClr val="000099"/>
                </a:solidFill>
                <a:latin typeface="+mn-lt"/>
                <a:ea typeface="+mn-ea"/>
                <a:cs typeface="+mn-ea"/>
                <a:sym typeface="+mn-lt"/>
              </a:rPr>
              <a:t>IP→</a:t>
            </a:r>
            <a:r>
              <a:rPr lang="zh-CN" altLang="en-US" sz="2600" dirty="0">
                <a:solidFill>
                  <a:srgbClr val="000099"/>
                </a:solidFill>
                <a:latin typeface="+mn-lt"/>
                <a:ea typeface="+mn-ea"/>
                <a:cs typeface="+mn-ea"/>
                <a:sym typeface="+mn-lt"/>
              </a:rPr>
              <a:t>堆栈</a:t>
            </a:r>
            <a:endParaRPr lang="zh-CN" altLang="en-US" sz="2600" dirty="0">
              <a:solidFill>
                <a:srgbClr val="000099"/>
              </a:solidFill>
              <a:latin typeface="+mn-lt"/>
              <a:ea typeface="+mn-ea"/>
              <a:cs typeface="+mn-ea"/>
              <a:sym typeface="+mn-lt"/>
            </a:endParaRPr>
          </a:p>
          <a:p>
            <a:pPr eaLnBrk="1" hangingPunct="1">
              <a:spcBef>
                <a:spcPct val="0"/>
              </a:spcBef>
              <a:buFontTx/>
              <a:buNone/>
            </a:pPr>
            <a:r>
              <a:rPr lang="zh-CN" altLang="zh-CN" sz="2600" dirty="0">
                <a:solidFill>
                  <a:srgbClr val="800080"/>
                </a:solidFill>
                <a:latin typeface="+mn-lt"/>
                <a:ea typeface="+mn-ea"/>
                <a:cs typeface="+mn-ea"/>
                <a:sym typeface="+mn-lt"/>
              </a:rPr>
              <a:t>进入中断程序：</a:t>
            </a:r>
            <a:r>
              <a:rPr lang="en-US" altLang="zh-CN" sz="2600" dirty="0">
                <a:solidFill>
                  <a:srgbClr val="000099"/>
                </a:solidFill>
                <a:latin typeface="+mn-lt"/>
                <a:ea typeface="+mn-ea"/>
                <a:cs typeface="+mn-ea"/>
                <a:sym typeface="+mn-lt"/>
              </a:rPr>
              <a:t>[n×4]→IP,[n×4+2]→CS</a:t>
            </a:r>
            <a:endParaRPr lang="en-US" altLang="zh-CN" sz="2600" dirty="0">
              <a:solidFill>
                <a:srgbClr val="000099"/>
              </a:solidFill>
              <a:latin typeface="+mn-lt"/>
              <a:ea typeface="+mn-ea"/>
              <a:cs typeface="+mn-ea"/>
              <a:sym typeface="+mn-lt"/>
            </a:endParaRPr>
          </a:p>
          <a:p>
            <a:pPr eaLnBrk="1" hangingPunct="1">
              <a:spcBef>
                <a:spcPct val="0"/>
              </a:spcBef>
              <a:buFontTx/>
              <a:buNone/>
            </a:pPr>
            <a:r>
              <a:rPr lang="en-US" altLang="zh-CN" sz="2600" dirty="0">
                <a:solidFill>
                  <a:srgbClr val="000099"/>
                </a:solidFill>
                <a:latin typeface="+mn-lt"/>
                <a:ea typeface="+mn-ea"/>
                <a:cs typeface="+mn-ea"/>
                <a:sym typeface="+mn-lt"/>
              </a:rPr>
              <a:t>      </a:t>
            </a:r>
            <a:r>
              <a:rPr lang="en-US" altLang="zh-CN" sz="2600" dirty="0">
                <a:solidFill>
                  <a:srgbClr val="660066"/>
                </a:solidFill>
                <a:latin typeface="+mn-lt"/>
                <a:ea typeface="+mn-ea"/>
                <a:cs typeface="+mn-ea"/>
                <a:sym typeface="+mn-lt"/>
              </a:rPr>
              <a:t>∶ </a:t>
            </a:r>
            <a:r>
              <a:rPr lang="en-US" altLang="zh-CN" sz="2600" dirty="0">
                <a:solidFill>
                  <a:srgbClr val="000099"/>
                </a:solidFill>
                <a:latin typeface="+mn-lt"/>
                <a:ea typeface="+mn-ea"/>
                <a:cs typeface="+mn-ea"/>
                <a:sym typeface="+mn-lt"/>
              </a:rPr>
              <a:t>                ∶</a:t>
            </a:r>
            <a:endParaRPr lang="en-US" altLang="zh-CN" sz="2600" dirty="0">
              <a:solidFill>
                <a:srgbClr val="000099"/>
              </a:solidFill>
              <a:latin typeface="+mn-lt"/>
              <a:ea typeface="+mn-ea"/>
              <a:cs typeface="+mn-ea"/>
              <a:sym typeface="+mn-lt"/>
            </a:endParaRPr>
          </a:p>
          <a:p>
            <a:pPr eaLnBrk="1" hangingPunct="1">
              <a:spcBef>
                <a:spcPct val="0"/>
              </a:spcBef>
              <a:buFontTx/>
              <a:buNone/>
            </a:pPr>
            <a:r>
              <a:rPr lang="zh-CN" altLang="en-US" sz="2600" dirty="0">
                <a:solidFill>
                  <a:srgbClr val="800080"/>
                </a:solidFill>
                <a:latin typeface="+mn-lt"/>
                <a:ea typeface="+mn-ea"/>
                <a:cs typeface="+mn-ea"/>
                <a:sym typeface="+mn-lt"/>
              </a:rPr>
              <a:t>中断返回：</a:t>
            </a:r>
            <a:r>
              <a:rPr lang="zh-CN" altLang="en-US" sz="2600" dirty="0">
                <a:solidFill>
                  <a:srgbClr val="000099"/>
                </a:solidFill>
                <a:latin typeface="+mn-lt"/>
                <a:ea typeface="+mn-ea"/>
                <a:cs typeface="+mn-ea"/>
                <a:sym typeface="+mn-lt"/>
              </a:rPr>
              <a:t>堆栈→</a:t>
            </a:r>
            <a:r>
              <a:rPr lang="en-US" altLang="zh-CN" sz="2600" dirty="0">
                <a:solidFill>
                  <a:srgbClr val="000099"/>
                </a:solidFill>
                <a:latin typeface="+mn-lt"/>
                <a:ea typeface="+mn-ea"/>
                <a:cs typeface="+mn-ea"/>
                <a:sym typeface="+mn-lt"/>
              </a:rPr>
              <a:t>IP, </a:t>
            </a:r>
            <a:r>
              <a:rPr lang="zh-CN" altLang="en-US" sz="2600" dirty="0">
                <a:solidFill>
                  <a:srgbClr val="000099"/>
                </a:solidFill>
                <a:latin typeface="+mn-lt"/>
                <a:ea typeface="+mn-ea"/>
                <a:cs typeface="+mn-ea"/>
                <a:sym typeface="+mn-lt"/>
              </a:rPr>
              <a:t>堆栈→</a:t>
            </a:r>
            <a:r>
              <a:rPr lang="en-US" altLang="zh-CN" sz="2600" dirty="0">
                <a:solidFill>
                  <a:srgbClr val="000099"/>
                </a:solidFill>
                <a:latin typeface="+mn-lt"/>
                <a:ea typeface="+mn-ea"/>
                <a:cs typeface="+mn-ea"/>
                <a:sym typeface="+mn-lt"/>
              </a:rPr>
              <a:t>CS</a:t>
            </a:r>
            <a:endParaRPr lang="en-US" altLang="zh-CN" sz="2600" dirty="0">
              <a:solidFill>
                <a:srgbClr val="000099"/>
              </a:solidFill>
              <a:latin typeface="+mn-lt"/>
              <a:ea typeface="+mn-ea"/>
              <a:cs typeface="+mn-ea"/>
              <a:sym typeface="+mn-lt"/>
            </a:endParaRPr>
          </a:p>
          <a:p>
            <a:pPr eaLnBrk="1" hangingPunct="1">
              <a:spcBef>
                <a:spcPct val="0"/>
              </a:spcBef>
              <a:buFontTx/>
              <a:buNone/>
            </a:pPr>
            <a:r>
              <a:rPr lang="zh-CN" altLang="en-US" sz="2600" dirty="0">
                <a:solidFill>
                  <a:srgbClr val="800080"/>
                </a:solidFill>
                <a:latin typeface="+mn-lt"/>
                <a:ea typeface="+mn-ea"/>
                <a:cs typeface="+mn-ea"/>
                <a:sym typeface="+mn-lt"/>
              </a:rPr>
              <a:t>恢复标志：</a:t>
            </a:r>
            <a:r>
              <a:rPr lang="zh-CN" altLang="en-US" sz="2600" dirty="0">
                <a:solidFill>
                  <a:srgbClr val="000099"/>
                </a:solidFill>
                <a:latin typeface="+mn-lt"/>
                <a:ea typeface="+mn-ea"/>
                <a:cs typeface="+mn-ea"/>
                <a:sym typeface="+mn-lt"/>
              </a:rPr>
              <a:t>堆栈→</a:t>
            </a:r>
            <a:r>
              <a:rPr lang="en-US" altLang="zh-CN" sz="2600" dirty="0">
                <a:solidFill>
                  <a:srgbClr val="000099"/>
                </a:solidFill>
                <a:latin typeface="+mn-lt"/>
                <a:ea typeface="+mn-ea"/>
                <a:cs typeface="+mn-ea"/>
                <a:sym typeface="+mn-lt"/>
              </a:rPr>
              <a:t>(FLAGS)</a:t>
            </a:r>
            <a:endParaRPr lang="en-US" altLang="zh-CN" sz="2600" dirty="0">
              <a:solidFill>
                <a:srgbClr val="000099"/>
              </a:solidFill>
              <a:latin typeface="+mn-lt"/>
              <a:ea typeface="+mn-ea"/>
              <a:cs typeface="+mn-ea"/>
              <a:sym typeface="+mn-lt"/>
            </a:endParaRPr>
          </a:p>
        </p:txBody>
      </p:sp>
      <p:sp>
        <p:nvSpPr>
          <p:cNvPr id="7" name="矩形 6"/>
          <p:cNvSpPr/>
          <p:nvPr/>
        </p:nvSpPr>
        <p:spPr>
          <a:xfrm>
            <a:off x="781504" y="4663974"/>
            <a:ext cx="577206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r>
              <a:rPr kumimoji="1" lang="zh-CN" altLang="en-US" dirty="0">
                <a:solidFill>
                  <a:srgbClr val="005696"/>
                </a:solidFill>
                <a:latin typeface="+mn-lt"/>
                <a:ea typeface="+mn-ea"/>
                <a:cs typeface="+mn-ea"/>
                <a:sym typeface="+mn-lt"/>
              </a:rPr>
              <a:t>中断指令格式：</a:t>
            </a:r>
            <a:r>
              <a:rPr kumimoji="1" lang="en-US" altLang="zh-CN" dirty="0">
                <a:solidFill>
                  <a:srgbClr val="005696"/>
                </a:solidFill>
                <a:latin typeface="+mn-lt"/>
                <a:ea typeface="+mn-ea"/>
                <a:cs typeface="+mn-ea"/>
                <a:sym typeface="+mn-lt"/>
              </a:rPr>
              <a:t>INT   TYPE  </a:t>
            </a:r>
            <a:r>
              <a:rPr kumimoji="1" lang="zh-CN" altLang="en-US" dirty="0">
                <a:solidFill>
                  <a:srgbClr val="005696"/>
                </a:solidFill>
                <a:latin typeface="+mn-lt"/>
                <a:ea typeface="+mn-ea"/>
                <a:cs typeface="+mn-ea"/>
                <a:sym typeface="+mn-lt"/>
              </a:rPr>
              <a:t>或  </a:t>
            </a:r>
            <a:r>
              <a:rPr kumimoji="1" lang="en-US" altLang="zh-CN" dirty="0">
                <a:solidFill>
                  <a:srgbClr val="005696"/>
                </a:solidFill>
                <a:latin typeface="+mn-lt"/>
                <a:ea typeface="+mn-ea"/>
                <a:cs typeface="+mn-ea"/>
                <a:sym typeface="+mn-lt"/>
              </a:rPr>
              <a:t>INT</a:t>
            </a:r>
            <a:endParaRPr kumimoji="1" lang="en-US" altLang="zh-CN" dirty="0">
              <a:solidFill>
                <a:srgbClr val="005696"/>
              </a:solidFill>
              <a:latin typeface="+mn-lt"/>
              <a:ea typeface="+mn-ea"/>
              <a:cs typeface="+mn-ea"/>
              <a:sym typeface="+mn-lt"/>
            </a:endParaRPr>
          </a:p>
        </p:txBody>
      </p:sp>
      <p:sp>
        <p:nvSpPr>
          <p:cNvPr id="8" name="矩形 1"/>
          <p:cNvSpPr>
            <a:spLocks noChangeArrowheads="1"/>
          </p:cNvSpPr>
          <p:nvPr/>
        </p:nvSpPr>
        <p:spPr bwMode="auto">
          <a:xfrm>
            <a:off x="5524923" y="4685389"/>
            <a:ext cx="2584362" cy="418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400" b="1">
                <a:solidFill>
                  <a:schemeClr val="tx1"/>
                </a:solidFill>
                <a:latin typeface="Times New Roman" panose="02020603050405020304" pitchFamily="18" charset="0"/>
                <a:ea typeface="宋体" panose="02010600030101010101" pitchFamily="2" charset="-122"/>
              </a:defRPr>
            </a:lvl1pPr>
            <a:lvl2pPr>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lvl="1" algn="just">
              <a:lnSpc>
                <a:spcPct val="115000"/>
              </a:lnSpc>
            </a:pPr>
            <a:r>
              <a:rPr kumimoji="1" lang="zh-CN" altLang="en-US" sz="2000" dirty="0">
                <a:solidFill>
                  <a:srgbClr val="006600"/>
                </a:solidFill>
                <a:latin typeface="+mn-lt"/>
                <a:ea typeface="+mn-ea"/>
                <a:cs typeface="+mn-ea"/>
                <a:sym typeface="+mn-lt"/>
              </a:rPr>
              <a:t>隐含的类型号为</a:t>
            </a:r>
            <a:r>
              <a:rPr kumimoji="1" lang="en-US" altLang="zh-CN" sz="2000" dirty="0">
                <a:solidFill>
                  <a:srgbClr val="006600"/>
                </a:solidFill>
                <a:latin typeface="+mn-lt"/>
                <a:ea typeface="+mn-ea"/>
                <a:cs typeface="+mn-ea"/>
                <a:sym typeface="+mn-lt"/>
              </a:rPr>
              <a:t>3</a:t>
            </a:r>
            <a:endParaRPr kumimoji="1" lang="en-US" altLang="zh-CN" sz="2000" dirty="0">
              <a:solidFill>
                <a:srgbClr val="006600"/>
              </a:solidFill>
              <a:latin typeface="+mn-lt"/>
              <a:ea typeface="+mn-ea"/>
              <a:cs typeface="+mn-ea"/>
              <a:sym typeface="+mn-lt"/>
            </a:endParaRPr>
          </a:p>
        </p:txBody>
      </p:sp>
      <p:sp>
        <p:nvSpPr>
          <p:cNvPr id="9" name="矩形 8"/>
          <p:cNvSpPr/>
          <p:nvPr/>
        </p:nvSpPr>
        <p:spPr>
          <a:xfrm>
            <a:off x="781504" y="5142726"/>
            <a:ext cx="340029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r>
              <a:rPr kumimoji="1" lang="zh-CN" altLang="en-US" dirty="0">
                <a:solidFill>
                  <a:srgbClr val="005696"/>
                </a:solidFill>
                <a:latin typeface="+mn-lt"/>
                <a:ea typeface="+mn-ea"/>
                <a:cs typeface="+mn-ea"/>
                <a:sym typeface="+mn-lt"/>
              </a:rPr>
              <a:t>中断返回指令：</a:t>
            </a:r>
            <a:r>
              <a:rPr kumimoji="1" lang="en-US" altLang="zh-CN" dirty="0">
                <a:solidFill>
                  <a:srgbClr val="005696"/>
                </a:solidFill>
                <a:latin typeface="+mn-lt"/>
                <a:ea typeface="+mn-ea"/>
                <a:cs typeface="+mn-ea"/>
                <a:sym typeface="+mn-lt"/>
              </a:rPr>
              <a:t>IRET</a:t>
            </a:r>
            <a:endParaRPr kumimoji="1" lang="en-US" altLang="zh-CN" dirty="0">
              <a:solidFill>
                <a:srgbClr val="005696"/>
              </a:solidFill>
              <a:latin typeface="+mn-lt"/>
              <a:ea typeface="+mn-ea"/>
              <a:cs typeface="+mn-ea"/>
              <a:sym typeface="+mn-lt"/>
            </a:endParaRPr>
          </a:p>
        </p:txBody>
      </p:sp>
      <p:sp>
        <p:nvSpPr>
          <p:cNvPr id="10" name="Text Box 3"/>
          <p:cNvSpPr txBox="1">
            <a:spLocks noChangeArrowheads="1"/>
          </p:cNvSpPr>
          <p:nvPr/>
        </p:nvSpPr>
        <p:spPr bwMode="auto">
          <a:xfrm>
            <a:off x="826337" y="5675166"/>
            <a:ext cx="6710914" cy="1154162"/>
          </a:xfrm>
          <a:prstGeom prst="rect">
            <a:avLst/>
          </a:prstGeom>
          <a:noFill/>
          <a:ln>
            <a:noFill/>
          </a:ln>
          <a:effectLst/>
        </p:spPr>
        <p:txBody>
          <a:bodyPr wrap="square">
            <a:spAutoFit/>
          </a:bodyPr>
          <a:lstStyle/>
          <a:p>
            <a:pPr lvl="1" algn="just">
              <a:lnSpc>
                <a:spcPct val="115000"/>
              </a:lnSpc>
              <a:defRPr/>
            </a:pPr>
            <a:r>
              <a:rPr kumimoji="1" lang="zh-CN" altLang="en-US" sz="2000" dirty="0">
                <a:solidFill>
                  <a:srgbClr val="006600"/>
                </a:solidFill>
                <a:latin typeface="+mn-lt"/>
                <a:ea typeface="+mn-ea"/>
                <a:cs typeface="+mn-ea"/>
                <a:sym typeface="+mn-lt"/>
              </a:rPr>
              <a:t>*  </a:t>
            </a:r>
            <a:r>
              <a:rPr kumimoji="1" lang="en-US" altLang="zh-CN" sz="2000" dirty="0">
                <a:solidFill>
                  <a:srgbClr val="006600"/>
                </a:solidFill>
                <a:latin typeface="+mn-lt"/>
                <a:ea typeface="+mn-ea"/>
                <a:cs typeface="+mn-ea"/>
                <a:sym typeface="+mn-lt"/>
              </a:rPr>
              <a:t>TYPE (0~255) </a:t>
            </a:r>
            <a:r>
              <a:rPr kumimoji="1" lang="zh-CN" altLang="en-US" sz="2000" dirty="0">
                <a:solidFill>
                  <a:srgbClr val="006600"/>
                </a:solidFill>
                <a:latin typeface="+mn-lt"/>
                <a:ea typeface="+mn-ea"/>
                <a:cs typeface="+mn-ea"/>
                <a:sym typeface="+mn-lt"/>
              </a:rPr>
              <a:t>是中断类型号</a:t>
            </a:r>
            <a:endParaRPr kumimoji="1" lang="en-US" altLang="zh-CN" sz="2000" dirty="0">
              <a:solidFill>
                <a:srgbClr val="006600"/>
              </a:solidFill>
              <a:latin typeface="+mn-lt"/>
              <a:ea typeface="+mn-ea"/>
              <a:cs typeface="+mn-ea"/>
              <a:sym typeface="+mn-lt"/>
            </a:endParaRPr>
          </a:p>
          <a:p>
            <a:pPr lvl="1" algn="just">
              <a:lnSpc>
                <a:spcPct val="115000"/>
              </a:lnSpc>
              <a:defRPr/>
            </a:pPr>
            <a:r>
              <a:rPr kumimoji="1" lang="zh-CN" altLang="en-US" sz="2000" dirty="0">
                <a:solidFill>
                  <a:srgbClr val="006600"/>
                </a:solidFill>
                <a:latin typeface="+mn-lt"/>
                <a:ea typeface="+mn-ea"/>
                <a:cs typeface="+mn-ea"/>
                <a:sym typeface="+mn-lt"/>
              </a:rPr>
              <a:t>*  </a:t>
            </a:r>
            <a:r>
              <a:rPr kumimoji="1" lang="en-US" altLang="zh-CN" sz="2000" dirty="0">
                <a:solidFill>
                  <a:srgbClr val="006600"/>
                </a:solidFill>
                <a:latin typeface="+mn-lt"/>
                <a:ea typeface="+mn-ea"/>
                <a:cs typeface="+mn-ea"/>
                <a:sym typeface="+mn-lt"/>
              </a:rPr>
              <a:t>INT </a:t>
            </a:r>
            <a:r>
              <a:rPr kumimoji="1" lang="zh-CN" altLang="en-US" sz="2000" dirty="0">
                <a:solidFill>
                  <a:srgbClr val="006600"/>
                </a:solidFill>
                <a:latin typeface="+mn-lt"/>
                <a:ea typeface="+mn-ea"/>
                <a:cs typeface="+mn-ea"/>
                <a:sym typeface="+mn-lt"/>
              </a:rPr>
              <a:t>指令还把 </a:t>
            </a:r>
            <a:r>
              <a:rPr kumimoji="1" lang="en-US" altLang="zh-CN" sz="2000" dirty="0">
                <a:solidFill>
                  <a:srgbClr val="006600"/>
                </a:solidFill>
                <a:latin typeface="+mn-lt"/>
                <a:ea typeface="+mn-ea"/>
                <a:cs typeface="+mn-ea"/>
                <a:sym typeface="+mn-lt"/>
              </a:rPr>
              <a:t>IF </a:t>
            </a:r>
            <a:r>
              <a:rPr kumimoji="1" lang="zh-CN" altLang="en-US" sz="2000" dirty="0">
                <a:solidFill>
                  <a:srgbClr val="006600"/>
                </a:solidFill>
                <a:latin typeface="+mn-lt"/>
                <a:ea typeface="+mn-ea"/>
                <a:cs typeface="+mn-ea"/>
                <a:sym typeface="+mn-lt"/>
              </a:rPr>
              <a:t>和 </a:t>
            </a:r>
            <a:r>
              <a:rPr kumimoji="1" lang="en-US" altLang="zh-CN" sz="2000" dirty="0">
                <a:solidFill>
                  <a:srgbClr val="006600"/>
                </a:solidFill>
                <a:latin typeface="+mn-lt"/>
                <a:ea typeface="+mn-ea"/>
                <a:cs typeface="+mn-ea"/>
                <a:sym typeface="+mn-lt"/>
              </a:rPr>
              <a:t>TF </a:t>
            </a:r>
            <a:r>
              <a:rPr kumimoji="1" lang="zh-CN" altLang="en-US" sz="2000" dirty="0">
                <a:solidFill>
                  <a:srgbClr val="006600"/>
                </a:solidFill>
                <a:latin typeface="+mn-lt"/>
                <a:ea typeface="+mn-ea"/>
                <a:cs typeface="+mn-ea"/>
                <a:sym typeface="+mn-lt"/>
              </a:rPr>
              <a:t>置</a:t>
            </a:r>
            <a:r>
              <a:rPr kumimoji="1" lang="en-US" altLang="zh-CN" sz="2000" dirty="0">
                <a:solidFill>
                  <a:srgbClr val="006600"/>
                </a:solidFill>
                <a:latin typeface="+mn-lt"/>
                <a:ea typeface="+mn-ea"/>
                <a:cs typeface="+mn-ea"/>
                <a:sym typeface="+mn-lt"/>
              </a:rPr>
              <a:t>0</a:t>
            </a:r>
            <a:r>
              <a:rPr kumimoji="1" lang="zh-CN" altLang="en-US" sz="2000" dirty="0">
                <a:solidFill>
                  <a:srgbClr val="006600"/>
                </a:solidFill>
                <a:latin typeface="+mn-lt"/>
                <a:ea typeface="+mn-ea"/>
                <a:cs typeface="+mn-ea"/>
                <a:sym typeface="+mn-lt"/>
              </a:rPr>
              <a:t>，但不影响其它标志位</a:t>
            </a:r>
            <a:endParaRPr kumimoji="1" lang="zh-CN" altLang="en-US" sz="2000" dirty="0">
              <a:solidFill>
                <a:srgbClr val="006600"/>
              </a:solidFill>
              <a:latin typeface="+mn-lt"/>
              <a:ea typeface="+mn-ea"/>
              <a:cs typeface="+mn-ea"/>
              <a:sym typeface="+mn-lt"/>
            </a:endParaRPr>
          </a:p>
          <a:p>
            <a:pPr lvl="1">
              <a:lnSpc>
                <a:spcPct val="115000"/>
              </a:lnSpc>
              <a:defRPr/>
            </a:pPr>
            <a:r>
              <a:rPr kumimoji="1" lang="zh-CN" altLang="en-US" sz="2000" dirty="0">
                <a:solidFill>
                  <a:srgbClr val="006600"/>
                </a:solidFill>
                <a:latin typeface="+mn-lt"/>
                <a:ea typeface="+mn-ea"/>
                <a:cs typeface="+mn-ea"/>
                <a:sym typeface="+mn-lt"/>
              </a:rPr>
              <a:t>*  </a:t>
            </a:r>
            <a:r>
              <a:rPr kumimoji="1" lang="en-US" altLang="zh-CN" sz="2000" dirty="0">
                <a:solidFill>
                  <a:srgbClr val="006600"/>
                </a:solidFill>
                <a:latin typeface="+mn-lt"/>
                <a:ea typeface="+mn-ea"/>
                <a:cs typeface="+mn-ea"/>
                <a:sym typeface="+mn-lt"/>
              </a:rPr>
              <a:t>IRET </a:t>
            </a:r>
            <a:r>
              <a:rPr kumimoji="1" lang="zh-CN" altLang="en-US" sz="2000" dirty="0">
                <a:solidFill>
                  <a:srgbClr val="006600"/>
                </a:solidFill>
                <a:latin typeface="+mn-lt"/>
                <a:ea typeface="+mn-ea"/>
                <a:cs typeface="+mn-ea"/>
                <a:sym typeface="+mn-lt"/>
              </a:rPr>
              <a:t>指令执行完，标志位由堆栈中取出的值确定</a:t>
            </a:r>
            <a:endParaRPr kumimoji="1" lang="zh-CN" altLang="en-US" sz="2000" dirty="0">
              <a:solidFill>
                <a:srgbClr val="006600"/>
              </a:solidFill>
              <a:latin typeface="+mn-lt"/>
              <a:ea typeface="+mn-ea"/>
              <a:cs typeface="+mn-ea"/>
              <a:sym typeface="+mn-lt"/>
            </a:endParaRPr>
          </a:p>
        </p:txBody>
      </p:sp>
      <p:sp>
        <p:nvSpPr>
          <p:cNvPr id="11" name="矩形 10"/>
          <p:cNvSpPr/>
          <p:nvPr/>
        </p:nvSpPr>
        <p:spPr>
          <a:xfrm>
            <a:off x="780703" y="5720915"/>
            <a:ext cx="494046" cy="941796"/>
          </a:xfrm>
          <a:prstGeom prst="rect">
            <a:avLst/>
          </a:prstGeom>
        </p:spPr>
        <p:txBody>
          <a:bodyPr wrap="none">
            <a:spAutoFit/>
          </a:bodyPr>
          <a:lstStyle/>
          <a:p>
            <a:pPr algn="just">
              <a:lnSpc>
                <a:spcPct val="115000"/>
              </a:lnSpc>
              <a:defRPr/>
            </a:pPr>
            <a:r>
              <a:rPr kumimoji="1" lang="zh-CN" altLang="en-US" dirty="0">
                <a:solidFill>
                  <a:srgbClr val="C00000"/>
                </a:solidFill>
                <a:latin typeface="+mn-lt"/>
                <a:ea typeface="+mn-ea"/>
                <a:cs typeface="+mn-ea"/>
                <a:sym typeface="+mn-lt"/>
              </a:rPr>
              <a:t>注</a:t>
            </a:r>
            <a:endParaRPr kumimoji="1" lang="en-US" altLang="zh-CN" dirty="0">
              <a:solidFill>
                <a:srgbClr val="C00000"/>
              </a:solidFill>
              <a:latin typeface="+mn-lt"/>
              <a:ea typeface="+mn-ea"/>
              <a:cs typeface="+mn-ea"/>
              <a:sym typeface="+mn-lt"/>
            </a:endParaRPr>
          </a:p>
          <a:p>
            <a:pPr algn="just">
              <a:lnSpc>
                <a:spcPct val="115000"/>
              </a:lnSpc>
              <a:defRPr/>
            </a:pPr>
            <a:r>
              <a:rPr kumimoji="1" lang="zh-CN" altLang="en-US" dirty="0">
                <a:solidFill>
                  <a:srgbClr val="C00000"/>
                </a:solidFill>
                <a:latin typeface="+mn-lt"/>
                <a:ea typeface="+mn-ea"/>
                <a:cs typeface="+mn-ea"/>
                <a:sym typeface="+mn-lt"/>
              </a:rPr>
              <a:t>意</a:t>
            </a:r>
            <a:endParaRPr kumimoji="1" lang="en-US" altLang="zh-CN" dirty="0">
              <a:solidFill>
                <a:srgbClr val="C0000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randombar(horizontal)">
                                      <p:cBhvr>
                                        <p:cTn id="32" dur="500"/>
                                        <p:tgtEl>
                                          <p:spTgt spid="10"/>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randombar(horizontal)">
                                      <p:cBhvr>
                                        <p:cTn id="3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P spid="9" grpId="0"/>
      <p:bldP spid="10" grpId="0"/>
      <p:bldP spid="11"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bwMode="auto">
          <a:xfrm>
            <a:off x="2251204" y="1399560"/>
            <a:ext cx="4889241" cy="6790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15000"/>
              </a:lnSpc>
            </a:pPr>
            <a:r>
              <a:rPr kumimoji="1" lang="en-US" altLang="zh-CN" sz="3600" b="1" kern="1200" dirty="0">
                <a:solidFill>
                  <a:srgbClr val="C00000"/>
                </a:solidFill>
                <a:ea typeface="楷体_GB2312" pitchFamily="49" charset="-122"/>
                <a:cs typeface="+mn-cs"/>
              </a:rPr>
              <a:t>INT</a:t>
            </a:r>
            <a:r>
              <a:rPr kumimoji="1" lang="zh-CN" altLang="en-US" sz="3600" b="1" kern="1200" dirty="0">
                <a:solidFill>
                  <a:srgbClr val="C00000"/>
                </a:solidFill>
                <a:ea typeface="楷体_GB2312" pitchFamily="49" charset="-122"/>
                <a:cs typeface="+mn-cs"/>
              </a:rPr>
              <a:t>指令是一种隐指令</a:t>
            </a:r>
            <a:endParaRPr kumimoji="1" lang="zh-CN" altLang="en-US" sz="3600" b="1" kern="1200" dirty="0">
              <a:solidFill>
                <a:srgbClr val="C00000"/>
              </a:solidFill>
              <a:ea typeface="楷体_GB2312" pitchFamily="49" charset="-122"/>
              <a:cs typeface="+mn-cs"/>
            </a:endParaRPr>
          </a:p>
        </p:txBody>
      </p:sp>
      <p:sp>
        <p:nvSpPr>
          <p:cNvPr id="76803" name="Rectangle 3"/>
          <p:cNvSpPr>
            <a:spLocks noGrp="1" noChangeArrowheads="1"/>
          </p:cNvSpPr>
          <p:nvPr>
            <p:ph type="body" idx="1"/>
          </p:nvPr>
        </p:nvSpPr>
        <p:spPr bwMode="auto">
          <a:xfrm>
            <a:off x="581025" y="2543175"/>
            <a:ext cx="8229600" cy="218239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15000"/>
              </a:lnSpc>
              <a:spcBef>
                <a:spcPct val="0"/>
              </a:spcBef>
            </a:pPr>
            <a:r>
              <a:rPr kumimoji="1" lang="en-US" altLang="zh-CN" sz="2400" b="1" kern="1200" dirty="0">
                <a:solidFill>
                  <a:srgbClr val="002060"/>
                </a:solidFill>
                <a:latin typeface="+mj-lt"/>
                <a:ea typeface="楷体_GB2312" pitchFamily="49" charset="-122"/>
              </a:rPr>
              <a:t>CPU</a:t>
            </a:r>
            <a:r>
              <a:rPr kumimoji="1" lang="zh-CN" altLang="en-US" sz="2400" b="1" kern="1200" dirty="0">
                <a:solidFill>
                  <a:srgbClr val="002060"/>
                </a:solidFill>
                <a:latin typeface="+mj-lt"/>
                <a:ea typeface="楷体_GB2312" pitchFamily="49" charset="-122"/>
              </a:rPr>
              <a:t>在执行</a:t>
            </a:r>
            <a:r>
              <a:rPr kumimoji="1" lang="en-US" altLang="zh-CN" sz="2400" b="1" kern="1200" dirty="0">
                <a:solidFill>
                  <a:srgbClr val="002060"/>
                </a:solidFill>
                <a:latin typeface="+mj-lt"/>
                <a:ea typeface="楷体_GB2312" pitchFamily="49" charset="-122"/>
              </a:rPr>
              <a:t>INT</a:t>
            </a:r>
            <a:r>
              <a:rPr kumimoji="1" lang="zh-CN" altLang="en-US" sz="2400" b="1" kern="1200" dirty="0">
                <a:solidFill>
                  <a:srgbClr val="002060"/>
                </a:solidFill>
                <a:latin typeface="+mj-lt"/>
                <a:ea typeface="楷体_GB2312" pitchFamily="49" charset="-122"/>
              </a:rPr>
              <a:t>指令时，经过某些操作，转去执行</a:t>
            </a:r>
            <a:r>
              <a:rPr kumimoji="1" lang="zh-CN" altLang="en-US" sz="2400" b="1" kern="1200" dirty="0">
                <a:solidFill>
                  <a:srgbClr val="C00000"/>
                </a:solidFill>
                <a:latin typeface="+mj-lt"/>
                <a:ea typeface="楷体_GB2312" pitchFamily="49" charset="-122"/>
              </a:rPr>
              <a:t>中断服务程序</a:t>
            </a:r>
            <a:r>
              <a:rPr kumimoji="1" lang="zh-CN" altLang="en-US" sz="2400" b="1" kern="1200" dirty="0">
                <a:solidFill>
                  <a:srgbClr val="002060"/>
                </a:solidFill>
                <a:latin typeface="+mj-lt"/>
                <a:ea typeface="楷体_GB2312" pitchFamily="49" charset="-122"/>
              </a:rPr>
              <a:t>。</a:t>
            </a:r>
            <a:r>
              <a:rPr kumimoji="1" lang="zh-CN" altLang="en-US" sz="2400" b="1" kern="1200" dirty="0">
                <a:solidFill>
                  <a:srgbClr val="C00000"/>
                </a:solidFill>
                <a:latin typeface="+mj-lt"/>
                <a:ea typeface="楷体_GB2312" pitchFamily="49" charset="-122"/>
              </a:rPr>
              <a:t>这些操作是由硬件直接实现的，把它称为中断隐指令，其操作过程程序员不可见</a:t>
            </a:r>
            <a:r>
              <a:rPr kumimoji="1" lang="zh-CN" altLang="en-US" sz="2400" b="1" kern="1200" dirty="0">
                <a:solidFill>
                  <a:srgbClr val="002060"/>
                </a:solidFill>
                <a:latin typeface="+mj-lt"/>
                <a:ea typeface="楷体_GB2312" pitchFamily="49" charset="-122"/>
              </a:rPr>
              <a:t>。</a:t>
            </a:r>
            <a:endParaRPr kumimoji="1" lang="en-US" altLang="zh-CN" sz="2400" b="1" kern="1200" dirty="0">
              <a:solidFill>
                <a:srgbClr val="002060"/>
              </a:solidFill>
              <a:latin typeface="+mj-lt"/>
              <a:ea typeface="楷体_GB2312" pitchFamily="49" charset="-122"/>
            </a:endParaRPr>
          </a:p>
          <a:p>
            <a:pPr>
              <a:lnSpc>
                <a:spcPct val="115000"/>
              </a:lnSpc>
              <a:spcBef>
                <a:spcPct val="0"/>
              </a:spcBef>
            </a:pPr>
            <a:r>
              <a:rPr kumimoji="1" lang="zh-CN" altLang="en-US" sz="2400" b="1" kern="1200" dirty="0">
                <a:solidFill>
                  <a:srgbClr val="002060"/>
                </a:solidFill>
                <a:latin typeface="+mj-lt"/>
                <a:ea typeface="楷体_GB2312" pitchFamily="49" charset="-122"/>
              </a:rPr>
              <a:t>中断隐指令并不是指令系统中的一条真正的指令，它没有操作码，所以中断隐指令是一种特殊指令。</a:t>
            </a:r>
            <a:endParaRPr kumimoji="1" lang="zh-CN" altLang="en-US" sz="2400" b="1" kern="1200" dirty="0">
              <a:solidFill>
                <a:srgbClr val="002060"/>
              </a:solidFill>
              <a:latin typeface="+mj-lt"/>
              <a:ea typeface="楷体_GB2312" pitchFamily="49" charset="-122"/>
            </a:endParaRPr>
          </a:p>
        </p:txBody>
      </p:sp>
    </p:spTree>
  </p:cSld>
  <p:clrMapOvr>
    <a:masterClrMapping/>
  </p:clrMapOvr>
  <p:transition>
    <p:random/>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ChangeArrowheads="1"/>
          </p:cNvSpPr>
          <p:nvPr/>
        </p:nvSpPr>
        <p:spPr bwMode="auto">
          <a:xfrm>
            <a:off x="1138238" y="1052513"/>
            <a:ext cx="5614987" cy="5694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70000"/>
              </a:lnSpc>
              <a:spcBef>
                <a:spcPct val="50000"/>
              </a:spcBef>
            </a:pPr>
            <a:r>
              <a:rPr kumimoji="1" lang="zh-CN" altLang="en-US" dirty="0">
                <a:solidFill>
                  <a:srgbClr val="CC3300"/>
                </a:solidFill>
              </a:rPr>
              <a:t>中断指令格式：  </a:t>
            </a:r>
            <a:r>
              <a:rPr kumimoji="1" lang="en-US" altLang="zh-CN" dirty="0">
                <a:solidFill>
                  <a:srgbClr val="CC3300"/>
                </a:solidFill>
              </a:rPr>
              <a:t>INT   TYPE  </a:t>
            </a:r>
            <a:r>
              <a:rPr kumimoji="1" lang="zh-CN" altLang="en-US" dirty="0">
                <a:solidFill>
                  <a:srgbClr val="CC3300"/>
                </a:solidFill>
              </a:rPr>
              <a:t>或  </a:t>
            </a:r>
            <a:r>
              <a:rPr kumimoji="1" lang="en-US" altLang="zh-CN" dirty="0">
                <a:solidFill>
                  <a:srgbClr val="CC3300"/>
                </a:solidFill>
              </a:rPr>
              <a:t>INT</a:t>
            </a:r>
            <a:endParaRPr kumimoji="1" lang="en-US" altLang="zh-CN" dirty="0">
              <a:solidFill>
                <a:srgbClr val="CC3300"/>
              </a:solidFill>
            </a:endParaRPr>
          </a:p>
          <a:p>
            <a:pPr>
              <a:lnSpc>
                <a:spcPct val="70000"/>
              </a:lnSpc>
              <a:spcBef>
                <a:spcPct val="50000"/>
              </a:spcBef>
            </a:pPr>
            <a:r>
              <a:rPr kumimoji="1" lang="zh-CN" altLang="en-US" dirty="0">
                <a:solidFill>
                  <a:srgbClr val="000000"/>
                </a:solidFill>
              </a:rPr>
              <a:t>隐含的操作：</a:t>
            </a:r>
            <a:r>
              <a:rPr kumimoji="1" lang="en-US" altLang="zh-CN" sz="2200" dirty="0">
                <a:solidFill>
                  <a:srgbClr val="000000"/>
                </a:solidFill>
              </a:rPr>
              <a:t>(SP) </a:t>
            </a:r>
            <a:r>
              <a:rPr kumimoji="1" lang="en-US" altLang="zh-CN" sz="2200" dirty="0">
                <a:solidFill>
                  <a:srgbClr val="000000"/>
                </a:solidFill>
                <a:latin typeface="宋体" panose="02010600030101010101" pitchFamily="2" charset="-122"/>
              </a:rPr>
              <a:t>← </a:t>
            </a:r>
            <a:r>
              <a:rPr kumimoji="1" lang="en-US" altLang="zh-CN" sz="2200" dirty="0">
                <a:solidFill>
                  <a:srgbClr val="000000"/>
                </a:solidFill>
              </a:rPr>
              <a:t>(SP) - 2</a:t>
            </a:r>
            <a:endParaRPr kumimoji="1" lang="en-US" altLang="zh-CN" sz="2200" dirty="0">
              <a:solidFill>
                <a:srgbClr val="000000"/>
              </a:solidFill>
            </a:endParaRPr>
          </a:p>
          <a:p>
            <a:pPr>
              <a:lnSpc>
                <a:spcPct val="70000"/>
              </a:lnSpc>
              <a:spcBef>
                <a:spcPct val="50000"/>
              </a:spcBef>
            </a:pPr>
            <a:r>
              <a:rPr kumimoji="1" lang="en-US" altLang="zh-CN" sz="2200" dirty="0">
                <a:solidFill>
                  <a:srgbClr val="000000"/>
                </a:solidFill>
              </a:rPr>
              <a:t>                        ( (SP)+1,(SP) ) </a:t>
            </a:r>
            <a:r>
              <a:rPr kumimoji="1" lang="en-US" altLang="zh-CN" sz="2200" dirty="0">
                <a:solidFill>
                  <a:srgbClr val="000000"/>
                </a:solidFill>
                <a:latin typeface="宋体" panose="02010600030101010101" pitchFamily="2" charset="-122"/>
              </a:rPr>
              <a:t>← </a:t>
            </a:r>
            <a:r>
              <a:rPr kumimoji="1" lang="en-US" altLang="zh-CN" sz="2200" dirty="0">
                <a:solidFill>
                  <a:srgbClr val="000000"/>
                </a:solidFill>
              </a:rPr>
              <a:t>(FLAGS)</a:t>
            </a:r>
            <a:endParaRPr kumimoji="1" lang="en-US" altLang="zh-CN" sz="2200" dirty="0">
              <a:solidFill>
                <a:srgbClr val="000000"/>
              </a:solidFill>
            </a:endParaRPr>
          </a:p>
          <a:p>
            <a:pPr>
              <a:lnSpc>
                <a:spcPct val="70000"/>
              </a:lnSpc>
              <a:spcBef>
                <a:spcPct val="50000"/>
              </a:spcBef>
            </a:pPr>
            <a:r>
              <a:rPr kumimoji="1" lang="en-US" altLang="zh-CN" sz="2200" dirty="0">
                <a:solidFill>
                  <a:srgbClr val="000000"/>
                </a:solidFill>
              </a:rPr>
              <a:t>                        (SP) </a:t>
            </a:r>
            <a:r>
              <a:rPr kumimoji="1" lang="en-US" altLang="zh-CN" sz="2200" dirty="0">
                <a:solidFill>
                  <a:srgbClr val="000000"/>
                </a:solidFill>
                <a:latin typeface="宋体" panose="02010600030101010101" pitchFamily="2" charset="-122"/>
              </a:rPr>
              <a:t>← </a:t>
            </a:r>
            <a:r>
              <a:rPr kumimoji="1" lang="en-US" altLang="zh-CN" sz="2200" dirty="0">
                <a:solidFill>
                  <a:srgbClr val="000000"/>
                </a:solidFill>
              </a:rPr>
              <a:t>(SP) - 2</a:t>
            </a:r>
            <a:endParaRPr kumimoji="1" lang="en-US" altLang="zh-CN" sz="2200" dirty="0">
              <a:solidFill>
                <a:srgbClr val="000000"/>
              </a:solidFill>
            </a:endParaRPr>
          </a:p>
          <a:p>
            <a:pPr>
              <a:lnSpc>
                <a:spcPct val="70000"/>
              </a:lnSpc>
              <a:spcBef>
                <a:spcPct val="50000"/>
              </a:spcBef>
            </a:pPr>
            <a:r>
              <a:rPr kumimoji="1" lang="en-US" altLang="zh-CN" sz="2200" dirty="0">
                <a:solidFill>
                  <a:srgbClr val="000000"/>
                </a:solidFill>
              </a:rPr>
              <a:t>                        ( (SP)+1,(SP) ) </a:t>
            </a:r>
            <a:r>
              <a:rPr kumimoji="1" lang="en-US" altLang="zh-CN" sz="2200" dirty="0">
                <a:solidFill>
                  <a:srgbClr val="000000"/>
                </a:solidFill>
                <a:latin typeface="宋体" panose="02010600030101010101" pitchFamily="2" charset="-122"/>
              </a:rPr>
              <a:t>← </a:t>
            </a:r>
            <a:r>
              <a:rPr kumimoji="1" lang="en-US" altLang="zh-CN" sz="2200" dirty="0">
                <a:solidFill>
                  <a:srgbClr val="000000"/>
                </a:solidFill>
              </a:rPr>
              <a:t>(CS)</a:t>
            </a:r>
            <a:endParaRPr kumimoji="1" lang="en-US" altLang="zh-CN" sz="2200" dirty="0">
              <a:solidFill>
                <a:srgbClr val="000000"/>
              </a:solidFill>
            </a:endParaRPr>
          </a:p>
          <a:p>
            <a:pPr>
              <a:lnSpc>
                <a:spcPct val="70000"/>
              </a:lnSpc>
              <a:spcBef>
                <a:spcPct val="50000"/>
              </a:spcBef>
            </a:pPr>
            <a:r>
              <a:rPr kumimoji="1" lang="en-US" altLang="zh-CN" sz="2200" dirty="0">
                <a:solidFill>
                  <a:srgbClr val="000000"/>
                </a:solidFill>
              </a:rPr>
              <a:t>                        (SP) </a:t>
            </a:r>
            <a:r>
              <a:rPr kumimoji="1" lang="en-US" altLang="zh-CN" sz="2200" dirty="0">
                <a:solidFill>
                  <a:srgbClr val="000000"/>
                </a:solidFill>
                <a:latin typeface="宋体" panose="02010600030101010101" pitchFamily="2" charset="-122"/>
              </a:rPr>
              <a:t>← </a:t>
            </a:r>
            <a:r>
              <a:rPr kumimoji="1" lang="en-US" altLang="zh-CN" sz="2200" dirty="0">
                <a:solidFill>
                  <a:srgbClr val="000000"/>
                </a:solidFill>
              </a:rPr>
              <a:t>(SP) - 2</a:t>
            </a:r>
            <a:endParaRPr kumimoji="1" lang="en-US" altLang="zh-CN" sz="2200" dirty="0">
              <a:solidFill>
                <a:srgbClr val="000000"/>
              </a:solidFill>
            </a:endParaRPr>
          </a:p>
          <a:p>
            <a:pPr>
              <a:lnSpc>
                <a:spcPct val="70000"/>
              </a:lnSpc>
              <a:spcBef>
                <a:spcPct val="50000"/>
              </a:spcBef>
            </a:pPr>
            <a:r>
              <a:rPr kumimoji="1" lang="en-US" altLang="zh-CN" sz="2200" dirty="0">
                <a:solidFill>
                  <a:srgbClr val="000000"/>
                </a:solidFill>
              </a:rPr>
              <a:t>                        ( (SP)+1,(SP) ) </a:t>
            </a:r>
            <a:r>
              <a:rPr kumimoji="1" lang="en-US" altLang="zh-CN" sz="2200" dirty="0">
                <a:solidFill>
                  <a:srgbClr val="000000"/>
                </a:solidFill>
                <a:latin typeface="宋体" panose="02010600030101010101" pitchFamily="2" charset="-122"/>
              </a:rPr>
              <a:t>← </a:t>
            </a:r>
            <a:r>
              <a:rPr kumimoji="1" lang="en-US" altLang="zh-CN" sz="2200" dirty="0">
                <a:solidFill>
                  <a:srgbClr val="000000"/>
                </a:solidFill>
              </a:rPr>
              <a:t>(IP)</a:t>
            </a:r>
            <a:endParaRPr kumimoji="1" lang="en-US" altLang="zh-CN" sz="2200" dirty="0">
              <a:solidFill>
                <a:srgbClr val="000000"/>
              </a:solidFill>
            </a:endParaRPr>
          </a:p>
          <a:p>
            <a:pPr>
              <a:lnSpc>
                <a:spcPct val="70000"/>
              </a:lnSpc>
              <a:spcBef>
                <a:spcPct val="50000"/>
              </a:spcBef>
            </a:pPr>
            <a:r>
              <a:rPr kumimoji="1" lang="en-US" altLang="zh-CN" sz="2200" dirty="0">
                <a:solidFill>
                  <a:srgbClr val="000000"/>
                </a:solidFill>
              </a:rPr>
              <a:t>                        (IP) </a:t>
            </a:r>
            <a:r>
              <a:rPr kumimoji="1" lang="en-US" altLang="zh-CN" sz="2200" dirty="0">
                <a:solidFill>
                  <a:srgbClr val="000000"/>
                </a:solidFill>
                <a:latin typeface="宋体" panose="02010600030101010101" pitchFamily="2" charset="-122"/>
              </a:rPr>
              <a:t>← </a:t>
            </a:r>
            <a:r>
              <a:rPr kumimoji="1" lang="en-US" altLang="zh-CN" sz="2200" dirty="0">
                <a:solidFill>
                  <a:srgbClr val="000000"/>
                </a:solidFill>
              </a:rPr>
              <a:t>(TYPE*4)</a:t>
            </a:r>
            <a:endParaRPr kumimoji="1" lang="en-US" altLang="zh-CN" sz="2200" dirty="0">
              <a:solidFill>
                <a:srgbClr val="000000"/>
              </a:solidFill>
            </a:endParaRPr>
          </a:p>
          <a:p>
            <a:pPr>
              <a:lnSpc>
                <a:spcPct val="70000"/>
              </a:lnSpc>
              <a:spcBef>
                <a:spcPct val="50000"/>
              </a:spcBef>
            </a:pPr>
            <a:r>
              <a:rPr kumimoji="1" lang="en-US" altLang="zh-CN" sz="2200" dirty="0">
                <a:solidFill>
                  <a:srgbClr val="000000"/>
                </a:solidFill>
              </a:rPr>
              <a:t>                        (CS) </a:t>
            </a:r>
            <a:r>
              <a:rPr kumimoji="1" lang="en-US" altLang="zh-CN" sz="2200" dirty="0">
                <a:solidFill>
                  <a:srgbClr val="000000"/>
                </a:solidFill>
                <a:latin typeface="宋体" panose="02010600030101010101" pitchFamily="2" charset="-122"/>
              </a:rPr>
              <a:t>← </a:t>
            </a:r>
            <a:r>
              <a:rPr kumimoji="1" lang="en-US" altLang="zh-CN" sz="2200" dirty="0">
                <a:solidFill>
                  <a:srgbClr val="000000"/>
                </a:solidFill>
              </a:rPr>
              <a:t>(TYPE*4+2)</a:t>
            </a:r>
            <a:endParaRPr kumimoji="1" lang="en-US" altLang="zh-CN" sz="2200" dirty="0">
              <a:solidFill>
                <a:srgbClr val="000000"/>
              </a:solidFill>
            </a:endParaRPr>
          </a:p>
          <a:p>
            <a:pPr>
              <a:lnSpc>
                <a:spcPct val="70000"/>
              </a:lnSpc>
              <a:spcBef>
                <a:spcPct val="50000"/>
              </a:spcBef>
            </a:pPr>
            <a:r>
              <a:rPr kumimoji="1" lang="zh-CN" altLang="en-US" dirty="0">
                <a:solidFill>
                  <a:srgbClr val="000000"/>
                </a:solidFill>
              </a:rPr>
              <a:t>溢出中断指令：</a:t>
            </a:r>
            <a:r>
              <a:rPr kumimoji="1" lang="en-US" altLang="zh-CN" dirty="0">
                <a:solidFill>
                  <a:srgbClr val="000000"/>
                </a:solidFill>
              </a:rPr>
              <a:t>INTO</a:t>
            </a:r>
            <a:endParaRPr kumimoji="1" lang="en-US" altLang="zh-CN" dirty="0">
              <a:solidFill>
                <a:srgbClr val="000000"/>
              </a:solidFill>
            </a:endParaRPr>
          </a:p>
          <a:p>
            <a:pPr>
              <a:lnSpc>
                <a:spcPct val="70000"/>
              </a:lnSpc>
              <a:spcBef>
                <a:spcPct val="50000"/>
              </a:spcBef>
            </a:pPr>
            <a:r>
              <a:rPr kumimoji="1" lang="zh-CN" altLang="en-US" dirty="0">
                <a:solidFill>
                  <a:srgbClr val="000000"/>
                </a:solidFill>
              </a:rPr>
              <a:t>执行操作：        </a:t>
            </a:r>
            <a:r>
              <a:rPr kumimoji="1" lang="zh-CN" altLang="en-US" sz="2200" dirty="0">
                <a:solidFill>
                  <a:srgbClr val="000000"/>
                </a:solidFill>
              </a:rPr>
              <a:t>若</a:t>
            </a:r>
            <a:r>
              <a:rPr kumimoji="1" lang="en-US" altLang="zh-CN" sz="2200" dirty="0">
                <a:solidFill>
                  <a:srgbClr val="000000"/>
                </a:solidFill>
              </a:rPr>
              <a:t>OF=1</a:t>
            </a:r>
            <a:r>
              <a:rPr kumimoji="1" lang="zh-CN" altLang="en-US" sz="2200" dirty="0">
                <a:solidFill>
                  <a:srgbClr val="000000"/>
                </a:solidFill>
              </a:rPr>
              <a:t>，</a:t>
            </a:r>
            <a:endParaRPr kumimoji="1" lang="zh-CN" altLang="en-US" sz="2200" dirty="0">
              <a:solidFill>
                <a:srgbClr val="000000"/>
              </a:solidFill>
            </a:endParaRPr>
          </a:p>
          <a:p>
            <a:pPr>
              <a:lnSpc>
                <a:spcPct val="70000"/>
              </a:lnSpc>
              <a:spcBef>
                <a:spcPct val="50000"/>
              </a:spcBef>
            </a:pPr>
            <a:endParaRPr kumimoji="1" lang="zh-CN" altLang="en-US" sz="2200" dirty="0">
              <a:solidFill>
                <a:srgbClr val="000000"/>
              </a:solidFill>
            </a:endParaRPr>
          </a:p>
          <a:p>
            <a:pPr>
              <a:lnSpc>
                <a:spcPct val="70000"/>
              </a:lnSpc>
              <a:spcBef>
                <a:spcPct val="50000"/>
              </a:spcBef>
            </a:pPr>
            <a:r>
              <a:rPr kumimoji="1" lang="zh-CN" altLang="en-US" sz="2200" dirty="0">
                <a:solidFill>
                  <a:srgbClr val="000000"/>
                </a:solidFill>
              </a:rPr>
              <a:t>                                                </a:t>
            </a:r>
            <a:r>
              <a:rPr kumimoji="1" lang="en-US" altLang="zh-CN" sz="2200" dirty="0">
                <a:solidFill>
                  <a:srgbClr val="000000"/>
                </a:solidFill>
              </a:rPr>
              <a:t>(IP) </a:t>
            </a:r>
            <a:r>
              <a:rPr kumimoji="1" lang="en-US" altLang="zh-CN" sz="2200" dirty="0">
                <a:solidFill>
                  <a:srgbClr val="000000"/>
                </a:solidFill>
                <a:latin typeface="宋体" panose="02010600030101010101" pitchFamily="2" charset="-122"/>
              </a:rPr>
              <a:t>← </a:t>
            </a:r>
            <a:r>
              <a:rPr kumimoji="1" lang="en-US" altLang="zh-CN" sz="2200" dirty="0">
                <a:solidFill>
                  <a:srgbClr val="000000"/>
                </a:solidFill>
              </a:rPr>
              <a:t>(10H)</a:t>
            </a:r>
            <a:endParaRPr kumimoji="1" lang="en-US" altLang="zh-CN" sz="2200" dirty="0">
              <a:solidFill>
                <a:srgbClr val="000000"/>
              </a:solidFill>
            </a:endParaRPr>
          </a:p>
          <a:p>
            <a:pPr>
              <a:lnSpc>
                <a:spcPct val="70000"/>
              </a:lnSpc>
              <a:spcBef>
                <a:spcPct val="50000"/>
              </a:spcBef>
            </a:pPr>
            <a:r>
              <a:rPr kumimoji="1" lang="en-US" altLang="zh-CN" sz="2200" dirty="0">
                <a:solidFill>
                  <a:srgbClr val="000000"/>
                </a:solidFill>
              </a:rPr>
              <a:t>                                                (CS) </a:t>
            </a:r>
            <a:r>
              <a:rPr kumimoji="1" lang="en-US" altLang="zh-CN" sz="2200" dirty="0">
                <a:solidFill>
                  <a:srgbClr val="000000"/>
                </a:solidFill>
                <a:latin typeface="宋体" panose="02010600030101010101" pitchFamily="2" charset="-122"/>
              </a:rPr>
              <a:t>← </a:t>
            </a:r>
            <a:r>
              <a:rPr kumimoji="1" lang="en-US" altLang="zh-CN" sz="2200" dirty="0">
                <a:solidFill>
                  <a:srgbClr val="000000"/>
                </a:solidFill>
              </a:rPr>
              <a:t>(12H)</a:t>
            </a:r>
            <a:endParaRPr kumimoji="1" lang="en-US" altLang="zh-CN" sz="2200" dirty="0">
              <a:solidFill>
                <a:srgbClr val="000000"/>
              </a:solidFill>
            </a:endParaRPr>
          </a:p>
        </p:txBody>
      </p:sp>
      <p:sp>
        <p:nvSpPr>
          <p:cNvPr id="77827" name="Rectangle 3"/>
          <p:cNvSpPr>
            <a:spLocks noChangeArrowheads="1"/>
          </p:cNvSpPr>
          <p:nvPr/>
        </p:nvSpPr>
        <p:spPr bwMode="auto">
          <a:xfrm>
            <a:off x="2897188" y="1462088"/>
            <a:ext cx="3600450" cy="2438400"/>
          </a:xfrm>
          <a:prstGeom prst="rect">
            <a:avLst/>
          </a:prstGeom>
          <a:noFill/>
          <a:ln w="25400">
            <a:solidFill>
              <a:schemeClr val="tx2"/>
            </a:solidFill>
            <a:prstDash val="dash"/>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Arial" panose="020B0604020202020204" pitchFamily="34" charset="0"/>
            </a:endParaRPr>
          </a:p>
        </p:txBody>
      </p:sp>
      <p:sp>
        <p:nvSpPr>
          <p:cNvPr id="77828" name="Rectangle 4"/>
          <p:cNvSpPr>
            <a:spLocks noChangeArrowheads="1"/>
          </p:cNvSpPr>
          <p:nvPr/>
        </p:nvSpPr>
        <p:spPr bwMode="auto">
          <a:xfrm>
            <a:off x="4762500" y="5057775"/>
            <a:ext cx="1600200" cy="685800"/>
          </a:xfrm>
          <a:prstGeom prst="rect">
            <a:avLst/>
          </a:prstGeom>
          <a:noFill/>
          <a:ln w="25400">
            <a:solidFill>
              <a:schemeClr val="tx2"/>
            </a:solidFill>
            <a:prstDash val="dash"/>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Arial" panose="020B0604020202020204" pitchFamily="34" charset="0"/>
            </a:endParaRPr>
          </a:p>
        </p:txBody>
      </p:sp>
      <p:sp>
        <p:nvSpPr>
          <p:cNvPr id="77829" name="Line 5"/>
          <p:cNvSpPr>
            <a:spLocks noChangeShapeType="1"/>
          </p:cNvSpPr>
          <p:nvPr/>
        </p:nvSpPr>
        <p:spPr bwMode="auto">
          <a:xfrm flipH="1">
            <a:off x="6497638" y="5270498"/>
            <a:ext cx="665161" cy="2"/>
          </a:xfrm>
          <a:prstGeom prst="line">
            <a:avLst/>
          </a:prstGeom>
          <a:noFill/>
          <a:ln w="12700" cap="sq">
            <a:solidFill>
              <a:schemeClr val="bg2"/>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zh-CN" altLang="en-US"/>
          </a:p>
        </p:txBody>
      </p:sp>
      <p:sp>
        <p:nvSpPr>
          <p:cNvPr id="77830" name="Line 6"/>
          <p:cNvSpPr>
            <a:spLocks noChangeShapeType="1"/>
          </p:cNvSpPr>
          <p:nvPr/>
        </p:nvSpPr>
        <p:spPr bwMode="auto">
          <a:xfrm flipV="1">
            <a:off x="7162799" y="2362200"/>
            <a:ext cx="1" cy="2908284"/>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zh-CN" altLang="en-US"/>
          </a:p>
        </p:txBody>
      </p:sp>
      <p:sp>
        <p:nvSpPr>
          <p:cNvPr id="77831" name="Line 8"/>
          <p:cNvSpPr>
            <a:spLocks noChangeShapeType="1"/>
          </p:cNvSpPr>
          <p:nvPr/>
        </p:nvSpPr>
        <p:spPr bwMode="auto">
          <a:xfrm flipH="1">
            <a:off x="6948488" y="2349500"/>
            <a:ext cx="215900"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7832" name="Text Box 11"/>
          <p:cNvSpPr txBox="1">
            <a:spLocks noChangeArrowheads="1"/>
          </p:cNvSpPr>
          <p:nvPr/>
        </p:nvSpPr>
        <p:spPr bwMode="auto">
          <a:xfrm>
            <a:off x="7019925" y="5589588"/>
            <a:ext cx="21240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zh-CN" altLang="en-US">
                <a:latin typeface="Arial" panose="020B0604020202020204" pitchFamily="34" charset="0"/>
              </a:rPr>
              <a:t>类型</a:t>
            </a:r>
            <a:r>
              <a:rPr lang="en-US" altLang="zh-CN">
                <a:latin typeface="Arial" panose="020B0604020202020204" pitchFamily="34" charset="0"/>
              </a:rPr>
              <a:t>4</a:t>
            </a:r>
            <a:r>
              <a:rPr lang="zh-CN" altLang="en-US">
                <a:latin typeface="Arial" panose="020B0604020202020204" pitchFamily="34" charset="0"/>
              </a:rPr>
              <a:t>软中断在中断向量表中的地址</a:t>
            </a:r>
            <a:endParaRPr lang="zh-CN" altLang="en-US">
              <a:latin typeface="Arial" panose="020B0604020202020204" pitchFamily="34" charset="0"/>
            </a:endParaRPr>
          </a:p>
        </p:txBody>
      </p:sp>
      <p:sp>
        <p:nvSpPr>
          <p:cNvPr id="77833" name="矩形 1"/>
          <p:cNvSpPr>
            <a:spLocks noChangeArrowheads="1"/>
          </p:cNvSpPr>
          <p:nvPr/>
        </p:nvSpPr>
        <p:spPr bwMode="auto">
          <a:xfrm>
            <a:off x="6221413" y="963613"/>
            <a:ext cx="2582862"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400" b="1">
                <a:solidFill>
                  <a:schemeClr val="tx1"/>
                </a:solidFill>
                <a:latin typeface="Times New Roman" panose="02020603050405020304" pitchFamily="18" charset="0"/>
                <a:ea typeface="宋体" panose="02010600030101010101" pitchFamily="2" charset="-122"/>
              </a:defRPr>
            </a:lvl1pPr>
            <a:lvl2pPr>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lvl="1" algn="just">
              <a:lnSpc>
                <a:spcPct val="115000"/>
              </a:lnSpc>
            </a:pPr>
            <a:r>
              <a:rPr kumimoji="1" lang="zh-CN" altLang="en-US" sz="2000" dirty="0">
                <a:solidFill>
                  <a:srgbClr val="0000FF"/>
                </a:solidFill>
                <a:latin typeface="楷体_GB2312" pitchFamily="49" charset="-122"/>
                <a:ea typeface="楷体_GB2312" pitchFamily="49" charset="-122"/>
                <a:sym typeface="Symbol" panose="05050102010706020507" pitchFamily="18" charset="2"/>
              </a:rPr>
              <a:t>隐含的类型号为</a:t>
            </a:r>
            <a:r>
              <a:rPr kumimoji="1" lang="en-US" altLang="zh-CN" sz="2000" dirty="0">
                <a:solidFill>
                  <a:srgbClr val="0000FF"/>
                </a:solidFill>
                <a:latin typeface="楷体_GB2312" pitchFamily="49" charset="-122"/>
                <a:ea typeface="楷体_GB2312" pitchFamily="49" charset="-122"/>
                <a:sym typeface="Symbol" panose="05050102010706020507" pitchFamily="18" charset="2"/>
              </a:rPr>
              <a:t>3</a:t>
            </a:r>
            <a:endParaRPr kumimoji="1" lang="en-US" altLang="zh-CN" sz="2000" dirty="0">
              <a:solidFill>
                <a:srgbClr val="0000FF"/>
              </a:solidFill>
              <a:latin typeface="楷体_GB2312" pitchFamily="49" charset="-122"/>
              <a:ea typeface="楷体_GB2312" pitchFamily="49" charset="-122"/>
              <a:sym typeface="Symbol" panose="05050102010706020507" pitchFamily="18" charset="2"/>
            </a:endParaRPr>
          </a:p>
        </p:txBody>
      </p:sp>
    </p:spTree>
  </p:cSld>
  <p:clrMapOvr>
    <a:masterClrMapping/>
  </p:clrMapOvr>
  <p:transition>
    <p:random/>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2"/>
          <p:cNvSpPr txBox="1">
            <a:spLocks noChangeArrowheads="1"/>
          </p:cNvSpPr>
          <p:nvPr/>
        </p:nvSpPr>
        <p:spPr bwMode="auto">
          <a:xfrm>
            <a:off x="1150938" y="1536700"/>
            <a:ext cx="6775450" cy="306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kumimoji="1" lang="zh-CN" altLang="en-US" dirty="0">
                <a:solidFill>
                  <a:srgbClr val="CC3300"/>
                </a:solidFill>
                <a:latin typeface="楷体_GB2312" pitchFamily="49" charset="-122"/>
                <a:ea typeface="楷体_GB2312" pitchFamily="49" charset="-122"/>
              </a:rPr>
              <a:t>从中断返回指令：</a:t>
            </a:r>
            <a:r>
              <a:rPr kumimoji="1" lang="en-US" altLang="zh-CN" dirty="0">
                <a:solidFill>
                  <a:srgbClr val="CC3300"/>
                </a:solidFill>
                <a:latin typeface="楷体_GB2312" pitchFamily="49" charset="-122"/>
                <a:ea typeface="楷体_GB2312" pitchFamily="49" charset="-122"/>
              </a:rPr>
              <a:t>IRET</a:t>
            </a:r>
            <a:endParaRPr kumimoji="1" lang="en-US" altLang="zh-CN" dirty="0">
              <a:solidFill>
                <a:srgbClr val="CC3300"/>
              </a:solidFill>
              <a:latin typeface="楷体_GB2312" pitchFamily="49" charset="-122"/>
              <a:ea typeface="楷体_GB2312" pitchFamily="49" charset="-122"/>
            </a:endParaRPr>
          </a:p>
          <a:p>
            <a:pPr lvl="1" algn="just"/>
            <a:endParaRPr kumimoji="1" lang="en-US" altLang="zh-CN" dirty="0">
              <a:solidFill>
                <a:srgbClr val="000000"/>
              </a:solidFill>
              <a:latin typeface="楷体_GB2312" pitchFamily="49" charset="-122"/>
              <a:ea typeface="楷体_GB2312" pitchFamily="49" charset="-122"/>
            </a:endParaRPr>
          </a:p>
          <a:p>
            <a:pPr marL="0" lvl="1" algn="just">
              <a:lnSpc>
                <a:spcPct val="110000"/>
              </a:lnSpc>
            </a:pPr>
            <a:r>
              <a:rPr kumimoji="1" lang="zh-CN" altLang="en-US" dirty="0">
                <a:solidFill>
                  <a:srgbClr val="000000"/>
                </a:solidFill>
                <a:latin typeface="楷体_GB2312" pitchFamily="49" charset="-122"/>
                <a:ea typeface="楷体_GB2312" pitchFamily="49" charset="-122"/>
              </a:rPr>
              <a:t>执行操作： </a:t>
            </a:r>
            <a:r>
              <a:rPr kumimoji="1" lang="en-US" altLang="zh-CN" sz="2200" dirty="0">
                <a:solidFill>
                  <a:srgbClr val="000000"/>
                </a:solidFill>
                <a:latin typeface="楷体_GB2312" pitchFamily="49" charset="-122"/>
                <a:ea typeface="楷体_GB2312" pitchFamily="49" charset="-122"/>
              </a:rPr>
              <a:t>(IP) ← ( (SP)+1,(SP) ) </a:t>
            </a:r>
            <a:endParaRPr kumimoji="1" lang="en-US" altLang="zh-CN" sz="2200" dirty="0">
              <a:solidFill>
                <a:srgbClr val="000000"/>
              </a:solidFill>
              <a:latin typeface="楷体_GB2312" pitchFamily="49" charset="-122"/>
              <a:ea typeface="楷体_GB2312" pitchFamily="49" charset="-122"/>
            </a:endParaRPr>
          </a:p>
          <a:p>
            <a:pPr lvl="1" algn="just">
              <a:lnSpc>
                <a:spcPct val="110000"/>
              </a:lnSpc>
            </a:pPr>
            <a:r>
              <a:rPr kumimoji="1" lang="en-US" altLang="zh-CN" sz="2200" dirty="0">
                <a:solidFill>
                  <a:srgbClr val="000000"/>
                </a:solidFill>
                <a:latin typeface="楷体_GB2312" pitchFamily="49" charset="-122"/>
                <a:ea typeface="楷体_GB2312" pitchFamily="49" charset="-122"/>
              </a:rPr>
              <a:t>            (SP) ← (SP) + 2</a:t>
            </a:r>
            <a:endParaRPr kumimoji="1" lang="en-US" altLang="zh-CN" sz="2200" dirty="0">
              <a:solidFill>
                <a:srgbClr val="000000"/>
              </a:solidFill>
              <a:latin typeface="楷体_GB2312" pitchFamily="49" charset="-122"/>
              <a:ea typeface="楷体_GB2312" pitchFamily="49" charset="-122"/>
            </a:endParaRPr>
          </a:p>
          <a:p>
            <a:pPr lvl="1" algn="just">
              <a:lnSpc>
                <a:spcPct val="110000"/>
              </a:lnSpc>
            </a:pPr>
            <a:r>
              <a:rPr kumimoji="1" lang="en-US" altLang="zh-CN" sz="2200" dirty="0">
                <a:solidFill>
                  <a:srgbClr val="000000"/>
                </a:solidFill>
                <a:latin typeface="楷体_GB2312" pitchFamily="49" charset="-122"/>
                <a:ea typeface="楷体_GB2312" pitchFamily="49" charset="-122"/>
              </a:rPr>
              <a:t>            (CS) ← ( (SP)+1,(SP) ) </a:t>
            </a:r>
            <a:endParaRPr kumimoji="1" lang="en-US" altLang="zh-CN" sz="2200" dirty="0">
              <a:solidFill>
                <a:srgbClr val="000000"/>
              </a:solidFill>
              <a:latin typeface="楷体_GB2312" pitchFamily="49" charset="-122"/>
              <a:ea typeface="楷体_GB2312" pitchFamily="49" charset="-122"/>
            </a:endParaRPr>
          </a:p>
          <a:p>
            <a:pPr lvl="1" algn="just">
              <a:lnSpc>
                <a:spcPct val="110000"/>
              </a:lnSpc>
            </a:pPr>
            <a:r>
              <a:rPr kumimoji="1" lang="en-US" altLang="zh-CN" sz="2200" dirty="0">
                <a:solidFill>
                  <a:srgbClr val="000000"/>
                </a:solidFill>
                <a:latin typeface="楷体_GB2312" pitchFamily="49" charset="-122"/>
                <a:ea typeface="楷体_GB2312" pitchFamily="49" charset="-122"/>
              </a:rPr>
              <a:t>            (SP) ← (SP) + 2</a:t>
            </a:r>
            <a:endParaRPr kumimoji="1" lang="en-US" altLang="zh-CN" sz="2200" dirty="0">
              <a:solidFill>
                <a:srgbClr val="000000"/>
              </a:solidFill>
              <a:latin typeface="楷体_GB2312" pitchFamily="49" charset="-122"/>
              <a:ea typeface="楷体_GB2312" pitchFamily="49" charset="-122"/>
            </a:endParaRPr>
          </a:p>
          <a:p>
            <a:pPr lvl="1" algn="just">
              <a:lnSpc>
                <a:spcPct val="110000"/>
              </a:lnSpc>
            </a:pPr>
            <a:r>
              <a:rPr kumimoji="1" lang="en-US" altLang="zh-CN" sz="2200" dirty="0">
                <a:solidFill>
                  <a:srgbClr val="000000"/>
                </a:solidFill>
                <a:latin typeface="楷体_GB2312" pitchFamily="49" charset="-122"/>
                <a:ea typeface="楷体_GB2312" pitchFamily="49" charset="-122"/>
              </a:rPr>
              <a:t>            (FLAGS) ← ( (SP)+1,(SP) )    </a:t>
            </a:r>
            <a:endParaRPr kumimoji="1" lang="en-US" altLang="zh-CN" sz="2200" dirty="0">
              <a:solidFill>
                <a:srgbClr val="000000"/>
              </a:solidFill>
              <a:latin typeface="楷体_GB2312" pitchFamily="49" charset="-122"/>
              <a:ea typeface="楷体_GB2312" pitchFamily="49" charset="-122"/>
            </a:endParaRPr>
          </a:p>
          <a:p>
            <a:pPr lvl="1" algn="just">
              <a:lnSpc>
                <a:spcPct val="110000"/>
              </a:lnSpc>
            </a:pPr>
            <a:r>
              <a:rPr kumimoji="1" lang="en-US" altLang="zh-CN" sz="2200" dirty="0">
                <a:solidFill>
                  <a:srgbClr val="000000"/>
                </a:solidFill>
                <a:latin typeface="楷体_GB2312" pitchFamily="49" charset="-122"/>
                <a:ea typeface="楷体_GB2312" pitchFamily="49" charset="-122"/>
              </a:rPr>
              <a:t>            (SP) ← (SP) + 2</a:t>
            </a:r>
            <a:endParaRPr kumimoji="1" lang="en-US" altLang="zh-CN" sz="2200" i="1" dirty="0">
              <a:solidFill>
                <a:srgbClr val="000000"/>
              </a:solidFill>
              <a:latin typeface="楷体_GB2312" pitchFamily="49" charset="-122"/>
              <a:ea typeface="楷体_GB2312" pitchFamily="49" charset="-122"/>
            </a:endParaRPr>
          </a:p>
        </p:txBody>
      </p:sp>
      <p:sp>
        <p:nvSpPr>
          <p:cNvPr id="110595" name="Text Box 3"/>
          <p:cNvSpPr txBox="1">
            <a:spLocks noChangeArrowheads="1"/>
          </p:cNvSpPr>
          <p:nvPr/>
        </p:nvSpPr>
        <p:spPr bwMode="auto">
          <a:xfrm>
            <a:off x="1150938" y="4602163"/>
            <a:ext cx="7467600" cy="1551450"/>
          </a:xfrm>
          <a:prstGeom prst="rect">
            <a:avLst/>
          </a:prstGeom>
          <a:noFill/>
          <a:ln>
            <a:noFill/>
          </a:ln>
          <a:effectLst/>
        </p:spPr>
        <p:txBody>
          <a:bodyPr>
            <a:spAutoFit/>
          </a:bodyPr>
          <a:lstStyle/>
          <a:p>
            <a:pPr algn="just">
              <a:lnSpc>
                <a:spcPct val="115000"/>
              </a:lnSpc>
              <a:defRPr/>
            </a:pPr>
            <a:r>
              <a:rPr kumimoji="1" lang="en-US" altLang="zh-CN" dirty="0">
                <a:solidFill>
                  <a:srgbClr val="006600"/>
                </a:solidFill>
                <a:latin typeface="楷体_GB2312" pitchFamily="49" charset="-122"/>
                <a:ea typeface="楷体_GB2312" pitchFamily="49" charset="-122"/>
              </a:rPr>
              <a:t> </a:t>
            </a:r>
            <a:r>
              <a:rPr kumimoji="1" lang="zh-CN" altLang="en-US" sz="2200" dirty="0">
                <a:solidFill>
                  <a:srgbClr val="006600"/>
                </a:solidFill>
                <a:latin typeface="楷体_GB2312" pitchFamily="49" charset="-122"/>
                <a:ea typeface="楷体_GB2312" pitchFamily="49" charset="-122"/>
              </a:rPr>
              <a:t>注意：</a:t>
            </a:r>
            <a:endParaRPr kumimoji="1" lang="zh-CN" altLang="en-US" sz="2200" dirty="0">
              <a:solidFill>
                <a:srgbClr val="006600"/>
              </a:solidFill>
              <a:latin typeface="楷体_GB2312" pitchFamily="49" charset="-122"/>
              <a:ea typeface="楷体_GB2312" pitchFamily="49" charset="-122"/>
            </a:endParaRPr>
          </a:p>
          <a:p>
            <a:pPr marL="800100" lvl="1" indent="-342900" algn="just">
              <a:lnSpc>
                <a:spcPct val="115000"/>
              </a:lnSpc>
              <a:buFont typeface="Arial" panose="020B0604020202020204" pitchFamily="34" charset="0"/>
              <a:buChar char="•"/>
              <a:defRPr/>
            </a:pPr>
            <a:r>
              <a:rPr kumimoji="1" lang="en-US" altLang="zh-CN" sz="2000" dirty="0">
                <a:solidFill>
                  <a:srgbClr val="006600"/>
                </a:solidFill>
                <a:latin typeface="楷体_GB2312" pitchFamily="49" charset="-122"/>
                <a:ea typeface="楷体_GB2312" pitchFamily="49" charset="-122"/>
                <a:sym typeface="Symbol" panose="05050102010706020507" pitchFamily="18" charset="2"/>
              </a:rPr>
              <a:t>TYPE (0</a:t>
            </a:r>
            <a:r>
              <a:rPr kumimoji="1" lang="en-US" altLang="zh-CN" sz="2000" dirty="0">
                <a:solidFill>
                  <a:srgbClr val="006600"/>
                </a:solidFill>
                <a:latin typeface="Tahoma" panose="020B0604030504040204" pitchFamily="34" charset="0"/>
                <a:ea typeface="楷体_GB2312" pitchFamily="49" charset="-122"/>
                <a:sym typeface="Symbol" panose="05050102010706020507" pitchFamily="18" charset="2"/>
              </a:rPr>
              <a:t>~</a:t>
            </a:r>
            <a:r>
              <a:rPr kumimoji="1" lang="en-US" altLang="zh-CN" sz="2000" dirty="0">
                <a:solidFill>
                  <a:srgbClr val="006600"/>
                </a:solidFill>
                <a:latin typeface="楷体_GB2312" pitchFamily="49" charset="-122"/>
                <a:ea typeface="楷体_GB2312" pitchFamily="49" charset="-122"/>
                <a:sym typeface="Symbol" panose="05050102010706020507" pitchFamily="18" charset="2"/>
              </a:rPr>
              <a:t>255) </a:t>
            </a:r>
            <a:r>
              <a:rPr kumimoji="1" lang="zh-CN" altLang="en-US" sz="2000" dirty="0">
                <a:solidFill>
                  <a:srgbClr val="006600"/>
                </a:solidFill>
                <a:latin typeface="楷体_GB2312" pitchFamily="49" charset="-122"/>
                <a:ea typeface="楷体_GB2312" pitchFamily="49" charset="-122"/>
                <a:sym typeface="Symbol" panose="05050102010706020507" pitchFamily="18" charset="2"/>
              </a:rPr>
              <a:t>是中断类型号</a:t>
            </a:r>
            <a:endParaRPr kumimoji="1" lang="en-US" altLang="zh-CN" sz="2000" dirty="0">
              <a:solidFill>
                <a:srgbClr val="006600"/>
              </a:solidFill>
              <a:latin typeface="楷体_GB2312" pitchFamily="49" charset="-122"/>
              <a:ea typeface="楷体_GB2312" pitchFamily="49" charset="-122"/>
              <a:sym typeface="Symbol" panose="05050102010706020507" pitchFamily="18" charset="2"/>
            </a:endParaRPr>
          </a:p>
          <a:p>
            <a:pPr marL="800100" lvl="1" indent="-342900" algn="just">
              <a:lnSpc>
                <a:spcPct val="115000"/>
              </a:lnSpc>
              <a:buFont typeface="Arial" panose="020B0604020202020204" pitchFamily="34" charset="0"/>
              <a:buChar char="•"/>
              <a:defRPr/>
            </a:pPr>
            <a:r>
              <a:rPr kumimoji="1" lang="en-US" altLang="zh-CN" sz="2000" dirty="0">
                <a:solidFill>
                  <a:srgbClr val="006600"/>
                </a:solidFill>
                <a:latin typeface="楷体_GB2312" pitchFamily="49" charset="-122"/>
                <a:ea typeface="楷体_GB2312" pitchFamily="49" charset="-122"/>
                <a:sym typeface="Symbol" panose="05050102010706020507" pitchFamily="18" charset="2"/>
              </a:rPr>
              <a:t>INT </a:t>
            </a:r>
            <a:r>
              <a:rPr kumimoji="1" lang="zh-CN" altLang="en-US" sz="2000" dirty="0">
                <a:solidFill>
                  <a:srgbClr val="006600"/>
                </a:solidFill>
                <a:latin typeface="楷体_GB2312" pitchFamily="49" charset="-122"/>
                <a:ea typeface="楷体_GB2312" pitchFamily="49" charset="-122"/>
                <a:sym typeface="Symbol" panose="05050102010706020507" pitchFamily="18" charset="2"/>
              </a:rPr>
              <a:t>指令还把 </a:t>
            </a:r>
            <a:r>
              <a:rPr kumimoji="1" lang="en-US" altLang="zh-CN" sz="2000" dirty="0">
                <a:solidFill>
                  <a:srgbClr val="006600"/>
                </a:solidFill>
                <a:latin typeface="楷体_GB2312" pitchFamily="49" charset="-122"/>
                <a:ea typeface="楷体_GB2312" pitchFamily="49" charset="-122"/>
                <a:sym typeface="Symbol" panose="05050102010706020507" pitchFamily="18" charset="2"/>
              </a:rPr>
              <a:t>IF </a:t>
            </a:r>
            <a:r>
              <a:rPr kumimoji="1" lang="zh-CN" altLang="en-US" sz="2000" dirty="0">
                <a:solidFill>
                  <a:srgbClr val="006600"/>
                </a:solidFill>
                <a:latin typeface="楷体_GB2312" pitchFamily="49" charset="-122"/>
                <a:ea typeface="楷体_GB2312" pitchFamily="49" charset="-122"/>
                <a:sym typeface="Symbol" panose="05050102010706020507" pitchFamily="18" charset="2"/>
              </a:rPr>
              <a:t>和 </a:t>
            </a:r>
            <a:r>
              <a:rPr kumimoji="1" lang="en-US" altLang="zh-CN" sz="2000" dirty="0">
                <a:solidFill>
                  <a:srgbClr val="006600"/>
                </a:solidFill>
                <a:latin typeface="楷体_GB2312" pitchFamily="49" charset="-122"/>
                <a:ea typeface="楷体_GB2312" pitchFamily="49" charset="-122"/>
                <a:sym typeface="Symbol" panose="05050102010706020507" pitchFamily="18" charset="2"/>
              </a:rPr>
              <a:t>TF </a:t>
            </a:r>
            <a:r>
              <a:rPr kumimoji="1" lang="zh-CN" altLang="en-US" sz="2000" dirty="0">
                <a:solidFill>
                  <a:srgbClr val="006600"/>
                </a:solidFill>
                <a:latin typeface="楷体_GB2312" pitchFamily="49" charset="-122"/>
                <a:ea typeface="楷体_GB2312" pitchFamily="49" charset="-122"/>
                <a:sym typeface="Symbol" panose="05050102010706020507" pitchFamily="18" charset="2"/>
              </a:rPr>
              <a:t>置</a:t>
            </a:r>
            <a:r>
              <a:rPr kumimoji="1" lang="en-US" altLang="zh-CN" sz="2000" dirty="0">
                <a:solidFill>
                  <a:srgbClr val="006600"/>
                </a:solidFill>
                <a:latin typeface="楷体_GB2312" pitchFamily="49" charset="-122"/>
                <a:ea typeface="楷体_GB2312" pitchFamily="49" charset="-122"/>
                <a:sym typeface="Symbol" panose="05050102010706020507" pitchFamily="18" charset="2"/>
              </a:rPr>
              <a:t>0</a:t>
            </a:r>
            <a:r>
              <a:rPr kumimoji="1" lang="zh-CN" altLang="en-US" sz="2000" dirty="0">
                <a:solidFill>
                  <a:srgbClr val="006600"/>
                </a:solidFill>
                <a:latin typeface="楷体_GB2312" pitchFamily="49" charset="-122"/>
                <a:ea typeface="楷体_GB2312" pitchFamily="49" charset="-122"/>
                <a:sym typeface="Symbol" panose="05050102010706020507" pitchFamily="18" charset="2"/>
              </a:rPr>
              <a:t>，但不影响其它标志位</a:t>
            </a:r>
            <a:endParaRPr kumimoji="1" lang="zh-CN" altLang="en-US" sz="2000" dirty="0">
              <a:solidFill>
                <a:srgbClr val="006600"/>
              </a:solidFill>
              <a:latin typeface="楷体_GB2312" pitchFamily="49" charset="-122"/>
              <a:ea typeface="楷体_GB2312" pitchFamily="49" charset="-122"/>
              <a:sym typeface="Symbol" panose="05050102010706020507" pitchFamily="18" charset="2"/>
            </a:endParaRPr>
          </a:p>
          <a:p>
            <a:pPr lvl="1">
              <a:lnSpc>
                <a:spcPct val="115000"/>
              </a:lnSpc>
              <a:defRPr/>
            </a:pPr>
            <a:r>
              <a:rPr kumimoji="1" lang="zh-CN" altLang="en-US" sz="2000" dirty="0">
                <a:solidFill>
                  <a:srgbClr val="006600"/>
                </a:solidFill>
                <a:latin typeface="楷体_GB2312" pitchFamily="49" charset="-122"/>
                <a:ea typeface="楷体_GB2312" pitchFamily="49" charset="-122"/>
                <a:sym typeface="Symbol" panose="05050102010706020507" pitchFamily="18" charset="2"/>
              </a:rPr>
              <a:t>*  </a:t>
            </a:r>
            <a:r>
              <a:rPr kumimoji="1" lang="en-US" altLang="zh-CN" sz="2000" dirty="0">
                <a:solidFill>
                  <a:srgbClr val="006600"/>
                </a:solidFill>
                <a:latin typeface="楷体_GB2312" pitchFamily="49" charset="-122"/>
                <a:ea typeface="楷体_GB2312" pitchFamily="49" charset="-122"/>
                <a:sym typeface="Symbol" panose="05050102010706020507" pitchFamily="18" charset="2"/>
              </a:rPr>
              <a:t>IRET </a:t>
            </a:r>
            <a:r>
              <a:rPr kumimoji="1" lang="zh-CN" altLang="en-US" sz="2000" dirty="0">
                <a:solidFill>
                  <a:srgbClr val="006600"/>
                </a:solidFill>
                <a:latin typeface="楷体_GB2312" pitchFamily="49" charset="-122"/>
                <a:ea typeface="楷体_GB2312" pitchFamily="49" charset="-122"/>
                <a:sym typeface="Symbol" panose="05050102010706020507" pitchFamily="18" charset="2"/>
              </a:rPr>
              <a:t>指令执行完，标志位由堆栈中取出的值确定</a:t>
            </a:r>
            <a:endParaRPr kumimoji="1" lang="zh-CN" altLang="en-US" sz="2000" dirty="0">
              <a:solidFill>
                <a:srgbClr val="006600"/>
              </a:solidFill>
              <a:latin typeface="楷体_GB2312" pitchFamily="49" charset="-122"/>
              <a:ea typeface="楷体_GB2312" pitchFamily="49" charset="-122"/>
              <a:sym typeface="Symbol" panose="05050102010706020507" pitchFamily="18" charset="2"/>
            </a:endParaRPr>
          </a:p>
        </p:txBody>
      </p:sp>
    </p:spTree>
  </p:cSld>
  <p:clrMapOvr>
    <a:masterClrMapping/>
  </p:clrMapOvr>
  <p:transition>
    <p:random/>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ChangeArrowheads="1"/>
          </p:cNvSpPr>
          <p:nvPr/>
        </p:nvSpPr>
        <p:spPr bwMode="auto">
          <a:xfrm>
            <a:off x="444013" y="3864151"/>
            <a:ext cx="7392988"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Clr>
                <a:schemeClr val="tx2"/>
              </a:buClr>
              <a:buSzPct val="90000"/>
              <a:buFont typeface="Symbol" panose="05050102010706020507" pitchFamily="18" charset="2"/>
              <a:buNone/>
            </a:pPr>
            <a:r>
              <a:rPr kumimoji="1" lang="zh-CN" altLang="en-US" dirty="0">
                <a:solidFill>
                  <a:srgbClr val="000000"/>
                </a:solidFill>
                <a:latin typeface="+mn-lt"/>
                <a:ea typeface="+mn-ea"/>
                <a:cs typeface="+mn-ea"/>
                <a:sym typeface="+mn-lt"/>
              </a:rPr>
              <a:t>         </a:t>
            </a:r>
            <a:r>
              <a:rPr kumimoji="1" lang="en-US" altLang="zh-CN" dirty="0">
                <a:solidFill>
                  <a:srgbClr val="000000"/>
                </a:solidFill>
                <a:latin typeface="+mn-lt"/>
                <a:ea typeface="+mn-ea"/>
                <a:cs typeface="+mn-ea"/>
                <a:sym typeface="+mn-lt"/>
              </a:rPr>
              <a:t>CLC</a:t>
            </a:r>
            <a:r>
              <a:rPr kumimoji="1" lang="zh-CN" altLang="en-US" dirty="0">
                <a:solidFill>
                  <a:srgbClr val="000000"/>
                </a:solidFill>
                <a:latin typeface="+mn-lt"/>
                <a:ea typeface="+mn-ea"/>
                <a:cs typeface="+mn-ea"/>
                <a:sym typeface="+mn-lt"/>
              </a:rPr>
              <a:t>、 </a:t>
            </a:r>
            <a:r>
              <a:rPr kumimoji="1" lang="en-US" altLang="zh-CN" dirty="0">
                <a:solidFill>
                  <a:srgbClr val="000000"/>
                </a:solidFill>
                <a:latin typeface="+mn-lt"/>
                <a:ea typeface="+mn-ea"/>
                <a:cs typeface="+mn-ea"/>
                <a:sym typeface="+mn-lt"/>
              </a:rPr>
              <a:t>STC</a:t>
            </a:r>
            <a:r>
              <a:rPr kumimoji="1" lang="zh-CN" altLang="en-US" dirty="0">
                <a:solidFill>
                  <a:srgbClr val="000000"/>
                </a:solidFill>
                <a:latin typeface="+mn-lt"/>
                <a:ea typeface="+mn-ea"/>
                <a:cs typeface="+mn-ea"/>
                <a:sym typeface="+mn-lt"/>
              </a:rPr>
              <a:t>、 </a:t>
            </a:r>
            <a:r>
              <a:rPr kumimoji="1" lang="en-US" altLang="zh-CN" dirty="0">
                <a:solidFill>
                  <a:srgbClr val="000000"/>
                </a:solidFill>
                <a:latin typeface="+mn-lt"/>
                <a:ea typeface="+mn-ea"/>
                <a:cs typeface="+mn-ea"/>
                <a:sym typeface="+mn-lt"/>
              </a:rPr>
              <a:t>CMC</a:t>
            </a:r>
            <a:r>
              <a:rPr kumimoji="1" lang="zh-CN" altLang="en-US" dirty="0">
                <a:latin typeface="+mn-lt"/>
                <a:ea typeface="+mn-ea"/>
                <a:cs typeface="+mn-ea"/>
                <a:sym typeface="+mn-lt"/>
              </a:rPr>
              <a:t>：对</a:t>
            </a:r>
            <a:r>
              <a:rPr kumimoji="1" lang="en-US" altLang="zh-CN" dirty="0">
                <a:latin typeface="+mn-lt"/>
                <a:ea typeface="+mn-ea"/>
                <a:cs typeface="+mn-ea"/>
                <a:sym typeface="+mn-lt"/>
              </a:rPr>
              <a:t>CF</a:t>
            </a:r>
            <a:r>
              <a:rPr kumimoji="1" lang="zh-CN" altLang="en-US" dirty="0">
                <a:latin typeface="+mn-lt"/>
                <a:ea typeface="+mn-ea"/>
                <a:cs typeface="+mn-ea"/>
                <a:sym typeface="+mn-lt"/>
              </a:rPr>
              <a:t>位清零</a:t>
            </a:r>
            <a:r>
              <a:rPr kumimoji="1" lang="en-US" altLang="zh-CN" dirty="0">
                <a:latin typeface="+mn-lt"/>
                <a:ea typeface="+mn-ea"/>
                <a:cs typeface="+mn-ea"/>
                <a:sym typeface="+mn-lt"/>
              </a:rPr>
              <a:t>/</a:t>
            </a:r>
            <a:r>
              <a:rPr kumimoji="1" lang="zh-CN" altLang="en-US" dirty="0">
                <a:latin typeface="+mn-lt"/>
                <a:ea typeface="+mn-ea"/>
                <a:cs typeface="+mn-ea"/>
                <a:sym typeface="+mn-lt"/>
              </a:rPr>
              <a:t>置位</a:t>
            </a:r>
            <a:r>
              <a:rPr kumimoji="1" lang="en-US" altLang="zh-CN" dirty="0">
                <a:latin typeface="+mn-lt"/>
                <a:ea typeface="+mn-ea"/>
                <a:cs typeface="+mn-ea"/>
                <a:sym typeface="+mn-lt"/>
              </a:rPr>
              <a:t>/</a:t>
            </a:r>
            <a:r>
              <a:rPr kumimoji="1" lang="zh-CN" altLang="en-US" dirty="0">
                <a:latin typeface="+mn-lt"/>
                <a:ea typeface="+mn-ea"/>
                <a:cs typeface="+mn-ea"/>
                <a:sym typeface="+mn-lt"/>
              </a:rPr>
              <a:t>取反</a:t>
            </a:r>
            <a:endParaRPr kumimoji="1" lang="zh-CN" altLang="en-US" dirty="0">
              <a:latin typeface="+mn-lt"/>
              <a:ea typeface="+mn-ea"/>
              <a:cs typeface="+mn-ea"/>
              <a:sym typeface="+mn-lt"/>
            </a:endParaRPr>
          </a:p>
          <a:p>
            <a:pPr eaLnBrk="1" hangingPunct="1">
              <a:spcBef>
                <a:spcPct val="50000"/>
              </a:spcBef>
              <a:buClr>
                <a:schemeClr val="tx2"/>
              </a:buClr>
              <a:buSzPct val="90000"/>
              <a:buFont typeface="Symbol" panose="05050102010706020507" pitchFamily="18" charset="2"/>
              <a:buNone/>
            </a:pPr>
            <a:r>
              <a:rPr kumimoji="1" lang="zh-CN" altLang="en-US" dirty="0">
                <a:solidFill>
                  <a:srgbClr val="000000"/>
                </a:solidFill>
                <a:latin typeface="+mn-lt"/>
                <a:ea typeface="+mn-ea"/>
                <a:cs typeface="+mn-ea"/>
                <a:sym typeface="+mn-lt"/>
              </a:rPr>
              <a:t>         </a:t>
            </a:r>
            <a:r>
              <a:rPr kumimoji="1" lang="en-US" altLang="zh-CN" dirty="0">
                <a:solidFill>
                  <a:srgbClr val="000000"/>
                </a:solidFill>
                <a:latin typeface="+mn-lt"/>
                <a:ea typeface="+mn-ea"/>
                <a:cs typeface="+mn-ea"/>
                <a:sym typeface="+mn-lt"/>
              </a:rPr>
              <a:t>CLD</a:t>
            </a:r>
            <a:r>
              <a:rPr kumimoji="1" lang="zh-CN" altLang="en-US" dirty="0">
                <a:solidFill>
                  <a:srgbClr val="000000"/>
                </a:solidFill>
                <a:latin typeface="+mn-lt"/>
                <a:ea typeface="+mn-ea"/>
                <a:cs typeface="+mn-ea"/>
                <a:sym typeface="+mn-lt"/>
              </a:rPr>
              <a:t>、</a:t>
            </a:r>
            <a:r>
              <a:rPr kumimoji="1" lang="en-US" altLang="zh-CN" dirty="0">
                <a:solidFill>
                  <a:srgbClr val="000000"/>
                </a:solidFill>
                <a:latin typeface="+mn-lt"/>
                <a:ea typeface="+mn-ea"/>
                <a:cs typeface="+mn-ea"/>
                <a:sym typeface="+mn-lt"/>
              </a:rPr>
              <a:t>STD</a:t>
            </a:r>
            <a:r>
              <a:rPr kumimoji="1" lang="zh-CN" altLang="en-US" dirty="0">
                <a:solidFill>
                  <a:srgbClr val="000000"/>
                </a:solidFill>
                <a:latin typeface="+mn-lt"/>
                <a:ea typeface="+mn-ea"/>
                <a:cs typeface="+mn-ea"/>
                <a:sym typeface="+mn-lt"/>
              </a:rPr>
              <a:t>：</a:t>
            </a:r>
            <a:r>
              <a:rPr kumimoji="1" lang="zh-CN" altLang="en-US" dirty="0">
                <a:latin typeface="+mn-lt"/>
                <a:ea typeface="+mn-ea"/>
                <a:cs typeface="+mn-ea"/>
                <a:sym typeface="+mn-lt"/>
              </a:rPr>
              <a:t>字符串移动方向增</a:t>
            </a:r>
            <a:r>
              <a:rPr kumimoji="1" lang="en-US" altLang="zh-CN" dirty="0">
                <a:latin typeface="+mn-lt"/>
                <a:ea typeface="+mn-ea"/>
                <a:cs typeface="+mn-ea"/>
                <a:sym typeface="+mn-lt"/>
              </a:rPr>
              <a:t>/</a:t>
            </a:r>
            <a:r>
              <a:rPr kumimoji="1" lang="zh-CN" altLang="en-US" dirty="0">
                <a:latin typeface="+mn-lt"/>
                <a:ea typeface="+mn-ea"/>
                <a:cs typeface="+mn-ea"/>
                <a:sym typeface="+mn-lt"/>
              </a:rPr>
              <a:t>减标志</a:t>
            </a:r>
            <a:endParaRPr kumimoji="1" lang="zh-CN" altLang="en-US" dirty="0">
              <a:solidFill>
                <a:srgbClr val="000000"/>
              </a:solidFill>
              <a:latin typeface="+mn-lt"/>
              <a:ea typeface="+mn-ea"/>
              <a:cs typeface="+mn-ea"/>
              <a:sym typeface="+mn-lt"/>
            </a:endParaRPr>
          </a:p>
          <a:p>
            <a:pPr eaLnBrk="1" hangingPunct="1">
              <a:spcBef>
                <a:spcPct val="50000"/>
              </a:spcBef>
              <a:buClr>
                <a:schemeClr val="tx2"/>
              </a:buClr>
              <a:buSzPct val="90000"/>
              <a:buFont typeface="Symbol" panose="05050102010706020507" pitchFamily="18" charset="2"/>
              <a:buNone/>
            </a:pPr>
            <a:r>
              <a:rPr kumimoji="1" lang="zh-CN" altLang="en-US" dirty="0">
                <a:solidFill>
                  <a:srgbClr val="000000"/>
                </a:solidFill>
                <a:latin typeface="+mn-lt"/>
                <a:ea typeface="+mn-ea"/>
                <a:cs typeface="+mn-ea"/>
                <a:sym typeface="+mn-lt"/>
              </a:rPr>
              <a:t>         </a:t>
            </a:r>
            <a:r>
              <a:rPr kumimoji="1" lang="en-US" altLang="zh-CN" dirty="0">
                <a:solidFill>
                  <a:srgbClr val="000000"/>
                </a:solidFill>
                <a:latin typeface="+mn-lt"/>
                <a:ea typeface="+mn-ea"/>
                <a:cs typeface="+mn-ea"/>
                <a:sym typeface="+mn-lt"/>
              </a:rPr>
              <a:t>CLI</a:t>
            </a:r>
            <a:r>
              <a:rPr kumimoji="1" lang="zh-CN" altLang="en-US" dirty="0">
                <a:solidFill>
                  <a:srgbClr val="000000"/>
                </a:solidFill>
                <a:latin typeface="+mn-lt"/>
                <a:ea typeface="+mn-ea"/>
                <a:cs typeface="+mn-ea"/>
                <a:sym typeface="+mn-lt"/>
              </a:rPr>
              <a:t>、</a:t>
            </a:r>
            <a:r>
              <a:rPr kumimoji="1" lang="en-US" altLang="zh-CN" dirty="0">
                <a:solidFill>
                  <a:srgbClr val="000000"/>
                </a:solidFill>
                <a:latin typeface="+mn-lt"/>
                <a:ea typeface="+mn-ea"/>
                <a:cs typeface="+mn-ea"/>
                <a:sym typeface="+mn-lt"/>
              </a:rPr>
              <a:t>STI</a:t>
            </a:r>
            <a:r>
              <a:rPr kumimoji="1" lang="zh-CN" altLang="en-US" dirty="0">
                <a:solidFill>
                  <a:srgbClr val="000000"/>
                </a:solidFill>
                <a:latin typeface="+mn-lt"/>
                <a:ea typeface="+mn-ea"/>
                <a:cs typeface="+mn-ea"/>
                <a:sym typeface="+mn-lt"/>
              </a:rPr>
              <a:t>：</a:t>
            </a:r>
            <a:r>
              <a:rPr kumimoji="1" lang="zh-CN" altLang="en-US" dirty="0">
                <a:latin typeface="+mn-lt"/>
                <a:ea typeface="+mn-ea"/>
                <a:cs typeface="+mn-ea"/>
                <a:sym typeface="+mn-lt"/>
              </a:rPr>
              <a:t>开</a:t>
            </a:r>
            <a:r>
              <a:rPr kumimoji="1" lang="en-US" altLang="zh-CN" dirty="0">
                <a:latin typeface="+mn-lt"/>
                <a:ea typeface="+mn-ea"/>
                <a:cs typeface="+mn-ea"/>
                <a:sym typeface="+mn-lt"/>
              </a:rPr>
              <a:t>/</a:t>
            </a:r>
            <a:r>
              <a:rPr kumimoji="1" lang="zh-CN" altLang="en-US" dirty="0">
                <a:latin typeface="+mn-lt"/>
                <a:ea typeface="+mn-ea"/>
                <a:cs typeface="+mn-ea"/>
                <a:sym typeface="+mn-lt"/>
              </a:rPr>
              <a:t>关中断</a:t>
            </a:r>
            <a:r>
              <a:rPr kumimoji="1" lang="zh-CN" altLang="en-US" dirty="0">
                <a:solidFill>
                  <a:srgbClr val="000000"/>
                </a:solidFill>
                <a:latin typeface="+mn-lt"/>
                <a:ea typeface="+mn-ea"/>
                <a:cs typeface="+mn-ea"/>
                <a:sym typeface="+mn-lt"/>
              </a:rPr>
              <a:t>  </a:t>
            </a:r>
            <a:endParaRPr kumimoji="1" lang="en-US" altLang="zh-CN" dirty="0">
              <a:solidFill>
                <a:srgbClr val="000000"/>
              </a:solidFill>
              <a:latin typeface="+mn-lt"/>
              <a:ea typeface="+mn-ea"/>
              <a:cs typeface="+mn-ea"/>
              <a:sym typeface="+mn-lt"/>
            </a:endParaRPr>
          </a:p>
        </p:txBody>
      </p:sp>
      <p:sp>
        <p:nvSpPr>
          <p:cNvPr id="4" name="矩形 3"/>
          <p:cNvSpPr/>
          <p:nvPr/>
        </p:nvSpPr>
        <p:spPr>
          <a:xfrm>
            <a:off x="2940781" y="2993849"/>
            <a:ext cx="3262432" cy="584775"/>
          </a:xfrm>
          <a:prstGeom prst="rect">
            <a:avLst/>
          </a:prstGeom>
        </p:spPr>
        <p:txBody>
          <a:bodyPr wrap="none">
            <a:spAutoFit/>
          </a:bodyPr>
          <a:lstStyle/>
          <a:p>
            <a:pPr algn="just" eaLnBrk="1" hangingPunct="1">
              <a:spcBef>
                <a:spcPct val="20000"/>
              </a:spcBef>
              <a:buClr>
                <a:schemeClr val="tx2"/>
              </a:buClr>
              <a:buSzPct val="90000"/>
              <a:buFont typeface="Symbol" panose="05050102010706020507" pitchFamily="18" charset="2"/>
              <a:buNone/>
            </a:pPr>
            <a:r>
              <a:rPr kumimoji="1" lang="en-US" altLang="zh-CN" sz="3200" dirty="0">
                <a:solidFill>
                  <a:srgbClr val="F05010"/>
                </a:solidFill>
                <a:latin typeface="+mn-lt"/>
                <a:ea typeface="+mn-ea"/>
                <a:cs typeface="+mn-ea"/>
                <a:sym typeface="+mn-lt"/>
              </a:rPr>
              <a:t>1</a:t>
            </a:r>
            <a:r>
              <a:rPr kumimoji="1" lang="zh-CN" altLang="en-US" sz="3200" dirty="0">
                <a:solidFill>
                  <a:srgbClr val="F05010"/>
                </a:solidFill>
                <a:latin typeface="+mn-lt"/>
                <a:ea typeface="+mn-ea"/>
                <a:cs typeface="+mn-ea"/>
                <a:sym typeface="+mn-lt"/>
              </a:rPr>
              <a:t>、标识处理指令</a:t>
            </a:r>
            <a:endParaRPr kumimoji="1" lang="zh-CN" altLang="en-US" sz="3200" dirty="0">
              <a:solidFill>
                <a:srgbClr val="F05010"/>
              </a:solidFill>
              <a:latin typeface="+mn-lt"/>
              <a:ea typeface="+mn-ea"/>
              <a:cs typeface="+mn-ea"/>
              <a:sym typeface="+mn-lt"/>
            </a:endParaRPr>
          </a:p>
        </p:txBody>
      </p:sp>
      <p:sp>
        <p:nvSpPr>
          <p:cNvPr id="5" name="矩形 4"/>
          <p:cNvSpPr/>
          <p:nvPr/>
        </p:nvSpPr>
        <p:spPr>
          <a:xfrm>
            <a:off x="2863840" y="1424189"/>
            <a:ext cx="3416320" cy="646331"/>
          </a:xfrm>
          <a:prstGeom prst="rect">
            <a:avLst/>
          </a:prstGeom>
        </p:spPr>
        <p:txBody>
          <a:bodyPr wrap="none">
            <a:spAutoFit/>
          </a:bodyPr>
          <a:lstStyle/>
          <a:p>
            <a:pPr algn="just" eaLnBrk="1" hangingPunct="1">
              <a:spcBef>
                <a:spcPct val="20000"/>
              </a:spcBef>
              <a:buClr>
                <a:schemeClr val="tx2"/>
              </a:buClr>
              <a:buSzPct val="90000"/>
              <a:buFont typeface="Symbol" panose="05050102010706020507" pitchFamily="18" charset="2"/>
              <a:buNone/>
            </a:pPr>
            <a:r>
              <a:rPr kumimoji="1" lang="zh-CN" altLang="en-US" sz="3600" dirty="0">
                <a:solidFill>
                  <a:srgbClr val="006600"/>
                </a:solidFill>
                <a:latin typeface="+mn-lt"/>
                <a:ea typeface="+mn-ea"/>
                <a:cs typeface="+mn-ea"/>
                <a:sym typeface="+mn-lt"/>
              </a:rPr>
              <a:t>处理机控制指令</a:t>
            </a:r>
            <a:endParaRPr kumimoji="1" lang="zh-CN" altLang="en-US" sz="3600" dirty="0">
              <a:solidFill>
                <a:srgbClr val="006600"/>
              </a:solidFill>
              <a:latin typeface="+mn-lt"/>
              <a:ea typeface="+mn-ea"/>
              <a:cs typeface="+mn-ea"/>
              <a:sym typeface="+mn-lt"/>
            </a:endParaRPr>
          </a:p>
        </p:txBody>
      </p:sp>
      <p:sp>
        <p:nvSpPr>
          <p:cNvPr id="6" name="矩形 5"/>
          <p:cNvSpPr/>
          <p:nvPr/>
        </p:nvSpPr>
        <p:spPr>
          <a:xfrm>
            <a:off x="1306992" y="2206698"/>
            <a:ext cx="6530009" cy="387798"/>
          </a:xfrm>
          <a:prstGeom prst="rect">
            <a:avLst/>
          </a:prstGeom>
        </p:spPr>
        <p:txBody>
          <a:bodyPr wrap="square">
            <a:spAutoFit/>
          </a:bodyPr>
          <a:lstStyle/>
          <a:p>
            <a:pPr eaLnBrk="1" hangingPunct="1">
              <a:lnSpc>
                <a:spcPct val="80000"/>
              </a:lnSpc>
            </a:pPr>
            <a:r>
              <a:rPr lang="zh-CN" altLang="en-US" dirty="0">
                <a:solidFill>
                  <a:srgbClr val="005696"/>
                </a:solidFill>
                <a:latin typeface="+mn-lt"/>
                <a:ea typeface="+mn-ea"/>
                <a:cs typeface="+mn-ea"/>
                <a:sym typeface="+mn-lt"/>
              </a:rPr>
              <a:t>控制</a:t>
            </a:r>
            <a:r>
              <a:rPr lang="en-US" altLang="zh-CN" dirty="0">
                <a:solidFill>
                  <a:srgbClr val="005696"/>
                </a:solidFill>
                <a:latin typeface="+mn-lt"/>
                <a:ea typeface="+mn-ea"/>
                <a:cs typeface="+mn-ea"/>
                <a:sym typeface="+mn-lt"/>
              </a:rPr>
              <a:t>CPU</a:t>
            </a:r>
            <a:r>
              <a:rPr lang="zh-CN" altLang="en-US" dirty="0">
                <a:solidFill>
                  <a:srgbClr val="005696"/>
                </a:solidFill>
                <a:latin typeface="+mn-lt"/>
                <a:ea typeface="+mn-ea"/>
                <a:cs typeface="+mn-ea"/>
                <a:sym typeface="+mn-lt"/>
              </a:rPr>
              <a:t>工作方式的指令，多用于多任务处理</a:t>
            </a:r>
            <a:endParaRPr lang="zh-CN" altLang="en-US" dirty="0">
              <a:solidFill>
                <a:srgbClr val="005696"/>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9874"/>
                                        </p:tgtEl>
                                        <p:attrNameLst>
                                          <p:attrName>style.visibility</p:attrName>
                                        </p:attrNameLst>
                                      </p:cBhvr>
                                      <p:to>
                                        <p:strVal val="visible"/>
                                      </p:to>
                                    </p:set>
                                    <p:animEffect transition="in" filter="randombar(horizontal)">
                                      <p:cBhvr>
                                        <p:cTn id="12" dur="500"/>
                                        <p:tgtEl>
                                          <p:spTgt spid="798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4" grpId="0"/>
      <p:bldP spid="4"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Rectangle 3"/>
          <p:cNvSpPr>
            <a:spLocks noGrp="1" noChangeArrowheads="1"/>
          </p:cNvSpPr>
          <p:nvPr>
            <p:ph type="body" idx="1"/>
          </p:nvPr>
        </p:nvSpPr>
        <p:spPr bwMode="auto">
          <a:xfrm>
            <a:off x="782138" y="2863430"/>
            <a:ext cx="7572375" cy="329883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eaLnBrk="1" hangingPunct="1">
              <a:lnSpc>
                <a:spcPct val="80000"/>
              </a:lnSpc>
            </a:pPr>
            <a:r>
              <a:rPr lang="zh-CN" altLang="en-US" sz="2400" b="1" dirty="0">
                <a:solidFill>
                  <a:srgbClr val="005696"/>
                </a:solidFill>
                <a:cs typeface="+mn-ea"/>
                <a:sym typeface="+mn-lt"/>
              </a:rPr>
              <a:t>空操作指令</a:t>
            </a:r>
            <a:r>
              <a:rPr lang="en-US" altLang="zh-CN" sz="2400" b="1" dirty="0">
                <a:solidFill>
                  <a:srgbClr val="005696"/>
                </a:solidFill>
                <a:cs typeface="+mn-ea"/>
                <a:sym typeface="+mn-lt"/>
              </a:rPr>
              <a:t>NOP</a:t>
            </a:r>
            <a:endParaRPr lang="en-US" altLang="zh-CN" sz="2400" b="1" dirty="0">
              <a:solidFill>
                <a:srgbClr val="005696"/>
              </a:solidFill>
              <a:cs typeface="+mn-ea"/>
              <a:sym typeface="+mn-lt"/>
            </a:endParaRPr>
          </a:p>
          <a:p>
            <a:pPr eaLnBrk="1" hangingPunct="1">
              <a:buFontTx/>
              <a:buNone/>
            </a:pPr>
            <a:r>
              <a:rPr lang="en-US" altLang="zh-CN" sz="2000" dirty="0">
                <a:cs typeface="+mn-ea"/>
                <a:sym typeface="+mn-lt"/>
              </a:rPr>
              <a:t>     </a:t>
            </a:r>
            <a:r>
              <a:rPr lang="zh-CN" altLang="en-US" sz="2000" dirty="0">
                <a:cs typeface="+mn-ea"/>
                <a:sym typeface="+mn-lt"/>
              </a:rPr>
              <a:t>该指令没有的显式操作数，主要起</a:t>
            </a:r>
            <a:r>
              <a:rPr lang="zh-CN" altLang="en-US" sz="2000" b="1" dirty="0">
                <a:solidFill>
                  <a:srgbClr val="C00000"/>
                </a:solidFill>
                <a:cs typeface="+mn-ea"/>
                <a:sym typeface="+mn-lt"/>
              </a:rPr>
              <a:t>延迟下一条指令的执行</a:t>
            </a:r>
            <a:r>
              <a:rPr lang="zh-CN" altLang="en-US" sz="2000" dirty="0">
                <a:cs typeface="+mn-ea"/>
                <a:sym typeface="+mn-lt"/>
              </a:rPr>
              <a:t>，不影响任何标志位。</a:t>
            </a:r>
            <a:endParaRPr lang="zh-CN" altLang="en-US" sz="2000" dirty="0">
              <a:cs typeface="+mn-ea"/>
              <a:sym typeface="+mn-lt"/>
            </a:endParaRPr>
          </a:p>
          <a:p>
            <a:pPr eaLnBrk="1" hangingPunct="1">
              <a:lnSpc>
                <a:spcPct val="80000"/>
              </a:lnSpc>
              <a:spcBef>
                <a:spcPts val="2400"/>
              </a:spcBef>
            </a:pPr>
            <a:r>
              <a:rPr lang="zh-CN" altLang="en-US" sz="2400" b="1" dirty="0">
                <a:solidFill>
                  <a:srgbClr val="005696"/>
                </a:solidFill>
                <a:cs typeface="+mn-ea"/>
                <a:sym typeface="+mn-lt"/>
              </a:rPr>
              <a:t>等待指令</a:t>
            </a:r>
            <a:r>
              <a:rPr lang="en-US" altLang="zh-CN" sz="2400" b="1" dirty="0">
                <a:solidFill>
                  <a:srgbClr val="005696"/>
                </a:solidFill>
                <a:cs typeface="+mn-ea"/>
                <a:sym typeface="+mn-lt"/>
              </a:rPr>
              <a:t>WAIT</a:t>
            </a:r>
            <a:endParaRPr lang="en-US" altLang="zh-CN" sz="2400" b="1" dirty="0">
              <a:solidFill>
                <a:srgbClr val="005696"/>
              </a:solidFill>
              <a:cs typeface="+mn-ea"/>
              <a:sym typeface="+mn-lt"/>
            </a:endParaRPr>
          </a:p>
          <a:p>
            <a:pPr eaLnBrk="1" hangingPunct="1">
              <a:buNone/>
            </a:pPr>
            <a:r>
              <a:rPr lang="en-US" altLang="zh-CN" sz="2000" dirty="0">
                <a:cs typeface="+mn-ea"/>
                <a:sym typeface="+mn-lt"/>
              </a:rPr>
              <a:t>     </a:t>
            </a:r>
            <a:r>
              <a:rPr lang="zh-CN" altLang="en-US" sz="2000" b="1" dirty="0">
                <a:solidFill>
                  <a:srgbClr val="C00000"/>
                </a:solidFill>
                <a:cs typeface="+mn-ea"/>
                <a:sym typeface="+mn-lt"/>
              </a:rPr>
              <a:t>该指令使</a:t>
            </a:r>
            <a:r>
              <a:rPr lang="en-US" altLang="zh-CN" sz="2000" b="1" dirty="0">
                <a:solidFill>
                  <a:srgbClr val="C00000"/>
                </a:solidFill>
                <a:cs typeface="+mn-ea"/>
                <a:sym typeface="+mn-lt"/>
              </a:rPr>
              <a:t>CPU</a:t>
            </a:r>
            <a:r>
              <a:rPr lang="zh-CN" altLang="en-US" sz="2000" b="1" dirty="0">
                <a:solidFill>
                  <a:srgbClr val="C00000"/>
                </a:solidFill>
                <a:cs typeface="+mn-ea"/>
                <a:sym typeface="+mn-lt"/>
              </a:rPr>
              <a:t>处于等待状态，直到协处理器</a:t>
            </a:r>
            <a:r>
              <a:rPr lang="en-US" altLang="zh-CN" sz="2000" b="1" dirty="0">
                <a:solidFill>
                  <a:srgbClr val="C00000"/>
                </a:solidFill>
                <a:cs typeface="+mn-ea"/>
                <a:sym typeface="+mn-lt"/>
              </a:rPr>
              <a:t>(Coprocessor)</a:t>
            </a:r>
            <a:r>
              <a:rPr lang="zh-CN" altLang="en-US" sz="2000" b="1" dirty="0">
                <a:solidFill>
                  <a:srgbClr val="C00000"/>
                </a:solidFill>
                <a:cs typeface="+mn-ea"/>
                <a:sym typeface="+mn-lt"/>
              </a:rPr>
              <a:t>完成运算，并用一个重启信号唤醒</a:t>
            </a:r>
            <a:r>
              <a:rPr lang="en-US" altLang="zh-CN" sz="2000" b="1" dirty="0">
                <a:solidFill>
                  <a:srgbClr val="C00000"/>
                </a:solidFill>
                <a:cs typeface="+mn-ea"/>
                <a:sym typeface="+mn-lt"/>
              </a:rPr>
              <a:t>CPU</a:t>
            </a:r>
            <a:r>
              <a:rPr lang="zh-CN" altLang="en-US" sz="2000" b="1" dirty="0">
                <a:solidFill>
                  <a:srgbClr val="C00000"/>
                </a:solidFill>
                <a:cs typeface="+mn-ea"/>
                <a:sym typeface="+mn-lt"/>
              </a:rPr>
              <a:t>为止。</a:t>
            </a:r>
            <a:r>
              <a:rPr lang="zh-CN" altLang="en-US" sz="2000" dirty="0">
                <a:cs typeface="+mn-ea"/>
                <a:sym typeface="+mn-lt"/>
              </a:rPr>
              <a:t>该指令的执行不影响任何标志位。 </a:t>
            </a:r>
            <a:r>
              <a:rPr lang="en-US" altLang="zh-CN" sz="2000" dirty="0">
                <a:cs typeface="+mn-ea"/>
                <a:sym typeface="+mn-lt"/>
              </a:rPr>
              <a:t>*</a:t>
            </a:r>
            <a:r>
              <a:rPr lang="zh-CN" altLang="en-US" sz="2000" dirty="0">
                <a:cs typeface="+mn-ea"/>
                <a:sym typeface="+mn-lt"/>
              </a:rPr>
              <a:t>协处理器不算外设，而是另一个</a:t>
            </a:r>
            <a:r>
              <a:rPr lang="en-US" altLang="zh-CN" sz="2000" dirty="0">
                <a:cs typeface="+mn-ea"/>
                <a:sym typeface="+mn-lt"/>
              </a:rPr>
              <a:t>FPU</a:t>
            </a:r>
            <a:r>
              <a:rPr lang="zh-CN" altLang="en-US" sz="2000" dirty="0">
                <a:cs typeface="+mn-ea"/>
                <a:sym typeface="+mn-lt"/>
              </a:rPr>
              <a:t>！</a:t>
            </a:r>
            <a:endParaRPr lang="zh-CN" altLang="en-US" sz="2000" dirty="0">
              <a:cs typeface="+mn-ea"/>
              <a:sym typeface="+mn-lt"/>
            </a:endParaRPr>
          </a:p>
        </p:txBody>
      </p:sp>
      <p:sp>
        <p:nvSpPr>
          <p:cNvPr id="6" name="矩形 5"/>
          <p:cNvSpPr/>
          <p:nvPr/>
        </p:nvSpPr>
        <p:spPr>
          <a:xfrm>
            <a:off x="1238728" y="1569186"/>
            <a:ext cx="6659195" cy="584775"/>
          </a:xfrm>
          <a:prstGeom prst="rect">
            <a:avLst/>
          </a:prstGeom>
        </p:spPr>
        <p:txBody>
          <a:bodyPr wrap="none">
            <a:spAutoFit/>
          </a:bodyPr>
          <a:lstStyle/>
          <a:p>
            <a:pPr algn="just" eaLnBrk="1" hangingPunct="1">
              <a:spcBef>
                <a:spcPct val="20000"/>
              </a:spcBef>
              <a:buClr>
                <a:schemeClr val="tx2"/>
              </a:buClr>
              <a:buSzPct val="90000"/>
            </a:pPr>
            <a:r>
              <a:rPr kumimoji="1" lang="en-US" altLang="zh-CN" sz="3200" dirty="0">
                <a:solidFill>
                  <a:srgbClr val="F05010"/>
                </a:solidFill>
                <a:latin typeface="+mn-lt"/>
                <a:ea typeface="+mn-ea"/>
                <a:cs typeface="+mn-ea"/>
                <a:sym typeface="+mn-lt"/>
              </a:rPr>
              <a:t>2</a:t>
            </a:r>
            <a:r>
              <a:rPr kumimoji="1" lang="zh-CN" altLang="en-US" sz="3200" dirty="0">
                <a:solidFill>
                  <a:srgbClr val="F05010"/>
                </a:solidFill>
                <a:latin typeface="+mn-lt"/>
                <a:ea typeface="+mn-ea"/>
                <a:cs typeface="+mn-ea"/>
                <a:sym typeface="+mn-lt"/>
              </a:rPr>
              <a:t>、其他处理机控制与杂项操作指令</a:t>
            </a:r>
            <a:endParaRPr kumimoji="1" lang="zh-CN" altLang="en-US" sz="3200" dirty="0">
              <a:solidFill>
                <a:srgbClr val="F0501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0899">
                                            <p:txEl>
                                              <p:pRg st="0" end="0"/>
                                            </p:txEl>
                                          </p:spTgt>
                                        </p:tgtEl>
                                        <p:attrNameLst>
                                          <p:attrName>style.visibility</p:attrName>
                                        </p:attrNameLst>
                                      </p:cBhvr>
                                      <p:to>
                                        <p:strVal val="visible"/>
                                      </p:to>
                                    </p:set>
                                    <p:animEffect transition="in" filter="randombar(horizontal)">
                                      <p:cBhvr>
                                        <p:cTn id="7" dur="500"/>
                                        <p:tgtEl>
                                          <p:spTgt spid="80899">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80899">
                                            <p:txEl>
                                              <p:pRg st="1" end="1"/>
                                            </p:txEl>
                                          </p:spTgt>
                                        </p:tgtEl>
                                        <p:attrNameLst>
                                          <p:attrName>style.visibility</p:attrName>
                                        </p:attrNameLst>
                                      </p:cBhvr>
                                      <p:to>
                                        <p:strVal val="visible"/>
                                      </p:to>
                                    </p:set>
                                    <p:animEffect transition="in" filter="randombar(horizontal)">
                                      <p:cBhvr>
                                        <p:cTn id="10" dur="500"/>
                                        <p:tgtEl>
                                          <p:spTgt spid="8089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80899">
                                            <p:txEl>
                                              <p:pRg st="2" end="2"/>
                                            </p:txEl>
                                          </p:spTgt>
                                        </p:tgtEl>
                                        <p:attrNameLst>
                                          <p:attrName>style.visibility</p:attrName>
                                        </p:attrNameLst>
                                      </p:cBhvr>
                                      <p:to>
                                        <p:strVal val="visible"/>
                                      </p:to>
                                    </p:set>
                                    <p:animEffect transition="in" filter="randombar(horizontal)">
                                      <p:cBhvr>
                                        <p:cTn id="15" dur="500"/>
                                        <p:tgtEl>
                                          <p:spTgt spid="80899">
                                            <p:txEl>
                                              <p:pRg st="2" end="2"/>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80899">
                                            <p:txEl>
                                              <p:pRg st="3" end="3"/>
                                            </p:txEl>
                                          </p:spTgt>
                                        </p:tgtEl>
                                        <p:attrNameLst>
                                          <p:attrName>style.visibility</p:attrName>
                                        </p:attrNameLst>
                                      </p:cBhvr>
                                      <p:to>
                                        <p:strVal val="visible"/>
                                      </p:to>
                                    </p:set>
                                    <p:animEffect transition="in" filter="randombar(horizontal)">
                                      <p:cBhvr>
                                        <p:cTn id="18" dur="500"/>
                                        <p:tgtEl>
                                          <p:spTgt spid="808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Rectangle 3"/>
          <p:cNvSpPr>
            <a:spLocks noGrp="1" noChangeArrowheads="1"/>
          </p:cNvSpPr>
          <p:nvPr>
            <p:ph type="body" idx="1"/>
          </p:nvPr>
        </p:nvSpPr>
        <p:spPr bwMode="auto">
          <a:xfrm>
            <a:off x="785812" y="1521648"/>
            <a:ext cx="7572375" cy="4440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eaLnBrk="1" hangingPunct="1">
              <a:lnSpc>
                <a:spcPct val="80000"/>
              </a:lnSpc>
            </a:pPr>
            <a:r>
              <a:rPr lang="zh-CN" altLang="en-US" sz="2400" b="1" dirty="0">
                <a:solidFill>
                  <a:srgbClr val="005696"/>
                </a:solidFill>
                <a:cs typeface="+mn-ea"/>
                <a:sym typeface="+mn-lt"/>
              </a:rPr>
              <a:t>暂停指令</a:t>
            </a:r>
            <a:r>
              <a:rPr lang="en-US" altLang="zh-CN" sz="2400" b="1" dirty="0">
                <a:solidFill>
                  <a:srgbClr val="005696"/>
                </a:solidFill>
                <a:cs typeface="+mn-ea"/>
                <a:sym typeface="+mn-lt"/>
              </a:rPr>
              <a:t>HLT</a:t>
            </a:r>
            <a:endParaRPr lang="en-US" altLang="zh-CN" sz="2400" b="1" dirty="0">
              <a:solidFill>
                <a:srgbClr val="005696"/>
              </a:solidFill>
              <a:cs typeface="+mn-ea"/>
              <a:sym typeface="+mn-lt"/>
            </a:endParaRPr>
          </a:p>
          <a:p>
            <a:pPr eaLnBrk="1" hangingPunct="1">
              <a:buFontTx/>
              <a:buNone/>
            </a:pPr>
            <a:r>
              <a:rPr lang="en-US" altLang="zh-CN" sz="1600" b="1" dirty="0">
                <a:solidFill>
                  <a:srgbClr val="C00000"/>
                </a:solidFill>
                <a:cs typeface="+mn-ea"/>
                <a:sym typeface="+mn-lt"/>
              </a:rPr>
              <a:t>      </a:t>
            </a:r>
            <a:r>
              <a:rPr lang="zh-CN" altLang="en-US" sz="2000" b="1" dirty="0">
                <a:solidFill>
                  <a:srgbClr val="C00000"/>
                </a:solidFill>
                <a:cs typeface="+mn-ea"/>
                <a:sym typeface="+mn-lt"/>
              </a:rPr>
              <a:t>在等待中断信号时，该指令使</a:t>
            </a:r>
            <a:r>
              <a:rPr lang="en-US" altLang="zh-CN" sz="2000" b="1" dirty="0">
                <a:solidFill>
                  <a:srgbClr val="C00000"/>
                </a:solidFill>
                <a:cs typeface="+mn-ea"/>
                <a:sym typeface="+mn-lt"/>
              </a:rPr>
              <a:t>CPU</a:t>
            </a:r>
            <a:r>
              <a:rPr lang="zh-CN" altLang="en-US" sz="2000" b="1" dirty="0">
                <a:solidFill>
                  <a:srgbClr val="C00000"/>
                </a:solidFill>
                <a:cs typeface="+mn-ea"/>
                <a:sym typeface="+mn-lt"/>
              </a:rPr>
              <a:t>处于暂停工作状态</a:t>
            </a:r>
            <a:r>
              <a:rPr lang="en-US" altLang="zh-CN" sz="2000" b="1" dirty="0">
                <a:solidFill>
                  <a:srgbClr val="C00000"/>
                </a:solidFill>
                <a:cs typeface="+mn-ea"/>
                <a:sym typeface="+mn-lt"/>
              </a:rPr>
              <a:t>【</a:t>
            </a:r>
            <a:r>
              <a:rPr lang="zh-CN" altLang="en-US" sz="2000" b="1" dirty="0">
                <a:solidFill>
                  <a:srgbClr val="C00000"/>
                </a:solidFill>
                <a:cs typeface="+mn-ea"/>
                <a:sym typeface="+mn-lt"/>
              </a:rPr>
              <a:t>低功耗模式</a:t>
            </a:r>
            <a:r>
              <a:rPr lang="en-US" altLang="zh-CN" sz="2000" b="1" dirty="0">
                <a:solidFill>
                  <a:srgbClr val="C00000"/>
                </a:solidFill>
                <a:cs typeface="+mn-ea"/>
                <a:sym typeface="+mn-lt"/>
              </a:rPr>
              <a:t>】</a:t>
            </a:r>
            <a:r>
              <a:rPr lang="zh-CN" altLang="en-US" sz="2000" b="1" dirty="0">
                <a:solidFill>
                  <a:srgbClr val="C00000"/>
                </a:solidFill>
                <a:cs typeface="+mn-ea"/>
                <a:sym typeface="+mn-lt"/>
              </a:rPr>
              <a:t>，</a:t>
            </a:r>
            <a:r>
              <a:rPr lang="en-US" altLang="zh-CN" sz="2000" b="1" dirty="0">
                <a:solidFill>
                  <a:srgbClr val="C00000"/>
                </a:solidFill>
                <a:cs typeface="+mn-ea"/>
                <a:sym typeface="+mn-lt"/>
              </a:rPr>
              <a:t>CS:IP</a:t>
            </a:r>
            <a:r>
              <a:rPr lang="zh-CN" altLang="en-US" sz="2000" b="1" dirty="0">
                <a:solidFill>
                  <a:srgbClr val="C00000"/>
                </a:solidFill>
                <a:cs typeface="+mn-ea"/>
                <a:sym typeface="+mn-lt"/>
              </a:rPr>
              <a:t>指向下一条待执行的指令，但不进行任何操作，保持先前操作中所有寄存器的状态不变 。</a:t>
            </a:r>
            <a:r>
              <a:rPr lang="zh-CN" altLang="en-US" sz="2000" dirty="0">
                <a:cs typeface="+mn-ea"/>
                <a:sym typeface="+mn-lt"/>
              </a:rPr>
              <a:t>当产生了中断信号，</a:t>
            </a:r>
            <a:r>
              <a:rPr lang="en-US" altLang="zh-CN" sz="2000" dirty="0">
                <a:cs typeface="+mn-ea"/>
                <a:sym typeface="+mn-lt"/>
              </a:rPr>
              <a:t>CPU</a:t>
            </a:r>
            <a:r>
              <a:rPr lang="zh-CN" altLang="en-US" sz="2000" dirty="0">
                <a:cs typeface="+mn-ea"/>
                <a:sym typeface="+mn-lt"/>
              </a:rPr>
              <a:t>把</a:t>
            </a:r>
            <a:r>
              <a:rPr lang="en-US" altLang="zh-CN" sz="2000" dirty="0">
                <a:cs typeface="+mn-ea"/>
                <a:sym typeface="+mn-lt"/>
              </a:rPr>
              <a:t>CS</a:t>
            </a:r>
            <a:r>
              <a:rPr lang="zh-CN" altLang="en-US" sz="2000" dirty="0">
                <a:cs typeface="+mn-ea"/>
                <a:sym typeface="+mn-lt"/>
              </a:rPr>
              <a:t>和</a:t>
            </a:r>
            <a:r>
              <a:rPr lang="en-US" altLang="zh-CN" sz="2000" dirty="0">
                <a:cs typeface="+mn-ea"/>
                <a:sym typeface="+mn-lt"/>
              </a:rPr>
              <a:t>IP</a:t>
            </a:r>
            <a:r>
              <a:rPr lang="zh-CN" altLang="en-US" sz="2000" dirty="0">
                <a:cs typeface="+mn-ea"/>
                <a:sym typeface="+mn-lt"/>
              </a:rPr>
              <a:t>压栈，并转入中断处理程序。在中断处理程序执行完后，中断返回指令</a:t>
            </a:r>
            <a:r>
              <a:rPr lang="en-US" altLang="zh-CN" sz="2000" dirty="0">
                <a:cs typeface="+mn-ea"/>
                <a:sym typeface="+mn-lt"/>
              </a:rPr>
              <a:t>IRET</a:t>
            </a:r>
            <a:r>
              <a:rPr lang="zh-CN" altLang="en-US" sz="2000" dirty="0">
                <a:cs typeface="+mn-ea"/>
                <a:sym typeface="+mn-lt"/>
              </a:rPr>
              <a:t>弹出</a:t>
            </a:r>
            <a:r>
              <a:rPr lang="en-US" altLang="zh-CN" sz="2000" dirty="0">
                <a:cs typeface="+mn-ea"/>
                <a:sym typeface="+mn-lt"/>
              </a:rPr>
              <a:t>IP</a:t>
            </a:r>
            <a:r>
              <a:rPr lang="zh-CN" altLang="en-US" sz="2000" dirty="0">
                <a:cs typeface="+mn-ea"/>
                <a:sym typeface="+mn-lt"/>
              </a:rPr>
              <a:t>和</a:t>
            </a:r>
            <a:r>
              <a:rPr lang="en-US" altLang="zh-CN" sz="2000" dirty="0">
                <a:cs typeface="+mn-ea"/>
                <a:sym typeface="+mn-lt"/>
              </a:rPr>
              <a:t>CS</a:t>
            </a:r>
            <a:r>
              <a:rPr lang="zh-CN" altLang="en-US" sz="2000" dirty="0">
                <a:cs typeface="+mn-ea"/>
                <a:sym typeface="+mn-lt"/>
              </a:rPr>
              <a:t>，并唤醒</a:t>
            </a:r>
            <a:r>
              <a:rPr lang="en-US" altLang="zh-CN" sz="2000" dirty="0">
                <a:cs typeface="+mn-ea"/>
                <a:sym typeface="+mn-lt"/>
              </a:rPr>
              <a:t>CPU</a:t>
            </a:r>
            <a:r>
              <a:rPr lang="zh-CN" altLang="en-US" sz="2000" dirty="0">
                <a:cs typeface="+mn-ea"/>
                <a:sym typeface="+mn-lt"/>
              </a:rPr>
              <a:t>执行下条指令。指令的执行不影响任何标志位。</a:t>
            </a:r>
            <a:endParaRPr lang="zh-CN" altLang="en-US" sz="2000" dirty="0">
              <a:cs typeface="+mn-ea"/>
              <a:sym typeface="+mn-lt"/>
            </a:endParaRPr>
          </a:p>
          <a:p>
            <a:pPr eaLnBrk="1" hangingPunct="1">
              <a:lnSpc>
                <a:spcPct val="80000"/>
              </a:lnSpc>
              <a:spcBef>
                <a:spcPts val="2400"/>
              </a:spcBef>
            </a:pPr>
            <a:r>
              <a:rPr lang="zh-CN" altLang="en-US" sz="2400" b="1" dirty="0">
                <a:solidFill>
                  <a:srgbClr val="005696"/>
                </a:solidFill>
                <a:cs typeface="+mn-ea"/>
                <a:sym typeface="+mn-lt"/>
              </a:rPr>
              <a:t>封锁数据指令</a:t>
            </a:r>
            <a:r>
              <a:rPr lang="en-US" altLang="zh-CN" sz="2400" b="1" dirty="0">
                <a:solidFill>
                  <a:srgbClr val="005696"/>
                </a:solidFill>
                <a:cs typeface="+mn-ea"/>
                <a:sym typeface="+mn-lt"/>
              </a:rPr>
              <a:t>LOCK</a:t>
            </a:r>
            <a:endParaRPr lang="en-US" altLang="zh-CN" sz="2400" b="1" dirty="0">
              <a:solidFill>
                <a:srgbClr val="005696"/>
              </a:solidFill>
              <a:cs typeface="+mn-ea"/>
              <a:sym typeface="+mn-lt"/>
            </a:endParaRPr>
          </a:p>
          <a:p>
            <a:pPr eaLnBrk="1" hangingPunct="1">
              <a:buNone/>
            </a:pPr>
            <a:r>
              <a:rPr lang="zh-CN" altLang="en-US" sz="2000" b="1" dirty="0">
                <a:cs typeface="+mn-ea"/>
                <a:sym typeface="+mn-lt"/>
              </a:rPr>
              <a:t>     </a:t>
            </a:r>
            <a:r>
              <a:rPr lang="zh-CN" altLang="en-US" sz="2000" dirty="0">
                <a:cs typeface="+mn-ea"/>
                <a:sym typeface="+mn-lt"/>
              </a:rPr>
              <a:t>该指令是一个前缀指令形式，在其后面跟一个具体的操作指令。</a:t>
            </a:r>
            <a:r>
              <a:rPr lang="en-US" altLang="zh-CN" sz="2000" b="1" dirty="0">
                <a:solidFill>
                  <a:srgbClr val="C00000"/>
                </a:solidFill>
                <a:cs typeface="+mn-ea"/>
                <a:sym typeface="+mn-lt"/>
              </a:rPr>
              <a:t>LOCK</a:t>
            </a:r>
            <a:r>
              <a:rPr lang="zh-CN" altLang="en-US" sz="2000" b="1" dirty="0">
                <a:solidFill>
                  <a:srgbClr val="C00000"/>
                </a:solidFill>
                <a:cs typeface="+mn-ea"/>
                <a:sym typeface="+mn-lt"/>
              </a:rPr>
              <a:t>指令可以保证是在其后指令执行过程中，禁止协处理器修改数据总线上的数据，起到独占总线的作用。</a:t>
            </a:r>
            <a:r>
              <a:rPr lang="zh-CN" altLang="en-US" sz="2000" dirty="0">
                <a:cs typeface="+mn-ea"/>
                <a:sym typeface="+mn-lt"/>
              </a:rPr>
              <a:t>该指令的执行不影响任何标志位。</a:t>
            </a:r>
            <a:endParaRPr lang="zh-CN" altLang="en-US" sz="2000" dirty="0">
              <a:cs typeface="+mn-ea"/>
              <a:sym typeface="+mn-lt"/>
            </a:endParaRPr>
          </a:p>
          <a:p>
            <a:pPr eaLnBrk="1" hangingPunct="1">
              <a:buNone/>
            </a:pPr>
            <a:r>
              <a:rPr lang="zh-CN" altLang="en-US" sz="2000" dirty="0">
                <a:cs typeface="+mn-ea"/>
                <a:sym typeface="+mn-lt"/>
              </a:rPr>
              <a:t>     指令的格式：</a:t>
            </a:r>
            <a:r>
              <a:rPr lang="en-US" altLang="zh-CN" sz="2000" dirty="0">
                <a:cs typeface="+mn-ea"/>
                <a:sym typeface="+mn-lt"/>
              </a:rPr>
              <a:t>LOCK INSTRUCTION</a:t>
            </a:r>
            <a:endParaRPr lang="en-US" altLang="zh-CN" sz="2000" dirty="0">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0899">
                                            <p:txEl>
                                              <p:pRg st="0" end="0"/>
                                            </p:txEl>
                                          </p:spTgt>
                                        </p:tgtEl>
                                        <p:attrNameLst>
                                          <p:attrName>style.visibility</p:attrName>
                                        </p:attrNameLst>
                                      </p:cBhvr>
                                      <p:to>
                                        <p:strVal val="visible"/>
                                      </p:to>
                                    </p:set>
                                    <p:animEffect transition="in" filter="randombar(horizontal)">
                                      <p:cBhvr>
                                        <p:cTn id="7" dur="500"/>
                                        <p:tgtEl>
                                          <p:spTgt spid="80899">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80899">
                                            <p:txEl>
                                              <p:pRg st="1" end="1"/>
                                            </p:txEl>
                                          </p:spTgt>
                                        </p:tgtEl>
                                        <p:attrNameLst>
                                          <p:attrName>style.visibility</p:attrName>
                                        </p:attrNameLst>
                                      </p:cBhvr>
                                      <p:to>
                                        <p:strVal val="visible"/>
                                      </p:to>
                                    </p:set>
                                    <p:animEffect transition="in" filter="randombar(horizontal)">
                                      <p:cBhvr>
                                        <p:cTn id="10" dur="500"/>
                                        <p:tgtEl>
                                          <p:spTgt spid="8089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80899">
                                            <p:txEl>
                                              <p:pRg st="2" end="2"/>
                                            </p:txEl>
                                          </p:spTgt>
                                        </p:tgtEl>
                                        <p:attrNameLst>
                                          <p:attrName>style.visibility</p:attrName>
                                        </p:attrNameLst>
                                      </p:cBhvr>
                                      <p:to>
                                        <p:strVal val="visible"/>
                                      </p:to>
                                    </p:set>
                                    <p:animEffect transition="in" filter="randombar(horizontal)">
                                      <p:cBhvr>
                                        <p:cTn id="15" dur="500"/>
                                        <p:tgtEl>
                                          <p:spTgt spid="80899">
                                            <p:txEl>
                                              <p:pRg st="2" end="2"/>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80899">
                                            <p:txEl>
                                              <p:pRg st="3" end="3"/>
                                            </p:txEl>
                                          </p:spTgt>
                                        </p:tgtEl>
                                        <p:attrNameLst>
                                          <p:attrName>style.visibility</p:attrName>
                                        </p:attrNameLst>
                                      </p:cBhvr>
                                      <p:to>
                                        <p:strVal val="visible"/>
                                      </p:to>
                                    </p:set>
                                    <p:animEffect transition="in" filter="randombar(horizontal)">
                                      <p:cBhvr>
                                        <p:cTn id="18" dur="500"/>
                                        <p:tgtEl>
                                          <p:spTgt spid="80899">
                                            <p:txEl>
                                              <p:pRg st="3" end="3"/>
                                            </p:txEl>
                                          </p:spTgt>
                                        </p:tgtEl>
                                      </p:cBhvr>
                                    </p:animEffect>
                                  </p:childTnLst>
                                </p:cTn>
                              </p:par>
                              <p:par>
                                <p:cTn id="19" presetID="14" presetClass="entr" presetSubtype="10" fill="hold" nodeType="withEffect">
                                  <p:stCondLst>
                                    <p:cond delay="0"/>
                                  </p:stCondLst>
                                  <p:childTnLst>
                                    <p:set>
                                      <p:cBhvr>
                                        <p:cTn id="20" dur="1" fill="hold">
                                          <p:stCondLst>
                                            <p:cond delay="0"/>
                                          </p:stCondLst>
                                        </p:cTn>
                                        <p:tgtEl>
                                          <p:spTgt spid="80899">
                                            <p:txEl>
                                              <p:pRg st="4" end="4"/>
                                            </p:txEl>
                                          </p:spTgt>
                                        </p:tgtEl>
                                        <p:attrNameLst>
                                          <p:attrName>style.visibility</p:attrName>
                                        </p:attrNameLst>
                                      </p:cBhvr>
                                      <p:to>
                                        <p:strVal val="visible"/>
                                      </p:to>
                                    </p:set>
                                    <p:animEffect transition="in" filter="randombar(horizontal)">
                                      <p:cBhvr>
                                        <p:cTn id="21" dur="500"/>
                                        <p:tgtEl>
                                          <p:spTgt spid="808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ext Box 2"/>
          <p:cNvSpPr txBox="1">
            <a:spLocks noChangeArrowheads="1"/>
          </p:cNvSpPr>
          <p:nvPr/>
        </p:nvSpPr>
        <p:spPr bwMode="auto">
          <a:xfrm>
            <a:off x="791368" y="1220528"/>
            <a:ext cx="7561263" cy="5373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457200" indent="-457200">
              <a:defRPr sz="2400" b="1">
                <a:solidFill>
                  <a:schemeClr val="tx1"/>
                </a:solidFill>
                <a:latin typeface="Times New Roman" panose="02020603050405020304" pitchFamily="18" charset="0"/>
                <a:ea typeface="宋体" panose="02010600030101010101" pitchFamily="2" charset="-122"/>
              </a:defRPr>
            </a:lvl1pPr>
            <a:lvl2pPr marL="914400" indent="-457200">
              <a:defRPr sz="2400" b="1">
                <a:solidFill>
                  <a:schemeClr val="tx1"/>
                </a:solidFill>
                <a:latin typeface="Times New Roman" panose="02020603050405020304" pitchFamily="18" charset="0"/>
                <a:ea typeface="宋体" panose="02010600030101010101" pitchFamily="2" charset="-122"/>
              </a:defRPr>
            </a:lvl2pPr>
            <a:lvl3pPr marL="1371600" indent="-457200">
              <a:defRPr sz="2400" b="1">
                <a:solidFill>
                  <a:schemeClr val="tx1"/>
                </a:solidFill>
                <a:latin typeface="Times New Roman" panose="02020603050405020304" pitchFamily="18" charset="0"/>
                <a:ea typeface="宋体" panose="02010600030101010101" pitchFamily="2" charset="-122"/>
              </a:defRPr>
            </a:lvl3pPr>
            <a:lvl4pPr marL="1828800" indent="-457200">
              <a:defRPr sz="2400" b="1">
                <a:solidFill>
                  <a:schemeClr val="tx1"/>
                </a:solidFill>
                <a:latin typeface="Times New Roman" panose="02020603050405020304" pitchFamily="18" charset="0"/>
                <a:ea typeface="宋体" panose="02010600030101010101" pitchFamily="2" charset="-122"/>
              </a:defRPr>
            </a:lvl4pPr>
            <a:lvl5pPr marL="2286000" indent="-457200">
              <a:defRPr sz="2400" b="1">
                <a:solidFill>
                  <a:schemeClr val="tx1"/>
                </a:solidFill>
                <a:latin typeface="Times New Roman" panose="02020603050405020304" pitchFamily="18" charset="0"/>
                <a:ea typeface="宋体" panose="02010600030101010101" pitchFamily="2" charset="-122"/>
              </a:defRPr>
            </a:lvl5pPr>
            <a:lvl6pPr marL="2743200" indent="-4572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3200400" indent="-4572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657600" indent="-4572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4114800" indent="-4572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20000"/>
              </a:lnSpc>
            </a:pPr>
            <a:r>
              <a:rPr kumimoji="1" lang="en-US" altLang="zh-CN" dirty="0">
                <a:latin typeface="+mn-lt"/>
                <a:ea typeface="+mn-ea"/>
                <a:cs typeface="+mn-ea"/>
                <a:sym typeface="+mn-lt"/>
              </a:rPr>
              <a:t>1</a:t>
            </a:r>
            <a:r>
              <a:rPr kumimoji="1" lang="zh-CN" altLang="en-US" dirty="0">
                <a:latin typeface="+mn-lt"/>
                <a:ea typeface="+mn-ea"/>
                <a:cs typeface="+mn-ea"/>
                <a:sym typeface="+mn-lt"/>
              </a:rPr>
              <a:t>、指出下列指令的错误</a:t>
            </a:r>
            <a:endParaRPr kumimoji="1" lang="zh-CN" altLang="en-US" dirty="0">
              <a:latin typeface="+mn-lt"/>
              <a:ea typeface="+mn-ea"/>
              <a:cs typeface="+mn-ea"/>
              <a:sym typeface="+mn-lt"/>
            </a:endParaRPr>
          </a:p>
          <a:p>
            <a:pPr>
              <a:lnSpc>
                <a:spcPct val="120000"/>
              </a:lnSpc>
            </a:pPr>
            <a:r>
              <a:rPr kumimoji="1" lang="en-US" altLang="zh-CN" dirty="0">
                <a:latin typeface="+mn-lt"/>
                <a:ea typeface="+mn-ea"/>
                <a:cs typeface="+mn-ea"/>
                <a:sym typeface="+mn-lt"/>
              </a:rPr>
              <a:t>(1)	MOV	AH,BX</a:t>
            </a:r>
            <a:endParaRPr kumimoji="1" lang="en-US" altLang="zh-CN" dirty="0">
              <a:latin typeface="+mn-lt"/>
              <a:ea typeface="+mn-ea"/>
              <a:cs typeface="+mn-ea"/>
              <a:sym typeface="+mn-lt"/>
            </a:endParaRPr>
          </a:p>
          <a:p>
            <a:pPr>
              <a:lnSpc>
                <a:spcPct val="120000"/>
              </a:lnSpc>
            </a:pPr>
            <a:r>
              <a:rPr kumimoji="1" lang="en-US" altLang="zh-CN" dirty="0">
                <a:latin typeface="+mn-lt"/>
                <a:ea typeface="+mn-ea"/>
                <a:cs typeface="+mn-ea"/>
                <a:sym typeface="+mn-lt"/>
              </a:rPr>
              <a:t>(2)	MOV	[BX],[SI]</a:t>
            </a:r>
            <a:endParaRPr kumimoji="1" lang="en-US" altLang="zh-CN" dirty="0">
              <a:latin typeface="+mn-lt"/>
              <a:ea typeface="+mn-ea"/>
              <a:cs typeface="+mn-ea"/>
              <a:sym typeface="+mn-lt"/>
            </a:endParaRPr>
          </a:p>
          <a:p>
            <a:pPr>
              <a:lnSpc>
                <a:spcPct val="120000"/>
              </a:lnSpc>
            </a:pPr>
            <a:r>
              <a:rPr kumimoji="1" lang="en-US" altLang="zh-CN" dirty="0">
                <a:latin typeface="+mn-lt"/>
                <a:ea typeface="+mn-ea"/>
                <a:cs typeface="+mn-ea"/>
                <a:sym typeface="+mn-lt"/>
              </a:rPr>
              <a:t>(3)	MOV	AX,[DI][SI]</a:t>
            </a:r>
            <a:endParaRPr kumimoji="1" lang="en-US" altLang="zh-CN" dirty="0">
              <a:latin typeface="+mn-lt"/>
              <a:ea typeface="+mn-ea"/>
              <a:cs typeface="+mn-ea"/>
              <a:sym typeface="+mn-lt"/>
            </a:endParaRPr>
          </a:p>
          <a:p>
            <a:pPr>
              <a:lnSpc>
                <a:spcPct val="120000"/>
              </a:lnSpc>
            </a:pPr>
            <a:r>
              <a:rPr kumimoji="1" lang="en-US" altLang="zh-CN" dirty="0">
                <a:latin typeface="+mn-lt"/>
                <a:ea typeface="+mn-ea"/>
                <a:cs typeface="+mn-ea"/>
                <a:sym typeface="+mn-lt"/>
              </a:rPr>
              <a:t>(4)	MOV	MYDAT[BX][SI],ES:AX</a:t>
            </a:r>
            <a:endParaRPr kumimoji="1" lang="en-US" altLang="zh-CN" dirty="0">
              <a:latin typeface="+mn-lt"/>
              <a:ea typeface="+mn-ea"/>
              <a:cs typeface="+mn-ea"/>
              <a:sym typeface="+mn-lt"/>
            </a:endParaRPr>
          </a:p>
          <a:p>
            <a:pPr>
              <a:lnSpc>
                <a:spcPct val="120000"/>
              </a:lnSpc>
            </a:pPr>
            <a:r>
              <a:rPr kumimoji="1" lang="en-US" altLang="zh-CN" dirty="0">
                <a:latin typeface="+mn-lt"/>
                <a:ea typeface="+mn-ea"/>
                <a:cs typeface="+mn-ea"/>
                <a:sym typeface="+mn-lt"/>
              </a:rPr>
              <a:t>(5)	MOV	CS,AX</a:t>
            </a:r>
            <a:endParaRPr kumimoji="1" lang="en-US" altLang="zh-CN" dirty="0">
              <a:latin typeface="+mn-lt"/>
              <a:ea typeface="+mn-ea"/>
              <a:cs typeface="+mn-ea"/>
              <a:sym typeface="+mn-lt"/>
            </a:endParaRPr>
          </a:p>
          <a:p>
            <a:pPr>
              <a:lnSpc>
                <a:spcPct val="120000"/>
              </a:lnSpc>
            </a:pPr>
            <a:endParaRPr kumimoji="1" lang="en-US" altLang="zh-CN" dirty="0">
              <a:latin typeface="+mn-lt"/>
              <a:ea typeface="+mn-ea"/>
              <a:cs typeface="+mn-ea"/>
              <a:sym typeface="+mn-lt"/>
            </a:endParaRPr>
          </a:p>
          <a:p>
            <a:pPr>
              <a:lnSpc>
                <a:spcPct val="120000"/>
              </a:lnSpc>
            </a:pPr>
            <a:r>
              <a:rPr kumimoji="1" lang="en-US" altLang="zh-CN" dirty="0">
                <a:latin typeface="+mn-lt"/>
                <a:ea typeface="+mn-ea"/>
                <a:cs typeface="+mn-ea"/>
                <a:sym typeface="+mn-lt"/>
              </a:rPr>
              <a:t>2</a:t>
            </a:r>
            <a:r>
              <a:rPr kumimoji="1" lang="zh-CN" altLang="en-US" dirty="0">
                <a:latin typeface="+mn-lt"/>
                <a:ea typeface="+mn-ea"/>
                <a:cs typeface="+mn-ea"/>
                <a:sym typeface="+mn-lt"/>
              </a:rPr>
              <a:t>、下列哪些指令是非法的</a:t>
            </a:r>
            <a:endParaRPr kumimoji="1" lang="zh-CN" altLang="en-US" dirty="0">
              <a:latin typeface="+mn-lt"/>
              <a:ea typeface="+mn-ea"/>
              <a:cs typeface="+mn-ea"/>
              <a:sym typeface="+mn-lt"/>
            </a:endParaRPr>
          </a:p>
          <a:p>
            <a:pPr>
              <a:lnSpc>
                <a:spcPct val="120000"/>
              </a:lnSpc>
            </a:pPr>
            <a:r>
              <a:rPr kumimoji="1" lang="en-US" altLang="zh-CN" dirty="0">
                <a:latin typeface="+mn-lt"/>
                <a:ea typeface="+mn-ea"/>
                <a:cs typeface="+mn-ea"/>
                <a:sym typeface="+mn-lt"/>
              </a:rPr>
              <a:t>(1)	CMP	15,BX</a:t>
            </a:r>
            <a:endParaRPr kumimoji="1" lang="en-US" altLang="zh-CN" dirty="0">
              <a:latin typeface="+mn-lt"/>
              <a:ea typeface="+mn-ea"/>
              <a:cs typeface="+mn-ea"/>
              <a:sym typeface="+mn-lt"/>
            </a:endParaRPr>
          </a:p>
          <a:p>
            <a:pPr>
              <a:lnSpc>
                <a:spcPct val="120000"/>
              </a:lnSpc>
            </a:pPr>
            <a:r>
              <a:rPr kumimoji="1" lang="en-US" altLang="zh-CN" dirty="0">
                <a:latin typeface="+mn-lt"/>
                <a:ea typeface="+mn-ea"/>
                <a:cs typeface="+mn-ea"/>
                <a:sym typeface="+mn-lt"/>
              </a:rPr>
              <a:t>(2)	CMP	BYTE PTR OP1,25</a:t>
            </a:r>
            <a:endParaRPr kumimoji="1" lang="en-US" altLang="zh-CN" dirty="0">
              <a:latin typeface="+mn-lt"/>
              <a:ea typeface="+mn-ea"/>
              <a:cs typeface="+mn-ea"/>
              <a:sym typeface="+mn-lt"/>
            </a:endParaRPr>
          </a:p>
          <a:p>
            <a:pPr>
              <a:lnSpc>
                <a:spcPct val="120000"/>
              </a:lnSpc>
            </a:pPr>
            <a:r>
              <a:rPr kumimoji="1" lang="en-US" altLang="zh-CN" dirty="0">
                <a:latin typeface="+mn-lt"/>
                <a:ea typeface="+mn-ea"/>
                <a:cs typeface="+mn-ea"/>
                <a:sym typeface="+mn-lt"/>
              </a:rPr>
              <a:t>(3)	CMP	OP1,OP2</a:t>
            </a:r>
            <a:endParaRPr kumimoji="1" lang="en-US" altLang="zh-CN" dirty="0">
              <a:latin typeface="+mn-lt"/>
              <a:ea typeface="+mn-ea"/>
              <a:cs typeface="+mn-ea"/>
              <a:sym typeface="+mn-lt"/>
            </a:endParaRPr>
          </a:p>
          <a:p>
            <a:pPr>
              <a:lnSpc>
                <a:spcPct val="120000"/>
              </a:lnSpc>
            </a:pPr>
            <a:r>
              <a:rPr kumimoji="1" lang="en-US" altLang="zh-CN" dirty="0">
                <a:latin typeface="+mn-lt"/>
                <a:ea typeface="+mn-ea"/>
                <a:cs typeface="+mn-ea"/>
                <a:sym typeface="+mn-lt"/>
              </a:rPr>
              <a:t>(4)	CMP	AX,OP1</a:t>
            </a:r>
            <a:endParaRPr kumimoji="1" lang="en-US" altLang="zh-CN" dirty="0">
              <a:latin typeface="+mn-lt"/>
              <a:ea typeface="+mn-ea"/>
              <a:cs typeface="+mn-ea"/>
              <a:sym typeface="+mn-lt"/>
            </a:endParaRPr>
          </a:p>
        </p:txBody>
      </p:sp>
      <p:pic>
        <p:nvPicPr>
          <p:cNvPr id="3" name="图片 2"/>
          <p:cNvPicPr>
            <a:picLocks noChangeAspect="1"/>
          </p:cNvPicPr>
          <p:nvPr/>
        </p:nvPicPr>
        <p:blipFill>
          <a:blip r:embed="rId1">
            <a:extLst>
              <a:ext uri="{BEBA8EAE-BF5A-486C-A8C5-ECC9F3942E4B}">
                <a14:imgProps xmlns:a14="http://schemas.microsoft.com/office/drawing/2010/main">
                  <a14:imgLayer r:embed="rId2">
                    <a14:imgEffect>
                      <a14:backgroundRemoval t="10000" b="92623" l="1311" r="90000">
                        <a14:foregroundMark x1="25410" y1="74918" x2="25410" y2="74918"/>
                        <a14:foregroundMark x1="19672" y1="70984" x2="19672" y2="70984"/>
                        <a14:foregroundMark x1="18852" y1="72295" x2="18852" y2="72295"/>
                        <a14:foregroundMark x1="18361" y1="72787" x2="18361" y2="72787"/>
                        <a14:foregroundMark x1="17541" y1="73115" x2="17541" y2="73115"/>
                        <a14:foregroundMark x1="16885" y1="74262" x2="16885" y2="74262"/>
                        <a14:foregroundMark x1="15902" y1="74918" x2="15902" y2="74918"/>
                        <a14:foregroundMark x1="15246" y1="75082" x2="15246" y2="75082"/>
                        <a14:foregroundMark x1="19344" y1="70492" x2="19344" y2="70492"/>
                        <a14:foregroundMark x1="17049" y1="72787" x2="17049" y2="72787"/>
                        <a14:foregroundMark x1="16066" y1="73770" x2="16066" y2="73770"/>
                        <a14:foregroundMark x1="14262" y1="75574" x2="14262" y2="75574"/>
                      </a14:backgroundRemoval>
                    </a14:imgEffect>
                  </a14:imgLayer>
                </a14:imgProps>
              </a:ext>
              <a:ext uri="{28A0092B-C50C-407E-A947-70E740481C1C}">
                <a14:useLocalDpi xmlns:a14="http://schemas.microsoft.com/office/drawing/2010/main" val="0"/>
              </a:ext>
            </a:extLst>
          </a:blip>
          <a:stretch>
            <a:fillRect/>
          </a:stretch>
        </p:blipFill>
        <p:spPr>
          <a:xfrm flipH="1">
            <a:off x="6697992" y="1057275"/>
            <a:ext cx="1761796" cy="1761796"/>
          </a:xfrm>
          <a:prstGeom prst="rect">
            <a:avLst/>
          </a:prstGeom>
        </p:spPr>
      </p:pic>
      <p:sp>
        <p:nvSpPr>
          <p:cNvPr id="4" name="矩形 3"/>
          <p:cNvSpPr/>
          <p:nvPr/>
        </p:nvSpPr>
        <p:spPr>
          <a:xfrm>
            <a:off x="6697992" y="2578165"/>
            <a:ext cx="1954381" cy="1003608"/>
          </a:xfrm>
          <a:prstGeom prst="rect">
            <a:avLst/>
          </a:prstGeom>
        </p:spPr>
        <p:txBody>
          <a:bodyPr wrap="none">
            <a:spAutoFit/>
          </a:bodyPr>
          <a:lstStyle/>
          <a:p>
            <a:pPr>
              <a:lnSpc>
                <a:spcPct val="120000"/>
              </a:lnSpc>
              <a:spcBef>
                <a:spcPct val="20000"/>
              </a:spcBef>
            </a:pPr>
            <a:r>
              <a:rPr lang="zh-CN" altLang="en-US" sz="5400" dirty="0">
                <a:solidFill>
                  <a:srgbClr val="C00000"/>
                </a:solidFill>
                <a:latin typeface="+mn-lt"/>
                <a:ea typeface="+mn-ea"/>
                <a:cs typeface="+mn-ea"/>
                <a:sym typeface="+mn-lt"/>
              </a:rPr>
              <a:t>作  业</a:t>
            </a:r>
            <a:endParaRPr lang="zh-CN" altLang="en-US" sz="5400" dirty="0">
              <a:solidFill>
                <a:srgbClr val="C00000"/>
              </a:solidFill>
              <a:latin typeface="+mn-lt"/>
              <a:ea typeface="+mn-ea"/>
              <a:cs typeface="+mn-ea"/>
              <a:sym typeface="+mn-lt"/>
            </a:endParaRPr>
          </a:p>
        </p:txBody>
      </p:sp>
    </p:spTree>
  </p:cSld>
  <p:clrMapOvr>
    <a:masterClrMapping/>
  </p:clrMapOvr>
  <p:transition>
    <p:random/>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4"/>
          <p:cNvSpPr txBox="1">
            <a:spLocks noChangeArrowheads="1"/>
          </p:cNvSpPr>
          <p:nvPr/>
        </p:nvSpPr>
        <p:spPr bwMode="auto">
          <a:xfrm>
            <a:off x="577559" y="1414658"/>
            <a:ext cx="8351837" cy="480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lnSpc>
                <a:spcPct val="130000"/>
              </a:lnSpc>
              <a:spcBef>
                <a:spcPct val="15000"/>
              </a:spcBef>
            </a:pPr>
            <a:r>
              <a:rPr lang="en-US" altLang="zh-CN" dirty="0">
                <a:latin typeface="+mn-lt"/>
                <a:ea typeface="+mn-ea"/>
                <a:cs typeface="+mn-ea"/>
                <a:sym typeface="+mn-lt"/>
              </a:rPr>
              <a:t>3</a:t>
            </a:r>
            <a:r>
              <a:rPr lang="zh-CN" altLang="en-US" dirty="0">
                <a:latin typeface="+mn-lt"/>
                <a:ea typeface="+mn-ea"/>
                <a:cs typeface="+mn-ea"/>
                <a:sym typeface="+mn-lt"/>
              </a:rPr>
              <a:t>、假设下列指令中的所有标示符均为类型属性为字的变量，请指出下列指令中哪些是非法的？它们的错误是什么？</a:t>
            </a:r>
            <a:endParaRPr lang="zh-CN" altLang="en-US" dirty="0">
              <a:latin typeface="+mn-lt"/>
              <a:ea typeface="+mn-ea"/>
              <a:cs typeface="+mn-ea"/>
              <a:sym typeface="+mn-lt"/>
            </a:endParaRPr>
          </a:p>
          <a:p>
            <a:pPr eaLnBrk="1" hangingPunct="1">
              <a:lnSpc>
                <a:spcPct val="130000"/>
              </a:lnSpc>
              <a:spcBef>
                <a:spcPct val="15000"/>
              </a:spcBef>
            </a:pPr>
            <a:r>
              <a:rPr lang="en-US" altLang="zh-CN" dirty="0">
                <a:latin typeface="+mn-lt"/>
                <a:ea typeface="+mn-ea"/>
                <a:cs typeface="+mn-ea"/>
                <a:sym typeface="+mn-lt"/>
              </a:rPr>
              <a:t>(1)	MOV	BP,AL</a:t>
            </a:r>
            <a:endParaRPr lang="en-US" altLang="zh-CN" dirty="0">
              <a:latin typeface="+mn-lt"/>
              <a:ea typeface="+mn-ea"/>
              <a:cs typeface="+mn-ea"/>
              <a:sym typeface="+mn-lt"/>
            </a:endParaRPr>
          </a:p>
          <a:p>
            <a:pPr eaLnBrk="1" hangingPunct="1">
              <a:lnSpc>
                <a:spcPct val="130000"/>
              </a:lnSpc>
              <a:spcBef>
                <a:spcPct val="15000"/>
              </a:spcBef>
            </a:pPr>
            <a:r>
              <a:rPr lang="en-US" altLang="zh-CN" dirty="0">
                <a:latin typeface="+mn-lt"/>
                <a:ea typeface="+mn-ea"/>
                <a:cs typeface="+mn-ea"/>
                <a:sym typeface="+mn-lt"/>
              </a:rPr>
              <a:t>(2)	MOV	WORD_OP[BX+4*3][DI],SP </a:t>
            </a:r>
            <a:endParaRPr lang="en-US" altLang="zh-CN" dirty="0">
              <a:latin typeface="+mn-lt"/>
              <a:ea typeface="+mn-ea"/>
              <a:cs typeface="+mn-ea"/>
              <a:sym typeface="+mn-lt"/>
            </a:endParaRPr>
          </a:p>
          <a:p>
            <a:pPr eaLnBrk="1" hangingPunct="1">
              <a:lnSpc>
                <a:spcPct val="130000"/>
              </a:lnSpc>
              <a:spcBef>
                <a:spcPct val="15000"/>
              </a:spcBef>
            </a:pPr>
            <a:r>
              <a:rPr lang="en-US" altLang="zh-CN" dirty="0">
                <a:latin typeface="+mn-lt"/>
                <a:ea typeface="+mn-ea"/>
                <a:cs typeface="+mn-ea"/>
                <a:sym typeface="+mn-lt"/>
              </a:rPr>
              <a:t>(3)	MOV 	WORD_OP1,WORD_OP2</a:t>
            </a:r>
            <a:endParaRPr lang="en-US" altLang="zh-CN" dirty="0">
              <a:latin typeface="+mn-lt"/>
              <a:ea typeface="+mn-ea"/>
              <a:cs typeface="+mn-ea"/>
              <a:sym typeface="+mn-lt"/>
            </a:endParaRPr>
          </a:p>
          <a:p>
            <a:pPr eaLnBrk="1" hangingPunct="1">
              <a:lnSpc>
                <a:spcPct val="130000"/>
              </a:lnSpc>
              <a:spcBef>
                <a:spcPct val="15000"/>
              </a:spcBef>
            </a:pPr>
            <a:r>
              <a:rPr lang="en-US" altLang="zh-CN" dirty="0">
                <a:latin typeface="+mn-lt"/>
                <a:ea typeface="+mn-ea"/>
                <a:cs typeface="+mn-ea"/>
                <a:sym typeface="+mn-lt"/>
              </a:rPr>
              <a:t>(4)	MOV	AX,WORD_OP1[DX]</a:t>
            </a:r>
            <a:endParaRPr lang="en-US" altLang="zh-CN" dirty="0">
              <a:latin typeface="+mn-lt"/>
              <a:ea typeface="+mn-ea"/>
              <a:cs typeface="+mn-ea"/>
              <a:sym typeface="+mn-lt"/>
            </a:endParaRPr>
          </a:p>
          <a:p>
            <a:pPr eaLnBrk="1" hangingPunct="1">
              <a:lnSpc>
                <a:spcPct val="130000"/>
              </a:lnSpc>
              <a:spcBef>
                <a:spcPct val="15000"/>
              </a:spcBef>
            </a:pPr>
            <a:r>
              <a:rPr lang="en-US" altLang="zh-CN" dirty="0">
                <a:latin typeface="+mn-lt"/>
                <a:ea typeface="+mn-ea"/>
                <a:cs typeface="+mn-ea"/>
                <a:sym typeface="+mn-lt"/>
              </a:rPr>
              <a:t>(5)	MOV	SAVE_WORD,DS</a:t>
            </a:r>
            <a:endParaRPr lang="en-US" altLang="zh-CN" dirty="0">
              <a:latin typeface="+mn-lt"/>
              <a:ea typeface="+mn-ea"/>
              <a:cs typeface="+mn-ea"/>
              <a:sym typeface="+mn-lt"/>
            </a:endParaRPr>
          </a:p>
          <a:p>
            <a:pPr eaLnBrk="1" hangingPunct="1">
              <a:lnSpc>
                <a:spcPct val="130000"/>
              </a:lnSpc>
              <a:spcBef>
                <a:spcPct val="15000"/>
              </a:spcBef>
            </a:pPr>
            <a:r>
              <a:rPr lang="en-US" altLang="zh-CN" dirty="0">
                <a:latin typeface="+mn-lt"/>
                <a:ea typeface="+mn-ea"/>
                <a:cs typeface="+mn-ea"/>
                <a:sym typeface="+mn-lt"/>
              </a:rPr>
              <a:t>(6)	MOV	SP,SS:DATA_WORD[BX][SI]</a:t>
            </a:r>
            <a:endParaRPr lang="en-US" altLang="zh-CN" dirty="0">
              <a:latin typeface="+mn-lt"/>
              <a:ea typeface="+mn-ea"/>
              <a:cs typeface="+mn-ea"/>
              <a:sym typeface="+mn-lt"/>
            </a:endParaRPr>
          </a:p>
          <a:p>
            <a:pPr eaLnBrk="1" hangingPunct="1">
              <a:lnSpc>
                <a:spcPct val="130000"/>
              </a:lnSpc>
              <a:spcBef>
                <a:spcPct val="15000"/>
              </a:spcBef>
            </a:pPr>
            <a:r>
              <a:rPr lang="en-US" altLang="zh-CN" dirty="0">
                <a:latin typeface="+mn-lt"/>
                <a:ea typeface="+mn-ea"/>
                <a:cs typeface="+mn-ea"/>
                <a:sym typeface="+mn-lt"/>
              </a:rPr>
              <a:t>(7)	MOV	[BX][SI],2</a:t>
            </a:r>
            <a:endParaRPr lang="en-US" altLang="zh-CN" dirty="0">
              <a:latin typeface="+mn-lt"/>
              <a:ea typeface="+mn-ea"/>
              <a:cs typeface="+mn-ea"/>
              <a:sym typeface="+mn-lt"/>
            </a:endParaRPr>
          </a:p>
        </p:txBody>
      </p:sp>
    </p:spTree>
  </p:cSld>
  <p:clrMapOvr>
    <a:masterClrMapping/>
  </p:clrMapOvr>
  <p:transition>
    <p:random/>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ext Box 2"/>
          <p:cNvSpPr txBox="1">
            <a:spLocks noChangeArrowheads="1"/>
          </p:cNvSpPr>
          <p:nvPr/>
        </p:nvSpPr>
        <p:spPr bwMode="auto">
          <a:xfrm>
            <a:off x="707539" y="1377335"/>
            <a:ext cx="8064500" cy="480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lnSpc>
                <a:spcPct val="130000"/>
              </a:lnSpc>
              <a:spcBef>
                <a:spcPct val="15000"/>
              </a:spcBef>
            </a:pPr>
            <a:r>
              <a:rPr lang="en-US" altLang="zh-CN" dirty="0">
                <a:latin typeface="+mn-lt"/>
                <a:ea typeface="+mn-ea"/>
                <a:cs typeface="+mn-ea"/>
                <a:sym typeface="+mn-lt"/>
              </a:rPr>
              <a:t>4</a:t>
            </a:r>
            <a:r>
              <a:rPr lang="zh-CN" altLang="en-US" dirty="0">
                <a:latin typeface="+mn-lt"/>
                <a:ea typeface="+mn-ea"/>
                <a:cs typeface="+mn-ea"/>
                <a:sym typeface="+mn-lt"/>
              </a:rPr>
              <a:t>、假设程序中的数据定义如下：</a:t>
            </a:r>
            <a:endParaRPr lang="zh-CN" altLang="en-US" dirty="0">
              <a:latin typeface="+mn-lt"/>
              <a:ea typeface="+mn-ea"/>
              <a:cs typeface="+mn-ea"/>
              <a:sym typeface="+mn-lt"/>
            </a:endParaRPr>
          </a:p>
          <a:p>
            <a:pPr eaLnBrk="1" hangingPunct="1">
              <a:lnSpc>
                <a:spcPct val="130000"/>
              </a:lnSpc>
              <a:spcBef>
                <a:spcPct val="15000"/>
              </a:spcBef>
            </a:pPr>
            <a:r>
              <a:rPr lang="zh-CN" altLang="en-US" dirty="0">
                <a:latin typeface="+mn-lt"/>
                <a:ea typeface="+mn-ea"/>
                <a:cs typeface="+mn-ea"/>
                <a:sym typeface="+mn-lt"/>
              </a:rPr>
              <a:t>	</a:t>
            </a:r>
            <a:r>
              <a:rPr lang="en-US" altLang="zh-CN" dirty="0">
                <a:latin typeface="+mn-lt"/>
                <a:ea typeface="+mn-ea"/>
                <a:cs typeface="+mn-ea"/>
                <a:sym typeface="+mn-lt"/>
              </a:rPr>
              <a:t>LNAME		DB	30 DUP(?)</a:t>
            </a:r>
            <a:endParaRPr lang="en-US" altLang="zh-CN" dirty="0">
              <a:latin typeface="+mn-lt"/>
              <a:ea typeface="+mn-ea"/>
              <a:cs typeface="+mn-ea"/>
              <a:sym typeface="+mn-lt"/>
            </a:endParaRPr>
          </a:p>
          <a:p>
            <a:pPr eaLnBrk="1" hangingPunct="1">
              <a:lnSpc>
                <a:spcPct val="130000"/>
              </a:lnSpc>
              <a:spcBef>
                <a:spcPct val="15000"/>
              </a:spcBef>
            </a:pPr>
            <a:r>
              <a:rPr lang="en-US" altLang="zh-CN" dirty="0">
                <a:latin typeface="+mn-lt"/>
                <a:ea typeface="+mn-ea"/>
                <a:cs typeface="+mn-ea"/>
                <a:sym typeface="+mn-lt"/>
              </a:rPr>
              <a:t>	ADDRESS	DB	30 DUP(?)</a:t>
            </a:r>
            <a:endParaRPr lang="en-US" altLang="zh-CN" dirty="0">
              <a:latin typeface="+mn-lt"/>
              <a:ea typeface="+mn-ea"/>
              <a:cs typeface="+mn-ea"/>
              <a:sym typeface="+mn-lt"/>
            </a:endParaRPr>
          </a:p>
          <a:p>
            <a:pPr eaLnBrk="1" hangingPunct="1">
              <a:lnSpc>
                <a:spcPct val="130000"/>
              </a:lnSpc>
              <a:spcBef>
                <a:spcPct val="15000"/>
              </a:spcBef>
            </a:pPr>
            <a:r>
              <a:rPr lang="en-US" altLang="zh-CN" dirty="0">
                <a:latin typeface="+mn-lt"/>
                <a:ea typeface="+mn-ea"/>
                <a:cs typeface="+mn-ea"/>
                <a:sym typeface="+mn-lt"/>
              </a:rPr>
              <a:t>	CITY		DB	15 DUP(?) </a:t>
            </a:r>
            <a:endParaRPr lang="en-US" altLang="zh-CN" dirty="0">
              <a:latin typeface="+mn-lt"/>
              <a:ea typeface="+mn-ea"/>
              <a:cs typeface="+mn-ea"/>
              <a:sym typeface="+mn-lt"/>
            </a:endParaRPr>
          </a:p>
          <a:p>
            <a:pPr eaLnBrk="1" hangingPunct="1">
              <a:lnSpc>
                <a:spcPct val="130000"/>
              </a:lnSpc>
              <a:spcBef>
                <a:spcPct val="15000"/>
              </a:spcBef>
            </a:pPr>
            <a:r>
              <a:rPr lang="en-US" altLang="zh-CN" dirty="0">
                <a:latin typeface="+mn-lt"/>
                <a:ea typeface="+mn-ea"/>
                <a:cs typeface="+mn-ea"/>
                <a:sym typeface="+mn-lt"/>
              </a:rPr>
              <a:t>	CODE_LIST	DB	1,7,8,3,2</a:t>
            </a:r>
            <a:endParaRPr lang="en-US" altLang="zh-CN" dirty="0">
              <a:latin typeface="+mn-lt"/>
              <a:ea typeface="+mn-ea"/>
              <a:cs typeface="+mn-ea"/>
              <a:sym typeface="+mn-lt"/>
            </a:endParaRPr>
          </a:p>
          <a:p>
            <a:pPr eaLnBrk="1" hangingPunct="1">
              <a:lnSpc>
                <a:spcPct val="130000"/>
              </a:lnSpc>
              <a:spcBef>
                <a:spcPct val="15000"/>
              </a:spcBef>
            </a:pPr>
            <a:r>
              <a:rPr lang="en-US" altLang="zh-CN" dirty="0">
                <a:latin typeface="+mn-lt"/>
                <a:ea typeface="+mn-ea"/>
                <a:cs typeface="+mn-ea"/>
                <a:sym typeface="+mn-lt"/>
              </a:rPr>
              <a:t>(1) </a:t>
            </a:r>
            <a:r>
              <a:rPr lang="zh-CN" altLang="en-US" dirty="0">
                <a:latin typeface="+mn-lt"/>
                <a:ea typeface="+mn-ea"/>
                <a:cs typeface="+mn-ea"/>
                <a:sym typeface="+mn-lt"/>
              </a:rPr>
              <a:t>用一条</a:t>
            </a:r>
            <a:r>
              <a:rPr lang="en-US" altLang="zh-CN" dirty="0">
                <a:latin typeface="+mn-lt"/>
                <a:ea typeface="+mn-ea"/>
                <a:cs typeface="+mn-ea"/>
                <a:sym typeface="+mn-lt"/>
              </a:rPr>
              <a:t>MOV</a:t>
            </a:r>
            <a:r>
              <a:rPr lang="zh-CN" altLang="en-US" dirty="0">
                <a:latin typeface="+mn-lt"/>
                <a:ea typeface="+mn-ea"/>
                <a:cs typeface="+mn-ea"/>
                <a:sym typeface="+mn-lt"/>
              </a:rPr>
              <a:t>指令将</a:t>
            </a:r>
            <a:r>
              <a:rPr lang="en-US" altLang="zh-CN" dirty="0">
                <a:latin typeface="+mn-lt"/>
                <a:ea typeface="+mn-ea"/>
                <a:cs typeface="+mn-ea"/>
                <a:sym typeface="+mn-lt"/>
              </a:rPr>
              <a:t>LNAME</a:t>
            </a:r>
            <a:r>
              <a:rPr lang="zh-CN" altLang="en-US" dirty="0">
                <a:latin typeface="+mn-lt"/>
                <a:ea typeface="+mn-ea"/>
                <a:cs typeface="+mn-ea"/>
                <a:sym typeface="+mn-lt"/>
              </a:rPr>
              <a:t>的偏移地址放入</a:t>
            </a:r>
            <a:r>
              <a:rPr lang="en-US" altLang="zh-CN" dirty="0">
                <a:latin typeface="+mn-lt"/>
                <a:ea typeface="+mn-ea"/>
                <a:cs typeface="+mn-ea"/>
                <a:sym typeface="+mn-lt"/>
              </a:rPr>
              <a:t>AX</a:t>
            </a:r>
            <a:r>
              <a:rPr lang="zh-CN" altLang="en-US" dirty="0">
                <a:latin typeface="+mn-lt"/>
                <a:ea typeface="+mn-ea"/>
                <a:cs typeface="+mn-ea"/>
                <a:sym typeface="+mn-lt"/>
              </a:rPr>
              <a:t>。</a:t>
            </a:r>
            <a:endParaRPr lang="zh-CN" altLang="en-US" dirty="0">
              <a:latin typeface="+mn-lt"/>
              <a:ea typeface="+mn-ea"/>
              <a:cs typeface="+mn-ea"/>
              <a:sym typeface="+mn-lt"/>
            </a:endParaRPr>
          </a:p>
          <a:p>
            <a:pPr eaLnBrk="1" hangingPunct="1">
              <a:lnSpc>
                <a:spcPct val="130000"/>
              </a:lnSpc>
              <a:spcBef>
                <a:spcPct val="15000"/>
              </a:spcBef>
            </a:pPr>
            <a:r>
              <a:rPr lang="en-US" altLang="zh-CN" dirty="0">
                <a:latin typeface="+mn-lt"/>
                <a:ea typeface="+mn-ea"/>
                <a:cs typeface="+mn-ea"/>
                <a:sym typeface="+mn-lt"/>
              </a:rPr>
              <a:t>(2) </a:t>
            </a:r>
            <a:r>
              <a:rPr lang="zh-CN" altLang="en-US" dirty="0">
                <a:latin typeface="+mn-lt"/>
                <a:ea typeface="+mn-ea"/>
                <a:cs typeface="+mn-ea"/>
                <a:sym typeface="+mn-lt"/>
              </a:rPr>
              <a:t>用一条指令将</a:t>
            </a:r>
            <a:r>
              <a:rPr lang="en-US" altLang="zh-CN" dirty="0">
                <a:latin typeface="+mn-lt"/>
                <a:ea typeface="+mn-ea"/>
                <a:cs typeface="+mn-ea"/>
                <a:sym typeface="+mn-lt"/>
              </a:rPr>
              <a:t>CODE_LIST</a:t>
            </a:r>
            <a:r>
              <a:rPr lang="zh-CN" altLang="en-US" dirty="0">
                <a:latin typeface="+mn-lt"/>
                <a:ea typeface="+mn-ea"/>
                <a:cs typeface="+mn-ea"/>
                <a:sym typeface="+mn-lt"/>
              </a:rPr>
              <a:t>的头两个字节的内容放到</a:t>
            </a:r>
            <a:r>
              <a:rPr lang="en-US" altLang="zh-CN" dirty="0">
                <a:latin typeface="+mn-lt"/>
                <a:ea typeface="+mn-ea"/>
                <a:cs typeface="+mn-ea"/>
                <a:sym typeface="+mn-lt"/>
              </a:rPr>
              <a:t>SI</a:t>
            </a:r>
            <a:r>
              <a:rPr lang="zh-CN" altLang="en-US" dirty="0">
                <a:latin typeface="+mn-lt"/>
                <a:ea typeface="+mn-ea"/>
                <a:cs typeface="+mn-ea"/>
                <a:sym typeface="+mn-lt"/>
              </a:rPr>
              <a:t>。</a:t>
            </a:r>
            <a:endParaRPr lang="zh-CN" altLang="en-US" dirty="0">
              <a:latin typeface="+mn-lt"/>
              <a:ea typeface="+mn-ea"/>
              <a:cs typeface="+mn-ea"/>
              <a:sym typeface="+mn-lt"/>
            </a:endParaRPr>
          </a:p>
          <a:p>
            <a:pPr eaLnBrk="1" hangingPunct="1">
              <a:lnSpc>
                <a:spcPct val="130000"/>
              </a:lnSpc>
              <a:spcBef>
                <a:spcPct val="15000"/>
              </a:spcBef>
            </a:pPr>
            <a:r>
              <a:rPr lang="en-US" altLang="zh-CN" dirty="0">
                <a:latin typeface="+mn-lt"/>
                <a:ea typeface="+mn-ea"/>
                <a:cs typeface="+mn-ea"/>
                <a:sym typeface="+mn-lt"/>
              </a:rPr>
              <a:t>(3) </a:t>
            </a:r>
            <a:r>
              <a:rPr lang="zh-CN" altLang="en-US" dirty="0">
                <a:latin typeface="+mn-lt"/>
                <a:ea typeface="+mn-ea"/>
                <a:cs typeface="+mn-ea"/>
                <a:sym typeface="+mn-lt"/>
              </a:rPr>
              <a:t>写一条伪操作使</a:t>
            </a:r>
            <a:r>
              <a:rPr lang="en-US" altLang="zh-CN" dirty="0">
                <a:latin typeface="+mn-lt"/>
                <a:ea typeface="+mn-ea"/>
                <a:cs typeface="+mn-ea"/>
                <a:sym typeface="+mn-lt"/>
              </a:rPr>
              <a:t>CODE_LENGHT</a:t>
            </a:r>
            <a:r>
              <a:rPr lang="zh-CN" altLang="en-US" dirty="0">
                <a:latin typeface="+mn-lt"/>
                <a:ea typeface="+mn-ea"/>
                <a:cs typeface="+mn-ea"/>
                <a:sym typeface="+mn-lt"/>
              </a:rPr>
              <a:t>的值等于</a:t>
            </a:r>
            <a:r>
              <a:rPr lang="en-US" altLang="zh-CN" dirty="0">
                <a:latin typeface="+mn-lt"/>
                <a:ea typeface="+mn-ea"/>
                <a:cs typeface="+mn-ea"/>
                <a:sym typeface="+mn-lt"/>
              </a:rPr>
              <a:t>CODE_LIST</a:t>
            </a:r>
            <a:r>
              <a:rPr lang="zh-CN" altLang="en-US" dirty="0">
                <a:latin typeface="+mn-lt"/>
                <a:ea typeface="+mn-ea"/>
                <a:cs typeface="+mn-ea"/>
                <a:sym typeface="+mn-lt"/>
              </a:rPr>
              <a:t>域的实际长度</a:t>
            </a:r>
            <a:endParaRPr lang="zh-CN" altLang="en-US" dirty="0">
              <a:latin typeface="+mn-lt"/>
              <a:ea typeface="+mn-ea"/>
              <a:cs typeface="+mn-ea"/>
              <a:sym typeface="+mn-lt"/>
            </a:endParaRPr>
          </a:p>
        </p:txBody>
      </p:sp>
    </p:spTree>
  </p:cSld>
  <p:clrMapOvr>
    <a:masterClrMapping/>
  </p:clrMapOvr>
  <p:transition>
    <p:random/>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2"/>
          <p:cNvSpPr txBox="1">
            <a:spLocks noChangeArrowheads="1"/>
          </p:cNvSpPr>
          <p:nvPr/>
        </p:nvSpPr>
        <p:spPr bwMode="auto">
          <a:xfrm>
            <a:off x="971550" y="1329256"/>
            <a:ext cx="7200900" cy="4653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lnSpc>
                <a:spcPct val="150000"/>
              </a:lnSpc>
              <a:spcBef>
                <a:spcPct val="5000"/>
              </a:spcBef>
            </a:pPr>
            <a:r>
              <a:rPr lang="en-US" altLang="zh-CN" dirty="0">
                <a:latin typeface="+mn-lt"/>
                <a:ea typeface="+mn-ea"/>
                <a:cs typeface="+mn-ea"/>
                <a:sym typeface="+mn-lt"/>
              </a:rPr>
              <a:t>5</a:t>
            </a:r>
            <a:r>
              <a:rPr lang="zh-CN" altLang="en-US" dirty="0">
                <a:latin typeface="+mn-lt"/>
                <a:ea typeface="+mn-ea"/>
                <a:cs typeface="+mn-ea"/>
                <a:sym typeface="+mn-lt"/>
              </a:rPr>
              <a:t>、试说明下述指令中哪些需要加上</a:t>
            </a:r>
            <a:r>
              <a:rPr lang="en-US" altLang="zh-CN" dirty="0">
                <a:latin typeface="+mn-lt"/>
                <a:ea typeface="+mn-ea"/>
                <a:cs typeface="+mn-ea"/>
                <a:sym typeface="+mn-lt"/>
              </a:rPr>
              <a:t>PTR</a:t>
            </a:r>
            <a:r>
              <a:rPr lang="zh-CN" altLang="en-US" dirty="0">
                <a:latin typeface="+mn-lt"/>
                <a:ea typeface="+mn-ea"/>
                <a:cs typeface="+mn-ea"/>
                <a:sym typeface="+mn-lt"/>
              </a:rPr>
              <a:t>伪操作：</a:t>
            </a:r>
            <a:endParaRPr lang="zh-CN" altLang="en-US" dirty="0">
              <a:latin typeface="+mn-lt"/>
              <a:ea typeface="+mn-ea"/>
              <a:cs typeface="+mn-ea"/>
              <a:sym typeface="+mn-lt"/>
            </a:endParaRPr>
          </a:p>
          <a:p>
            <a:pPr eaLnBrk="1" hangingPunct="1">
              <a:lnSpc>
                <a:spcPct val="150000"/>
              </a:lnSpc>
              <a:spcBef>
                <a:spcPct val="5000"/>
              </a:spcBef>
            </a:pPr>
            <a:r>
              <a:rPr lang="zh-CN" altLang="en-US" dirty="0">
                <a:latin typeface="+mn-lt"/>
                <a:ea typeface="+mn-ea"/>
                <a:cs typeface="+mn-ea"/>
                <a:sym typeface="+mn-lt"/>
              </a:rPr>
              <a:t>	</a:t>
            </a:r>
            <a:r>
              <a:rPr lang="en-US" altLang="zh-CN" dirty="0">
                <a:latin typeface="+mn-lt"/>
                <a:ea typeface="+mn-ea"/>
                <a:cs typeface="+mn-ea"/>
                <a:sym typeface="+mn-lt"/>
              </a:rPr>
              <a:t>BVAL	DB	10H,20H</a:t>
            </a:r>
            <a:endParaRPr lang="en-US" altLang="zh-CN" dirty="0">
              <a:latin typeface="+mn-lt"/>
              <a:ea typeface="+mn-ea"/>
              <a:cs typeface="+mn-ea"/>
              <a:sym typeface="+mn-lt"/>
            </a:endParaRPr>
          </a:p>
          <a:p>
            <a:pPr eaLnBrk="1" hangingPunct="1">
              <a:lnSpc>
                <a:spcPct val="150000"/>
              </a:lnSpc>
              <a:spcBef>
                <a:spcPct val="5000"/>
              </a:spcBef>
            </a:pPr>
            <a:r>
              <a:rPr lang="en-US" altLang="zh-CN" dirty="0">
                <a:latin typeface="+mn-lt"/>
                <a:ea typeface="+mn-ea"/>
                <a:cs typeface="+mn-ea"/>
                <a:sym typeface="+mn-lt"/>
              </a:rPr>
              <a:t>	WVAL	DW	1000H</a:t>
            </a:r>
            <a:endParaRPr lang="en-US" altLang="zh-CN" dirty="0">
              <a:latin typeface="+mn-lt"/>
              <a:ea typeface="+mn-ea"/>
              <a:cs typeface="+mn-ea"/>
              <a:sym typeface="+mn-lt"/>
            </a:endParaRPr>
          </a:p>
          <a:p>
            <a:pPr eaLnBrk="1" hangingPunct="1">
              <a:lnSpc>
                <a:spcPct val="150000"/>
              </a:lnSpc>
              <a:spcBef>
                <a:spcPct val="5000"/>
              </a:spcBef>
            </a:pPr>
            <a:r>
              <a:rPr lang="en-US" altLang="zh-CN" dirty="0">
                <a:latin typeface="+mn-lt"/>
                <a:ea typeface="+mn-ea"/>
                <a:cs typeface="+mn-ea"/>
                <a:sym typeface="+mn-lt"/>
              </a:rPr>
              <a:t>(1) 	MOV	AL,BVAL</a:t>
            </a:r>
            <a:endParaRPr lang="en-US" altLang="zh-CN" dirty="0">
              <a:latin typeface="+mn-lt"/>
              <a:ea typeface="+mn-ea"/>
              <a:cs typeface="+mn-ea"/>
              <a:sym typeface="+mn-lt"/>
            </a:endParaRPr>
          </a:p>
          <a:p>
            <a:pPr eaLnBrk="1" hangingPunct="1">
              <a:lnSpc>
                <a:spcPct val="150000"/>
              </a:lnSpc>
              <a:spcBef>
                <a:spcPct val="5000"/>
              </a:spcBef>
            </a:pPr>
            <a:r>
              <a:rPr lang="en-US" altLang="zh-CN" dirty="0">
                <a:latin typeface="+mn-lt"/>
                <a:ea typeface="+mn-ea"/>
                <a:cs typeface="+mn-ea"/>
                <a:sym typeface="+mn-lt"/>
              </a:rPr>
              <a:t>(2) 	MOV	DL,[BX]</a:t>
            </a:r>
            <a:endParaRPr lang="en-US" altLang="zh-CN" dirty="0">
              <a:latin typeface="+mn-lt"/>
              <a:ea typeface="+mn-ea"/>
              <a:cs typeface="+mn-ea"/>
              <a:sym typeface="+mn-lt"/>
            </a:endParaRPr>
          </a:p>
          <a:p>
            <a:pPr eaLnBrk="1" hangingPunct="1">
              <a:lnSpc>
                <a:spcPct val="150000"/>
              </a:lnSpc>
              <a:spcBef>
                <a:spcPct val="5000"/>
              </a:spcBef>
            </a:pPr>
            <a:r>
              <a:rPr lang="en-US" altLang="zh-CN" dirty="0">
                <a:latin typeface="+mn-lt"/>
                <a:ea typeface="+mn-ea"/>
                <a:cs typeface="+mn-ea"/>
                <a:sym typeface="+mn-lt"/>
              </a:rPr>
              <a:t>(3) 	SUB	[BX],2</a:t>
            </a:r>
            <a:endParaRPr lang="en-US" altLang="zh-CN" dirty="0">
              <a:latin typeface="+mn-lt"/>
              <a:ea typeface="+mn-ea"/>
              <a:cs typeface="+mn-ea"/>
              <a:sym typeface="+mn-lt"/>
            </a:endParaRPr>
          </a:p>
          <a:p>
            <a:pPr eaLnBrk="1" hangingPunct="1">
              <a:lnSpc>
                <a:spcPct val="150000"/>
              </a:lnSpc>
              <a:spcBef>
                <a:spcPct val="5000"/>
              </a:spcBef>
            </a:pPr>
            <a:r>
              <a:rPr lang="en-US" altLang="zh-CN" dirty="0">
                <a:latin typeface="+mn-lt"/>
                <a:ea typeface="+mn-ea"/>
                <a:cs typeface="+mn-ea"/>
                <a:sym typeface="+mn-lt"/>
              </a:rPr>
              <a:t>(4) 	MOV	CL,WVAL</a:t>
            </a:r>
            <a:endParaRPr lang="en-US" altLang="zh-CN" dirty="0">
              <a:latin typeface="+mn-lt"/>
              <a:ea typeface="+mn-ea"/>
              <a:cs typeface="+mn-ea"/>
              <a:sym typeface="+mn-lt"/>
            </a:endParaRPr>
          </a:p>
          <a:p>
            <a:pPr eaLnBrk="1" hangingPunct="1">
              <a:lnSpc>
                <a:spcPct val="150000"/>
              </a:lnSpc>
              <a:spcBef>
                <a:spcPct val="5000"/>
              </a:spcBef>
            </a:pPr>
            <a:r>
              <a:rPr lang="en-US" altLang="zh-CN" dirty="0">
                <a:latin typeface="+mn-lt"/>
                <a:ea typeface="+mn-ea"/>
                <a:cs typeface="+mn-ea"/>
                <a:sym typeface="+mn-lt"/>
              </a:rPr>
              <a:t>(5) 	ADD	AL,BVAL+1</a:t>
            </a:r>
            <a:endParaRPr lang="en-US" altLang="zh-CN" dirty="0">
              <a:latin typeface="+mn-lt"/>
              <a:ea typeface="+mn-ea"/>
              <a:cs typeface="+mn-ea"/>
              <a:sym typeface="+mn-lt"/>
            </a:endParaRPr>
          </a:p>
        </p:txBody>
      </p:sp>
    </p:spTree>
  </p:cSld>
  <p:clrMapOvr>
    <a:masterClrMapping/>
  </p:clrMapOvr>
  <p:transition>
    <p:random/>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2"/>
          <p:cNvSpPr txBox="1">
            <a:spLocks noChangeArrowheads="1"/>
          </p:cNvSpPr>
          <p:nvPr/>
        </p:nvSpPr>
        <p:spPr bwMode="auto">
          <a:xfrm>
            <a:off x="620485" y="1497208"/>
            <a:ext cx="8047653" cy="2899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eaLnBrk="1" hangingPunct="1">
              <a:lnSpc>
                <a:spcPct val="150000"/>
              </a:lnSpc>
              <a:spcBef>
                <a:spcPct val="5000"/>
              </a:spcBef>
            </a:pPr>
            <a:r>
              <a:rPr lang="en-US" altLang="zh-CN" dirty="0">
                <a:latin typeface="+mn-lt"/>
                <a:ea typeface="+mn-ea"/>
                <a:cs typeface="+mn-ea"/>
                <a:sym typeface="+mn-lt"/>
              </a:rPr>
              <a:t>6</a:t>
            </a:r>
            <a:r>
              <a:rPr lang="zh-CN" altLang="en-US" dirty="0">
                <a:latin typeface="+mn-lt"/>
                <a:ea typeface="+mn-ea"/>
                <a:cs typeface="+mn-ea"/>
                <a:sym typeface="+mn-lt"/>
              </a:rPr>
              <a:t>、若</a:t>
            </a:r>
            <a:r>
              <a:rPr lang="en-US" altLang="zh-CN" dirty="0">
                <a:latin typeface="+mn-lt"/>
                <a:ea typeface="+mn-ea"/>
                <a:cs typeface="+mn-ea"/>
                <a:sym typeface="+mn-lt"/>
              </a:rPr>
              <a:t>TABLE</a:t>
            </a:r>
            <a:r>
              <a:rPr lang="zh-CN" altLang="en-US" dirty="0">
                <a:latin typeface="+mn-lt"/>
                <a:ea typeface="+mn-ea"/>
                <a:cs typeface="+mn-ea"/>
                <a:sym typeface="+mn-lt"/>
              </a:rPr>
              <a:t>为数据段</a:t>
            </a:r>
            <a:r>
              <a:rPr lang="en-US" altLang="zh-CN" dirty="0">
                <a:latin typeface="+mn-lt"/>
                <a:ea typeface="+mn-ea"/>
                <a:cs typeface="+mn-ea"/>
                <a:sym typeface="+mn-lt"/>
              </a:rPr>
              <a:t>0032H</a:t>
            </a:r>
            <a:r>
              <a:rPr lang="zh-CN" altLang="en-US" dirty="0">
                <a:latin typeface="+mn-lt"/>
                <a:ea typeface="+mn-ea"/>
                <a:cs typeface="+mn-ea"/>
                <a:sym typeface="+mn-lt"/>
              </a:rPr>
              <a:t>单元的符号名，其中存放的内容为</a:t>
            </a:r>
            <a:r>
              <a:rPr lang="en-US" altLang="zh-CN" dirty="0">
                <a:latin typeface="+mn-lt"/>
                <a:ea typeface="+mn-ea"/>
                <a:cs typeface="+mn-ea"/>
                <a:sym typeface="+mn-lt"/>
              </a:rPr>
              <a:t>1234H</a:t>
            </a:r>
            <a:r>
              <a:rPr lang="zh-CN" altLang="en-US" dirty="0">
                <a:latin typeface="+mn-lt"/>
                <a:ea typeface="+mn-ea"/>
                <a:cs typeface="+mn-ea"/>
                <a:sym typeface="+mn-lt"/>
              </a:rPr>
              <a:t>，试问下列两条指令有什么区别？执行完指令后，</a:t>
            </a:r>
            <a:r>
              <a:rPr lang="en-US" altLang="zh-CN" dirty="0">
                <a:latin typeface="+mn-lt"/>
                <a:ea typeface="+mn-ea"/>
                <a:cs typeface="+mn-ea"/>
                <a:sym typeface="+mn-lt"/>
              </a:rPr>
              <a:t>AX</a:t>
            </a:r>
            <a:r>
              <a:rPr lang="zh-CN" altLang="en-US" dirty="0">
                <a:latin typeface="+mn-lt"/>
                <a:ea typeface="+mn-ea"/>
                <a:cs typeface="+mn-ea"/>
                <a:sym typeface="+mn-lt"/>
              </a:rPr>
              <a:t>寄存器中的内容是什么？</a:t>
            </a:r>
            <a:endParaRPr lang="zh-CN" altLang="en-US" dirty="0">
              <a:latin typeface="+mn-lt"/>
              <a:ea typeface="+mn-ea"/>
              <a:cs typeface="+mn-ea"/>
              <a:sym typeface="+mn-lt"/>
            </a:endParaRPr>
          </a:p>
          <a:p>
            <a:pPr algn="just" eaLnBrk="1" hangingPunct="1">
              <a:lnSpc>
                <a:spcPct val="150000"/>
              </a:lnSpc>
              <a:spcBef>
                <a:spcPct val="5000"/>
              </a:spcBef>
            </a:pPr>
            <a:r>
              <a:rPr lang="zh-CN" altLang="en-US" dirty="0">
                <a:latin typeface="+mn-lt"/>
                <a:ea typeface="+mn-ea"/>
                <a:cs typeface="+mn-ea"/>
                <a:sym typeface="+mn-lt"/>
              </a:rPr>
              <a:t>	</a:t>
            </a:r>
            <a:r>
              <a:rPr lang="en-US" altLang="zh-CN" dirty="0">
                <a:latin typeface="+mn-lt"/>
                <a:ea typeface="+mn-ea"/>
                <a:cs typeface="+mn-ea"/>
                <a:sym typeface="+mn-lt"/>
              </a:rPr>
              <a:t>MOV	AX</a:t>
            </a:r>
            <a:r>
              <a:rPr lang="zh-CN" altLang="en-US" dirty="0">
                <a:latin typeface="+mn-lt"/>
                <a:ea typeface="+mn-ea"/>
                <a:cs typeface="+mn-ea"/>
                <a:sym typeface="+mn-lt"/>
              </a:rPr>
              <a:t>，</a:t>
            </a:r>
            <a:r>
              <a:rPr lang="en-US" altLang="zh-CN" dirty="0">
                <a:latin typeface="+mn-lt"/>
                <a:ea typeface="+mn-ea"/>
                <a:cs typeface="+mn-ea"/>
                <a:sym typeface="+mn-lt"/>
              </a:rPr>
              <a:t>TABLE</a:t>
            </a:r>
            <a:endParaRPr lang="en-US" altLang="zh-CN" dirty="0">
              <a:latin typeface="+mn-lt"/>
              <a:ea typeface="+mn-ea"/>
              <a:cs typeface="+mn-ea"/>
              <a:sym typeface="+mn-lt"/>
            </a:endParaRPr>
          </a:p>
          <a:p>
            <a:pPr algn="just" eaLnBrk="1" hangingPunct="1">
              <a:lnSpc>
                <a:spcPct val="150000"/>
              </a:lnSpc>
              <a:spcBef>
                <a:spcPct val="5000"/>
              </a:spcBef>
            </a:pPr>
            <a:r>
              <a:rPr lang="en-US" altLang="zh-CN" dirty="0">
                <a:latin typeface="+mn-lt"/>
                <a:ea typeface="+mn-ea"/>
                <a:cs typeface="+mn-ea"/>
                <a:sym typeface="+mn-lt"/>
              </a:rPr>
              <a:t>	LEA	AX</a:t>
            </a:r>
            <a:r>
              <a:rPr lang="zh-CN" altLang="en-US" dirty="0">
                <a:latin typeface="+mn-lt"/>
                <a:ea typeface="+mn-ea"/>
                <a:cs typeface="+mn-ea"/>
                <a:sym typeface="+mn-lt"/>
              </a:rPr>
              <a:t>，</a:t>
            </a:r>
            <a:r>
              <a:rPr lang="en-US" altLang="zh-CN" dirty="0">
                <a:latin typeface="+mn-lt"/>
                <a:ea typeface="+mn-ea"/>
                <a:cs typeface="+mn-ea"/>
                <a:sym typeface="+mn-lt"/>
              </a:rPr>
              <a:t>TABLE</a:t>
            </a:r>
            <a:endParaRPr lang="en-US" altLang="zh-CN" dirty="0">
              <a:latin typeface="+mn-lt"/>
              <a:ea typeface="+mn-ea"/>
              <a:cs typeface="+mn-ea"/>
              <a:sym typeface="+mn-lt"/>
            </a:endParaRPr>
          </a:p>
        </p:txBody>
      </p:sp>
    </p:spTree>
  </p:cSld>
  <p:clrMapOvr>
    <a:masterClrMapping/>
  </p:clrMapOvr>
  <p:transition>
    <p:random/>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2"/>
          <p:cNvSpPr txBox="1">
            <a:spLocks noChangeArrowheads="1"/>
          </p:cNvSpPr>
          <p:nvPr/>
        </p:nvSpPr>
        <p:spPr bwMode="auto">
          <a:xfrm>
            <a:off x="971550" y="1417346"/>
            <a:ext cx="7200900" cy="4930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lnSpc>
                <a:spcPct val="110000"/>
              </a:lnSpc>
              <a:spcBef>
                <a:spcPct val="10000"/>
              </a:spcBef>
            </a:pPr>
            <a:r>
              <a:rPr lang="en-US" altLang="zh-CN" dirty="0">
                <a:latin typeface="+mn-lt"/>
                <a:ea typeface="+mn-ea"/>
                <a:cs typeface="+mn-ea"/>
                <a:sym typeface="+mn-lt"/>
              </a:rPr>
              <a:t>7</a:t>
            </a:r>
            <a:r>
              <a:rPr lang="zh-CN" altLang="en-US" dirty="0">
                <a:latin typeface="+mn-lt"/>
                <a:ea typeface="+mn-ea"/>
                <a:cs typeface="+mn-ea"/>
                <a:sym typeface="+mn-lt"/>
              </a:rPr>
              <a:t>、已知程序段如下：</a:t>
            </a:r>
            <a:endParaRPr lang="zh-CN" altLang="en-US" dirty="0">
              <a:latin typeface="+mn-lt"/>
              <a:ea typeface="+mn-ea"/>
              <a:cs typeface="+mn-ea"/>
              <a:sym typeface="+mn-lt"/>
            </a:endParaRPr>
          </a:p>
          <a:p>
            <a:pPr eaLnBrk="1" hangingPunct="1">
              <a:lnSpc>
                <a:spcPct val="110000"/>
              </a:lnSpc>
              <a:spcBef>
                <a:spcPct val="10000"/>
              </a:spcBef>
            </a:pPr>
            <a:r>
              <a:rPr lang="zh-CN" altLang="en-US" dirty="0">
                <a:latin typeface="+mn-lt"/>
                <a:ea typeface="+mn-ea"/>
                <a:cs typeface="+mn-ea"/>
                <a:sym typeface="+mn-lt"/>
              </a:rPr>
              <a:t>	</a:t>
            </a:r>
            <a:r>
              <a:rPr lang="en-US" altLang="zh-CN" dirty="0">
                <a:latin typeface="+mn-lt"/>
                <a:ea typeface="+mn-ea"/>
                <a:cs typeface="+mn-ea"/>
                <a:sym typeface="+mn-lt"/>
              </a:rPr>
              <a:t>MOV	AX</a:t>
            </a:r>
            <a:r>
              <a:rPr lang="zh-CN" altLang="en-US" dirty="0">
                <a:latin typeface="+mn-lt"/>
                <a:ea typeface="+mn-ea"/>
                <a:cs typeface="+mn-ea"/>
                <a:sym typeface="+mn-lt"/>
              </a:rPr>
              <a:t>，</a:t>
            </a:r>
            <a:r>
              <a:rPr lang="en-US" altLang="zh-CN" dirty="0">
                <a:latin typeface="+mn-lt"/>
                <a:ea typeface="+mn-ea"/>
                <a:cs typeface="+mn-ea"/>
                <a:sym typeface="+mn-lt"/>
              </a:rPr>
              <a:t>1234H</a:t>
            </a:r>
            <a:endParaRPr lang="en-US" altLang="zh-CN" dirty="0">
              <a:latin typeface="+mn-lt"/>
              <a:ea typeface="+mn-ea"/>
              <a:cs typeface="+mn-ea"/>
              <a:sym typeface="+mn-lt"/>
            </a:endParaRPr>
          </a:p>
          <a:p>
            <a:pPr eaLnBrk="1" hangingPunct="1">
              <a:lnSpc>
                <a:spcPct val="110000"/>
              </a:lnSpc>
              <a:spcBef>
                <a:spcPct val="10000"/>
              </a:spcBef>
            </a:pPr>
            <a:r>
              <a:rPr lang="en-US" altLang="zh-CN" dirty="0">
                <a:latin typeface="+mn-lt"/>
                <a:ea typeface="+mn-ea"/>
                <a:cs typeface="+mn-ea"/>
                <a:sym typeface="+mn-lt"/>
              </a:rPr>
              <a:t>	MOV	CL</a:t>
            </a:r>
            <a:r>
              <a:rPr lang="zh-CN" altLang="en-US" dirty="0">
                <a:latin typeface="+mn-lt"/>
                <a:ea typeface="+mn-ea"/>
                <a:cs typeface="+mn-ea"/>
                <a:sym typeface="+mn-lt"/>
              </a:rPr>
              <a:t>，</a:t>
            </a:r>
            <a:r>
              <a:rPr lang="en-US" altLang="zh-CN" dirty="0">
                <a:latin typeface="+mn-lt"/>
                <a:ea typeface="+mn-ea"/>
                <a:cs typeface="+mn-ea"/>
                <a:sym typeface="+mn-lt"/>
              </a:rPr>
              <a:t>4</a:t>
            </a:r>
            <a:endParaRPr lang="en-US" altLang="zh-CN" dirty="0">
              <a:latin typeface="+mn-lt"/>
              <a:ea typeface="+mn-ea"/>
              <a:cs typeface="+mn-ea"/>
              <a:sym typeface="+mn-lt"/>
            </a:endParaRPr>
          </a:p>
          <a:p>
            <a:pPr eaLnBrk="1" hangingPunct="1">
              <a:lnSpc>
                <a:spcPct val="110000"/>
              </a:lnSpc>
              <a:spcBef>
                <a:spcPct val="10000"/>
              </a:spcBef>
            </a:pPr>
            <a:r>
              <a:rPr lang="en-US" altLang="zh-CN" dirty="0">
                <a:latin typeface="+mn-lt"/>
                <a:ea typeface="+mn-ea"/>
                <a:cs typeface="+mn-ea"/>
                <a:sym typeface="+mn-lt"/>
              </a:rPr>
              <a:t>	ROL	AX</a:t>
            </a:r>
            <a:r>
              <a:rPr lang="zh-CN" altLang="en-US" dirty="0">
                <a:latin typeface="+mn-lt"/>
                <a:ea typeface="+mn-ea"/>
                <a:cs typeface="+mn-ea"/>
                <a:sym typeface="+mn-lt"/>
              </a:rPr>
              <a:t>，</a:t>
            </a:r>
            <a:r>
              <a:rPr lang="en-US" altLang="zh-CN" dirty="0">
                <a:latin typeface="+mn-lt"/>
                <a:ea typeface="+mn-ea"/>
                <a:cs typeface="+mn-ea"/>
                <a:sym typeface="+mn-lt"/>
              </a:rPr>
              <a:t>CL</a:t>
            </a:r>
            <a:endParaRPr lang="en-US" altLang="zh-CN" dirty="0">
              <a:latin typeface="+mn-lt"/>
              <a:ea typeface="+mn-ea"/>
              <a:cs typeface="+mn-ea"/>
              <a:sym typeface="+mn-lt"/>
            </a:endParaRPr>
          </a:p>
          <a:p>
            <a:pPr eaLnBrk="1" hangingPunct="1">
              <a:lnSpc>
                <a:spcPct val="110000"/>
              </a:lnSpc>
              <a:spcBef>
                <a:spcPct val="10000"/>
              </a:spcBef>
            </a:pPr>
            <a:r>
              <a:rPr lang="en-US" altLang="zh-CN" dirty="0">
                <a:latin typeface="+mn-lt"/>
                <a:ea typeface="+mn-ea"/>
                <a:cs typeface="+mn-ea"/>
                <a:sym typeface="+mn-lt"/>
              </a:rPr>
              <a:t>	DEC	AX</a:t>
            </a:r>
            <a:endParaRPr lang="en-US" altLang="zh-CN" dirty="0">
              <a:latin typeface="+mn-lt"/>
              <a:ea typeface="+mn-ea"/>
              <a:cs typeface="+mn-ea"/>
              <a:sym typeface="+mn-lt"/>
            </a:endParaRPr>
          </a:p>
          <a:p>
            <a:pPr eaLnBrk="1" hangingPunct="1">
              <a:lnSpc>
                <a:spcPct val="110000"/>
              </a:lnSpc>
              <a:spcBef>
                <a:spcPct val="10000"/>
              </a:spcBef>
            </a:pPr>
            <a:r>
              <a:rPr lang="en-US" altLang="zh-CN" dirty="0">
                <a:latin typeface="+mn-lt"/>
                <a:ea typeface="+mn-ea"/>
                <a:cs typeface="+mn-ea"/>
                <a:sym typeface="+mn-lt"/>
              </a:rPr>
              <a:t>	MOV	CX</a:t>
            </a:r>
            <a:r>
              <a:rPr lang="zh-CN" altLang="en-US" dirty="0">
                <a:latin typeface="+mn-lt"/>
                <a:ea typeface="+mn-ea"/>
                <a:cs typeface="+mn-ea"/>
                <a:sym typeface="+mn-lt"/>
              </a:rPr>
              <a:t>，</a:t>
            </a:r>
            <a:r>
              <a:rPr lang="en-US" altLang="zh-CN" dirty="0">
                <a:latin typeface="+mn-lt"/>
                <a:ea typeface="+mn-ea"/>
                <a:cs typeface="+mn-ea"/>
                <a:sym typeface="+mn-lt"/>
              </a:rPr>
              <a:t>4</a:t>
            </a:r>
            <a:endParaRPr lang="en-US" altLang="zh-CN" dirty="0">
              <a:latin typeface="+mn-lt"/>
              <a:ea typeface="+mn-ea"/>
              <a:cs typeface="+mn-ea"/>
              <a:sym typeface="+mn-lt"/>
            </a:endParaRPr>
          </a:p>
          <a:p>
            <a:pPr eaLnBrk="1" hangingPunct="1">
              <a:lnSpc>
                <a:spcPct val="110000"/>
              </a:lnSpc>
              <a:spcBef>
                <a:spcPct val="10000"/>
              </a:spcBef>
            </a:pPr>
            <a:r>
              <a:rPr lang="en-US" altLang="zh-CN" dirty="0">
                <a:latin typeface="+mn-lt"/>
                <a:ea typeface="+mn-ea"/>
                <a:cs typeface="+mn-ea"/>
                <a:sym typeface="+mn-lt"/>
              </a:rPr>
              <a:t>	MUL	CX</a:t>
            </a:r>
            <a:endParaRPr lang="en-US" altLang="zh-CN" dirty="0">
              <a:latin typeface="+mn-lt"/>
              <a:ea typeface="+mn-ea"/>
              <a:cs typeface="+mn-ea"/>
              <a:sym typeface="+mn-lt"/>
            </a:endParaRPr>
          </a:p>
          <a:p>
            <a:pPr eaLnBrk="1" hangingPunct="1">
              <a:lnSpc>
                <a:spcPct val="110000"/>
              </a:lnSpc>
              <a:spcBef>
                <a:spcPct val="10000"/>
              </a:spcBef>
            </a:pPr>
            <a:r>
              <a:rPr lang="zh-CN" altLang="en-US" dirty="0">
                <a:latin typeface="+mn-lt"/>
                <a:ea typeface="+mn-ea"/>
                <a:cs typeface="+mn-ea"/>
                <a:sym typeface="+mn-lt"/>
              </a:rPr>
              <a:t>试问：</a:t>
            </a:r>
            <a:endParaRPr lang="zh-CN" altLang="en-US" dirty="0">
              <a:latin typeface="+mn-lt"/>
              <a:ea typeface="+mn-ea"/>
              <a:cs typeface="+mn-ea"/>
              <a:sym typeface="+mn-lt"/>
            </a:endParaRPr>
          </a:p>
          <a:p>
            <a:pPr eaLnBrk="1" hangingPunct="1">
              <a:lnSpc>
                <a:spcPct val="110000"/>
              </a:lnSpc>
              <a:spcBef>
                <a:spcPct val="10000"/>
              </a:spcBef>
            </a:pPr>
            <a:r>
              <a:rPr lang="zh-CN" altLang="en-US" dirty="0">
                <a:latin typeface="+mn-lt"/>
                <a:ea typeface="+mn-ea"/>
                <a:cs typeface="+mn-ea"/>
                <a:sym typeface="+mn-lt"/>
              </a:rPr>
              <a:t>（</a:t>
            </a:r>
            <a:r>
              <a:rPr lang="en-US" altLang="zh-CN" dirty="0">
                <a:latin typeface="+mn-lt"/>
                <a:ea typeface="+mn-ea"/>
                <a:cs typeface="+mn-ea"/>
                <a:sym typeface="+mn-lt"/>
              </a:rPr>
              <a:t>1</a:t>
            </a:r>
            <a:r>
              <a:rPr lang="zh-CN" altLang="en-US" dirty="0">
                <a:latin typeface="+mn-lt"/>
                <a:ea typeface="+mn-ea"/>
                <a:cs typeface="+mn-ea"/>
                <a:sym typeface="+mn-lt"/>
              </a:rPr>
              <a:t>）每条指令执行后，</a:t>
            </a:r>
            <a:r>
              <a:rPr lang="en-US" altLang="zh-CN" dirty="0">
                <a:latin typeface="+mn-lt"/>
                <a:ea typeface="+mn-ea"/>
                <a:cs typeface="+mn-ea"/>
                <a:sym typeface="+mn-lt"/>
              </a:rPr>
              <a:t>AX</a:t>
            </a:r>
            <a:r>
              <a:rPr lang="zh-CN" altLang="en-US" dirty="0">
                <a:latin typeface="+mn-lt"/>
                <a:ea typeface="+mn-ea"/>
                <a:cs typeface="+mn-ea"/>
                <a:sym typeface="+mn-lt"/>
              </a:rPr>
              <a:t>的内容是什么？</a:t>
            </a:r>
            <a:endParaRPr lang="zh-CN" altLang="en-US" dirty="0">
              <a:latin typeface="+mn-lt"/>
              <a:ea typeface="+mn-ea"/>
              <a:cs typeface="+mn-ea"/>
              <a:sym typeface="+mn-lt"/>
            </a:endParaRPr>
          </a:p>
          <a:p>
            <a:pPr eaLnBrk="1" hangingPunct="1">
              <a:lnSpc>
                <a:spcPct val="110000"/>
              </a:lnSpc>
              <a:spcBef>
                <a:spcPct val="10000"/>
              </a:spcBef>
            </a:pPr>
            <a:r>
              <a:rPr lang="zh-CN" altLang="en-US" dirty="0">
                <a:latin typeface="+mn-lt"/>
                <a:ea typeface="+mn-ea"/>
                <a:cs typeface="+mn-ea"/>
                <a:sym typeface="+mn-lt"/>
              </a:rPr>
              <a:t>（</a:t>
            </a:r>
            <a:r>
              <a:rPr lang="en-US" altLang="zh-CN" dirty="0">
                <a:latin typeface="+mn-lt"/>
                <a:ea typeface="+mn-ea"/>
                <a:cs typeface="+mn-ea"/>
                <a:sym typeface="+mn-lt"/>
              </a:rPr>
              <a:t>2</a:t>
            </a:r>
            <a:r>
              <a:rPr lang="zh-CN" altLang="en-US" dirty="0">
                <a:latin typeface="+mn-lt"/>
                <a:ea typeface="+mn-ea"/>
                <a:cs typeface="+mn-ea"/>
                <a:sym typeface="+mn-lt"/>
              </a:rPr>
              <a:t>）每条指令执行后，</a:t>
            </a:r>
            <a:r>
              <a:rPr lang="en-US" altLang="zh-CN" dirty="0">
                <a:latin typeface="+mn-lt"/>
                <a:ea typeface="+mn-ea"/>
                <a:cs typeface="+mn-ea"/>
                <a:sym typeface="+mn-lt"/>
              </a:rPr>
              <a:t>CF</a:t>
            </a:r>
            <a:r>
              <a:rPr lang="zh-CN" altLang="en-US" dirty="0">
                <a:latin typeface="+mn-lt"/>
                <a:ea typeface="+mn-ea"/>
                <a:cs typeface="+mn-ea"/>
                <a:sym typeface="+mn-lt"/>
              </a:rPr>
              <a:t>、</a:t>
            </a:r>
            <a:r>
              <a:rPr lang="en-US" altLang="zh-CN" dirty="0">
                <a:latin typeface="+mn-lt"/>
                <a:ea typeface="+mn-ea"/>
                <a:cs typeface="+mn-ea"/>
                <a:sym typeface="+mn-lt"/>
              </a:rPr>
              <a:t>SF</a:t>
            </a:r>
            <a:r>
              <a:rPr lang="zh-CN" altLang="en-US" dirty="0">
                <a:latin typeface="+mn-lt"/>
                <a:ea typeface="+mn-ea"/>
                <a:cs typeface="+mn-ea"/>
                <a:sym typeface="+mn-lt"/>
              </a:rPr>
              <a:t>和</a:t>
            </a:r>
            <a:r>
              <a:rPr lang="en-US" altLang="zh-CN" dirty="0">
                <a:latin typeface="+mn-lt"/>
                <a:ea typeface="+mn-ea"/>
                <a:cs typeface="+mn-ea"/>
                <a:sym typeface="+mn-lt"/>
              </a:rPr>
              <a:t>ZF</a:t>
            </a:r>
            <a:r>
              <a:rPr lang="zh-CN" altLang="en-US" dirty="0">
                <a:latin typeface="+mn-lt"/>
                <a:ea typeface="+mn-ea"/>
                <a:cs typeface="+mn-ea"/>
                <a:sym typeface="+mn-lt"/>
              </a:rPr>
              <a:t>的值是什么？</a:t>
            </a:r>
            <a:endParaRPr lang="zh-CN" altLang="en-US" dirty="0">
              <a:latin typeface="+mn-lt"/>
              <a:ea typeface="+mn-ea"/>
              <a:cs typeface="+mn-ea"/>
              <a:sym typeface="+mn-lt"/>
            </a:endParaRPr>
          </a:p>
          <a:p>
            <a:pPr eaLnBrk="1" hangingPunct="1">
              <a:lnSpc>
                <a:spcPct val="110000"/>
              </a:lnSpc>
              <a:spcBef>
                <a:spcPct val="10000"/>
              </a:spcBef>
            </a:pPr>
            <a:r>
              <a:rPr lang="zh-CN" altLang="en-US" dirty="0">
                <a:latin typeface="+mn-lt"/>
                <a:ea typeface="+mn-ea"/>
                <a:cs typeface="+mn-ea"/>
                <a:sym typeface="+mn-lt"/>
              </a:rPr>
              <a:t>（</a:t>
            </a:r>
            <a:r>
              <a:rPr lang="en-US" altLang="zh-CN" dirty="0">
                <a:latin typeface="+mn-lt"/>
                <a:ea typeface="+mn-ea"/>
                <a:cs typeface="+mn-ea"/>
                <a:sym typeface="+mn-lt"/>
              </a:rPr>
              <a:t>3</a:t>
            </a:r>
            <a:r>
              <a:rPr lang="zh-CN" altLang="en-US" dirty="0">
                <a:latin typeface="+mn-lt"/>
                <a:ea typeface="+mn-ea"/>
                <a:cs typeface="+mn-ea"/>
                <a:sym typeface="+mn-lt"/>
              </a:rPr>
              <a:t>）程序执行完后，</a:t>
            </a:r>
            <a:r>
              <a:rPr lang="en-US" altLang="zh-CN" dirty="0">
                <a:latin typeface="+mn-lt"/>
                <a:ea typeface="+mn-ea"/>
                <a:cs typeface="+mn-ea"/>
                <a:sym typeface="+mn-lt"/>
              </a:rPr>
              <a:t>AX</a:t>
            </a:r>
            <a:r>
              <a:rPr lang="zh-CN" altLang="en-US" dirty="0">
                <a:latin typeface="+mn-lt"/>
                <a:ea typeface="+mn-ea"/>
                <a:cs typeface="+mn-ea"/>
                <a:sym typeface="+mn-lt"/>
              </a:rPr>
              <a:t>和</a:t>
            </a:r>
            <a:r>
              <a:rPr lang="en-US" altLang="zh-CN" dirty="0">
                <a:latin typeface="+mn-lt"/>
                <a:ea typeface="+mn-ea"/>
                <a:cs typeface="+mn-ea"/>
                <a:sym typeface="+mn-lt"/>
              </a:rPr>
              <a:t>CX</a:t>
            </a:r>
            <a:r>
              <a:rPr lang="zh-CN" altLang="en-US" dirty="0">
                <a:latin typeface="+mn-lt"/>
                <a:ea typeface="+mn-ea"/>
                <a:cs typeface="+mn-ea"/>
                <a:sym typeface="+mn-lt"/>
              </a:rPr>
              <a:t>的内容是什么？</a:t>
            </a:r>
            <a:endParaRPr lang="zh-CN" altLang="en-US" dirty="0">
              <a:latin typeface="+mn-lt"/>
              <a:ea typeface="+mn-ea"/>
              <a:cs typeface="+mn-ea"/>
              <a:sym typeface="+mn-lt"/>
            </a:endParaRPr>
          </a:p>
        </p:txBody>
      </p:sp>
    </p:spTree>
  </p:cSld>
  <p:clrMapOvr>
    <a:masterClrMapping/>
  </p:clrMapOvr>
  <p:transition>
    <p:random/>
  </p:transition>
</p:sld>
</file>

<file path=ppt/tags/tag1.xml><?xml version="1.0" encoding="utf-8"?>
<p:tagLst xmlns:p="http://schemas.openxmlformats.org/presentationml/2006/main">
  <p:tag name="KSO_WM_UNIT_TABLE_BEAUTIFY" val="smartTable{3bae29c6-2d25-40a7-b4f0-c4e4c8d8aacd}"/>
</p:tagLst>
</file>

<file path=ppt/tags/tag2.xml><?xml version="1.0" encoding="utf-8"?>
<p:tagLst xmlns:p="http://schemas.openxmlformats.org/presentationml/2006/main">
  <p:tag name="KSO_WPP_MARK_KEY" val="ea6bda10-28ec-45ae-afde-eacd31bdfa9f"/>
  <p:tag name="COMMONDATA" val="eyJoZGlkIjoiOGExMzQ4M2NjNDc2NmY1ZjIwMjgwMWEyNTk3MzU5ZDAifQ=="/>
</p:tagLst>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q3rpsqfx">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9933"/>
        </a:solidFill>
        <a:ln w="9525" cap="flat" cmpd="sng" algn="ctr">
          <a:solidFill>
            <a:srgbClr val="000000"/>
          </a:solidFill>
          <a:prstDash val="solid"/>
          <a:round/>
          <a:headEnd type="none" w="med" len="med"/>
          <a:tailEnd type="none" w="med" len="med"/>
        </a:ln>
      </a:spPr>
      <a:bodyPr vert="horz" wrap="square" lIns="91440" tIns="45720" rIns="91440" bIns="45720" numCol="1" anchor="t" anchorCtr="0" compatLnSpc="1"/>
      <a:lstStyle>
        <a:defPPr marL="195580" marR="0" indent="-195580" algn="ctr" defTabSz="914400" rtl="0" eaLnBrk="0" fontAlgn="base" latinLnBrk="0" hangingPunct="0">
          <a:lnSpc>
            <a:spcPct val="100000"/>
          </a:lnSpc>
          <a:spcBef>
            <a:spcPct val="0"/>
          </a:spcBef>
          <a:spcAft>
            <a:spcPct val="0"/>
          </a:spcAft>
          <a:buClrTx/>
          <a:buSzTx/>
          <a:buFontTx/>
          <a:buChar char="•"/>
          <a:defRPr kumimoji="0" lang="zh-CN" altLang="en-US" sz="24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spDef>
    <a:lnDef>
      <a:spPr bwMode="auto">
        <a:xfrm>
          <a:off x="0" y="0"/>
          <a:ext cx="1" cy="1"/>
        </a:xfrm>
        <a:custGeom>
          <a:avLst/>
          <a:gdLst/>
          <a:ahLst/>
          <a:cxnLst/>
          <a:rect l="0" t="0" r="0" b="0"/>
          <a:pathLst/>
        </a:custGeom>
        <a:solidFill>
          <a:srgbClr val="339933"/>
        </a:solidFill>
        <a:ln w="9525" cap="flat" cmpd="sng" algn="ctr">
          <a:solidFill>
            <a:srgbClr val="000000"/>
          </a:solidFill>
          <a:prstDash val="solid"/>
          <a:round/>
          <a:headEnd type="none" w="med" len="med"/>
          <a:tailEnd type="none" w="med" len="med"/>
        </a:ln>
      </a:spPr>
      <a:bodyPr vert="horz" wrap="square" lIns="91440" tIns="45720" rIns="91440" bIns="45720" numCol="1" anchor="t" anchorCtr="0" compatLnSpc="1"/>
      <a:lstStyle>
        <a:defPPr marL="195580" marR="0" indent="-195580" algn="ctr" defTabSz="914400" rtl="0" eaLnBrk="0" fontAlgn="base" latinLnBrk="0" hangingPunct="0">
          <a:lnSpc>
            <a:spcPct val="100000"/>
          </a:lnSpc>
          <a:spcBef>
            <a:spcPct val="0"/>
          </a:spcBef>
          <a:spcAft>
            <a:spcPct val="0"/>
          </a:spcAft>
          <a:buClrTx/>
          <a:buSzTx/>
          <a:buFontTx/>
          <a:buChar char="•"/>
          <a:defRPr kumimoji="0" lang="zh-CN" altLang="en-US" sz="24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18632</Words>
  <Application>WPS 演示</Application>
  <PresentationFormat>全屏显示(4:3)</PresentationFormat>
  <Paragraphs>1554</Paragraphs>
  <Slides>82</Slides>
  <Notes>49</Notes>
  <HiddenSlides>4</HiddenSlides>
  <MMClips>0</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82</vt:i4>
      </vt:variant>
    </vt:vector>
  </HeadingPairs>
  <TitlesOfParts>
    <vt:vector size="106" baseType="lpstr">
      <vt:lpstr>Arial</vt:lpstr>
      <vt:lpstr>宋体</vt:lpstr>
      <vt:lpstr>Wingdings</vt:lpstr>
      <vt:lpstr>Times New Roman</vt:lpstr>
      <vt:lpstr>隶书</vt:lpstr>
      <vt:lpstr>黑体</vt:lpstr>
      <vt:lpstr>微软雅黑</vt:lpstr>
      <vt:lpstr>Calibri</vt:lpstr>
      <vt:lpstr>Symbol</vt:lpstr>
      <vt:lpstr>Arial</vt:lpstr>
      <vt:lpstr>华文新魏</vt:lpstr>
      <vt:lpstr>楷体_GB2312</vt:lpstr>
      <vt:lpstr>新宋体</vt:lpstr>
      <vt:lpstr>Lucida Sans Unicode</vt:lpstr>
      <vt:lpstr>Arial Unicode MS</vt:lpstr>
      <vt:lpstr>Sylfaen</vt:lpstr>
      <vt:lpstr>Tahoma</vt:lpstr>
      <vt:lpstr>楷体_GB2312</vt:lpstr>
      <vt:lpstr>-apple-system</vt:lpstr>
      <vt:lpstr>ksdb</vt:lpstr>
      <vt:lpstr>Helvetica Neue</vt:lpstr>
      <vt:lpstr>system-ui</vt:lpstr>
      <vt:lpstr>Tahoma</vt:lpstr>
      <vt:lpstr>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关于有符号数加减法指令中的OF</vt:lpstr>
      <vt:lpstr>PowerPoint 演示文稿</vt:lpstr>
      <vt:lpstr>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INT指令是一种隐指令</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bjtu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zq</dc:creator>
  <cp:lastModifiedBy>许万茹</cp:lastModifiedBy>
  <cp:revision>1783</cp:revision>
  <dcterms:created xsi:type="dcterms:W3CDTF">2007-07-12T10:32:00Z</dcterms:created>
  <dcterms:modified xsi:type="dcterms:W3CDTF">2023-03-12T11:50:09Z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2052-11.1.0.13703</vt:lpwstr>
  </property>
  <property fmtid="{D5CDD505-2E9C-101B-9397-08002B2CF9AE}" pid="3" name="ICV">
    <vt:lpwstr>0E0D867BFDB54BE483B99A1F253FB69D</vt:lpwstr>
  </property>
</Properties>
</file>