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</p:sldMasterIdLst>
  <p:notesMasterIdLst>
    <p:notesMasterId r:id="rId4"/>
  </p:notesMasterIdLst>
  <p:sldIdLst>
    <p:sldId id="442" r:id="rId3"/>
    <p:sldId id="901" r:id="rId5"/>
    <p:sldId id="885" r:id="rId6"/>
    <p:sldId id="833" r:id="rId7"/>
    <p:sldId id="835" r:id="rId8"/>
    <p:sldId id="261" r:id="rId9"/>
    <p:sldId id="264" r:id="rId10"/>
    <p:sldId id="951" r:id="rId11"/>
    <p:sldId id="841" r:id="rId12"/>
    <p:sldId id="882" r:id="rId13"/>
    <p:sldId id="886" r:id="rId14"/>
    <p:sldId id="887" r:id="rId15"/>
    <p:sldId id="888" r:id="rId16"/>
    <p:sldId id="889" r:id="rId17"/>
    <p:sldId id="843" r:id="rId18"/>
    <p:sldId id="905" r:id="rId19"/>
    <p:sldId id="845" r:id="rId20"/>
    <p:sldId id="846" r:id="rId21"/>
    <p:sldId id="847" r:id="rId22"/>
    <p:sldId id="848" r:id="rId23"/>
    <p:sldId id="849" r:id="rId24"/>
    <p:sldId id="851" r:id="rId25"/>
    <p:sldId id="1024" r:id="rId26"/>
    <p:sldId id="902" r:id="rId27"/>
    <p:sldId id="852" r:id="rId28"/>
    <p:sldId id="884" r:id="rId29"/>
    <p:sldId id="953" r:id="rId30"/>
    <p:sldId id="954" r:id="rId31"/>
    <p:sldId id="955" r:id="rId32"/>
    <p:sldId id="956" r:id="rId33"/>
    <p:sldId id="957" r:id="rId34"/>
    <p:sldId id="958" r:id="rId35"/>
    <p:sldId id="959" r:id="rId36"/>
    <p:sldId id="960" r:id="rId37"/>
    <p:sldId id="961" r:id="rId38"/>
    <p:sldId id="962" r:id="rId39"/>
    <p:sldId id="893" r:id="rId40"/>
    <p:sldId id="894" r:id="rId41"/>
    <p:sldId id="903" r:id="rId42"/>
    <p:sldId id="896" r:id="rId43"/>
    <p:sldId id="897" r:id="rId44"/>
    <p:sldId id="898" r:id="rId45"/>
    <p:sldId id="899" r:id="rId46"/>
    <p:sldId id="900" r:id="rId47"/>
    <p:sldId id="904" r:id="rId48"/>
    <p:sldId id="1005" r:id="rId49"/>
    <p:sldId id="1006" r:id="rId50"/>
    <p:sldId id="1007" r:id="rId51"/>
    <p:sldId id="866" r:id="rId52"/>
    <p:sldId id="867" r:id="rId53"/>
    <p:sldId id="868" r:id="rId54"/>
    <p:sldId id="869" r:id="rId55"/>
    <p:sldId id="870" r:id="rId56"/>
    <p:sldId id="871" r:id="rId57"/>
    <p:sldId id="872" r:id="rId58"/>
    <p:sldId id="873" r:id="rId59"/>
    <p:sldId id="892" r:id="rId60"/>
    <p:sldId id="874" r:id="rId61"/>
    <p:sldId id="875" r:id="rId62"/>
    <p:sldId id="876" r:id="rId63"/>
    <p:sldId id="877" r:id="rId64"/>
    <p:sldId id="878" r:id="rId65"/>
    <p:sldId id="890" r:id="rId66"/>
    <p:sldId id="891" r:id="rId67"/>
  </p:sldIdLst>
  <p:sldSz cx="9144000" cy="6858000" type="screen4x3"/>
  <p:notesSz cx="6858000" cy="9144000"/>
  <p:custDataLst>
    <p:tags r:id="rId71"/>
  </p:custData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2400" b="1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sz="2400" b="1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sz="2400" b="1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sz="2400" b="1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66FF"/>
    <a:srgbClr val="990033"/>
    <a:srgbClr val="0033CC"/>
    <a:srgbClr val="009900"/>
    <a:srgbClr val="FF99FF"/>
    <a:srgbClr val="FFFF00"/>
    <a:srgbClr val="996633"/>
    <a:srgbClr val="663300"/>
    <a:srgbClr val="CCFF33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62" autoAdjust="0"/>
    <p:restoredTop sz="72222" autoAdjust="0"/>
  </p:normalViewPr>
  <p:slideViewPr>
    <p:cSldViewPr snapToGrid="0" showGuides="1">
      <p:cViewPr varScale="1">
        <p:scale>
          <a:sx n="77" d="100"/>
          <a:sy n="77" d="100"/>
        </p:scale>
        <p:origin x="1218" y="42"/>
      </p:cViewPr>
      <p:guideLst>
        <p:guide orient="horz" pos="2160"/>
        <p:guide pos="2882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780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1" Type="http://schemas.openxmlformats.org/officeDocument/2006/relationships/tags" Target="tags/tag3.xml"/><Relationship Id="rId70" Type="http://schemas.openxmlformats.org/officeDocument/2006/relationships/tableStyles" Target="tableStyles.xml"/><Relationship Id="rId7" Type="http://schemas.openxmlformats.org/officeDocument/2006/relationships/slide" Target="slides/slide4.xml"/><Relationship Id="rId69" Type="http://schemas.openxmlformats.org/officeDocument/2006/relationships/viewProps" Target="viewProps.xml"/><Relationship Id="rId68" Type="http://schemas.openxmlformats.org/officeDocument/2006/relationships/presProps" Target="presProps.xml"/><Relationship Id="rId67" Type="http://schemas.openxmlformats.org/officeDocument/2006/relationships/slide" Target="slides/slide64.xml"/><Relationship Id="rId66" Type="http://schemas.openxmlformats.org/officeDocument/2006/relationships/slide" Target="slides/slide63.xml"/><Relationship Id="rId65" Type="http://schemas.openxmlformats.org/officeDocument/2006/relationships/slide" Target="slides/slide62.xml"/><Relationship Id="rId64" Type="http://schemas.openxmlformats.org/officeDocument/2006/relationships/slide" Target="slides/slide61.xml"/><Relationship Id="rId63" Type="http://schemas.openxmlformats.org/officeDocument/2006/relationships/slide" Target="slides/slide60.xml"/><Relationship Id="rId62" Type="http://schemas.openxmlformats.org/officeDocument/2006/relationships/slide" Target="slides/slide59.xml"/><Relationship Id="rId61" Type="http://schemas.openxmlformats.org/officeDocument/2006/relationships/slide" Target="slides/slide58.xml"/><Relationship Id="rId60" Type="http://schemas.openxmlformats.org/officeDocument/2006/relationships/slide" Target="slides/slide57.xml"/><Relationship Id="rId6" Type="http://schemas.openxmlformats.org/officeDocument/2006/relationships/slide" Target="slides/slide3.xml"/><Relationship Id="rId59" Type="http://schemas.openxmlformats.org/officeDocument/2006/relationships/slide" Target="slides/slide56.xml"/><Relationship Id="rId58" Type="http://schemas.openxmlformats.org/officeDocument/2006/relationships/slide" Target="slides/slide55.xml"/><Relationship Id="rId57" Type="http://schemas.openxmlformats.org/officeDocument/2006/relationships/slide" Target="slides/slide54.xml"/><Relationship Id="rId56" Type="http://schemas.openxmlformats.org/officeDocument/2006/relationships/slide" Target="slides/slide53.xml"/><Relationship Id="rId55" Type="http://schemas.openxmlformats.org/officeDocument/2006/relationships/slide" Target="slides/slide52.xml"/><Relationship Id="rId54" Type="http://schemas.openxmlformats.org/officeDocument/2006/relationships/slide" Target="slides/slide51.xml"/><Relationship Id="rId53" Type="http://schemas.openxmlformats.org/officeDocument/2006/relationships/slide" Target="slides/slide50.xml"/><Relationship Id="rId52" Type="http://schemas.openxmlformats.org/officeDocument/2006/relationships/slide" Target="slides/slide49.xml"/><Relationship Id="rId51" Type="http://schemas.openxmlformats.org/officeDocument/2006/relationships/slide" Target="slides/slide48.xml"/><Relationship Id="rId50" Type="http://schemas.openxmlformats.org/officeDocument/2006/relationships/slide" Target="slides/slide47.xml"/><Relationship Id="rId5" Type="http://schemas.openxmlformats.org/officeDocument/2006/relationships/slide" Target="slides/slide2.xml"/><Relationship Id="rId49" Type="http://schemas.openxmlformats.org/officeDocument/2006/relationships/slide" Target="slides/slide46.xml"/><Relationship Id="rId48" Type="http://schemas.openxmlformats.org/officeDocument/2006/relationships/slide" Target="slides/slide45.xml"/><Relationship Id="rId47" Type="http://schemas.openxmlformats.org/officeDocument/2006/relationships/slide" Target="slides/slide44.xml"/><Relationship Id="rId46" Type="http://schemas.openxmlformats.org/officeDocument/2006/relationships/slide" Target="slides/slide43.xml"/><Relationship Id="rId45" Type="http://schemas.openxmlformats.org/officeDocument/2006/relationships/slide" Target="slides/slide42.xml"/><Relationship Id="rId44" Type="http://schemas.openxmlformats.org/officeDocument/2006/relationships/slide" Target="slides/slide41.xml"/><Relationship Id="rId43" Type="http://schemas.openxmlformats.org/officeDocument/2006/relationships/slide" Target="slides/slide40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notesMaster" Target="notesMasters/notesMaster1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l" eaLnBrk="1" hangingPunct="1">
              <a:buFontTx/>
              <a:buNone/>
              <a:defRPr sz="1200" b="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 eaLnBrk="1" hangingPunct="1">
              <a:buFontTx/>
              <a:buNone/>
              <a:defRPr sz="1200" b="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53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noProof="0"/>
              <a:t>单击此处编辑母版文本样式</a:t>
            </a:r>
            <a:endParaRPr lang="zh-CN" altLang="en-US" noProof="0"/>
          </a:p>
          <a:p>
            <a:pPr lvl="1"/>
            <a:r>
              <a:rPr lang="zh-CN" altLang="en-US" noProof="0"/>
              <a:t>第二级</a:t>
            </a:r>
            <a:endParaRPr lang="zh-CN" altLang="en-US" noProof="0"/>
          </a:p>
          <a:p>
            <a:pPr lvl="2"/>
            <a:r>
              <a:rPr lang="zh-CN" altLang="en-US" noProof="0"/>
              <a:t>第三级</a:t>
            </a:r>
            <a:endParaRPr lang="zh-CN" altLang="en-US" noProof="0"/>
          </a:p>
          <a:p>
            <a:pPr lvl="3"/>
            <a:r>
              <a:rPr lang="zh-CN" altLang="en-US" noProof="0"/>
              <a:t>第四级</a:t>
            </a:r>
            <a:endParaRPr lang="zh-CN" altLang="en-US" noProof="0"/>
          </a:p>
          <a:p>
            <a:pPr lvl="4"/>
            <a:r>
              <a:rPr lang="zh-CN" altLang="en-US" noProof="0"/>
              <a:t>第五级</a:t>
            </a:r>
            <a:endParaRPr lang="zh-CN" altLang="en-US" noProof="0"/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algn="l" eaLnBrk="1" hangingPunct="1">
              <a:buFontTx/>
              <a:buNone/>
              <a:defRPr sz="1200" b="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 b="0" smtClean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74AF9947-B5FE-47DC-963E-92071CAB1DFD}" type="slidenum">
              <a:rPr lang="en-US" altLang="zh-CN"/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4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9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0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3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6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4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5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8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9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en-US" alt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4AF9947-B5FE-47DC-963E-92071CAB1DFD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4AF9947-B5FE-47DC-963E-92071CAB1DFD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4AF9947-B5FE-47DC-963E-92071CAB1DFD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4AF9947-B5FE-47DC-963E-92071CAB1DFD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 b="1" dirty="0">
              <a:cs typeface="+mn-ea"/>
              <a:sym typeface="+mn-lt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4AF9947-B5FE-47DC-963E-92071CAB1DFD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4AF9947-B5FE-47DC-963E-92071CAB1DFD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4AF9947-B5FE-47DC-963E-92071CAB1DFD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4AF9947-B5FE-47DC-963E-92071CAB1DFD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4AF9947-B5FE-47DC-963E-92071CAB1DFD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4AF9947-B5FE-47DC-963E-92071CAB1DFD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4AF9947-B5FE-47DC-963E-92071CAB1DFD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4AF9947-B5FE-47DC-963E-92071CAB1DFD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4AF9947-B5FE-47DC-963E-92071CAB1DFD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sz="1200">
              <a:latin typeface="仿宋_GB2312" pitchFamily="49" charset="-122"/>
              <a:ea typeface="仿宋_GB2312" pitchFamily="49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4AF9947-B5FE-47DC-963E-92071CAB1DFD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en-US" altLang="zh-CN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4AF9947-B5FE-47DC-963E-92071CAB1DFD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zh-CN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4AF9947-B5FE-47DC-963E-92071CAB1DFD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4AF9947-B5FE-47DC-963E-92071CAB1DFD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4AF9947-B5FE-47DC-963E-92071CAB1DFD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0" y="6308725"/>
            <a:ext cx="38163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/>
              <a:t>微机原理与接口技术</a:t>
            </a:r>
            <a:endParaRPr lang="zh-CN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434DD37-4A92-4374-B1F9-A0C1247DBD13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  <p:transition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 algn="just">
              <a:defRPr/>
            </a:lvl1pPr>
            <a:lvl2pPr algn="just">
              <a:defRPr/>
            </a:lvl2pPr>
            <a:lvl3pPr algn="just">
              <a:defRPr/>
            </a:lvl3pPr>
            <a:lvl4pPr algn="just">
              <a:defRPr/>
            </a:lvl4pPr>
            <a:lvl5pPr algn="just"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0" y="6308725"/>
            <a:ext cx="38163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/>
              <a:t>微机原理与接口技术</a:t>
            </a:r>
            <a:endParaRPr lang="zh-CN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39C1840-EC63-4D49-9C80-D754D4D181EF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  <p:transition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0" y="6308725"/>
            <a:ext cx="38163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/>
              <a:t>微机原理与接口技术</a:t>
            </a:r>
            <a:endParaRPr lang="zh-CN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F6A8D15-1061-41E7-AFE0-3A5A10526268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  <p:transition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0" y="6308725"/>
            <a:ext cx="38163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/>
              <a:t>微机原理与接口技术</a:t>
            </a:r>
            <a:endParaRPr lang="zh-CN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4E69A0C-760D-4588-84E9-92032A9CCC9C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  <p:transition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0" y="6308725"/>
            <a:ext cx="38163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/>
              <a:t>微机原理与接口技术</a:t>
            </a:r>
            <a:endParaRPr lang="zh-CN" alt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56FA4AF-3A6B-4099-970F-09723992AEE4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  <p:transition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0" y="6308725"/>
            <a:ext cx="38163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/>
              <a:t>微机原理与接口技术</a:t>
            </a:r>
            <a:endParaRPr lang="zh-CN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7E9F12D-080C-4C2D-91B9-4627671F5B6A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  <p:transition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-465138" y="6438900"/>
            <a:ext cx="3816351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/>
              <a:t>微机原理与接口技术</a:t>
            </a:r>
            <a:endParaRPr lang="zh-CN" alt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8605838" y="6542088"/>
            <a:ext cx="638175" cy="47625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BA39BA4-EC36-4C6A-B843-7A72F689E4C1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  <p:transition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0" y="6308725"/>
            <a:ext cx="38163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/>
              <a:t>微机原理与接口技术</a:t>
            </a:r>
            <a:endParaRPr lang="zh-CN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9703501-5A55-4F43-8DA4-8078743DD25E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  <p:transition>
    <p:rand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0" y="6308725"/>
            <a:ext cx="38163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/>
              <a:t>微机原理与接口技术</a:t>
            </a:r>
            <a:endParaRPr lang="zh-CN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C03015B-93B1-45B2-8644-CAD14B1F7736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  <p:transition>
    <p:rand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0" y="6308725"/>
            <a:ext cx="38163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/>
              <a:t>微机原理与接口技术</a:t>
            </a:r>
            <a:endParaRPr lang="zh-CN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1B965D0-19DD-4C1D-A09A-0497805B15C9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  <p:transition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0" y="6308725"/>
            <a:ext cx="38163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/>
              <a:t>微机原理与接口技术</a:t>
            </a:r>
            <a:endParaRPr lang="zh-CN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53F0A4B-6005-4C8A-B287-26044CEB1987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  <p:transition>
    <p:random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标题和表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表格占位符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endParaRPr lang="zh-CN" altLang="en-US" noProof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0" y="6308725"/>
            <a:ext cx="38163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/>
              <a:t>微机原理与接口技术</a:t>
            </a:r>
            <a:endParaRPr lang="zh-CN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2E63E92-7969-4D23-A1E6-48292C74370C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  <p:transition>
    <p:random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标题，文本与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 hasCustomPrompt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C044085-61D5-403F-A3B4-8FC50FC9B8AE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  <p:transition spd="slow">
    <p:random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457200" y="277813"/>
            <a:ext cx="8229600" cy="584835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8FC14F7-67F1-432C-8C95-99AAF0541E44}" type="slidenum">
              <a:rPr kumimoji="0" lang="en-US" altLang="zh-CN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 spd="slow">
    <p:random/>
  </p:transition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2" Type="http://schemas.openxmlformats.org/officeDocument/2006/relationships/theme" Target="../theme/theme1.xml"/><Relationship Id="rId21" Type="http://schemas.openxmlformats.org/officeDocument/2006/relationships/image" Target="../media/image7.png"/><Relationship Id="rId20" Type="http://schemas.openxmlformats.org/officeDocument/2006/relationships/image" Target="../media/image6.jpeg"/><Relationship Id="rId2" Type="http://schemas.openxmlformats.org/officeDocument/2006/relationships/slideLayout" Target="../slideLayouts/slideLayout2.xml"/><Relationship Id="rId19" Type="http://schemas.openxmlformats.org/officeDocument/2006/relationships/image" Target="../media/image5.png"/><Relationship Id="rId18" Type="http://schemas.openxmlformats.org/officeDocument/2006/relationships/image" Target="../media/image4.png"/><Relationship Id="rId17" Type="http://schemas.openxmlformats.org/officeDocument/2006/relationships/image" Target="../media/image3.jpeg"/><Relationship Id="rId16" Type="http://schemas.openxmlformats.org/officeDocument/2006/relationships/image" Target="../media/image2.jpeg"/><Relationship Id="rId15" Type="http://schemas.openxmlformats.org/officeDocument/2006/relationships/image" Target="../media/image1.jpeg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Box 14"/>
          <p:cNvSpPr txBox="1">
            <a:spLocks noChangeArrowheads="1"/>
          </p:cNvSpPr>
          <p:nvPr userDrawn="1"/>
        </p:nvSpPr>
        <p:spPr bwMode="auto">
          <a:xfrm>
            <a:off x="5473700" y="320675"/>
            <a:ext cx="2757488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marL="195580" indent="-195580" algn="l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algn="l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l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l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l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  <a:defRPr/>
            </a:pPr>
            <a:endParaRPr lang="zh-CN" altLang="zh-CN" i="1"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</a:endParaRPr>
          </a:p>
        </p:txBody>
      </p:sp>
      <p:sp>
        <p:nvSpPr>
          <p:cNvPr id="1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0" y="6307138"/>
            <a:ext cx="2627313" cy="4603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ctr" anchorCtr="1" compatLnSpc="1">
            <a:spAutoFit/>
          </a:bodyPr>
          <a:lstStyle>
            <a:lvl1pPr algn="ctr" eaLnBrk="1" hangingPunct="1">
              <a:buFontTx/>
              <a:buNone/>
              <a:defRPr kumimoji="0" b="0" i="1" dirty="0">
                <a:solidFill>
                  <a:srgbClr val="C00000"/>
                </a:solidFill>
                <a:latin typeface="+mn-lt"/>
                <a:ea typeface="隶书" panose="02010509060101010101" pitchFamily="49" charset="-122"/>
              </a:defRPr>
            </a:lvl1pPr>
          </a:lstStyle>
          <a:p>
            <a:pPr>
              <a:defRPr/>
            </a:pPr>
            <a:r>
              <a:rPr lang="zh-CN" altLang="en-US"/>
              <a:t>汇编与接口技术</a:t>
            </a:r>
            <a:endParaRPr lang="zh-CN" altLang="en-US"/>
          </a:p>
        </p:txBody>
      </p:sp>
      <p:sp>
        <p:nvSpPr>
          <p:cNvPr id="1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286750" y="6381750"/>
            <a:ext cx="638175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defRPr kumimoji="0" sz="1600" b="1" smtClean="0">
                <a:solidFill>
                  <a:srgbClr val="000000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94386A91-3C73-4F52-8588-B87E72B7EF51}" type="slidenum">
              <a:rPr lang="en-US" altLang="zh-CN"/>
            </a:fld>
            <a:endParaRPr lang="en-US" altLang="zh-CN"/>
          </a:p>
        </p:txBody>
      </p:sp>
      <p:sp>
        <p:nvSpPr>
          <p:cNvPr id="13" name="Text Box 14"/>
          <p:cNvSpPr txBox="1">
            <a:spLocks noChangeArrowheads="1"/>
          </p:cNvSpPr>
          <p:nvPr userDrawn="1"/>
        </p:nvSpPr>
        <p:spPr bwMode="auto">
          <a:xfrm>
            <a:off x="5402263" y="320675"/>
            <a:ext cx="2757487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marL="195580" indent="-195580" algn="l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algn="l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l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l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l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  <a:defRPr/>
            </a:pPr>
            <a:endParaRPr lang="zh-CN" altLang="zh-CN" i="1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</a:endParaRPr>
          </a:p>
        </p:txBody>
      </p:sp>
      <p:sp>
        <p:nvSpPr>
          <p:cNvPr id="14" name="Rectangle 2"/>
          <p:cNvSpPr>
            <a:spLocks noChangeArrowheads="1"/>
          </p:cNvSpPr>
          <p:nvPr userDrawn="1"/>
        </p:nvSpPr>
        <p:spPr bwMode="auto">
          <a:xfrm>
            <a:off x="363216" y="921544"/>
            <a:ext cx="8673280" cy="61104"/>
          </a:xfrm>
          <a:prstGeom prst="rect">
            <a:avLst/>
          </a:prstGeom>
          <a:gradFill flip="none" rotWithShape="1">
            <a:gsLst>
              <a:gs pos="0">
                <a:srgbClr val="133984">
                  <a:gamma/>
                  <a:tint val="0"/>
                  <a:invGamma/>
                </a:srgbClr>
              </a:gs>
              <a:gs pos="100000">
                <a:srgbClr val="16429A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/>
        </p:spPr>
        <p:txBody>
          <a:bodyPr wrap="none" anchor="ctr"/>
          <a:lstStyle/>
          <a:p>
            <a:pPr>
              <a:defRPr/>
            </a:pPr>
            <a:endParaRPr lang="zh-CN" altLang="en-US"/>
          </a:p>
        </p:txBody>
      </p:sp>
      <p:pic>
        <p:nvPicPr>
          <p:cNvPr id="1034" name="Picture 27"/>
          <p:cNvPicPr>
            <a:picLocks noChangeAspect="1" noChangeArrowheads="1"/>
          </p:cNvPicPr>
          <p:nvPr userDrawn="1"/>
        </p:nvPicPr>
        <p:blipFill>
          <a:blip r:embed="rId1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176213"/>
            <a:ext cx="842963" cy="56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5" name="Picture 28"/>
          <p:cNvPicPr>
            <a:picLocks noChangeAspect="1" noChangeArrowheads="1"/>
          </p:cNvPicPr>
          <p:nvPr userDrawn="1"/>
        </p:nvPicPr>
        <p:blipFill>
          <a:blip r:embed="rId1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9963" y="180975"/>
            <a:ext cx="952500" cy="56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6" name="Picture 29"/>
          <p:cNvPicPr>
            <a:picLocks noChangeAspect="1" noChangeArrowheads="1"/>
          </p:cNvPicPr>
          <p:nvPr userDrawn="1"/>
        </p:nvPicPr>
        <p:blipFill>
          <a:blip r:embed="rId1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3663" y="179388"/>
            <a:ext cx="838200" cy="56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7" name="Picture 31"/>
          <p:cNvPicPr>
            <a:picLocks noChangeAspect="1" noChangeArrowheads="1"/>
          </p:cNvPicPr>
          <p:nvPr userDrawn="1"/>
        </p:nvPicPr>
        <p:blipFill>
          <a:blip r:embed="rId1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0563" y="184150"/>
            <a:ext cx="762000" cy="56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8" name="Picture 32"/>
          <p:cNvPicPr>
            <a:picLocks noChangeAspect="1" noChangeArrowheads="1"/>
          </p:cNvPicPr>
          <p:nvPr userDrawn="1"/>
        </p:nvPicPr>
        <p:blipFill>
          <a:blip r:embed="rId1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184150"/>
            <a:ext cx="881062" cy="56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9" name="Picture 15"/>
          <p:cNvPicPr>
            <a:picLocks noChangeAspect="1" noChangeArrowheads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9350" y="3979863"/>
            <a:ext cx="2914650" cy="287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图片 14"/>
          <p:cNvPicPr>
            <a:picLocks noChangeAspect="1"/>
          </p:cNvPicPr>
          <p:nvPr userDrawn="1"/>
        </p:nvPicPr>
        <p:blipFill>
          <a:blip r:embed="rId21"/>
          <a:stretch>
            <a:fillRect/>
          </a:stretch>
        </p:blipFill>
        <p:spPr>
          <a:xfrm>
            <a:off x="447517" y="145733"/>
            <a:ext cx="2478564" cy="682682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ransition>
    <p:random/>
  </p:transition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12.png"/><Relationship Id="rId1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7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9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9.jpeg"/><Relationship Id="rId1" Type="http://schemas.openxmlformats.org/officeDocument/2006/relationships/tags" Target="../tags/tag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9.jpeg"/><Relationship Id="rId1" Type="http://schemas.openxmlformats.org/officeDocument/2006/relationships/tags" Target="../tags/tag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20.jpe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1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2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3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4.pn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5.png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27.png"/><Relationship Id="rId1" Type="http://schemas.openxmlformats.org/officeDocument/2006/relationships/image" Target="../media/image26.jpeg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6.jpeg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8.png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인터넷01"/>
          <p:cNvPicPr>
            <a:picLocks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53525" cy="687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6" name="Text Box 2"/>
          <p:cNvSpPr txBox="1">
            <a:spLocks noChangeArrowheads="1"/>
          </p:cNvSpPr>
          <p:nvPr/>
        </p:nvSpPr>
        <p:spPr bwMode="auto">
          <a:xfrm>
            <a:off x="2274092" y="2728912"/>
            <a:ext cx="4595812" cy="7080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kumimoji="1" lang="zh-CN" altLang="en-US" sz="40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</a:t>
            </a:r>
            <a:r>
              <a:rPr kumimoji="1" lang="en-US" altLang="zh-CN" sz="40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</a:t>
            </a:r>
            <a:r>
              <a:rPr kumimoji="1" lang="zh-CN" altLang="en-US" sz="40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章 并行接口</a:t>
            </a:r>
            <a:endParaRPr kumimoji="1" lang="zh-CN" altLang="en-US" sz="400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Text Box 9"/>
          <p:cNvSpPr txBox="1">
            <a:spLocks noChangeArrowheads="1"/>
          </p:cNvSpPr>
          <p:nvPr/>
        </p:nvSpPr>
        <p:spPr bwMode="auto">
          <a:xfrm>
            <a:off x="3094671" y="4143448"/>
            <a:ext cx="2937510" cy="645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600" dirty="0">
                <a:ea typeface="黑体" panose="02010609060101010101" pitchFamily="49" charset="-122"/>
              </a:rPr>
              <a:t>主讲：</a:t>
            </a:r>
            <a:r>
              <a:rPr lang="zh-CN" altLang="en-US" sz="3600" dirty="0">
                <a:solidFill>
                  <a:srgbClr val="CC3300"/>
                </a:solidFill>
                <a:ea typeface="黑体" panose="02010609060101010101" pitchFamily="49" charset="-122"/>
              </a:rPr>
              <a:t>许万茹</a:t>
            </a:r>
            <a:endParaRPr lang="zh-CN" altLang="en-US" sz="3600" dirty="0">
              <a:solidFill>
                <a:srgbClr val="CC3300"/>
              </a:solidFill>
              <a:ea typeface="黑体" panose="02010609060101010101" pitchFamily="49" charset="-122"/>
            </a:endParaRPr>
          </a:p>
        </p:txBody>
      </p:sp>
      <p:pic>
        <p:nvPicPr>
          <p:cNvPr id="6" name="Picture 12" descr="交大校徽 拷贝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211" y="5072227"/>
            <a:ext cx="1330325" cy="1330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矩形 6"/>
          <p:cNvSpPr/>
          <p:nvPr/>
        </p:nvSpPr>
        <p:spPr bwMode="auto">
          <a:xfrm>
            <a:off x="6080759" y="903250"/>
            <a:ext cx="3205549" cy="5644890"/>
          </a:xfrm>
          <a:prstGeom prst="rect">
            <a:avLst/>
          </a:prstGeom>
          <a:blipFill dpi="0" rotWithShape="1">
            <a:blip r:embed="rId3">
              <a:alphaModFix amt="55000"/>
            </a:blip>
            <a:srcRect/>
            <a:stretch>
              <a:fillRect/>
            </a:stretch>
          </a:blip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195580" marR="0" indent="-19558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endParaRPr kumimoji="0" lang="zh-CN" altLang="en-US" sz="2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8" name="页脚占位符 1"/>
          <p:cNvSpPr txBox="1"/>
          <p:nvPr/>
        </p:nvSpPr>
        <p:spPr bwMode="auto">
          <a:xfrm>
            <a:off x="0" y="-19039"/>
            <a:ext cx="9143999" cy="58356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ctr" anchorCtr="1" compatLnSpc="1">
            <a:spAutoFit/>
          </a:bodyPr>
          <a:lstStyle>
            <a:defPPr>
              <a:defRPr lang="zh-CN"/>
            </a:defPPr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  <a:defRPr kumimoji="0" sz="2400" b="0" i="1" kern="1200">
                <a:solidFill>
                  <a:srgbClr val="C00000"/>
                </a:solidFill>
                <a:latin typeface="+mn-lt"/>
                <a:ea typeface="隶书" panose="02010509060101010101" pitchFamily="49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400" b="1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400" b="1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400" b="1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400" b="1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algn="l">
              <a:defRPr/>
            </a:pPr>
            <a:r>
              <a:rPr kumimoji="1" lang="zh-CN" altLang="en-US" sz="3200" i="0" dirty="0">
                <a:solidFill>
                  <a:srgbClr val="FFFF00"/>
                </a:solidFill>
              </a:rPr>
              <a:t>北京交通大学          微机</a:t>
            </a:r>
            <a:r>
              <a:rPr kumimoji="1" lang="zh-CN" altLang="en-US" sz="3200" i="0" dirty="0">
                <a:solidFill>
                  <a:srgbClr val="FFFF00"/>
                </a:solidFill>
              </a:rPr>
              <a:t>系统与接口技术</a:t>
            </a:r>
            <a:endParaRPr kumimoji="1" lang="zh-CN" altLang="en-US" sz="3200" i="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>
    <p:random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497504" y="2385661"/>
            <a:ext cx="6148991" cy="3397250"/>
            <a:chOff x="1830263" y="2035172"/>
            <a:chExt cx="6148991" cy="3397250"/>
          </a:xfrm>
        </p:grpSpPr>
        <p:grpSp>
          <p:nvGrpSpPr>
            <p:cNvPr id="5" name="Group 233"/>
            <p:cNvGrpSpPr/>
            <p:nvPr/>
          </p:nvGrpSpPr>
          <p:grpSpPr bwMode="auto">
            <a:xfrm>
              <a:off x="1830263" y="4876797"/>
              <a:ext cx="5842006" cy="555625"/>
              <a:chOff x="1248" y="2030"/>
              <a:chExt cx="3140" cy="350"/>
            </a:xfrm>
          </p:grpSpPr>
          <p:sp>
            <p:nvSpPr>
              <p:cNvPr id="6" name="Line 234"/>
              <p:cNvSpPr>
                <a:spLocks noChangeShapeType="1"/>
              </p:cNvSpPr>
              <p:nvPr/>
            </p:nvSpPr>
            <p:spPr bwMode="gray">
              <a:xfrm>
                <a:off x="1440" y="2380"/>
                <a:ext cx="2948" cy="0"/>
              </a:xfrm>
              <a:prstGeom prst="line">
                <a:avLst/>
              </a:prstGeom>
              <a:noFill/>
              <a:ln w="25400">
                <a:solidFill>
                  <a:srgbClr val="969696"/>
                </a:solidFill>
                <a:prstDash val="sysDot"/>
                <a:round/>
                <a:tailEnd type="oval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7" name="Rectangle 235"/>
              <p:cNvSpPr>
                <a:spLocks noChangeArrowheads="1"/>
              </p:cNvSpPr>
              <p:nvPr/>
            </p:nvSpPr>
            <p:spPr bwMode="gray">
              <a:xfrm rot="3419336">
                <a:off x="1261" y="2017"/>
                <a:ext cx="302" cy="328"/>
              </a:xfrm>
              <a:prstGeom prst="rect">
                <a:avLst/>
              </a:prstGeom>
              <a:gradFill rotWithShape="1">
                <a:gsLst>
                  <a:gs pos="0">
                    <a:srgbClr val="99CC00"/>
                  </a:gs>
                  <a:gs pos="100000">
                    <a:srgbClr val="475E00"/>
                  </a:gs>
                </a:gsLst>
                <a:lin ang="5400000" scaled="1"/>
              </a:gradFill>
              <a:ln w="9525">
                <a:miter lim="800000"/>
              </a:ln>
              <a:scene3d>
                <a:camera prst="legacyPerspectiveFront">
                  <a:rot lat="0" lon="1500000" rev="0"/>
                </a:camera>
                <a:lightRig rig="legacyFlat4" dir="b"/>
              </a:scene3d>
              <a:sp3d extrusionH="430200" prstMaterial="legacyMatte">
                <a:bevelT w="13500" h="13500" prst="angle"/>
                <a:bevelB w="13500" h="13500" prst="angle"/>
                <a:extrusionClr>
                  <a:srgbClr val="99CC00"/>
                </a:extrusionClr>
                <a:contourClr>
                  <a:srgbClr val="99CC00"/>
                </a:contourClr>
              </a:sp3d>
            </p:spPr>
            <p:txBody>
              <a:bodyPr wrap="none" anchor="ctr">
                <a:flatTx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8" name="Text Box 236"/>
              <p:cNvSpPr txBox="1">
                <a:spLocks noChangeArrowheads="1"/>
              </p:cNvSpPr>
              <p:nvPr/>
            </p:nvSpPr>
            <p:spPr bwMode="gray">
              <a:xfrm>
                <a:off x="1776" y="2050"/>
                <a:ext cx="2517" cy="3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en-US" altLang="zh-CN" sz="2800" dirty="0">
                    <a:ea typeface="华文新魏" panose="02010800040101010101" pitchFamily="2" charset="-122"/>
                  </a:rPr>
                  <a:t>82C55A</a:t>
                </a:r>
                <a:r>
                  <a:rPr lang="zh-CN" altLang="en-US" sz="2800" dirty="0">
                    <a:ea typeface="华文新魏" panose="02010800040101010101" pitchFamily="2" charset="-122"/>
                  </a:rPr>
                  <a:t>的</a:t>
                </a:r>
                <a:r>
                  <a:rPr lang="en-US" altLang="zh-CN" sz="2800" dirty="0">
                    <a:ea typeface="华文新魏" panose="02010800040101010101" pitchFamily="2" charset="-122"/>
                  </a:rPr>
                  <a:t>0</a:t>
                </a:r>
                <a:r>
                  <a:rPr lang="zh-CN" altLang="en-US" sz="2800" dirty="0">
                    <a:ea typeface="华文新魏" panose="02010800040101010101" pitchFamily="2" charset="-122"/>
                  </a:rPr>
                  <a:t>方式应用</a:t>
                </a:r>
                <a:endParaRPr lang="en-US" altLang="zh-CN" sz="2800" dirty="0">
                  <a:latin typeface="华文新魏" panose="02010800040101010101" pitchFamily="2" charset="-122"/>
                  <a:ea typeface="华文新魏" panose="02010800040101010101" pitchFamily="2" charset="-122"/>
                </a:endParaRPr>
              </a:p>
            </p:txBody>
          </p:sp>
          <p:sp>
            <p:nvSpPr>
              <p:cNvPr id="9" name="Text Box 237"/>
              <p:cNvSpPr txBox="1">
                <a:spLocks noChangeArrowheads="1"/>
              </p:cNvSpPr>
              <p:nvPr/>
            </p:nvSpPr>
            <p:spPr bwMode="gray">
              <a:xfrm>
                <a:off x="1296" y="2044"/>
                <a:ext cx="224" cy="2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/>
                <a:r>
                  <a:rPr lang="en-US" altLang="zh-CN" sz="2400" b="1">
                    <a:solidFill>
                      <a:srgbClr val="FFFFFF"/>
                    </a:solidFill>
                  </a:rPr>
                  <a:t>4</a:t>
                </a:r>
                <a:endParaRPr lang="en-US" altLang="zh-CN" sz="2400" b="1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10" name="Group 238"/>
            <p:cNvGrpSpPr/>
            <p:nvPr/>
          </p:nvGrpSpPr>
          <p:grpSpPr bwMode="auto">
            <a:xfrm>
              <a:off x="1830264" y="2971797"/>
              <a:ext cx="5933171" cy="555625"/>
              <a:chOff x="1248" y="2640"/>
              <a:chExt cx="3189" cy="350"/>
            </a:xfrm>
          </p:grpSpPr>
          <p:sp>
            <p:nvSpPr>
              <p:cNvPr id="11" name="Line 239"/>
              <p:cNvSpPr>
                <a:spLocks noChangeShapeType="1"/>
              </p:cNvSpPr>
              <p:nvPr/>
            </p:nvSpPr>
            <p:spPr bwMode="gray">
              <a:xfrm>
                <a:off x="1440" y="2990"/>
                <a:ext cx="2948" cy="0"/>
              </a:xfrm>
              <a:prstGeom prst="line">
                <a:avLst/>
              </a:prstGeom>
              <a:noFill/>
              <a:ln w="25400">
                <a:solidFill>
                  <a:srgbClr val="969696"/>
                </a:solidFill>
                <a:prstDash val="sysDot"/>
                <a:round/>
                <a:tailEnd type="oval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2" name="Rectangle 240"/>
              <p:cNvSpPr>
                <a:spLocks noChangeArrowheads="1"/>
              </p:cNvSpPr>
              <p:nvPr/>
            </p:nvSpPr>
            <p:spPr bwMode="gray">
              <a:xfrm rot="3419336">
                <a:off x="1261" y="2627"/>
                <a:ext cx="302" cy="328"/>
              </a:xfrm>
              <a:prstGeom prst="rect">
                <a:avLst/>
              </a:prstGeom>
              <a:gradFill rotWithShape="1">
                <a:gsLst>
                  <a:gs pos="0">
                    <a:srgbClr val="006699"/>
                  </a:gs>
                  <a:gs pos="100000">
                    <a:srgbClr val="002F47"/>
                  </a:gs>
                </a:gsLst>
                <a:lin ang="5400000" scaled="1"/>
              </a:gradFill>
              <a:ln w="9525">
                <a:miter lim="800000"/>
              </a:ln>
              <a:scene3d>
                <a:camera prst="legacyPerspectiveFront">
                  <a:rot lat="0" lon="1500000" rev="0"/>
                </a:camera>
                <a:lightRig rig="legacyFlat4" dir="b"/>
              </a:scene3d>
              <a:sp3d extrusionH="430200" prstMaterial="legacyMatte">
                <a:bevelT w="13500" h="13500" prst="angle"/>
                <a:bevelB w="13500" h="13500" prst="angle"/>
                <a:extrusionClr>
                  <a:srgbClr val="006699"/>
                </a:extrusionClr>
                <a:contourClr>
                  <a:srgbClr val="006699"/>
                </a:contourClr>
              </a:sp3d>
            </p:spPr>
            <p:txBody>
              <a:bodyPr wrap="none" anchor="ctr">
                <a:flatTx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3" name="Text Box 241"/>
              <p:cNvSpPr txBox="1">
                <a:spLocks noChangeArrowheads="1"/>
              </p:cNvSpPr>
              <p:nvPr/>
            </p:nvSpPr>
            <p:spPr bwMode="gray">
              <a:xfrm>
                <a:off x="1776" y="2650"/>
                <a:ext cx="2661" cy="3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zh-CN" altLang="en-US" sz="2800" dirty="0">
                    <a:ea typeface="华文新魏" panose="02010800040101010101" pitchFamily="2" charset="-122"/>
                  </a:rPr>
                  <a:t>并行接口电路结构形式</a:t>
                </a:r>
                <a:endParaRPr lang="en-US" altLang="zh-CN" sz="2800" dirty="0">
                  <a:latin typeface="华文新魏" panose="02010800040101010101" pitchFamily="2" charset="-122"/>
                  <a:ea typeface="华文新魏" panose="02010800040101010101" pitchFamily="2" charset="-122"/>
                </a:endParaRPr>
              </a:p>
            </p:txBody>
          </p:sp>
          <p:sp>
            <p:nvSpPr>
              <p:cNvPr id="14" name="Text Box 242"/>
              <p:cNvSpPr txBox="1">
                <a:spLocks noChangeArrowheads="1"/>
              </p:cNvSpPr>
              <p:nvPr/>
            </p:nvSpPr>
            <p:spPr bwMode="gray">
              <a:xfrm>
                <a:off x="1296" y="2654"/>
                <a:ext cx="223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/>
                <a:r>
                  <a:rPr lang="en-US" altLang="zh-CN" sz="2400" b="1">
                    <a:solidFill>
                      <a:srgbClr val="FFFFFF"/>
                    </a:solidFill>
                  </a:rPr>
                  <a:t>2</a:t>
                </a:r>
                <a:endParaRPr lang="en-US" altLang="zh-CN" sz="2400" b="1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15" name="Group 243"/>
            <p:cNvGrpSpPr/>
            <p:nvPr/>
          </p:nvGrpSpPr>
          <p:grpSpPr bwMode="auto">
            <a:xfrm>
              <a:off x="1830264" y="3940172"/>
              <a:ext cx="6148990" cy="555625"/>
              <a:chOff x="1248" y="3230"/>
              <a:chExt cx="3305" cy="350"/>
            </a:xfrm>
          </p:grpSpPr>
          <p:sp>
            <p:nvSpPr>
              <p:cNvPr id="16" name="Line 244"/>
              <p:cNvSpPr>
                <a:spLocks noChangeShapeType="1"/>
              </p:cNvSpPr>
              <p:nvPr/>
            </p:nvSpPr>
            <p:spPr bwMode="gray">
              <a:xfrm>
                <a:off x="1441" y="3579"/>
                <a:ext cx="2948" cy="1"/>
              </a:xfrm>
              <a:prstGeom prst="line">
                <a:avLst/>
              </a:prstGeom>
              <a:noFill/>
              <a:ln w="25400">
                <a:solidFill>
                  <a:srgbClr val="969696"/>
                </a:solidFill>
                <a:prstDash val="sysDot"/>
                <a:round/>
                <a:tailEnd type="oval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7" name="Rectangle 245"/>
              <p:cNvSpPr>
                <a:spLocks noChangeArrowheads="1"/>
              </p:cNvSpPr>
              <p:nvPr/>
            </p:nvSpPr>
            <p:spPr bwMode="gray">
              <a:xfrm rot="3419336">
                <a:off x="1261" y="3217"/>
                <a:ext cx="302" cy="328"/>
              </a:xfrm>
              <a:prstGeom prst="rect">
                <a:avLst/>
              </a:prstGeom>
              <a:gradFill rotWithShape="1">
                <a:gsLst>
                  <a:gs pos="0">
                    <a:srgbClr val="FF9933"/>
                  </a:gs>
                  <a:gs pos="100000">
                    <a:srgbClr val="764718"/>
                  </a:gs>
                </a:gsLst>
                <a:lin ang="5400000" scaled="1"/>
              </a:gradFill>
              <a:ln w="9525">
                <a:miter lim="800000"/>
              </a:ln>
              <a:scene3d>
                <a:camera prst="legacyPerspectiveFront">
                  <a:rot lat="0" lon="1500000" rev="0"/>
                </a:camera>
                <a:lightRig rig="legacyFlat4" dir="b"/>
              </a:scene3d>
              <a:sp3d extrusionH="430200" prstMaterial="legacyMatte">
                <a:bevelT w="13500" h="13500" prst="angle"/>
                <a:bevelB w="13500" h="13500" prst="angle"/>
                <a:extrusionClr>
                  <a:srgbClr val="FF9933"/>
                </a:extrusionClr>
                <a:contourClr>
                  <a:srgbClr val="FF9933"/>
                </a:contourClr>
              </a:sp3d>
            </p:spPr>
            <p:txBody>
              <a:bodyPr wrap="none" anchor="ctr">
                <a:flatTx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8" name="Text Box 246"/>
              <p:cNvSpPr txBox="1">
                <a:spLocks noChangeArrowheads="1"/>
              </p:cNvSpPr>
              <p:nvPr/>
            </p:nvSpPr>
            <p:spPr bwMode="gray">
              <a:xfrm>
                <a:off x="1776" y="3236"/>
                <a:ext cx="2777" cy="3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zh-CN" altLang="en-US" sz="2800" dirty="0">
                    <a:ea typeface="华文新魏" panose="02010800040101010101" pitchFamily="2" charset="-122"/>
                  </a:rPr>
                  <a:t>可编程并行接口芯片</a:t>
                </a:r>
                <a:r>
                  <a:rPr lang="en-US" altLang="zh-CN" sz="2800" dirty="0">
                    <a:ea typeface="华文新魏" panose="02010800040101010101" pitchFamily="2" charset="-122"/>
                  </a:rPr>
                  <a:t>82C55A</a:t>
                </a:r>
                <a:endParaRPr lang="en-US" altLang="zh-CN" sz="2800" dirty="0">
                  <a:latin typeface="华文新魏" panose="02010800040101010101" pitchFamily="2" charset="-122"/>
                  <a:ea typeface="华文新魏" panose="02010800040101010101" pitchFamily="2" charset="-122"/>
                </a:endParaRPr>
              </a:p>
            </p:txBody>
          </p:sp>
          <p:sp>
            <p:nvSpPr>
              <p:cNvPr id="19" name="Text Box 247"/>
              <p:cNvSpPr txBox="1">
                <a:spLocks noChangeArrowheads="1"/>
              </p:cNvSpPr>
              <p:nvPr/>
            </p:nvSpPr>
            <p:spPr bwMode="gray">
              <a:xfrm>
                <a:off x="1296" y="3244"/>
                <a:ext cx="223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/>
                <a:r>
                  <a:rPr lang="en-US" altLang="zh-CN" sz="2400" b="1">
                    <a:solidFill>
                      <a:srgbClr val="FFFFFF"/>
                    </a:solidFill>
                  </a:rPr>
                  <a:t>3</a:t>
                </a:r>
                <a:endParaRPr lang="en-US" altLang="zh-CN" sz="2400" b="1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25" name="Group 248"/>
            <p:cNvGrpSpPr/>
            <p:nvPr/>
          </p:nvGrpSpPr>
          <p:grpSpPr bwMode="auto">
            <a:xfrm>
              <a:off x="1830263" y="2035172"/>
              <a:ext cx="5842006" cy="555625"/>
              <a:chOff x="1248" y="3230"/>
              <a:chExt cx="3140" cy="350"/>
            </a:xfrm>
          </p:grpSpPr>
          <p:sp>
            <p:nvSpPr>
              <p:cNvPr id="26" name="Line 249"/>
              <p:cNvSpPr>
                <a:spLocks noChangeShapeType="1"/>
              </p:cNvSpPr>
              <p:nvPr/>
            </p:nvSpPr>
            <p:spPr bwMode="gray">
              <a:xfrm>
                <a:off x="1440" y="3580"/>
                <a:ext cx="2948" cy="0"/>
              </a:xfrm>
              <a:prstGeom prst="line">
                <a:avLst/>
              </a:prstGeom>
              <a:noFill/>
              <a:ln w="25400">
                <a:solidFill>
                  <a:srgbClr val="969696"/>
                </a:solidFill>
                <a:prstDash val="sysDot"/>
                <a:round/>
                <a:tailEnd type="oval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27" name="Rectangle 250"/>
              <p:cNvSpPr>
                <a:spLocks noChangeArrowheads="1"/>
              </p:cNvSpPr>
              <p:nvPr/>
            </p:nvSpPr>
            <p:spPr bwMode="gray">
              <a:xfrm rot="3419336">
                <a:off x="1261" y="3217"/>
                <a:ext cx="302" cy="328"/>
              </a:xfrm>
              <a:prstGeom prst="rect">
                <a:avLst/>
              </a:prstGeom>
              <a:gradFill rotWithShape="1">
                <a:gsLst>
                  <a:gs pos="0">
                    <a:srgbClr val="FF0066"/>
                  </a:gs>
                  <a:gs pos="100000">
                    <a:srgbClr val="470047"/>
                  </a:gs>
                </a:gsLst>
                <a:lin ang="5400000" scaled="1"/>
              </a:gradFill>
              <a:ln w="9525">
                <a:miter lim="800000"/>
              </a:ln>
              <a:scene3d>
                <a:camera prst="legacyPerspectiveFront">
                  <a:rot lat="0" lon="1500000" rev="0"/>
                </a:camera>
                <a:lightRig rig="legacyFlat4" dir="b"/>
              </a:scene3d>
              <a:sp3d extrusionH="430200" prstMaterial="legacyMatte">
                <a:bevelT w="13500" h="13500" prst="angle"/>
                <a:bevelB w="13500" h="13500" prst="angle"/>
                <a:extrusionClr>
                  <a:srgbClr val="FF0066"/>
                </a:extrusionClr>
                <a:contourClr>
                  <a:srgbClr val="FF0066"/>
                </a:contourClr>
              </a:sp3d>
            </p:spPr>
            <p:txBody>
              <a:bodyPr wrap="none" anchor="ctr">
                <a:flatTx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8" name="Text Box 251"/>
              <p:cNvSpPr txBox="1">
                <a:spLocks noChangeArrowheads="1"/>
              </p:cNvSpPr>
              <p:nvPr/>
            </p:nvSpPr>
            <p:spPr bwMode="gray">
              <a:xfrm>
                <a:off x="1776" y="3244"/>
                <a:ext cx="2208" cy="3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zh-CN" altLang="en-US" sz="2800" dirty="0">
                    <a:latin typeface="华文新魏" panose="02010800040101010101" pitchFamily="2" charset="-122"/>
                    <a:ea typeface="华文新魏" panose="02010800040101010101" pitchFamily="2" charset="-122"/>
                  </a:rPr>
                  <a:t>并行接口的特点</a:t>
                </a:r>
                <a:endParaRPr lang="en-US" altLang="zh-CN" sz="2800" dirty="0">
                  <a:latin typeface="华文新魏" panose="02010800040101010101" pitchFamily="2" charset="-122"/>
                  <a:ea typeface="华文新魏" panose="02010800040101010101" pitchFamily="2" charset="-122"/>
                </a:endParaRPr>
              </a:p>
            </p:txBody>
          </p:sp>
          <p:sp>
            <p:nvSpPr>
              <p:cNvPr id="29" name="Text Box 252"/>
              <p:cNvSpPr txBox="1">
                <a:spLocks noChangeArrowheads="1"/>
              </p:cNvSpPr>
              <p:nvPr/>
            </p:nvSpPr>
            <p:spPr bwMode="gray">
              <a:xfrm>
                <a:off x="1296" y="3244"/>
                <a:ext cx="224" cy="2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/>
                <a:r>
                  <a:rPr lang="en-US" altLang="zh-CN" sz="2400" b="1">
                    <a:solidFill>
                      <a:srgbClr val="FFFFFF"/>
                    </a:solidFill>
                  </a:rPr>
                  <a:t>1</a:t>
                </a:r>
                <a:endParaRPr lang="en-US" altLang="zh-CN" sz="2400" b="1">
                  <a:solidFill>
                    <a:srgbClr val="FFFFFF"/>
                  </a:solidFill>
                </a:endParaRPr>
              </a:p>
            </p:txBody>
          </p:sp>
        </p:grpSp>
      </p:grpSp>
      <p:sp>
        <p:nvSpPr>
          <p:cNvPr id="30" name="文本框 29"/>
          <p:cNvSpPr txBox="1">
            <a:spLocks noChangeArrowheads="1"/>
          </p:cNvSpPr>
          <p:nvPr/>
        </p:nvSpPr>
        <p:spPr bwMode="auto">
          <a:xfrm>
            <a:off x="3042071" y="1249170"/>
            <a:ext cx="305985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kumimoji="1" lang="zh-CN" altLang="en-US" sz="36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本章教学内容</a:t>
            </a:r>
            <a:endParaRPr kumimoji="1" lang="zh-CN" altLang="en-US" sz="36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>
    <p:random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矩形 2"/>
          <p:cNvSpPr>
            <a:spLocks noChangeArrowheads="1"/>
          </p:cNvSpPr>
          <p:nvPr/>
        </p:nvSpPr>
        <p:spPr bwMode="auto">
          <a:xfrm>
            <a:off x="2544040" y="1236663"/>
            <a:ext cx="3740126" cy="683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buFont typeface="Wingdings" panose="05000000000000000000" pitchFamily="2" charset="2"/>
              <a:buNone/>
            </a:pPr>
            <a:r>
              <a:rPr lang="en-US" altLang="zh-CN" sz="320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9.1 </a:t>
            </a:r>
            <a:r>
              <a:rPr lang="zh-CN" altLang="en-US" sz="320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并行接口的特点</a:t>
            </a:r>
            <a:endParaRPr lang="zh-CN" altLang="en-US" sz="3200" dirty="0">
              <a:solidFill>
                <a:srgbClr val="C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593481" y="2033588"/>
            <a:ext cx="7970227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 defTabSz="561975">
              <a:spcBef>
                <a:spcPct val="40000"/>
              </a:spcBef>
              <a:buFont typeface="+mj-ea"/>
              <a:buAutoNum type="circleNumDbPlain"/>
              <a:defRPr/>
            </a:pPr>
            <a:r>
              <a:rPr lang="zh-CN" altLang="en-US" sz="2200" dirty="0"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并行接口</a:t>
            </a:r>
            <a:r>
              <a:rPr kumimoji="1" lang="zh-CN" altLang="en-US" sz="2200" dirty="0">
                <a:latin typeface="+mn-lt"/>
                <a:ea typeface="+mn-ea"/>
                <a:cs typeface="+mn-ea"/>
                <a:sym typeface="+mn-lt"/>
              </a:rPr>
              <a:t>指</a:t>
            </a:r>
            <a:r>
              <a:rPr kumimoji="1" lang="zh-CN" altLang="en-US" sz="2200" dirty="0">
                <a:solidFill>
                  <a:srgbClr val="0033CC"/>
                </a:solidFill>
                <a:latin typeface="+mn-lt"/>
                <a:ea typeface="+mn-ea"/>
                <a:cs typeface="+mn-ea"/>
                <a:sym typeface="+mn-lt"/>
              </a:rPr>
              <a:t>接口电路与</a:t>
            </a:r>
            <a:r>
              <a:rPr kumimoji="1" lang="en-US" altLang="zh-CN" sz="2200" dirty="0">
                <a:solidFill>
                  <a:srgbClr val="0033CC"/>
                </a:solidFill>
                <a:latin typeface="+mn-lt"/>
                <a:ea typeface="+mn-ea"/>
                <a:cs typeface="+mn-ea"/>
                <a:sym typeface="+mn-lt"/>
              </a:rPr>
              <a:t>I/O</a:t>
            </a:r>
            <a:r>
              <a:rPr kumimoji="1" lang="zh-CN" altLang="en-US" sz="2200" dirty="0">
                <a:solidFill>
                  <a:srgbClr val="0033CC"/>
                </a:solidFill>
                <a:latin typeface="+mn-lt"/>
                <a:ea typeface="+mn-ea"/>
                <a:cs typeface="+mn-ea"/>
                <a:sym typeface="+mn-lt"/>
              </a:rPr>
              <a:t>设备之间</a:t>
            </a:r>
            <a:r>
              <a:rPr kumimoji="1" lang="zh-CN" altLang="en-US" sz="2200" dirty="0">
                <a:latin typeface="+mn-lt"/>
                <a:ea typeface="+mn-ea"/>
                <a:cs typeface="+mn-ea"/>
                <a:sym typeface="+mn-lt"/>
              </a:rPr>
              <a:t>采用多根数据线进行数据传输，</a:t>
            </a:r>
            <a:r>
              <a:rPr lang="zh-CN" altLang="en-US" sz="2200" dirty="0">
                <a:latin typeface="+mn-lt"/>
                <a:ea typeface="+mn-ea"/>
                <a:cs typeface="+mn-ea"/>
                <a:sym typeface="+mn-lt"/>
              </a:rPr>
              <a:t>一次可以传输多个二进制位的接口</a:t>
            </a:r>
            <a:endParaRPr lang="en-US" altLang="zh-CN" sz="2200" dirty="0">
              <a:latin typeface="+mn-lt"/>
              <a:ea typeface="+mn-ea"/>
              <a:cs typeface="+mn-ea"/>
              <a:sym typeface="+mn-lt"/>
            </a:endParaRPr>
          </a:p>
          <a:p>
            <a:pPr marL="457200" indent="-457200" algn="just" defTabSz="561975">
              <a:spcBef>
                <a:spcPct val="40000"/>
              </a:spcBef>
              <a:buFont typeface="+mj-ea"/>
              <a:buAutoNum type="circleNumDbPlain"/>
              <a:defRPr/>
            </a:pPr>
            <a:r>
              <a:rPr kumimoji="1" lang="zh-CN" altLang="en-US" sz="22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在</a:t>
            </a:r>
            <a:r>
              <a:rPr kumimoji="1" lang="zh-CN" altLang="en-US" sz="2200" dirty="0">
                <a:solidFill>
                  <a:srgbClr val="0033CC"/>
                </a:solidFill>
                <a:latin typeface="+mn-lt"/>
                <a:ea typeface="+mn-ea"/>
                <a:cs typeface="+mn-ea"/>
                <a:sym typeface="+mn-lt"/>
              </a:rPr>
              <a:t>多根数据线</a:t>
            </a:r>
            <a:r>
              <a:rPr kumimoji="1" lang="zh-CN" altLang="en-US" sz="22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上以数据字节（字）为单位与</a:t>
            </a:r>
            <a:r>
              <a:rPr kumimoji="1" lang="en-US" altLang="zh-CN" sz="22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I/O</a:t>
            </a:r>
            <a:r>
              <a:rPr kumimoji="1" lang="zh-CN" altLang="en-US" sz="22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设备或被控对象进行信息传送，因此</a:t>
            </a:r>
            <a:r>
              <a:rPr kumimoji="1" lang="zh-CN" altLang="en-US" sz="2200" dirty="0">
                <a:solidFill>
                  <a:srgbClr val="009900"/>
                </a:solidFill>
                <a:latin typeface="+mn-lt"/>
                <a:ea typeface="+mn-ea"/>
                <a:cs typeface="+mn-ea"/>
                <a:sym typeface="+mn-lt"/>
              </a:rPr>
              <a:t>传输速率快</a:t>
            </a:r>
            <a:endParaRPr kumimoji="1" lang="en-US" altLang="zh-CN" sz="2200" dirty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 marL="457200" indent="-457200" algn="just" defTabSz="561975">
              <a:spcBef>
                <a:spcPct val="40000"/>
              </a:spcBef>
              <a:buFont typeface="+mj-ea"/>
              <a:buAutoNum type="circleNumDbPlain"/>
              <a:defRPr/>
            </a:pPr>
            <a:r>
              <a:rPr kumimoji="1" lang="zh-CN" altLang="en-US" sz="22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除数据线外，还可设置</a:t>
            </a:r>
            <a:r>
              <a:rPr kumimoji="1" lang="zh-CN" altLang="en-US" sz="2200" dirty="0">
                <a:solidFill>
                  <a:srgbClr val="0033CC"/>
                </a:solidFill>
                <a:latin typeface="+mn-lt"/>
                <a:ea typeface="+mn-ea"/>
                <a:cs typeface="+mn-ea"/>
                <a:sym typeface="+mn-lt"/>
              </a:rPr>
              <a:t>握手联络信号线</a:t>
            </a:r>
            <a:r>
              <a:rPr kumimoji="1" lang="zh-CN" altLang="en-US" sz="22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，以便进行异步互锁（即查询方式）通信，</a:t>
            </a:r>
            <a:r>
              <a:rPr kumimoji="1" lang="zh-CN" altLang="en-US" sz="2200" dirty="0">
                <a:solidFill>
                  <a:srgbClr val="009900"/>
                </a:solidFill>
                <a:latin typeface="+mn-lt"/>
                <a:ea typeface="+mn-ea"/>
                <a:cs typeface="+mn-ea"/>
                <a:sym typeface="+mn-lt"/>
              </a:rPr>
              <a:t>提高数据传输可靠性</a:t>
            </a:r>
            <a:endParaRPr kumimoji="1" lang="en-US" altLang="zh-CN" sz="2200" dirty="0">
              <a:solidFill>
                <a:srgbClr val="009900"/>
              </a:solidFill>
              <a:latin typeface="+mn-lt"/>
              <a:ea typeface="+mn-ea"/>
              <a:cs typeface="+mn-ea"/>
              <a:sym typeface="+mn-lt"/>
            </a:endParaRPr>
          </a:p>
          <a:p>
            <a:pPr marL="457200" indent="-457200" algn="just" defTabSz="561975">
              <a:spcBef>
                <a:spcPct val="40000"/>
              </a:spcBef>
              <a:buFont typeface="+mj-ea"/>
              <a:buAutoNum type="circleNumDbPlain"/>
              <a:defRPr/>
            </a:pPr>
            <a:r>
              <a:rPr kumimoji="1" lang="zh-CN" altLang="en-US" sz="22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并行传送</a:t>
            </a:r>
            <a:r>
              <a:rPr kumimoji="1" lang="zh-CN" altLang="en-US" sz="2200" dirty="0">
                <a:solidFill>
                  <a:srgbClr val="0033CC"/>
                </a:solidFill>
                <a:latin typeface="+mn-lt"/>
                <a:ea typeface="+mn-ea"/>
                <a:cs typeface="+mn-ea"/>
                <a:sym typeface="+mn-lt"/>
              </a:rPr>
              <a:t>不要求固定的格式</a:t>
            </a:r>
            <a:r>
              <a:rPr kumimoji="1" lang="zh-CN" altLang="en-US" sz="22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，传送数据的格式、速率和工作时序由连接的</a:t>
            </a:r>
            <a:r>
              <a:rPr kumimoji="1" lang="en-US" altLang="zh-CN" sz="22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I/O</a:t>
            </a:r>
            <a:r>
              <a:rPr kumimoji="1" lang="zh-CN" altLang="en-US" sz="22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设备操作的要求决定，</a:t>
            </a:r>
            <a:r>
              <a:rPr kumimoji="1" lang="zh-CN" altLang="en-US" sz="2200" dirty="0">
                <a:solidFill>
                  <a:srgbClr val="009900"/>
                </a:solidFill>
                <a:latin typeface="+mn-lt"/>
                <a:ea typeface="+mn-ea"/>
                <a:cs typeface="+mn-ea"/>
                <a:sym typeface="+mn-lt"/>
              </a:rPr>
              <a:t>使用自由</a:t>
            </a:r>
            <a:endParaRPr kumimoji="1" lang="en-US" altLang="zh-CN" sz="2200" dirty="0">
              <a:solidFill>
                <a:srgbClr val="009900"/>
              </a:solidFill>
              <a:latin typeface="+mn-lt"/>
              <a:ea typeface="+mn-ea"/>
              <a:cs typeface="+mn-ea"/>
              <a:sym typeface="+mn-lt"/>
            </a:endParaRPr>
          </a:p>
          <a:p>
            <a:pPr marL="457200" indent="-457200" algn="just" defTabSz="561975">
              <a:spcBef>
                <a:spcPct val="40000"/>
              </a:spcBef>
              <a:buFont typeface="+mj-ea"/>
              <a:buAutoNum type="circleNumDbPlain"/>
              <a:defRPr/>
            </a:pPr>
            <a:r>
              <a:rPr kumimoji="1" lang="zh-CN" altLang="en-US" sz="22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并行传输一般</a:t>
            </a:r>
            <a:r>
              <a:rPr kumimoji="1" lang="zh-CN" altLang="en-US" sz="2200" dirty="0">
                <a:solidFill>
                  <a:srgbClr val="0033CC"/>
                </a:solidFill>
                <a:latin typeface="+mn-lt"/>
                <a:ea typeface="+mn-ea"/>
                <a:cs typeface="+mn-ea"/>
                <a:sym typeface="+mn-lt"/>
              </a:rPr>
              <a:t>不作差错检验和传输速率控制</a:t>
            </a:r>
            <a:endParaRPr kumimoji="1" lang="en-US" altLang="zh-CN" sz="2200" dirty="0">
              <a:solidFill>
                <a:srgbClr val="0033CC"/>
              </a:solidFill>
              <a:latin typeface="+mn-lt"/>
              <a:ea typeface="+mn-ea"/>
              <a:cs typeface="+mn-ea"/>
              <a:sym typeface="+mn-lt"/>
            </a:endParaRPr>
          </a:p>
          <a:p>
            <a:pPr marL="457200" indent="-457200" algn="just" defTabSz="561975">
              <a:spcBef>
                <a:spcPct val="40000"/>
              </a:spcBef>
              <a:buFont typeface="+mj-ea"/>
              <a:buAutoNum type="circleNumDbPlain"/>
              <a:defRPr/>
            </a:pPr>
            <a:r>
              <a:rPr kumimoji="1" lang="zh-CN" altLang="en-US" sz="22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并行接口通常用于</a:t>
            </a:r>
            <a:r>
              <a:rPr kumimoji="1" lang="zh-CN" altLang="en-US" sz="2200" dirty="0">
                <a:solidFill>
                  <a:srgbClr val="0033CC"/>
                </a:solidFill>
                <a:latin typeface="+mn-lt"/>
                <a:ea typeface="+mn-ea"/>
                <a:cs typeface="+mn-ea"/>
                <a:sym typeface="+mn-lt"/>
              </a:rPr>
              <a:t>近距离传送</a:t>
            </a:r>
            <a:endParaRPr kumimoji="1" lang="en-US" altLang="zh-CN" sz="2200" dirty="0">
              <a:solidFill>
                <a:srgbClr val="0033CC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91369" y="2352919"/>
            <a:ext cx="6561260" cy="317744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L="514350" indent="-514350">
              <a:lnSpc>
                <a:spcPct val="120000"/>
              </a:lnSpc>
              <a:buFontTx/>
              <a:buAutoNum type="arabicPeriod"/>
            </a:pPr>
            <a:r>
              <a:rPr lang="zh-CN" altLang="en-US" sz="2400" b="1" dirty="0">
                <a:cs typeface="+mn-ea"/>
                <a:sym typeface="+mn-lt"/>
              </a:rPr>
              <a:t>一般的</a:t>
            </a:r>
            <a:r>
              <a:rPr lang="en-US" altLang="zh-CN" sz="2400" b="1" dirty="0">
                <a:cs typeface="+mn-ea"/>
                <a:sym typeface="+mn-lt"/>
              </a:rPr>
              <a:t>IC</a:t>
            </a:r>
            <a:r>
              <a:rPr lang="zh-CN" altLang="en-US" sz="2400" b="1" dirty="0">
                <a:cs typeface="+mn-ea"/>
                <a:sym typeface="+mn-lt"/>
              </a:rPr>
              <a:t>芯片</a:t>
            </a:r>
            <a:endParaRPr lang="en-US" altLang="zh-CN" sz="2400" b="1" dirty="0">
              <a:cs typeface="+mn-ea"/>
              <a:sym typeface="+mn-lt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zh-CN" altLang="en-US" sz="2400" b="1" dirty="0">
                <a:cs typeface="+mn-ea"/>
                <a:sym typeface="+mn-lt"/>
              </a:rPr>
              <a:t>      主要由三态缓冲器和锁存器组成</a:t>
            </a:r>
            <a:endParaRPr lang="zh-CN" altLang="en-US" sz="2400" b="1" dirty="0">
              <a:cs typeface="+mn-ea"/>
              <a:sym typeface="+mn-lt"/>
            </a:endParaRPr>
          </a:p>
          <a:p>
            <a:pPr marL="514350" indent="-514350">
              <a:lnSpc>
                <a:spcPct val="120000"/>
              </a:lnSpc>
              <a:buFont typeface="+mj-lt"/>
              <a:buAutoNum type="arabicPeriod" startAt="2"/>
            </a:pPr>
            <a:r>
              <a:rPr lang="zh-CN" altLang="en-US" sz="2400" b="1" dirty="0">
                <a:cs typeface="+mn-ea"/>
                <a:sym typeface="+mn-lt"/>
              </a:rPr>
              <a:t>可编程并行接口芯片</a:t>
            </a:r>
            <a:endParaRPr lang="zh-CN" altLang="en-US" sz="2400" b="1" dirty="0">
              <a:cs typeface="+mn-ea"/>
              <a:sym typeface="+mn-lt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zh-CN" altLang="en-US" sz="2400" b="1" dirty="0">
                <a:cs typeface="+mn-ea"/>
                <a:sym typeface="+mn-lt"/>
              </a:rPr>
              <a:t>      例如：</a:t>
            </a:r>
            <a:r>
              <a:rPr lang="en-US" altLang="zh-CN" sz="2400" b="1" dirty="0">
                <a:cs typeface="+mn-ea"/>
                <a:sym typeface="+mn-lt"/>
              </a:rPr>
              <a:t>82C55A</a:t>
            </a:r>
            <a:r>
              <a:rPr lang="zh-CN" altLang="en-US" sz="2400" b="1" dirty="0">
                <a:cs typeface="+mn-ea"/>
                <a:sym typeface="+mn-lt"/>
              </a:rPr>
              <a:t>可编程器件</a:t>
            </a:r>
            <a:endParaRPr lang="zh-CN" altLang="en-US" sz="2400" b="1" dirty="0">
              <a:cs typeface="+mn-ea"/>
              <a:sym typeface="+mn-lt"/>
            </a:endParaRPr>
          </a:p>
          <a:p>
            <a:pPr marL="514350" indent="-514350">
              <a:lnSpc>
                <a:spcPct val="120000"/>
              </a:lnSpc>
              <a:buFont typeface="+mj-lt"/>
              <a:buAutoNum type="arabicPeriod" startAt="3"/>
            </a:pPr>
            <a:r>
              <a:rPr lang="en-US" altLang="zh-CN" sz="2400" b="1" dirty="0">
                <a:cs typeface="+mn-ea"/>
                <a:sym typeface="+mn-lt"/>
              </a:rPr>
              <a:t>CPLD/FPGA</a:t>
            </a:r>
            <a:r>
              <a:rPr lang="zh-CN" altLang="en-US" sz="2400" b="1" dirty="0">
                <a:cs typeface="+mn-ea"/>
                <a:sym typeface="+mn-lt"/>
              </a:rPr>
              <a:t>器件</a:t>
            </a:r>
            <a:endParaRPr lang="zh-CN" altLang="en-US" sz="2400" b="1" dirty="0">
              <a:cs typeface="+mn-ea"/>
              <a:sym typeface="+mn-lt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zh-CN" altLang="en-US" sz="2400" b="1" dirty="0">
                <a:cs typeface="+mn-ea"/>
                <a:sym typeface="+mn-lt"/>
              </a:rPr>
              <a:t>      采用大规模或超大规模可编程逻辑阵列芯片</a:t>
            </a:r>
            <a:endParaRPr lang="zh-CN" altLang="en-US" sz="2400" b="1" dirty="0">
              <a:cs typeface="+mn-ea"/>
              <a:sym typeface="+mn-lt"/>
            </a:endParaRPr>
          </a:p>
        </p:txBody>
      </p:sp>
      <p:sp>
        <p:nvSpPr>
          <p:cNvPr id="20483" name="矩形 2"/>
          <p:cNvSpPr>
            <a:spLocks noChangeArrowheads="1"/>
          </p:cNvSpPr>
          <p:nvPr/>
        </p:nvSpPr>
        <p:spPr bwMode="auto">
          <a:xfrm>
            <a:off x="1928487" y="1207355"/>
            <a:ext cx="4971233" cy="683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9.2 </a:t>
            </a:r>
            <a:r>
              <a:rPr lang="zh-CN" altLang="en-US" sz="320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并行接口电路结构形式</a:t>
            </a:r>
            <a:endParaRPr lang="zh-CN" altLang="en-US" sz="3200" dirty="0">
              <a:solidFill>
                <a:srgbClr val="C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000" fill="hold"/>
                                        <p:tgtEl>
                                          <p:spTgt spid="204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33CC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" dur="2000" fill="hold"/>
                                        <p:tgtEl>
                                          <p:spTgt spid="204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33CC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body" sz="half" idx="1"/>
          </p:nvPr>
        </p:nvSpPr>
        <p:spPr bwMode="auto">
          <a:xfrm>
            <a:off x="626209" y="1860540"/>
            <a:ext cx="4586287" cy="530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E6E60A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>
              <a:buFont typeface="Wingdings" panose="05000000000000000000" pitchFamily="2" charset="2"/>
              <a:buNone/>
            </a:pPr>
            <a:r>
              <a:rPr lang="en-US" altLang="zh-CN" sz="2800" b="1" dirty="0">
                <a:solidFill>
                  <a:srgbClr val="663300"/>
                </a:solidFill>
                <a:cs typeface="+mn-ea"/>
                <a:sym typeface="+mn-lt"/>
              </a:rPr>
              <a:t>9.3.1 82C55A</a:t>
            </a:r>
            <a:r>
              <a:rPr lang="zh-CN" altLang="en-US" sz="2800" b="1" dirty="0">
                <a:solidFill>
                  <a:srgbClr val="663300"/>
                </a:solidFill>
                <a:cs typeface="+mn-ea"/>
                <a:sym typeface="+mn-lt"/>
              </a:rPr>
              <a:t>的外部特性</a:t>
            </a:r>
            <a:endParaRPr lang="zh-CN" altLang="en-US" sz="2800" b="1" dirty="0">
              <a:solidFill>
                <a:srgbClr val="663300"/>
              </a:solidFill>
              <a:cs typeface="+mn-ea"/>
              <a:sym typeface="+mn-lt"/>
            </a:endParaRPr>
          </a:p>
          <a:p>
            <a:pPr>
              <a:buFont typeface="Wingdings" panose="05000000000000000000" pitchFamily="2" charset="2"/>
              <a:buNone/>
            </a:pPr>
            <a:endParaRPr lang="zh-CN" altLang="en-US" sz="2800" b="1" dirty="0">
              <a:solidFill>
                <a:srgbClr val="663300"/>
              </a:solidFill>
              <a:cs typeface="+mn-ea"/>
              <a:sym typeface="+mn-lt"/>
            </a:endParaRPr>
          </a:p>
          <a:p>
            <a:pPr>
              <a:lnSpc>
                <a:spcPct val="120000"/>
              </a:lnSpc>
              <a:buFont typeface="Wingdings" panose="05000000000000000000" pitchFamily="2" charset="2"/>
              <a:buNone/>
            </a:pPr>
            <a:r>
              <a:rPr lang="zh-CN" altLang="en-US" sz="2800" b="1" dirty="0">
                <a:solidFill>
                  <a:srgbClr val="663300"/>
                </a:solidFill>
                <a:cs typeface="+mn-ea"/>
                <a:sym typeface="+mn-lt"/>
              </a:rPr>
              <a:t>               </a:t>
            </a:r>
            <a:endParaRPr lang="zh-CN" altLang="en-US" sz="2800" b="1" dirty="0">
              <a:solidFill>
                <a:srgbClr val="663300"/>
              </a:solidFill>
              <a:cs typeface="+mn-ea"/>
              <a:sym typeface="+mn-lt"/>
            </a:endParaRPr>
          </a:p>
        </p:txBody>
      </p:sp>
      <p:pic>
        <p:nvPicPr>
          <p:cNvPr id="5123" name="Picture 3" descr="p13001"/>
          <p:cNvPicPr>
            <a:picLocks noGrp="1" noChangeAspect="1" noChangeArrowheads="1"/>
          </p:cNvPicPr>
          <p:nvPr>
            <p:ph sz="half" idx="2"/>
          </p:nvPr>
        </p:nvPicPr>
        <p:blipFill>
          <a:blip r:embed="rId1"/>
          <a:srcRect/>
          <a:stretch>
            <a:fillRect/>
          </a:stretch>
        </p:blipFill>
        <p:spPr>
          <a:xfrm>
            <a:off x="5659438" y="1823720"/>
            <a:ext cx="2949575" cy="5041900"/>
          </a:xfrm>
        </p:spPr>
      </p:pic>
      <p:sp>
        <p:nvSpPr>
          <p:cNvPr id="21508" name="矩形 1"/>
          <p:cNvSpPr>
            <a:spLocks noChangeArrowheads="1"/>
          </p:cNvSpPr>
          <p:nvPr/>
        </p:nvSpPr>
        <p:spPr bwMode="auto">
          <a:xfrm>
            <a:off x="1425946" y="1140418"/>
            <a:ext cx="6064481" cy="683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9.3 </a:t>
            </a:r>
            <a:r>
              <a:rPr lang="zh-CN" altLang="en-US" sz="320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可编程并行接口芯片</a:t>
            </a:r>
            <a:r>
              <a:rPr lang="en-US" altLang="zh-CN" sz="320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82C55A</a:t>
            </a:r>
            <a:endParaRPr lang="zh-CN" altLang="en-US" sz="3200" dirty="0">
              <a:solidFill>
                <a:srgbClr val="C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aphicFrame>
        <p:nvGraphicFramePr>
          <p:cNvPr id="12" name="表格 11"/>
          <p:cNvGraphicFramePr/>
          <p:nvPr/>
        </p:nvGraphicFramePr>
        <p:xfrm>
          <a:off x="780181" y="2596074"/>
          <a:ext cx="4298096" cy="3972597"/>
        </p:xfrm>
        <a:graphic>
          <a:graphicData uri="http://schemas.openxmlformats.org/drawingml/2006/table">
            <a:tbl>
              <a:tblPr/>
              <a:tblGrid>
                <a:gridCol w="1432699"/>
                <a:gridCol w="1144842"/>
                <a:gridCol w="1720555"/>
              </a:tblGrid>
              <a:tr h="366713"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Char char="n"/>
                        <a:defRPr sz="2800" b="1" i="0" u="none" kern="1200" baseline="0">
                          <a:solidFill>
                            <a:srgbClr val="0000E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669925" lvl="1" indent="-325120" algn="l">
                        <a:buClr>
                          <a:schemeClr val="accent2"/>
                        </a:buClr>
                        <a:defRPr sz="2800" kern="1200"/>
                      </a:lvl2pPr>
                      <a:lvl3pPr marL="1022350" lvl="2" indent="-350520" algn="l">
                        <a:buClr>
                          <a:schemeClr val="accent1"/>
                        </a:buClr>
                        <a:defRPr sz="2400" kern="1200"/>
                      </a:lvl3pPr>
                      <a:lvl4pPr marL="1339850" lvl="3" indent="-315595" algn="l">
                        <a:buClr>
                          <a:schemeClr val="accent2"/>
                        </a:buClr>
                        <a:defRPr sz="2400" kern="1200"/>
                      </a:lvl4pPr>
                      <a:lvl5pPr marL="1681480" lvl="4" indent="-339725" algn="l">
                        <a:buClr>
                          <a:schemeClr val="accent1"/>
                        </a:buClr>
                        <a:defRPr sz="2400" kern="1200"/>
                      </a:lvl5pPr>
                    </a:lstStyle>
                    <a:p>
                      <a:pPr marL="0" lvl="0" indent="0" algn="ctr">
                        <a:spcBef>
                          <a:spcPts val="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r>
                        <a:rPr lang="zh-CN" altLang="en-US" sz="18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引脚名</a:t>
                      </a:r>
                      <a:endParaRPr lang="zh-CN" altLang="en-US" sz="2800" b="0" dirty="0">
                        <a:solidFill>
                          <a:srgbClr val="0000E1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T="45724" marB="45724" anchor="ctr">
                    <a:lnL w="63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Char char="n"/>
                        <a:defRPr sz="2800" b="1" i="0" u="none" kern="1200" baseline="0">
                          <a:solidFill>
                            <a:srgbClr val="0000E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669925" lvl="1" indent="-325120" algn="l">
                        <a:buClr>
                          <a:schemeClr val="accent2"/>
                        </a:buClr>
                        <a:defRPr sz="2800" kern="1200"/>
                      </a:lvl2pPr>
                      <a:lvl3pPr marL="1022350" lvl="2" indent="-350520" algn="l">
                        <a:buClr>
                          <a:schemeClr val="accent1"/>
                        </a:buClr>
                        <a:defRPr sz="2400" kern="1200"/>
                      </a:lvl3pPr>
                      <a:lvl4pPr marL="1339850" lvl="3" indent="-315595" algn="l">
                        <a:buClr>
                          <a:schemeClr val="accent2"/>
                        </a:buClr>
                        <a:defRPr sz="2400" kern="1200"/>
                      </a:lvl4pPr>
                      <a:lvl5pPr marL="1681480" lvl="4" indent="-339725" algn="l">
                        <a:buClr>
                          <a:schemeClr val="accent1"/>
                        </a:buClr>
                        <a:defRPr sz="2400" kern="1200"/>
                      </a:lvl5pPr>
                    </a:lstStyle>
                    <a:p>
                      <a:pPr marL="0" lvl="0" indent="0" algn="ctr">
                        <a:spcBef>
                          <a:spcPts val="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r>
                        <a:rPr lang="zh-CN" altLang="en-US" sz="18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方向</a:t>
                      </a:r>
                      <a:endParaRPr lang="zh-CN" altLang="en-US" sz="2800" b="0" dirty="0">
                        <a:solidFill>
                          <a:srgbClr val="0000E1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T="45724" marB="45724" anchor="ctr">
                    <a:lnL w="63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Char char="n"/>
                        <a:defRPr sz="2800" b="1" i="0" u="none" kern="1200" baseline="0">
                          <a:solidFill>
                            <a:srgbClr val="0000E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669925" lvl="1" indent="-325120" algn="l">
                        <a:buClr>
                          <a:schemeClr val="accent2"/>
                        </a:buClr>
                        <a:defRPr sz="2800" kern="1200"/>
                      </a:lvl2pPr>
                      <a:lvl3pPr marL="1022350" lvl="2" indent="-350520" algn="l">
                        <a:buClr>
                          <a:schemeClr val="accent1"/>
                        </a:buClr>
                        <a:defRPr sz="2400" kern="1200"/>
                      </a:lvl3pPr>
                      <a:lvl4pPr marL="1339850" lvl="3" indent="-315595" algn="l">
                        <a:buClr>
                          <a:schemeClr val="accent2"/>
                        </a:buClr>
                        <a:defRPr sz="2400" kern="1200"/>
                      </a:lvl4pPr>
                      <a:lvl5pPr marL="1681480" lvl="4" indent="-339725" algn="l">
                        <a:buClr>
                          <a:schemeClr val="accent1"/>
                        </a:buClr>
                        <a:defRPr sz="2400" kern="1200"/>
                      </a:lvl5pPr>
                    </a:lstStyle>
                    <a:p>
                      <a:pPr marL="0" lvl="0" indent="0" algn="ctr">
                        <a:spcBef>
                          <a:spcPts val="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r>
                        <a:rPr lang="zh-CN" altLang="en-US" sz="18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功能</a:t>
                      </a:r>
                      <a:endParaRPr lang="zh-CN" altLang="en-US" sz="2800" b="0" dirty="0">
                        <a:solidFill>
                          <a:srgbClr val="0000E1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T="45724" marB="45724" anchor="ctr">
                    <a:lnL w="63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386806"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Char char="n"/>
                        <a:defRPr sz="2800" b="1" i="0" u="none" kern="1200" baseline="0">
                          <a:solidFill>
                            <a:srgbClr val="0000E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669925" lvl="1" indent="-325120" algn="l">
                        <a:buClr>
                          <a:schemeClr val="accent2"/>
                        </a:buClr>
                        <a:defRPr sz="2800" kern="1200"/>
                      </a:lvl2pPr>
                      <a:lvl3pPr marL="1022350" lvl="2" indent="-350520" algn="l">
                        <a:buClr>
                          <a:schemeClr val="accent1"/>
                        </a:buClr>
                        <a:defRPr sz="2400" kern="1200"/>
                      </a:lvl3pPr>
                      <a:lvl4pPr marL="1339850" lvl="3" indent="-315595" algn="l">
                        <a:buClr>
                          <a:schemeClr val="accent2"/>
                        </a:buClr>
                        <a:defRPr sz="2400" kern="1200"/>
                      </a:lvl4pPr>
                      <a:lvl5pPr marL="1681480" lvl="4" indent="-339725" algn="l">
                        <a:buClr>
                          <a:schemeClr val="accent1"/>
                        </a:buClr>
                        <a:defRPr sz="2400" kern="1200"/>
                      </a:lvl5pPr>
                    </a:lstStyle>
                    <a:p>
                      <a:pPr marL="0" lvl="0" indent="0" algn="ctr">
                        <a:spcBef>
                          <a:spcPts val="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r>
                        <a:rPr lang="zh-CN" altLang="en-US" sz="18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D0~D7</a:t>
                      </a:r>
                      <a:endParaRPr lang="zh-CN" altLang="en-US" sz="2800" b="0" dirty="0">
                        <a:solidFill>
                          <a:srgbClr val="0000E1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T="45724" marB="45724" anchor="ctr">
                    <a:lnL w="63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Char char="n"/>
                        <a:defRPr sz="2800" b="1" i="0" u="none" kern="1200" baseline="0">
                          <a:solidFill>
                            <a:srgbClr val="0000E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669925" lvl="1" indent="-325120" algn="l">
                        <a:buClr>
                          <a:schemeClr val="accent2"/>
                        </a:buClr>
                        <a:defRPr sz="2800" kern="1200"/>
                      </a:lvl2pPr>
                      <a:lvl3pPr marL="1022350" lvl="2" indent="-350520" algn="l">
                        <a:buClr>
                          <a:schemeClr val="accent1"/>
                        </a:buClr>
                        <a:defRPr sz="2400" kern="1200"/>
                      </a:lvl3pPr>
                      <a:lvl4pPr marL="1339850" lvl="3" indent="-315595" algn="l">
                        <a:buClr>
                          <a:schemeClr val="accent2"/>
                        </a:buClr>
                        <a:defRPr sz="2400" kern="1200"/>
                      </a:lvl4pPr>
                      <a:lvl5pPr marL="1681480" lvl="4" indent="-339725" algn="l">
                        <a:buClr>
                          <a:schemeClr val="accent1"/>
                        </a:buClr>
                        <a:defRPr sz="2400" kern="1200"/>
                      </a:lvl5pPr>
                    </a:lstStyle>
                    <a:p>
                      <a:pPr marL="0" lvl="0" indent="0" algn="ctr">
                        <a:spcBef>
                          <a:spcPts val="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r>
                        <a:rPr lang="zh-CN" altLang="en-US" sz="18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双向</a:t>
                      </a:r>
                      <a:endParaRPr lang="zh-CN" altLang="en-US" sz="2800" b="0" dirty="0">
                        <a:solidFill>
                          <a:srgbClr val="0000E1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T="45724" marB="45724" anchor="ctr">
                    <a:lnL w="63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Char char="n"/>
                        <a:defRPr sz="2800" b="1" i="0" u="none" kern="1200" baseline="0">
                          <a:solidFill>
                            <a:srgbClr val="0000E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669925" lvl="1" indent="-325120" algn="l">
                        <a:buClr>
                          <a:schemeClr val="accent2"/>
                        </a:buClr>
                        <a:defRPr sz="2800" kern="1200"/>
                      </a:lvl2pPr>
                      <a:lvl3pPr marL="1022350" lvl="2" indent="-350520" algn="l">
                        <a:buClr>
                          <a:schemeClr val="accent1"/>
                        </a:buClr>
                        <a:defRPr sz="2400" kern="1200"/>
                      </a:lvl3pPr>
                      <a:lvl4pPr marL="1339850" lvl="3" indent="-315595" algn="l">
                        <a:buClr>
                          <a:schemeClr val="accent2"/>
                        </a:buClr>
                        <a:defRPr sz="2400" kern="1200"/>
                      </a:lvl4pPr>
                      <a:lvl5pPr marL="1681480" lvl="4" indent="-339725" algn="l">
                        <a:buClr>
                          <a:schemeClr val="accent1"/>
                        </a:buClr>
                        <a:defRPr sz="2400" kern="1200"/>
                      </a:lvl5pPr>
                    </a:lstStyle>
                    <a:p>
                      <a:pPr marL="0" lvl="0" indent="0" algn="ctr">
                        <a:spcBef>
                          <a:spcPts val="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r>
                        <a:rPr lang="zh-CN" altLang="en-US" sz="18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数据线</a:t>
                      </a:r>
                      <a:endParaRPr lang="zh-CN" altLang="en-US" sz="2800" b="0" dirty="0">
                        <a:solidFill>
                          <a:srgbClr val="0000E1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T="45724" marB="45724" anchor="ctr">
                    <a:lnL w="63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  <a:tr h="366340">
                <a:tc>
                  <a:txBody>
                    <a:bodyPr/>
                    <a:lstStyle/>
                    <a:p>
                      <a:endParaRPr lang="zh-CN"/>
                    </a:p>
                  </a:txBody>
                  <a:tcPr marT="45724" marB="45724" anchor="ctr">
                    <a:lnL w="63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stretch>
                        <a:fillRect t="-215000" r="-200000" b="-798333"/>
                      </a:stretch>
                    </a:blip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Char char="n"/>
                        <a:defRPr sz="2800" b="1" i="0" u="none" kern="1200" baseline="0">
                          <a:solidFill>
                            <a:srgbClr val="0000E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669925" lvl="1" indent="-325120" algn="l">
                        <a:buClr>
                          <a:schemeClr val="accent2"/>
                        </a:buClr>
                        <a:defRPr sz="2800" kern="1200"/>
                      </a:lvl2pPr>
                      <a:lvl3pPr marL="1022350" lvl="2" indent="-350520" algn="l">
                        <a:buClr>
                          <a:schemeClr val="accent1"/>
                        </a:buClr>
                        <a:defRPr sz="2400" kern="1200"/>
                      </a:lvl3pPr>
                      <a:lvl4pPr marL="1339850" lvl="3" indent="-315595" algn="l">
                        <a:buClr>
                          <a:schemeClr val="accent2"/>
                        </a:buClr>
                        <a:defRPr sz="2400" kern="1200"/>
                      </a:lvl4pPr>
                      <a:lvl5pPr marL="1681480" lvl="4" indent="-339725" algn="l">
                        <a:buClr>
                          <a:schemeClr val="accent1"/>
                        </a:buClr>
                        <a:defRPr sz="2400" kern="1200"/>
                      </a:lvl5pPr>
                    </a:lstStyle>
                    <a:p>
                      <a:pPr marL="0" lvl="0" indent="0" algn="ctr" defTabSz="914400" rtl="0" eaLnBrk="0" fontAlgn="base" latinLnBrk="0" hangingPunct="0"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r>
                        <a:rPr lang="zh-CN" altLang="en-US" sz="1800" b="0" i="0" u="non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入</a:t>
                      </a:r>
                      <a:endParaRPr lang="zh-CN" altLang="en-US" sz="1800" b="0" i="0" u="none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T="45724" marB="45724" anchor="ctr">
                    <a:lnL w="63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Char char="n"/>
                        <a:defRPr sz="2800" b="1" i="0" u="none" kern="1200" baseline="0">
                          <a:solidFill>
                            <a:srgbClr val="0000E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669925" lvl="1" indent="-325120" algn="l">
                        <a:buClr>
                          <a:schemeClr val="accent2"/>
                        </a:buClr>
                        <a:defRPr sz="2800" kern="1200"/>
                      </a:lvl2pPr>
                      <a:lvl3pPr marL="1022350" lvl="2" indent="-350520" algn="l">
                        <a:buClr>
                          <a:schemeClr val="accent1"/>
                        </a:buClr>
                        <a:defRPr sz="2400" kern="1200"/>
                      </a:lvl3pPr>
                      <a:lvl4pPr marL="1339850" lvl="3" indent="-315595" algn="l">
                        <a:buClr>
                          <a:schemeClr val="accent2"/>
                        </a:buClr>
                        <a:defRPr sz="2400" kern="1200"/>
                      </a:lvl4pPr>
                      <a:lvl5pPr marL="1681480" lvl="4" indent="-339725" algn="l">
                        <a:buClr>
                          <a:schemeClr val="accent1"/>
                        </a:buClr>
                        <a:defRPr sz="2400" kern="1200"/>
                      </a:lvl5pPr>
                    </a:lstStyle>
                    <a:p>
                      <a:pPr marL="0" lvl="0" indent="0" algn="ctr" defTabSz="914400" rtl="0" eaLnBrk="0" fontAlgn="base" latinLnBrk="0" hangingPunct="0"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r>
                        <a:rPr lang="zh-CN" altLang="en-US" sz="1800" b="0" i="0" u="non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片选 </a:t>
                      </a:r>
                      <a:endParaRPr lang="zh-CN" altLang="en-US" sz="1800" b="0" i="0" u="none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T="45724" marB="45724" anchor="ctr">
                    <a:lnL w="63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  <a:tr h="436563"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Char char="n"/>
                        <a:defRPr sz="2800" b="1" i="0" u="none" kern="1200" baseline="0">
                          <a:solidFill>
                            <a:srgbClr val="0000E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669925" lvl="1" indent="-325120" algn="l">
                        <a:buClr>
                          <a:schemeClr val="accent2"/>
                        </a:buClr>
                        <a:defRPr sz="2800" kern="1200"/>
                      </a:lvl2pPr>
                      <a:lvl3pPr marL="1022350" lvl="2" indent="-350520" algn="l">
                        <a:buClr>
                          <a:schemeClr val="accent1"/>
                        </a:buClr>
                        <a:defRPr sz="2400" kern="1200"/>
                      </a:lvl3pPr>
                      <a:lvl4pPr marL="1339850" lvl="3" indent="-315595" algn="l">
                        <a:buClr>
                          <a:schemeClr val="accent2"/>
                        </a:buClr>
                        <a:defRPr sz="2400" kern="1200"/>
                      </a:lvl4pPr>
                      <a:lvl5pPr marL="1681480" lvl="4" indent="-339725" algn="l">
                        <a:buClr>
                          <a:schemeClr val="accent1"/>
                        </a:buClr>
                        <a:defRPr sz="2400" kern="1200"/>
                      </a:lvl5pPr>
                    </a:lstStyle>
                    <a:p>
                      <a:pPr marL="0" lvl="0" indent="0" algn="ctr">
                        <a:spcBef>
                          <a:spcPts val="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r>
                        <a:rPr lang="zh-CN" altLang="en-US" sz="18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A</a:t>
                      </a:r>
                      <a:r>
                        <a:rPr lang="zh-CN" altLang="en-US" sz="1800" b="0" baseline="-250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1</a:t>
                      </a:r>
                      <a:r>
                        <a:rPr lang="zh-CN" altLang="en-US" sz="18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,A</a:t>
                      </a:r>
                      <a:r>
                        <a:rPr lang="zh-CN" altLang="en-US" sz="1800" b="0" baseline="-250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0</a:t>
                      </a:r>
                      <a:endParaRPr lang="zh-CN" altLang="en-US" sz="2800" b="0" baseline="-25000" dirty="0">
                        <a:solidFill>
                          <a:srgbClr val="0000E1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T="45724" marB="45724" anchor="ctr">
                    <a:lnL w="63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Char char="n"/>
                        <a:defRPr sz="2800" b="1" i="0" u="none" kern="1200" baseline="0">
                          <a:solidFill>
                            <a:srgbClr val="0000E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669925" lvl="1" indent="-325120" algn="l">
                        <a:buClr>
                          <a:schemeClr val="accent2"/>
                        </a:buClr>
                        <a:defRPr sz="2800" kern="1200"/>
                      </a:lvl2pPr>
                      <a:lvl3pPr marL="1022350" lvl="2" indent="-350520" algn="l">
                        <a:buClr>
                          <a:schemeClr val="accent1"/>
                        </a:buClr>
                        <a:defRPr sz="2400" kern="1200"/>
                      </a:lvl3pPr>
                      <a:lvl4pPr marL="1339850" lvl="3" indent="-315595" algn="l">
                        <a:buClr>
                          <a:schemeClr val="accent2"/>
                        </a:buClr>
                        <a:defRPr sz="2400" kern="1200"/>
                      </a:lvl4pPr>
                      <a:lvl5pPr marL="1681480" lvl="4" indent="-339725" algn="l">
                        <a:buClr>
                          <a:schemeClr val="accent1"/>
                        </a:buClr>
                        <a:defRPr sz="2400" kern="1200"/>
                      </a:lvl5pPr>
                    </a:lstStyle>
                    <a:p>
                      <a:pPr marL="0" lvl="0" indent="0" algn="ctr">
                        <a:spcBef>
                          <a:spcPts val="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r>
                        <a:rPr lang="zh-CN" altLang="en-US" sz="18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入</a:t>
                      </a:r>
                      <a:endParaRPr lang="zh-CN" altLang="en-US" sz="2800" b="0" dirty="0">
                        <a:solidFill>
                          <a:srgbClr val="0000E1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T="45724" marB="45724" anchor="ctr">
                    <a:lnL w="63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Char char="n"/>
                        <a:defRPr sz="2800" b="1" i="0" u="none" kern="1200" baseline="0">
                          <a:solidFill>
                            <a:srgbClr val="0000E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669925" lvl="1" indent="-325120" algn="l">
                        <a:buClr>
                          <a:schemeClr val="accent2"/>
                        </a:buClr>
                        <a:defRPr sz="2800" kern="1200"/>
                      </a:lvl2pPr>
                      <a:lvl3pPr marL="1022350" lvl="2" indent="-350520" algn="l">
                        <a:buClr>
                          <a:schemeClr val="accent1"/>
                        </a:buClr>
                        <a:defRPr sz="2400" kern="1200"/>
                      </a:lvl3pPr>
                      <a:lvl4pPr marL="1339850" lvl="3" indent="-315595" algn="l">
                        <a:buClr>
                          <a:schemeClr val="accent2"/>
                        </a:buClr>
                        <a:defRPr sz="2400" kern="1200"/>
                      </a:lvl4pPr>
                      <a:lvl5pPr marL="1681480" lvl="4" indent="-339725" algn="l">
                        <a:buClr>
                          <a:schemeClr val="accent1"/>
                        </a:buClr>
                        <a:defRPr sz="2400" kern="1200"/>
                      </a:lvl5pPr>
                    </a:lstStyle>
                    <a:p>
                      <a:pPr marL="0" lvl="0" indent="0" algn="ctr">
                        <a:spcBef>
                          <a:spcPts val="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r>
                        <a:rPr lang="zh-CN" altLang="en-US" sz="10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    </a:t>
                      </a:r>
                      <a:r>
                        <a:rPr lang="zh-CN" altLang="en-US" sz="18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选寄存器</a:t>
                      </a:r>
                      <a:endParaRPr lang="zh-CN" altLang="en-US" sz="2800" b="0" dirty="0">
                        <a:solidFill>
                          <a:srgbClr val="0000E1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T="45724" marB="45724" anchor="ctr">
                    <a:lnL w="63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  <a:tr h="368300">
                <a:tc>
                  <a:txBody>
                    <a:bodyPr/>
                    <a:lstStyle/>
                    <a:p>
                      <a:endParaRPr lang="zh-CN"/>
                    </a:p>
                  </a:txBody>
                  <a:tcPr marT="45724" marB="45724" anchor="ctr">
                    <a:lnL w="63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stretch>
                        <a:fillRect t="-435000" r="-200000" b="-578333"/>
                      </a:stretch>
                    </a:blip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Char char="n"/>
                        <a:defRPr sz="2800" b="1" i="0" u="none" kern="1200" baseline="0">
                          <a:solidFill>
                            <a:srgbClr val="0000E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669925" lvl="1" indent="-325120" algn="l">
                        <a:buClr>
                          <a:schemeClr val="accent2"/>
                        </a:buClr>
                        <a:defRPr sz="2800" kern="1200"/>
                      </a:lvl2pPr>
                      <a:lvl3pPr marL="1022350" lvl="2" indent="-350520" algn="l">
                        <a:buClr>
                          <a:schemeClr val="accent1"/>
                        </a:buClr>
                        <a:defRPr sz="2400" kern="1200"/>
                      </a:lvl3pPr>
                      <a:lvl4pPr marL="1339850" lvl="3" indent="-315595" algn="l">
                        <a:buClr>
                          <a:schemeClr val="accent2"/>
                        </a:buClr>
                        <a:defRPr sz="2400" kern="1200"/>
                      </a:lvl4pPr>
                      <a:lvl5pPr marL="1681480" lvl="4" indent="-339725" algn="l">
                        <a:buClr>
                          <a:schemeClr val="accent1"/>
                        </a:buClr>
                        <a:defRPr sz="2400" kern="1200"/>
                      </a:lvl5pPr>
                    </a:lstStyle>
                    <a:p>
                      <a:pPr marL="0" lvl="0" indent="0" algn="ctr">
                        <a:spcBef>
                          <a:spcPts val="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r>
                        <a:rPr lang="zh-CN" altLang="en-US" sz="18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入</a:t>
                      </a:r>
                      <a:endParaRPr lang="zh-CN" altLang="en-US" sz="2800" b="0" dirty="0">
                        <a:solidFill>
                          <a:srgbClr val="0000E1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T="45724" marB="45724" anchor="ctr">
                    <a:lnL w="63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Char char="n"/>
                        <a:defRPr sz="2800" b="1" i="0" u="none" kern="1200" baseline="0">
                          <a:solidFill>
                            <a:srgbClr val="0000E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669925" lvl="1" indent="-325120" algn="l">
                        <a:buClr>
                          <a:schemeClr val="accent2"/>
                        </a:buClr>
                        <a:defRPr sz="2800" kern="1200"/>
                      </a:lvl2pPr>
                      <a:lvl3pPr marL="1022350" lvl="2" indent="-350520" algn="l">
                        <a:buClr>
                          <a:schemeClr val="accent1"/>
                        </a:buClr>
                        <a:defRPr sz="2400" kern="1200"/>
                      </a:lvl3pPr>
                      <a:lvl4pPr marL="1339850" lvl="3" indent="-315595" algn="l">
                        <a:buClr>
                          <a:schemeClr val="accent2"/>
                        </a:buClr>
                        <a:defRPr sz="2400" kern="1200"/>
                      </a:lvl4pPr>
                      <a:lvl5pPr marL="1681480" lvl="4" indent="-339725" algn="l">
                        <a:buClr>
                          <a:schemeClr val="accent1"/>
                        </a:buClr>
                        <a:defRPr sz="2400" kern="1200"/>
                      </a:lvl5pPr>
                    </a:lstStyle>
                    <a:p>
                      <a:pPr marL="0" lvl="0" indent="0" algn="ctr">
                        <a:spcBef>
                          <a:spcPts val="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r>
                        <a:rPr lang="zh-CN" altLang="en-US" sz="18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读</a:t>
                      </a:r>
                      <a:endParaRPr lang="zh-CN" altLang="en-US" sz="2800" b="0" dirty="0">
                        <a:solidFill>
                          <a:srgbClr val="0000E1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T="45724" marB="45724" anchor="ctr">
                    <a:lnL w="63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  <a:tr h="366712">
                <a:tc>
                  <a:txBody>
                    <a:bodyPr/>
                    <a:lstStyle/>
                    <a:p>
                      <a:endParaRPr lang="zh-CN"/>
                    </a:p>
                  </a:txBody>
                  <a:tcPr marT="45724" marB="45724" anchor="ctr">
                    <a:lnL w="63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stretch>
                        <a:fillRect t="-526230" r="-200000" b="-468852"/>
                      </a:stretch>
                    </a:blip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Char char="n"/>
                        <a:defRPr sz="2800" b="1" i="0" u="none" kern="1200" baseline="0">
                          <a:solidFill>
                            <a:srgbClr val="0000E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669925" lvl="1" indent="-325120" algn="l">
                        <a:buClr>
                          <a:schemeClr val="accent2"/>
                        </a:buClr>
                        <a:defRPr sz="2800" kern="1200"/>
                      </a:lvl2pPr>
                      <a:lvl3pPr marL="1022350" lvl="2" indent="-350520" algn="l">
                        <a:buClr>
                          <a:schemeClr val="accent1"/>
                        </a:buClr>
                        <a:defRPr sz="2400" kern="1200"/>
                      </a:lvl3pPr>
                      <a:lvl4pPr marL="1339850" lvl="3" indent="-315595" algn="l">
                        <a:buClr>
                          <a:schemeClr val="accent2"/>
                        </a:buClr>
                        <a:defRPr sz="2400" kern="1200"/>
                      </a:lvl4pPr>
                      <a:lvl5pPr marL="1681480" lvl="4" indent="-339725" algn="l">
                        <a:buClr>
                          <a:schemeClr val="accent1"/>
                        </a:buClr>
                        <a:defRPr sz="2400" kern="1200"/>
                      </a:lvl5pPr>
                    </a:lstStyle>
                    <a:p>
                      <a:pPr marL="0" lvl="0" indent="0" algn="ctr">
                        <a:spcBef>
                          <a:spcPts val="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r>
                        <a:rPr lang="zh-CN" altLang="en-US" sz="18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入</a:t>
                      </a:r>
                      <a:endParaRPr lang="zh-CN" altLang="en-US" sz="2800" b="0" dirty="0">
                        <a:solidFill>
                          <a:srgbClr val="0000E1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T="45724" marB="45724" anchor="ctr">
                    <a:lnL w="63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Char char="n"/>
                        <a:defRPr sz="2800" b="1" i="0" u="none" kern="1200" baseline="0">
                          <a:solidFill>
                            <a:srgbClr val="0000E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669925" lvl="1" indent="-325120" algn="l">
                        <a:buClr>
                          <a:schemeClr val="accent2"/>
                        </a:buClr>
                        <a:defRPr sz="2800" kern="1200"/>
                      </a:lvl2pPr>
                      <a:lvl3pPr marL="1022350" lvl="2" indent="-350520" algn="l">
                        <a:buClr>
                          <a:schemeClr val="accent1"/>
                        </a:buClr>
                        <a:defRPr sz="2400" kern="1200"/>
                      </a:lvl3pPr>
                      <a:lvl4pPr marL="1339850" lvl="3" indent="-315595" algn="l">
                        <a:buClr>
                          <a:schemeClr val="accent2"/>
                        </a:buClr>
                        <a:defRPr sz="2400" kern="1200"/>
                      </a:lvl4pPr>
                      <a:lvl5pPr marL="1681480" lvl="4" indent="-339725" algn="l">
                        <a:buClr>
                          <a:schemeClr val="accent1"/>
                        </a:buClr>
                        <a:defRPr sz="2400" kern="1200"/>
                      </a:lvl5pPr>
                    </a:lstStyle>
                    <a:p>
                      <a:pPr marL="0" lvl="0" indent="0" algn="ctr">
                        <a:spcBef>
                          <a:spcPts val="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r>
                        <a:rPr lang="zh-CN" altLang="en-US" sz="18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写</a:t>
                      </a:r>
                      <a:endParaRPr lang="zh-CN" altLang="en-US" sz="2800" b="0" dirty="0">
                        <a:solidFill>
                          <a:srgbClr val="0000E1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T="45724" marB="45724" anchor="ctr">
                    <a:lnL w="63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  <a:tr h="368300"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Char char="n"/>
                        <a:defRPr sz="2800" b="1" i="0" u="none" kern="1200" baseline="0">
                          <a:solidFill>
                            <a:srgbClr val="0000E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669925" lvl="1" indent="-325120" algn="l">
                        <a:buClr>
                          <a:schemeClr val="accent2"/>
                        </a:buClr>
                        <a:defRPr sz="2800" kern="1200"/>
                      </a:lvl2pPr>
                      <a:lvl3pPr marL="1022350" lvl="2" indent="-350520" algn="l">
                        <a:buClr>
                          <a:schemeClr val="accent1"/>
                        </a:buClr>
                        <a:defRPr sz="2400" kern="1200"/>
                      </a:lvl3pPr>
                      <a:lvl4pPr marL="1339850" lvl="3" indent="-315595" algn="l">
                        <a:buClr>
                          <a:schemeClr val="accent2"/>
                        </a:buClr>
                        <a:defRPr sz="2400" kern="1200"/>
                      </a:lvl4pPr>
                      <a:lvl5pPr marL="1681480" lvl="4" indent="-339725" algn="l">
                        <a:buClr>
                          <a:schemeClr val="accent1"/>
                        </a:buClr>
                        <a:defRPr sz="2400" kern="1200"/>
                      </a:lvl5pPr>
                    </a:lstStyle>
                    <a:p>
                      <a:pPr marL="0" lvl="0" indent="0" algn="ctr">
                        <a:spcBef>
                          <a:spcPts val="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r>
                        <a:rPr lang="zh-CN" altLang="en-US" sz="18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RESET</a:t>
                      </a:r>
                      <a:endParaRPr lang="zh-CN" altLang="en-US" sz="2800" b="0" dirty="0">
                        <a:solidFill>
                          <a:srgbClr val="0000E1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T="45724" marB="45724" anchor="ctr">
                    <a:lnL w="63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Char char="n"/>
                        <a:defRPr sz="2800" b="1" i="0" u="none" kern="1200" baseline="0">
                          <a:solidFill>
                            <a:srgbClr val="0000E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669925" lvl="1" indent="-325120" algn="l">
                        <a:buClr>
                          <a:schemeClr val="accent2"/>
                        </a:buClr>
                        <a:defRPr sz="2800" kern="1200"/>
                      </a:lvl2pPr>
                      <a:lvl3pPr marL="1022350" lvl="2" indent="-350520" algn="l">
                        <a:buClr>
                          <a:schemeClr val="accent1"/>
                        </a:buClr>
                        <a:defRPr sz="2400" kern="1200"/>
                      </a:lvl3pPr>
                      <a:lvl4pPr marL="1339850" lvl="3" indent="-315595" algn="l">
                        <a:buClr>
                          <a:schemeClr val="accent2"/>
                        </a:buClr>
                        <a:defRPr sz="2400" kern="1200"/>
                      </a:lvl4pPr>
                      <a:lvl5pPr marL="1681480" lvl="4" indent="-339725" algn="l">
                        <a:buClr>
                          <a:schemeClr val="accent1"/>
                        </a:buClr>
                        <a:defRPr sz="2400" kern="1200"/>
                      </a:lvl5pPr>
                    </a:lstStyle>
                    <a:p>
                      <a:pPr marL="0" lvl="0" indent="0" algn="ctr">
                        <a:spcBef>
                          <a:spcPts val="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r>
                        <a:rPr lang="zh-CN" altLang="en-US" sz="18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入</a:t>
                      </a:r>
                      <a:endParaRPr lang="zh-CN" altLang="en-US" sz="2800" b="0" dirty="0">
                        <a:solidFill>
                          <a:srgbClr val="0000E1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T="45724" marB="45724" anchor="ctr">
                    <a:lnL w="63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Char char="n"/>
                        <a:defRPr sz="2800" b="1" i="0" u="none" kern="1200" baseline="0">
                          <a:solidFill>
                            <a:srgbClr val="0000E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669925" lvl="1" indent="-325120" algn="l">
                        <a:buClr>
                          <a:schemeClr val="accent2"/>
                        </a:buClr>
                        <a:defRPr sz="2800" kern="1200"/>
                      </a:lvl2pPr>
                      <a:lvl3pPr marL="1022350" lvl="2" indent="-350520" algn="l">
                        <a:buClr>
                          <a:schemeClr val="accent1"/>
                        </a:buClr>
                        <a:defRPr sz="2400" kern="1200"/>
                      </a:lvl3pPr>
                      <a:lvl4pPr marL="1339850" lvl="3" indent="-315595" algn="l">
                        <a:buClr>
                          <a:schemeClr val="accent2"/>
                        </a:buClr>
                        <a:defRPr sz="2400" kern="1200"/>
                      </a:lvl4pPr>
                      <a:lvl5pPr marL="1681480" lvl="4" indent="-339725" algn="l">
                        <a:buClr>
                          <a:schemeClr val="accent1"/>
                        </a:buClr>
                        <a:defRPr sz="2400" kern="1200"/>
                      </a:lvl5pPr>
                    </a:lstStyle>
                    <a:p>
                      <a:pPr marL="0" lvl="0" indent="0" algn="ctr">
                        <a:spcBef>
                          <a:spcPts val="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r>
                        <a:rPr lang="zh-CN" altLang="en-US" sz="18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复位信号</a:t>
                      </a:r>
                      <a:endParaRPr lang="zh-CN" altLang="en-US" sz="2800" b="0" dirty="0">
                        <a:solidFill>
                          <a:srgbClr val="0000E1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T="45724" marB="45724" anchor="ctr">
                    <a:lnL w="63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  <a:tr h="438150"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Char char="n"/>
                        <a:defRPr sz="2800" b="1" i="0" u="none" kern="1200" baseline="0">
                          <a:solidFill>
                            <a:srgbClr val="0000E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669925" lvl="1" indent="-325120" algn="l">
                        <a:buClr>
                          <a:schemeClr val="accent2"/>
                        </a:buClr>
                        <a:defRPr sz="2800" kern="1200"/>
                      </a:lvl2pPr>
                      <a:lvl3pPr marL="1022350" lvl="2" indent="-350520" algn="l">
                        <a:buClr>
                          <a:schemeClr val="accent1"/>
                        </a:buClr>
                        <a:defRPr sz="2400" kern="1200"/>
                      </a:lvl3pPr>
                      <a:lvl4pPr marL="1339850" lvl="3" indent="-315595" algn="l">
                        <a:buClr>
                          <a:schemeClr val="accent2"/>
                        </a:buClr>
                        <a:defRPr sz="2400" kern="1200"/>
                      </a:lvl4pPr>
                      <a:lvl5pPr marL="1681480" lvl="4" indent="-339725" algn="l">
                        <a:buClr>
                          <a:schemeClr val="accent1"/>
                        </a:buClr>
                        <a:defRPr sz="2400" kern="1200"/>
                      </a:lvl5pPr>
                    </a:lstStyle>
                    <a:p>
                      <a:pPr marL="0" lvl="0" indent="0" algn="ctr">
                        <a:spcBef>
                          <a:spcPts val="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r>
                        <a:rPr lang="zh-CN" altLang="en-US" sz="18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PA</a:t>
                      </a:r>
                      <a:r>
                        <a:rPr lang="zh-CN" altLang="en-US" sz="1800" b="0" baseline="-250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0</a:t>
                      </a:r>
                      <a:r>
                        <a:rPr lang="zh-CN" altLang="en-US" sz="18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~PA</a:t>
                      </a:r>
                      <a:r>
                        <a:rPr lang="zh-CN" altLang="en-US" sz="1800" b="0" baseline="-250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7</a:t>
                      </a:r>
                      <a:endParaRPr lang="zh-CN" altLang="en-US" sz="2800" b="0" baseline="-25000" dirty="0">
                        <a:solidFill>
                          <a:srgbClr val="0000E1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T="45724" marB="45724" anchor="ctr">
                    <a:lnL w="63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Char char="n"/>
                        <a:defRPr sz="2800" b="1" i="0" u="none" kern="1200" baseline="0">
                          <a:solidFill>
                            <a:srgbClr val="0000E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669925" lvl="1" indent="-325120" algn="l">
                        <a:buClr>
                          <a:schemeClr val="accent2"/>
                        </a:buClr>
                        <a:defRPr sz="2800" kern="1200"/>
                      </a:lvl2pPr>
                      <a:lvl3pPr marL="1022350" lvl="2" indent="-350520" algn="l">
                        <a:buClr>
                          <a:schemeClr val="accent1"/>
                        </a:buClr>
                        <a:defRPr sz="2400" kern="1200"/>
                      </a:lvl3pPr>
                      <a:lvl4pPr marL="1339850" lvl="3" indent="-315595" algn="l">
                        <a:buClr>
                          <a:schemeClr val="accent2"/>
                        </a:buClr>
                        <a:defRPr sz="2400" kern="1200"/>
                      </a:lvl4pPr>
                      <a:lvl5pPr marL="1681480" lvl="4" indent="-339725" algn="l">
                        <a:buClr>
                          <a:schemeClr val="accent1"/>
                        </a:buClr>
                        <a:defRPr sz="2400" kern="1200"/>
                      </a:lvl5pPr>
                    </a:lstStyle>
                    <a:p>
                      <a:pPr marL="0" lvl="0" indent="0" algn="ctr">
                        <a:spcBef>
                          <a:spcPts val="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r>
                        <a:rPr lang="zh-CN" altLang="en-US" sz="18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双向</a:t>
                      </a:r>
                      <a:endParaRPr lang="zh-CN" altLang="en-US" sz="2800" b="0" dirty="0">
                        <a:solidFill>
                          <a:srgbClr val="0000E1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T="45724" marB="45724" anchor="ctr">
                    <a:lnL w="63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Char char="n"/>
                        <a:defRPr sz="2800" b="1" i="0" u="none" kern="1200" baseline="0">
                          <a:solidFill>
                            <a:srgbClr val="0000E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669925" lvl="1" indent="-325120" algn="l">
                        <a:buClr>
                          <a:schemeClr val="accent2"/>
                        </a:buClr>
                        <a:defRPr sz="2800" kern="1200"/>
                      </a:lvl2pPr>
                      <a:lvl3pPr marL="1022350" lvl="2" indent="-350520" algn="l">
                        <a:buClr>
                          <a:schemeClr val="accent1"/>
                        </a:buClr>
                        <a:defRPr sz="2400" kern="1200"/>
                      </a:lvl3pPr>
                      <a:lvl4pPr marL="1339850" lvl="3" indent="-315595" algn="l">
                        <a:buClr>
                          <a:schemeClr val="accent2"/>
                        </a:buClr>
                        <a:defRPr sz="2400" kern="1200"/>
                      </a:lvl4pPr>
                      <a:lvl5pPr marL="1681480" lvl="4" indent="-339725" algn="l">
                        <a:buClr>
                          <a:schemeClr val="accent1"/>
                        </a:buClr>
                        <a:defRPr sz="2400" kern="1200"/>
                      </a:lvl5pPr>
                    </a:lstStyle>
                    <a:p>
                      <a:pPr marL="0" lvl="0" indent="0" algn="ctr">
                        <a:spcBef>
                          <a:spcPts val="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r>
                        <a:rPr lang="zh-CN" altLang="en-US" sz="10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  </a:t>
                      </a:r>
                      <a:r>
                        <a:rPr lang="zh-CN" altLang="en-US" sz="18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A端口的I/O线</a:t>
                      </a:r>
                      <a:endParaRPr lang="zh-CN" altLang="en-US" sz="2800" b="0" dirty="0">
                        <a:solidFill>
                          <a:srgbClr val="0000E1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T="45724" marB="45724" anchor="ctr">
                    <a:lnL w="63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</a:tr>
              <a:tr h="438150"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Char char="n"/>
                        <a:defRPr sz="2800" b="1" i="0" u="none" kern="1200" baseline="0">
                          <a:solidFill>
                            <a:srgbClr val="0000E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669925" lvl="1" indent="-325120" algn="l">
                        <a:buClr>
                          <a:schemeClr val="accent2"/>
                        </a:buClr>
                        <a:defRPr sz="2800" kern="1200"/>
                      </a:lvl2pPr>
                      <a:lvl3pPr marL="1022350" lvl="2" indent="-350520" algn="l">
                        <a:buClr>
                          <a:schemeClr val="accent1"/>
                        </a:buClr>
                        <a:defRPr sz="2400" kern="1200"/>
                      </a:lvl3pPr>
                      <a:lvl4pPr marL="1339850" lvl="3" indent="-315595" algn="l">
                        <a:buClr>
                          <a:schemeClr val="accent2"/>
                        </a:buClr>
                        <a:defRPr sz="2400" kern="1200"/>
                      </a:lvl4pPr>
                      <a:lvl5pPr marL="1681480" lvl="4" indent="-339725" algn="l">
                        <a:buClr>
                          <a:schemeClr val="accent1"/>
                        </a:buClr>
                        <a:defRPr sz="2400" kern="1200"/>
                      </a:lvl5pPr>
                    </a:lstStyle>
                    <a:p>
                      <a:pPr marL="0" lvl="0" indent="0" algn="ctr">
                        <a:spcBef>
                          <a:spcPts val="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r>
                        <a:rPr lang="zh-CN" altLang="en-US" sz="18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PB</a:t>
                      </a:r>
                      <a:r>
                        <a:rPr lang="zh-CN" altLang="en-US" sz="1800" b="0" baseline="-250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0</a:t>
                      </a:r>
                      <a:r>
                        <a:rPr lang="zh-CN" altLang="en-US" sz="18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~PB</a:t>
                      </a:r>
                      <a:r>
                        <a:rPr lang="zh-CN" altLang="en-US" sz="1800" b="0" baseline="-250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7</a:t>
                      </a:r>
                      <a:endParaRPr lang="zh-CN" altLang="en-US" sz="2800" b="0" baseline="-25000" dirty="0">
                        <a:solidFill>
                          <a:srgbClr val="0000E1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T="45724" marB="45724" anchor="ctr">
                    <a:lnL w="63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Char char="n"/>
                        <a:defRPr sz="2800" b="1" i="0" u="none" kern="1200" baseline="0">
                          <a:solidFill>
                            <a:srgbClr val="0000E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669925" lvl="1" indent="-325120" algn="l">
                        <a:buClr>
                          <a:schemeClr val="accent2"/>
                        </a:buClr>
                        <a:defRPr sz="2800" kern="1200"/>
                      </a:lvl2pPr>
                      <a:lvl3pPr marL="1022350" lvl="2" indent="-350520" algn="l">
                        <a:buClr>
                          <a:schemeClr val="accent1"/>
                        </a:buClr>
                        <a:defRPr sz="2400" kern="1200"/>
                      </a:lvl3pPr>
                      <a:lvl4pPr marL="1339850" lvl="3" indent="-315595" algn="l">
                        <a:buClr>
                          <a:schemeClr val="accent2"/>
                        </a:buClr>
                        <a:defRPr sz="2400" kern="1200"/>
                      </a:lvl4pPr>
                      <a:lvl5pPr marL="1681480" lvl="4" indent="-339725" algn="l">
                        <a:buClr>
                          <a:schemeClr val="accent1"/>
                        </a:buClr>
                        <a:defRPr sz="2400" kern="1200"/>
                      </a:lvl5pPr>
                    </a:lstStyle>
                    <a:p>
                      <a:pPr marL="0" lvl="0" indent="0" algn="ctr">
                        <a:spcBef>
                          <a:spcPts val="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r>
                        <a:rPr lang="zh-CN" altLang="en-US" sz="18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双向</a:t>
                      </a:r>
                      <a:endParaRPr lang="zh-CN" altLang="en-US" sz="2800" b="0" dirty="0">
                        <a:solidFill>
                          <a:srgbClr val="0000E1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T="45724" marB="45724" anchor="ctr">
                    <a:lnL w="63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Char char="n"/>
                        <a:defRPr sz="2800" b="1" i="0" u="none" kern="1200" baseline="0">
                          <a:solidFill>
                            <a:srgbClr val="0000E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669925" lvl="1" indent="-325120" algn="l">
                        <a:buClr>
                          <a:schemeClr val="accent2"/>
                        </a:buClr>
                        <a:defRPr sz="2800" kern="1200"/>
                      </a:lvl2pPr>
                      <a:lvl3pPr marL="1022350" lvl="2" indent="-350520" algn="l">
                        <a:buClr>
                          <a:schemeClr val="accent1"/>
                        </a:buClr>
                        <a:defRPr sz="2400" kern="1200"/>
                      </a:lvl3pPr>
                      <a:lvl4pPr marL="1339850" lvl="3" indent="-315595" algn="l">
                        <a:buClr>
                          <a:schemeClr val="accent2"/>
                        </a:buClr>
                        <a:defRPr sz="2400" kern="1200"/>
                      </a:lvl4pPr>
                      <a:lvl5pPr marL="1681480" lvl="4" indent="-339725" algn="l">
                        <a:buClr>
                          <a:schemeClr val="accent1"/>
                        </a:buClr>
                        <a:defRPr sz="2400" kern="1200"/>
                      </a:lvl5pPr>
                    </a:lstStyle>
                    <a:p>
                      <a:pPr marL="0" lvl="0" indent="0" algn="ctr">
                        <a:spcBef>
                          <a:spcPts val="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r>
                        <a:rPr lang="zh-CN" altLang="en-US" sz="10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  </a:t>
                      </a:r>
                      <a:r>
                        <a:rPr lang="zh-CN" altLang="en-US" sz="18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B端口的I/O线</a:t>
                      </a:r>
                      <a:endParaRPr lang="zh-CN" altLang="en-US" sz="2800" b="0" dirty="0">
                        <a:solidFill>
                          <a:srgbClr val="0000E1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T="45724" marB="45724" anchor="ctr">
                    <a:lnL w="63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</a:tr>
              <a:tr h="436563"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Char char="n"/>
                        <a:defRPr sz="2800" b="1" i="0" u="none" kern="1200" baseline="0">
                          <a:solidFill>
                            <a:srgbClr val="0000E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669925" lvl="1" indent="-325120" algn="l">
                        <a:buClr>
                          <a:schemeClr val="accent2"/>
                        </a:buClr>
                        <a:defRPr sz="2800" kern="1200"/>
                      </a:lvl2pPr>
                      <a:lvl3pPr marL="1022350" lvl="2" indent="-350520" algn="l">
                        <a:buClr>
                          <a:schemeClr val="accent1"/>
                        </a:buClr>
                        <a:defRPr sz="2400" kern="1200"/>
                      </a:lvl3pPr>
                      <a:lvl4pPr marL="1339850" lvl="3" indent="-315595" algn="l">
                        <a:buClr>
                          <a:schemeClr val="accent2"/>
                        </a:buClr>
                        <a:defRPr sz="2400" kern="1200"/>
                      </a:lvl4pPr>
                      <a:lvl5pPr marL="1681480" lvl="4" indent="-339725" algn="l">
                        <a:buClr>
                          <a:schemeClr val="accent1"/>
                        </a:buClr>
                        <a:defRPr sz="2400" kern="1200"/>
                      </a:lvl5pPr>
                    </a:lstStyle>
                    <a:p>
                      <a:pPr marL="0" lvl="0" indent="0" algn="ctr">
                        <a:spcBef>
                          <a:spcPts val="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r>
                        <a:rPr lang="zh-CN" altLang="en-US" sz="18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PC</a:t>
                      </a:r>
                      <a:r>
                        <a:rPr lang="zh-CN" altLang="en-US" sz="1800" b="0" baseline="-250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0</a:t>
                      </a:r>
                      <a:r>
                        <a:rPr lang="zh-CN" altLang="en-US" sz="18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~PC</a:t>
                      </a:r>
                      <a:r>
                        <a:rPr lang="zh-CN" altLang="en-US" sz="1800" b="0" baseline="-250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7</a:t>
                      </a:r>
                      <a:endParaRPr lang="zh-CN" altLang="en-US" sz="2800" b="0" baseline="-25000" dirty="0">
                        <a:solidFill>
                          <a:srgbClr val="0000E1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T="45724" marB="45724" anchor="ctr">
                    <a:lnL w="63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Char char="n"/>
                        <a:defRPr sz="2800" b="1" i="0" u="none" kern="1200" baseline="0">
                          <a:solidFill>
                            <a:srgbClr val="0000E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669925" lvl="1" indent="-325120" algn="l">
                        <a:buClr>
                          <a:schemeClr val="accent2"/>
                        </a:buClr>
                        <a:defRPr sz="2800" kern="1200"/>
                      </a:lvl2pPr>
                      <a:lvl3pPr marL="1022350" lvl="2" indent="-350520" algn="l">
                        <a:buClr>
                          <a:schemeClr val="accent1"/>
                        </a:buClr>
                        <a:defRPr sz="2400" kern="1200"/>
                      </a:lvl3pPr>
                      <a:lvl4pPr marL="1339850" lvl="3" indent="-315595" algn="l">
                        <a:buClr>
                          <a:schemeClr val="accent2"/>
                        </a:buClr>
                        <a:defRPr sz="2400" kern="1200"/>
                      </a:lvl4pPr>
                      <a:lvl5pPr marL="1681480" lvl="4" indent="-339725" algn="l">
                        <a:buClr>
                          <a:schemeClr val="accent1"/>
                        </a:buClr>
                        <a:defRPr sz="2400" kern="1200"/>
                      </a:lvl5pPr>
                    </a:lstStyle>
                    <a:p>
                      <a:pPr marL="0" lvl="0" indent="0" algn="ctr">
                        <a:spcBef>
                          <a:spcPts val="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r>
                        <a:rPr lang="zh-CN" altLang="en-US" sz="18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双向</a:t>
                      </a:r>
                      <a:endParaRPr lang="zh-CN" altLang="en-US" sz="2800" b="0" dirty="0">
                        <a:solidFill>
                          <a:srgbClr val="0000E1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T="45724" marB="45724" anchor="ctr">
                    <a:lnL w="63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Char char="n"/>
                        <a:defRPr sz="2800" b="1" i="0" u="none" kern="1200" baseline="0">
                          <a:solidFill>
                            <a:srgbClr val="0000E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669925" lvl="1" indent="-325120" algn="l">
                        <a:buClr>
                          <a:schemeClr val="accent2"/>
                        </a:buClr>
                        <a:defRPr sz="2800" kern="1200"/>
                      </a:lvl2pPr>
                      <a:lvl3pPr marL="1022350" lvl="2" indent="-350520" algn="l">
                        <a:buClr>
                          <a:schemeClr val="accent1"/>
                        </a:buClr>
                        <a:defRPr sz="2400" kern="1200"/>
                      </a:lvl3pPr>
                      <a:lvl4pPr marL="1339850" lvl="3" indent="-315595" algn="l">
                        <a:buClr>
                          <a:schemeClr val="accent2"/>
                        </a:buClr>
                        <a:defRPr sz="2400" kern="1200"/>
                      </a:lvl4pPr>
                      <a:lvl5pPr marL="1681480" lvl="4" indent="-339725" algn="l">
                        <a:buClr>
                          <a:schemeClr val="accent1"/>
                        </a:buClr>
                        <a:defRPr sz="2400" kern="1200"/>
                      </a:lvl5pPr>
                    </a:lstStyle>
                    <a:p>
                      <a:pPr marL="0" lvl="0" indent="0" algn="ctr">
                        <a:spcBef>
                          <a:spcPts val="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r>
                        <a:rPr lang="zh-CN" altLang="en-US" sz="10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  </a:t>
                      </a:r>
                      <a:r>
                        <a:rPr lang="zh-CN" altLang="en-US" sz="18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C端口的I/O线</a:t>
                      </a:r>
                      <a:endParaRPr lang="zh-CN" altLang="en-US" sz="2800" b="0" dirty="0">
                        <a:solidFill>
                          <a:srgbClr val="0000E1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T="45724" marB="45724" anchor="ctr">
                    <a:lnL w="63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spd="slow">
    <p:random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8194" name="Rectangle 2"/>
              <p:cNvSpPr>
                <a:spLocks noGrp="1" noChangeArrowheads="1"/>
              </p:cNvSpPr>
              <p:nvPr>
                <p:ph idx="1"/>
              </p:nvPr>
            </p:nvSpPr>
            <p:spPr>
              <a:xfrm>
                <a:off x="644453" y="1116094"/>
                <a:ext cx="7835404" cy="5640839"/>
              </a:xfr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indent="0">
                  <a:lnSpc>
                    <a:spcPct val="120000"/>
                  </a:lnSpc>
                  <a:buNone/>
                </a:pPr>
                <a:r>
                  <a:rPr lang="en-US" altLang="zh-CN" sz="2400" b="1" dirty="0">
                    <a:solidFill>
                      <a:srgbClr val="0033CC"/>
                    </a:solidFill>
                    <a:cs typeface="+mn-ea"/>
                    <a:sym typeface="+mn-lt"/>
                  </a:rPr>
                  <a:t>① </a:t>
                </a:r>
                <a:r>
                  <a:rPr lang="zh-CN" altLang="en-US" sz="2400" b="1" dirty="0">
                    <a:solidFill>
                      <a:srgbClr val="0033CC"/>
                    </a:solidFill>
                    <a:cs typeface="+mn-ea"/>
                    <a:sym typeface="+mn-lt"/>
                  </a:rPr>
                  <a:t>面向系统总线的信号线</a:t>
                </a:r>
                <a:endParaRPr lang="zh-CN" altLang="en-US" sz="2400" b="1" dirty="0">
                  <a:solidFill>
                    <a:srgbClr val="0033CC"/>
                  </a:solidFill>
                  <a:cs typeface="+mn-ea"/>
                  <a:sym typeface="+mn-lt"/>
                </a:endParaRPr>
              </a:p>
              <a:p>
                <a:pPr marL="396240" indent="0">
                  <a:lnSpc>
                    <a:spcPct val="120000"/>
                  </a:lnSpc>
                  <a:buNone/>
                </a:pPr>
                <a:r>
                  <a:rPr lang="zh-CN" altLang="en-US" sz="2000" b="1" dirty="0">
                    <a:solidFill>
                      <a:srgbClr val="009900"/>
                    </a:solidFill>
                    <a:cs typeface="+mn-ea"/>
                    <a:sym typeface="+mn-lt"/>
                  </a:rPr>
                  <a:t>面向数据总线</a:t>
                </a:r>
                <a:r>
                  <a:rPr lang="en-US" altLang="zh-CN" sz="2000" b="1" dirty="0">
                    <a:solidFill>
                      <a:srgbClr val="009900"/>
                    </a:solidFill>
                    <a:cs typeface="+mn-ea"/>
                    <a:sym typeface="+mn-lt"/>
                  </a:rPr>
                  <a:t>DB</a:t>
                </a:r>
                <a:r>
                  <a:rPr lang="zh-CN" altLang="en-US" sz="2000" b="1" dirty="0">
                    <a:solidFill>
                      <a:srgbClr val="009900"/>
                    </a:solidFill>
                    <a:cs typeface="+mn-ea"/>
                    <a:sym typeface="+mn-lt"/>
                  </a:rPr>
                  <a:t>的有：</a:t>
                </a:r>
                <a:endParaRPr lang="zh-CN" altLang="en-US" sz="2000" b="1" dirty="0">
                  <a:solidFill>
                    <a:srgbClr val="009900"/>
                  </a:solidFill>
                  <a:cs typeface="+mn-ea"/>
                  <a:sym typeface="+mn-lt"/>
                </a:endParaRPr>
              </a:p>
              <a:p>
                <a:pPr marL="396240" indent="0">
                  <a:lnSpc>
                    <a:spcPct val="120000"/>
                  </a:lnSpc>
                  <a:buNone/>
                </a:pPr>
                <a:r>
                  <a:rPr lang="en-US" altLang="zh-CN" sz="2000" b="1" dirty="0">
                    <a:cs typeface="+mn-ea"/>
                    <a:sym typeface="+mn-lt"/>
                  </a:rPr>
                  <a:t>D0</a:t>
                </a:r>
                <a:r>
                  <a:rPr lang="zh-CN" altLang="en-US" sz="2000" b="1" dirty="0">
                    <a:cs typeface="+mn-ea"/>
                    <a:sym typeface="+mn-lt"/>
                  </a:rPr>
                  <a:t>～</a:t>
                </a:r>
                <a:r>
                  <a:rPr lang="en-US" altLang="zh-CN" sz="2000" b="1" dirty="0">
                    <a:cs typeface="+mn-ea"/>
                    <a:sym typeface="+mn-lt"/>
                  </a:rPr>
                  <a:t>D7</a:t>
                </a:r>
                <a:r>
                  <a:rPr lang="zh-CN" altLang="en-US" sz="2000" b="1" dirty="0">
                    <a:cs typeface="+mn-ea"/>
                    <a:sym typeface="+mn-lt"/>
                  </a:rPr>
                  <a:t>：双向数据线，用于</a:t>
                </a:r>
                <a:r>
                  <a:rPr lang="en-US" altLang="zh-CN" sz="2000" b="1" dirty="0">
                    <a:cs typeface="+mn-ea"/>
                    <a:sym typeface="+mn-lt"/>
                  </a:rPr>
                  <a:t>CPU</a:t>
                </a:r>
                <a:r>
                  <a:rPr lang="zh-CN" altLang="en-US" sz="2000" b="1" dirty="0">
                    <a:cs typeface="+mn-ea"/>
                    <a:sym typeface="+mn-lt"/>
                  </a:rPr>
                  <a:t>向</a:t>
                </a:r>
                <a:r>
                  <a:rPr lang="en-US" altLang="zh-CN" sz="2000" b="1" dirty="0">
                    <a:cs typeface="+mn-ea"/>
                    <a:sym typeface="+mn-lt"/>
                  </a:rPr>
                  <a:t>8255A</a:t>
                </a:r>
                <a:r>
                  <a:rPr lang="zh-CN" altLang="en-US" sz="2000" b="1" dirty="0">
                    <a:cs typeface="+mn-ea"/>
                    <a:sym typeface="+mn-lt"/>
                  </a:rPr>
                  <a:t>发送命令、数据和</a:t>
                </a:r>
                <a:r>
                  <a:rPr lang="en-US" altLang="zh-CN" sz="2000" b="1" dirty="0">
                    <a:cs typeface="+mn-ea"/>
                    <a:sym typeface="+mn-lt"/>
                  </a:rPr>
                  <a:t>8255A</a:t>
                </a:r>
                <a:r>
                  <a:rPr lang="zh-CN" altLang="en-US" sz="2000" b="1" dirty="0">
                    <a:cs typeface="+mn-ea"/>
                    <a:sym typeface="+mn-lt"/>
                  </a:rPr>
                  <a:t>向</a:t>
                </a:r>
                <a:r>
                  <a:rPr lang="en-US" altLang="zh-CN" sz="2000" b="1" dirty="0">
                    <a:cs typeface="+mn-ea"/>
                    <a:sym typeface="+mn-lt"/>
                  </a:rPr>
                  <a:t>CPU</a:t>
                </a:r>
                <a:r>
                  <a:rPr lang="zh-CN" altLang="en-US" sz="2000" b="1" dirty="0">
                    <a:cs typeface="+mn-ea"/>
                    <a:sym typeface="+mn-lt"/>
                  </a:rPr>
                  <a:t>回送状态、数据等。</a:t>
                </a:r>
                <a:endParaRPr lang="zh-CN" altLang="en-US" sz="2000" b="1" dirty="0">
                  <a:cs typeface="+mn-ea"/>
                  <a:sym typeface="+mn-lt"/>
                </a:endParaRPr>
              </a:p>
              <a:p>
                <a:pPr marL="396240" indent="0">
                  <a:lnSpc>
                    <a:spcPct val="120000"/>
                  </a:lnSpc>
                  <a:buNone/>
                </a:pPr>
                <a:r>
                  <a:rPr lang="zh-CN" altLang="en-US" sz="2000" b="1" dirty="0">
                    <a:solidFill>
                      <a:srgbClr val="009900"/>
                    </a:solidFill>
                    <a:cs typeface="+mn-ea"/>
                    <a:sym typeface="+mn-lt"/>
                  </a:rPr>
                  <a:t>面向地址总线</a:t>
                </a:r>
                <a:r>
                  <a:rPr lang="en-US" altLang="zh-CN" sz="2000" b="1" dirty="0">
                    <a:solidFill>
                      <a:srgbClr val="009900"/>
                    </a:solidFill>
                    <a:cs typeface="+mn-ea"/>
                    <a:sym typeface="+mn-lt"/>
                  </a:rPr>
                  <a:t>AB</a:t>
                </a:r>
                <a:r>
                  <a:rPr lang="zh-CN" altLang="en-US" sz="2000" b="1" dirty="0">
                    <a:solidFill>
                      <a:srgbClr val="009900"/>
                    </a:solidFill>
                    <a:cs typeface="+mn-ea"/>
                    <a:sym typeface="+mn-lt"/>
                  </a:rPr>
                  <a:t>的有：</a:t>
                </a:r>
                <a:endParaRPr lang="zh-CN" altLang="en-US" sz="2000" b="1" dirty="0">
                  <a:solidFill>
                    <a:srgbClr val="009900"/>
                  </a:solidFill>
                  <a:cs typeface="+mn-ea"/>
                  <a:sym typeface="+mn-lt"/>
                </a:endParaRPr>
              </a:p>
              <a:p>
                <a:pPr marL="396240" indent="0">
                  <a:lnSpc>
                    <a:spcPct val="120000"/>
                  </a:lnSpc>
                  <a:buNone/>
                </a:pP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zh-CN" sz="2000" b="1" i="1" kern="1200" dirty="0">
                            <a:latin typeface="Cambria Math" panose="02040503050406030204" pitchFamily="18" charset="0"/>
                            <a:cs typeface="+mn-ea"/>
                            <a:sym typeface="+mn-lt"/>
                          </a:rPr>
                        </m:ctrlPr>
                      </m:accPr>
                      <m:e>
                        <m:r>
                          <a:rPr lang="en-US" altLang="zh-CN" sz="2000" b="1" i="0" kern="1200" dirty="0">
                            <a:latin typeface="Cambria Math" panose="02040503050406030204" pitchFamily="18" charset="0"/>
                            <a:cs typeface="+mn-ea"/>
                            <a:sym typeface="+mn-lt"/>
                          </a:rPr>
                          <m:t>𝐂𝐒</m:t>
                        </m:r>
                      </m:e>
                    </m:acc>
                  </m:oMath>
                </a14:m>
                <a:r>
                  <a:rPr lang="zh-CN" altLang="en-US" sz="2000" b="1" dirty="0">
                    <a:cs typeface="+mn-ea"/>
                    <a:sym typeface="+mn-lt"/>
                  </a:rPr>
                  <a:t>：片选信号，低电平有效。</a:t>
                </a:r>
                <a:endParaRPr lang="zh-CN" altLang="en-US" sz="2000" b="1" dirty="0">
                  <a:cs typeface="+mn-ea"/>
                  <a:sym typeface="+mn-lt"/>
                </a:endParaRPr>
              </a:p>
              <a:p>
                <a:pPr marL="396240" indent="0">
                  <a:lnSpc>
                    <a:spcPct val="120000"/>
                  </a:lnSpc>
                  <a:buNone/>
                </a:pPr>
                <a:r>
                  <a:rPr lang="en-US" altLang="zh-CN" sz="2000" b="1" dirty="0">
                    <a:cs typeface="+mn-ea"/>
                    <a:sym typeface="+mn-lt"/>
                  </a:rPr>
                  <a:t>A0,A1</a:t>
                </a:r>
                <a:r>
                  <a:rPr lang="zh-CN" altLang="en-US" sz="2000" b="1" dirty="0">
                    <a:cs typeface="+mn-ea"/>
                    <a:sym typeface="+mn-lt"/>
                  </a:rPr>
                  <a:t>：片内端口地址信号，可以形成</a:t>
                </a:r>
                <a:r>
                  <a:rPr lang="en-US" altLang="zh-CN" sz="2000" b="1" dirty="0">
                    <a:cs typeface="+mn-ea"/>
                    <a:sym typeface="+mn-lt"/>
                  </a:rPr>
                  <a:t>4</a:t>
                </a:r>
                <a:r>
                  <a:rPr lang="zh-CN" altLang="en-US" sz="2000" b="1" dirty="0">
                    <a:cs typeface="+mn-ea"/>
                    <a:sym typeface="+mn-lt"/>
                  </a:rPr>
                  <a:t>个端口地址。</a:t>
                </a:r>
                <a:endParaRPr lang="en-US" altLang="zh-CN" sz="2000" b="1" dirty="0">
                  <a:cs typeface="+mn-ea"/>
                  <a:sym typeface="+mn-lt"/>
                </a:endParaRPr>
              </a:p>
              <a:p>
                <a:pPr marL="396240" indent="0">
                  <a:lnSpc>
                    <a:spcPct val="120000"/>
                  </a:lnSpc>
                  <a:buNone/>
                </a:pPr>
                <a:r>
                  <a:rPr lang="zh-CN" altLang="en-US" sz="2000" b="1" dirty="0">
                    <a:solidFill>
                      <a:srgbClr val="009900"/>
                    </a:solidFill>
                    <a:cs typeface="+mn-ea"/>
                    <a:sym typeface="+mn-lt"/>
                  </a:rPr>
                  <a:t>面向控制总线</a:t>
                </a:r>
                <a:r>
                  <a:rPr lang="en-US" altLang="zh-CN" sz="2000" b="1" dirty="0">
                    <a:solidFill>
                      <a:srgbClr val="009900"/>
                    </a:solidFill>
                    <a:cs typeface="+mn-ea"/>
                    <a:sym typeface="+mn-lt"/>
                  </a:rPr>
                  <a:t>CB</a:t>
                </a:r>
                <a:r>
                  <a:rPr lang="zh-CN" altLang="en-US" sz="2000" b="1" dirty="0">
                    <a:solidFill>
                      <a:srgbClr val="009900"/>
                    </a:solidFill>
                    <a:cs typeface="+mn-ea"/>
                    <a:sym typeface="+mn-lt"/>
                  </a:rPr>
                  <a:t>的有：</a:t>
                </a:r>
                <a:endParaRPr lang="zh-CN" altLang="en-US" sz="2000" b="1" dirty="0">
                  <a:solidFill>
                    <a:srgbClr val="009900"/>
                  </a:solidFill>
                  <a:cs typeface="+mn-ea"/>
                  <a:sym typeface="+mn-lt"/>
                </a:endParaRPr>
              </a:p>
              <a:p>
                <a:pPr marL="396240" indent="0">
                  <a:lnSpc>
                    <a:spcPct val="120000"/>
                  </a:lnSpc>
                  <a:buNone/>
                </a:pP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zh-CN" sz="2000" i="1" dirty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+mn-ea"/>
                            <a:sym typeface="+mn-lt"/>
                          </a:rPr>
                        </m:ctrlPr>
                      </m:accPr>
                      <m:e>
                        <m:r>
                          <a:rPr lang="en-US" altLang="zh-CN" sz="2000" b="1" dirty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+mn-ea"/>
                            <a:sym typeface="+mn-lt"/>
                          </a:rPr>
                          <m:t>𝐑𝐃</m:t>
                        </m:r>
                      </m:e>
                    </m:acc>
                  </m:oMath>
                </a14:m>
                <a:r>
                  <a:rPr lang="zh-CN" altLang="en-US" sz="2000" b="1" dirty="0">
                    <a:cs typeface="+mn-ea"/>
                    <a:sym typeface="+mn-lt"/>
                  </a:rPr>
                  <a:t>：读信号，低电平有效。</a:t>
                </a:r>
                <a:endParaRPr lang="zh-CN" altLang="en-US" sz="2000" b="1" dirty="0">
                  <a:cs typeface="+mn-ea"/>
                  <a:sym typeface="+mn-lt"/>
                </a:endParaRPr>
              </a:p>
              <a:p>
                <a:pPr marL="396240" indent="0">
                  <a:lnSpc>
                    <a:spcPct val="120000"/>
                  </a:lnSpc>
                  <a:buNone/>
                </a:pP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zh-CN" sz="2000" i="1" dirty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+mn-ea"/>
                            <a:sym typeface="+mn-lt"/>
                          </a:rPr>
                        </m:ctrlPr>
                      </m:accPr>
                      <m:e>
                        <m:r>
                          <a:rPr lang="en-US" altLang="zh-CN" sz="2000" b="1" dirty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+mn-ea"/>
                            <a:sym typeface="+mn-lt"/>
                          </a:rPr>
                          <m:t>𝐖𝐑</m:t>
                        </m:r>
                      </m:e>
                    </m:acc>
                  </m:oMath>
                </a14:m>
                <a:r>
                  <a:rPr lang="zh-CN" altLang="en-US" sz="2000" b="1" dirty="0">
                    <a:cs typeface="+mn-ea"/>
                    <a:sym typeface="+mn-lt"/>
                  </a:rPr>
                  <a:t>：写信号，低电平有效。</a:t>
                </a:r>
                <a:endParaRPr lang="zh-CN" altLang="en-US" sz="2000" b="1" dirty="0">
                  <a:cs typeface="+mn-ea"/>
                  <a:sym typeface="+mn-lt"/>
                </a:endParaRPr>
              </a:p>
              <a:p>
                <a:pPr marL="396240" indent="0">
                  <a:lnSpc>
                    <a:spcPct val="120000"/>
                  </a:lnSpc>
                  <a:buNone/>
                </a:pPr>
                <a:r>
                  <a:rPr lang="en-US" altLang="zh-CN" sz="2000" b="1" dirty="0">
                    <a:cs typeface="+mn-ea"/>
                    <a:sym typeface="+mn-lt"/>
                  </a:rPr>
                  <a:t>RESET</a:t>
                </a:r>
                <a:r>
                  <a:rPr lang="zh-CN" altLang="en-US" sz="2000" b="1" dirty="0">
                    <a:cs typeface="+mn-ea"/>
                    <a:sym typeface="+mn-lt"/>
                  </a:rPr>
                  <a:t>：复位信号，高电平有效。它清除控制寄存器并将</a:t>
                </a:r>
                <a:r>
                  <a:rPr lang="en-US" altLang="zh-CN" sz="2000" b="1" dirty="0">
                    <a:cs typeface="+mn-ea"/>
                    <a:sym typeface="+mn-lt"/>
                  </a:rPr>
                  <a:t>8255A</a:t>
                </a:r>
                <a:r>
                  <a:rPr lang="zh-CN" altLang="en-US" sz="2000" b="1" dirty="0">
                    <a:cs typeface="+mn-ea"/>
                    <a:sym typeface="+mn-lt"/>
                  </a:rPr>
                  <a:t>的</a:t>
                </a:r>
                <a:r>
                  <a:rPr lang="en-US" altLang="zh-CN" sz="2000" b="1" dirty="0">
                    <a:cs typeface="+mn-ea"/>
                    <a:sym typeface="+mn-lt"/>
                  </a:rPr>
                  <a:t>A</a:t>
                </a:r>
                <a:r>
                  <a:rPr lang="zh-CN" altLang="en-US" sz="2000" b="1" dirty="0">
                    <a:cs typeface="+mn-ea"/>
                    <a:sym typeface="+mn-lt"/>
                  </a:rPr>
                  <a:t>、</a:t>
                </a:r>
                <a:r>
                  <a:rPr lang="en-US" altLang="zh-CN" sz="2000" b="1" dirty="0">
                    <a:cs typeface="+mn-ea"/>
                    <a:sym typeface="+mn-lt"/>
                  </a:rPr>
                  <a:t>B</a:t>
                </a:r>
                <a:r>
                  <a:rPr lang="zh-CN" altLang="en-US" sz="2000" b="1" dirty="0">
                    <a:cs typeface="+mn-ea"/>
                    <a:sym typeface="+mn-lt"/>
                  </a:rPr>
                  <a:t>、</a:t>
                </a:r>
                <a:r>
                  <a:rPr lang="en-US" altLang="zh-CN" sz="2000" b="1" dirty="0">
                    <a:cs typeface="+mn-ea"/>
                    <a:sym typeface="+mn-lt"/>
                  </a:rPr>
                  <a:t>C</a:t>
                </a:r>
                <a:r>
                  <a:rPr lang="zh-CN" altLang="en-US" sz="2000" b="1" dirty="0">
                    <a:cs typeface="+mn-ea"/>
                    <a:sym typeface="+mn-lt"/>
                  </a:rPr>
                  <a:t>三个</a:t>
                </a:r>
                <a:r>
                  <a:rPr lang="en-US" altLang="zh-CN" sz="2000" b="1" dirty="0">
                    <a:cs typeface="+mn-ea"/>
                    <a:sym typeface="+mn-lt"/>
                  </a:rPr>
                  <a:t>8</a:t>
                </a:r>
                <a:r>
                  <a:rPr lang="zh-CN" altLang="en-US" sz="2000" b="1" dirty="0">
                    <a:cs typeface="+mn-ea"/>
                    <a:sym typeface="+mn-lt"/>
                  </a:rPr>
                  <a:t>位端口均置为</a:t>
                </a:r>
                <a:r>
                  <a:rPr lang="en-US" altLang="zh-CN" sz="2000" b="1" dirty="0">
                    <a:cs typeface="+mn-ea"/>
                    <a:sym typeface="+mn-lt"/>
                  </a:rPr>
                  <a:t>0</a:t>
                </a:r>
                <a:r>
                  <a:rPr lang="zh-CN" altLang="en-US" sz="2000" b="1" dirty="0">
                    <a:cs typeface="+mn-ea"/>
                    <a:sym typeface="+mn-lt"/>
                  </a:rPr>
                  <a:t>方式输入，直到在初始化程序段中用方式命令才能改变，使其进入用户所选的状态。</a:t>
                </a:r>
                <a:endParaRPr lang="zh-CN" altLang="en-US" sz="2000" b="1" dirty="0">
                  <a:cs typeface="+mn-ea"/>
                  <a:sym typeface="+mn-lt"/>
                </a:endParaRPr>
              </a:p>
              <a:p>
                <a:pPr marL="396240" indent="0">
                  <a:lnSpc>
                    <a:spcPct val="120000"/>
                  </a:lnSpc>
                  <a:buNone/>
                </a:pPr>
                <a:endParaRPr lang="zh-CN" altLang="en-US" sz="2000" b="1" dirty="0">
                  <a:cs typeface="+mn-ea"/>
                  <a:sym typeface="+mn-lt"/>
                </a:endParaRPr>
              </a:p>
            </p:txBody>
          </p:sp>
        </mc:Choice>
        <mc:Fallback>
          <p:sp>
            <p:nvSpPr>
              <p:cNvPr id="8194" name="Rectangle 2"/>
              <p:cNvSpPr>
                <a:spLocks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44453" y="1116094"/>
                <a:ext cx="7835404" cy="5640839"/>
              </a:xfrm>
              <a:blipFill rotWithShape="1">
                <a:blip r:embed="rId1"/>
                <a:stretch>
                  <a:fillRect l="-7" t="-7" r="1" b="-4032"/>
                </a:stretch>
              </a:blipFill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1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1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81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81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819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819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819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819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819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idx="1"/>
          </p:nvPr>
        </p:nvSpPr>
        <p:spPr>
          <a:xfrm>
            <a:off x="429193" y="1244249"/>
            <a:ext cx="8352858" cy="391489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L="0" indent="0">
              <a:lnSpc>
                <a:spcPct val="120000"/>
              </a:lnSpc>
              <a:buNone/>
            </a:pPr>
            <a:r>
              <a:rPr lang="en-US" altLang="zh-CN" sz="2400" b="1" dirty="0">
                <a:solidFill>
                  <a:srgbClr val="0033CC"/>
                </a:solidFill>
                <a:cs typeface="+mn-ea"/>
                <a:sym typeface="+mn-lt"/>
              </a:rPr>
              <a:t> ② </a:t>
            </a:r>
            <a:r>
              <a:rPr lang="zh-CN" altLang="en-US" sz="2400" b="1" dirty="0">
                <a:solidFill>
                  <a:srgbClr val="0033CC"/>
                </a:solidFill>
                <a:cs typeface="+mn-ea"/>
                <a:sym typeface="+mn-lt"/>
              </a:rPr>
              <a:t>与面向</a:t>
            </a:r>
            <a:r>
              <a:rPr lang="en-US" altLang="zh-CN" sz="2400" b="1" dirty="0">
                <a:solidFill>
                  <a:srgbClr val="0033CC"/>
                </a:solidFill>
                <a:cs typeface="+mn-ea"/>
                <a:sym typeface="+mn-lt"/>
              </a:rPr>
              <a:t>I/O</a:t>
            </a:r>
            <a:r>
              <a:rPr lang="zh-CN" altLang="en-US" sz="2400" b="1" dirty="0">
                <a:solidFill>
                  <a:srgbClr val="0033CC"/>
                </a:solidFill>
                <a:cs typeface="+mn-ea"/>
                <a:sym typeface="+mn-lt"/>
              </a:rPr>
              <a:t>设备的信号线</a:t>
            </a:r>
            <a:endParaRPr lang="zh-CN" altLang="en-US" sz="2400" b="1" dirty="0">
              <a:solidFill>
                <a:srgbClr val="0033CC"/>
              </a:solidFill>
              <a:cs typeface="+mn-ea"/>
              <a:sym typeface="+mn-lt"/>
            </a:endParaRPr>
          </a:p>
          <a:p>
            <a:pPr marL="431800" indent="0">
              <a:lnSpc>
                <a:spcPct val="130000"/>
              </a:lnSpc>
              <a:buNone/>
            </a:pPr>
            <a:r>
              <a:rPr lang="en-US" altLang="zh-CN" sz="2200" b="1" dirty="0">
                <a:cs typeface="+mn-ea"/>
                <a:sym typeface="+mn-lt"/>
              </a:rPr>
              <a:t>PA0</a:t>
            </a:r>
            <a:r>
              <a:rPr lang="zh-CN" altLang="en-US" sz="2200" b="1" dirty="0">
                <a:cs typeface="+mn-ea"/>
                <a:sym typeface="+mn-lt"/>
              </a:rPr>
              <a:t>～</a:t>
            </a:r>
            <a:r>
              <a:rPr lang="en-US" altLang="zh-CN" sz="2200" b="1" dirty="0">
                <a:cs typeface="+mn-ea"/>
                <a:sym typeface="+mn-lt"/>
              </a:rPr>
              <a:t>PA7</a:t>
            </a:r>
            <a:r>
              <a:rPr lang="zh-CN" altLang="en-US" sz="2200" b="1" dirty="0">
                <a:cs typeface="+mn-ea"/>
                <a:sym typeface="+mn-lt"/>
              </a:rPr>
              <a:t>：端口</a:t>
            </a:r>
            <a:r>
              <a:rPr lang="en-US" altLang="zh-CN" sz="2200" b="1" dirty="0">
                <a:cs typeface="+mn-ea"/>
                <a:sym typeface="+mn-lt"/>
              </a:rPr>
              <a:t>A</a:t>
            </a:r>
            <a:r>
              <a:rPr lang="zh-CN" altLang="en-US" sz="2200" b="1" dirty="0">
                <a:cs typeface="+mn-ea"/>
                <a:sym typeface="+mn-lt"/>
              </a:rPr>
              <a:t>的输入</a:t>
            </a:r>
            <a:r>
              <a:rPr lang="en-US" altLang="zh-CN" sz="2200" b="1" dirty="0">
                <a:cs typeface="+mn-ea"/>
                <a:sym typeface="+mn-lt"/>
              </a:rPr>
              <a:t>/</a:t>
            </a:r>
            <a:r>
              <a:rPr lang="zh-CN" altLang="en-US" sz="2200" b="1" dirty="0">
                <a:cs typeface="+mn-ea"/>
                <a:sym typeface="+mn-lt"/>
              </a:rPr>
              <a:t>输出线。</a:t>
            </a:r>
            <a:endParaRPr lang="en-US" altLang="zh-CN" sz="2200" b="1" dirty="0">
              <a:cs typeface="+mn-ea"/>
              <a:sym typeface="+mn-lt"/>
            </a:endParaRPr>
          </a:p>
          <a:p>
            <a:pPr marL="431800" indent="0">
              <a:lnSpc>
                <a:spcPct val="130000"/>
              </a:lnSpc>
              <a:buNone/>
            </a:pPr>
            <a:r>
              <a:rPr lang="en-US" altLang="zh-CN" sz="2200" b="1" dirty="0">
                <a:cs typeface="+mn-ea"/>
                <a:sym typeface="+mn-lt"/>
              </a:rPr>
              <a:t>PB0</a:t>
            </a:r>
            <a:r>
              <a:rPr lang="zh-CN" altLang="en-US" sz="2200" b="1" dirty="0">
                <a:cs typeface="+mn-ea"/>
                <a:sym typeface="+mn-lt"/>
              </a:rPr>
              <a:t>～</a:t>
            </a:r>
            <a:r>
              <a:rPr lang="en-US" altLang="zh-CN" sz="2200" b="1" dirty="0">
                <a:cs typeface="+mn-ea"/>
                <a:sym typeface="+mn-lt"/>
              </a:rPr>
              <a:t>PB7</a:t>
            </a:r>
            <a:r>
              <a:rPr lang="zh-CN" altLang="en-US" sz="2200" b="1" dirty="0">
                <a:cs typeface="+mn-ea"/>
                <a:sym typeface="+mn-lt"/>
              </a:rPr>
              <a:t>：端口</a:t>
            </a:r>
            <a:r>
              <a:rPr lang="en-US" altLang="zh-CN" sz="2200" b="1" dirty="0">
                <a:cs typeface="+mn-ea"/>
                <a:sym typeface="+mn-lt"/>
              </a:rPr>
              <a:t>B</a:t>
            </a:r>
            <a:r>
              <a:rPr lang="zh-CN" altLang="en-US" sz="2200" b="1" dirty="0">
                <a:cs typeface="+mn-ea"/>
                <a:sym typeface="+mn-lt"/>
              </a:rPr>
              <a:t>的输入</a:t>
            </a:r>
            <a:r>
              <a:rPr lang="en-US" altLang="zh-CN" sz="2200" b="1" dirty="0">
                <a:cs typeface="+mn-ea"/>
                <a:sym typeface="+mn-lt"/>
              </a:rPr>
              <a:t>/</a:t>
            </a:r>
            <a:r>
              <a:rPr lang="zh-CN" altLang="en-US" sz="2200" b="1" dirty="0">
                <a:cs typeface="+mn-ea"/>
                <a:sym typeface="+mn-lt"/>
              </a:rPr>
              <a:t>输出线。</a:t>
            </a:r>
            <a:endParaRPr lang="zh-CN" altLang="en-US" sz="2200" b="1" dirty="0">
              <a:cs typeface="+mn-ea"/>
              <a:sym typeface="+mn-lt"/>
            </a:endParaRPr>
          </a:p>
          <a:p>
            <a:pPr marL="431800" indent="0">
              <a:lnSpc>
                <a:spcPct val="130000"/>
              </a:lnSpc>
              <a:buNone/>
            </a:pPr>
            <a:r>
              <a:rPr lang="en-US" altLang="zh-CN" sz="2200" b="1" dirty="0">
                <a:cs typeface="+mn-ea"/>
                <a:sym typeface="+mn-lt"/>
              </a:rPr>
              <a:t>PC0</a:t>
            </a:r>
            <a:r>
              <a:rPr lang="zh-CN" altLang="en-US" sz="2200" b="1" dirty="0">
                <a:cs typeface="+mn-ea"/>
                <a:sym typeface="+mn-lt"/>
              </a:rPr>
              <a:t>～</a:t>
            </a:r>
            <a:r>
              <a:rPr lang="en-US" altLang="zh-CN" sz="2200" b="1" dirty="0">
                <a:cs typeface="+mn-ea"/>
                <a:sym typeface="+mn-lt"/>
              </a:rPr>
              <a:t>PC7</a:t>
            </a:r>
            <a:r>
              <a:rPr lang="zh-CN" altLang="en-US" sz="2200" b="1" dirty="0">
                <a:cs typeface="+mn-ea"/>
                <a:sym typeface="+mn-lt"/>
              </a:rPr>
              <a:t>：端口</a:t>
            </a:r>
            <a:r>
              <a:rPr lang="en-US" altLang="zh-CN" sz="2200" b="1" dirty="0">
                <a:cs typeface="+mn-ea"/>
                <a:sym typeface="+mn-lt"/>
              </a:rPr>
              <a:t>C</a:t>
            </a:r>
            <a:r>
              <a:rPr lang="zh-CN" altLang="en-US" sz="2200" b="1" dirty="0">
                <a:cs typeface="+mn-ea"/>
                <a:sym typeface="+mn-lt"/>
              </a:rPr>
              <a:t>的输入</a:t>
            </a:r>
            <a:r>
              <a:rPr lang="en-US" altLang="zh-CN" sz="2200" b="1" dirty="0">
                <a:cs typeface="+mn-ea"/>
                <a:sym typeface="+mn-lt"/>
              </a:rPr>
              <a:t>/</a:t>
            </a:r>
            <a:r>
              <a:rPr lang="zh-CN" altLang="en-US" sz="2200" b="1" dirty="0">
                <a:cs typeface="+mn-ea"/>
                <a:sym typeface="+mn-lt"/>
              </a:rPr>
              <a:t>输出线。</a:t>
            </a:r>
            <a:endParaRPr lang="en-US" altLang="zh-CN" sz="2200" b="1" dirty="0">
              <a:cs typeface="+mn-ea"/>
              <a:sym typeface="+mn-lt"/>
            </a:endParaRPr>
          </a:p>
          <a:p>
            <a:pPr marL="431800" indent="0">
              <a:lnSpc>
                <a:spcPct val="130000"/>
              </a:lnSpc>
              <a:buNone/>
            </a:pPr>
            <a:r>
              <a:rPr lang="en-US" altLang="zh-CN" sz="2200" b="1" dirty="0">
                <a:cs typeface="+mn-ea"/>
                <a:sym typeface="+mn-lt"/>
              </a:rPr>
              <a:t>❶ A</a:t>
            </a:r>
            <a:r>
              <a:rPr lang="zh-CN" altLang="en-US" sz="2200" b="1" dirty="0">
                <a:cs typeface="+mn-ea"/>
                <a:sym typeface="+mn-lt"/>
              </a:rPr>
              <a:t>口和</a:t>
            </a:r>
            <a:r>
              <a:rPr lang="en-US" altLang="zh-CN" sz="2200" b="1" dirty="0">
                <a:cs typeface="+mn-ea"/>
                <a:sym typeface="+mn-lt"/>
              </a:rPr>
              <a:t>B</a:t>
            </a:r>
            <a:r>
              <a:rPr lang="zh-CN" altLang="en-US" sz="2200" b="1" dirty="0">
                <a:cs typeface="+mn-ea"/>
                <a:sym typeface="+mn-lt"/>
              </a:rPr>
              <a:t>口只作输入</a:t>
            </a:r>
            <a:r>
              <a:rPr lang="en-US" altLang="zh-CN" sz="2200" b="1" dirty="0">
                <a:cs typeface="+mn-ea"/>
                <a:sym typeface="+mn-lt"/>
              </a:rPr>
              <a:t>/</a:t>
            </a:r>
            <a:r>
              <a:rPr lang="zh-CN" altLang="en-US" sz="2200" b="1" dirty="0">
                <a:cs typeface="+mn-ea"/>
                <a:sym typeface="+mn-lt"/>
              </a:rPr>
              <a:t>输出的数据口用；</a:t>
            </a:r>
            <a:endParaRPr lang="en-US" altLang="zh-CN" sz="2200" b="1" dirty="0">
              <a:cs typeface="+mn-ea"/>
              <a:sym typeface="+mn-lt"/>
            </a:endParaRPr>
          </a:p>
          <a:p>
            <a:pPr marL="431800" indent="0">
              <a:lnSpc>
                <a:spcPct val="130000"/>
              </a:lnSpc>
              <a:buNone/>
            </a:pPr>
            <a:r>
              <a:rPr lang="zh-CN" altLang="en-US" sz="2200" b="1" dirty="0">
                <a:cs typeface="+mn-ea"/>
                <a:sym typeface="+mn-lt"/>
              </a:rPr>
              <a:t>❷</a:t>
            </a:r>
            <a:r>
              <a:rPr lang="en-US" altLang="zh-CN" sz="2200" b="1" dirty="0">
                <a:cs typeface="+mn-ea"/>
                <a:sym typeface="+mn-lt"/>
              </a:rPr>
              <a:t>C</a:t>
            </a:r>
            <a:r>
              <a:rPr lang="zh-CN" altLang="en-US" sz="2200" b="1" dirty="0">
                <a:cs typeface="+mn-ea"/>
                <a:sym typeface="+mn-lt"/>
              </a:rPr>
              <a:t>口除了作数据口外，在</a:t>
            </a:r>
            <a:r>
              <a:rPr lang="en-US" altLang="zh-CN" sz="2200" b="1" dirty="0">
                <a:cs typeface="+mn-ea"/>
                <a:sym typeface="+mn-lt"/>
              </a:rPr>
              <a:t>1</a:t>
            </a:r>
            <a:r>
              <a:rPr lang="zh-CN" altLang="en-US" sz="2200" b="1" dirty="0">
                <a:cs typeface="+mn-ea"/>
                <a:sym typeface="+mn-lt"/>
              </a:rPr>
              <a:t>方式和</a:t>
            </a:r>
            <a:r>
              <a:rPr lang="en-US" altLang="zh-CN" sz="2200" b="1" dirty="0">
                <a:cs typeface="+mn-ea"/>
                <a:sym typeface="+mn-lt"/>
              </a:rPr>
              <a:t>2</a:t>
            </a:r>
            <a:r>
              <a:rPr lang="zh-CN" altLang="en-US" sz="2200" b="1" dirty="0">
                <a:cs typeface="+mn-ea"/>
                <a:sym typeface="+mn-lt"/>
              </a:rPr>
              <a:t>方式时，它的大部分引脚被分配用作专用联络信号；</a:t>
            </a:r>
            <a:r>
              <a:rPr lang="en-US" altLang="zh-CN" sz="2200" b="1" dirty="0">
                <a:cs typeface="+mn-ea"/>
                <a:sym typeface="+mn-lt"/>
              </a:rPr>
              <a:t>PC</a:t>
            </a:r>
            <a:r>
              <a:rPr lang="zh-CN" altLang="en-US" sz="2200" b="1" dirty="0">
                <a:cs typeface="+mn-ea"/>
                <a:sym typeface="+mn-lt"/>
              </a:rPr>
              <a:t>口可以进行按位控制；当读取</a:t>
            </a:r>
            <a:r>
              <a:rPr lang="en-US" altLang="zh-CN" sz="2200" b="1" dirty="0">
                <a:cs typeface="+mn-ea"/>
                <a:sym typeface="+mn-lt"/>
              </a:rPr>
              <a:t>8255A</a:t>
            </a:r>
            <a:r>
              <a:rPr lang="zh-CN" altLang="en-US" sz="2200" b="1" dirty="0">
                <a:cs typeface="+mn-ea"/>
                <a:sym typeface="+mn-lt"/>
              </a:rPr>
              <a:t>状态时，</a:t>
            </a:r>
            <a:r>
              <a:rPr lang="en-US" altLang="zh-CN" sz="2200" b="1" dirty="0">
                <a:cs typeface="+mn-ea"/>
                <a:sym typeface="+mn-lt"/>
              </a:rPr>
              <a:t>PC</a:t>
            </a:r>
            <a:r>
              <a:rPr lang="zh-CN" altLang="en-US" sz="2200" b="1" dirty="0">
                <a:cs typeface="+mn-ea"/>
                <a:sym typeface="+mn-lt"/>
              </a:rPr>
              <a:t>口又作</a:t>
            </a:r>
            <a:r>
              <a:rPr lang="en-US" altLang="zh-CN" sz="2200" b="1" dirty="0">
                <a:cs typeface="+mn-ea"/>
                <a:sym typeface="+mn-lt"/>
              </a:rPr>
              <a:t>1</a:t>
            </a:r>
            <a:r>
              <a:rPr lang="zh-CN" altLang="en-US" sz="2200" b="1" dirty="0">
                <a:cs typeface="+mn-ea"/>
                <a:sym typeface="+mn-lt"/>
              </a:rPr>
              <a:t>、</a:t>
            </a:r>
            <a:r>
              <a:rPr lang="en-US" altLang="zh-CN" sz="2200" b="1" dirty="0">
                <a:cs typeface="+mn-ea"/>
                <a:sym typeface="+mn-lt"/>
              </a:rPr>
              <a:t>2</a:t>
            </a:r>
            <a:r>
              <a:rPr lang="zh-CN" altLang="en-US" sz="2200" b="1" dirty="0">
                <a:cs typeface="+mn-ea"/>
                <a:sym typeface="+mn-lt"/>
              </a:rPr>
              <a:t>方式的状态口用，其功能如下：</a:t>
            </a:r>
            <a:endParaRPr lang="zh-CN" altLang="en-US" sz="2200" b="1" dirty="0">
              <a:cs typeface="+mn-ea"/>
              <a:sym typeface="+mn-lt"/>
            </a:endParaRPr>
          </a:p>
        </p:txBody>
      </p:sp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987459" y="5159141"/>
            <a:ext cx="2217754" cy="982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marL="514350" indent="-514350" algn="just">
              <a:lnSpc>
                <a:spcPct val="120000"/>
              </a:lnSpc>
              <a:spcBef>
                <a:spcPct val="20000"/>
              </a:spcBef>
              <a:buFontTx/>
              <a:buAutoNum type="arabicPeriod"/>
              <a:defRPr>
                <a:latin typeface="楷体_GB2312" pitchFamily="49" charset="-122"/>
                <a:ea typeface="楷体_GB2312" pitchFamily="49" charset="-122"/>
              </a:defRPr>
            </a:lvl1pPr>
            <a:lvl2pPr marL="742950" indent="-285750" algn="just">
              <a:spcBef>
                <a:spcPct val="20000"/>
              </a:spcBef>
              <a:buChar char="–"/>
              <a:defRPr sz="2800">
                <a:latin typeface="+mn-lt"/>
                <a:ea typeface="+mn-ea"/>
              </a:defRPr>
            </a:lvl2pPr>
            <a:lvl3pPr marL="1143000" indent="-228600" algn="just">
              <a:spcBef>
                <a:spcPct val="20000"/>
              </a:spcBef>
              <a:buChar char="•"/>
              <a:defRPr>
                <a:latin typeface="+mn-lt"/>
                <a:ea typeface="+mn-ea"/>
              </a:defRPr>
            </a:lvl3pPr>
            <a:lvl4pPr marL="1600200" indent="-228600" algn="just">
              <a:spcBef>
                <a:spcPct val="20000"/>
              </a:spcBef>
              <a:buChar char="–"/>
              <a:defRPr sz="2000">
                <a:latin typeface="+mn-lt"/>
                <a:ea typeface="+mn-ea"/>
              </a:defRPr>
            </a:lvl4pPr>
            <a:lvl5pPr marL="2057400" indent="-228600" algn="just">
              <a:spcBef>
                <a:spcPct val="20000"/>
              </a:spcBef>
              <a:buChar char="»"/>
              <a:defRPr sz="2000">
                <a:latin typeface="+mn-lt"/>
                <a:ea typeface="+mn-ea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ea typeface="+mn-ea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ea typeface="+mn-ea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ea typeface="+mn-ea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ea typeface="+mn-ea"/>
              </a:defRPr>
            </a:lvl9pPr>
          </a:lstStyle>
          <a:p>
            <a:pPr marL="342900" indent="-342900">
              <a:buFont typeface="Wingdings" panose="05000000000000000000" pitchFamily="2" charset="2"/>
              <a:buChar char="ü"/>
            </a:pPr>
            <a:r>
              <a:rPr lang="zh-CN" altLang="en-US" sz="2200" dirty="0">
                <a:latin typeface="+mn-lt"/>
                <a:ea typeface="+mn-ea"/>
                <a:cs typeface="+mn-ea"/>
                <a:sym typeface="+mn-lt"/>
              </a:rPr>
              <a:t>作数据口</a:t>
            </a:r>
            <a:endParaRPr lang="en-US" altLang="zh-CN" sz="2200" dirty="0">
              <a:latin typeface="+mn-lt"/>
              <a:ea typeface="+mn-ea"/>
              <a:cs typeface="+mn-ea"/>
              <a:sym typeface="+mn-lt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zh-CN" altLang="en-US" sz="2200" dirty="0">
                <a:latin typeface="+mn-lt"/>
                <a:ea typeface="+mn-ea"/>
                <a:cs typeface="+mn-ea"/>
                <a:sym typeface="+mn-lt"/>
              </a:rPr>
              <a:t>作状态口</a:t>
            </a:r>
            <a:endParaRPr lang="en-US" altLang="zh-CN" sz="220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2940517" y="5181564"/>
            <a:ext cx="4904072" cy="9379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L="342900" indent="-342900" algn="just">
              <a:lnSpc>
                <a:spcPct val="120000"/>
              </a:lnSpc>
              <a:spcBef>
                <a:spcPct val="20000"/>
              </a:spcBef>
              <a:buFont typeface="Wingdings" panose="05000000000000000000" pitchFamily="2" charset="2"/>
              <a:buChar char="ü"/>
            </a:pPr>
            <a:r>
              <a:rPr lang="zh-CN" altLang="en-US" sz="2200" dirty="0">
                <a:latin typeface="+mn-lt"/>
                <a:ea typeface="+mn-ea"/>
                <a:cs typeface="+mn-ea"/>
                <a:sym typeface="+mn-lt"/>
              </a:rPr>
              <a:t>作专用（固定）联络（握手）信号</a:t>
            </a:r>
            <a:endParaRPr lang="en-US" altLang="zh-CN" sz="2200" dirty="0">
              <a:latin typeface="+mn-lt"/>
              <a:ea typeface="+mn-ea"/>
              <a:cs typeface="+mn-ea"/>
              <a:sym typeface="+mn-lt"/>
            </a:endParaRPr>
          </a:p>
          <a:p>
            <a:pPr marL="342900" indent="-342900" algn="just">
              <a:lnSpc>
                <a:spcPct val="120000"/>
              </a:lnSpc>
              <a:spcBef>
                <a:spcPct val="20000"/>
              </a:spcBef>
              <a:buFont typeface="Wingdings" panose="05000000000000000000" pitchFamily="2" charset="2"/>
              <a:buChar char="ü"/>
            </a:pPr>
            <a:r>
              <a:rPr lang="zh-CN" altLang="en-US" sz="2200" dirty="0">
                <a:latin typeface="+mn-lt"/>
                <a:ea typeface="+mn-ea"/>
                <a:cs typeface="+mn-ea"/>
                <a:sym typeface="+mn-lt"/>
              </a:rPr>
              <a:t>作按位控制用</a:t>
            </a:r>
            <a:endParaRPr lang="zh-CN" altLang="en-US" sz="2200" dirty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>
    <p:random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"/>
          <p:cNvSpPr txBox="1">
            <a:spLocks noChangeArrowheads="1"/>
          </p:cNvSpPr>
          <p:nvPr/>
        </p:nvSpPr>
        <p:spPr>
          <a:xfrm>
            <a:off x="590049" y="1154772"/>
            <a:ext cx="6376987" cy="530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E6E60A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marL="342900" indent="-342900">
              <a:spcBef>
                <a:spcPct val="20000"/>
              </a:spcBef>
              <a:buFont typeface="Wingdings" panose="05000000000000000000" pitchFamily="2" charset="2"/>
              <a:buNone/>
              <a:defRPr sz="2800">
                <a:solidFill>
                  <a:srgbClr val="663300"/>
                </a:solidFill>
                <a:latin typeface="楷体_GB2312" pitchFamily="49" charset="-122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latin typeface="+mn-lt"/>
                <a:ea typeface="+mn-ea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latin typeface="+mn-lt"/>
                <a:ea typeface="+mn-ea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latin typeface="+mn-lt"/>
                <a:ea typeface="+mn-ea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latin typeface="+mn-lt"/>
                <a:ea typeface="+mn-ea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ea typeface="+mn-ea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ea typeface="+mn-ea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ea typeface="+mn-ea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ea typeface="+mn-ea"/>
              </a:defRPr>
            </a:lvl9pPr>
          </a:lstStyle>
          <a:p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9.3.2 82C55A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的内部结构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  <a:p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               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23554" name="组合 7"/>
          <p:cNvGrpSpPr/>
          <p:nvPr/>
        </p:nvGrpSpPr>
        <p:grpSpPr bwMode="auto">
          <a:xfrm>
            <a:off x="791929" y="2026151"/>
            <a:ext cx="6986587" cy="4189413"/>
            <a:chOff x="-2329398" y="1469378"/>
            <a:chExt cx="6987658" cy="4188920"/>
          </a:xfrm>
        </p:grpSpPr>
        <p:pic>
          <p:nvPicPr>
            <p:cNvPr id="23575" name="图片 3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2329398" y="1469378"/>
              <a:ext cx="6987658" cy="41889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3576" name="图片 6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30237" y="3675953"/>
              <a:ext cx="1066305" cy="19181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ransition>
    <p:random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4578" name="Rectangle 2"/>
              <p:cNvSpPr>
                <a:spLocks noGrp="1" noChangeArrowheads="1"/>
              </p:cNvSpPr>
              <p:nvPr>
                <p:ph type="body" idx="1"/>
              </p:nvPr>
            </p:nvSpPr>
            <p:spPr bwMode="auto">
              <a:xfrm>
                <a:off x="553301" y="1416935"/>
                <a:ext cx="8066823" cy="4719637"/>
              </a:xfr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385445" indent="-360045">
                  <a:lnSpc>
                    <a:spcPct val="140000"/>
                  </a:lnSpc>
                  <a:buFont typeface="+mj-ea"/>
                  <a:buAutoNum type="circleNumDbPlain"/>
                </a:pPr>
                <a:r>
                  <a:rPr lang="zh-CN" altLang="en-US" sz="2400" b="1" dirty="0">
                    <a:solidFill>
                      <a:srgbClr val="0033CC"/>
                    </a:solidFill>
                    <a:cs typeface="+mn-ea"/>
                    <a:sym typeface="+mn-lt"/>
                  </a:rPr>
                  <a:t>数据总线缓冲器：</a:t>
                </a:r>
                <a:r>
                  <a:rPr lang="zh-CN" altLang="en-US" sz="2400" b="1" dirty="0">
                    <a:cs typeface="+mn-ea"/>
                    <a:sym typeface="+mn-lt"/>
                  </a:rPr>
                  <a:t>是一个三态双向</a:t>
                </a:r>
                <a:r>
                  <a:rPr lang="en-US" altLang="zh-CN" sz="2400" b="1" dirty="0">
                    <a:cs typeface="+mn-ea"/>
                    <a:sym typeface="+mn-lt"/>
                  </a:rPr>
                  <a:t>8</a:t>
                </a:r>
                <a:r>
                  <a:rPr lang="zh-CN" altLang="en-US" sz="2400" b="1" dirty="0">
                    <a:cs typeface="+mn-ea"/>
                    <a:sym typeface="+mn-lt"/>
                  </a:rPr>
                  <a:t>位缓冲器，它是</a:t>
                </a:r>
                <a:r>
                  <a:rPr lang="en-US" altLang="zh-CN" sz="2400" b="1" dirty="0">
                    <a:cs typeface="+mn-ea"/>
                    <a:sym typeface="+mn-lt"/>
                  </a:rPr>
                  <a:t>82C55A</a:t>
                </a:r>
                <a:r>
                  <a:rPr lang="zh-CN" altLang="en-US" sz="2400" b="1" dirty="0">
                    <a:cs typeface="+mn-ea"/>
                    <a:sym typeface="+mn-lt"/>
                  </a:rPr>
                  <a:t>与</a:t>
                </a:r>
                <a:r>
                  <a:rPr lang="en-US" altLang="zh-CN" sz="2400" b="1" dirty="0">
                    <a:cs typeface="+mn-ea"/>
                    <a:sym typeface="+mn-lt"/>
                  </a:rPr>
                  <a:t>CPU</a:t>
                </a:r>
                <a:r>
                  <a:rPr lang="zh-CN" altLang="en-US" sz="2400" b="1" dirty="0">
                    <a:cs typeface="+mn-ea"/>
                    <a:sym typeface="+mn-lt"/>
                  </a:rPr>
                  <a:t>系统数据总线的接口。</a:t>
                </a:r>
                <a:endParaRPr lang="zh-CN" altLang="en-US" sz="2400" b="1" dirty="0">
                  <a:cs typeface="+mn-ea"/>
                  <a:sym typeface="+mn-lt"/>
                </a:endParaRPr>
              </a:p>
              <a:p>
                <a:pPr marL="385445" indent="-360045">
                  <a:lnSpc>
                    <a:spcPct val="140000"/>
                  </a:lnSpc>
                  <a:buFont typeface="+mj-ea"/>
                  <a:buAutoNum type="circleNumDbPlain"/>
                </a:pPr>
                <a:r>
                  <a:rPr lang="zh-CN" altLang="en-US" sz="2400" b="1" dirty="0">
                    <a:solidFill>
                      <a:srgbClr val="0033CC"/>
                    </a:solidFill>
                    <a:cs typeface="+mn-ea"/>
                    <a:sym typeface="+mn-lt"/>
                  </a:rPr>
                  <a:t>读</a:t>
                </a:r>
                <a:r>
                  <a:rPr lang="en-US" altLang="zh-CN" sz="2400" b="1" dirty="0">
                    <a:solidFill>
                      <a:srgbClr val="0033CC"/>
                    </a:solidFill>
                    <a:cs typeface="+mn-ea"/>
                    <a:sym typeface="+mn-lt"/>
                  </a:rPr>
                  <a:t>/</a:t>
                </a:r>
                <a:r>
                  <a:rPr lang="zh-CN" altLang="en-US" sz="2400" b="1" dirty="0">
                    <a:solidFill>
                      <a:srgbClr val="0033CC"/>
                    </a:solidFill>
                    <a:cs typeface="+mn-ea"/>
                    <a:sym typeface="+mn-lt"/>
                  </a:rPr>
                  <a:t>写控制逻辑：</a:t>
                </a:r>
                <a:r>
                  <a:rPr lang="zh-CN" altLang="en-US" sz="2400" b="1" dirty="0">
                    <a:cs typeface="+mn-ea"/>
                    <a:sym typeface="+mn-lt"/>
                  </a:rPr>
                  <a:t>读</a:t>
                </a:r>
                <a:r>
                  <a:rPr lang="en-US" altLang="zh-CN" sz="2400" b="1" dirty="0">
                    <a:cs typeface="+mn-ea"/>
                    <a:sym typeface="+mn-lt"/>
                  </a:rPr>
                  <a:t>/</a:t>
                </a:r>
                <a:r>
                  <a:rPr lang="zh-CN" altLang="en-US" sz="2400" b="1" dirty="0">
                    <a:cs typeface="+mn-ea"/>
                    <a:sym typeface="+mn-lt"/>
                  </a:rPr>
                  <a:t>写控制逻辑由读信号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zh-CN" sz="2400" i="1" dirty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+mn-ea"/>
                            <a:sym typeface="+mn-lt"/>
                          </a:rPr>
                        </m:ctrlPr>
                      </m:accPr>
                      <m:e>
                        <m:r>
                          <a:rPr lang="en-US" altLang="zh-CN" sz="2400" b="1" dirty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+mn-ea"/>
                            <a:sym typeface="+mn-lt"/>
                          </a:rPr>
                          <m:t>𝐑𝐃</m:t>
                        </m:r>
                      </m:e>
                    </m:acc>
                  </m:oMath>
                </a14:m>
                <a:r>
                  <a:rPr lang="zh-CN" altLang="en-US" sz="2400" b="1" dirty="0">
                    <a:cs typeface="+mn-ea"/>
                    <a:sym typeface="+mn-lt"/>
                  </a:rPr>
                  <a:t>、写信号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zh-CN" sz="2400" i="1" dirty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+mn-ea"/>
                            <a:sym typeface="+mn-lt"/>
                          </a:rPr>
                        </m:ctrlPr>
                      </m:accPr>
                      <m:e>
                        <m:r>
                          <a:rPr lang="en-US" altLang="zh-CN" sz="2400" b="1" dirty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+mn-ea"/>
                            <a:sym typeface="+mn-lt"/>
                          </a:rPr>
                          <m:t>𝐖𝐑</m:t>
                        </m:r>
                      </m:e>
                    </m:acc>
                  </m:oMath>
                </a14:m>
                <a:r>
                  <a:rPr lang="zh-CN" altLang="en-US" sz="2400" b="1" dirty="0">
                    <a:cs typeface="+mn-ea"/>
                    <a:sym typeface="+mn-lt"/>
                  </a:rPr>
                  <a:t>、选片信号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zh-CN" sz="2400" b="1" i="1" kern="1200" dirty="0">
                            <a:latin typeface="Cambria Math" panose="02040503050406030204" pitchFamily="18" charset="0"/>
                            <a:cs typeface="+mn-ea"/>
                            <a:sym typeface="+mn-lt"/>
                          </a:rPr>
                        </m:ctrlPr>
                      </m:accPr>
                      <m:e>
                        <m:r>
                          <a:rPr lang="en-US" altLang="zh-CN" sz="2400" b="1" kern="1200" dirty="0">
                            <a:latin typeface="Cambria Math" panose="02040503050406030204" pitchFamily="18" charset="0"/>
                            <a:cs typeface="+mn-ea"/>
                            <a:sym typeface="+mn-lt"/>
                          </a:rPr>
                          <m:t>𝐂𝐒</m:t>
                        </m:r>
                      </m:e>
                    </m:acc>
                  </m:oMath>
                </a14:m>
                <a:r>
                  <a:rPr lang="zh-CN" altLang="en-US" sz="2400" b="1" dirty="0">
                    <a:cs typeface="+mn-ea"/>
                    <a:sym typeface="+mn-lt"/>
                  </a:rPr>
                  <a:t>以及端口选择信号</a:t>
                </a:r>
                <a:r>
                  <a:rPr lang="en-US" altLang="zh-CN" sz="2400" b="1" dirty="0">
                    <a:cs typeface="+mn-ea"/>
                    <a:sym typeface="+mn-lt"/>
                  </a:rPr>
                  <a:t>A</a:t>
                </a:r>
                <a:r>
                  <a:rPr lang="en-US" altLang="zh-CN" sz="2400" b="1" baseline="-25000" dirty="0">
                    <a:cs typeface="+mn-ea"/>
                    <a:sym typeface="+mn-lt"/>
                  </a:rPr>
                  <a:t>1</a:t>
                </a:r>
                <a:r>
                  <a:rPr lang="zh-CN" altLang="en-US" sz="2400" b="1" dirty="0">
                    <a:cs typeface="+mn-ea"/>
                    <a:sym typeface="+mn-lt"/>
                  </a:rPr>
                  <a:t>，</a:t>
                </a:r>
                <a:r>
                  <a:rPr lang="en-US" altLang="zh-CN" sz="2400" b="1" dirty="0">
                    <a:cs typeface="+mn-ea"/>
                    <a:sym typeface="+mn-lt"/>
                  </a:rPr>
                  <a:t>A</a:t>
                </a:r>
                <a:r>
                  <a:rPr lang="en-US" altLang="zh-CN" sz="2400" b="1" baseline="-25000" dirty="0">
                    <a:cs typeface="+mn-ea"/>
                    <a:sym typeface="+mn-lt"/>
                  </a:rPr>
                  <a:t>0</a:t>
                </a:r>
                <a:r>
                  <a:rPr lang="zh-CN" altLang="en-US" sz="2400" b="1" dirty="0">
                    <a:cs typeface="+mn-ea"/>
                    <a:sym typeface="+mn-lt"/>
                  </a:rPr>
                  <a:t>等组成。</a:t>
                </a:r>
                <a:endParaRPr lang="zh-CN" altLang="en-US" sz="2400" b="1" dirty="0">
                  <a:cs typeface="+mn-ea"/>
                  <a:sym typeface="+mn-lt"/>
                </a:endParaRPr>
              </a:p>
              <a:p>
                <a:pPr marL="385445" indent="-360045">
                  <a:lnSpc>
                    <a:spcPct val="140000"/>
                  </a:lnSpc>
                  <a:buFont typeface="+mj-ea"/>
                  <a:buAutoNum type="circleNumDbPlain"/>
                </a:pPr>
                <a:r>
                  <a:rPr lang="zh-CN" altLang="en-US" sz="2400" b="1" dirty="0">
                    <a:solidFill>
                      <a:srgbClr val="0033CC"/>
                    </a:solidFill>
                    <a:cs typeface="+mn-ea"/>
                    <a:sym typeface="+mn-lt"/>
                  </a:rPr>
                  <a:t>输入</a:t>
                </a:r>
                <a:r>
                  <a:rPr lang="en-US" altLang="zh-CN" sz="2400" b="1" dirty="0">
                    <a:solidFill>
                      <a:srgbClr val="0033CC"/>
                    </a:solidFill>
                    <a:cs typeface="+mn-ea"/>
                    <a:sym typeface="+mn-lt"/>
                  </a:rPr>
                  <a:t>/</a:t>
                </a:r>
                <a:r>
                  <a:rPr lang="zh-CN" altLang="en-US" sz="2400" b="1" dirty="0">
                    <a:solidFill>
                      <a:srgbClr val="0033CC"/>
                    </a:solidFill>
                    <a:cs typeface="+mn-ea"/>
                    <a:sym typeface="+mn-lt"/>
                  </a:rPr>
                  <a:t>输出端口</a:t>
                </a:r>
                <a:r>
                  <a:rPr lang="en-US" altLang="zh-CN" sz="2400" b="1" dirty="0">
                    <a:solidFill>
                      <a:srgbClr val="0033CC"/>
                    </a:solidFill>
                    <a:cs typeface="+mn-ea"/>
                    <a:sym typeface="+mn-lt"/>
                  </a:rPr>
                  <a:t>A</a:t>
                </a:r>
                <a:r>
                  <a:rPr lang="zh-CN" altLang="en-US" sz="2400" b="1" dirty="0">
                    <a:solidFill>
                      <a:srgbClr val="0033CC"/>
                    </a:solidFill>
                    <a:cs typeface="+mn-ea"/>
                    <a:sym typeface="+mn-lt"/>
                  </a:rPr>
                  <a:t>、</a:t>
                </a:r>
                <a:r>
                  <a:rPr lang="en-US" altLang="zh-CN" sz="2400" b="1" dirty="0">
                    <a:solidFill>
                      <a:srgbClr val="0033CC"/>
                    </a:solidFill>
                    <a:cs typeface="+mn-ea"/>
                    <a:sym typeface="+mn-lt"/>
                  </a:rPr>
                  <a:t>B</a:t>
                </a:r>
                <a:r>
                  <a:rPr lang="zh-CN" altLang="en-US" sz="2400" b="1" dirty="0">
                    <a:solidFill>
                      <a:srgbClr val="0033CC"/>
                    </a:solidFill>
                    <a:cs typeface="+mn-ea"/>
                    <a:sym typeface="+mn-lt"/>
                  </a:rPr>
                  <a:t>和</a:t>
                </a:r>
                <a:r>
                  <a:rPr lang="en-US" altLang="zh-CN" sz="2400" b="1" dirty="0">
                    <a:solidFill>
                      <a:srgbClr val="0033CC"/>
                    </a:solidFill>
                    <a:cs typeface="+mn-ea"/>
                    <a:sym typeface="+mn-lt"/>
                  </a:rPr>
                  <a:t>C</a:t>
                </a:r>
                <a:r>
                  <a:rPr lang="zh-CN" altLang="en-US" sz="2400" b="1" dirty="0">
                    <a:solidFill>
                      <a:srgbClr val="0033CC"/>
                    </a:solidFill>
                    <a:cs typeface="+mn-ea"/>
                    <a:sym typeface="+mn-lt"/>
                  </a:rPr>
                  <a:t>：</a:t>
                </a:r>
                <a:r>
                  <a:rPr lang="en-US" altLang="zh-CN" sz="2400" b="1" dirty="0">
                    <a:cs typeface="+mn-ea"/>
                    <a:sym typeface="+mn-lt"/>
                  </a:rPr>
                  <a:t>82C55A</a:t>
                </a:r>
                <a:r>
                  <a:rPr lang="zh-CN" altLang="en-US" sz="2400" b="1" dirty="0">
                    <a:cs typeface="+mn-ea"/>
                    <a:sym typeface="+mn-lt"/>
                  </a:rPr>
                  <a:t>包括</a:t>
                </a:r>
                <a:r>
                  <a:rPr lang="en-US" altLang="zh-CN" sz="2400" b="1" dirty="0">
                    <a:cs typeface="+mn-ea"/>
                    <a:sym typeface="+mn-lt"/>
                  </a:rPr>
                  <a:t>3</a:t>
                </a:r>
                <a:r>
                  <a:rPr lang="zh-CN" altLang="en-US" sz="2400" b="1" dirty="0">
                    <a:cs typeface="+mn-ea"/>
                    <a:sym typeface="+mn-lt"/>
                  </a:rPr>
                  <a:t>个</a:t>
                </a:r>
                <a:r>
                  <a:rPr lang="en-US" altLang="zh-CN" sz="2400" b="1" dirty="0">
                    <a:cs typeface="+mn-ea"/>
                    <a:sym typeface="+mn-lt"/>
                  </a:rPr>
                  <a:t>8</a:t>
                </a:r>
                <a:r>
                  <a:rPr lang="zh-CN" altLang="en-US" sz="2400" b="1" dirty="0">
                    <a:cs typeface="+mn-ea"/>
                    <a:sym typeface="+mn-lt"/>
                  </a:rPr>
                  <a:t>位输入输出端口，提供给用户连接</a:t>
                </a:r>
                <a:r>
                  <a:rPr lang="en-US" altLang="zh-CN" sz="2400" b="1" dirty="0">
                    <a:cs typeface="+mn-ea"/>
                    <a:sym typeface="+mn-lt"/>
                  </a:rPr>
                  <a:t>I/O</a:t>
                </a:r>
                <a:r>
                  <a:rPr lang="zh-CN" altLang="en-US" sz="2400" b="1" dirty="0">
                    <a:cs typeface="+mn-ea"/>
                    <a:sym typeface="+mn-lt"/>
                  </a:rPr>
                  <a:t>设备使用。每个端口都有一个数据输入寄存器和一个数据输出寄存器。输入时端口有三态缓冲器的功能，输出时端口有数据锁存器的功能。</a:t>
                </a:r>
                <a:endParaRPr lang="zh-CN" altLang="en-US" sz="2400" b="1" dirty="0">
                  <a:cs typeface="+mn-ea"/>
                  <a:sym typeface="+mn-lt"/>
                </a:endParaRPr>
              </a:p>
              <a:p>
                <a:pPr marL="385445" indent="-360045">
                  <a:lnSpc>
                    <a:spcPct val="140000"/>
                  </a:lnSpc>
                  <a:buFont typeface="+mj-ea"/>
                  <a:buAutoNum type="circleNumDbPlain"/>
                </a:pPr>
                <a:r>
                  <a:rPr lang="en-US" altLang="zh-CN" sz="2400" b="1" dirty="0">
                    <a:solidFill>
                      <a:srgbClr val="0033CC"/>
                    </a:solidFill>
                    <a:cs typeface="+mn-ea"/>
                    <a:sym typeface="+mn-lt"/>
                  </a:rPr>
                  <a:t>A</a:t>
                </a:r>
                <a:r>
                  <a:rPr lang="zh-CN" altLang="en-US" sz="2400" b="1" dirty="0">
                    <a:solidFill>
                      <a:srgbClr val="0033CC"/>
                    </a:solidFill>
                    <a:cs typeface="+mn-ea"/>
                    <a:sym typeface="+mn-lt"/>
                  </a:rPr>
                  <a:t>组和</a:t>
                </a:r>
                <a:r>
                  <a:rPr lang="en-US" altLang="zh-CN" sz="2400" b="1" dirty="0">
                    <a:solidFill>
                      <a:srgbClr val="0033CC"/>
                    </a:solidFill>
                    <a:cs typeface="+mn-ea"/>
                    <a:sym typeface="+mn-lt"/>
                  </a:rPr>
                  <a:t>B</a:t>
                </a:r>
                <a:r>
                  <a:rPr lang="zh-CN" altLang="en-US" sz="2400" b="1" dirty="0">
                    <a:solidFill>
                      <a:srgbClr val="0033CC"/>
                    </a:solidFill>
                    <a:cs typeface="+mn-ea"/>
                    <a:sym typeface="+mn-lt"/>
                  </a:rPr>
                  <a:t>组控制电路：</a:t>
                </a:r>
                <a:r>
                  <a:rPr lang="zh-CN" altLang="en-US" sz="2400" b="1" dirty="0">
                    <a:cs typeface="+mn-ea"/>
                    <a:sym typeface="+mn-lt"/>
                  </a:rPr>
                  <a:t>控制</a:t>
                </a:r>
                <a:r>
                  <a:rPr lang="en-US" altLang="zh-CN" sz="2400" b="1" dirty="0">
                    <a:cs typeface="+mn-ea"/>
                    <a:sym typeface="+mn-lt"/>
                  </a:rPr>
                  <a:t>A</a:t>
                </a:r>
                <a:r>
                  <a:rPr lang="zh-CN" altLang="en-US" sz="2400" b="1" dirty="0">
                    <a:cs typeface="+mn-ea"/>
                    <a:sym typeface="+mn-lt"/>
                  </a:rPr>
                  <a:t>、</a:t>
                </a:r>
                <a:r>
                  <a:rPr lang="en-US" altLang="zh-CN" sz="2400" b="1" dirty="0">
                    <a:cs typeface="+mn-ea"/>
                    <a:sym typeface="+mn-lt"/>
                  </a:rPr>
                  <a:t>B</a:t>
                </a:r>
                <a:r>
                  <a:rPr lang="zh-CN" altLang="en-US" sz="2400" b="1" dirty="0">
                    <a:cs typeface="+mn-ea"/>
                    <a:sym typeface="+mn-lt"/>
                  </a:rPr>
                  <a:t>和</a:t>
                </a:r>
                <a:r>
                  <a:rPr lang="en-US" altLang="zh-CN" sz="2400" b="1" dirty="0">
                    <a:cs typeface="+mn-ea"/>
                    <a:sym typeface="+mn-lt"/>
                  </a:rPr>
                  <a:t>C</a:t>
                </a:r>
                <a:r>
                  <a:rPr lang="zh-CN" altLang="en-US" sz="2400" b="1" dirty="0">
                    <a:cs typeface="+mn-ea"/>
                    <a:sym typeface="+mn-lt"/>
                  </a:rPr>
                  <a:t>端口的工作方式。</a:t>
                </a:r>
                <a:endParaRPr lang="zh-CN" altLang="en-US" sz="2400" b="1" dirty="0">
                  <a:cs typeface="+mn-ea"/>
                  <a:sym typeface="+mn-lt"/>
                </a:endParaRPr>
              </a:p>
            </p:txBody>
          </p:sp>
        </mc:Choice>
        <mc:Fallback>
          <p:sp>
            <p:nvSpPr>
              <p:cNvPr id="24578" name="Rectangle 2"/>
              <p:cNvSpPr>
                <a:spLocks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 bwMode="auto">
              <a:xfrm>
                <a:off x="553301" y="1416935"/>
                <a:ext cx="8066823" cy="4719637"/>
              </a:xfrm>
              <a:blipFill rotWithShape="1">
                <a:blip r:embed="rId1"/>
                <a:stretch>
                  <a:fillRect l="-3" t="-5" r="8" b="-3621"/>
                </a:stretch>
              </a:blipFill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>
    <p:random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矩形 5"/>
          <p:cNvSpPr>
            <a:spLocks noChangeArrowheads="1"/>
          </p:cNvSpPr>
          <p:nvPr/>
        </p:nvSpPr>
        <p:spPr bwMode="auto">
          <a:xfrm>
            <a:off x="1073943" y="1457343"/>
            <a:ext cx="6984207" cy="4856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10000"/>
              </a:lnSpc>
              <a:spcBef>
                <a:spcPct val="20000"/>
              </a:spcBef>
              <a:buFont typeface="Wingdings" panose="05000000000000000000" pitchFamily="2" charset="2"/>
              <a:buNone/>
            </a:pP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三个端口均是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I/O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口，但结构和功能稍有不同：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10000"/>
              </a:lnSpc>
              <a:spcBef>
                <a:spcPct val="20000"/>
              </a:spcBef>
              <a:buFont typeface="Wingdings" panose="05000000000000000000" pitchFamily="2" charset="2"/>
              <a:buNone/>
            </a:pP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A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口：是一个</a:t>
            </a:r>
            <a:r>
              <a:rPr lang="zh-CN" altLang="en-US" dirty="0">
                <a:solidFill>
                  <a:srgbClr val="0033CC"/>
                </a:solidFill>
                <a:latin typeface="+mn-lt"/>
                <a:ea typeface="+mn-ea"/>
                <a:cs typeface="+mn-ea"/>
                <a:sym typeface="+mn-lt"/>
              </a:rPr>
              <a:t>独立的</a:t>
            </a:r>
            <a:r>
              <a:rPr lang="en-US" altLang="zh-CN" dirty="0">
                <a:solidFill>
                  <a:srgbClr val="0033CC"/>
                </a:solidFill>
                <a:latin typeface="+mn-lt"/>
                <a:ea typeface="+mn-ea"/>
                <a:cs typeface="+mn-ea"/>
                <a:sym typeface="+mn-lt"/>
              </a:rPr>
              <a:t>8</a:t>
            </a:r>
            <a:r>
              <a:rPr lang="zh-CN" altLang="en-US" dirty="0">
                <a:solidFill>
                  <a:srgbClr val="0033CC"/>
                </a:solidFill>
                <a:latin typeface="+mn-lt"/>
                <a:ea typeface="+mn-ea"/>
                <a:cs typeface="+mn-ea"/>
                <a:sym typeface="+mn-lt"/>
              </a:rPr>
              <a:t>位</a:t>
            </a:r>
            <a:r>
              <a:rPr lang="en-US" altLang="zh-CN" dirty="0">
                <a:solidFill>
                  <a:srgbClr val="0033CC"/>
                </a:solidFill>
                <a:latin typeface="+mn-lt"/>
                <a:ea typeface="+mn-ea"/>
                <a:cs typeface="+mn-ea"/>
                <a:sym typeface="+mn-lt"/>
              </a:rPr>
              <a:t>I/O</a:t>
            </a:r>
            <a:r>
              <a:rPr lang="zh-CN" altLang="en-US" dirty="0">
                <a:solidFill>
                  <a:srgbClr val="0033CC"/>
                </a:solidFill>
                <a:latin typeface="+mn-lt"/>
                <a:ea typeface="+mn-ea"/>
                <a:cs typeface="+mn-ea"/>
                <a:sym typeface="+mn-lt"/>
              </a:rPr>
              <a:t>口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，具有对输出数据的</a:t>
            </a:r>
            <a:endParaRPr lang="en-US" altLang="zh-CN" dirty="0"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10000"/>
              </a:lnSpc>
              <a:spcBef>
                <a:spcPct val="20000"/>
              </a:spcBef>
              <a:buFont typeface="Wingdings" panose="05000000000000000000" pitchFamily="2" charset="2"/>
              <a:buNone/>
            </a:pP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          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锁存和输入数据缓存功能。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10000"/>
              </a:lnSpc>
              <a:spcBef>
                <a:spcPct val="20000"/>
              </a:spcBef>
              <a:buFont typeface="Wingdings" panose="05000000000000000000" pitchFamily="2" charset="2"/>
              <a:buNone/>
            </a:pP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B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口：是一个</a:t>
            </a:r>
            <a:r>
              <a:rPr lang="zh-CN" altLang="en-US" dirty="0">
                <a:solidFill>
                  <a:srgbClr val="0033CC"/>
                </a:solidFill>
                <a:latin typeface="+mn-lt"/>
                <a:ea typeface="+mn-ea"/>
                <a:cs typeface="+mn-ea"/>
                <a:sym typeface="+mn-lt"/>
              </a:rPr>
              <a:t>独立的</a:t>
            </a:r>
            <a:r>
              <a:rPr lang="en-US" altLang="zh-CN" dirty="0">
                <a:solidFill>
                  <a:srgbClr val="0033CC"/>
                </a:solidFill>
                <a:latin typeface="+mn-lt"/>
                <a:ea typeface="+mn-ea"/>
                <a:cs typeface="+mn-ea"/>
                <a:sym typeface="+mn-lt"/>
              </a:rPr>
              <a:t>8</a:t>
            </a:r>
            <a:r>
              <a:rPr lang="zh-CN" altLang="en-US" dirty="0">
                <a:solidFill>
                  <a:srgbClr val="0033CC"/>
                </a:solidFill>
                <a:latin typeface="+mn-lt"/>
                <a:ea typeface="+mn-ea"/>
                <a:cs typeface="+mn-ea"/>
                <a:sym typeface="+mn-lt"/>
              </a:rPr>
              <a:t>位</a:t>
            </a:r>
            <a:r>
              <a:rPr lang="en-US" altLang="zh-CN" dirty="0">
                <a:solidFill>
                  <a:srgbClr val="0033CC"/>
                </a:solidFill>
                <a:latin typeface="+mn-lt"/>
                <a:ea typeface="+mn-ea"/>
                <a:cs typeface="+mn-ea"/>
                <a:sym typeface="+mn-lt"/>
              </a:rPr>
              <a:t>I/O</a:t>
            </a:r>
            <a:r>
              <a:rPr lang="zh-CN" altLang="en-US" dirty="0">
                <a:solidFill>
                  <a:srgbClr val="0033CC"/>
                </a:solidFill>
                <a:latin typeface="+mn-lt"/>
                <a:ea typeface="+mn-ea"/>
                <a:cs typeface="+mn-ea"/>
                <a:sym typeface="+mn-lt"/>
              </a:rPr>
              <a:t>口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，具有对输出数据的</a:t>
            </a:r>
            <a:endParaRPr lang="en-US" altLang="zh-CN" dirty="0"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10000"/>
              </a:lnSpc>
              <a:spcBef>
                <a:spcPct val="20000"/>
              </a:spcBef>
              <a:buFont typeface="Wingdings" panose="05000000000000000000" pitchFamily="2" charset="2"/>
              <a:buNone/>
            </a:pP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          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锁存和输入数据缓存功能。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10000"/>
              </a:lnSpc>
              <a:spcBef>
                <a:spcPct val="20000"/>
              </a:spcBef>
              <a:buFont typeface="Wingdings" panose="05000000000000000000" pitchFamily="2" charset="2"/>
              <a:buNone/>
            </a:pP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C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口：可以看作是</a:t>
            </a:r>
            <a:r>
              <a:rPr lang="zh-CN" altLang="en-US" dirty="0">
                <a:solidFill>
                  <a:srgbClr val="0033CC"/>
                </a:solidFill>
                <a:latin typeface="+mn-lt"/>
                <a:ea typeface="+mn-ea"/>
                <a:cs typeface="+mn-ea"/>
                <a:sym typeface="+mn-lt"/>
              </a:rPr>
              <a:t>一个独立的</a:t>
            </a:r>
            <a:r>
              <a:rPr lang="en-US" altLang="zh-CN" dirty="0">
                <a:solidFill>
                  <a:srgbClr val="0033CC"/>
                </a:solidFill>
                <a:latin typeface="+mn-lt"/>
                <a:ea typeface="+mn-ea"/>
                <a:cs typeface="+mn-ea"/>
                <a:sym typeface="+mn-lt"/>
              </a:rPr>
              <a:t>8</a:t>
            </a:r>
            <a:r>
              <a:rPr lang="zh-CN" altLang="en-US" dirty="0">
                <a:solidFill>
                  <a:srgbClr val="0033CC"/>
                </a:solidFill>
                <a:latin typeface="+mn-lt"/>
                <a:ea typeface="+mn-ea"/>
                <a:cs typeface="+mn-ea"/>
                <a:sym typeface="+mn-lt"/>
              </a:rPr>
              <a:t>位</a:t>
            </a:r>
            <a:r>
              <a:rPr lang="en-US" altLang="zh-CN" dirty="0">
                <a:solidFill>
                  <a:srgbClr val="0033CC"/>
                </a:solidFill>
                <a:latin typeface="+mn-lt"/>
                <a:ea typeface="+mn-ea"/>
                <a:cs typeface="+mn-ea"/>
                <a:sym typeface="+mn-lt"/>
              </a:rPr>
              <a:t>I/O</a:t>
            </a:r>
            <a:r>
              <a:rPr lang="zh-CN" altLang="en-US" dirty="0">
                <a:solidFill>
                  <a:srgbClr val="0033CC"/>
                </a:solidFill>
                <a:latin typeface="+mn-lt"/>
                <a:ea typeface="+mn-ea"/>
                <a:cs typeface="+mn-ea"/>
                <a:sym typeface="+mn-lt"/>
              </a:rPr>
              <a:t>口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，也可以看</a:t>
            </a:r>
            <a:endParaRPr lang="en-US" altLang="zh-CN" dirty="0"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10000"/>
              </a:lnSpc>
              <a:spcBef>
                <a:spcPct val="20000"/>
              </a:spcBef>
              <a:buFont typeface="Wingdings" panose="05000000000000000000" pitchFamily="2" charset="2"/>
              <a:buNone/>
            </a:pP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          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作是</a:t>
            </a:r>
            <a:r>
              <a:rPr lang="zh-CN" altLang="en-US" dirty="0">
                <a:solidFill>
                  <a:srgbClr val="0033CC"/>
                </a:solidFill>
                <a:latin typeface="+mn-lt"/>
                <a:ea typeface="+mn-ea"/>
                <a:cs typeface="+mn-ea"/>
                <a:sym typeface="+mn-lt"/>
              </a:rPr>
              <a:t>两个独立的</a:t>
            </a:r>
            <a:r>
              <a:rPr lang="en-US" altLang="zh-CN" dirty="0">
                <a:solidFill>
                  <a:srgbClr val="0033CC"/>
                </a:solidFill>
                <a:latin typeface="+mn-lt"/>
                <a:ea typeface="+mn-ea"/>
                <a:cs typeface="+mn-ea"/>
                <a:sym typeface="+mn-lt"/>
              </a:rPr>
              <a:t>4</a:t>
            </a:r>
            <a:r>
              <a:rPr lang="zh-CN" altLang="en-US" dirty="0">
                <a:solidFill>
                  <a:srgbClr val="0033CC"/>
                </a:solidFill>
                <a:latin typeface="+mn-lt"/>
                <a:ea typeface="+mn-ea"/>
                <a:cs typeface="+mn-ea"/>
                <a:sym typeface="+mn-lt"/>
              </a:rPr>
              <a:t>位</a:t>
            </a:r>
            <a:r>
              <a:rPr lang="en-US" altLang="zh-CN" dirty="0">
                <a:solidFill>
                  <a:srgbClr val="0033CC"/>
                </a:solidFill>
                <a:latin typeface="+mn-lt"/>
                <a:ea typeface="+mn-ea"/>
                <a:cs typeface="+mn-ea"/>
                <a:sym typeface="+mn-lt"/>
              </a:rPr>
              <a:t>I/O</a:t>
            </a:r>
            <a:r>
              <a:rPr lang="zh-CN" altLang="en-US" dirty="0">
                <a:solidFill>
                  <a:srgbClr val="0033CC"/>
                </a:solidFill>
                <a:latin typeface="+mn-lt"/>
                <a:ea typeface="+mn-ea"/>
                <a:cs typeface="+mn-ea"/>
                <a:sym typeface="+mn-lt"/>
              </a:rPr>
              <a:t>口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。具有对输出数据</a:t>
            </a:r>
            <a:endParaRPr lang="en-US" altLang="zh-CN" dirty="0"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10000"/>
              </a:lnSpc>
              <a:spcBef>
                <a:spcPct val="20000"/>
              </a:spcBef>
              <a:buFont typeface="Wingdings" panose="05000000000000000000" pitchFamily="2" charset="2"/>
              <a:buNone/>
            </a:pP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          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锁存和输入数据缓存功能。</a:t>
            </a:r>
            <a:r>
              <a:rPr lang="zh-CN" altLang="en-US" dirty="0">
                <a:solidFill>
                  <a:srgbClr val="009900"/>
                </a:solidFill>
                <a:latin typeface="+mn-lt"/>
                <a:ea typeface="+mn-ea"/>
                <a:cs typeface="+mn-ea"/>
                <a:sym typeface="+mn-lt"/>
              </a:rPr>
              <a:t>高</a:t>
            </a:r>
            <a:r>
              <a:rPr lang="en-US" altLang="zh-CN" dirty="0">
                <a:solidFill>
                  <a:srgbClr val="009900"/>
                </a:solidFill>
                <a:latin typeface="+mn-lt"/>
                <a:ea typeface="+mn-ea"/>
                <a:cs typeface="+mn-ea"/>
                <a:sym typeface="+mn-lt"/>
              </a:rPr>
              <a:t>4</a:t>
            </a:r>
            <a:r>
              <a:rPr lang="zh-CN" altLang="en-US" dirty="0">
                <a:solidFill>
                  <a:srgbClr val="009900"/>
                </a:solidFill>
                <a:latin typeface="+mn-lt"/>
                <a:ea typeface="+mn-ea"/>
                <a:cs typeface="+mn-ea"/>
                <a:sym typeface="+mn-lt"/>
              </a:rPr>
              <a:t>位与</a:t>
            </a:r>
            <a:r>
              <a:rPr lang="en-US" altLang="zh-CN" dirty="0">
                <a:solidFill>
                  <a:srgbClr val="009900"/>
                </a:solidFill>
                <a:latin typeface="+mn-lt"/>
                <a:ea typeface="+mn-ea"/>
                <a:cs typeface="+mn-ea"/>
                <a:sym typeface="+mn-lt"/>
              </a:rPr>
              <a:t>A</a:t>
            </a:r>
            <a:r>
              <a:rPr lang="zh-CN" altLang="en-US" dirty="0">
                <a:solidFill>
                  <a:srgbClr val="009900"/>
                </a:solidFill>
                <a:latin typeface="+mn-lt"/>
                <a:ea typeface="+mn-ea"/>
                <a:cs typeface="+mn-ea"/>
                <a:sym typeface="+mn-lt"/>
              </a:rPr>
              <a:t>端口统</a:t>
            </a:r>
            <a:endParaRPr lang="en-US" altLang="zh-CN" dirty="0">
              <a:solidFill>
                <a:srgbClr val="009900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10000"/>
              </a:lnSpc>
              <a:spcBef>
                <a:spcPct val="20000"/>
              </a:spcBef>
              <a:buFont typeface="Wingdings" panose="05000000000000000000" pitchFamily="2" charset="2"/>
              <a:buNone/>
            </a:pPr>
            <a:r>
              <a:rPr lang="en-US" altLang="zh-CN" dirty="0">
                <a:solidFill>
                  <a:srgbClr val="009900"/>
                </a:solidFill>
                <a:latin typeface="+mn-lt"/>
                <a:ea typeface="+mn-ea"/>
                <a:cs typeface="+mn-ea"/>
                <a:sym typeface="+mn-lt"/>
              </a:rPr>
              <a:t>          </a:t>
            </a:r>
            <a:r>
              <a:rPr lang="zh-CN" altLang="en-US" dirty="0">
                <a:solidFill>
                  <a:srgbClr val="009900"/>
                </a:solidFill>
                <a:latin typeface="+mn-lt"/>
                <a:ea typeface="+mn-ea"/>
                <a:cs typeface="+mn-ea"/>
                <a:sym typeface="+mn-lt"/>
              </a:rPr>
              <a:t>一由</a:t>
            </a:r>
            <a:r>
              <a:rPr lang="en-US" altLang="zh-CN" dirty="0">
                <a:solidFill>
                  <a:srgbClr val="009900"/>
                </a:solidFill>
                <a:latin typeface="+mn-lt"/>
                <a:ea typeface="+mn-ea"/>
                <a:cs typeface="+mn-ea"/>
                <a:sym typeface="+mn-lt"/>
              </a:rPr>
              <a:t>A</a:t>
            </a:r>
            <a:r>
              <a:rPr lang="zh-CN" altLang="en-US" dirty="0">
                <a:solidFill>
                  <a:srgbClr val="009900"/>
                </a:solidFill>
                <a:latin typeface="+mn-lt"/>
                <a:ea typeface="+mn-ea"/>
                <a:cs typeface="+mn-ea"/>
                <a:sym typeface="+mn-lt"/>
              </a:rPr>
              <a:t>组控制电路控制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，</a:t>
            </a:r>
            <a:r>
              <a:rPr lang="zh-CN" altLang="en-US" dirty="0">
                <a:solidFill>
                  <a:srgbClr val="009900"/>
                </a:solidFill>
                <a:latin typeface="+mn-lt"/>
                <a:ea typeface="+mn-ea"/>
                <a:cs typeface="+mn-ea"/>
                <a:sym typeface="+mn-lt"/>
              </a:rPr>
              <a:t>低</a:t>
            </a:r>
            <a:r>
              <a:rPr lang="en-US" altLang="zh-CN" dirty="0">
                <a:solidFill>
                  <a:srgbClr val="009900"/>
                </a:solidFill>
                <a:latin typeface="+mn-lt"/>
                <a:ea typeface="+mn-ea"/>
                <a:cs typeface="+mn-ea"/>
                <a:sym typeface="+mn-lt"/>
              </a:rPr>
              <a:t>4</a:t>
            </a:r>
            <a:r>
              <a:rPr lang="zh-CN" altLang="en-US" dirty="0">
                <a:solidFill>
                  <a:srgbClr val="009900"/>
                </a:solidFill>
                <a:latin typeface="+mn-lt"/>
                <a:ea typeface="+mn-ea"/>
                <a:cs typeface="+mn-ea"/>
                <a:sym typeface="+mn-lt"/>
              </a:rPr>
              <a:t>位与</a:t>
            </a:r>
            <a:r>
              <a:rPr lang="en-US" altLang="zh-CN" dirty="0">
                <a:solidFill>
                  <a:srgbClr val="009900"/>
                </a:solidFill>
                <a:latin typeface="+mn-lt"/>
                <a:ea typeface="+mn-ea"/>
                <a:cs typeface="+mn-ea"/>
                <a:sym typeface="+mn-lt"/>
              </a:rPr>
              <a:t>B</a:t>
            </a:r>
            <a:r>
              <a:rPr lang="zh-CN" altLang="en-US" dirty="0">
                <a:solidFill>
                  <a:srgbClr val="009900"/>
                </a:solidFill>
                <a:latin typeface="+mn-lt"/>
                <a:ea typeface="+mn-ea"/>
                <a:cs typeface="+mn-ea"/>
                <a:sym typeface="+mn-lt"/>
              </a:rPr>
              <a:t>端口统一</a:t>
            </a:r>
            <a:endParaRPr lang="en-US" altLang="zh-CN" dirty="0">
              <a:solidFill>
                <a:srgbClr val="009900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10000"/>
              </a:lnSpc>
              <a:spcBef>
                <a:spcPct val="20000"/>
              </a:spcBef>
              <a:buFont typeface="Wingdings" panose="05000000000000000000" pitchFamily="2" charset="2"/>
              <a:buNone/>
            </a:pPr>
            <a:r>
              <a:rPr lang="en-US" altLang="zh-CN" dirty="0">
                <a:solidFill>
                  <a:srgbClr val="009900"/>
                </a:solidFill>
                <a:latin typeface="+mn-lt"/>
                <a:ea typeface="+mn-ea"/>
                <a:cs typeface="+mn-ea"/>
                <a:sym typeface="+mn-lt"/>
              </a:rPr>
              <a:t>          </a:t>
            </a:r>
            <a:r>
              <a:rPr lang="zh-CN" altLang="en-US" dirty="0">
                <a:solidFill>
                  <a:srgbClr val="009900"/>
                </a:solidFill>
                <a:latin typeface="+mn-lt"/>
                <a:ea typeface="+mn-ea"/>
                <a:cs typeface="+mn-ea"/>
                <a:sym typeface="+mn-lt"/>
              </a:rPr>
              <a:t>由</a:t>
            </a:r>
            <a:r>
              <a:rPr lang="en-US" altLang="zh-CN" dirty="0">
                <a:solidFill>
                  <a:srgbClr val="009900"/>
                </a:solidFill>
                <a:latin typeface="+mn-lt"/>
                <a:ea typeface="+mn-ea"/>
                <a:cs typeface="+mn-ea"/>
                <a:sym typeface="+mn-lt"/>
              </a:rPr>
              <a:t>B</a:t>
            </a:r>
            <a:r>
              <a:rPr lang="zh-CN" altLang="en-US" dirty="0">
                <a:solidFill>
                  <a:srgbClr val="009900"/>
                </a:solidFill>
                <a:latin typeface="+mn-lt"/>
                <a:ea typeface="+mn-ea"/>
                <a:cs typeface="+mn-ea"/>
                <a:sym typeface="+mn-lt"/>
              </a:rPr>
              <a:t>组控制电路控制</a:t>
            </a:r>
            <a:endParaRPr lang="zh-CN" altLang="en-US" dirty="0">
              <a:solidFill>
                <a:srgbClr val="0099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>
    <p:random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body" sz="half" idx="1"/>
          </p:nvPr>
        </p:nvSpPr>
        <p:spPr bwMode="auto">
          <a:xfrm>
            <a:off x="660300" y="1114435"/>
            <a:ext cx="6376988" cy="528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E6E60A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>
              <a:buNone/>
            </a:pPr>
            <a:r>
              <a:rPr lang="en-US" altLang="zh-CN" sz="2800" b="1" kern="1200" dirty="0">
                <a:solidFill>
                  <a:srgbClr val="663300"/>
                </a:solidFill>
                <a:cs typeface="+mn-ea"/>
                <a:sym typeface="+mn-lt"/>
              </a:rPr>
              <a:t>9.3.3 </a:t>
            </a:r>
            <a:r>
              <a:rPr sz="2800" b="1" kern="1200" dirty="0">
                <a:solidFill>
                  <a:srgbClr val="663300"/>
                </a:solidFill>
                <a:cs typeface="+mn-ea"/>
                <a:sym typeface="+mn-lt"/>
              </a:rPr>
              <a:t>8255A基本操作与端口地址</a:t>
            </a:r>
            <a:endParaRPr sz="2800" b="1" kern="1200" dirty="0">
              <a:solidFill>
                <a:srgbClr val="663300"/>
              </a:solidFill>
              <a:cs typeface="+mn-ea"/>
              <a:sym typeface="+mn-lt"/>
            </a:endParaRPr>
          </a:p>
          <a:p>
            <a:pPr>
              <a:buNone/>
            </a:pPr>
            <a:endParaRPr lang="zh-CN" altLang="en-US" sz="2800" b="1" kern="1200" dirty="0">
              <a:solidFill>
                <a:srgbClr val="663300"/>
              </a:solidFill>
              <a:cs typeface="+mn-ea"/>
              <a:sym typeface="+mn-lt"/>
            </a:endParaRPr>
          </a:p>
          <a:p>
            <a:pPr>
              <a:buNone/>
            </a:pPr>
            <a:r>
              <a:rPr lang="zh-CN" altLang="en-US" sz="2800" b="1" kern="1200" dirty="0">
                <a:solidFill>
                  <a:srgbClr val="663300"/>
                </a:solidFill>
                <a:cs typeface="+mn-ea"/>
                <a:sym typeface="+mn-lt"/>
              </a:rPr>
              <a:t>               </a:t>
            </a:r>
            <a:endParaRPr lang="zh-CN" altLang="en-US" sz="2800" b="1" kern="1200" dirty="0">
              <a:solidFill>
                <a:srgbClr val="663300"/>
              </a:solidFill>
              <a:cs typeface="+mn-ea"/>
              <a:sym typeface="+mn-lt"/>
            </a:endParaRP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797009" y="1723918"/>
            <a:ext cx="6376989" cy="895399"/>
          </a:xfr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>
              <a:lnSpc>
                <a:spcPct val="110000"/>
              </a:lnSpc>
              <a:buFont typeface="Wingdings" panose="05000000000000000000" pitchFamily="2" charset="2"/>
              <a:buNone/>
              <a:defRPr/>
            </a:pPr>
            <a:r>
              <a:rPr lang="en-US" altLang="zh-CN" sz="2000" kern="0" dirty="0">
                <a:cs typeface="+mn-ea"/>
                <a:sym typeface="+mn-lt"/>
              </a:rPr>
              <a:t>   PC</a:t>
            </a:r>
            <a:r>
              <a:rPr lang="zh-CN" altLang="en-US" sz="2000" kern="0" dirty="0">
                <a:cs typeface="+mn-ea"/>
                <a:sym typeface="+mn-lt"/>
              </a:rPr>
              <a:t>机中的端口地址：</a:t>
            </a:r>
            <a:r>
              <a:rPr lang="en-US" altLang="zh-CN" sz="2000" kern="0" dirty="0">
                <a:cs typeface="+mn-ea"/>
                <a:sym typeface="+mn-lt"/>
              </a:rPr>
              <a:t>60H</a:t>
            </a:r>
            <a:r>
              <a:rPr lang="zh-CN" altLang="en-US" sz="2000" kern="0" dirty="0">
                <a:cs typeface="+mn-ea"/>
                <a:sym typeface="+mn-lt"/>
              </a:rPr>
              <a:t>～</a:t>
            </a:r>
            <a:r>
              <a:rPr lang="en-US" altLang="zh-CN" sz="2000" kern="0" dirty="0">
                <a:cs typeface="+mn-ea"/>
                <a:sym typeface="+mn-lt"/>
              </a:rPr>
              <a:t>63H</a:t>
            </a:r>
            <a:endParaRPr lang="en-US" altLang="zh-CN" sz="2000" kern="0" dirty="0">
              <a:cs typeface="+mn-ea"/>
              <a:sym typeface="+mn-lt"/>
            </a:endParaRPr>
          </a:p>
          <a:p>
            <a:pPr>
              <a:lnSpc>
                <a:spcPct val="110000"/>
              </a:lnSpc>
              <a:buFontTx/>
              <a:buNone/>
              <a:defRPr/>
            </a:pPr>
            <a:r>
              <a:rPr lang="en-US" altLang="zh-CN" sz="2000" kern="0" dirty="0">
                <a:cs typeface="+mn-ea"/>
                <a:sym typeface="+mn-lt"/>
              </a:rPr>
              <a:t>   </a:t>
            </a:r>
            <a:r>
              <a:rPr lang="zh-CN" altLang="en-US" sz="2000" kern="0" dirty="0">
                <a:cs typeface="+mn-ea"/>
                <a:sym typeface="+mn-lt"/>
              </a:rPr>
              <a:t>用户扩展的</a:t>
            </a:r>
            <a:r>
              <a:rPr lang="en-US" altLang="zh-CN" sz="2000" kern="0" dirty="0">
                <a:cs typeface="+mn-ea"/>
                <a:sym typeface="+mn-lt"/>
              </a:rPr>
              <a:t>82C55A</a:t>
            </a:r>
            <a:r>
              <a:rPr lang="zh-CN" altLang="en-US" sz="2000" kern="0" dirty="0">
                <a:cs typeface="+mn-ea"/>
                <a:sym typeface="+mn-lt"/>
              </a:rPr>
              <a:t>端口地址：</a:t>
            </a:r>
            <a:r>
              <a:rPr lang="en-US" altLang="zh-CN" sz="2000" kern="0" dirty="0">
                <a:cs typeface="+mn-ea"/>
                <a:sym typeface="+mn-lt"/>
              </a:rPr>
              <a:t>300H</a:t>
            </a:r>
            <a:r>
              <a:rPr lang="zh-CN" altLang="en-US" sz="2000" kern="0" dirty="0">
                <a:cs typeface="+mn-ea"/>
                <a:sym typeface="+mn-lt"/>
              </a:rPr>
              <a:t>～</a:t>
            </a:r>
            <a:r>
              <a:rPr lang="en-US" altLang="zh-CN" sz="2000" kern="0" dirty="0">
                <a:cs typeface="+mn-ea"/>
                <a:sym typeface="+mn-lt"/>
              </a:rPr>
              <a:t>303H</a:t>
            </a:r>
            <a:endParaRPr lang="en-US" altLang="zh-CN" sz="2000" kern="0" dirty="0">
              <a:cs typeface="+mn-ea"/>
              <a:sym typeface="+mn-lt"/>
            </a:endParaRPr>
          </a:p>
        </p:txBody>
      </p:sp>
      <p:graphicFrame>
        <p:nvGraphicFramePr>
          <p:cNvPr id="5" name="Group 2"/>
          <p:cNvGraphicFramePr>
            <a:graphicFrameLocks noGrp="1"/>
          </p:cNvGraphicFramePr>
          <p:nvPr/>
        </p:nvGraphicFramePr>
        <p:xfrm>
          <a:off x="1129182" y="2700162"/>
          <a:ext cx="6885636" cy="4044947"/>
        </p:xfrm>
        <a:graphic>
          <a:graphicData uri="http://schemas.openxmlformats.org/drawingml/2006/table">
            <a:tbl>
              <a:tblPr/>
              <a:tblGrid>
                <a:gridCol w="481753"/>
                <a:gridCol w="392591"/>
                <a:gridCol w="405254"/>
                <a:gridCol w="540341"/>
                <a:gridCol w="607884"/>
                <a:gridCol w="2701703"/>
                <a:gridCol w="878055"/>
                <a:gridCol w="878055"/>
              </a:tblGrid>
              <a:tr h="3875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/CS 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91450" marR="91450" marT="45711" marB="45711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A</a:t>
                      </a:r>
                      <a:r>
                        <a:rPr kumimoji="0" lang="en-US" sz="1400" b="1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1</a:t>
                      </a:r>
                      <a:endParaRPr kumimoji="0" lang="en-US" sz="1400" b="1" i="0" u="none" strike="noStrike" cap="none" normalizeH="0" baseline="-250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91450" marR="91450" marT="45711" marB="4571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A</a:t>
                      </a:r>
                      <a:r>
                        <a:rPr kumimoji="0" lang="en-US" sz="1400" b="1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0</a:t>
                      </a:r>
                      <a:endParaRPr kumimoji="0" lang="en-US" sz="1400" b="1" i="0" u="none" strike="noStrike" cap="none" normalizeH="0" baseline="-250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91450" marR="91450" marT="45711" marB="4571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/RD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91450" marR="91450" marT="45711" marB="4571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/WR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91450" marR="91450" marT="45711" marB="4571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</a:pPr>
                      <a:r>
                        <a:rPr kumimoji="0" 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读操作</a:t>
                      </a:r>
                      <a:endParaRPr kumimoji="0" lang="zh-CN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91450" marR="91450" marT="45711" marB="4571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</a:pPr>
                      <a:r>
                        <a:rPr kumimoji="0" lang="zh-CN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内容</a:t>
                      </a:r>
                      <a:endParaRPr kumimoji="0" lang="zh-CN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91450" marR="91450" marT="45711" marB="4571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PC</a:t>
                      </a:r>
                      <a:r>
                        <a:rPr kumimoji="0" lang="zh-CN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系统</a:t>
                      </a:r>
                      <a:endParaRPr kumimoji="0" lang="zh-CN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91450" marR="91450" marT="45711" marB="4571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066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0</a:t>
                      </a:r>
                      <a:endParaRPr kumimoji="0" lang="en-US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91450" marR="91450" marT="45711" marB="45711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0</a:t>
                      </a:r>
                      <a:endParaRPr kumimoji="0" lang="en-US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91450" marR="91450" marT="45711" marB="4571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0</a:t>
                      </a:r>
                      <a:endParaRPr kumimoji="0" lang="en-US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91450" marR="91450" marT="45711" marB="4571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0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91450" marR="91450" marT="45711" marB="4571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1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91450" marR="91450" marT="45711" marB="4571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PA</a:t>
                      </a:r>
                      <a:r>
                        <a:rPr kumimoji="0" lang="zh-CN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口→数据总线（ → </a:t>
                      </a: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CPU</a:t>
                      </a:r>
                      <a:r>
                        <a:rPr kumimoji="0" lang="zh-CN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）</a:t>
                      </a:r>
                      <a:endParaRPr kumimoji="0" lang="zh-CN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91450" marR="91450" marT="45711" marB="4571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</a:pPr>
                      <a:r>
                        <a:rPr kumimoji="0" lang="zh-CN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数据</a:t>
                      </a:r>
                      <a:endParaRPr kumimoji="0" lang="zh-CN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91450" marR="91450" marT="45711" marB="4571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60H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91450" marR="91450" marT="45711" marB="4571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965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0</a:t>
                      </a:r>
                      <a:endParaRPr kumimoji="0" lang="en-US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91450" marR="91450" marT="45711" marB="45711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0</a:t>
                      </a:r>
                      <a:endParaRPr kumimoji="0" lang="en-US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91450" marR="91450" marT="45711" marB="4571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1</a:t>
                      </a:r>
                      <a:endParaRPr kumimoji="0" lang="en-US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91450" marR="91450" marT="45711" marB="4571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0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91450" marR="91450" marT="45711" marB="4571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1</a:t>
                      </a:r>
                      <a:endParaRPr kumimoji="0" lang="en-US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91450" marR="91450" marT="45711" marB="4571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PB</a:t>
                      </a:r>
                      <a:r>
                        <a:rPr kumimoji="0" lang="zh-CN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口→数据总线（ → </a:t>
                      </a: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CPU</a:t>
                      </a:r>
                      <a:r>
                        <a:rPr kumimoji="0" lang="zh-CN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）</a:t>
                      </a:r>
                      <a:endParaRPr kumimoji="0" lang="zh-CN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91450" marR="91450" marT="45711" marB="4571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</a:pPr>
                      <a:r>
                        <a:rPr kumimoji="0" lang="zh-CN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数据</a:t>
                      </a:r>
                      <a:endParaRPr kumimoji="0" lang="zh-CN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91450" marR="91450" marT="45711" marB="4571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61H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91450" marR="91450" marT="45711" marB="4571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965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0</a:t>
                      </a:r>
                      <a:endParaRPr kumimoji="0" lang="en-US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91450" marR="91450" marT="45711" marB="45711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1</a:t>
                      </a:r>
                      <a:endParaRPr kumimoji="0" lang="en-US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91450" marR="91450" marT="45711" marB="4571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0</a:t>
                      </a:r>
                      <a:endParaRPr kumimoji="0" lang="en-US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91450" marR="91450" marT="45711" marB="4571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0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91450" marR="91450" marT="45711" marB="4571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1</a:t>
                      </a:r>
                      <a:endParaRPr kumimoji="0" lang="en-US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91450" marR="91450" marT="45711" marB="4571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PC</a:t>
                      </a:r>
                      <a:r>
                        <a:rPr kumimoji="0" lang="zh-CN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口→数据总线（ → </a:t>
                      </a: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CPU</a:t>
                      </a:r>
                      <a:r>
                        <a:rPr kumimoji="0" lang="zh-CN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）</a:t>
                      </a:r>
                      <a:endParaRPr kumimoji="0" lang="zh-CN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91450" marR="91450" marT="45711" marB="4571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</a:pPr>
                      <a:r>
                        <a:rPr kumimoji="0" 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数据</a:t>
                      </a:r>
                      <a:endParaRPr kumimoji="0" lang="zh-CN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91450" marR="91450" marT="45711" marB="4571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62H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91450" marR="91450" marT="45711" marB="4571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066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</a:pPr>
                      <a:endParaRPr kumimoji="0" lang="zh-CN" altLang="en-US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91450" marR="91450" marT="45711" marB="45711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</a:pPr>
                      <a:endParaRPr kumimoji="0" lang="zh-CN" altLang="en-US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91450" marR="91450" marT="45711" marB="4571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</a:pPr>
                      <a:endParaRPr kumimoji="0" lang="zh-CN" altLang="en-US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91450" marR="91450" marT="45711" marB="4571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</a:pPr>
                      <a:endParaRPr kumimoji="0" lang="zh-CN" altLang="en-US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91450" marR="91450" marT="45711" marB="4571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</a:pPr>
                      <a:endParaRPr kumimoji="0" lang="zh-CN" altLang="en-US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91450" marR="91450" marT="45711" marB="4571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</a:pPr>
                      <a:r>
                        <a:rPr kumimoji="0" 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写操作</a:t>
                      </a:r>
                      <a:endParaRPr kumimoji="0" lang="zh-CN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91450" marR="91450" marT="45711" marB="4571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91450" marR="91450" marT="45711" marB="4571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91450" marR="91450" marT="45711" marB="4571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965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0</a:t>
                      </a:r>
                      <a:endParaRPr kumimoji="0" lang="en-US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91450" marR="91450" marT="45711" marB="45711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0</a:t>
                      </a:r>
                      <a:endParaRPr kumimoji="0" lang="en-US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91450" marR="91450" marT="45711" marB="4571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0</a:t>
                      </a:r>
                      <a:endParaRPr kumimoji="0" lang="en-US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91450" marR="91450" marT="45711" marB="4571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1</a:t>
                      </a:r>
                      <a:endParaRPr kumimoji="0" lang="en-US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91450" marR="91450" marT="45711" marB="4571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0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91450" marR="91450" marT="45711" marB="4571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PA</a:t>
                      </a:r>
                      <a:r>
                        <a:rPr kumimoji="0" lang="zh-CN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口← 数据总线（← </a:t>
                      </a: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CPU</a:t>
                      </a:r>
                      <a:r>
                        <a:rPr kumimoji="0" lang="zh-CN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）</a:t>
                      </a:r>
                      <a:endParaRPr kumimoji="0" lang="zh-CN" altLang="en-US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91450" marR="91450" marT="45711" marB="4571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</a:pPr>
                      <a:r>
                        <a:rPr kumimoji="0" 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数据</a:t>
                      </a:r>
                      <a:endParaRPr kumimoji="0" lang="zh-CN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91450" marR="91450" marT="45711" marB="4571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60H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91450" marR="91450" marT="45711" marB="4571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965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0</a:t>
                      </a:r>
                      <a:endParaRPr kumimoji="0" lang="en-US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91450" marR="91450" marT="45711" marB="45711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0</a:t>
                      </a:r>
                      <a:endParaRPr kumimoji="0" lang="en-US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91450" marR="91450" marT="45711" marB="4571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1</a:t>
                      </a:r>
                      <a:endParaRPr kumimoji="0" lang="en-US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91450" marR="91450" marT="45711" marB="4571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1</a:t>
                      </a:r>
                      <a:endParaRPr kumimoji="0" lang="en-US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91450" marR="91450" marT="45711" marB="4571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0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91450" marR="91450" marT="45711" marB="4571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PB</a:t>
                      </a:r>
                      <a:r>
                        <a:rPr kumimoji="0" lang="zh-CN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口←数据总线（← </a:t>
                      </a: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CPU</a:t>
                      </a:r>
                      <a:r>
                        <a:rPr kumimoji="0" lang="zh-CN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）</a:t>
                      </a:r>
                      <a:endParaRPr kumimoji="0" lang="zh-CN" altLang="en-US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91450" marR="91450" marT="45711" marB="4571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</a:pPr>
                      <a:r>
                        <a:rPr kumimoji="0" lang="zh-CN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数据</a:t>
                      </a:r>
                      <a:endParaRPr kumimoji="0" lang="zh-CN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91450" marR="91450" marT="45711" marB="4571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61H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91450" marR="91450" marT="45711" marB="4571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965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0</a:t>
                      </a:r>
                      <a:endParaRPr kumimoji="0" lang="en-US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91450" marR="91450" marT="45711" marB="45711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1</a:t>
                      </a:r>
                      <a:endParaRPr kumimoji="0" lang="en-US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91450" marR="91450" marT="45711" marB="4571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0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91450" marR="91450" marT="45711" marB="4571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1</a:t>
                      </a:r>
                      <a:endParaRPr kumimoji="0" lang="en-US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91450" marR="91450" marT="45711" marB="4571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0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91450" marR="91450" marT="45711" marB="4571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PC</a:t>
                      </a:r>
                      <a:r>
                        <a:rPr kumimoji="0" lang="zh-CN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口←数据总线（← </a:t>
                      </a: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CPU</a:t>
                      </a:r>
                      <a:r>
                        <a:rPr kumimoji="0" lang="zh-CN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）</a:t>
                      </a:r>
                      <a:endParaRPr kumimoji="0" lang="zh-CN" altLang="en-US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91450" marR="91450" marT="45711" marB="4571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</a:pPr>
                      <a:r>
                        <a:rPr kumimoji="0" lang="zh-CN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数据</a:t>
                      </a:r>
                      <a:endParaRPr kumimoji="0" lang="zh-CN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91450" marR="91450" marT="45711" marB="4571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62H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91450" marR="91450" marT="45711" marB="4571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066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0</a:t>
                      </a:r>
                      <a:endParaRPr kumimoji="0" lang="en-US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91450" marR="91450" marT="45711" marB="45711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1</a:t>
                      </a:r>
                      <a:endParaRPr kumimoji="0" lang="en-US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91450" marR="91450" marT="45711" marB="4571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1</a:t>
                      </a:r>
                      <a:endParaRPr kumimoji="0" lang="en-US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91450" marR="91450" marT="45711" marB="4571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1</a:t>
                      </a:r>
                      <a:endParaRPr kumimoji="0" lang="en-US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91450" marR="91450" marT="45711" marB="4571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0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91450" marR="91450" marT="45711" marB="4571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</a:pPr>
                      <a:r>
                        <a:rPr kumimoji="0" 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控制寄存器←数据总线</a:t>
                      </a:r>
                      <a:endParaRPr kumimoji="0" lang="zh-CN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91450" marR="91450" marT="45711" marB="4571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</a:pPr>
                      <a:r>
                        <a:rPr kumimoji="0" 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控制字</a:t>
                      </a:r>
                      <a:endParaRPr kumimoji="0" lang="zh-CN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91450" marR="91450" marT="45711" marB="4571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63H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91450" marR="91450" marT="45711" marB="4571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357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</a:pPr>
                      <a:endParaRPr kumimoji="0" lang="zh-CN" altLang="en-US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91450" marR="91450" marT="45711" marB="45711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</a:pPr>
                      <a:endParaRPr kumimoji="0" lang="zh-CN" altLang="en-US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91450" marR="91450" marT="45711" marB="4571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</a:pPr>
                      <a:endParaRPr kumimoji="0" lang="zh-CN" altLang="en-US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91450" marR="91450" marT="45711" marB="4571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</a:pPr>
                      <a:endParaRPr kumimoji="0" lang="zh-CN" altLang="en-US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91450" marR="91450" marT="45711" marB="4571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</a:pPr>
                      <a:endParaRPr kumimoji="0" lang="zh-CN" altLang="en-US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91450" marR="91450" marT="45711" marB="4571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</a:pPr>
                      <a:r>
                        <a:rPr kumimoji="0" 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无操作情况</a:t>
                      </a:r>
                      <a:endParaRPr kumimoji="0" lang="zh-CN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91450" marR="91450" marT="45711" marB="4571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</a:pPr>
                      <a:endParaRPr kumimoji="0" lang="zh-CN" altLang="en-US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91450" marR="91450" marT="45711" marB="4571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91450" marR="91450" marT="45711" marB="4571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965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1</a:t>
                      </a:r>
                      <a:endParaRPr kumimoji="0" lang="en-US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91450" marR="91450" marT="45711" marB="45711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×</a:t>
                      </a:r>
                      <a:endParaRPr kumimoji="0" lang="en-US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91450" marR="91450" marT="45711" marB="4571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×</a:t>
                      </a:r>
                      <a:endParaRPr kumimoji="0" lang="en-US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91450" marR="91450" marT="45711" marB="4571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×</a:t>
                      </a:r>
                      <a:endParaRPr kumimoji="0" lang="en-US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91450" marR="91450" marT="45711" marB="4571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×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91450" marR="91450" marT="45711" marB="4571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</a:pPr>
                      <a:r>
                        <a:rPr kumimoji="0" lang="zh-CN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总线悬浮（三态）</a:t>
                      </a:r>
                      <a:endParaRPr kumimoji="0" lang="zh-CN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91450" marR="91450" marT="45711" marB="4571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</a:pPr>
                      <a:endParaRPr kumimoji="0" lang="zh-CN" altLang="en-US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91450" marR="91450" marT="45711" marB="4571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91450" marR="91450" marT="45711" marB="4571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066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0</a:t>
                      </a:r>
                      <a:endParaRPr kumimoji="0" lang="en-US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91450" marR="91450" marT="45711" marB="45711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×</a:t>
                      </a:r>
                      <a:endParaRPr kumimoji="0" lang="en-US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91450" marR="91450" marT="45711" marB="4571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×</a:t>
                      </a:r>
                      <a:endParaRPr kumimoji="0" lang="en-US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91450" marR="91450" marT="45711" marB="4571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1</a:t>
                      </a:r>
                      <a:endParaRPr kumimoji="0" lang="en-US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91450" marR="91450" marT="45711" marB="4571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1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91450" marR="91450" marT="45711" marB="4571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</a:pPr>
                      <a:r>
                        <a:rPr kumimoji="0" lang="zh-CN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总线悬浮</a:t>
                      </a:r>
                      <a:endParaRPr kumimoji="0" lang="zh-CN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91450" marR="91450" marT="45711" marB="4571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</a:pPr>
                      <a:endParaRPr kumimoji="0" lang="zh-CN" altLang="en-US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91450" marR="91450" marT="45711" marB="4571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91450" marR="91450" marT="45711" marB="4571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965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0</a:t>
                      </a:r>
                      <a:endParaRPr kumimoji="0" lang="en-US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91450" marR="91450" marT="45711" marB="45711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1</a:t>
                      </a:r>
                      <a:endParaRPr kumimoji="0" lang="en-US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91450" marR="91450" marT="45711" marB="4571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1</a:t>
                      </a:r>
                      <a:endParaRPr kumimoji="0" lang="en-US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91450" marR="91450" marT="45711" marB="4571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0</a:t>
                      </a:r>
                      <a:endParaRPr kumimoji="0" lang="en-US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91450" marR="91450" marT="45711" marB="4571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1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91450" marR="91450" marT="45711" marB="4571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</a:pPr>
                      <a:r>
                        <a:rPr kumimoji="0" 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控制口不能读</a:t>
                      </a:r>
                      <a:endParaRPr kumimoji="0" lang="zh-CN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91450" marR="91450" marT="45711" marB="4571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</a:pPr>
                      <a:endParaRPr kumimoji="0" lang="zh-CN" altLang="en-US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91450" marR="91450" marT="45711" marB="4571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63H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91450" marR="91450" marT="45711" marB="4571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 spd="slow">
    <p:random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body" sz="half" idx="1"/>
          </p:nvPr>
        </p:nvSpPr>
        <p:spPr bwMode="auto">
          <a:xfrm>
            <a:off x="735765" y="1092200"/>
            <a:ext cx="6376988" cy="528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E6E60A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>
              <a:buNone/>
            </a:pPr>
            <a:r>
              <a:rPr lang="en-US" altLang="zh-CN" sz="2800" b="1" kern="1200" dirty="0">
                <a:solidFill>
                  <a:srgbClr val="663300"/>
                </a:solidFill>
                <a:cs typeface="+mn-ea"/>
                <a:sym typeface="+mn-lt"/>
              </a:rPr>
              <a:t>9.3.4 82C55A</a:t>
            </a:r>
            <a:r>
              <a:rPr lang="zh-CN" altLang="en-US" sz="2800" b="1" kern="1200" dirty="0">
                <a:solidFill>
                  <a:srgbClr val="663300"/>
                </a:solidFill>
                <a:cs typeface="+mn-ea"/>
                <a:sym typeface="+mn-lt"/>
              </a:rPr>
              <a:t>的工作方式</a:t>
            </a:r>
            <a:endParaRPr lang="zh-CN" altLang="en-US" sz="2800" b="1" kern="1200" dirty="0">
              <a:solidFill>
                <a:srgbClr val="663300"/>
              </a:solidFill>
              <a:cs typeface="+mn-ea"/>
              <a:sym typeface="+mn-lt"/>
            </a:endParaRPr>
          </a:p>
          <a:p>
            <a:pPr>
              <a:buNone/>
            </a:pPr>
            <a:r>
              <a:rPr lang="zh-CN" altLang="en-US" sz="2800" b="1" kern="1200" dirty="0">
                <a:solidFill>
                  <a:srgbClr val="663300"/>
                </a:solidFill>
                <a:cs typeface="+mn-ea"/>
                <a:sym typeface="+mn-lt"/>
              </a:rPr>
              <a:t>               </a:t>
            </a:r>
            <a:endParaRPr lang="zh-CN" altLang="en-US" sz="2800" b="1" kern="1200" dirty="0">
              <a:solidFill>
                <a:srgbClr val="663300"/>
              </a:solidFill>
              <a:cs typeface="+mn-ea"/>
              <a:sym typeface="+mn-lt"/>
            </a:endParaRPr>
          </a:p>
        </p:txBody>
      </p:sp>
      <p:sp>
        <p:nvSpPr>
          <p:cNvPr id="28676" name="矩形 1"/>
          <p:cNvSpPr>
            <a:spLocks noChangeArrowheads="1"/>
          </p:cNvSpPr>
          <p:nvPr/>
        </p:nvSpPr>
        <p:spPr bwMode="auto">
          <a:xfrm>
            <a:off x="948021" y="2213652"/>
            <a:ext cx="7247957" cy="45674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defTabSz="377825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defTabSz="377825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defTabSz="377825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defTabSz="377825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defTabSz="377825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defTabSz="377825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defTabSz="377825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defTabSz="377825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defTabSz="377825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467995" indent="-575945" algn="just">
              <a:lnSpc>
                <a:spcPct val="110000"/>
              </a:lnSpc>
            </a:pP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① </a:t>
            </a:r>
            <a:r>
              <a:rPr lang="zh-CN" altLang="en-US" dirty="0">
                <a:solidFill>
                  <a:srgbClr val="0033CC"/>
                </a:solidFill>
                <a:latin typeface="+mn-lt"/>
                <a:ea typeface="+mn-ea"/>
                <a:cs typeface="+mn-ea"/>
                <a:sym typeface="+mn-lt"/>
              </a:rPr>
              <a:t>单向</a:t>
            </a:r>
            <a:r>
              <a:rPr lang="en-US" altLang="zh-CN" dirty="0">
                <a:solidFill>
                  <a:srgbClr val="0033CC"/>
                </a:solidFill>
                <a:latin typeface="+mn-lt"/>
                <a:ea typeface="+mn-ea"/>
                <a:cs typeface="+mn-ea"/>
                <a:sym typeface="+mn-lt"/>
              </a:rPr>
              <a:t>I/O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，一次初始化只能指定端口（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PA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、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PB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和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PC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）作输入或输出，不能指定端口同时即作输入又作输出</a:t>
            </a:r>
            <a:endParaRPr lang="en-US" altLang="zh-CN" dirty="0">
              <a:latin typeface="+mn-lt"/>
              <a:ea typeface="+mn-ea"/>
              <a:cs typeface="+mn-ea"/>
              <a:sym typeface="+mn-lt"/>
            </a:endParaRPr>
          </a:p>
          <a:p>
            <a:pPr marL="467995" indent="-575945" algn="just">
              <a:lnSpc>
                <a:spcPct val="110000"/>
              </a:lnSpc>
            </a:pP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② </a:t>
            </a:r>
            <a:r>
              <a:rPr lang="zh-CN" altLang="en-US" dirty="0">
                <a:solidFill>
                  <a:srgbClr val="0033CC"/>
                </a:solidFill>
                <a:latin typeface="+mn-lt"/>
                <a:ea typeface="+mn-ea"/>
                <a:cs typeface="+mn-ea"/>
                <a:sym typeface="+mn-lt"/>
              </a:rPr>
              <a:t>不要求固定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的联络（应答）信号，</a:t>
            </a:r>
            <a:r>
              <a:rPr lang="zh-CN" altLang="en-US" dirty="0">
                <a:solidFill>
                  <a:srgbClr val="0033CC"/>
                </a:solidFill>
                <a:latin typeface="+mn-lt"/>
                <a:ea typeface="+mn-ea"/>
                <a:cs typeface="+mn-ea"/>
                <a:sym typeface="+mn-lt"/>
              </a:rPr>
              <a:t>无固定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工作时序和工作状态字</a:t>
            </a:r>
            <a:endParaRPr lang="en-US" altLang="zh-CN" dirty="0">
              <a:latin typeface="+mn-lt"/>
              <a:ea typeface="+mn-ea"/>
              <a:cs typeface="+mn-ea"/>
              <a:sym typeface="+mn-lt"/>
            </a:endParaRPr>
          </a:p>
          <a:p>
            <a:pPr marL="467995" indent="-575945" algn="just">
              <a:lnSpc>
                <a:spcPct val="110000"/>
              </a:lnSpc>
            </a:pP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③ 适用于</a:t>
            </a:r>
            <a:r>
              <a:rPr lang="zh-CN" altLang="en-US" dirty="0">
                <a:solidFill>
                  <a:srgbClr val="0033CC"/>
                </a:solidFill>
                <a:latin typeface="+mn-lt"/>
                <a:ea typeface="+mn-ea"/>
                <a:cs typeface="+mn-ea"/>
                <a:sym typeface="+mn-lt"/>
              </a:rPr>
              <a:t>无条件或查询方式传送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，</a:t>
            </a:r>
            <a:r>
              <a:rPr lang="zh-CN" altLang="en-US" dirty="0">
                <a:solidFill>
                  <a:srgbClr val="009900"/>
                </a:solidFill>
                <a:latin typeface="+mn-lt"/>
                <a:ea typeface="+mn-ea"/>
                <a:cs typeface="+mn-ea"/>
                <a:sym typeface="+mn-lt"/>
              </a:rPr>
              <a:t>不能用中断方式交换数据</a:t>
            </a:r>
            <a:endParaRPr lang="en-US" altLang="zh-CN" dirty="0">
              <a:solidFill>
                <a:srgbClr val="009900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>
              <a:spcBef>
                <a:spcPts val="1200"/>
              </a:spcBef>
            </a:pPr>
            <a:r>
              <a:rPr lang="zh-CN" altLang="en-US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功能：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A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端口：数据端口，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8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位并行</a:t>
            </a:r>
            <a:endParaRPr lang="en-US" altLang="zh-CN" dirty="0">
              <a:latin typeface="+mn-lt"/>
              <a:ea typeface="+mn-ea"/>
              <a:cs typeface="+mn-ea"/>
              <a:sym typeface="+mn-lt"/>
            </a:endParaRPr>
          </a:p>
          <a:p>
            <a:pPr algn="just"/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           B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端口：数据端口，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8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位并行</a:t>
            </a:r>
            <a:endParaRPr lang="en-US" altLang="zh-CN" dirty="0">
              <a:latin typeface="+mn-lt"/>
              <a:ea typeface="+mn-ea"/>
              <a:cs typeface="+mn-ea"/>
              <a:sym typeface="+mn-lt"/>
            </a:endParaRPr>
          </a:p>
          <a:p>
            <a:pPr algn="just"/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           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C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端口：数据端口，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4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位并行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(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分高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4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位和低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4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位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)</a:t>
            </a:r>
            <a:endParaRPr lang="en-US" altLang="zh-CN" dirty="0">
              <a:latin typeface="+mn-lt"/>
              <a:ea typeface="+mn-ea"/>
              <a:cs typeface="+mn-ea"/>
              <a:sym typeface="+mn-lt"/>
            </a:endParaRPr>
          </a:p>
          <a:p>
            <a:pPr algn="just"/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                         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或作位控，按位输出高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低电平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8677" name="矩形 2"/>
          <p:cNvSpPr>
            <a:spLocks noChangeArrowheads="1"/>
          </p:cNvSpPr>
          <p:nvPr/>
        </p:nvSpPr>
        <p:spPr bwMode="auto">
          <a:xfrm>
            <a:off x="735765" y="1686264"/>
            <a:ext cx="459581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1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、方式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0——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基本输入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输出方式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 spd="slow">
    <p:random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993270" y="1762503"/>
            <a:ext cx="7300336" cy="5095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 defTabSz="377825">
              <a:lnSpc>
                <a:spcPct val="110000"/>
              </a:lnSpc>
              <a:buFont typeface="+mj-ea"/>
              <a:buAutoNum type="circleNumDbPlain"/>
              <a:defRPr/>
            </a:pP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一次初始化只能指定端口（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PA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、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PB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和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PC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）作输入或输出，即</a:t>
            </a:r>
            <a:r>
              <a:rPr lang="zh-CN" altLang="en-US" dirty="0">
                <a:solidFill>
                  <a:srgbClr val="0033CC"/>
                </a:solidFill>
                <a:latin typeface="+mn-lt"/>
                <a:ea typeface="+mn-ea"/>
                <a:cs typeface="+mn-ea"/>
                <a:sym typeface="+mn-lt"/>
              </a:rPr>
              <a:t>单向输入</a:t>
            </a:r>
            <a:r>
              <a:rPr lang="en-US" altLang="zh-CN" dirty="0">
                <a:solidFill>
                  <a:srgbClr val="0033CC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CN" altLang="en-US" dirty="0">
                <a:solidFill>
                  <a:srgbClr val="0033CC"/>
                </a:solidFill>
                <a:latin typeface="+mn-lt"/>
                <a:ea typeface="+mn-ea"/>
                <a:cs typeface="+mn-ea"/>
                <a:sym typeface="+mn-lt"/>
              </a:rPr>
              <a:t>输出</a:t>
            </a:r>
            <a:endParaRPr lang="en-US" altLang="zh-CN" dirty="0">
              <a:solidFill>
                <a:srgbClr val="0033CC"/>
              </a:solidFill>
              <a:latin typeface="+mn-lt"/>
              <a:ea typeface="+mn-ea"/>
              <a:cs typeface="+mn-ea"/>
              <a:sym typeface="+mn-lt"/>
            </a:endParaRPr>
          </a:p>
          <a:p>
            <a:pPr marL="457200" indent="-457200" algn="just" defTabSz="377825">
              <a:lnSpc>
                <a:spcPct val="110000"/>
              </a:lnSpc>
              <a:buFont typeface="+mj-ea"/>
              <a:buAutoNum type="circleNumDbPlain"/>
              <a:defRPr/>
            </a:pP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要求</a:t>
            </a:r>
            <a:r>
              <a:rPr lang="zh-CN" altLang="en-US" dirty="0">
                <a:solidFill>
                  <a:srgbClr val="0033CC"/>
                </a:solidFill>
                <a:latin typeface="+mn-lt"/>
                <a:ea typeface="+mn-ea"/>
                <a:cs typeface="+mn-ea"/>
                <a:sym typeface="+mn-lt"/>
              </a:rPr>
              <a:t>固定的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联络（应答）信号，有</a:t>
            </a:r>
            <a:r>
              <a:rPr lang="zh-CN" altLang="en-US" dirty="0">
                <a:solidFill>
                  <a:srgbClr val="0033CC"/>
                </a:solidFill>
                <a:latin typeface="+mn-lt"/>
                <a:ea typeface="+mn-ea"/>
                <a:cs typeface="+mn-ea"/>
                <a:sym typeface="+mn-lt"/>
              </a:rPr>
              <a:t>固定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工作时序和工作状态字</a:t>
            </a:r>
            <a:endParaRPr lang="en-US" altLang="zh-CN" dirty="0">
              <a:latin typeface="+mn-lt"/>
              <a:ea typeface="+mn-ea"/>
              <a:cs typeface="+mn-ea"/>
              <a:sym typeface="+mn-lt"/>
            </a:endParaRPr>
          </a:p>
          <a:p>
            <a:pPr marL="457200" indent="-457200" algn="just" defTabSz="377825">
              <a:lnSpc>
                <a:spcPct val="110000"/>
              </a:lnSpc>
              <a:buFont typeface="+mj-ea"/>
              <a:buAutoNum type="circleNumDbPlain"/>
              <a:defRPr/>
            </a:pP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适用于</a:t>
            </a:r>
            <a:r>
              <a:rPr lang="zh-CN" altLang="en-US" dirty="0">
                <a:solidFill>
                  <a:srgbClr val="0033CC"/>
                </a:solidFill>
                <a:latin typeface="+mn-lt"/>
                <a:ea typeface="+mn-ea"/>
                <a:cs typeface="+mn-ea"/>
                <a:sym typeface="+mn-lt"/>
              </a:rPr>
              <a:t>查询或中断方式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传送数据，</a:t>
            </a:r>
            <a:r>
              <a:rPr lang="zh-CN" altLang="en-US" dirty="0">
                <a:solidFill>
                  <a:srgbClr val="009900"/>
                </a:solidFill>
                <a:latin typeface="+mn-lt"/>
                <a:ea typeface="+mn-ea"/>
                <a:cs typeface="+mn-ea"/>
                <a:sym typeface="+mn-lt"/>
              </a:rPr>
              <a:t>不适用于无条件数据传送</a:t>
            </a:r>
            <a:endParaRPr lang="en-US" altLang="zh-CN" dirty="0">
              <a:solidFill>
                <a:srgbClr val="009900"/>
              </a:solidFill>
              <a:latin typeface="+mn-lt"/>
              <a:ea typeface="+mn-ea"/>
              <a:cs typeface="+mn-ea"/>
              <a:sym typeface="+mn-lt"/>
            </a:endParaRPr>
          </a:p>
          <a:p>
            <a:pPr marL="342900" indent="-342900" algn="just" defTabSz="377825">
              <a:spcBef>
                <a:spcPts val="1800"/>
              </a:spcBef>
              <a:defRPr/>
            </a:pPr>
            <a:r>
              <a:rPr lang="zh-CN" altLang="en-US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功能：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A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端口：数据端口，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8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位并行</a:t>
            </a:r>
            <a:endParaRPr lang="en-US" altLang="zh-CN" dirty="0">
              <a:latin typeface="+mn-lt"/>
              <a:ea typeface="+mn-ea"/>
              <a:cs typeface="+mn-ea"/>
              <a:sym typeface="+mn-lt"/>
            </a:endParaRPr>
          </a:p>
          <a:p>
            <a:pPr marL="342900" indent="-342900" algn="just" defTabSz="377825">
              <a:defRPr/>
            </a:pP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           B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端口：数据端口，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8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位并行</a:t>
            </a:r>
            <a:endParaRPr lang="en-US" altLang="zh-CN" dirty="0"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10000"/>
              </a:lnSpc>
              <a:defRPr/>
            </a:pP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           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C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端口：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a.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作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A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口和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B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口的固定联络信号线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10000"/>
              </a:lnSpc>
              <a:buFont typeface="Wingdings" panose="05000000000000000000" pitchFamily="2" charset="2"/>
              <a:buNone/>
              <a:defRPr/>
            </a:pP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                         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b.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剩余未分配的引脚做数据线</a:t>
            </a:r>
            <a:endParaRPr lang="en-US" altLang="zh-CN" dirty="0"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10000"/>
              </a:lnSpc>
              <a:buFont typeface="Wingdings" panose="05000000000000000000" pitchFamily="2" charset="2"/>
              <a:buNone/>
              <a:defRPr/>
            </a:pP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                         c.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作状态口，读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A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口和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B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口的状态字</a:t>
            </a:r>
            <a:endParaRPr lang="en-US" altLang="zh-CN" dirty="0"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10000"/>
              </a:lnSpc>
              <a:buFont typeface="Wingdings" panose="05000000000000000000" pitchFamily="2" charset="2"/>
              <a:buNone/>
              <a:defRPr/>
            </a:pP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                         d.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作按位，按位输出逻辑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1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或逻辑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0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9700" name="矩形 2"/>
          <p:cNvSpPr>
            <a:spLocks noChangeArrowheads="1"/>
          </p:cNvSpPr>
          <p:nvPr/>
        </p:nvSpPr>
        <p:spPr bwMode="auto">
          <a:xfrm>
            <a:off x="760263" y="1180524"/>
            <a:ext cx="461376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2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、方式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1——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选通输入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输出方式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 spd="slow">
    <p:random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031081" y="1735555"/>
            <a:ext cx="7081838" cy="5092420"/>
          </a:xfrm>
          <a:prstGeom prst="rect">
            <a:avLst/>
          </a:prstGeom>
        </p:spPr>
        <p:txBody>
          <a:bodyPr>
            <a:spAutoFit/>
          </a:bodyPr>
          <a:lstStyle/>
          <a:p>
            <a:pPr marL="457200" indent="-457200" algn="just" defTabSz="377825">
              <a:lnSpc>
                <a:spcPct val="110000"/>
              </a:lnSpc>
              <a:buFont typeface="+mj-ea"/>
              <a:buAutoNum type="circleNumDbPlain"/>
              <a:defRPr/>
            </a:pP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一次初始化可将端口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A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置成既输入又输出，即</a:t>
            </a:r>
            <a:r>
              <a:rPr lang="zh-CN" altLang="en-US" dirty="0">
                <a:solidFill>
                  <a:srgbClr val="0033CC"/>
                </a:solidFill>
                <a:latin typeface="+mn-lt"/>
                <a:ea typeface="+mn-ea"/>
                <a:cs typeface="+mn-ea"/>
                <a:sym typeface="+mn-lt"/>
              </a:rPr>
              <a:t>双向输入</a:t>
            </a:r>
            <a:r>
              <a:rPr lang="en-US" altLang="zh-CN" dirty="0">
                <a:solidFill>
                  <a:srgbClr val="0033CC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CN" altLang="en-US" dirty="0">
                <a:solidFill>
                  <a:srgbClr val="0033CC"/>
                </a:solidFill>
                <a:latin typeface="+mn-lt"/>
                <a:ea typeface="+mn-ea"/>
                <a:cs typeface="+mn-ea"/>
                <a:sym typeface="+mn-lt"/>
              </a:rPr>
              <a:t>输出</a:t>
            </a:r>
            <a:endParaRPr lang="en-US" altLang="zh-CN" dirty="0">
              <a:solidFill>
                <a:srgbClr val="0033CC"/>
              </a:solidFill>
              <a:latin typeface="+mn-lt"/>
              <a:ea typeface="+mn-ea"/>
              <a:cs typeface="+mn-ea"/>
              <a:sym typeface="+mn-lt"/>
            </a:endParaRPr>
          </a:p>
          <a:p>
            <a:pPr marL="457200" indent="-457200" algn="just" defTabSz="377825">
              <a:lnSpc>
                <a:spcPct val="110000"/>
              </a:lnSpc>
              <a:buFont typeface="+mj-ea"/>
              <a:buAutoNum type="circleNumDbPlain"/>
              <a:defRPr/>
            </a:pP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要求</a:t>
            </a:r>
            <a:r>
              <a:rPr lang="zh-CN" altLang="en-US" dirty="0">
                <a:solidFill>
                  <a:srgbClr val="0033CC"/>
                </a:solidFill>
                <a:latin typeface="+mn-lt"/>
                <a:ea typeface="+mn-ea"/>
                <a:cs typeface="+mn-ea"/>
                <a:sym typeface="+mn-lt"/>
              </a:rPr>
              <a:t>固定的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联络（应答）信号，有</a:t>
            </a:r>
            <a:r>
              <a:rPr lang="zh-CN" altLang="en-US" dirty="0">
                <a:solidFill>
                  <a:srgbClr val="0033CC"/>
                </a:solidFill>
                <a:latin typeface="+mn-lt"/>
                <a:ea typeface="+mn-ea"/>
                <a:cs typeface="+mn-ea"/>
                <a:sym typeface="+mn-lt"/>
              </a:rPr>
              <a:t>固定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工作时序和工作状态字</a:t>
            </a:r>
            <a:endParaRPr lang="en-US" altLang="zh-CN" dirty="0">
              <a:latin typeface="+mn-lt"/>
              <a:ea typeface="+mn-ea"/>
              <a:cs typeface="+mn-ea"/>
              <a:sym typeface="+mn-lt"/>
            </a:endParaRPr>
          </a:p>
          <a:p>
            <a:pPr marL="457200" indent="-457200" algn="just" defTabSz="377825">
              <a:lnSpc>
                <a:spcPct val="110000"/>
              </a:lnSpc>
              <a:buFont typeface="+mj-ea"/>
              <a:buAutoNum type="circleNumDbPlain"/>
              <a:defRPr/>
            </a:pP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适用于</a:t>
            </a:r>
            <a:r>
              <a:rPr lang="zh-CN" altLang="en-US" dirty="0">
                <a:solidFill>
                  <a:srgbClr val="0033CC"/>
                </a:solidFill>
                <a:latin typeface="+mn-lt"/>
                <a:ea typeface="+mn-ea"/>
                <a:cs typeface="+mn-ea"/>
                <a:sym typeface="+mn-lt"/>
              </a:rPr>
              <a:t>查询或中断方式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传送数据，</a:t>
            </a:r>
            <a:r>
              <a:rPr lang="zh-CN" altLang="en-US" dirty="0">
                <a:solidFill>
                  <a:srgbClr val="009900"/>
                </a:solidFill>
                <a:latin typeface="+mn-lt"/>
                <a:ea typeface="+mn-ea"/>
                <a:cs typeface="+mn-ea"/>
                <a:sym typeface="+mn-lt"/>
              </a:rPr>
              <a:t>特别适用于与</a:t>
            </a:r>
            <a:r>
              <a:rPr lang="en-US" altLang="zh-CN" dirty="0">
                <a:solidFill>
                  <a:srgbClr val="009900"/>
                </a:solidFill>
                <a:latin typeface="+mn-lt"/>
                <a:ea typeface="+mn-ea"/>
                <a:cs typeface="+mn-ea"/>
                <a:sym typeface="+mn-lt"/>
              </a:rPr>
              <a:t>I/O</a:t>
            </a:r>
            <a:r>
              <a:rPr lang="zh-CN" altLang="en-US" dirty="0">
                <a:solidFill>
                  <a:srgbClr val="009900"/>
                </a:solidFill>
                <a:latin typeface="+mn-lt"/>
                <a:ea typeface="+mn-ea"/>
                <a:cs typeface="+mn-ea"/>
                <a:sym typeface="+mn-lt"/>
              </a:rPr>
              <a:t>设备进行双向数据传输</a:t>
            </a:r>
            <a:endParaRPr lang="en-US" altLang="zh-CN" dirty="0">
              <a:solidFill>
                <a:srgbClr val="009900"/>
              </a:solidFill>
              <a:latin typeface="+mn-lt"/>
              <a:ea typeface="+mn-ea"/>
              <a:cs typeface="+mn-ea"/>
              <a:sym typeface="+mn-lt"/>
            </a:endParaRPr>
          </a:p>
          <a:p>
            <a:pPr marL="342900" indent="-342900" algn="just" defTabSz="377825">
              <a:lnSpc>
                <a:spcPct val="110000"/>
              </a:lnSpc>
              <a:spcBef>
                <a:spcPts val="1200"/>
              </a:spcBef>
              <a:defRPr/>
            </a:pPr>
            <a:r>
              <a:rPr lang="zh-CN" altLang="en-US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功能：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A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端口：</a:t>
            </a:r>
            <a:r>
              <a:rPr lang="zh-CN" altLang="en-US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双向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数据端口，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8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位并行</a:t>
            </a:r>
            <a:endParaRPr lang="en-US" altLang="zh-CN" dirty="0">
              <a:latin typeface="+mn-lt"/>
              <a:ea typeface="+mn-ea"/>
              <a:cs typeface="+mn-ea"/>
              <a:sym typeface="+mn-lt"/>
            </a:endParaRPr>
          </a:p>
          <a:p>
            <a:pPr marL="342900" indent="-342900" algn="just" defTabSz="377825">
              <a:lnSpc>
                <a:spcPct val="110000"/>
              </a:lnSpc>
              <a:defRPr/>
            </a:pP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           B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端口：单向数据端口，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8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位并行</a:t>
            </a:r>
            <a:endParaRPr lang="en-US" altLang="zh-CN" dirty="0"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10000"/>
              </a:lnSpc>
              <a:defRPr/>
            </a:pP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           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C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端口：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a.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作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A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口的固定联络信号线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10000"/>
              </a:lnSpc>
              <a:buFont typeface="Wingdings" panose="05000000000000000000" pitchFamily="2" charset="2"/>
              <a:buNone/>
              <a:defRPr/>
            </a:pP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                         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b.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剩余未分配的引脚做数据线</a:t>
            </a:r>
            <a:endParaRPr lang="en-US" altLang="zh-CN" dirty="0"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10000"/>
              </a:lnSpc>
              <a:buFont typeface="Wingdings" panose="05000000000000000000" pitchFamily="2" charset="2"/>
              <a:buNone/>
              <a:defRPr/>
            </a:pP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                         c.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作状态口，读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A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口和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B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口的状态字     	              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d.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作按位，按位输出逻辑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1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或逻辑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0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0724" name="矩形 2"/>
          <p:cNvSpPr>
            <a:spLocks noChangeArrowheads="1"/>
          </p:cNvSpPr>
          <p:nvPr/>
        </p:nvSpPr>
        <p:spPr bwMode="auto">
          <a:xfrm>
            <a:off x="789138" y="1139095"/>
            <a:ext cx="522931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3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、方式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2——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双向选通输入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输出方式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 spd="slow">
    <p:random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矩形 1"/>
          <p:cNvSpPr>
            <a:spLocks noChangeArrowheads="1"/>
          </p:cNvSpPr>
          <p:nvPr/>
        </p:nvSpPr>
        <p:spPr bwMode="auto">
          <a:xfrm>
            <a:off x="614202" y="1189540"/>
            <a:ext cx="6931122" cy="533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E6E60A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342900" indent="-342900">
              <a:spcBef>
                <a:spcPct val="20000"/>
              </a:spcBef>
            </a:pPr>
            <a:r>
              <a:rPr lang="en-US" altLang="zh-CN" sz="2800" dirty="0">
                <a:solidFill>
                  <a:srgbClr val="663300"/>
                </a:solidFill>
                <a:latin typeface="+mn-lt"/>
                <a:ea typeface="+mn-ea"/>
                <a:cs typeface="+mn-ea"/>
                <a:sym typeface="+mn-lt"/>
              </a:rPr>
              <a:t>9.3.5 82C55A</a:t>
            </a:r>
            <a:r>
              <a:rPr lang="zh-CN" altLang="en-US" sz="2800" dirty="0">
                <a:solidFill>
                  <a:srgbClr val="663300"/>
                </a:solidFill>
                <a:latin typeface="+mn-lt"/>
                <a:ea typeface="+mn-ea"/>
                <a:cs typeface="+mn-ea"/>
                <a:sym typeface="+mn-lt"/>
              </a:rPr>
              <a:t>的编程命令：</a:t>
            </a:r>
            <a:r>
              <a:rPr lang="zh-CN" altLang="en-US" sz="280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方式命令</a:t>
            </a:r>
            <a:endParaRPr lang="zh-CN" altLang="en-US" sz="2800" dirty="0">
              <a:solidFill>
                <a:srgbClr val="C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4" name="Picture 32" descr="p13003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928688" y="3241965"/>
            <a:ext cx="7624762" cy="2251075"/>
          </a:xfrm>
          <a:noFill/>
        </p:spPr>
      </p:pic>
      <p:sp>
        <p:nvSpPr>
          <p:cNvPr id="17" name="Rectangle 2"/>
          <p:cNvSpPr txBox="1">
            <a:spLocks noChangeArrowheads="1"/>
          </p:cNvSpPr>
          <p:nvPr/>
        </p:nvSpPr>
        <p:spPr bwMode="auto">
          <a:xfrm>
            <a:off x="477643" y="1811728"/>
            <a:ext cx="8188713" cy="45700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marL="342900" indent="-342900" algn="just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just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just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just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just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CN" altLang="en-US" sz="2400" kern="0" dirty="0">
                <a:cs typeface="+mn-ea"/>
                <a:sym typeface="+mn-lt"/>
              </a:rPr>
              <a:t>方式命令又称</a:t>
            </a:r>
            <a:r>
              <a:rPr lang="zh-CN" altLang="en-US" sz="2400" kern="0" dirty="0">
                <a:solidFill>
                  <a:srgbClr val="FF0000"/>
                </a:solidFill>
                <a:cs typeface="+mn-ea"/>
                <a:sym typeface="+mn-lt"/>
              </a:rPr>
              <a:t>初始化命令</a:t>
            </a:r>
            <a:r>
              <a:rPr lang="zh-CN" altLang="en-US" sz="2400" kern="0" dirty="0">
                <a:cs typeface="+mn-ea"/>
                <a:sym typeface="+mn-lt"/>
              </a:rPr>
              <a:t>，应出现在</a:t>
            </a:r>
            <a:r>
              <a:rPr lang="en-US" altLang="zh-CN" sz="2400" kern="0" dirty="0">
                <a:cs typeface="+mn-ea"/>
                <a:sym typeface="+mn-lt"/>
              </a:rPr>
              <a:t>82C55A</a:t>
            </a:r>
            <a:r>
              <a:rPr lang="zh-CN" altLang="en-US" sz="2400" kern="0" dirty="0">
                <a:cs typeface="+mn-ea"/>
                <a:sym typeface="+mn-lt"/>
              </a:rPr>
              <a:t>开始工作之前的初始化程序段中。</a:t>
            </a:r>
            <a:endParaRPr lang="en-US" altLang="zh-CN" sz="2400" kern="0" dirty="0">
              <a:cs typeface="+mn-ea"/>
              <a:sym typeface="+mn-lt"/>
            </a:endParaRPr>
          </a:p>
          <a:p>
            <a:pPr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CN" altLang="en-US" sz="2400" kern="0" dirty="0">
                <a:cs typeface="+mn-ea"/>
                <a:sym typeface="+mn-lt"/>
              </a:rPr>
              <a:t>作用：指定</a:t>
            </a:r>
            <a:r>
              <a:rPr lang="en-US" altLang="zh-CN" sz="2400" kern="0" dirty="0">
                <a:cs typeface="+mn-ea"/>
                <a:sym typeface="+mn-lt"/>
              </a:rPr>
              <a:t>82C55A</a:t>
            </a:r>
            <a:r>
              <a:rPr lang="zh-CN" altLang="en-US" sz="2400" kern="0" dirty="0">
                <a:cs typeface="+mn-ea"/>
                <a:sym typeface="+mn-lt"/>
              </a:rPr>
              <a:t>的</a:t>
            </a:r>
            <a:r>
              <a:rPr lang="zh-CN" altLang="en-US" sz="2400" kern="0" dirty="0">
                <a:solidFill>
                  <a:srgbClr val="0033CC"/>
                </a:solidFill>
                <a:cs typeface="+mn-ea"/>
                <a:sym typeface="+mn-lt"/>
              </a:rPr>
              <a:t>工作方式</a:t>
            </a:r>
            <a:r>
              <a:rPr lang="zh-CN" altLang="en-US" sz="2400" kern="0" dirty="0">
                <a:cs typeface="+mn-ea"/>
                <a:sym typeface="+mn-lt"/>
              </a:rPr>
              <a:t>及其方式下的</a:t>
            </a:r>
            <a:r>
              <a:rPr lang="zh-CN" altLang="en-US" sz="2400" kern="0" dirty="0">
                <a:solidFill>
                  <a:srgbClr val="0033CC"/>
                </a:solidFill>
                <a:cs typeface="+mn-ea"/>
                <a:sym typeface="+mn-lt"/>
              </a:rPr>
              <a:t>三个并行端口的输入</a:t>
            </a:r>
            <a:r>
              <a:rPr lang="en-US" altLang="zh-CN" sz="2400" kern="0" dirty="0">
                <a:solidFill>
                  <a:srgbClr val="0033CC"/>
                </a:solidFill>
                <a:cs typeface="+mn-ea"/>
                <a:sym typeface="+mn-lt"/>
              </a:rPr>
              <a:t>/</a:t>
            </a:r>
            <a:r>
              <a:rPr lang="zh-CN" altLang="en-US" sz="2400" kern="0" dirty="0">
                <a:solidFill>
                  <a:srgbClr val="0033CC"/>
                </a:solidFill>
                <a:cs typeface="+mn-ea"/>
                <a:sym typeface="+mn-lt"/>
              </a:rPr>
              <a:t>输出功能</a:t>
            </a:r>
            <a:r>
              <a:rPr lang="zh-CN" altLang="en-US" sz="2400" kern="0" dirty="0">
                <a:cs typeface="+mn-ea"/>
                <a:sym typeface="+mn-lt"/>
              </a:rPr>
              <a:t>；</a:t>
            </a:r>
            <a:endParaRPr lang="zh-CN" altLang="en-US" sz="2400" kern="0" dirty="0">
              <a:cs typeface="+mn-ea"/>
              <a:sym typeface="+mn-lt"/>
            </a:endParaRPr>
          </a:p>
          <a:p>
            <a:pPr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altLang="zh-CN" sz="2400" b="1" kern="0" dirty="0">
                <a:cs typeface="+mn-ea"/>
                <a:sym typeface="+mn-lt"/>
              </a:rPr>
              <a:t>82C55A</a:t>
            </a:r>
            <a:r>
              <a:rPr lang="zh-CN" altLang="en-US" sz="2400" b="1" kern="0" dirty="0">
                <a:cs typeface="+mn-ea"/>
                <a:sym typeface="+mn-lt"/>
              </a:rPr>
              <a:t>的工作方式与端口有关：</a:t>
            </a:r>
            <a:r>
              <a:rPr lang="en-US" altLang="zh-CN" sz="2400" b="1" kern="0" dirty="0">
                <a:solidFill>
                  <a:srgbClr val="0033CC"/>
                </a:solidFill>
                <a:cs typeface="+mn-ea"/>
                <a:sym typeface="+mn-lt"/>
              </a:rPr>
              <a:t>PA</a:t>
            </a:r>
            <a:r>
              <a:rPr lang="zh-CN" altLang="en-US" sz="2400" b="1" kern="0" dirty="0">
                <a:solidFill>
                  <a:srgbClr val="0033CC"/>
                </a:solidFill>
                <a:cs typeface="+mn-ea"/>
                <a:sym typeface="+mn-lt"/>
              </a:rPr>
              <a:t>口有三种方式（</a:t>
            </a:r>
            <a:r>
              <a:rPr lang="en-US" altLang="zh-CN" sz="2400" b="1" kern="0" dirty="0">
                <a:solidFill>
                  <a:srgbClr val="0033CC"/>
                </a:solidFill>
                <a:cs typeface="+mn-ea"/>
                <a:sym typeface="+mn-lt"/>
              </a:rPr>
              <a:t>0</a:t>
            </a:r>
            <a:r>
              <a:rPr lang="zh-CN" altLang="en-US" sz="2400" b="1" kern="0" dirty="0">
                <a:solidFill>
                  <a:srgbClr val="0033CC"/>
                </a:solidFill>
                <a:cs typeface="+mn-ea"/>
                <a:sym typeface="+mn-lt"/>
              </a:rPr>
              <a:t>方式、</a:t>
            </a:r>
            <a:r>
              <a:rPr lang="en-US" altLang="zh-CN" sz="2400" b="1" kern="0" dirty="0">
                <a:solidFill>
                  <a:srgbClr val="0033CC"/>
                </a:solidFill>
                <a:cs typeface="+mn-ea"/>
                <a:sym typeface="+mn-lt"/>
              </a:rPr>
              <a:t>1</a:t>
            </a:r>
            <a:r>
              <a:rPr lang="zh-CN" altLang="en-US" sz="2400" b="1" kern="0" dirty="0">
                <a:solidFill>
                  <a:srgbClr val="0033CC"/>
                </a:solidFill>
                <a:cs typeface="+mn-ea"/>
                <a:sym typeface="+mn-lt"/>
              </a:rPr>
              <a:t>方式、</a:t>
            </a:r>
            <a:r>
              <a:rPr lang="en-US" altLang="zh-CN" sz="2400" b="1" kern="0" dirty="0">
                <a:solidFill>
                  <a:srgbClr val="C00000"/>
                </a:solidFill>
                <a:cs typeface="+mn-ea"/>
                <a:sym typeface="+mn-lt"/>
              </a:rPr>
              <a:t>2</a:t>
            </a:r>
            <a:r>
              <a:rPr lang="zh-CN" altLang="en-US" sz="2400" b="1" kern="0" dirty="0">
                <a:solidFill>
                  <a:srgbClr val="C00000"/>
                </a:solidFill>
                <a:cs typeface="+mn-ea"/>
                <a:sym typeface="+mn-lt"/>
              </a:rPr>
              <a:t>方式</a:t>
            </a:r>
            <a:r>
              <a:rPr lang="zh-CN" altLang="en-US" sz="2400" b="1" kern="0" dirty="0">
                <a:solidFill>
                  <a:srgbClr val="0033CC"/>
                </a:solidFill>
                <a:cs typeface="+mn-ea"/>
                <a:sym typeface="+mn-lt"/>
              </a:rPr>
              <a:t>）</a:t>
            </a:r>
            <a:r>
              <a:rPr lang="zh-CN" altLang="en-US" sz="2400" b="1" kern="0" dirty="0">
                <a:cs typeface="+mn-ea"/>
                <a:sym typeface="+mn-lt"/>
              </a:rPr>
              <a:t>，</a:t>
            </a:r>
            <a:r>
              <a:rPr lang="en-US" altLang="zh-CN" sz="2400" kern="0" dirty="0">
                <a:solidFill>
                  <a:srgbClr val="009900"/>
                </a:solidFill>
                <a:cs typeface="+mn-ea"/>
                <a:sym typeface="+mn-lt"/>
              </a:rPr>
              <a:t>PB</a:t>
            </a:r>
            <a:r>
              <a:rPr lang="zh-CN" altLang="en-US" sz="2400" kern="0" dirty="0">
                <a:solidFill>
                  <a:srgbClr val="009900"/>
                </a:solidFill>
                <a:cs typeface="+mn-ea"/>
                <a:sym typeface="+mn-lt"/>
              </a:rPr>
              <a:t>口和</a:t>
            </a:r>
            <a:r>
              <a:rPr lang="en-US" altLang="zh-CN" sz="2400" kern="0" dirty="0">
                <a:solidFill>
                  <a:srgbClr val="009900"/>
                </a:solidFill>
                <a:cs typeface="+mn-ea"/>
                <a:sym typeface="+mn-lt"/>
              </a:rPr>
              <a:t>PC</a:t>
            </a:r>
            <a:r>
              <a:rPr lang="zh-CN" altLang="en-US" sz="2400" kern="0" dirty="0">
                <a:solidFill>
                  <a:srgbClr val="009900"/>
                </a:solidFill>
                <a:cs typeface="+mn-ea"/>
                <a:sym typeface="+mn-lt"/>
              </a:rPr>
              <a:t>口只有两种方式（</a:t>
            </a:r>
            <a:r>
              <a:rPr lang="en-US" altLang="zh-CN" sz="2400" kern="0" dirty="0">
                <a:solidFill>
                  <a:srgbClr val="009900"/>
                </a:solidFill>
                <a:cs typeface="+mn-ea"/>
                <a:sym typeface="+mn-lt"/>
              </a:rPr>
              <a:t>0</a:t>
            </a:r>
            <a:r>
              <a:rPr lang="zh-CN" altLang="en-US" sz="2400" kern="0" dirty="0">
                <a:solidFill>
                  <a:srgbClr val="009900"/>
                </a:solidFill>
                <a:cs typeface="+mn-ea"/>
                <a:sym typeface="+mn-lt"/>
              </a:rPr>
              <a:t>方式、</a:t>
            </a:r>
            <a:r>
              <a:rPr lang="en-US" altLang="zh-CN" sz="2400" kern="0" dirty="0">
                <a:solidFill>
                  <a:srgbClr val="009900"/>
                </a:solidFill>
                <a:cs typeface="+mn-ea"/>
                <a:sym typeface="+mn-lt"/>
              </a:rPr>
              <a:t>1</a:t>
            </a:r>
            <a:r>
              <a:rPr lang="zh-CN" altLang="en-US" sz="2400" kern="0" dirty="0">
                <a:solidFill>
                  <a:srgbClr val="009900"/>
                </a:solidFill>
                <a:cs typeface="+mn-ea"/>
                <a:sym typeface="+mn-lt"/>
              </a:rPr>
              <a:t>方式</a:t>
            </a:r>
            <a:r>
              <a:rPr lang="en-US" altLang="zh-CN" sz="2400" kern="0" dirty="0">
                <a:solidFill>
                  <a:srgbClr val="009900"/>
                </a:solidFill>
                <a:cs typeface="+mn-ea"/>
                <a:sym typeface="+mn-lt"/>
              </a:rPr>
              <a:t>)</a:t>
            </a:r>
            <a:r>
              <a:rPr lang="zh-CN" altLang="en-US" sz="2400" b="1" kern="0" dirty="0">
                <a:cs typeface="+mn-ea"/>
                <a:sym typeface="+mn-lt"/>
              </a:rPr>
              <a:t>。</a:t>
            </a:r>
            <a:endParaRPr lang="en-US" altLang="zh-CN" sz="2400" b="1" kern="0" dirty="0">
              <a:cs typeface="+mn-ea"/>
              <a:sym typeface="+mn-lt"/>
            </a:endParaRPr>
          </a:p>
          <a:p>
            <a:pPr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CN" altLang="en-US" sz="2400" b="1" kern="0" dirty="0">
                <a:solidFill>
                  <a:srgbClr val="C00000"/>
                </a:solidFill>
                <a:cs typeface="+mn-ea"/>
                <a:sym typeface="+mn-lt"/>
              </a:rPr>
              <a:t>方式命令字的最高位（特征位）必须是</a:t>
            </a:r>
            <a:r>
              <a:rPr lang="en-US" altLang="zh-CN" sz="2400" b="1" kern="0" dirty="0">
                <a:solidFill>
                  <a:srgbClr val="C00000"/>
                </a:solidFill>
                <a:cs typeface="+mn-ea"/>
                <a:sym typeface="+mn-lt"/>
              </a:rPr>
              <a:t>1</a:t>
            </a:r>
            <a:r>
              <a:rPr lang="zh-CN" altLang="en-US" sz="2400" b="1" kern="0" dirty="0">
                <a:solidFill>
                  <a:srgbClr val="C00000"/>
                </a:solidFill>
                <a:cs typeface="+mn-ea"/>
                <a:sym typeface="+mn-lt"/>
              </a:rPr>
              <a:t>。</a:t>
            </a:r>
            <a:endParaRPr lang="zh-CN" altLang="en-US" sz="2400" b="1" kern="0" dirty="0">
              <a:solidFill>
                <a:srgbClr val="C00000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p:transition>
    <p:random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矩形 1"/>
          <p:cNvSpPr>
            <a:spLocks noChangeArrowheads="1"/>
          </p:cNvSpPr>
          <p:nvPr/>
        </p:nvSpPr>
        <p:spPr bwMode="auto">
          <a:xfrm>
            <a:off x="614202" y="1189540"/>
            <a:ext cx="6931122" cy="533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E6E60A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342900" indent="-342900">
              <a:spcBef>
                <a:spcPct val="20000"/>
              </a:spcBef>
            </a:pPr>
            <a:r>
              <a:rPr lang="en-US" altLang="zh-CN" sz="2800" dirty="0">
                <a:solidFill>
                  <a:srgbClr val="663300"/>
                </a:solidFill>
                <a:latin typeface="+mn-lt"/>
                <a:ea typeface="+mn-ea"/>
                <a:cs typeface="+mn-ea"/>
                <a:sym typeface="+mn-lt"/>
              </a:rPr>
              <a:t>9.3.5 82C55A</a:t>
            </a:r>
            <a:r>
              <a:rPr lang="zh-CN" altLang="en-US" sz="2800" dirty="0">
                <a:solidFill>
                  <a:srgbClr val="663300"/>
                </a:solidFill>
                <a:latin typeface="+mn-lt"/>
                <a:ea typeface="+mn-ea"/>
                <a:cs typeface="+mn-ea"/>
                <a:sym typeface="+mn-lt"/>
              </a:rPr>
              <a:t>的编程命令：</a:t>
            </a:r>
            <a:r>
              <a:rPr lang="zh-CN" altLang="en-US" sz="280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方式命令</a:t>
            </a:r>
            <a:endParaRPr lang="zh-CN" altLang="en-US" sz="2800" dirty="0">
              <a:solidFill>
                <a:srgbClr val="C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4" name="Picture 32" descr="p13003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804863" y="2137065"/>
            <a:ext cx="7624762" cy="2251075"/>
          </a:xfrm>
          <a:noFill/>
        </p:spPr>
      </p:pic>
      <p:graphicFrame>
        <p:nvGraphicFramePr>
          <p:cNvPr id="5" name="Group 78"/>
          <p:cNvGraphicFramePr/>
          <p:nvPr/>
        </p:nvGraphicFramePr>
        <p:xfrm>
          <a:off x="484188" y="2259302"/>
          <a:ext cx="3640137" cy="479425"/>
        </p:xfrm>
        <a:graphic>
          <a:graphicData uri="http://schemas.openxmlformats.org/drawingml/2006/table">
            <a:tbl>
              <a:tblPr/>
              <a:tblGrid>
                <a:gridCol w="450850"/>
                <a:gridCol w="488950"/>
                <a:gridCol w="450850"/>
                <a:gridCol w="450850"/>
                <a:gridCol w="450850"/>
                <a:gridCol w="447675"/>
                <a:gridCol w="450850"/>
                <a:gridCol w="449262"/>
              </a:tblGrid>
              <a:tr h="479425">
                <a:tc>
                  <a:txBody>
                    <a:bodyPr/>
                    <a:lstStyle>
                      <a:lvl1pPr marL="0" algn="l" defTabSz="914400" rtl="0" eaLnBrk="0" latinLnBrk="0" hangingPunct="0">
                        <a:defRPr sz="2800" kern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algn="l" defTabSz="914400" rtl="0" eaLnBrk="0" latinLnBrk="0" hangingPunct="0">
                        <a:defRPr sz="2400" kern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algn="l" defTabSz="914400" rtl="0" eaLnBrk="0" latinLnBrk="0" hangingPunct="0">
                        <a:defRPr sz="2000" kern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algn="l" defTabSz="914400" rtl="0" eaLnBrk="0" latinLnBrk="0" hangingPunct="0">
                        <a:defRPr sz="1800" kern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algn="l" defTabSz="914400" rtl="0" eaLnBrk="0" latinLnBrk="0" hangingPunct="0">
                        <a:defRPr sz="1800" kern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9900CC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1</a:t>
                      </a:r>
                      <a:endParaRPr kumimoji="0" lang="en-US" altLang="zh-CN" sz="1800" b="1" i="0" u="none" strike="noStrike" cap="none" normalizeH="0" baseline="0">
                        <a:ln>
                          <a:noFill/>
                        </a:ln>
                        <a:solidFill>
                          <a:srgbClr val="9900CC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99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defRPr sz="2800" kern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algn="l" defTabSz="914400" rtl="0" eaLnBrk="0" latinLnBrk="0" hangingPunct="0">
                        <a:defRPr sz="2400" kern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algn="l" defTabSz="914400" rtl="0" eaLnBrk="0" latinLnBrk="0" hangingPunct="0">
                        <a:defRPr sz="2000" kern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algn="l" defTabSz="914400" rtl="0" eaLnBrk="0" latinLnBrk="0" hangingPunct="0">
                        <a:defRPr sz="1800" kern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algn="l" defTabSz="914400" rtl="0" eaLnBrk="0" latinLnBrk="0" hangingPunct="0">
                        <a:defRPr sz="1800" kern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D</a:t>
                      </a:r>
                      <a:r>
                        <a:rPr kumimoji="0" lang="en-US" altLang="zh-CN" sz="1800" b="1" i="0" u="none" strike="noStrike" cap="none" normalizeH="0" baseline="-3000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6</a:t>
                      </a:r>
                      <a:endParaRPr kumimoji="0" lang="en-US" altLang="zh-CN" sz="1800" b="1" i="0" u="none" strike="noStrike" cap="none" normalizeH="0" baseline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99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defRPr sz="2800" kern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algn="l" defTabSz="914400" rtl="0" eaLnBrk="0" latinLnBrk="0" hangingPunct="0">
                        <a:defRPr sz="2400" kern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algn="l" defTabSz="914400" rtl="0" eaLnBrk="0" latinLnBrk="0" hangingPunct="0">
                        <a:defRPr sz="2000" kern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algn="l" defTabSz="914400" rtl="0" eaLnBrk="0" latinLnBrk="0" hangingPunct="0">
                        <a:defRPr sz="1800" kern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algn="l" defTabSz="914400" rtl="0" eaLnBrk="0" latinLnBrk="0" hangingPunct="0">
                        <a:defRPr sz="1800" kern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D</a:t>
                      </a:r>
                      <a:r>
                        <a:rPr kumimoji="0" lang="en-US" altLang="zh-CN" sz="1800" b="1" i="0" u="none" strike="noStrike" cap="none" normalizeH="0" baseline="-3000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5</a:t>
                      </a:r>
                      <a:endParaRPr kumimoji="0" lang="en-US" altLang="zh-CN" sz="1800" b="1" i="0" u="none" strike="noStrike" cap="none" normalizeH="0" baseline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99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defRPr sz="2800" kern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algn="l" defTabSz="914400" rtl="0" eaLnBrk="0" latinLnBrk="0" hangingPunct="0">
                        <a:defRPr sz="2400" kern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algn="l" defTabSz="914400" rtl="0" eaLnBrk="0" latinLnBrk="0" hangingPunct="0">
                        <a:defRPr sz="2000" kern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algn="l" defTabSz="914400" rtl="0" eaLnBrk="0" latinLnBrk="0" hangingPunct="0">
                        <a:defRPr sz="1800" kern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algn="l" defTabSz="914400" rtl="0" eaLnBrk="0" latinLnBrk="0" hangingPunct="0">
                        <a:defRPr sz="1800" kern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D</a:t>
                      </a:r>
                      <a:r>
                        <a:rPr kumimoji="0" lang="en-US" altLang="zh-CN" sz="1800" b="1" i="0" u="none" strike="noStrike" cap="none" normalizeH="0" baseline="-3000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4</a:t>
                      </a:r>
                      <a:endParaRPr kumimoji="0" lang="en-US" altLang="zh-CN" sz="1800" b="1" i="0" u="none" strike="noStrike" cap="none" normalizeH="0" baseline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99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defRPr sz="2800" kern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algn="l" defTabSz="914400" rtl="0" eaLnBrk="0" latinLnBrk="0" hangingPunct="0">
                        <a:defRPr sz="2400" kern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algn="l" defTabSz="914400" rtl="0" eaLnBrk="0" latinLnBrk="0" hangingPunct="0">
                        <a:defRPr sz="2000" kern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algn="l" defTabSz="914400" rtl="0" eaLnBrk="0" latinLnBrk="0" hangingPunct="0">
                        <a:defRPr sz="1800" kern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algn="l" defTabSz="914400" rtl="0" eaLnBrk="0" latinLnBrk="0" hangingPunct="0">
                        <a:defRPr sz="1800" kern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D</a:t>
                      </a:r>
                      <a:r>
                        <a:rPr kumimoji="0" lang="en-US" altLang="zh-CN" sz="1800" b="1" i="0" u="none" strike="noStrike" cap="none" normalizeH="0" baseline="-3000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3</a:t>
                      </a:r>
                      <a:endParaRPr kumimoji="0" lang="en-US" altLang="zh-CN" sz="1800" b="1" i="0" u="none" strike="noStrike" cap="none" normalizeH="0" baseline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99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defRPr sz="2800" kern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algn="l" defTabSz="914400" rtl="0" eaLnBrk="0" latinLnBrk="0" hangingPunct="0">
                        <a:defRPr sz="2400" kern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algn="l" defTabSz="914400" rtl="0" eaLnBrk="0" latinLnBrk="0" hangingPunct="0">
                        <a:defRPr sz="2000" kern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algn="l" defTabSz="914400" rtl="0" eaLnBrk="0" latinLnBrk="0" hangingPunct="0">
                        <a:defRPr sz="1800" kern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algn="l" defTabSz="914400" rtl="0" eaLnBrk="0" latinLnBrk="0" hangingPunct="0">
                        <a:defRPr sz="1800" kern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D</a:t>
                      </a:r>
                      <a:r>
                        <a:rPr kumimoji="0" lang="en-US" altLang="zh-CN" sz="1800" b="1" i="0" u="none" strike="noStrike" cap="none" normalizeH="0" baseline="-3000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2</a:t>
                      </a:r>
                      <a:endParaRPr kumimoji="0" lang="en-US" altLang="zh-CN" sz="1800" b="1" i="0" u="none" strike="noStrike" cap="none" normalizeH="0" baseline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99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defRPr sz="2800" kern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algn="l" defTabSz="914400" rtl="0" eaLnBrk="0" latinLnBrk="0" hangingPunct="0">
                        <a:defRPr sz="2400" kern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algn="l" defTabSz="914400" rtl="0" eaLnBrk="0" latinLnBrk="0" hangingPunct="0">
                        <a:defRPr sz="2000" kern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algn="l" defTabSz="914400" rtl="0" eaLnBrk="0" latinLnBrk="0" hangingPunct="0">
                        <a:defRPr sz="1800" kern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algn="l" defTabSz="914400" rtl="0" eaLnBrk="0" latinLnBrk="0" hangingPunct="0">
                        <a:defRPr sz="1800" kern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D</a:t>
                      </a:r>
                      <a:r>
                        <a:rPr kumimoji="0" lang="en-US" altLang="zh-CN" sz="1800" b="1" i="0" u="none" strike="noStrike" cap="none" normalizeH="0" baseline="-3000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1</a:t>
                      </a:r>
                      <a:endParaRPr kumimoji="0" lang="en-US" altLang="zh-CN" sz="1800" b="1" i="0" u="none" strike="noStrike" cap="none" normalizeH="0" baseline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99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defRPr sz="2800" kern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algn="l" defTabSz="914400" rtl="0" eaLnBrk="0" latinLnBrk="0" hangingPunct="0">
                        <a:defRPr sz="2400" kern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algn="l" defTabSz="914400" rtl="0" eaLnBrk="0" latinLnBrk="0" hangingPunct="0">
                        <a:defRPr sz="2000" kern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algn="l" defTabSz="914400" rtl="0" eaLnBrk="0" latinLnBrk="0" hangingPunct="0">
                        <a:defRPr sz="1800" kern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algn="l" defTabSz="914400" rtl="0" eaLnBrk="0" latinLnBrk="0" hangingPunct="0">
                        <a:defRPr sz="1800" kern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D</a:t>
                      </a:r>
                      <a:r>
                        <a:rPr kumimoji="0" lang="en-US" altLang="zh-CN" sz="1800" b="1" i="0" u="none" strike="noStrike" cap="none" normalizeH="0" baseline="-3000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0</a:t>
                      </a:r>
                      <a:endParaRPr kumimoji="0" lang="en-US" altLang="zh-CN" sz="1800" b="1" i="0" u="none" strike="noStrike" cap="none" normalizeH="0" baseline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99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6" name="Group 77"/>
          <p:cNvGraphicFramePr/>
          <p:nvPr/>
        </p:nvGraphicFramePr>
        <p:xfrm>
          <a:off x="4535488" y="2708565"/>
          <a:ext cx="4051300" cy="1233487"/>
        </p:xfrm>
        <a:graphic>
          <a:graphicData uri="http://schemas.openxmlformats.org/drawingml/2006/table">
            <a:tbl>
              <a:tblPr/>
              <a:tblGrid>
                <a:gridCol w="3303587"/>
                <a:gridCol w="747713"/>
              </a:tblGrid>
              <a:tr h="48069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9900CC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PC(0~3):</a:t>
                      </a:r>
                      <a:r>
                        <a:rPr kumimoji="0" lang="en-US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  0=</a:t>
                      </a:r>
                      <a:r>
                        <a:rPr kumimoji="0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输出，</a:t>
                      </a:r>
                      <a:r>
                        <a:rPr kumimoji="0" lang="en-US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 1=</a:t>
                      </a:r>
                      <a:r>
                        <a:rPr kumimoji="0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输入</a:t>
                      </a:r>
                      <a:endParaRPr kumimoji="0" lang="zh-CN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T="45690" marB="45690" anchor="ctr" horzOverflow="overflow">
                    <a:lnL w="12700" cap="flat" cmpd="sng" algn="ctr">
                      <a:solidFill>
                        <a:srgbClr val="101C5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1C5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600" b="1" i="0" u="none" strike="noStrike" cap="none" normalizeH="0" baseline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B</a:t>
                      </a:r>
                      <a:r>
                        <a:rPr kumimoji="0" lang="zh-CN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组</a:t>
                      </a:r>
                      <a:endParaRPr kumimoji="0" lang="zh-CN" altLang="en-US" sz="2400" b="1" i="0" u="none" strike="noStrike" cap="none" normalizeH="0" baseline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T="45690" marB="45690" horzOverflow="overflow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1C5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1C5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1C5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69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9900CC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PB:</a:t>
                      </a:r>
                      <a:r>
                        <a:rPr kumimoji="0" lang="en-US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 0=</a:t>
                      </a:r>
                      <a:r>
                        <a:rPr kumimoji="0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输出 ，</a:t>
                      </a:r>
                      <a:r>
                        <a:rPr kumimoji="0" lang="en-US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1=</a:t>
                      </a:r>
                      <a:r>
                        <a:rPr kumimoji="0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输入</a:t>
                      </a:r>
                      <a:endParaRPr kumimoji="0" lang="zh-CN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T="45690" marB="45690" anchor="ctr" horzOverflow="overflow">
                    <a:lnL w="12700" cap="flat" cmpd="sng" algn="ctr">
                      <a:solidFill>
                        <a:srgbClr val="101C5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cPr/>
                </a:tc>
              </a:tr>
              <a:tr h="38709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9900CC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B</a:t>
                      </a:r>
                      <a:r>
                        <a:rPr kumimoji="0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9900CC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组方式</a:t>
                      </a:r>
                      <a:r>
                        <a:rPr kumimoji="0" lang="en-US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9900CC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:</a:t>
                      </a:r>
                      <a:r>
                        <a:rPr kumimoji="0" lang="en-US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 0=0</a:t>
                      </a:r>
                      <a:r>
                        <a:rPr kumimoji="0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方式 ，</a:t>
                      </a:r>
                      <a:r>
                        <a:rPr kumimoji="0" lang="en-US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1=1</a:t>
                      </a:r>
                      <a:r>
                        <a:rPr kumimoji="0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方式</a:t>
                      </a:r>
                      <a:endParaRPr kumimoji="0" lang="zh-CN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T="45690" marB="45690" anchor="ctr" horzOverflow="overflow">
                    <a:lnL w="12700" cap="flat" cmpd="sng" algn="ctr">
                      <a:solidFill>
                        <a:srgbClr val="101C5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1C5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cPr/>
                </a:tc>
              </a:tr>
            </a:tbl>
          </a:graphicData>
        </a:graphic>
      </p:graphicFrame>
      <p:grpSp>
        <p:nvGrpSpPr>
          <p:cNvPr id="7" name="Group 36"/>
          <p:cNvGrpSpPr/>
          <p:nvPr/>
        </p:nvGrpSpPr>
        <p:grpSpPr bwMode="auto">
          <a:xfrm>
            <a:off x="3005138" y="2708565"/>
            <a:ext cx="1530350" cy="900112"/>
            <a:chOff x="2029" y="1820"/>
            <a:chExt cx="964" cy="567"/>
          </a:xfrm>
        </p:grpSpPr>
        <p:sp>
          <p:nvSpPr>
            <p:cNvPr id="8" name="Freeform 37"/>
            <p:cNvSpPr/>
            <p:nvPr/>
          </p:nvSpPr>
          <p:spPr bwMode="gray">
            <a:xfrm>
              <a:off x="2596" y="1820"/>
              <a:ext cx="397" cy="114"/>
            </a:xfrm>
            <a:custGeom>
              <a:avLst/>
              <a:gdLst>
                <a:gd name="T0" fmla="*/ 0 w 454"/>
                <a:gd name="T1" fmla="*/ 0 h 227"/>
                <a:gd name="T2" fmla="*/ 0 w 454"/>
                <a:gd name="T3" fmla="*/ 15 h 227"/>
                <a:gd name="T4" fmla="*/ 265 w 454"/>
                <a:gd name="T5" fmla="*/ 15 h 227"/>
                <a:gd name="T6" fmla="*/ 0 60000 65536"/>
                <a:gd name="T7" fmla="*/ 0 60000 65536"/>
                <a:gd name="T8" fmla="*/ 0 60000 65536"/>
                <a:gd name="T9" fmla="*/ 0 w 454"/>
                <a:gd name="T10" fmla="*/ 0 h 227"/>
                <a:gd name="T11" fmla="*/ 454 w 454"/>
                <a:gd name="T12" fmla="*/ 227 h 22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4" h="227">
                  <a:moveTo>
                    <a:pt x="0" y="0"/>
                  </a:moveTo>
                  <a:lnTo>
                    <a:pt x="0" y="227"/>
                  </a:lnTo>
                  <a:lnTo>
                    <a:pt x="454" y="227"/>
                  </a:lnTo>
                </a:path>
              </a:pathLst>
            </a:custGeom>
            <a:noFill/>
            <a:ln w="25400">
              <a:solidFill>
                <a:srgbClr val="0000FF"/>
              </a:solidFill>
              <a:round/>
              <a:tailEnd type="triangle" w="lg" len="lg"/>
            </a:ln>
          </p:spPr>
          <p:txBody>
            <a:bodyPr wrap="none" anchor="ctr"/>
            <a:lstStyle>
              <a:lvl1pPr eaLnBrk="0" hangingPunct="0">
                <a:defRPr sz="2800">
                  <a:solidFill>
                    <a:srgbClr val="00000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sz="2800">
                  <a:solidFill>
                    <a:srgbClr val="00000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sz="2800">
                  <a:solidFill>
                    <a:srgbClr val="00000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sz="2800">
                  <a:solidFill>
                    <a:srgbClr val="00000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sz="2800">
                  <a:solidFill>
                    <a:srgbClr val="00000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defRPr sz="2800">
                  <a:solidFill>
                    <a:srgbClr val="00000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defRPr sz="2800">
                  <a:solidFill>
                    <a:srgbClr val="00000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defRPr sz="2800">
                  <a:solidFill>
                    <a:srgbClr val="00000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defRPr sz="2800">
                  <a:solidFill>
                    <a:srgbClr val="00000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just" eaLnBrk="1" fontAlgn="auto" hangingPunct="1">
                <a:spcBef>
                  <a:spcPct val="20000"/>
                </a:spcBef>
                <a:spcAft>
                  <a:spcPts val="0"/>
                </a:spcAft>
                <a:defRPr/>
              </a:pPr>
              <a:endParaRPr lang="zh-CN" altLang="en-US" b="0" kern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" name="Freeform 38"/>
            <p:cNvSpPr/>
            <p:nvPr/>
          </p:nvSpPr>
          <p:spPr bwMode="gray">
            <a:xfrm>
              <a:off x="2313" y="1820"/>
              <a:ext cx="680" cy="340"/>
            </a:xfrm>
            <a:custGeom>
              <a:avLst/>
              <a:gdLst>
                <a:gd name="T0" fmla="*/ 0 w 454"/>
                <a:gd name="T1" fmla="*/ 0 h 227"/>
                <a:gd name="T2" fmla="*/ 0 w 454"/>
                <a:gd name="T3" fmla="*/ 1141 h 227"/>
                <a:gd name="T4" fmla="*/ 2286 w 454"/>
                <a:gd name="T5" fmla="*/ 1141 h 227"/>
                <a:gd name="T6" fmla="*/ 0 60000 65536"/>
                <a:gd name="T7" fmla="*/ 0 60000 65536"/>
                <a:gd name="T8" fmla="*/ 0 60000 65536"/>
                <a:gd name="T9" fmla="*/ 0 w 454"/>
                <a:gd name="T10" fmla="*/ 0 h 227"/>
                <a:gd name="T11" fmla="*/ 454 w 454"/>
                <a:gd name="T12" fmla="*/ 227 h 22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4" h="227">
                  <a:moveTo>
                    <a:pt x="0" y="0"/>
                  </a:moveTo>
                  <a:lnTo>
                    <a:pt x="0" y="227"/>
                  </a:lnTo>
                  <a:lnTo>
                    <a:pt x="454" y="227"/>
                  </a:lnTo>
                </a:path>
              </a:pathLst>
            </a:custGeom>
            <a:noFill/>
            <a:ln w="25400">
              <a:solidFill>
                <a:srgbClr val="0000FF"/>
              </a:solidFill>
              <a:round/>
              <a:tailEnd type="triangle" w="lg" len="lg"/>
            </a:ln>
          </p:spPr>
          <p:txBody>
            <a:bodyPr wrap="none" anchor="ctr"/>
            <a:lstStyle>
              <a:lvl1pPr eaLnBrk="0" hangingPunct="0">
                <a:defRPr sz="2800">
                  <a:solidFill>
                    <a:srgbClr val="00000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sz="2800">
                  <a:solidFill>
                    <a:srgbClr val="00000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sz="2800">
                  <a:solidFill>
                    <a:srgbClr val="00000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sz="2800">
                  <a:solidFill>
                    <a:srgbClr val="00000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sz="2800">
                  <a:solidFill>
                    <a:srgbClr val="00000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defRPr sz="2800">
                  <a:solidFill>
                    <a:srgbClr val="00000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defRPr sz="2800">
                  <a:solidFill>
                    <a:srgbClr val="00000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defRPr sz="2800">
                  <a:solidFill>
                    <a:srgbClr val="00000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defRPr sz="2800">
                  <a:solidFill>
                    <a:srgbClr val="00000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just" eaLnBrk="1" fontAlgn="auto" hangingPunct="1">
                <a:spcBef>
                  <a:spcPct val="20000"/>
                </a:spcBef>
                <a:spcAft>
                  <a:spcPts val="0"/>
                </a:spcAft>
                <a:defRPr/>
              </a:pPr>
              <a:endParaRPr lang="zh-CN" altLang="en-US" b="0" kern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" name="Freeform 39"/>
            <p:cNvSpPr/>
            <p:nvPr/>
          </p:nvSpPr>
          <p:spPr bwMode="gray">
            <a:xfrm>
              <a:off x="2029" y="1820"/>
              <a:ext cx="964" cy="567"/>
            </a:xfrm>
            <a:custGeom>
              <a:avLst/>
              <a:gdLst>
                <a:gd name="T0" fmla="*/ 0 w 454"/>
                <a:gd name="T1" fmla="*/ 0 h 227"/>
                <a:gd name="T2" fmla="*/ 0 w 454"/>
                <a:gd name="T3" fmla="*/ 8835 h 227"/>
                <a:gd name="T4" fmla="*/ 9228 w 454"/>
                <a:gd name="T5" fmla="*/ 8835 h 227"/>
                <a:gd name="T6" fmla="*/ 0 60000 65536"/>
                <a:gd name="T7" fmla="*/ 0 60000 65536"/>
                <a:gd name="T8" fmla="*/ 0 60000 65536"/>
                <a:gd name="T9" fmla="*/ 0 w 454"/>
                <a:gd name="T10" fmla="*/ 0 h 227"/>
                <a:gd name="T11" fmla="*/ 454 w 454"/>
                <a:gd name="T12" fmla="*/ 227 h 22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4" h="227">
                  <a:moveTo>
                    <a:pt x="0" y="0"/>
                  </a:moveTo>
                  <a:lnTo>
                    <a:pt x="0" y="227"/>
                  </a:lnTo>
                  <a:lnTo>
                    <a:pt x="454" y="227"/>
                  </a:lnTo>
                </a:path>
              </a:pathLst>
            </a:custGeom>
            <a:noFill/>
            <a:ln w="25400">
              <a:solidFill>
                <a:srgbClr val="0000FF"/>
              </a:solidFill>
              <a:round/>
              <a:tailEnd type="triangle" w="lg" len="lg"/>
            </a:ln>
          </p:spPr>
          <p:txBody>
            <a:bodyPr wrap="none" anchor="ctr"/>
            <a:lstStyle>
              <a:lvl1pPr eaLnBrk="0" hangingPunct="0">
                <a:defRPr sz="2800">
                  <a:solidFill>
                    <a:srgbClr val="00000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sz="2800">
                  <a:solidFill>
                    <a:srgbClr val="00000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sz="2800">
                  <a:solidFill>
                    <a:srgbClr val="00000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sz="2800">
                  <a:solidFill>
                    <a:srgbClr val="00000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sz="2800">
                  <a:solidFill>
                    <a:srgbClr val="00000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defRPr sz="2800">
                  <a:solidFill>
                    <a:srgbClr val="00000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defRPr sz="2800">
                  <a:solidFill>
                    <a:srgbClr val="00000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defRPr sz="2800">
                  <a:solidFill>
                    <a:srgbClr val="00000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defRPr sz="2800">
                  <a:solidFill>
                    <a:srgbClr val="00000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just" eaLnBrk="1" fontAlgn="auto" hangingPunct="1">
                <a:spcBef>
                  <a:spcPct val="20000"/>
                </a:spcBef>
                <a:spcAft>
                  <a:spcPts val="0"/>
                </a:spcAft>
                <a:defRPr/>
              </a:pPr>
              <a:endParaRPr lang="zh-CN" altLang="en-US" b="0" kern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aphicFrame>
        <p:nvGraphicFramePr>
          <p:cNvPr id="11" name="Group 80"/>
          <p:cNvGraphicFramePr>
            <a:graphicFrameLocks noGrp="1"/>
          </p:cNvGraphicFramePr>
          <p:nvPr/>
        </p:nvGraphicFramePr>
        <p:xfrm>
          <a:off x="4535488" y="3969040"/>
          <a:ext cx="4051300" cy="1485900"/>
        </p:xfrm>
        <a:graphic>
          <a:graphicData uri="http://schemas.openxmlformats.org/drawingml/2006/table">
            <a:tbl>
              <a:tblPr/>
              <a:tblGrid>
                <a:gridCol w="3303587"/>
                <a:gridCol w="747713"/>
              </a:tblGrid>
              <a:tr h="47963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9900CC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PC(4~7):</a:t>
                      </a:r>
                      <a:r>
                        <a:rPr kumimoji="0" lang="en-US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  0=</a:t>
                      </a:r>
                      <a:r>
                        <a:rPr kumimoji="0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输出，</a:t>
                      </a:r>
                      <a:r>
                        <a:rPr kumimoji="0" lang="en-US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1=</a:t>
                      </a:r>
                      <a:r>
                        <a:rPr kumimoji="0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输入</a:t>
                      </a:r>
                      <a:endParaRPr kumimoji="0" lang="zh-CN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T="45740" marB="45740" anchor="ctr" horzOverflow="overflow">
                    <a:lnL w="12700" cap="flat" cmpd="sng" algn="ctr">
                      <a:solidFill>
                        <a:srgbClr val="101C5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1C5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1C5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1C5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A</a:t>
                      </a:r>
                      <a:r>
                        <a:rPr kumimoji="0" lang="zh-CN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组</a:t>
                      </a:r>
                      <a:endParaRPr kumimoji="0" lang="zh-CN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T="45740" marB="45740" anchor="ctr" horzOverflow="overflow">
                    <a:lnL w="12700" cap="flat" cmpd="sng" algn="ctr">
                      <a:solidFill>
                        <a:srgbClr val="101C5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1C5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1C5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1C5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91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9900CC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PA:</a:t>
                      </a:r>
                      <a:r>
                        <a:rPr kumimoji="0" lang="en-US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 0=</a:t>
                      </a:r>
                      <a:r>
                        <a:rPr kumimoji="0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输出 ，</a:t>
                      </a:r>
                      <a:r>
                        <a:rPr kumimoji="0" lang="en-US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1=</a:t>
                      </a:r>
                      <a:r>
                        <a:rPr kumimoji="0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输入</a:t>
                      </a:r>
                      <a:endParaRPr kumimoji="0" lang="zh-CN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T="45740" marB="45740" anchor="ctr" horzOverflow="overflow">
                    <a:lnL w="12700" cap="flat" cmpd="sng" algn="ctr">
                      <a:solidFill>
                        <a:srgbClr val="101C5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1C5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1C5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1C5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cPr/>
                </a:tc>
              </a:tr>
              <a:tr h="64035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9900CC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A</a:t>
                      </a:r>
                      <a:r>
                        <a:rPr kumimoji="0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9900CC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组方式</a:t>
                      </a:r>
                      <a:r>
                        <a:rPr kumimoji="0" lang="en-US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9900CC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:</a:t>
                      </a:r>
                      <a:r>
                        <a:rPr kumimoji="0" lang="en-US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 00=0</a:t>
                      </a:r>
                      <a:r>
                        <a:rPr kumimoji="0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方式，</a:t>
                      </a:r>
                      <a:r>
                        <a:rPr kumimoji="0" lang="en-US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01=1</a:t>
                      </a:r>
                      <a:r>
                        <a:rPr kumimoji="0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方式 ，</a:t>
                      </a:r>
                      <a:r>
                        <a:rPr kumimoji="0" lang="en-US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10=2</a:t>
                      </a:r>
                      <a:r>
                        <a:rPr kumimoji="0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方式，</a:t>
                      </a:r>
                      <a:r>
                        <a:rPr kumimoji="0" lang="en-US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11=</a:t>
                      </a:r>
                      <a:r>
                        <a:rPr kumimoji="0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不用</a:t>
                      </a:r>
                      <a:endParaRPr kumimoji="0" lang="zh-CN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T="45740" marB="45740" anchor="ctr" horzOverflow="overflow">
                    <a:lnL w="12700" cap="flat" cmpd="sng" algn="ctr">
                      <a:solidFill>
                        <a:srgbClr val="101C5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1C5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1C5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1C5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cPr/>
                </a:tc>
              </a:tr>
            </a:tbl>
          </a:graphicData>
        </a:graphic>
      </p:graphicFrame>
      <p:grpSp>
        <p:nvGrpSpPr>
          <p:cNvPr id="12" name="Group 52"/>
          <p:cNvGrpSpPr/>
          <p:nvPr/>
        </p:nvGrpSpPr>
        <p:grpSpPr bwMode="auto">
          <a:xfrm>
            <a:off x="1023938" y="2708565"/>
            <a:ext cx="3511550" cy="2339975"/>
            <a:chOff x="782" y="1820"/>
            <a:chExt cx="2211" cy="1474"/>
          </a:xfrm>
        </p:grpSpPr>
        <p:sp>
          <p:nvSpPr>
            <p:cNvPr id="13" name="Freeform 53"/>
            <p:cNvSpPr/>
            <p:nvPr/>
          </p:nvSpPr>
          <p:spPr bwMode="gray">
            <a:xfrm>
              <a:off x="1746" y="1820"/>
              <a:ext cx="1247" cy="907"/>
            </a:xfrm>
            <a:custGeom>
              <a:avLst/>
              <a:gdLst>
                <a:gd name="T0" fmla="*/ 0 w 454"/>
                <a:gd name="T1" fmla="*/ 0 h 227"/>
                <a:gd name="T2" fmla="*/ 0 w 454"/>
                <a:gd name="T3" fmla="*/ 57856 h 227"/>
                <a:gd name="T4" fmla="*/ 25838 w 454"/>
                <a:gd name="T5" fmla="*/ 57856 h 227"/>
                <a:gd name="T6" fmla="*/ 0 60000 65536"/>
                <a:gd name="T7" fmla="*/ 0 60000 65536"/>
                <a:gd name="T8" fmla="*/ 0 60000 65536"/>
                <a:gd name="T9" fmla="*/ 0 w 454"/>
                <a:gd name="T10" fmla="*/ 0 h 227"/>
                <a:gd name="T11" fmla="*/ 454 w 454"/>
                <a:gd name="T12" fmla="*/ 227 h 22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4" h="227">
                  <a:moveTo>
                    <a:pt x="0" y="0"/>
                  </a:moveTo>
                  <a:lnTo>
                    <a:pt x="0" y="227"/>
                  </a:lnTo>
                  <a:lnTo>
                    <a:pt x="454" y="227"/>
                  </a:lnTo>
                </a:path>
              </a:pathLst>
            </a:custGeom>
            <a:noFill/>
            <a:ln w="25400">
              <a:solidFill>
                <a:srgbClr val="0000FF"/>
              </a:solidFill>
              <a:round/>
              <a:tailEnd type="triangle" w="lg" len="lg"/>
            </a:ln>
          </p:spPr>
          <p:txBody>
            <a:bodyPr wrap="none" anchor="ctr"/>
            <a:lstStyle>
              <a:lvl1pPr eaLnBrk="0" hangingPunct="0">
                <a:defRPr sz="2800">
                  <a:solidFill>
                    <a:srgbClr val="00000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sz="2800">
                  <a:solidFill>
                    <a:srgbClr val="00000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sz="2800">
                  <a:solidFill>
                    <a:srgbClr val="00000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sz="2800">
                  <a:solidFill>
                    <a:srgbClr val="00000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sz="2800">
                  <a:solidFill>
                    <a:srgbClr val="00000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defRPr sz="2800">
                  <a:solidFill>
                    <a:srgbClr val="00000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defRPr sz="2800">
                  <a:solidFill>
                    <a:srgbClr val="00000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defRPr sz="2800">
                  <a:solidFill>
                    <a:srgbClr val="00000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defRPr sz="2800">
                  <a:solidFill>
                    <a:srgbClr val="00000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just" eaLnBrk="1" fontAlgn="auto" hangingPunct="1">
                <a:spcBef>
                  <a:spcPct val="20000"/>
                </a:spcBef>
                <a:spcAft>
                  <a:spcPts val="0"/>
                </a:spcAft>
                <a:defRPr/>
              </a:pPr>
              <a:endParaRPr lang="zh-CN" altLang="en-US" b="0" kern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4" name="Freeform 54"/>
            <p:cNvSpPr/>
            <p:nvPr/>
          </p:nvSpPr>
          <p:spPr bwMode="gray">
            <a:xfrm>
              <a:off x="1462" y="1820"/>
              <a:ext cx="1531" cy="1134"/>
            </a:xfrm>
            <a:custGeom>
              <a:avLst/>
              <a:gdLst>
                <a:gd name="T0" fmla="*/ 0 w 454"/>
                <a:gd name="T1" fmla="*/ 0 h 227"/>
                <a:gd name="T2" fmla="*/ 0 w 454"/>
                <a:gd name="T3" fmla="*/ 141375 h 227"/>
                <a:gd name="T4" fmla="*/ 58714 w 454"/>
                <a:gd name="T5" fmla="*/ 141375 h 227"/>
                <a:gd name="T6" fmla="*/ 0 60000 65536"/>
                <a:gd name="T7" fmla="*/ 0 60000 65536"/>
                <a:gd name="T8" fmla="*/ 0 60000 65536"/>
                <a:gd name="T9" fmla="*/ 0 w 454"/>
                <a:gd name="T10" fmla="*/ 0 h 227"/>
                <a:gd name="T11" fmla="*/ 454 w 454"/>
                <a:gd name="T12" fmla="*/ 227 h 22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4" h="227">
                  <a:moveTo>
                    <a:pt x="0" y="0"/>
                  </a:moveTo>
                  <a:lnTo>
                    <a:pt x="0" y="227"/>
                  </a:lnTo>
                  <a:lnTo>
                    <a:pt x="454" y="227"/>
                  </a:lnTo>
                </a:path>
              </a:pathLst>
            </a:custGeom>
            <a:noFill/>
            <a:ln w="25400">
              <a:solidFill>
                <a:srgbClr val="0000FF"/>
              </a:solidFill>
              <a:round/>
              <a:tailEnd type="triangle" w="lg" len="lg"/>
            </a:ln>
          </p:spPr>
          <p:txBody>
            <a:bodyPr wrap="none" anchor="ctr"/>
            <a:lstStyle>
              <a:lvl1pPr eaLnBrk="0" hangingPunct="0">
                <a:defRPr sz="2800">
                  <a:solidFill>
                    <a:srgbClr val="00000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sz="2800">
                  <a:solidFill>
                    <a:srgbClr val="00000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sz="2800">
                  <a:solidFill>
                    <a:srgbClr val="00000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sz="2800">
                  <a:solidFill>
                    <a:srgbClr val="00000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sz="2800">
                  <a:solidFill>
                    <a:srgbClr val="00000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defRPr sz="2800">
                  <a:solidFill>
                    <a:srgbClr val="00000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defRPr sz="2800">
                  <a:solidFill>
                    <a:srgbClr val="00000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defRPr sz="2800">
                  <a:solidFill>
                    <a:srgbClr val="00000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defRPr sz="2800">
                  <a:solidFill>
                    <a:srgbClr val="00000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just" eaLnBrk="1" fontAlgn="auto" hangingPunct="1">
                <a:spcBef>
                  <a:spcPct val="20000"/>
                </a:spcBef>
                <a:spcAft>
                  <a:spcPts val="0"/>
                </a:spcAft>
                <a:defRPr/>
              </a:pPr>
              <a:endParaRPr lang="zh-CN" altLang="en-US" b="0" kern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5" name="Freeform 55"/>
            <p:cNvSpPr/>
            <p:nvPr/>
          </p:nvSpPr>
          <p:spPr bwMode="gray">
            <a:xfrm>
              <a:off x="1009" y="1990"/>
              <a:ext cx="1984" cy="1304"/>
            </a:xfrm>
            <a:custGeom>
              <a:avLst/>
              <a:gdLst>
                <a:gd name="T0" fmla="*/ 0 w 454"/>
                <a:gd name="T1" fmla="*/ 0 h 227"/>
                <a:gd name="T2" fmla="*/ 0 w 454"/>
                <a:gd name="T3" fmla="*/ 247197 h 227"/>
                <a:gd name="T4" fmla="*/ 165572 w 454"/>
                <a:gd name="T5" fmla="*/ 247197 h 227"/>
                <a:gd name="T6" fmla="*/ 0 60000 65536"/>
                <a:gd name="T7" fmla="*/ 0 60000 65536"/>
                <a:gd name="T8" fmla="*/ 0 60000 65536"/>
                <a:gd name="T9" fmla="*/ 0 w 454"/>
                <a:gd name="T10" fmla="*/ 0 h 227"/>
                <a:gd name="T11" fmla="*/ 454 w 454"/>
                <a:gd name="T12" fmla="*/ 227 h 22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4" h="227">
                  <a:moveTo>
                    <a:pt x="0" y="0"/>
                  </a:moveTo>
                  <a:lnTo>
                    <a:pt x="0" y="227"/>
                  </a:lnTo>
                  <a:lnTo>
                    <a:pt x="454" y="227"/>
                  </a:lnTo>
                </a:path>
              </a:pathLst>
            </a:custGeom>
            <a:noFill/>
            <a:ln w="25400">
              <a:solidFill>
                <a:srgbClr val="0000FF"/>
              </a:solidFill>
              <a:round/>
              <a:tailEnd type="triangle" w="lg" len="lg"/>
            </a:ln>
          </p:spPr>
          <p:txBody>
            <a:bodyPr wrap="none" anchor="ctr"/>
            <a:lstStyle>
              <a:lvl1pPr eaLnBrk="0" hangingPunct="0">
                <a:defRPr sz="2800">
                  <a:solidFill>
                    <a:srgbClr val="00000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sz="2800">
                  <a:solidFill>
                    <a:srgbClr val="00000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sz="2800">
                  <a:solidFill>
                    <a:srgbClr val="00000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sz="2800">
                  <a:solidFill>
                    <a:srgbClr val="00000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sz="2800">
                  <a:solidFill>
                    <a:srgbClr val="00000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defRPr sz="2800">
                  <a:solidFill>
                    <a:srgbClr val="00000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defRPr sz="2800">
                  <a:solidFill>
                    <a:srgbClr val="00000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defRPr sz="2800">
                  <a:solidFill>
                    <a:srgbClr val="00000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defRPr sz="2800">
                  <a:solidFill>
                    <a:srgbClr val="00000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just" eaLnBrk="1" fontAlgn="auto" hangingPunct="1">
                <a:spcBef>
                  <a:spcPct val="20000"/>
                </a:spcBef>
                <a:spcAft>
                  <a:spcPts val="0"/>
                </a:spcAft>
                <a:defRPr/>
              </a:pPr>
              <a:endParaRPr lang="zh-CN" altLang="en-US" b="0" kern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6" name="AutoShape 56"/>
            <p:cNvSpPr/>
            <p:nvPr/>
          </p:nvSpPr>
          <p:spPr bwMode="gray">
            <a:xfrm rot="16200000" flipV="1">
              <a:off x="952" y="1650"/>
              <a:ext cx="114" cy="454"/>
            </a:xfrm>
            <a:prstGeom prst="leftBrace">
              <a:avLst>
                <a:gd name="adj1" fmla="val 33187"/>
                <a:gd name="adj2" fmla="val 50000"/>
              </a:avLst>
            </a:prstGeom>
            <a:noFill/>
            <a:ln w="25400">
              <a:solidFill>
                <a:srgbClr val="0000FF"/>
              </a:solidFill>
              <a:round/>
            </a:ln>
          </p:spPr>
          <p:txBody>
            <a:bodyPr wrap="none" anchor="ctr"/>
            <a:lstStyle>
              <a:lvl1pPr eaLnBrk="0" hangingPunct="0">
                <a:defRPr sz="2800">
                  <a:solidFill>
                    <a:srgbClr val="00000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sz="2800">
                  <a:solidFill>
                    <a:srgbClr val="00000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sz="2800">
                  <a:solidFill>
                    <a:srgbClr val="00000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sz="2800">
                  <a:solidFill>
                    <a:srgbClr val="00000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sz="2800">
                  <a:solidFill>
                    <a:srgbClr val="00000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defRPr sz="2800">
                  <a:solidFill>
                    <a:srgbClr val="00000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defRPr sz="2800">
                  <a:solidFill>
                    <a:srgbClr val="00000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defRPr sz="2800">
                  <a:solidFill>
                    <a:srgbClr val="00000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defRPr sz="2800">
                  <a:solidFill>
                    <a:srgbClr val="00000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just" eaLnBrk="1" fontAlgn="auto" hangingPunct="1">
                <a:spcBef>
                  <a:spcPct val="20000"/>
                </a:spcBef>
                <a:spcAft>
                  <a:spcPts val="0"/>
                </a:spcAft>
                <a:defRPr/>
              </a:pPr>
              <a:endParaRPr lang="zh-CN" altLang="en-US" b="0" kern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712161" y="1527627"/>
            <a:ext cx="7719678" cy="432453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L="612140" indent="-683895">
              <a:lnSpc>
                <a:spcPct val="115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zh-CN" altLang="en-US" sz="2400" b="1" dirty="0">
                <a:cs typeface="+mn-ea"/>
                <a:sym typeface="+mn-lt"/>
              </a:rPr>
              <a:t>例</a:t>
            </a:r>
            <a:r>
              <a:rPr lang="en-US" altLang="zh-CN" sz="2400" b="1" dirty="0">
                <a:cs typeface="+mn-ea"/>
                <a:sym typeface="+mn-lt"/>
              </a:rPr>
              <a:t>1</a:t>
            </a:r>
            <a:r>
              <a:rPr lang="zh-CN" altLang="en-US" sz="2400" b="1" dirty="0">
                <a:cs typeface="+mn-ea"/>
                <a:sym typeface="+mn-lt"/>
              </a:rPr>
              <a:t>：要把</a:t>
            </a:r>
            <a:r>
              <a:rPr lang="en-US" altLang="zh-CN" sz="2400" b="1" dirty="0">
                <a:cs typeface="+mn-ea"/>
                <a:sym typeface="+mn-lt"/>
              </a:rPr>
              <a:t>A</a:t>
            </a:r>
            <a:r>
              <a:rPr lang="zh-CN" altLang="en-US" sz="2400" b="1" dirty="0">
                <a:cs typeface="+mn-ea"/>
                <a:sym typeface="+mn-lt"/>
              </a:rPr>
              <a:t>口指定为</a:t>
            </a:r>
            <a:r>
              <a:rPr lang="en-US" altLang="zh-CN" sz="2400" b="1" dirty="0">
                <a:solidFill>
                  <a:srgbClr val="009900"/>
                </a:solidFill>
                <a:cs typeface="+mn-ea"/>
                <a:sym typeface="+mn-lt"/>
              </a:rPr>
              <a:t>1</a:t>
            </a:r>
            <a:r>
              <a:rPr lang="zh-CN" altLang="en-US" sz="2400" b="1" dirty="0">
                <a:solidFill>
                  <a:srgbClr val="009900"/>
                </a:solidFill>
                <a:cs typeface="+mn-ea"/>
                <a:sym typeface="+mn-lt"/>
              </a:rPr>
              <a:t>方式</a:t>
            </a:r>
            <a:r>
              <a:rPr lang="zh-CN" altLang="en-US" sz="2400" b="1" dirty="0">
                <a:cs typeface="+mn-ea"/>
                <a:sym typeface="+mn-lt"/>
              </a:rPr>
              <a:t>，</a:t>
            </a:r>
            <a:r>
              <a:rPr lang="zh-CN" altLang="en-US" sz="2400" b="1" dirty="0">
                <a:solidFill>
                  <a:srgbClr val="0033CC"/>
                </a:solidFill>
                <a:cs typeface="+mn-ea"/>
                <a:sym typeface="+mn-lt"/>
              </a:rPr>
              <a:t>输入</a:t>
            </a:r>
            <a:r>
              <a:rPr lang="zh-CN" altLang="en-US" sz="2400" b="1" dirty="0">
                <a:cs typeface="+mn-ea"/>
                <a:sym typeface="+mn-lt"/>
              </a:rPr>
              <a:t>，</a:t>
            </a:r>
            <a:r>
              <a:rPr lang="en-US" altLang="zh-CN" sz="2400" b="1" dirty="0">
                <a:cs typeface="+mn-ea"/>
                <a:sym typeface="+mn-lt"/>
              </a:rPr>
              <a:t>C</a:t>
            </a:r>
            <a:r>
              <a:rPr lang="zh-CN" altLang="en-US" sz="2400" b="1" dirty="0">
                <a:cs typeface="+mn-ea"/>
                <a:sym typeface="+mn-lt"/>
              </a:rPr>
              <a:t>口上半部为</a:t>
            </a:r>
            <a:r>
              <a:rPr lang="zh-CN" altLang="en-US" sz="2400" b="1" dirty="0">
                <a:solidFill>
                  <a:srgbClr val="990033"/>
                </a:solidFill>
                <a:cs typeface="+mn-ea"/>
                <a:sym typeface="+mn-lt"/>
              </a:rPr>
              <a:t>输出</a:t>
            </a:r>
            <a:r>
              <a:rPr lang="zh-CN" altLang="en-US" sz="2400" b="1" dirty="0">
                <a:cs typeface="+mn-ea"/>
                <a:sym typeface="+mn-lt"/>
              </a:rPr>
              <a:t>；</a:t>
            </a:r>
            <a:r>
              <a:rPr lang="en-US" altLang="zh-CN" sz="2400" b="1" dirty="0">
                <a:cs typeface="+mn-ea"/>
                <a:sym typeface="+mn-lt"/>
              </a:rPr>
              <a:t>B</a:t>
            </a:r>
            <a:r>
              <a:rPr lang="zh-CN" altLang="en-US" sz="2400" b="1" dirty="0">
                <a:cs typeface="+mn-ea"/>
                <a:sym typeface="+mn-lt"/>
              </a:rPr>
              <a:t>口指定为</a:t>
            </a:r>
            <a:r>
              <a:rPr lang="en-US" altLang="zh-CN" sz="2400" b="1" dirty="0">
                <a:solidFill>
                  <a:srgbClr val="009900"/>
                </a:solidFill>
                <a:cs typeface="+mn-ea"/>
                <a:sym typeface="+mn-lt"/>
              </a:rPr>
              <a:t>0</a:t>
            </a:r>
            <a:r>
              <a:rPr lang="zh-CN" altLang="en-US" sz="2400" b="1" dirty="0">
                <a:solidFill>
                  <a:srgbClr val="009900"/>
                </a:solidFill>
                <a:cs typeface="+mn-ea"/>
                <a:sym typeface="+mn-lt"/>
              </a:rPr>
              <a:t>方式</a:t>
            </a:r>
            <a:r>
              <a:rPr lang="zh-CN" altLang="en-US" sz="2400" b="1" dirty="0">
                <a:cs typeface="+mn-ea"/>
                <a:sym typeface="+mn-lt"/>
              </a:rPr>
              <a:t>，</a:t>
            </a:r>
            <a:r>
              <a:rPr lang="zh-CN" altLang="en-US" sz="2400" b="1" dirty="0">
                <a:solidFill>
                  <a:srgbClr val="0033CC"/>
                </a:solidFill>
                <a:cs typeface="+mn-ea"/>
                <a:sym typeface="+mn-lt"/>
              </a:rPr>
              <a:t>输出</a:t>
            </a:r>
            <a:r>
              <a:rPr lang="zh-CN" altLang="en-US" sz="2400" b="1" dirty="0">
                <a:cs typeface="+mn-ea"/>
                <a:sym typeface="+mn-lt"/>
              </a:rPr>
              <a:t>，</a:t>
            </a:r>
            <a:r>
              <a:rPr lang="en-US" altLang="zh-CN" sz="2400" b="1" dirty="0">
                <a:cs typeface="+mn-ea"/>
                <a:sym typeface="+mn-lt"/>
              </a:rPr>
              <a:t>C</a:t>
            </a:r>
            <a:r>
              <a:rPr lang="zh-CN" altLang="en-US" sz="2400" b="1" dirty="0">
                <a:cs typeface="+mn-ea"/>
                <a:sym typeface="+mn-lt"/>
              </a:rPr>
              <a:t>口下半部定为</a:t>
            </a:r>
            <a:r>
              <a:rPr lang="zh-CN" altLang="en-US" sz="2400" b="1" dirty="0">
                <a:solidFill>
                  <a:srgbClr val="990033"/>
                </a:solidFill>
                <a:cs typeface="+mn-ea"/>
                <a:sym typeface="+mn-lt"/>
              </a:rPr>
              <a:t>输入</a:t>
            </a:r>
            <a:r>
              <a:rPr lang="zh-CN" altLang="en-US" sz="2400" b="1" dirty="0">
                <a:cs typeface="+mn-ea"/>
                <a:sym typeface="+mn-lt"/>
              </a:rPr>
              <a:t>，则工作方式命令代码是：  </a:t>
            </a:r>
            <a:endParaRPr lang="zh-CN" altLang="en-US" sz="2400" b="1" dirty="0">
              <a:cs typeface="+mn-ea"/>
              <a:sym typeface="+mn-lt"/>
            </a:endParaRPr>
          </a:p>
          <a:p>
            <a:pPr>
              <a:lnSpc>
                <a:spcPct val="115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zh-CN" altLang="en-US" sz="2400" b="1" dirty="0">
                <a:cs typeface="+mn-ea"/>
                <a:sym typeface="+mn-lt"/>
              </a:rPr>
              <a:t>                        </a:t>
            </a:r>
            <a:r>
              <a:rPr lang="en-US" altLang="zh-CN" sz="2400" b="1" dirty="0">
                <a:solidFill>
                  <a:srgbClr val="FF0000"/>
                </a:solidFill>
                <a:cs typeface="+mn-ea"/>
                <a:sym typeface="+mn-lt"/>
              </a:rPr>
              <a:t>1</a:t>
            </a:r>
            <a:r>
              <a:rPr lang="en-US" altLang="zh-CN" sz="2400" b="1" dirty="0">
                <a:solidFill>
                  <a:srgbClr val="009900"/>
                </a:solidFill>
                <a:cs typeface="+mn-ea"/>
                <a:sym typeface="+mn-lt"/>
              </a:rPr>
              <a:t>01</a:t>
            </a:r>
            <a:r>
              <a:rPr lang="en-US" altLang="zh-CN" sz="2400" b="1" dirty="0">
                <a:solidFill>
                  <a:srgbClr val="0033CC"/>
                </a:solidFill>
                <a:cs typeface="+mn-ea"/>
                <a:sym typeface="+mn-lt"/>
              </a:rPr>
              <a:t>1</a:t>
            </a:r>
            <a:r>
              <a:rPr lang="en-US" altLang="zh-CN" sz="2400" b="1" dirty="0">
                <a:solidFill>
                  <a:srgbClr val="990033"/>
                </a:solidFill>
                <a:cs typeface="+mn-ea"/>
                <a:sym typeface="+mn-lt"/>
              </a:rPr>
              <a:t>0</a:t>
            </a:r>
            <a:r>
              <a:rPr lang="en-US" altLang="zh-CN" sz="2400" b="1" dirty="0">
                <a:solidFill>
                  <a:srgbClr val="009900"/>
                </a:solidFill>
                <a:cs typeface="+mn-ea"/>
                <a:sym typeface="+mn-lt"/>
              </a:rPr>
              <a:t>0</a:t>
            </a:r>
            <a:r>
              <a:rPr lang="en-US" altLang="zh-CN" sz="2400" b="1" dirty="0">
                <a:solidFill>
                  <a:srgbClr val="0033CC"/>
                </a:solidFill>
                <a:cs typeface="+mn-ea"/>
                <a:sym typeface="+mn-lt"/>
              </a:rPr>
              <a:t>0</a:t>
            </a:r>
            <a:r>
              <a:rPr lang="en-US" altLang="zh-CN" sz="2400" b="1" dirty="0">
                <a:solidFill>
                  <a:srgbClr val="990033"/>
                </a:solidFill>
                <a:cs typeface="+mn-ea"/>
                <a:sym typeface="+mn-lt"/>
              </a:rPr>
              <a:t>1</a:t>
            </a:r>
            <a:r>
              <a:rPr lang="en-US" altLang="zh-CN" sz="2400" b="1" dirty="0">
                <a:cs typeface="+mn-ea"/>
                <a:sym typeface="+mn-lt"/>
              </a:rPr>
              <a:t>B=B1H</a:t>
            </a:r>
            <a:endParaRPr lang="zh-CN" altLang="en-US" sz="2400" b="1" dirty="0">
              <a:cs typeface="+mn-ea"/>
              <a:sym typeface="+mn-lt"/>
            </a:endParaRPr>
          </a:p>
          <a:p>
            <a:pPr marL="828040">
              <a:lnSpc>
                <a:spcPct val="115000"/>
              </a:lnSpc>
              <a:spcBef>
                <a:spcPts val="2400"/>
              </a:spcBef>
              <a:buFont typeface="Wingdings" panose="05000000000000000000" pitchFamily="2" charset="2"/>
              <a:buNone/>
            </a:pPr>
            <a:r>
              <a:rPr lang="zh-CN" altLang="en-US" sz="2400" b="1" dirty="0">
                <a:cs typeface="+mn-ea"/>
                <a:sym typeface="+mn-lt"/>
              </a:rPr>
              <a:t>初始化的程序段为：</a:t>
            </a:r>
            <a:endParaRPr lang="zh-CN" altLang="en-US" sz="2400" b="1" dirty="0">
              <a:cs typeface="+mn-ea"/>
              <a:sym typeface="+mn-lt"/>
            </a:endParaRPr>
          </a:p>
          <a:p>
            <a:pPr marL="828040">
              <a:lnSpc>
                <a:spcPct val="115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zh-CN" altLang="en-US" sz="2400" b="1" dirty="0">
                <a:cs typeface="+mn-ea"/>
                <a:sym typeface="+mn-lt"/>
              </a:rPr>
              <a:t>    </a:t>
            </a:r>
            <a:r>
              <a:rPr lang="en-US" altLang="zh-CN" sz="2400" b="1" dirty="0">
                <a:cs typeface="+mn-ea"/>
                <a:sym typeface="+mn-lt"/>
              </a:rPr>
              <a:t>MOV  DX</a:t>
            </a:r>
            <a:r>
              <a:rPr lang="zh-CN" altLang="en-US" sz="2400" b="1" dirty="0">
                <a:cs typeface="+mn-ea"/>
                <a:sym typeface="+mn-lt"/>
              </a:rPr>
              <a:t>，</a:t>
            </a:r>
            <a:r>
              <a:rPr lang="en-US" altLang="zh-CN" sz="2400" b="1" dirty="0">
                <a:cs typeface="+mn-ea"/>
                <a:sym typeface="+mn-lt"/>
              </a:rPr>
              <a:t>303H    </a:t>
            </a:r>
            <a:r>
              <a:rPr lang="zh-CN" altLang="en-US" sz="2400" b="1" dirty="0">
                <a:cs typeface="+mn-ea"/>
                <a:sym typeface="+mn-lt"/>
              </a:rPr>
              <a:t>；</a:t>
            </a:r>
            <a:r>
              <a:rPr lang="en-US" altLang="zh-CN" sz="2400" b="1" dirty="0">
                <a:solidFill>
                  <a:srgbClr val="FF0000"/>
                </a:solidFill>
                <a:cs typeface="+mn-ea"/>
                <a:sym typeface="+mn-lt"/>
              </a:rPr>
              <a:t>8255A</a:t>
            </a:r>
            <a:r>
              <a:rPr lang="zh-CN" altLang="en-US" sz="2400" b="1" dirty="0">
                <a:solidFill>
                  <a:srgbClr val="FF0000"/>
                </a:solidFill>
                <a:cs typeface="+mn-ea"/>
                <a:sym typeface="+mn-lt"/>
              </a:rPr>
              <a:t>命令口地址</a:t>
            </a:r>
            <a:r>
              <a:rPr lang="en-US" altLang="zh-CN" sz="2400" b="1" dirty="0">
                <a:solidFill>
                  <a:srgbClr val="FF0000"/>
                </a:solidFill>
                <a:cs typeface="+mn-ea"/>
                <a:sym typeface="+mn-lt"/>
              </a:rPr>
              <a:t>(</a:t>
            </a:r>
            <a:r>
              <a:rPr lang="zh-CN" altLang="en-US" sz="2400" b="1" dirty="0">
                <a:solidFill>
                  <a:srgbClr val="FF0000"/>
                </a:solidFill>
                <a:cs typeface="+mn-ea"/>
                <a:sym typeface="+mn-lt"/>
              </a:rPr>
              <a:t>假设</a:t>
            </a:r>
            <a:r>
              <a:rPr lang="en-US" altLang="zh-CN" sz="2400" b="1" dirty="0">
                <a:solidFill>
                  <a:srgbClr val="FF0000"/>
                </a:solidFill>
                <a:cs typeface="+mn-ea"/>
                <a:sym typeface="+mn-lt"/>
              </a:rPr>
              <a:t>)</a:t>
            </a:r>
            <a:endParaRPr lang="en-US" altLang="zh-CN" sz="2400" b="1" dirty="0">
              <a:solidFill>
                <a:srgbClr val="FF0000"/>
              </a:solidFill>
              <a:cs typeface="+mn-ea"/>
              <a:sym typeface="+mn-lt"/>
            </a:endParaRPr>
          </a:p>
          <a:p>
            <a:pPr marL="828040">
              <a:lnSpc>
                <a:spcPct val="115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en-US" altLang="zh-CN" sz="2400" b="1" dirty="0">
                <a:cs typeface="+mn-ea"/>
                <a:sym typeface="+mn-lt"/>
              </a:rPr>
              <a:t>    MOV  AL</a:t>
            </a:r>
            <a:r>
              <a:rPr lang="zh-CN" altLang="en-US" sz="2400" b="1" dirty="0">
                <a:cs typeface="+mn-ea"/>
                <a:sym typeface="+mn-lt"/>
              </a:rPr>
              <a:t>，</a:t>
            </a:r>
            <a:r>
              <a:rPr lang="en-US" altLang="zh-CN" sz="2400" b="1" dirty="0">
                <a:cs typeface="+mn-ea"/>
                <a:sym typeface="+mn-lt"/>
              </a:rPr>
              <a:t>0B1H    </a:t>
            </a:r>
            <a:r>
              <a:rPr lang="zh-CN" altLang="en-US" sz="2400" b="1" dirty="0">
                <a:cs typeface="+mn-ea"/>
                <a:sym typeface="+mn-lt"/>
              </a:rPr>
              <a:t>；初始化命令</a:t>
            </a:r>
            <a:endParaRPr lang="zh-CN" altLang="en-US" sz="2400" b="1" dirty="0">
              <a:cs typeface="+mn-ea"/>
              <a:sym typeface="+mn-lt"/>
            </a:endParaRPr>
          </a:p>
          <a:p>
            <a:pPr marL="828040">
              <a:lnSpc>
                <a:spcPct val="115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zh-CN" altLang="en-US" sz="2400" b="1" dirty="0">
                <a:cs typeface="+mn-ea"/>
                <a:sym typeface="+mn-lt"/>
              </a:rPr>
              <a:t>    </a:t>
            </a:r>
            <a:r>
              <a:rPr lang="en-US" altLang="zh-CN" sz="2400" b="1" dirty="0">
                <a:cs typeface="+mn-ea"/>
                <a:sym typeface="+mn-lt"/>
              </a:rPr>
              <a:t>OUT   DX</a:t>
            </a:r>
            <a:r>
              <a:rPr lang="zh-CN" altLang="en-US" sz="2400" b="1" dirty="0">
                <a:cs typeface="+mn-ea"/>
                <a:sym typeface="+mn-lt"/>
              </a:rPr>
              <a:t>，</a:t>
            </a:r>
            <a:r>
              <a:rPr lang="en-US" altLang="zh-CN" sz="2400" b="1" dirty="0">
                <a:cs typeface="+mn-ea"/>
                <a:sym typeface="+mn-lt"/>
              </a:rPr>
              <a:t>AL        </a:t>
            </a:r>
            <a:r>
              <a:rPr lang="zh-CN" altLang="en-US" sz="2400" b="1" dirty="0">
                <a:cs typeface="+mn-ea"/>
                <a:sym typeface="+mn-lt"/>
              </a:rPr>
              <a:t>；送到命令口</a:t>
            </a:r>
            <a:endParaRPr lang="zh-CN" altLang="en-US" sz="2400" b="1" dirty="0">
              <a:cs typeface="+mn-ea"/>
              <a:sym typeface="+mn-lt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15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15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15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2150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2150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2150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6" grpId="0" uiExpand="1" build="allAtOnce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body" sz="half" idx="1"/>
          </p:nvPr>
        </p:nvSpPr>
        <p:spPr bwMode="auto">
          <a:xfrm>
            <a:off x="592931" y="1060450"/>
            <a:ext cx="8021680" cy="1658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>
              <a:buFont typeface="Wingdings" panose="05000000000000000000" pitchFamily="2" charset="2"/>
              <a:buChar char="n"/>
            </a:pPr>
            <a:r>
              <a:rPr lang="en-US" altLang="zh-CN" sz="2600" b="1" dirty="0">
                <a:solidFill>
                  <a:srgbClr val="C00000"/>
                </a:solidFill>
                <a:cs typeface="+mn-ea"/>
                <a:sym typeface="+mn-lt"/>
              </a:rPr>
              <a:t>C</a:t>
            </a:r>
            <a:r>
              <a:rPr lang="zh-CN" altLang="en-US" sz="2600" b="1" dirty="0">
                <a:solidFill>
                  <a:srgbClr val="C00000"/>
                </a:solidFill>
                <a:cs typeface="+mn-ea"/>
                <a:sym typeface="+mn-lt"/>
              </a:rPr>
              <a:t>端口按位置位</a:t>
            </a:r>
            <a:r>
              <a:rPr lang="en-US" altLang="zh-CN" sz="2600" b="1" dirty="0">
                <a:solidFill>
                  <a:srgbClr val="C00000"/>
                </a:solidFill>
                <a:cs typeface="+mn-ea"/>
                <a:sym typeface="+mn-lt"/>
              </a:rPr>
              <a:t>/</a:t>
            </a:r>
            <a:r>
              <a:rPr lang="zh-CN" altLang="en-US" sz="2600" b="1" dirty="0">
                <a:solidFill>
                  <a:srgbClr val="C00000"/>
                </a:solidFill>
                <a:cs typeface="+mn-ea"/>
                <a:sym typeface="+mn-lt"/>
              </a:rPr>
              <a:t>复位命令</a:t>
            </a:r>
            <a:endParaRPr lang="zh-CN" altLang="en-US" sz="2600" b="1" dirty="0">
              <a:solidFill>
                <a:srgbClr val="C00000"/>
              </a:solidFill>
              <a:cs typeface="+mn-ea"/>
              <a:sym typeface="+mn-lt"/>
            </a:endParaRPr>
          </a:p>
          <a:p>
            <a:pPr>
              <a:spcBef>
                <a:spcPts val="1200"/>
              </a:spcBef>
              <a:buFont typeface="Wingdings" panose="05000000000000000000" pitchFamily="2" charset="2"/>
              <a:buNone/>
            </a:pPr>
            <a:r>
              <a:rPr lang="zh-CN" altLang="en-US" sz="2600" b="1" dirty="0">
                <a:cs typeface="+mn-ea"/>
                <a:sym typeface="+mn-lt"/>
              </a:rPr>
              <a:t>   指定</a:t>
            </a:r>
            <a:r>
              <a:rPr lang="en-US" altLang="zh-CN" sz="2600" b="1" dirty="0">
                <a:solidFill>
                  <a:srgbClr val="009900"/>
                </a:solidFill>
                <a:cs typeface="+mn-ea"/>
                <a:sym typeface="+mn-lt"/>
              </a:rPr>
              <a:t>PC</a:t>
            </a:r>
            <a:r>
              <a:rPr lang="zh-CN" altLang="en-US" sz="2600" b="1" dirty="0">
                <a:solidFill>
                  <a:srgbClr val="009900"/>
                </a:solidFill>
                <a:cs typeface="+mn-ea"/>
                <a:sym typeface="+mn-lt"/>
              </a:rPr>
              <a:t>口</a:t>
            </a:r>
            <a:r>
              <a:rPr lang="zh-CN" altLang="en-US" sz="2600" b="1" dirty="0">
                <a:cs typeface="+mn-ea"/>
                <a:sym typeface="+mn-lt"/>
              </a:rPr>
              <a:t>的某一位（某一个引脚）输出高电平或低电平。</a:t>
            </a:r>
            <a:r>
              <a:rPr lang="zh-CN" altLang="en-US" sz="2600" b="1" dirty="0">
                <a:solidFill>
                  <a:srgbClr val="0033CC"/>
                </a:solidFill>
                <a:cs typeface="+mn-ea"/>
                <a:sym typeface="+mn-lt"/>
              </a:rPr>
              <a:t>命令字最高位是</a:t>
            </a:r>
            <a:r>
              <a:rPr lang="en-US" altLang="zh-CN" sz="2600" b="1" dirty="0">
                <a:solidFill>
                  <a:srgbClr val="0033CC"/>
                </a:solidFill>
                <a:cs typeface="+mn-ea"/>
                <a:sym typeface="+mn-lt"/>
              </a:rPr>
              <a:t>0</a:t>
            </a:r>
            <a:r>
              <a:rPr lang="zh-CN" altLang="en-US" sz="2600" b="1" dirty="0">
                <a:cs typeface="+mn-ea"/>
                <a:sym typeface="+mn-lt"/>
              </a:rPr>
              <a:t>：</a:t>
            </a:r>
            <a:endParaRPr lang="zh-CN" altLang="en-US" sz="2600" b="1" dirty="0">
              <a:cs typeface="+mn-ea"/>
              <a:sym typeface="+mn-lt"/>
            </a:endParaRPr>
          </a:p>
        </p:txBody>
      </p:sp>
      <p:graphicFrame>
        <p:nvGraphicFramePr>
          <p:cNvPr id="4" name="Group 79"/>
          <p:cNvGraphicFramePr>
            <a:graphicFrameLocks noGrp="1"/>
          </p:cNvGraphicFramePr>
          <p:nvPr>
            <p:ph sz="half" idx="1"/>
          </p:nvPr>
        </p:nvGraphicFramePr>
        <p:xfrm>
          <a:off x="993775" y="2778125"/>
          <a:ext cx="3641725" cy="479425"/>
        </p:xfrm>
        <a:graphic>
          <a:graphicData uri="http://schemas.openxmlformats.org/drawingml/2006/table">
            <a:tbl>
              <a:tblPr/>
              <a:tblGrid>
                <a:gridCol w="449263"/>
                <a:gridCol w="490537"/>
                <a:gridCol w="450850"/>
                <a:gridCol w="449263"/>
                <a:gridCol w="450850"/>
                <a:gridCol w="449262"/>
                <a:gridCol w="450850"/>
                <a:gridCol w="450850"/>
              </a:tblGrid>
              <a:tr h="479425">
                <a:tc>
                  <a:txBody>
                    <a:bodyPr/>
                    <a:lstStyle>
                      <a:lvl1pPr algn="l" eaLnBrk="0" hangingPunct="0"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algn="l" eaLnBrk="0" hangingPunct="0"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algn="l" eaLnBrk="0" hangingPunct="0"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algn="l" eaLnBrk="0" hangingPunct="0"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algn="l" eaLnBrk="0" hangingPunct="0"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9900CC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0</a:t>
                      </a:r>
                      <a:endParaRPr kumimoji="0" lang="en-US" altLang="zh-CN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9900CC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99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algn="l" eaLnBrk="0" hangingPunct="0"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algn="l" eaLnBrk="0" hangingPunct="0"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algn="l" eaLnBrk="0" hangingPunct="0"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algn="l" eaLnBrk="0" hangingPunct="0"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×</a:t>
                      </a:r>
                      <a:endParaRPr kumimoji="0" lang="en-US" altLang="zh-CN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99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algn="l" eaLnBrk="0" hangingPunct="0"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algn="l" eaLnBrk="0" hangingPunct="0"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algn="l" eaLnBrk="0" hangingPunct="0"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algn="l" eaLnBrk="0" hangingPunct="0"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×</a:t>
                      </a:r>
                      <a:endParaRPr kumimoji="0" lang="en-US" altLang="zh-CN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99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algn="l" eaLnBrk="0" hangingPunct="0"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algn="l" eaLnBrk="0" hangingPunct="0"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algn="l" eaLnBrk="0" hangingPunct="0"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algn="l" eaLnBrk="0" hangingPunct="0"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×</a:t>
                      </a:r>
                      <a:endParaRPr kumimoji="0" lang="en-US" altLang="zh-CN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99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algn="l" eaLnBrk="0" hangingPunct="0"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algn="l" eaLnBrk="0" hangingPunct="0"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algn="l" eaLnBrk="0" hangingPunct="0"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algn="l" eaLnBrk="0" hangingPunct="0"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D</a:t>
                      </a:r>
                      <a:r>
                        <a:rPr kumimoji="0" lang="en-US" altLang="zh-CN" sz="1800" b="1" i="0" u="none" strike="noStrike" cap="none" normalizeH="0" baseline="-3000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3</a:t>
                      </a:r>
                      <a:endParaRPr kumimoji="0" lang="en-US" altLang="zh-CN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99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algn="l" eaLnBrk="0" hangingPunct="0"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algn="l" eaLnBrk="0" hangingPunct="0"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algn="l" eaLnBrk="0" hangingPunct="0"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algn="l" eaLnBrk="0" hangingPunct="0"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D</a:t>
                      </a:r>
                      <a:r>
                        <a:rPr kumimoji="0" lang="en-US" altLang="zh-CN" sz="1800" b="1" i="0" u="none" strike="noStrike" cap="none" normalizeH="0" baseline="-3000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2</a:t>
                      </a:r>
                      <a:endParaRPr kumimoji="0" lang="en-US" altLang="zh-CN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99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algn="l" eaLnBrk="0" hangingPunct="0"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algn="l" eaLnBrk="0" hangingPunct="0"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algn="l" eaLnBrk="0" hangingPunct="0"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algn="l" eaLnBrk="0" hangingPunct="0"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D</a:t>
                      </a:r>
                      <a:r>
                        <a:rPr kumimoji="0" lang="en-US" altLang="zh-CN" sz="1800" b="1" i="0" u="none" strike="noStrike" cap="none" normalizeH="0" baseline="-3000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1</a:t>
                      </a:r>
                      <a:endParaRPr kumimoji="0" lang="en-US" altLang="zh-CN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99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algn="l" eaLnBrk="0" hangingPunct="0"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algn="l" eaLnBrk="0" hangingPunct="0"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algn="l" eaLnBrk="0" hangingPunct="0"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algn="l" eaLnBrk="0" hangingPunct="0"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D</a:t>
                      </a:r>
                      <a:r>
                        <a:rPr kumimoji="0" lang="en-US" altLang="zh-CN" sz="1800" b="1" i="0" u="none" strike="noStrike" cap="none" normalizeH="0" baseline="-3000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0</a:t>
                      </a:r>
                      <a:endParaRPr kumimoji="0" lang="en-US" altLang="zh-CN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99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" name="Freeform 24"/>
          <p:cNvSpPr/>
          <p:nvPr/>
        </p:nvSpPr>
        <p:spPr bwMode="gray">
          <a:xfrm>
            <a:off x="4460875" y="3316288"/>
            <a:ext cx="630238" cy="539750"/>
          </a:xfrm>
          <a:custGeom>
            <a:avLst/>
            <a:gdLst>
              <a:gd name="T0" fmla="*/ 0 w 454"/>
              <a:gd name="T1" fmla="*/ 0 h 227"/>
              <a:gd name="T2" fmla="*/ 0 w 454"/>
              <a:gd name="T3" fmla="*/ 2147483646 h 227"/>
              <a:gd name="T4" fmla="*/ 2147483646 w 454"/>
              <a:gd name="T5" fmla="*/ 2147483646 h 227"/>
              <a:gd name="T6" fmla="*/ 0 60000 65536"/>
              <a:gd name="T7" fmla="*/ 0 60000 65536"/>
              <a:gd name="T8" fmla="*/ 0 60000 65536"/>
              <a:gd name="T9" fmla="*/ 0 w 454"/>
              <a:gd name="T10" fmla="*/ 0 h 227"/>
              <a:gd name="T11" fmla="*/ 454 w 454"/>
              <a:gd name="T12" fmla="*/ 227 h 22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54" h="227">
                <a:moveTo>
                  <a:pt x="0" y="0"/>
                </a:moveTo>
                <a:lnTo>
                  <a:pt x="0" y="227"/>
                </a:lnTo>
                <a:lnTo>
                  <a:pt x="454" y="227"/>
                </a:lnTo>
              </a:path>
            </a:pathLst>
          </a:custGeom>
          <a:noFill/>
          <a:ln w="25400">
            <a:solidFill>
              <a:srgbClr val="0000FF"/>
            </a:solidFill>
            <a:rou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graphicFrame>
        <p:nvGraphicFramePr>
          <p:cNvPr id="6" name="Group 80"/>
          <p:cNvGraphicFramePr>
            <a:graphicFrameLocks noGrp="1"/>
          </p:cNvGraphicFramePr>
          <p:nvPr>
            <p:ph sz="half" idx="2"/>
          </p:nvPr>
        </p:nvGraphicFramePr>
        <p:xfrm>
          <a:off x="5214938" y="3638550"/>
          <a:ext cx="1981200" cy="479425"/>
        </p:xfrm>
        <a:graphic>
          <a:graphicData uri="http://schemas.openxmlformats.org/drawingml/2006/table">
            <a:tbl>
              <a:tblPr/>
              <a:tblGrid>
                <a:gridCol w="1981200"/>
              </a:tblGrid>
              <a:tr h="4794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0=</a:t>
                      </a:r>
                      <a:r>
                        <a:rPr kumimoji="0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复位 </a:t>
                      </a:r>
                      <a:r>
                        <a:rPr kumimoji="0" lang="en-US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/ 1=</a:t>
                      </a:r>
                      <a:r>
                        <a:rPr kumimoji="0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置位</a:t>
                      </a:r>
                      <a:endParaRPr kumimoji="0" lang="zh-CN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" name="AutoShape 31"/>
          <p:cNvSpPr/>
          <p:nvPr/>
        </p:nvSpPr>
        <p:spPr bwMode="gray">
          <a:xfrm rot="16200000" flipV="1">
            <a:off x="3534569" y="2971006"/>
            <a:ext cx="180975" cy="900113"/>
          </a:xfrm>
          <a:prstGeom prst="leftBrace">
            <a:avLst>
              <a:gd name="adj1" fmla="val 41447"/>
              <a:gd name="adj2" fmla="val 50000"/>
            </a:avLst>
          </a:prstGeom>
          <a:noFill/>
          <a:ln w="25400">
            <a:solidFill>
              <a:srgbClr val="0000FF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280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9" name="Rectangle 63"/>
          <p:cNvSpPr>
            <a:spLocks noChangeArrowheads="1"/>
          </p:cNvSpPr>
          <p:nvPr/>
        </p:nvSpPr>
        <p:spPr bwMode="gray">
          <a:xfrm>
            <a:off x="4373563" y="4624388"/>
            <a:ext cx="4105611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 defTabSz="561975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defTabSz="561975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defTabSz="561975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defTabSz="561975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defTabSz="561975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defTabSz="561975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defTabSz="561975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defTabSz="561975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defTabSz="561975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0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05H=</a:t>
            </a:r>
            <a:r>
              <a:rPr lang="en-US" altLang="zh-CN" sz="20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0</a:t>
            </a:r>
            <a:r>
              <a:rPr lang="en-US" altLang="zh-CN" sz="20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000</a:t>
            </a:r>
            <a:r>
              <a:rPr lang="en-US" altLang="zh-CN" sz="20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010</a:t>
            </a:r>
            <a:r>
              <a:rPr lang="en-US" altLang="zh-CN" sz="2000" dirty="0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1</a:t>
            </a:r>
            <a:r>
              <a:rPr lang="en-US" altLang="zh-CN" sz="20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:</a:t>
            </a:r>
            <a:r>
              <a:rPr lang="zh-CN" altLang="en-US" sz="20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使</a:t>
            </a:r>
            <a:r>
              <a:rPr lang="en-US" altLang="zh-CN" sz="20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PC2=1</a:t>
            </a:r>
            <a:r>
              <a:rPr lang="zh-CN" altLang="en-US" sz="20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的命令字</a:t>
            </a:r>
            <a:endParaRPr lang="zh-CN" altLang="en-US" sz="2000" dirty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lang="en-US" altLang="zh-CN" sz="20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04H=</a:t>
            </a:r>
            <a:r>
              <a:rPr lang="en-US" altLang="zh-CN" sz="20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0</a:t>
            </a:r>
            <a:r>
              <a:rPr lang="en-US" altLang="zh-CN" sz="20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000</a:t>
            </a:r>
            <a:r>
              <a:rPr lang="en-US" altLang="zh-CN" sz="20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010</a:t>
            </a:r>
            <a:r>
              <a:rPr lang="en-US" altLang="zh-CN" sz="2000" dirty="0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0:</a:t>
            </a:r>
            <a:r>
              <a:rPr lang="zh-CN" altLang="en-US" sz="20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使</a:t>
            </a:r>
            <a:r>
              <a:rPr lang="en-US" altLang="zh-CN" sz="20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PC2=0</a:t>
            </a:r>
            <a:r>
              <a:rPr lang="zh-CN" altLang="en-US" sz="20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的命令字</a:t>
            </a:r>
            <a:endParaRPr lang="zh-CN" altLang="en-US" sz="2000" dirty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9825" y="3629025"/>
            <a:ext cx="1839913" cy="307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799306" y="1287379"/>
            <a:ext cx="7545387" cy="5334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>
              <a:lnSpc>
                <a:spcPct val="105000"/>
              </a:lnSpc>
              <a:buFont typeface="Wingdings" panose="05000000000000000000" pitchFamily="2" charset="2"/>
              <a:buNone/>
            </a:pPr>
            <a:r>
              <a:rPr lang="zh-CN" altLang="en-US" sz="2400" b="1" dirty="0">
                <a:cs typeface="+mn-ea"/>
                <a:sym typeface="+mn-lt"/>
              </a:rPr>
              <a:t>例</a:t>
            </a:r>
            <a:r>
              <a:rPr lang="en-US" altLang="zh-CN" sz="2400" b="1" dirty="0">
                <a:cs typeface="+mn-ea"/>
                <a:sym typeface="+mn-lt"/>
              </a:rPr>
              <a:t>2</a:t>
            </a:r>
            <a:r>
              <a:rPr lang="zh-CN" altLang="en-US" sz="2400" b="1" dirty="0">
                <a:cs typeface="+mn-ea"/>
                <a:sym typeface="+mn-lt"/>
              </a:rPr>
              <a:t>：若要把</a:t>
            </a:r>
            <a:r>
              <a:rPr lang="en-US" altLang="zh-CN" sz="2400" b="1" dirty="0">
                <a:cs typeface="+mn-ea"/>
                <a:sym typeface="+mn-lt"/>
              </a:rPr>
              <a:t>C</a:t>
            </a:r>
            <a:r>
              <a:rPr lang="zh-CN" altLang="en-US" sz="2400" b="1" dirty="0">
                <a:cs typeface="+mn-ea"/>
                <a:sym typeface="+mn-lt"/>
              </a:rPr>
              <a:t>口的</a:t>
            </a:r>
            <a:r>
              <a:rPr lang="en-US" altLang="zh-CN" sz="2400" b="1" dirty="0">
                <a:solidFill>
                  <a:srgbClr val="009900"/>
                </a:solidFill>
                <a:cs typeface="+mn-ea"/>
                <a:sym typeface="+mn-lt"/>
              </a:rPr>
              <a:t>PC</a:t>
            </a:r>
            <a:r>
              <a:rPr lang="en-US" altLang="zh-CN" sz="2400" b="1" baseline="-25000" dirty="0">
                <a:solidFill>
                  <a:srgbClr val="009900"/>
                </a:solidFill>
                <a:cs typeface="+mn-ea"/>
                <a:sym typeface="+mn-lt"/>
              </a:rPr>
              <a:t>2</a:t>
            </a:r>
            <a:r>
              <a:rPr lang="zh-CN" altLang="en-US" sz="2400" b="1" dirty="0">
                <a:solidFill>
                  <a:srgbClr val="009900"/>
                </a:solidFill>
                <a:cs typeface="+mn-ea"/>
                <a:sym typeface="+mn-lt"/>
              </a:rPr>
              <a:t>引脚</a:t>
            </a:r>
            <a:r>
              <a:rPr lang="zh-CN" altLang="en-US" sz="2400" b="1" dirty="0">
                <a:cs typeface="+mn-ea"/>
                <a:sym typeface="+mn-lt"/>
              </a:rPr>
              <a:t>置成</a:t>
            </a:r>
            <a:r>
              <a:rPr lang="zh-CN" altLang="en-US" sz="2400" b="1" dirty="0">
                <a:solidFill>
                  <a:srgbClr val="0033CC"/>
                </a:solidFill>
                <a:cs typeface="+mn-ea"/>
                <a:sym typeface="+mn-lt"/>
              </a:rPr>
              <a:t>高电平</a:t>
            </a:r>
            <a:r>
              <a:rPr lang="zh-CN" altLang="en-US" sz="2400" b="1" dirty="0">
                <a:cs typeface="+mn-ea"/>
                <a:sym typeface="+mn-lt"/>
              </a:rPr>
              <a:t>输出，则命令字</a:t>
            </a:r>
            <a:endParaRPr lang="en-US" altLang="zh-CN" sz="2400" b="1" dirty="0">
              <a:cs typeface="+mn-ea"/>
              <a:sym typeface="+mn-lt"/>
            </a:endParaRPr>
          </a:p>
          <a:p>
            <a:pPr>
              <a:lnSpc>
                <a:spcPct val="105000"/>
              </a:lnSpc>
              <a:buFont typeface="Wingdings" panose="05000000000000000000" pitchFamily="2" charset="2"/>
              <a:buNone/>
            </a:pPr>
            <a:r>
              <a:rPr lang="zh-CN" altLang="en-US" sz="2400" b="1" dirty="0">
                <a:cs typeface="+mn-ea"/>
                <a:sym typeface="+mn-lt"/>
              </a:rPr>
              <a:t>应该为：</a:t>
            </a:r>
            <a:endParaRPr lang="en-US" altLang="zh-CN" sz="2400" b="1" dirty="0">
              <a:cs typeface="+mn-ea"/>
              <a:sym typeface="+mn-lt"/>
            </a:endParaRPr>
          </a:p>
          <a:p>
            <a:pPr>
              <a:lnSpc>
                <a:spcPct val="105000"/>
              </a:lnSpc>
              <a:buFont typeface="Wingdings" panose="05000000000000000000" pitchFamily="2" charset="2"/>
              <a:buNone/>
            </a:pPr>
            <a:r>
              <a:rPr lang="en-US" altLang="zh-CN" sz="2400" b="1" dirty="0">
                <a:solidFill>
                  <a:srgbClr val="FF0000"/>
                </a:solidFill>
                <a:cs typeface="+mn-ea"/>
                <a:sym typeface="+mn-lt"/>
              </a:rPr>
              <a:t>                       0</a:t>
            </a:r>
            <a:r>
              <a:rPr lang="en-US" altLang="zh-CN" sz="2400" b="1" dirty="0">
                <a:cs typeface="+mn-ea"/>
                <a:sym typeface="+mn-lt"/>
              </a:rPr>
              <a:t>000</a:t>
            </a:r>
            <a:r>
              <a:rPr lang="en-US" altLang="zh-CN" sz="2400" b="1" dirty="0">
                <a:solidFill>
                  <a:srgbClr val="009900"/>
                </a:solidFill>
                <a:cs typeface="+mn-ea"/>
                <a:sym typeface="+mn-lt"/>
              </a:rPr>
              <a:t>010</a:t>
            </a:r>
            <a:r>
              <a:rPr lang="en-US" altLang="zh-CN" sz="2400" b="1" dirty="0">
                <a:solidFill>
                  <a:srgbClr val="0033CC"/>
                </a:solidFill>
                <a:cs typeface="+mn-ea"/>
                <a:sym typeface="+mn-lt"/>
              </a:rPr>
              <a:t>1</a:t>
            </a:r>
            <a:r>
              <a:rPr lang="en-US" altLang="zh-CN" sz="2400" b="1" dirty="0">
                <a:cs typeface="+mn-ea"/>
                <a:sym typeface="+mn-lt"/>
              </a:rPr>
              <a:t>B=05H</a:t>
            </a:r>
            <a:endParaRPr lang="zh-CN" altLang="en-US" sz="2400" b="1" dirty="0">
              <a:cs typeface="+mn-ea"/>
              <a:sym typeface="+mn-lt"/>
            </a:endParaRPr>
          </a:p>
          <a:p>
            <a:pPr>
              <a:lnSpc>
                <a:spcPct val="105000"/>
              </a:lnSpc>
              <a:buFont typeface="Wingdings" panose="05000000000000000000" pitchFamily="2" charset="2"/>
              <a:buNone/>
            </a:pPr>
            <a:r>
              <a:rPr lang="zh-CN" altLang="en-US" sz="2400" b="1" dirty="0">
                <a:cs typeface="+mn-ea"/>
                <a:sym typeface="+mn-lt"/>
              </a:rPr>
              <a:t>其程序段为：</a:t>
            </a:r>
            <a:endParaRPr lang="zh-CN" altLang="en-US" sz="2400" b="1" dirty="0">
              <a:cs typeface="+mn-ea"/>
              <a:sym typeface="+mn-lt"/>
            </a:endParaRPr>
          </a:p>
          <a:p>
            <a:pPr>
              <a:lnSpc>
                <a:spcPct val="105000"/>
              </a:lnSpc>
              <a:buFont typeface="Wingdings" panose="05000000000000000000" pitchFamily="2" charset="2"/>
              <a:buNone/>
            </a:pPr>
            <a:r>
              <a:rPr lang="zh-CN" altLang="en-US" sz="2400" b="1" dirty="0">
                <a:cs typeface="+mn-ea"/>
                <a:sym typeface="+mn-lt"/>
              </a:rPr>
              <a:t>    </a:t>
            </a:r>
            <a:r>
              <a:rPr lang="en-US" altLang="zh-CN" sz="2400" b="1" dirty="0">
                <a:cs typeface="+mn-ea"/>
                <a:sym typeface="+mn-lt"/>
              </a:rPr>
              <a:t>MOV  DX</a:t>
            </a:r>
            <a:r>
              <a:rPr lang="zh-CN" altLang="en-US" sz="2400" b="1" dirty="0">
                <a:cs typeface="+mn-ea"/>
                <a:sym typeface="+mn-lt"/>
              </a:rPr>
              <a:t>，</a:t>
            </a:r>
            <a:r>
              <a:rPr lang="en-US" altLang="zh-CN" sz="2400" b="1" dirty="0">
                <a:cs typeface="+mn-ea"/>
                <a:sym typeface="+mn-lt"/>
              </a:rPr>
              <a:t>303H    </a:t>
            </a:r>
            <a:r>
              <a:rPr lang="zh-CN" altLang="en-US" sz="2400" b="1" dirty="0">
                <a:cs typeface="+mn-ea"/>
                <a:sym typeface="+mn-lt"/>
              </a:rPr>
              <a:t>；</a:t>
            </a:r>
            <a:r>
              <a:rPr lang="en-US" altLang="zh-CN" sz="2400" b="1" dirty="0">
                <a:solidFill>
                  <a:srgbClr val="FF0000"/>
                </a:solidFill>
                <a:cs typeface="+mn-ea"/>
                <a:sym typeface="+mn-lt"/>
              </a:rPr>
              <a:t>8255A</a:t>
            </a:r>
            <a:r>
              <a:rPr lang="zh-CN" altLang="en-US" sz="2400" b="1" dirty="0">
                <a:solidFill>
                  <a:srgbClr val="FF0000"/>
                </a:solidFill>
                <a:cs typeface="+mn-ea"/>
                <a:sym typeface="+mn-lt"/>
              </a:rPr>
              <a:t>命令口地址</a:t>
            </a:r>
            <a:r>
              <a:rPr lang="en-US" altLang="zh-CN" sz="2400" b="1" dirty="0">
                <a:solidFill>
                  <a:srgbClr val="FF0000"/>
                </a:solidFill>
                <a:cs typeface="+mn-ea"/>
                <a:sym typeface="+mn-lt"/>
              </a:rPr>
              <a:t>(</a:t>
            </a:r>
            <a:r>
              <a:rPr lang="zh-CN" altLang="en-US" sz="2400" b="1" dirty="0">
                <a:solidFill>
                  <a:srgbClr val="FF0000"/>
                </a:solidFill>
                <a:cs typeface="+mn-ea"/>
                <a:sym typeface="+mn-lt"/>
              </a:rPr>
              <a:t>假设</a:t>
            </a:r>
            <a:r>
              <a:rPr lang="en-US" altLang="zh-CN" sz="2400" b="1" dirty="0">
                <a:solidFill>
                  <a:srgbClr val="FF0000"/>
                </a:solidFill>
                <a:cs typeface="+mn-ea"/>
                <a:sym typeface="+mn-lt"/>
              </a:rPr>
              <a:t>)</a:t>
            </a:r>
            <a:endParaRPr lang="en-US" altLang="zh-CN" sz="2400" b="1" dirty="0">
              <a:solidFill>
                <a:srgbClr val="FF0000"/>
              </a:solidFill>
              <a:cs typeface="+mn-ea"/>
              <a:sym typeface="+mn-lt"/>
            </a:endParaRPr>
          </a:p>
          <a:p>
            <a:pPr>
              <a:lnSpc>
                <a:spcPct val="105000"/>
              </a:lnSpc>
              <a:buFont typeface="Wingdings" panose="05000000000000000000" pitchFamily="2" charset="2"/>
              <a:buNone/>
            </a:pPr>
            <a:r>
              <a:rPr lang="en-US" altLang="zh-CN" sz="2400" b="1" dirty="0">
                <a:cs typeface="+mn-ea"/>
                <a:sym typeface="+mn-lt"/>
              </a:rPr>
              <a:t>    MOV  AL</a:t>
            </a:r>
            <a:r>
              <a:rPr lang="zh-CN" altLang="en-US" sz="2400" b="1" dirty="0">
                <a:cs typeface="+mn-ea"/>
                <a:sym typeface="+mn-lt"/>
              </a:rPr>
              <a:t>，</a:t>
            </a:r>
            <a:r>
              <a:rPr lang="en-US" altLang="zh-CN" sz="2400" b="1" dirty="0">
                <a:cs typeface="+mn-ea"/>
                <a:sym typeface="+mn-lt"/>
              </a:rPr>
              <a:t>05H      </a:t>
            </a:r>
            <a:r>
              <a:rPr lang="zh-CN" altLang="en-US" sz="2400" b="1" dirty="0">
                <a:cs typeface="+mn-ea"/>
                <a:sym typeface="+mn-lt"/>
              </a:rPr>
              <a:t>；使</a:t>
            </a:r>
            <a:r>
              <a:rPr lang="en-US" altLang="zh-CN" sz="2400" b="1" dirty="0">
                <a:cs typeface="+mn-ea"/>
                <a:sym typeface="+mn-lt"/>
              </a:rPr>
              <a:t>PC</a:t>
            </a:r>
            <a:r>
              <a:rPr lang="en-US" altLang="zh-CN" sz="2400" b="1" baseline="-25000" dirty="0">
                <a:cs typeface="+mn-ea"/>
                <a:sym typeface="+mn-lt"/>
              </a:rPr>
              <a:t>2</a:t>
            </a:r>
            <a:r>
              <a:rPr lang="en-US" altLang="zh-CN" sz="2400" b="1" dirty="0">
                <a:cs typeface="+mn-ea"/>
                <a:sym typeface="+mn-lt"/>
              </a:rPr>
              <a:t>=1</a:t>
            </a:r>
            <a:r>
              <a:rPr lang="zh-CN" altLang="en-US" sz="2400" b="1" dirty="0">
                <a:cs typeface="+mn-ea"/>
                <a:sym typeface="+mn-lt"/>
              </a:rPr>
              <a:t>的命令字</a:t>
            </a:r>
            <a:endParaRPr lang="zh-CN" altLang="en-US" sz="2400" b="1" dirty="0">
              <a:cs typeface="+mn-ea"/>
              <a:sym typeface="+mn-lt"/>
            </a:endParaRPr>
          </a:p>
          <a:p>
            <a:pPr>
              <a:lnSpc>
                <a:spcPct val="105000"/>
              </a:lnSpc>
              <a:buFont typeface="Wingdings" panose="05000000000000000000" pitchFamily="2" charset="2"/>
              <a:buNone/>
            </a:pPr>
            <a:r>
              <a:rPr lang="zh-CN" altLang="en-US" sz="2400" b="1" dirty="0">
                <a:cs typeface="+mn-ea"/>
                <a:sym typeface="+mn-lt"/>
              </a:rPr>
              <a:t>    </a:t>
            </a:r>
            <a:r>
              <a:rPr lang="en-US" altLang="zh-CN" sz="2400" b="1" dirty="0">
                <a:cs typeface="+mn-ea"/>
                <a:sym typeface="+mn-lt"/>
              </a:rPr>
              <a:t>OUT  DX</a:t>
            </a:r>
            <a:r>
              <a:rPr lang="zh-CN" altLang="en-US" sz="2400" b="1" dirty="0">
                <a:cs typeface="+mn-ea"/>
                <a:sym typeface="+mn-lt"/>
              </a:rPr>
              <a:t>，</a:t>
            </a:r>
            <a:r>
              <a:rPr lang="en-US" altLang="zh-CN" sz="2400" b="1" dirty="0">
                <a:cs typeface="+mn-ea"/>
                <a:sym typeface="+mn-lt"/>
              </a:rPr>
              <a:t>AL         </a:t>
            </a:r>
            <a:r>
              <a:rPr lang="zh-CN" altLang="en-US" sz="2400" b="1" dirty="0">
                <a:cs typeface="+mn-ea"/>
                <a:sym typeface="+mn-lt"/>
              </a:rPr>
              <a:t>；送到命令口</a:t>
            </a:r>
            <a:endParaRPr lang="zh-CN" altLang="en-US" sz="2400" b="1" dirty="0">
              <a:cs typeface="+mn-ea"/>
              <a:sym typeface="+mn-lt"/>
            </a:endParaRPr>
          </a:p>
          <a:p>
            <a:pPr>
              <a:lnSpc>
                <a:spcPct val="105000"/>
              </a:lnSpc>
              <a:buFont typeface="Wingdings" panose="05000000000000000000" pitchFamily="2" charset="2"/>
              <a:buNone/>
            </a:pPr>
            <a:r>
              <a:rPr lang="zh-CN" altLang="en-US" sz="2400" b="1" dirty="0">
                <a:cs typeface="+mn-ea"/>
                <a:sym typeface="+mn-lt"/>
              </a:rPr>
              <a:t>如果要使引脚</a:t>
            </a:r>
            <a:r>
              <a:rPr lang="en-US" altLang="zh-CN" sz="2400" b="1" dirty="0">
                <a:cs typeface="+mn-ea"/>
                <a:sym typeface="+mn-lt"/>
              </a:rPr>
              <a:t>PC</a:t>
            </a:r>
            <a:r>
              <a:rPr lang="en-US" altLang="zh-CN" sz="2400" b="1" baseline="-25000" dirty="0">
                <a:cs typeface="+mn-ea"/>
                <a:sym typeface="+mn-lt"/>
              </a:rPr>
              <a:t>2</a:t>
            </a:r>
            <a:r>
              <a:rPr lang="zh-CN" altLang="en-US" sz="2400" b="1" dirty="0">
                <a:cs typeface="+mn-ea"/>
                <a:sym typeface="+mn-lt"/>
              </a:rPr>
              <a:t>输出低电位，则程序段为：</a:t>
            </a:r>
            <a:endParaRPr lang="zh-CN" altLang="en-US" sz="2400" b="1" dirty="0">
              <a:cs typeface="+mn-ea"/>
              <a:sym typeface="+mn-lt"/>
            </a:endParaRPr>
          </a:p>
          <a:p>
            <a:pPr>
              <a:lnSpc>
                <a:spcPct val="105000"/>
              </a:lnSpc>
              <a:buFont typeface="Wingdings" panose="05000000000000000000" pitchFamily="2" charset="2"/>
              <a:buNone/>
            </a:pPr>
            <a:r>
              <a:rPr lang="zh-CN" altLang="en-US" sz="2400" b="1" dirty="0">
                <a:cs typeface="+mn-ea"/>
                <a:sym typeface="+mn-lt"/>
              </a:rPr>
              <a:t>    </a:t>
            </a:r>
            <a:r>
              <a:rPr lang="en-US" altLang="zh-CN" sz="2400" b="1" dirty="0">
                <a:cs typeface="+mn-ea"/>
                <a:sym typeface="+mn-lt"/>
              </a:rPr>
              <a:t>MOV  DX</a:t>
            </a:r>
            <a:r>
              <a:rPr lang="zh-CN" altLang="en-US" sz="2400" b="1" dirty="0">
                <a:cs typeface="+mn-ea"/>
                <a:sym typeface="+mn-lt"/>
              </a:rPr>
              <a:t>，</a:t>
            </a:r>
            <a:r>
              <a:rPr lang="en-US" altLang="zh-CN" sz="2400" b="1" dirty="0">
                <a:cs typeface="+mn-ea"/>
                <a:sym typeface="+mn-lt"/>
              </a:rPr>
              <a:t>303H    </a:t>
            </a:r>
            <a:r>
              <a:rPr lang="zh-CN" altLang="en-US" sz="2400" b="1" dirty="0">
                <a:cs typeface="+mn-ea"/>
                <a:sym typeface="+mn-lt"/>
              </a:rPr>
              <a:t>；</a:t>
            </a:r>
            <a:r>
              <a:rPr lang="en-US" altLang="zh-CN" sz="2400" b="1" dirty="0">
                <a:solidFill>
                  <a:srgbClr val="FF0000"/>
                </a:solidFill>
                <a:cs typeface="+mn-ea"/>
                <a:sym typeface="+mn-lt"/>
              </a:rPr>
              <a:t>8255A</a:t>
            </a:r>
            <a:r>
              <a:rPr lang="zh-CN" altLang="en-US" sz="2400" b="1" dirty="0">
                <a:solidFill>
                  <a:srgbClr val="FF0000"/>
                </a:solidFill>
                <a:cs typeface="+mn-ea"/>
                <a:sym typeface="+mn-lt"/>
              </a:rPr>
              <a:t>命令口地址</a:t>
            </a:r>
            <a:r>
              <a:rPr lang="en-US" altLang="zh-CN" sz="2400" b="1" dirty="0">
                <a:solidFill>
                  <a:srgbClr val="FF0000"/>
                </a:solidFill>
                <a:cs typeface="+mn-ea"/>
                <a:sym typeface="+mn-lt"/>
              </a:rPr>
              <a:t>(</a:t>
            </a:r>
            <a:r>
              <a:rPr lang="zh-CN" altLang="en-US" sz="2400" b="1" dirty="0">
                <a:solidFill>
                  <a:srgbClr val="FF0000"/>
                </a:solidFill>
                <a:cs typeface="+mn-ea"/>
                <a:sym typeface="+mn-lt"/>
              </a:rPr>
              <a:t>假设</a:t>
            </a:r>
            <a:r>
              <a:rPr lang="en-US" altLang="zh-CN" sz="2400" b="1" dirty="0">
                <a:solidFill>
                  <a:srgbClr val="FF0000"/>
                </a:solidFill>
                <a:cs typeface="+mn-ea"/>
                <a:sym typeface="+mn-lt"/>
              </a:rPr>
              <a:t>)</a:t>
            </a:r>
            <a:endParaRPr lang="en-US" altLang="zh-CN" sz="2400" b="1" dirty="0">
              <a:solidFill>
                <a:srgbClr val="FF0000"/>
              </a:solidFill>
              <a:cs typeface="+mn-ea"/>
              <a:sym typeface="+mn-lt"/>
            </a:endParaRPr>
          </a:p>
          <a:p>
            <a:pPr>
              <a:lnSpc>
                <a:spcPct val="105000"/>
              </a:lnSpc>
              <a:buFont typeface="Wingdings" panose="05000000000000000000" pitchFamily="2" charset="2"/>
              <a:buNone/>
            </a:pPr>
            <a:r>
              <a:rPr lang="en-US" altLang="zh-CN" sz="2400" b="1" dirty="0">
                <a:cs typeface="+mn-ea"/>
                <a:sym typeface="+mn-lt"/>
              </a:rPr>
              <a:t>    MOV  AL</a:t>
            </a:r>
            <a:r>
              <a:rPr lang="zh-CN" altLang="en-US" sz="2400" b="1" dirty="0">
                <a:cs typeface="+mn-ea"/>
                <a:sym typeface="+mn-lt"/>
              </a:rPr>
              <a:t>，</a:t>
            </a:r>
            <a:r>
              <a:rPr lang="en-US" altLang="zh-CN" sz="2400" b="1" dirty="0">
                <a:cs typeface="+mn-ea"/>
                <a:sym typeface="+mn-lt"/>
              </a:rPr>
              <a:t>04H       </a:t>
            </a:r>
            <a:r>
              <a:rPr lang="zh-CN" altLang="en-US" sz="2400" b="1" dirty="0">
                <a:cs typeface="+mn-ea"/>
                <a:sym typeface="+mn-lt"/>
              </a:rPr>
              <a:t>；使</a:t>
            </a:r>
            <a:r>
              <a:rPr lang="en-US" altLang="zh-CN" sz="2400" b="1" dirty="0">
                <a:cs typeface="+mn-ea"/>
                <a:sym typeface="+mn-lt"/>
              </a:rPr>
              <a:t>PC</a:t>
            </a:r>
            <a:r>
              <a:rPr lang="en-US" altLang="zh-CN" sz="2400" b="1" baseline="-25000" dirty="0">
                <a:cs typeface="+mn-ea"/>
                <a:sym typeface="+mn-lt"/>
              </a:rPr>
              <a:t>2</a:t>
            </a:r>
            <a:r>
              <a:rPr lang="en-US" altLang="zh-CN" sz="2400" b="1" dirty="0">
                <a:cs typeface="+mn-ea"/>
                <a:sym typeface="+mn-lt"/>
              </a:rPr>
              <a:t>=0</a:t>
            </a:r>
            <a:r>
              <a:rPr lang="zh-CN" altLang="en-US" sz="2400" b="1" dirty="0">
                <a:cs typeface="+mn-ea"/>
                <a:sym typeface="+mn-lt"/>
              </a:rPr>
              <a:t>的命令字</a:t>
            </a:r>
            <a:endParaRPr lang="zh-CN" altLang="en-US" sz="2400" b="1" dirty="0">
              <a:cs typeface="+mn-ea"/>
              <a:sym typeface="+mn-lt"/>
            </a:endParaRPr>
          </a:p>
          <a:p>
            <a:pPr>
              <a:lnSpc>
                <a:spcPct val="105000"/>
              </a:lnSpc>
              <a:buFont typeface="Wingdings" panose="05000000000000000000" pitchFamily="2" charset="2"/>
              <a:buNone/>
            </a:pPr>
            <a:r>
              <a:rPr lang="zh-CN" altLang="en-US" sz="2400" b="1" dirty="0">
                <a:cs typeface="+mn-ea"/>
                <a:sym typeface="+mn-lt"/>
              </a:rPr>
              <a:t>    </a:t>
            </a:r>
            <a:r>
              <a:rPr lang="en-US" altLang="zh-CN" sz="2400" b="1" dirty="0">
                <a:cs typeface="+mn-ea"/>
                <a:sym typeface="+mn-lt"/>
              </a:rPr>
              <a:t>OUT  DX</a:t>
            </a:r>
            <a:r>
              <a:rPr lang="zh-CN" altLang="en-US" sz="2400" b="1" dirty="0">
                <a:cs typeface="+mn-ea"/>
                <a:sym typeface="+mn-lt"/>
              </a:rPr>
              <a:t>，</a:t>
            </a:r>
            <a:r>
              <a:rPr lang="en-US" altLang="zh-CN" sz="2400" b="1" dirty="0">
                <a:cs typeface="+mn-ea"/>
                <a:sym typeface="+mn-lt"/>
              </a:rPr>
              <a:t>AL          </a:t>
            </a:r>
            <a:r>
              <a:rPr lang="zh-CN" altLang="en-US" sz="2400" b="1" dirty="0">
                <a:cs typeface="+mn-ea"/>
                <a:sym typeface="+mn-lt"/>
              </a:rPr>
              <a:t>；送到命令口</a:t>
            </a:r>
            <a:endParaRPr lang="zh-CN" altLang="en-US" sz="2400" b="1" dirty="0">
              <a:cs typeface="+mn-ea"/>
              <a:sym typeface="+mn-lt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5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35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35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2355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2355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2355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2355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2355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2355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4" grpId="0" uiExpand="1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533400"/>
            <a:ext cx="8458200" cy="5943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>
              <a:lnSpc>
                <a:spcPct val="120000"/>
              </a:lnSpc>
              <a:buFont typeface="Wingdings" panose="05000000000000000000" pitchFamily="2" charset="2"/>
              <a:buNone/>
            </a:pPr>
            <a:r>
              <a:rPr lang="en-US" altLang="zh-CN" sz="3600" b="1" dirty="0">
                <a:cs typeface="+mn-ea"/>
                <a:sym typeface="+mn-lt"/>
              </a:rPr>
              <a:t>  </a:t>
            </a:r>
            <a:endParaRPr lang="en-US" altLang="zh-CN" b="1" dirty="0">
              <a:cs typeface="+mn-ea"/>
              <a:sym typeface="+mn-lt"/>
            </a:endParaRPr>
          </a:p>
        </p:txBody>
      </p:sp>
      <p:sp>
        <p:nvSpPr>
          <p:cNvPr id="24579" name="Text Box 3"/>
          <p:cNvSpPr txBox="1">
            <a:spLocks noChangeArrowheads="1"/>
          </p:cNvSpPr>
          <p:nvPr/>
        </p:nvSpPr>
        <p:spPr bwMode="auto">
          <a:xfrm>
            <a:off x="892175" y="1411283"/>
            <a:ext cx="7435850" cy="43211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20000"/>
              </a:spcBef>
            </a:pP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例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3</a:t>
            </a: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：利用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8255A</a:t>
            </a: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的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PC</a:t>
            </a:r>
            <a:r>
              <a:rPr kumimoji="1" lang="en-US" altLang="zh-CN" baseline="-25000" dirty="0">
                <a:latin typeface="+mn-lt"/>
                <a:ea typeface="+mn-ea"/>
                <a:cs typeface="+mn-ea"/>
                <a:sym typeface="+mn-lt"/>
              </a:rPr>
              <a:t>7</a:t>
            </a: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产生负脉冲，作打印机接口电路的数据选通信号，其程序段为：</a:t>
            </a:r>
            <a:endParaRPr kumimoji="1" lang="zh-CN" altLang="en-US" dirty="0">
              <a:latin typeface="+mn-lt"/>
              <a:ea typeface="+mn-ea"/>
              <a:cs typeface="+mn-ea"/>
              <a:sym typeface="+mn-lt"/>
            </a:endParaRPr>
          </a:p>
          <a:p>
            <a:pPr>
              <a:spcBef>
                <a:spcPct val="45000"/>
              </a:spcBef>
            </a:pP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    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MOV  DX</a:t>
            </a: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，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303H               </a:t>
            </a: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；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8255A</a:t>
            </a: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命令口</a:t>
            </a:r>
            <a:endParaRPr kumimoji="1" lang="zh-CN" altLang="en-US" dirty="0">
              <a:latin typeface="+mn-lt"/>
              <a:ea typeface="+mn-ea"/>
              <a:cs typeface="+mn-ea"/>
              <a:sym typeface="+mn-lt"/>
            </a:endParaRPr>
          </a:p>
          <a:p>
            <a:pPr>
              <a:spcBef>
                <a:spcPct val="10000"/>
              </a:spcBef>
            </a:pP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    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MOV  AL</a:t>
            </a: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，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0000</a:t>
            </a:r>
            <a:r>
              <a:rPr kumimoji="1" lang="en-US" altLang="zh-CN" dirty="0">
                <a:solidFill>
                  <a:srgbClr val="009900"/>
                </a:solidFill>
                <a:latin typeface="+mn-lt"/>
                <a:ea typeface="+mn-ea"/>
                <a:cs typeface="+mn-ea"/>
                <a:sym typeface="+mn-lt"/>
              </a:rPr>
              <a:t>111</a:t>
            </a:r>
            <a:r>
              <a:rPr kumimoji="1" lang="en-US" altLang="zh-CN" dirty="0">
                <a:solidFill>
                  <a:srgbClr val="0033CC"/>
                </a:solidFill>
                <a:latin typeface="+mn-lt"/>
                <a:ea typeface="+mn-ea"/>
                <a:cs typeface="+mn-ea"/>
                <a:sym typeface="+mn-lt"/>
              </a:rPr>
              <a:t>0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B      </a:t>
            </a: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；置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PC</a:t>
            </a:r>
            <a:r>
              <a:rPr kumimoji="1" lang="en-US" altLang="zh-CN" baseline="-25000" dirty="0">
                <a:latin typeface="+mn-lt"/>
                <a:ea typeface="+mn-ea"/>
                <a:cs typeface="+mn-ea"/>
                <a:sym typeface="+mn-lt"/>
              </a:rPr>
              <a:t>7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=0</a:t>
            </a:r>
            <a:endParaRPr kumimoji="1" lang="en-US" altLang="zh-CN" dirty="0">
              <a:latin typeface="+mn-lt"/>
              <a:ea typeface="+mn-ea"/>
              <a:cs typeface="+mn-ea"/>
              <a:sym typeface="+mn-lt"/>
            </a:endParaRPr>
          </a:p>
          <a:p>
            <a:pPr>
              <a:spcBef>
                <a:spcPct val="10000"/>
              </a:spcBef>
            </a:pP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    OUT   DX</a:t>
            </a: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，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AL</a:t>
            </a:r>
            <a:endParaRPr kumimoji="1" lang="en-US" altLang="zh-CN" dirty="0">
              <a:latin typeface="+mn-lt"/>
              <a:ea typeface="+mn-ea"/>
              <a:cs typeface="+mn-ea"/>
              <a:sym typeface="+mn-lt"/>
            </a:endParaRPr>
          </a:p>
          <a:p>
            <a:pPr>
              <a:spcBef>
                <a:spcPct val="10000"/>
              </a:spcBef>
            </a:pP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    NOP                                    </a:t>
            </a: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；维持低电平</a:t>
            </a:r>
            <a:endParaRPr kumimoji="1" lang="zh-CN" altLang="en-US" dirty="0">
              <a:latin typeface="+mn-lt"/>
              <a:ea typeface="+mn-ea"/>
              <a:cs typeface="+mn-ea"/>
              <a:sym typeface="+mn-lt"/>
            </a:endParaRPr>
          </a:p>
          <a:p>
            <a:pPr>
              <a:spcBef>
                <a:spcPct val="10000"/>
              </a:spcBef>
            </a:pP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    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NOP    </a:t>
            </a:r>
            <a:endParaRPr kumimoji="1" lang="en-US" altLang="zh-CN" dirty="0">
              <a:latin typeface="+mn-lt"/>
              <a:ea typeface="+mn-ea"/>
              <a:cs typeface="+mn-ea"/>
              <a:sym typeface="+mn-lt"/>
            </a:endParaRPr>
          </a:p>
          <a:p>
            <a:pPr>
              <a:spcBef>
                <a:spcPct val="10000"/>
              </a:spcBef>
            </a:pP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    MOV  AL</a:t>
            </a: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，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0000</a:t>
            </a:r>
            <a:r>
              <a:rPr kumimoji="1" lang="en-US" altLang="zh-CN" dirty="0">
                <a:solidFill>
                  <a:srgbClr val="009900"/>
                </a:solidFill>
                <a:latin typeface="+mn-lt"/>
                <a:ea typeface="+mn-ea"/>
                <a:cs typeface="+mn-ea"/>
                <a:sym typeface="+mn-lt"/>
              </a:rPr>
              <a:t>111</a:t>
            </a:r>
            <a:r>
              <a:rPr kumimoji="1" lang="en-US" altLang="zh-CN" dirty="0">
                <a:solidFill>
                  <a:srgbClr val="0033CC"/>
                </a:solidFill>
                <a:latin typeface="+mn-lt"/>
                <a:ea typeface="+mn-ea"/>
                <a:cs typeface="+mn-ea"/>
                <a:sym typeface="+mn-lt"/>
              </a:rPr>
              <a:t>1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B       </a:t>
            </a: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；置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PC</a:t>
            </a:r>
            <a:r>
              <a:rPr kumimoji="1" lang="en-US" altLang="zh-CN" baseline="-25000" dirty="0">
                <a:latin typeface="+mn-lt"/>
                <a:ea typeface="+mn-ea"/>
                <a:cs typeface="+mn-ea"/>
                <a:sym typeface="+mn-lt"/>
              </a:rPr>
              <a:t>7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=1</a:t>
            </a:r>
            <a:endParaRPr kumimoji="1" lang="en-US" altLang="zh-CN" dirty="0">
              <a:latin typeface="+mn-lt"/>
              <a:ea typeface="+mn-ea"/>
              <a:cs typeface="+mn-ea"/>
              <a:sym typeface="+mn-lt"/>
            </a:endParaRPr>
          </a:p>
          <a:p>
            <a:pPr>
              <a:spcBef>
                <a:spcPct val="10000"/>
              </a:spcBef>
            </a:pP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    OUT  DX</a:t>
            </a: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，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AL</a:t>
            </a:r>
            <a:endParaRPr kumimoji="1" lang="en-US" altLang="zh-CN" dirty="0">
              <a:latin typeface="+mn-lt"/>
              <a:ea typeface="+mn-ea"/>
              <a:cs typeface="+mn-ea"/>
              <a:sym typeface="+mn-lt"/>
            </a:endParaRPr>
          </a:p>
          <a:p>
            <a:endParaRPr kumimoji="1" lang="en-US" altLang="zh-CN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5844" name="Line 4"/>
          <p:cNvSpPr>
            <a:spLocks noChangeShapeType="1"/>
          </p:cNvSpPr>
          <p:nvPr/>
        </p:nvSpPr>
        <p:spPr bwMode="auto">
          <a:xfrm>
            <a:off x="4936423" y="5632066"/>
            <a:ext cx="122555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5845" name="Line 5"/>
          <p:cNvSpPr>
            <a:spLocks noChangeShapeType="1"/>
          </p:cNvSpPr>
          <p:nvPr/>
        </p:nvSpPr>
        <p:spPr bwMode="auto">
          <a:xfrm>
            <a:off x="6161973" y="5632066"/>
            <a:ext cx="0" cy="36036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0486" name="Line 6"/>
          <p:cNvSpPr>
            <a:spLocks noChangeShapeType="1"/>
          </p:cNvSpPr>
          <p:nvPr/>
        </p:nvSpPr>
        <p:spPr bwMode="auto">
          <a:xfrm>
            <a:off x="6161973" y="5992428"/>
            <a:ext cx="647700" cy="0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zh-CN" altLang="en-US">
              <a:cs typeface="+mn-ea"/>
              <a:sym typeface="+mn-lt"/>
            </a:endParaRPr>
          </a:p>
        </p:txBody>
      </p:sp>
      <p:sp>
        <p:nvSpPr>
          <p:cNvPr id="35847" name="Line 7"/>
          <p:cNvSpPr>
            <a:spLocks noChangeShapeType="1"/>
          </p:cNvSpPr>
          <p:nvPr/>
        </p:nvSpPr>
        <p:spPr bwMode="auto">
          <a:xfrm>
            <a:off x="6809673" y="5632066"/>
            <a:ext cx="0" cy="36036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5848" name="Line 8"/>
          <p:cNvSpPr>
            <a:spLocks noChangeShapeType="1"/>
          </p:cNvSpPr>
          <p:nvPr/>
        </p:nvSpPr>
        <p:spPr bwMode="auto">
          <a:xfrm>
            <a:off x="6808086" y="5632066"/>
            <a:ext cx="144145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0490" name="AutoShape 10"/>
          <p:cNvSpPr/>
          <p:nvPr/>
        </p:nvSpPr>
        <p:spPr bwMode="auto">
          <a:xfrm>
            <a:off x="4859338" y="3792353"/>
            <a:ext cx="217487" cy="1508309"/>
          </a:xfrm>
          <a:prstGeom prst="rightBrace">
            <a:avLst>
              <a:gd name="adj1" fmla="val 66241"/>
              <a:gd name="adj2" fmla="val 50000"/>
            </a:avLst>
          </a:prstGeom>
          <a:noFill/>
          <a:ln w="28575">
            <a:solidFill>
              <a:srgbClr val="FF9900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0491" name="Line 11"/>
          <p:cNvSpPr>
            <a:spLocks noChangeShapeType="1"/>
          </p:cNvSpPr>
          <p:nvPr/>
        </p:nvSpPr>
        <p:spPr bwMode="auto">
          <a:xfrm>
            <a:off x="5148263" y="4437063"/>
            <a:ext cx="1439862" cy="1439862"/>
          </a:xfrm>
          <a:prstGeom prst="line">
            <a:avLst/>
          </a:prstGeom>
          <a:noFill/>
          <a:ln w="9525">
            <a:solidFill>
              <a:srgbClr val="FF9900"/>
            </a:solidFill>
            <a:rou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250"/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1250"/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1250"/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24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245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20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04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245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245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9" grpId="0" uiExpand="1" build="allAtOnce"/>
      <p:bldP spid="20490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293328"/>
            <a:ext cx="7772400" cy="47672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>
              <a:lnSpc>
                <a:spcPct val="120000"/>
              </a:lnSpc>
              <a:buFont typeface="Wingdings" panose="05000000000000000000" pitchFamily="2" charset="2"/>
              <a:buChar char="n"/>
            </a:pPr>
            <a:r>
              <a:rPr lang="zh-CN" altLang="en-US" sz="2600" b="1" dirty="0">
                <a:solidFill>
                  <a:srgbClr val="C00000"/>
                </a:solidFill>
                <a:cs typeface="+mn-ea"/>
                <a:sym typeface="+mn-lt"/>
              </a:rPr>
              <a:t>关于两个命令的使用</a:t>
            </a:r>
            <a:endParaRPr lang="zh-CN" altLang="en-US" sz="2600" b="1" dirty="0">
              <a:solidFill>
                <a:srgbClr val="C00000"/>
              </a:solidFill>
              <a:cs typeface="+mn-ea"/>
              <a:sym typeface="+mn-lt"/>
            </a:endParaRPr>
          </a:p>
          <a:p>
            <a:pPr marL="514350" indent="-514350">
              <a:lnSpc>
                <a:spcPct val="120000"/>
              </a:lnSpc>
              <a:buFont typeface="+mj-ea"/>
              <a:buAutoNum type="circleNumDbPlain"/>
            </a:pPr>
            <a:r>
              <a:rPr lang="zh-CN" altLang="en-US" sz="2400" b="1" dirty="0">
                <a:cs typeface="+mn-ea"/>
                <a:sym typeface="+mn-lt"/>
              </a:rPr>
              <a:t>方式命令是对</a:t>
            </a:r>
            <a:r>
              <a:rPr lang="en-US" altLang="zh-CN" sz="2400" b="1" dirty="0">
                <a:cs typeface="+mn-ea"/>
                <a:sym typeface="+mn-lt"/>
              </a:rPr>
              <a:t>8255A</a:t>
            </a:r>
            <a:r>
              <a:rPr lang="zh-CN" altLang="en-US" sz="2400" b="1" dirty="0">
                <a:cs typeface="+mn-ea"/>
                <a:sym typeface="+mn-lt"/>
              </a:rPr>
              <a:t>的</a:t>
            </a:r>
            <a:r>
              <a:rPr lang="en-US" altLang="zh-CN" sz="2400" b="1" dirty="0">
                <a:cs typeface="+mn-ea"/>
                <a:sym typeface="+mn-lt"/>
              </a:rPr>
              <a:t>3</a:t>
            </a:r>
            <a:r>
              <a:rPr lang="zh-CN" altLang="en-US" sz="2400" b="1" dirty="0">
                <a:cs typeface="+mn-ea"/>
                <a:sym typeface="+mn-lt"/>
              </a:rPr>
              <a:t>个端口的工作方式及功能进行指定（即</a:t>
            </a:r>
            <a:r>
              <a:rPr lang="zh-CN" altLang="en-US" sz="2400" b="1" dirty="0">
                <a:solidFill>
                  <a:srgbClr val="0033CC"/>
                </a:solidFill>
                <a:cs typeface="+mn-ea"/>
                <a:sym typeface="+mn-lt"/>
              </a:rPr>
              <a:t>初始化</a:t>
            </a:r>
            <a:r>
              <a:rPr lang="zh-CN" altLang="en-US" sz="2400" b="1" dirty="0">
                <a:cs typeface="+mn-ea"/>
                <a:sym typeface="+mn-lt"/>
              </a:rPr>
              <a:t>），初始化工作要在</a:t>
            </a:r>
            <a:r>
              <a:rPr lang="zh-CN" altLang="en-US" sz="2400" b="1" dirty="0">
                <a:solidFill>
                  <a:srgbClr val="0033CC"/>
                </a:solidFill>
                <a:cs typeface="+mn-ea"/>
                <a:sym typeface="+mn-lt"/>
              </a:rPr>
              <a:t>使用</a:t>
            </a:r>
            <a:r>
              <a:rPr lang="en-US" altLang="zh-CN" sz="2400" b="1" dirty="0">
                <a:solidFill>
                  <a:srgbClr val="0033CC"/>
                </a:solidFill>
                <a:cs typeface="+mn-ea"/>
                <a:sym typeface="+mn-lt"/>
              </a:rPr>
              <a:t>8255A</a:t>
            </a:r>
            <a:r>
              <a:rPr lang="zh-CN" altLang="en-US" sz="2400" b="1" dirty="0">
                <a:solidFill>
                  <a:srgbClr val="0033CC"/>
                </a:solidFill>
                <a:cs typeface="+mn-ea"/>
                <a:sym typeface="+mn-lt"/>
              </a:rPr>
              <a:t>之前</a:t>
            </a:r>
            <a:r>
              <a:rPr lang="zh-CN" altLang="en-US" sz="2400" b="1" dirty="0">
                <a:cs typeface="+mn-ea"/>
                <a:sym typeface="+mn-lt"/>
              </a:rPr>
              <a:t>进行。</a:t>
            </a:r>
            <a:endParaRPr lang="zh-CN" altLang="en-US" sz="2400" b="1" dirty="0">
              <a:cs typeface="+mn-ea"/>
              <a:sym typeface="+mn-lt"/>
            </a:endParaRPr>
          </a:p>
          <a:p>
            <a:pPr marL="514350" indent="-514350">
              <a:lnSpc>
                <a:spcPct val="120000"/>
              </a:lnSpc>
              <a:buClr>
                <a:schemeClr val="tx1"/>
              </a:buClr>
              <a:buFont typeface="+mj-ea"/>
              <a:buAutoNum type="circleNumDbPlain"/>
            </a:pPr>
            <a:r>
              <a:rPr lang="zh-CN" altLang="en-US" sz="2400" b="1" dirty="0">
                <a:solidFill>
                  <a:srgbClr val="0033CC"/>
                </a:solidFill>
                <a:cs typeface="+mn-ea"/>
                <a:sym typeface="+mn-lt"/>
              </a:rPr>
              <a:t>按位置位</a:t>
            </a:r>
            <a:r>
              <a:rPr lang="en-US" altLang="zh-CN" sz="2400" b="1" dirty="0">
                <a:solidFill>
                  <a:srgbClr val="0033CC"/>
                </a:solidFill>
                <a:cs typeface="+mn-ea"/>
                <a:sym typeface="+mn-lt"/>
              </a:rPr>
              <a:t>/</a:t>
            </a:r>
            <a:r>
              <a:rPr lang="zh-CN" altLang="en-US" sz="2400" b="1" dirty="0">
                <a:solidFill>
                  <a:srgbClr val="0033CC"/>
                </a:solidFill>
                <a:cs typeface="+mn-ea"/>
                <a:sym typeface="+mn-lt"/>
              </a:rPr>
              <a:t>复位命令只是对</a:t>
            </a:r>
            <a:r>
              <a:rPr lang="en-US" altLang="zh-CN" sz="2400" b="1" dirty="0">
                <a:solidFill>
                  <a:srgbClr val="0033CC"/>
                </a:solidFill>
                <a:cs typeface="+mn-ea"/>
                <a:sym typeface="+mn-lt"/>
              </a:rPr>
              <a:t>PC</a:t>
            </a:r>
            <a:r>
              <a:rPr lang="zh-CN" altLang="en-US" sz="2400" b="1" dirty="0">
                <a:solidFill>
                  <a:srgbClr val="0033CC"/>
                </a:solidFill>
                <a:cs typeface="+mn-ea"/>
                <a:sym typeface="+mn-lt"/>
              </a:rPr>
              <a:t>口的输出进行控制</a:t>
            </a:r>
            <a:r>
              <a:rPr lang="zh-CN" altLang="en-US" sz="2400" b="1" dirty="0">
                <a:cs typeface="+mn-ea"/>
                <a:sym typeface="+mn-lt"/>
              </a:rPr>
              <a:t>，使用它不破坏已经建立的</a:t>
            </a:r>
            <a:r>
              <a:rPr lang="en-US" altLang="zh-CN" sz="2400" b="1" dirty="0">
                <a:cs typeface="+mn-ea"/>
                <a:sym typeface="+mn-lt"/>
              </a:rPr>
              <a:t>3</a:t>
            </a:r>
            <a:r>
              <a:rPr lang="zh-CN" altLang="en-US" sz="2400" b="1" dirty="0">
                <a:cs typeface="+mn-ea"/>
                <a:sym typeface="+mn-lt"/>
              </a:rPr>
              <a:t>种工作方式，而是对它们实现动态控制的一种支持，它可放在初始化程序以后的</a:t>
            </a:r>
            <a:r>
              <a:rPr lang="zh-CN" altLang="en-US" sz="2400" b="1" dirty="0">
                <a:solidFill>
                  <a:srgbClr val="0033CC"/>
                </a:solidFill>
                <a:cs typeface="+mn-ea"/>
                <a:sym typeface="+mn-lt"/>
              </a:rPr>
              <a:t>任何地方</a:t>
            </a:r>
            <a:r>
              <a:rPr lang="zh-CN" altLang="en-US" sz="2400" b="1" dirty="0">
                <a:cs typeface="+mn-ea"/>
                <a:sym typeface="+mn-lt"/>
              </a:rPr>
              <a:t>。</a:t>
            </a:r>
            <a:endParaRPr lang="en-US" altLang="zh-CN" sz="2400" b="1" dirty="0">
              <a:cs typeface="+mn-ea"/>
              <a:sym typeface="+mn-lt"/>
            </a:endParaRPr>
          </a:p>
          <a:p>
            <a:pPr marL="514350" indent="-514350">
              <a:lnSpc>
                <a:spcPct val="120000"/>
              </a:lnSpc>
              <a:buFont typeface="+mj-ea"/>
              <a:buAutoNum type="circleNumDbPlain"/>
            </a:pPr>
            <a:r>
              <a:rPr lang="zh-CN" altLang="en-US" sz="2400" b="1" dirty="0">
                <a:cs typeface="+mn-ea"/>
                <a:sym typeface="+mn-lt"/>
              </a:rPr>
              <a:t>两个命令的</a:t>
            </a:r>
            <a:r>
              <a:rPr lang="zh-CN" altLang="en-US" sz="2400" b="1" dirty="0">
                <a:solidFill>
                  <a:srgbClr val="0033CC"/>
                </a:solidFill>
                <a:cs typeface="+mn-ea"/>
                <a:sym typeface="+mn-lt"/>
              </a:rPr>
              <a:t>最高位（</a:t>
            </a:r>
            <a:r>
              <a:rPr lang="en-US" altLang="zh-CN" sz="2400" b="1" dirty="0">
                <a:solidFill>
                  <a:srgbClr val="0033CC"/>
                </a:solidFill>
                <a:cs typeface="+mn-ea"/>
                <a:sym typeface="+mn-lt"/>
              </a:rPr>
              <a:t>D7</a:t>
            </a:r>
            <a:r>
              <a:rPr lang="zh-CN" altLang="en-US" sz="2400" b="1" dirty="0">
                <a:solidFill>
                  <a:srgbClr val="0033CC"/>
                </a:solidFill>
                <a:cs typeface="+mn-ea"/>
                <a:sym typeface="+mn-lt"/>
              </a:rPr>
              <a:t>）都分配作了特征位</a:t>
            </a:r>
            <a:r>
              <a:rPr lang="zh-CN" altLang="en-US" sz="2400" b="1" dirty="0">
                <a:cs typeface="+mn-ea"/>
                <a:sym typeface="+mn-lt"/>
              </a:rPr>
              <a:t>，之所以要设置特征位，是为了识别两个不同的命令（写到同一地址）。</a:t>
            </a:r>
            <a:endParaRPr lang="zh-CN" altLang="en-US" sz="2400" b="1" dirty="0">
              <a:cs typeface="+mn-ea"/>
              <a:sym typeface="+mn-lt"/>
            </a:endParaRPr>
          </a:p>
          <a:p>
            <a:pPr>
              <a:lnSpc>
                <a:spcPct val="120000"/>
              </a:lnSpc>
              <a:buFont typeface="Wingdings" panose="05000000000000000000" pitchFamily="2" charset="2"/>
              <a:buNone/>
            </a:pPr>
            <a:endParaRPr lang="zh-CN" altLang="en-US" sz="2600" b="1" dirty="0">
              <a:cs typeface="+mn-ea"/>
              <a:sym typeface="+mn-lt"/>
            </a:endParaRPr>
          </a:p>
        </p:txBody>
      </p:sp>
    </p:spTree>
  </p:cSld>
  <p:clrMapOvr>
    <a:masterClrMapping/>
  </p:clrMapOvr>
  <p:transition>
    <p:random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ext Box 4"/>
          <p:cNvSpPr txBox="1">
            <a:spLocks noChangeArrowheads="1"/>
          </p:cNvSpPr>
          <p:nvPr/>
        </p:nvSpPr>
        <p:spPr bwMode="auto">
          <a:xfrm>
            <a:off x="763587" y="1526956"/>
            <a:ext cx="7616825" cy="16040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457200" indent="-457200" algn="just">
              <a:lnSpc>
                <a:spcPct val="130000"/>
              </a:lnSpc>
              <a:spcBef>
                <a:spcPct val="20000"/>
              </a:spcBef>
              <a:buClr>
                <a:schemeClr val="tx1"/>
              </a:buClr>
              <a:buSzPct val="100000"/>
              <a:buFont typeface="+mj-ea"/>
              <a:buAutoNum type="circleNumDbPlain" startAt="4"/>
            </a:pPr>
            <a:r>
              <a:rPr kumimoji="1" lang="zh-CN" altLang="en-US" dirty="0">
                <a:solidFill>
                  <a:srgbClr val="0033CC"/>
                </a:solidFill>
                <a:latin typeface="+mn-lt"/>
                <a:ea typeface="+mn-ea"/>
                <a:cs typeface="+mn-ea"/>
                <a:sym typeface="+mn-lt"/>
              </a:rPr>
              <a:t>按位置位</a:t>
            </a:r>
            <a:r>
              <a:rPr kumimoji="1" lang="en-US" altLang="zh-CN" dirty="0">
                <a:solidFill>
                  <a:srgbClr val="0033CC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kumimoji="1" lang="zh-CN" altLang="en-US" dirty="0">
                <a:solidFill>
                  <a:srgbClr val="0033CC"/>
                </a:solidFill>
                <a:latin typeface="+mn-lt"/>
                <a:ea typeface="+mn-ea"/>
                <a:cs typeface="+mn-ea"/>
                <a:sym typeface="+mn-lt"/>
              </a:rPr>
              <a:t>复位</a:t>
            </a: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的命令代码</a:t>
            </a:r>
            <a:r>
              <a:rPr kumimoji="1" lang="zh-CN" altLang="en-US" dirty="0">
                <a:solidFill>
                  <a:srgbClr val="0033CC"/>
                </a:solidFill>
                <a:latin typeface="+mn-lt"/>
                <a:ea typeface="+mn-ea"/>
                <a:cs typeface="+mn-ea"/>
                <a:sym typeface="+mn-lt"/>
              </a:rPr>
              <a:t>只能写入命令口</a:t>
            </a: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，而不能写到数据口（因为是命令）。</a:t>
            </a:r>
            <a:endParaRPr kumimoji="1" lang="zh-CN" altLang="en-US" dirty="0">
              <a:latin typeface="+mn-lt"/>
              <a:ea typeface="+mn-ea"/>
              <a:cs typeface="+mn-ea"/>
              <a:sym typeface="+mn-lt"/>
            </a:endParaRPr>
          </a:p>
          <a:p>
            <a:pPr marL="0" indent="0" algn="just">
              <a:lnSpc>
                <a:spcPct val="130000"/>
              </a:lnSpc>
              <a:spcBef>
                <a:spcPct val="20000"/>
              </a:spcBef>
              <a:buFont typeface="+mj-ea"/>
              <a:buNone/>
            </a:pPr>
            <a:endParaRPr kumimoji="1" lang="zh-CN" altLang="en-US" dirty="0">
              <a:solidFill>
                <a:srgbClr val="0099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>
    <p:random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3556" name="Text Box 4"/>
          <p:cNvSpPr txBox="1">
            <a:spLocks noChangeArrowheads="1"/>
          </p:cNvSpPr>
          <p:nvPr/>
        </p:nvSpPr>
        <p:spPr bwMode="auto">
          <a:xfrm>
            <a:off x="102235" y="1127125"/>
            <a:ext cx="8939530" cy="5561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R="0" defTabSz="914400" eaLnBrk="1" hangingPunct="1">
              <a:lnSpc>
                <a:spcPct val="110000"/>
              </a:lnSpc>
              <a:spcBef>
                <a:spcPct val="20000"/>
              </a:spcBef>
              <a:buClrTx/>
              <a:buSzTx/>
              <a:buFontTx/>
              <a:defRPr/>
            </a:pPr>
            <a:r>
              <a:rPr kumimoji="1" lang="en-US" altLang="zh-CN" sz="2800" b="1" kern="1200" cap="none" spc="0" normalizeH="0" baseline="0" noProof="0">
                <a:solidFill>
                  <a:schemeClr val="accent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楷体_GB2312" pitchFamily="49" charset="-122"/>
                <a:ea typeface="楷体_GB2312" pitchFamily="49" charset="-122"/>
                <a:cs typeface="+mn-cs"/>
              </a:rPr>
              <a:t>A</a:t>
            </a:r>
            <a:r>
              <a:rPr kumimoji="1" lang="zh-CN" altLang="en-US" sz="2800" b="1" kern="1200" cap="none" spc="0" normalizeH="0" baseline="0" noProof="0">
                <a:solidFill>
                  <a:schemeClr val="accent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楷体_GB2312" pitchFamily="49" charset="-122"/>
                <a:ea typeface="楷体_GB2312" pitchFamily="49" charset="-122"/>
                <a:cs typeface="+mn-cs"/>
              </a:rPr>
              <a:t>口和</a:t>
            </a:r>
            <a:r>
              <a:rPr kumimoji="1" lang="en-US" altLang="zh-CN" sz="2800" b="1" kern="1200" cap="none" spc="0" normalizeH="0" baseline="0" noProof="0">
                <a:solidFill>
                  <a:schemeClr val="accent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楷体_GB2312" pitchFamily="49" charset="-122"/>
                <a:ea typeface="楷体_GB2312" pitchFamily="49" charset="-122"/>
                <a:cs typeface="+mn-cs"/>
              </a:rPr>
              <a:t>B</a:t>
            </a:r>
            <a:r>
              <a:rPr kumimoji="1" lang="zh-CN" altLang="en-US" sz="2800" b="1" kern="1200" cap="none" spc="0" normalizeH="0" baseline="0" noProof="0">
                <a:solidFill>
                  <a:schemeClr val="accent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楷体_GB2312" pitchFamily="49" charset="-122"/>
                <a:ea typeface="楷体_GB2312" pitchFamily="49" charset="-122"/>
                <a:cs typeface="+mn-cs"/>
              </a:rPr>
              <a:t>口另一个有趣的使用方法</a:t>
            </a:r>
            <a:endParaRPr kumimoji="1" lang="zh-CN" altLang="en-US" sz="2800" b="1" kern="1200" cap="none" spc="0" normalizeH="0" baseline="0" noProof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楷体_GB2312" pitchFamily="49" charset="-122"/>
              <a:ea typeface="楷体_GB2312" pitchFamily="49" charset="-122"/>
              <a:cs typeface="+mn-cs"/>
            </a:endParaRPr>
          </a:p>
          <a:p>
            <a:pPr marR="0" defTabSz="914400" eaLnBrk="1" hangingPunct="1">
              <a:lnSpc>
                <a:spcPct val="110000"/>
              </a:lnSpc>
              <a:spcBef>
                <a:spcPct val="20000"/>
              </a:spcBef>
              <a:buClrTx/>
              <a:buSzTx/>
              <a:buFontTx/>
              <a:defRPr/>
            </a:pPr>
            <a:r>
              <a:rPr kumimoji="1" lang="zh-CN" altLang="en-US" sz="2800" b="1" kern="1200" cap="none" spc="0" normalizeH="0" baseline="0" noProof="0">
                <a:effectLst>
                  <a:outerShdw blurRad="38100" dist="38100" dir="2700000" algn="tl">
                    <a:srgbClr val="000000"/>
                  </a:outerShdw>
                </a:effectLst>
                <a:latin typeface="楷体_GB2312" pitchFamily="49" charset="-122"/>
                <a:ea typeface="楷体_GB2312" pitchFamily="49" charset="-122"/>
                <a:cs typeface="+mn-cs"/>
              </a:rPr>
              <a:t>    </a:t>
            </a:r>
            <a:r>
              <a:rPr kumimoji="1" lang="en-US" altLang="zh-CN" sz="2800" b="1" kern="1200" cap="none" spc="0" normalizeH="0" baseline="0" noProof="0">
                <a:effectLst>
                  <a:outerShdw blurRad="38100" dist="38100" dir="2700000" algn="tl">
                    <a:srgbClr val="000000"/>
                  </a:outerShdw>
                </a:effectLst>
                <a:latin typeface="楷体_GB2312" pitchFamily="49" charset="-122"/>
                <a:ea typeface="楷体_GB2312" pitchFamily="49" charset="-122"/>
                <a:cs typeface="+mn-cs"/>
              </a:rPr>
              <a:t>A</a:t>
            </a:r>
            <a:r>
              <a:rPr kumimoji="1" lang="zh-CN" altLang="en-US" sz="2800" b="1" kern="1200" cap="none" spc="0" normalizeH="0" baseline="0" noProof="0">
                <a:effectLst>
                  <a:outerShdw blurRad="38100" dist="38100" dir="2700000" algn="tl">
                    <a:srgbClr val="000000"/>
                  </a:outerShdw>
                </a:effectLst>
                <a:latin typeface="楷体_GB2312" pitchFamily="49" charset="-122"/>
                <a:ea typeface="楷体_GB2312" pitchFamily="49" charset="-122"/>
                <a:cs typeface="+mn-cs"/>
              </a:rPr>
              <a:t>口、</a:t>
            </a:r>
            <a:r>
              <a:rPr kumimoji="1" lang="en-US" altLang="zh-CN" sz="2800" b="1" kern="1200" cap="none" spc="0" normalizeH="0" baseline="0" noProof="0">
                <a:effectLst>
                  <a:outerShdw blurRad="38100" dist="38100" dir="2700000" algn="tl">
                    <a:srgbClr val="000000"/>
                  </a:outerShdw>
                </a:effectLst>
                <a:latin typeface="楷体_GB2312" pitchFamily="49" charset="-122"/>
                <a:ea typeface="楷体_GB2312" pitchFamily="49" charset="-122"/>
                <a:cs typeface="+mn-cs"/>
              </a:rPr>
              <a:t>B</a:t>
            </a:r>
            <a:r>
              <a:rPr kumimoji="1" lang="zh-CN" altLang="en-US" sz="2800" b="1" kern="1200" cap="none" spc="0" normalizeH="0" baseline="0" noProof="0">
                <a:effectLst>
                  <a:outerShdw blurRad="38100" dist="38100" dir="2700000" algn="tl">
                    <a:srgbClr val="000000"/>
                  </a:outerShdw>
                </a:effectLst>
                <a:latin typeface="楷体_GB2312" pitchFamily="49" charset="-122"/>
                <a:ea typeface="楷体_GB2312" pitchFamily="49" charset="-122"/>
                <a:cs typeface="+mn-cs"/>
              </a:rPr>
              <a:t>口也可以按位输出高低电平，但它与</a:t>
            </a:r>
            <a:r>
              <a:rPr kumimoji="1" lang="en-US" altLang="zh-CN" sz="2800" b="1" kern="1200" cap="none" spc="0" normalizeH="0" baseline="0" noProof="0">
                <a:effectLst>
                  <a:outerShdw blurRad="38100" dist="38100" dir="2700000" algn="tl">
                    <a:srgbClr val="000000"/>
                  </a:outerShdw>
                </a:effectLst>
                <a:latin typeface="楷体_GB2312" pitchFamily="49" charset="-122"/>
                <a:ea typeface="楷体_GB2312" pitchFamily="49" charset="-122"/>
                <a:cs typeface="+mn-cs"/>
              </a:rPr>
              <a:t>C</a:t>
            </a:r>
            <a:r>
              <a:rPr kumimoji="1" lang="zh-CN" altLang="en-US" sz="2800" b="1" kern="1200" cap="none" spc="0" normalizeH="0" baseline="0" noProof="0">
                <a:effectLst>
                  <a:outerShdw blurRad="38100" dist="38100" dir="2700000" algn="tl">
                    <a:srgbClr val="000000"/>
                  </a:outerShdw>
                </a:effectLst>
                <a:latin typeface="楷体_GB2312" pitchFamily="49" charset="-122"/>
                <a:ea typeface="楷体_GB2312" pitchFamily="49" charset="-122"/>
                <a:cs typeface="+mn-cs"/>
              </a:rPr>
              <a:t>口的按位置位</a:t>
            </a:r>
            <a:r>
              <a:rPr kumimoji="1" lang="en-US" altLang="zh-CN" sz="2800" b="1" kern="1200" cap="none" spc="0" normalizeH="0" baseline="0" noProof="0">
                <a:effectLst>
                  <a:outerShdw blurRad="38100" dist="38100" dir="2700000" algn="tl">
                    <a:srgbClr val="000000"/>
                  </a:outerShdw>
                </a:effectLst>
                <a:latin typeface="楷体_GB2312" pitchFamily="49" charset="-122"/>
                <a:ea typeface="楷体_GB2312" pitchFamily="49" charset="-122"/>
                <a:cs typeface="+mn-cs"/>
              </a:rPr>
              <a:t>/</a:t>
            </a:r>
            <a:r>
              <a:rPr kumimoji="1" lang="zh-CN" altLang="en-US" sz="2800" b="1" kern="1200" cap="none" spc="0" normalizeH="0" baseline="0" noProof="0">
                <a:effectLst>
                  <a:outerShdw blurRad="38100" dist="38100" dir="2700000" algn="tl">
                    <a:srgbClr val="000000"/>
                  </a:outerShdw>
                </a:effectLst>
                <a:latin typeface="楷体_GB2312" pitchFamily="49" charset="-122"/>
                <a:ea typeface="楷体_GB2312" pitchFamily="49" charset="-122"/>
                <a:cs typeface="+mn-cs"/>
              </a:rPr>
              <a:t>复位命令有本质的差别，并且实现的方法也不同。</a:t>
            </a:r>
            <a:r>
              <a:rPr kumimoji="1" lang="en-US" altLang="zh-CN" sz="2800" b="1" kern="1200" cap="none" spc="0" normalizeH="0" baseline="0" noProof="0">
                <a:effectLst>
                  <a:outerShdw blurRad="38100" dist="38100" dir="2700000" algn="tl">
                    <a:srgbClr val="000000"/>
                  </a:outerShdw>
                </a:effectLst>
                <a:latin typeface="楷体_GB2312" pitchFamily="49" charset="-122"/>
                <a:ea typeface="楷体_GB2312" pitchFamily="49" charset="-122"/>
                <a:cs typeface="+mn-cs"/>
              </a:rPr>
              <a:t>A</a:t>
            </a:r>
            <a:r>
              <a:rPr kumimoji="1" lang="zh-CN" altLang="en-US" sz="2800" b="1" kern="1200" cap="none" spc="0" normalizeH="0" baseline="0" noProof="0">
                <a:effectLst>
                  <a:outerShdw blurRad="38100" dist="38100" dir="2700000" algn="tl">
                    <a:srgbClr val="000000"/>
                  </a:outerShdw>
                </a:effectLst>
                <a:latin typeface="楷体_GB2312" pitchFamily="49" charset="-122"/>
                <a:ea typeface="楷体_GB2312" pitchFamily="49" charset="-122"/>
                <a:cs typeface="+mn-cs"/>
              </a:rPr>
              <a:t>口、</a:t>
            </a:r>
            <a:r>
              <a:rPr kumimoji="1" lang="en-US" altLang="zh-CN" sz="2800" b="1" kern="1200" cap="none" spc="0" normalizeH="0" baseline="0" noProof="0">
                <a:effectLst>
                  <a:outerShdw blurRad="38100" dist="38100" dir="2700000" algn="tl">
                    <a:srgbClr val="000000"/>
                  </a:outerShdw>
                </a:effectLst>
                <a:latin typeface="楷体_GB2312" pitchFamily="49" charset="-122"/>
                <a:ea typeface="楷体_GB2312" pitchFamily="49" charset="-122"/>
                <a:cs typeface="+mn-cs"/>
              </a:rPr>
              <a:t>B</a:t>
            </a:r>
            <a:r>
              <a:rPr kumimoji="1" lang="zh-CN" altLang="en-US" sz="2800" b="1" kern="1200" cap="none" spc="0" normalizeH="0" baseline="0" noProof="0">
                <a:effectLst>
                  <a:outerShdw blurRad="38100" dist="38100" dir="2700000" algn="tl">
                    <a:srgbClr val="000000"/>
                  </a:outerShdw>
                </a:effectLst>
                <a:latin typeface="楷体_GB2312" pitchFamily="49" charset="-122"/>
                <a:ea typeface="楷体_GB2312" pitchFamily="49" charset="-122"/>
                <a:cs typeface="+mn-cs"/>
              </a:rPr>
              <a:t>口按位输出是以送</a:t>
            </a:r>
            <a:r>
              <a:rPr kumimoji="1" lang="zh-CN" altLang="en-US" sz="2800" b="1" kern="1200" cap="none" spc="0" normalizeH="0" baseline="0" noProof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楷体_GB2312" pitchFamily="49" charset="-122"/>
                <a:ea typeface="楷体_GB2312" pitchFamily="49" charset="-122"/>
                <a:cs typeface="+mn-cs"/>
              </a:rPr>
              <a:t>数据</a:t>
            </a:r>
            <a:r>
              <a:rPr kumimoji="1" lang="zh-CN" altLang="en-US" sz="2800" b="1" kern="1200" cap="none" spc="0" normalizeH="0" baseline="0" noProof="0">
                <a:effectLst>
                  <a:outerShdw blurRad="38100" dist="38100" dir="2700000" algn="tl">
                    <a:srgbClr val="000000"/>
                  </a:outerShdw>
                </a:effectLst>
                <a:latin typeface="楷体_GB2312" pitchFamily="49" charset="-122"/>
                <a:ea typeface="楷体_GB2312" pitchFamily="49" charset="-122"/>
                <a:cs typeface="+mn-cs"/>
              </a:rPr>
              <a:t>到</a:t>
            </a:r>
            <a:r>
              <a:rPr kumimoji="1" lang="en-US" altLang="zh-CN" sz="2800" b="1" kern="1200" cap="none" spc="0" normalizeH="0" baseline="0" noProof="0">
                <a:effectLst>
                  <a:outerShdw blurRad="38100" dist="38100" dir="2700000" algn="tl">
                    <a:srgbClr val="000000"/>
                  </a:outerShdw>
                </a:effectLst>
                <a:latin typeface="楷体_GB2312" pitchFamily="49" charset="-122"/>
                <a:ea typeface="楷体_GB2312" pitchFamily="49" charset="-122"/>
                <a:cs typeface="+mn-cs"/>
              </a:rPr>
              <a:t>A</a:t>
            </a:r>
            <a:r>
              <a:rPr kumimoji="1" lang="zh-CN" altLang="en-US" sz="2800" b="1" kern="1200" cap="none" spc="0" normalizeH="0" baseline="0" noProof="0">
                <a:effectLst>
                  <a:outerShdw blurRad="38100" dist="38100" dir="2700000" algn="tl">
                    <a:srgbClr val="000000"/>
                  </a:outerShdw>
                </a:effectLst>
                <a:latin typeface="楷体_GB2312" pitchFamily="49" charset="-122"/>
                <a:ea typeface="楷体_GB2312" pitchFamily="49" charset="-122"/>
                <a:cs typeface="+mn-cs"/>
              </a:rPr>
              <a:t>口、</a:t>
            </a:r>
            <a:r>
              <a:rPr kumimoji="1" lang="en-US" altLang="zh-CN" sz="2800" b="1" kern="1200" cap="none" spc="0" normalizeH="0" baseline="0" noProof="0">
                <a:effectLst>
                  <a:outerShdw blurRad="38100" dist="38100" dir="2700000" algn="tl">
                    <a:srgbClr val="000000"/>
                  </a:outerShdw>
                </a:effectLst>
                <a:latin typeface="楷体_GB2312" pitchFamily="49" charset="-122"/>
                <a:ea typeface="楷体_GB2312" pitchFamily="49" charset="-122"/>
                <a:cs typeface="+mn-cs"/>
              </a:rPr>
              <a:t>B</a:t>
            </a:r>
            <a:r>
              <a:rPr kumimoji="1" lang="zh-CN" altLang="en-US" sz="2800" b="1" kern="1200" cap="none" spc="0" normalizeH="0" baseline="0" noProof="0">
                <a:effectLst>
                  <a:outerShdw blurRad="38100" dist="38100" dir="2700000" algn="tl">
                    <a:srgbClr val="000000"/>
                  </a:outerShdw>
                </a:effectLst>
                <a:latin typeface="楷体_GB2312" pitchFamily="49" charset="-122"/>
                <a:ea typeface="楷体_GB2312" pitchFamily="49" charset="-122"/>
                <a:cs typeface="+mn-cs"/>
              </a:rPr>
              <a:t>口来实现的。</a:t>
            </a:r>
            <a:endParaRPr kumimoji="1" lang="zh-CN" altLang="en-US" sz="2800" b="1" kern="1200" cap="none" spc="0" normalizeH="0" baseline="0" noProof="0">
              <a:effectLst>
                <a:outerShdw blurRad="38100" dist="38100" dir="2700000" algn="tl">
                  <a:srgbClr val="000000"/>
                </a:outerShdw>
              </a:effectLst>
              <a:latin typeface="楷体_GB2312" pitchFamily="49" charset="-122"/>
              <a:ea typeface="楷体_GB2312" pitchFamily="49" charset="-122"/>
              <a:cs typeface="+mn-cs"/>
            </a:endParaRPr>
          </a:p>
          <a:p>
            <a:pPr marR="0" defTabSz="914400" eaLnBrk="1" hangingPunct="1">
              <a:lnSpc>
                <a:spcPct val="110000"/>
              </a:lnSpc>
              <a:spcBef>
                <a:spcPct val="20000"/>
              </a:spcBef>
              <a:buClrTx/>
              <a:buSzTx/>
              <a:buFontTx/>
              <a:defRPr/>
            </a:pPr>
            <a:r>
              <a:rPr kumimoji="1" lang="zh-CN" altLang="en-US" sz="2800" b="1" kern="1200" cap="none" spc="0" normalizeH="0" baseline="0" noProof="0">
                <a:effectLst>
                  <a:outerShdw blurRad="38100" dist="38100" dir="2700000" algn="tl">
                    <a:srgbClr val="000000"/>
                  </a:outerShdw>
                </a:effectLst>
                <a:latin typeface="楷体_GB2312" pitchFamily="49" charset="-122"/>
                <a:ea typeface="楷体_GB2312" pitchFamily="49" charset="-122"/>
                <a:cs typeface="+mn-cs"/>
              </a:rPr>
              <a:t>  </a:t>
            </a:r>
            <a:r>
              <a:rPr kumimoji="1" lang="zh-CN" altLang="en-US" sz="2800" b="1" kern="1200" cap="none" spc="0" normalizeH="0" baseline="0" noProof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楷体_GB2312" pitchFamily="49" charset="-122"/>
                <a:ea typeface="楷体_GB2312" pitchFamily="49" charset="-122"/>
                <a:cs typeface="+mn-cs"/>
              </a:rPr>
              <a:t>  </a:t>
            </a:r>
            <a:r>
              <a:rPr kumimoji="1" lang="zh-CN" altLang="en-US" sz="2800" b="1" kern="1200" cap="none" spc="0" normalizeH="0" baseline="0" noProof="0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楷体_GB2312" pitchFamily="49" charset="-122"/>
                <a:ea typeface="楷体_GB2312" pitchFamily="49" charset="-122"/>
                <a:cs typeface="+mn-cs"/>
              </a:rPr>
              <a:t>具体作法是：</a:t>
            </a:r>
            <a:r>
              <a:rPr kumimoji="1" lang="zh-CN" altLang="en-US" sz="2800" b="1" kern="1200" cap="none" spc="0" normalizeH="0" baseline="0" noProof="0">
                <a:effectLst>
                  <a:outerShdw blurRad="38100" dist="38100" dir="2700000" algn="tl">
                    <a:srgbClr val="000000"/>
                  </a:outerShdw>
                </a:effectLst>
                <a:latin typeface="楷体_GB2312" pitchFamily="49" charset="-122"/>
                <a:ea typeface="楷体_GB2312" pitchFamily="49" charset="-122"/>
                <a:cs typeface="+mn-cs"/>
              </a:rPr>
              <a:t>若要使某一位置高电平，则先对端口进行读操作，然后</a:t>
            </a:r>
            <a:r>
              <a:rPr kumimoji="1" lang="zh-CN" altLang="en-US" sz="2800" b="1" kern="1200" cap="none" spc="0" normalizeH="0" baseline="0" noProof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/>
                <a:ea typeface="楷体_GB2312" pitchFamily="49" charset="-122"/>
                <a:cs typeface="+mn-cs"/>
              </a:rPr>
              <a:t>“</a:t>
            </a:r>
            <a:r>
              <a:rPr kumimoji="1" lang="zh-CN" altLang="en-US" sz="2800" b="1" kern="1200" cap="none" spc="0" normalizeH="0" baseline="0" noProof="0">
                <a:effectLst>
                  <a:outerShdw blurRad="38100" dist="38100" dir="2700000" algn="tl">
                    <a:srgbClr val="000000"/>
                  </a:outerShdw>
                </a:effectLst>
                <a:latin typeface="楷体_GB2312" pitchFamily="49" charset="-122"/>
                <a:ea typeface="楷体_GB2312" pitchFamily="49" charset="-122"/>
                <a:cs typeface="+mn-cs"/>
              </a:rPr>
              <a:t>或</a:t>
            </a:r>
            <a:r>
              <a:rPr kumimoji="1" lang="zh-CN" altLang="en-US" sz="2800" b="1" kern="1200" cap="none" spc="0" normalizeH="0" baseline="0" noProof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/>
                <a:ea typeface="楷体_GB2312" pitchFamily="49" charset="-122"/>
                <a:cs typeface="+mn-cs"/>
              </a:rPr>
              <a:t>”</a:t>
            </a:r>
            <a:r>
              <a:rPr kumimoji="1" lang="zh-CN" altLang="en-US" sz="2800" b="1" kern="1200" cap="none" spc="0" normalizeH="0" baseline="0" noProof="0">
                <a:effectLst>
                  <a:outerShdw blurRad="38100" dist="38100" dir="2700000" algn="tl">
                    <a:srgbClr val="000000"/>
                  </a:outerShdw>
                </a:effectLst>
                <a:latin typeface="楷体_GB2312" pitchFamily="49" charset="-122"/>
                <a:ea typeface="楷体_GB2312" pitchFamily="49" charset="-122"/>
                <a:cs typeface="+mn-cs"/>
              </a:rPr>
              <a:t>上一个字节，此字节中的对应位为</a:t>
            </a:r>
            <a:r>
              <a:rPr kumimoji="1" lang="en-US" altLang="zh-CN" sz="2800" b="1" kern="1200" cap="none" spc="0" normalizeH="0" baseline="0" noProof="0">
                <a:effectLst>
                  <a:outerShdw blurRad="38100" dist="38100" dir="2700000" algn="tl">
                    <a:srgbClr val="000000"/>
                  </a:outerShdw>
                </a:effectLst>
                <a:latin typeface="楷体_GB2312" pitchFamily="49" charset="-122"/>
                <a:ea typeface="楷体_GB2312" pitchFamily="49" charset="-122"/>
                <a:cs typeface="+mn-cs"/>
              </a:rPr>
              <a:t>1</a:t>
            </a:r>
            <a:r>
              <a:rPr kumimoji="1" lang="zh-CN" altLang="en-US" sz="2800" b="1" kern="1200" cap="none" spc="0" normalizeH="0" baseline="0" noProof="0">
                <a:effectLst>
                  <a:outerShdw blurRad="38100" dist="38100" dir="2700000" algn="tl">
                    <a:srgbClr val="000000"/>
                  </a:outerShdw>
                </a:effectLst>
                <a:latin typeface="楷体_GB2312" pitchFamily="49" charset="-122"/>
                <a:ea typeface="楷体_GB2312" pitchFamily="49" charset="-122"/>
                <a:cs typeface="+mn-cs"/>
              </a:rPr>
              <a:t>，其它各位为</a:t>
            </a:r>
            <a:r>
              <a:rPr kumimoji="1" lang="en-US" altLang="zh-CN" sz="2800" b="1" kern="1200" cap="none" spc="0" normalizeH="0" baseline="0" noProof="0">
                <a:effectLst>
                  <a:outerShdw blurRad="38100" dist="38100" dir="2700000" algn="tl">
                    <a:srgbClr val="000000"/>
                  </a:outerShdw>
                </a:effectLst>
                <a:latin typeface="楷体_GB2312" pitchFamily="49" charset="-122"/>
                <a:ea typeface="楷体_GB2312" pitchFamily="49" charset="-122"/>
                <a:cs typeface="+mn-cs"/>
              </a:rPr>
              <a:t>0</a:t>
            </a:r>
            <a:r>
              <a:rPr kumimoji="1" lang="zh-CN" altLang="en-US" sz="2800" b="1" kern="1200" cap="none" spc="0" normalizeH="0" baseline="0" noProof="0">
                <a:effectLst>
                  <a:outerShdw blurRad="38100" dist="38100" dir="2700000" algn="tl">
                    <a:srgbClr val="000000"/>
                  </a:outerShdw>
                </a:effectLst>
                <a:latin typeface="楷体_GB2312" pitchFamily="49" charset="-122"/>
                <a:ea typeface="楷体_GB2312" pitchFamily="49" charset="-122"/>
                <a:cs typeface="+mn-cs"/>
              </a:rPr>
              <a:t>，最后再写回同一端口。</a:t>
            </a:r>
            <a:endParaRPr kumimoji="1" lang="zh-CN" altLang="en-US" sz="2800" b="1" kern="1200" cap="none" spc="0" normalizeH="0" baseline="0" noProof="0">
              <a:effectLst>
                <a:outerShdw blurRad="38100" dist="38100" dir="2700000" algn="tl">
                  <a:srgbClr val="000000"/>
                </a:outerShdw>
              </a:effectLst>
              <a:latin typeface="楷体_GB2312" pitchFamily="49" charset="-122"/>
              <a:ea typeface="楷体_GB2312" pitchFamily="49" charset="-122"/>
              <a:cs typeface="+mn-cs"/>
            </a:endParaRPr>
          </a:p>
          <a:p>
            <a:pPr marR="0" defTabSz="914400" eaLnBrk="1" hangingPunct="1">
              <a:lnSpc>
                <a:spcPct val="110000"/>
              </a:lnSpc>
              <a:spcBef>
                <a:spcPct val="20000"/>
              </a:spcBef>
              <a:buClrTx/>
              <a:buSzTx/>
              <a:buFontTx/>
              <a:defRPr/>
            </a:pPr>
            <a:r>
              <a:rPr kumimoji="1" lang="zh-CN" altLang="en-US" sz="2800" b="1" kern="1200" cap="none" spc="0" normalizeH="0" baseline="0" noProof="0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楷体_GB2312" pitchFamily="49" charset="-122"/>
                <a:ea typeface="楷体_GB2312" pitchFamily="49" charset="-122"/>
                <a:cs typeface="+mn-cs"/>
              </a:rPr>
              <a:t>    说明：对</a:t>
            </a:r>
            <a:r>
              <a:rPr kumimoji="1" lang="zh-CN" altLang="en-US" sz="2800" b="1" kern="1200" cap="none" spc="0" normalizeH="0" baseline="0" noProof="0">
                <a:solidFill>
                  <a:schemeClr val="accent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楷体_GB2312" pitchFamily="49" charset="-122"/>
                <a:ea typeface="楷体_GB2312" pitchFamily="49" charset="-122"/>
                <a:cs typeface="+mn-cs"/>
              </a:rPr>
              <a:t>输出口先读再写</a:t>
            </a:r>
            <a:r>
              <a:rPr kumimoji="1" lang="zh-CN" altLang="en-US" sz="2800" b="1" kern="1200" cap="none" spc="0" normalizeH="0" baseline="0" noProof="0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楷体_GB2312" pitchFamily="49" charset="-122"/>
                <a:ea typeface="楷体_GB2312" pitchFamily="49" charset="-122"/>
                <a:cs typeface="+mn-cs"/>
              </a:rPr>
              <a:t>的前提是</a:t>
            </a:r>
            <a:r>
              <a:rPr kumimoji="1" lang="en-US" altLang="zh-CN" sz="2800" b="1" kern="1200" cap="none" spc="0" normalizeH="0" baseline="0" noProof="0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楷体_GB2312" pitchFamily="49" charset="-122"/>
                <a:ea typeface="楷体_GB2312" pitchFamily="49" charset="-122"/>
                <a:cs typeface="+mn-cs"/>
              </a:rPr>
              <a:t>8255</a:t>
            </a:r>
            <a:r>
              <a:rPr kumimoji="1" lang="zh-CN" altLang="en-US" sz="2800" b="1" kern="1200" cap="none" spc="0" normalizeH="0" baseline="0" noProof="0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楷体_GB2312" pitchFamily="49" charset="-122"/>
                <a:ea typeface="楷体_GB2312" pitchFamily="49" charset="-122"/>
                <a:cs typeface="+mn-cs"/>
              </a:rPr>
              <a:t>的输出有</a:t>
            </a:r>
            <a:r>
              <a:rPr kumimoji="1" lang="zh-CN" altLang="en-US" sz="2800" b="1" kern="1200" cap="none" spc="0" normalizeH="0" baseline="0" noProof="0">
                <a:solidFill>
                  <a:schemeClr val="accent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楷体_GB2312" pitchFamily="49" charset="-122"/>
                <a:ea typeface="楷体_GB2312" pitchFamily="49" charset="-122"/>
                <a:cs typeface="+mn-cs"/>
              </a:rPr>
              <a:t>锁存能力</a:t>
            </a:r>
            <a:r>
              <a:rPr kumimoji="1" lang="zh-CN" altLang="en-US" sz="2800" b="1" kern="1200" cap="none" spc="0" normalizeH="0" baseline="0" noProof="0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楷体_GB2312" pitchFamily="49" charset="-122"/>
                <a:ea typeface="楷体_GB2312" pitchFamily="49" charset="-122"/>
                <a:cs typeface="+mn-cs"/>
              </a:rPr>
              <a:t>。若定义数据口为输出而对其执行</a:t>
            </a:r>
            <a:r>
              <a:rPr kumimoji="1" lang="en-US" altLang="zh-CN" sz="2800" b="1" kern="1200" cap="none" spc="0" normalizeH="0" baseline="0" noProof="0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楷体_GB2312" pitchFamily="49" charset="-122"/>
                <a:ea typeface="楷体_GB2312" pitchFamily="49" charset="-122"/>
                <a:cs typeface="+mn-cs"/>
              </a:rPr>
              <a:t>IN</a:t>
            </a:r>
            <a:r>
              <a:rPr kumimoji="1" lang="zh-CN" altLang="en-US" sz="2800" b="1" kern="1200" cap="none" spc="0" normalizeH="0" baseline="0" noProof="0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楷体_GB2312" pitchFamily="49" charset="-122"/>
                <a:ea typeface="楷体_GB2312" pitchFamily="49" charset="-122"/>
                <a:cs typeface="+mn-cs"/>
              </a:rPr>
              <a:t>指令，那么读到的内容就</a:t>
            </a:r>
            <a:r>
              <a:rPr kumimoji="1" lang="zh-CN" altLang="en-US" sz="2800" b="1" kern="1200" cap="none" spc="0" normalizeH="0" baseline="0" noProof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楷体_GB2312" pitchFamily="49" charset="-122"/>
                <a:ea typeface="楷体_GB2312" pitchFamily="49" charset="-122"/>
                <a:cs typeface="+mn-cs"/>
              </a:rPr>
              <a:t>是该输出口在上</a:t>
            </a:r>
            <a:r>
              <a:rPr kumimoji="1" lang="zh-CN" altLang="en-US" sz="2800" b="1" kern="1200" cap="none" spc="0" normalizeH="0" baseline="0" noProof="0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楷体_GB2312" pitchFamily="49" charset="-122"/>
                <a:ea typeface="楷体_GB2312" pitchFamily="49" charset="-122"/>
                <a:cs typeface="+mn-cs"/>
              </a:rPr>
              <a:t>次输出时锁存的数</a:t>
            </a:r>
            <a:r>
              <a:rPr kumimoji="1" lang="zh-CN" altLang="en-US" sz="2800" b="1" kern="1200" cap="none" spc="0" normalizeH="0" baseline="0" noProof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楷体_GB2312" pitchFamily="49" charset="-122"/>
                <a:ea typeface="楷体_GB2312" pitchFamily="49" charset="-122"/>
                <a:cs typeface="+mn-cs"/>
              </a:rPr>
              <a:t>据。 </a:t>
            </a:r>
            <a:endParaRPr kumimoji="1" lang="zh-CN" altLang="en-US" sz="2800" b="1" kern="1200" cap="none" spc="0" normalizeH="0" baseline="0" noProof="0">
              <a:solidFill>
                <a:srgbClr val="FF99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楷体_GB2312" pitchFamily="49" charset="-122"/>
              <a:ea typeface="楷体_GB2312" pitchFamily="49" charset="-122"/>
              <a:cs typeface="+mn-cs"/>
            </a:endParaRPr>
          </a:p>
        </p:txBody>
      </p:sp>
    </p:spTree>
  </p:cSld>
  <p:clrMapOvr>
    <a:masterClrMapping/>
  </p:clrMapOvr>
  <p:transition spd="slow">
    <p:random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 Box 2"/>
          <p:cNvSpPr txBox="1">
            <a:spLocks noChangeArrowheads="1"/>
          </p:cNvSpPr>
          <p:nvPr/>
        </p:nvSpPr>
        <p:spPr bwMode="auto">
          <a:xfrm>
            <a:off x="760412" y="1637740"/>
            <a:ext cx="7623175" cy="35825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None/>
            </a:pP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例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5</a:t>
            </a: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：若要使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PA</a:t>
            </a:r>
            <a:r>
              <a:rPr kumimoji="1" lang="en-US" altLang="zh-CN" baseline="-25000" dirty="0">
                <a:latin typeface="+mn-lt"/>
                <a:ea typeface="+mn-ea"/>
                <a:cs typeface="+mn-ea"/>
                <a:sym typeface="+mn-lt"/>
              </a:rPr>
              <a:t>7</a:t>
            </a: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位输出高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低电平，而其它位不变，则用下列程序段：</a:t>
            </a:r>
            <a:endParaRPr kumimoji="1" lang="zh-CN" altLang="en-US" dirty="0">
              <a:latin typeface="+mn-lt"/>
              <a:ea typeface="+mn-ea"/>
              <a:cs typeface="+mn-ea"/>
              <a:sym typeface="+mn-lt"/>
            </a:endParaRPr>
          </a:p>
          <a:p>
            <a:pPr marL="342900" indent="-342900">
              <a:lnSpc>
                <a:spcPct val="120000"/>
              </a:lnSpc>
              <a:spcBef>
                <a:spcPts val="3600"/>
              </a:spcBef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</a:pP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使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PA</a:t>
            </a:r>
            <a:r>
              <a:rPr kumimoji="1" lang="en-US" altLang="zh-CN" baseline="-25000" dirty="0">
                <a:latin typeface="+mn-lt"/>
                <a:ea typeface="+mn-ea"/>
                <a:cs typeface="+mn-ea"/>
                <a:sym typeface="+mn-lt"/>
              </a:rPr>
              <a:t>7</a:t>
            </a: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输出高电平</a:t>
            </a:r>
            <a:endParaRPr kumimoji="1" lang="zh-CN" altLang="en-US" dirty="0">
              <a:latin typeface="+mn-lt"/>
              <a:ea typeface="+mn-ea"/>
              <a:cs typeface="+mn-ea"/>
              <a:sym typeface="+mn-lt"/>
            </a:endParaRPr>
          </a:p>
          <a:p>
            <a:pPr marL="144145">
              <a:spcBef>
                <a:spcPct val="15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None/>
            </a:pP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  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MOV  DX</a:t>
            </a: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，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300H   </a:t>
            </a: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；</a:t>
            </a:r>
            <a:r>
              <a:rPr kumimoji="1" lang="en-US" altLang="zh-CN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PA</a:t>
            </a:r>
            <a:r>
              <a:rPr kumimoji="1" lang="zh-CN" altLang="en-US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数据口地址</a:t>
            </a:r>
            <a:endParaRPr kumimoji="1" lang="zh-CN" altLang="en-US" dirty="0">
              <a:solidFill>
                <a:srgbClr val="C0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 marL="144145">
              <a:spcBef>
                <a:spcPct val="15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None/>
            </a:pP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  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IN  AL</a:t>
            </a: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，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DX            </a:t>
            </a: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；读入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A</a:t>
            </a: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口原输出内容</a:t>
            </a:r>
            <a:endParaRPr kumimoji="1" lang="zh-CN" altLang="en-US" dirty="0">
              <a:latin typeface="+mn-lt"/>
              <a:ea typeface="+mn-ea"/>
              <a:cs typeface="+mn-ea"/>
              <a:sym typeface="+mn-lt"/>
            </a:endParaRPr>
          </a:p>
          <a:p>
            <a:pPr marL="144145">
              <a:spcBef>
                <a:spcPct val="15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None/>
            </a:pP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  </a:t>
            </a:r>
            <a:r>
              <a:rPr kumimoji="1" lang="en-US" altLang="zh-CN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OR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  AL</a:t>
            </a: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，</a:t>
            </a:r>
            <a:r>
              <a:rPr kumimoji="1" lang="en-US" altLang="zh-CN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80H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        </a:t>
            </a: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；使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PA</a:t>
            </a:r>
            <a:r>
              <a:rPr kumimoji="1" lang="en-US" altLang="zh-CN" baseline="-25000" dirty="0">
                <a:latin typeface="+mn-lt"/>
                <a:ea typeface="+mn-ea"/>
                <a:cs typeface="+mn-ea"/>
                <a:sym typeface="+mn-lt"/>
              </a:rPr>
              <a:t>7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=1</a:t>
            </a:r>
            <a:endParaRPr kumimoji="1" lang="en-US" altLang="zh-CN" dirty="0">
              <a:latin typeface="+mn-lt"/>
              <a:ea typeface="+mn-ea"/>
              <a:cs typeface="+mn-ea"/>
              <a:sym typeface="+mn-lt"/>
            </a:endParaRPr>
          </a:p>
          <a:p>
            <a:pPr marL="144145">
              <a:spcBef>
                <a:spcPct val="15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None/>
            </a:pP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  OUT  DX</a:t>
            </a: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，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AL       </a:t>
            </a: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；输出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PA</a:t>
            </a:r>
            <a:r>
              <a:rPr kumimoji="1" lang="en-US" altLang="zh-CN" baseline="-25000" dirty="0">
                <a:latin typeface="+mn-lt"/>
                <a:ea typeface="+mn-ea"/>
                <a:cs typeface="+mn-ea"/>
                <a:sym typeface="+mn-lt"/>
              </a:rPr>
              <a:t>7</a:t>
            </a:r>
            <a:endParaRPr kumimoji="1" lang="en-US" altLang="zh-CN" dirty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8" grpId="0" uiExpand="1" build="allAtOnce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1046464" y="1331564"/>
            <a:ext cx="6858000" cy="2220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>
              <a:buSzPct val="80000"/>
              <a:buFont typeface="Wingdings" panose="05000000000000000000" pitchFamily="2" charset="2"/>
              <a:buChar char="l"/>
            </a:pPr>
            <a:r>
              <a:rPr lang="zh-CN" altLang="en-US" sz="2400" b="1" kern="0" dirty="0">
                <a:cs typeface="+mn-ea"/>
                <a:sym typeface="+mn-lt"/>
              </a:rPr>
              <a:t>使</a:t>
            </a:r>
            <a:r>
              <a:rPr lang="en-US" altLang="zh-CN" sz="2400" b="1" kern="0" dirty="0">
                <a:cs typeface="+mn-ea"/>
                <a:sym typeface="+mn-lt"/>
              </a:rPr>
              <a:t>PA</a:t>
            </a:r>
            <a:r>
              <a:rPr lang="en-US" altLang="zh-CN" sz="2400" b="1" kern="0" baseline="-25000" dirty="0">
                <a:cs typeface="+mn-ea"/>
                <a:sym typeface="+mn-lt"/>
              </a:rPr>
              <a:t>7</a:t>
            </a:r>
            <a:r>
              <a:rPr lang="zh-CN" altLang="en-US" sz="2400" b="1" kern="0" dirty="0">
                <a:cs typeface="+mn-ea"/>
                <a:sym typeface="+mn-lt"/>
              </a:rPr>
              <a:t>输出低电平</a:t>
            </a:r>
            <a:endParaRPr lang="zh-CN" altLang="en-US" sz="2400" b="1" kern="0" dirty="0">
              <a:cs typeface="+mn-ea"/>
              <a:sym typeface="+mn-lt"/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zh-CN" altLang="en-US" sz="2400" b="1" kern="0" dirty="0">
                <a:cs typeface="+mn-ea"/>
                <a:sym typeface="+mn-lt"/>
              </a:rPr>
              <a:t>	</a:t>
            </a:r>
            <a:r>
              <a:rPr lang="en-US" altLang="zh-CN" sz="2400" b="1" kern="0" dirty="0">
                <a:cs typeface="+mn-ea"/>
                <a:sym typeface="+mn-lt"/>
              </a:rPr>
              <a:t>MOV DX</a:t>
            </a:r>
            <a:r>
              <a:rPr lang="zh-CN" altLang="en-US" sz="2400" b="1" kern="0" dirty="0">
                <a:cs typeface="+mn-ea"/>
                <a:sym typeface="+mn-lt"/>
              </a:rPr>
              <a:t>，</a:t>
            </a:r>
            <a:r>
              <a:rPr lang="en-US" altLang="zh-CN" sz="2400" b="1" kern="0" dirty="0">
                <a:cs typeface="+mn-ea"/>
                <a:sym typeface="+mn-lt"/>
              </a:rPr>
              <a:t>300H   </a:t>
            </a:r>
            <a:r>
              <a:rPr lang="zh-CN" altLang="en-US" sz="2400" b="1" kern="0" dirty="0">
                <a:cs typeface="+mn-ea"/>
                <a:sym typeface="+mn-lt"/>
              </a:rPr>
              <a:t>；</a:t>
            </a:r>
            <a:r>
              <a:rPr kumimoji="1" lang="en-US" altLang="zh-CN" sz="2400" dirty="0">
                <a:solidFill>
                  <a:srgbClr val="C00000"/>
                </a:solidFill>
                <a:cs typeface="+mn-ea"/>
                <a:sym typeface="+mn-lt"/>
              </a:rPr>
              <a:t>PA</a:t>
            </a:r>
            <a:r>
              <a:rPr kumimoji="1" lang="zh-CN" altLang="en-US" sz="2400" dirty="0">
                <a:solidFill>
                  <a:srgbClr val="C00000"/>
                </a:solidFill>
                <a:cs typeface="+mn-ea"/>
                <a:sym typeface="+mn-lt"/>
              </a:rPr>
              <a:t>数据口地址</a:t>
            </a:r>
            <a:endParaRPr lang="zh-CN" altLang="en-US" sz="2400" b="1" kern="0" dirty="0">
              <a:solidFill>
                <a:srgbClr val="C00000"/>
              </a:solidFill>
              <a:cs typeface="+mn-ea"/>
              <a:sym typeface="+mn-lt"/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zh-CN" altLang="en-US" sz="2400" b="1" kern="0" dirty="0">
                <a:cs typeface="+mn-ea"/>
                <a:sym typeface="+mn-lt"/>
              </a:rPr>
              <a:t>	</a:t>
            </a:r>
            <a:r>
              <a:rPr lang="en-US" altLang="zh-CN" sz="2400" b="1" kern="0" dirty="0">
                <a:cs typeface="+mn-ea"/>
                <a:sym typeface="+mn-lt"/>
              </a:rPr>
              <a:t>IN  AL</a:t>
            </a:r>
            <a:r>
              <a:rPr lang="zh-CN" altLang="en-US" sz="2400" b="1" kern="0" dirty="0">
                <a:cs typeface="+mn-ea"/>
                <a:sym typeface="+mn-lt"/>
              </a:rPr>
              <a:t>，</a:t>
            </a:r>
            <a:r>
              <a:rPr lang="en-US" altLang="zh-CN" sz="2400" b="1" kern="0" dirty="0">
                <a:cs typeface="+mn-ea"/>
                <a:sym typeface="+mn-lt"/>
              </a:rPr>
              <a:t>DX          </a:t>
            </a:r>
            <a:r>
              <a:rPr lang="zh-CN" altLang="en-US" sz="2400" b="1" kern="0" dirty="0">
                <a:cs typeface="+mn-ea"/>
                <a:sym typeface="+mn-lt"/>
              </a:rPr>
              <a:t>；读入</a:t>
            </a:r>
            <a:r>
              <a:rPr lang="en-US" altLang="zh-CN" sz="2400" b="1" kern="0" dirty="0">
                <a:cs typeface="+mn-ea"/>
                <a:sym typeface="+mn-lt"/>
              </a:rPr>
              <a:t>A</a:t>
            </a:r>
            <a:r>
              <a:rPr lang="zh-CN" altLang="en-US" sz="2400" b="1" kern="0" dirty="0">
                <a:cs typeface="+mn-ea"/>
                <a:sym typeface="+mn-lt"/>
              </a:rPr>
              <a:t>口原输出内容</a:t>
            </a:r>
            <a:endParaRPr lang="zh-CN" altLang="en-US" sz="2400" b="1" kern="0" dirty="0">
              <a:cs typeface="+mn-ea"/>
              <a:sym typeface="+mn-lt"/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zh-CN" altLang="en-US" sz="2400" b="1" kern="0" dirty="0">
                <a:cs typeface="+mn-ea"/>
                <a:sym typeface="+mn-lt"/>
              </a:rPr>
              <a:t>	</a:t>
            </a:r>
            <a:r>
              <a:rPr lang="en-US" altLang="zh-CN" sz="2400" b="1" kern="0" dirty="0">
                <a:solidFill>
                  <a:srgbClr val="C00000"/>
                </a:solidFill>
                <a:cs typeface="+mn-ea"/>
                <a:sym typeface="+mn-lt"/>
              </a:rPr>
              <a:t>AND</a:t>
            </a:r>
            <a:r>
              <a:rPr lang="en-US" altLang="zh-CN" sz="2400" b="1" kern="0" dirty="0">
                <a:cs typeface="+mn-ea"/>
                <a:sym typeface="+mn-lt"/>
              </a:rPr>
              <a:t> AL</a:t>
            </a:r>
            <a:r>
              <a:rPr lang="zh-CN" altLang="en-US" sz="2400" b="1" kern="0" dirty="0">
                <a:cs typeface="+mn-ea"/>
                <a:sym typeface="+mn-lt"/>
              </a:rPr>
              <a:t>，</a:t>
            </a:r>
            <a:r>
              <a:rPr lang="en-US" altLang="zh-CN" sz="2400" b="1" kern="0" dirty="0">
                <a:solidFill>
                  <a:srgbClr val="C00000"/>
                </a:solidFill>
                <a:cs typeface="+mn-ea"/>
                <a:sym typeface="+mn-lt"/>
              </a:rPr>
              <a:t>7FH</a:t>
            </a:r>
            <a:r>
              <a:rPr lang="en-US" altLang="zh-CN" sz="2400" b="1" kern="0" dirty="0">
                <a:cs typeface="+mn-ea"/>
                <a:sym typeface="+mn-lt"/>
              </a:rPr>
              <a:t>     </a:t>
            </a:r>
            <a:r>
              <a:rPr lang="zh-CN" altLang="en-US" sz="2400" b="1" kern="0" dirty="0">
                <a:cs typeface="+mn-ea"/>
                <a:sym typeface="+mn-lt"/>
              </a:rPr>
              <a:t>；使</a:t>
            </a:r>
            <a:r>
              <a:rPr lang="en-US" altLang="zh-CN" sz="2400" b="1" kern="0" dirty="0">
                <a:cs typeface="+mn-ea"/>
                <a:sym typeface="+mn-lt"/>
              </a:rPr>
              <a:t>PA</a:t>
            </a:r>
            <a:r>
              <a:rPr lang="en-US" altLang="zh-CN" sz="2400" b="1" kern="0" baseline="-25000" dirty="0">
                <a:cs typeface="+mn-ea"/>
                <a:sym typeface="+mn-lt"/>
              </a:rPr>
              <a:t>7</a:t>
            </a:r>
            <a:r>
              <a:rPr lang="en-US" altLang="zh-CN" sz="2400" b="1" kern="0" dirty="0">
                <a:cs typeface="+mn-ea"/>
                <a:sym typeface="+mn-lt"/>
              </a:rPr>
              <a:t>=0</a:t>
            </a:r>
            <a:endParaRPr lang="en-US" altLang="zh-CN" sz="2400" b="1" kern="0" dirty="0">
              <a:cs typeface="+mn-ea"/>
              <a:sym typeface="+mn-lt"/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en-US" altLang="zh-CN" sz="2400" b="1" kern="0" dirty="0">
                <a:cs typeface="+mn-ea"/>
                <a:sym typeface="+mn-lt"/>
              </a:rPr>
              <a:t>	OUT DX</a:t>
            </a:r>
            <a:r>
              <a:rPr lang="zh-CN" altLang="en-US" sz="2400" b="1" kern="0" dirty="0">
                <a:cs typeface="+mn-ea"/>
                <a:sym typeface="+mn-lt"/>
              </a:rPr>
              <a:t>，</a:t>
            </a:r>
            <a:r>
              <a:rPr lang="en-US" altLang="zh-CN" sz="2400" b="1" kern="0" dirty="0">
                <a:cs typeface="+mn-ea"/>
                <a:sym typeface="+mn-lt"/>
              </a:rPr>
              <a:t>AL       </a:t>
            </a:r>
            <a:r>
              <a:rPr lang="zh-CN" altLang="en-US" sz="2400" b="1" kern="0" dirty="0">
                <a:cs typeface="+mn-ea"/>
                <a:sym typeface="+mn-lt"/>
              </a:rPr>
              <a:t>；输出</a:t>
            </a:r>
            <a:r>
              <a:rPr lang="en-US" altLang="zh-CN" sz="2400" b="1" kern="0" dirty="0">
                <a:cs typeface="+mn-ea"/>
                <a:sym typeface="+mn-lt"/>
              </a:rPr>
              <a:t>PA</a:t>
            </a:r>
            <a:r>
              <a:rPr lang="en-US" altLang="zh-CN" sz="2400" b="1" kern="0" baseline="-25000" dirty="0">
                <a:cs typeface="+mn-ea"/>
                <a:sym typeface="+mn-lt"/>
              </a:rPr>
              <a:t>7</a:t>
            </a:r>
            <a:endParaRPr lang="en-US" altLang="zh-CN" sz="2400" b="1" kern="0" baseline="-25000" dirty="0">
              <a:cs typeface="+mn-ea"/>
              <a:sym typeface="+mn-lt"/>
            </a:endParaRPr>
          </a:p>
        </p:txBody>
      </p:sp>
      <p:grpSp>
        <p:nvGrpSpPr>
          <p:cNvPr id="4" name="组合 24"/>
          <p:cNvGrpSpPr/>
          <p:nvPr/>
        </p:nvGrpSpPr>
        <p:grpSpPr bwMode="auto">
          <a:xfrm>
            <a:off x="479456" y="3752248"/>
            <a:ext cx="7930011" cy="3048000"/>
            <a:chOff x="854075" y="3352800"/>
            <a:chExt cx="7321234" cy="3048000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auto">
            <a:xfrm>
              <a:off x="4276725" y="3352800"/>
              <a:ext cx="2103438" cy="304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35000"/>
                </a:lnSpc>
                <a:spcBef>
                  <a:spcPct val="0"/>
                </a:spcBef>
                <a:buFontTx/>
                <a:buNone/>
              </a:pPr>
              <a:r>
                <a:rPr kumimoji="1" lang="en-US" altLang="zh-CN" sz="2400" b="1" dirty="0">
                  <a:solidFill>
                    <a:srgbClr val="CC0000"/>
                  </a:solidFill>
                  <a:latin typeface="+mn-lt"/>
                  <a:ea typeface="+mn-ea"/>
                  <a:cs typeface="+mn-ea"/>
                  <a:sym typeface="+mn-lt"/>
                </a:rPr>
                <a:t>         </a:t>
              </a:r>
              <a:r>
                <a:rPr kumimoji="1" lang="en-US" altLang="zh-CN" sz="2400" b="1" dirty="0">
                  <a:solidFill>
                    <a:srgbClr val="FF0000"/>
                  </a:solidFill>
                  <a:latin typeface="+mn-lt"/>
                  <a:ea typeface="+mn-ea"/>
                  <a:cs typeface="+mn-ea"/>
                  <a:sym typeface="+mn-lt"/>
                </a:rPr>
                <a:t>0</a:t>
              </a:r>
              <a:r>
                <a:rPr kumimoji="1" lang="en-US" altLang="zh-CN" sz="2400" b="1" dirty="0">
                  <a:latin typeface="+mn-lt"/>
                  <a:ea typeface="+mn-ea"/>
                  <a:cs typeface="+mn-ea"/>
                  <a:sym typeface="+mn-lt"/>
                </a:rPr>
                <a:t>0101010</a:t>
              </a:r>
              <a:endParaRPr kumimoji="1" lang="en-US" altLang="zh-CN" sz="2400" b="1" dirty="0">
                <a:latin typeface="+mn-lt"/>
                <a:ea typeface="+mn-ea"/>
                <a:cs typeface="+mn-ea"/>
                <a:sym typeface="+mn-lt"/>
              </a:endParaRPr>
            </a:p>
            <a:p>
              <a:pPr eaLnBrk="1" hangingPunct="1">
                <a:lnSpc>
                  <a:spcPct val="135000"/>
                </a:lnSpc>
                <a:spcBef>
                  <a:spcPct val="0"/>
                </a:spcBef>
                <a:buFontTx/>
                <a:buNone/>
              </a:pPr>
              <a:r>
                <a:rPr kumimoji="1" lang="en-US" altLang="zh-CN" sz="2400" b="1" dirty="0">
                  <a:solidFill>
                    <a:srgbClr val="C00000"/>
                  </a:solidFill>
                  <a:latin typeface="+mn-lt"/>
                  <a:ea typeface="+mn-ea"/>
                  <a:cs typeface="+mn-ea"/>
                  <a:sym typeface="+mn-lt"/>
                </a:rPr>
                <a:t>  OR  </a:t>
              </a:r>
              <a:r>
                <a:rPr kumimoji="1" lang="en-US" altLang="zh-CN" sz="2400" b="1" dirty="0">
                  <a:solidFill>
                    <a:srgbClr val="006666"/>
                  </a:solidFill>
                  <a:latin typeface="+mn-lt"/>
                  <a:ea typeface="+mn-ea"/>
                  <a:cs typeface="+mn-ea"/>
                  <a:sym typeface="+mn-lt"/>
                </a:rPr>
                <a:t>10000000</a:t>
              </a:r>
              <a:r>
                <a:rPr kumimoji="1" lang="en-US" altLang="zh-CN" sz="2400" b="1" dirty="0">
                  <a:solidFill>
                    <a:srgbClr val="CC0000"/>
                  </a:solidFill>
                  <a:latin typeface="+mn-lt"/>
                  <a:ea typeface="+mn-ea"/>
                  <a:cs typeface="+mn-ea"/>
                  <a:sym typeface="+mn-lt"/>
                </a:rPr>
                <a:t>      </a:t>
              </a:r>
              <a:endParaRPr kumimoji="1" lang="en-US" altLang="zh-CN" sz="2400" b="1" dirty="0">
                <a:solidFill>
                  <a:srgbClr val="CC0000"/>
                </a:solidFill>
                <a:latin typeface="+mn-lt"/>
                <a:ea typeface="+mn-ea"/>
                <a:cs typeface="+mn-ea"/>
                <a:sym typeface="+mn-lt"/>
              </a:endParaRPr>
            </a:p>
            <a:p>
              <a:pPr eaLnBrk="1" hangingPunct="1">
                <a:lnSpc>
                  <a:spcPct val="135000"/>
                </a:lnSpc>
                <a:spcBef>
                  <a:spcPct val="0"/>
                </a:spcBef>
                <a:buFontTx/>
                <a:buNone/>
              </a:pPr>
              <a:r>
                <a:rPr kumimoji="1" lang="en-US" altLang="zh-CN" sz="2400" b="1">
                  <a:solidFill>
                    <a:srgbClr val="CC0000"/>
                  </a:solidFill>
                  <a:latin typeface="+mn-lt"/>
                  <a:ea typeface="+mn-ea"/>
                  <a:cs typeface="+mn-ea"/>
                  <a:sym typeface="+mn-lt"/>
                </a:rPr>
                <a:t>         </a:t>
              </a:r>
              <a:r>
                <a:rPr kumimoji="1" lang="en-US" altLang="zh-CN" sz="2400" b="1">
                  <a:solidFill>
                    <a:srgbClr val="FF0000"/>
                  </a:solidFill>
                  <a:latin typeface="+mn-lt"/>
                  <a:ea typeface="+mn-ea"/>
                  <a:cs typeface="+mn-ea"/>
                  <a:sym typeface="+mn-lt"/>
                </a:rPr>
                <a:t>1</a:t>
              </a:r>
              <a:r>
                <a:rPr kumimoji="1" lang="en-US" altLang="zh-CN" sz="2400" b="1">
                  <a:latin typeface="+mn-lt"/>
                  <a:ea typeface="+mn-ea"/>
                  <a:cs typeface="+mn-ea"/>
                  <a:sym typeface="+mn-lt"/>
                </a:rPr>
                <a:t>0101010</a:t>
              </a:r>
              <a:endParaRPr kumimoji="1" lang="en-US" altLang="zh-CN" sz="2400" b="1" dirty="0">
                <a:latin typeface="+mn-lt"/>
                <a:ea typeface="+mn-ea"/>
                <a:cs typeface="+mn-ea"/>
                <a:sym typeface="+mn-lt"/>
              </a:endParaRPr>
            </a:p>
            <a:p>
              <a:pPr eaLnBrk="1" hangingPunct="1">
                <a:lnSpc>
                  <a:spcPct val="135000"/>
                </a:lnSpc>
                <a:spcBef>
                  <a:spcPct val="0"/>
                </a:spcBef>
                <a:buFontTx/>
                <a:buNone/>
              </a:pPr>
              <a:r>
                <a:rPr kumimoji="1" lang="en-US" altLang="zh-CN" sz="2400" b="1" dirty="0">
                  <a:solidFill>
                    <a:srgbClr val="C00000"/>
                  </a:solidFill>
                  <a:latin typeface="+mn-lt"/>
                  <a:ea typeface="+mn-ea"/>
                  <a:cs typeface="+mn-ea"/>
                  <a:sym typeface="+mn-lt"/>
                </a:rPr>
                <a:t>AND  </a:t>
              </a:r>
              <a:r>
                <a:rPr kumimoji="1" lang="en-US" altLang="zh-CN" sz="2400" b="1" dirty="0">
                  <a:solidFill>
                    <a:srgbClr val="006666"/>
                  </a:solidFill>
                  <a:latin typeface="+mn-lt"/>
                  <a:ea typeface="+mn-ea"/>
                  <a:cs typeface="+mn-ea"/>
                  <a:sym typeface="+mn-lt"/>
                </a:rPr>
                <a:t>01111111</a:t>
              </a:r>
              <a:endParaRPr kumimoji="1" lang="en-US" altLang="zh-CN" sz="2400" b="1" dirty="0">
                <a:solidFill>
                  <a:srgbClr val="006666"/>
                </a:solidFill>
                <a:latin typeface="+mn-lt"/>
                <a:ea typeface="+mn-ea"/>
                <a:cs typeface="+mn-ea"/>
                <a:sym typeface="+mn-lt"/>
              </a:endParaRPr>
            </a:p>
            <a:p>
              <a:pPr eaLnBrk="1" hangingPunct="1">
                <a:lnSpc>
                  <a:spcPct val="135000"/>
                </a:lnSpc>
                <a:spcBef>
                  <a:spcPct val="0"/>
                </a:spcBef>
                <a:buFontTx/>
                <a:buNone/>
              </a:pPr>
              <a:r>
                <a:rPr kumimoji="1" lang="en-US" altLang="zh-CN" sz="2400" b="1" dirty="0">
                  <a:solidFill>
                    <a:srgbClr val="CC0000"/>
                  </a:solidFill>
                  <a:latin typeface="+mn-lt"/>
                  <a:ea typeface="+mn-ea"/>
                  <a:cs typeface="+mn-ea"/>
                  <a:sym typeface="+mn-lt"/>
                </a:rPr>
                <a:t>         </a:t>
              </a:r>
              <a:r>
                <a:rPr kumimoji="1" lang="en-US" altLang="zh-CN" sz="2400" b="1" dirty="0">
                  <a:solidFill>
                    <a:srgbClr val="FF0000"/>
                  </a:solidFill>
                  <a:latin typeface="+mn-lt"/>
                  <a:ea typeface="+mn-ea"/>
                  <a:cs typeface="+mn-ea"/>
                  <a:sym typeface="+mn-lt"/>
                </a:rPr>
                <a:t>0</a:t>
              </a:r>
              <a:r>
                <a:rPr kumimoji="1" lang="en-US" altLang="zh-CN" sz="2400" b="1" dirty="0">
                  <a:latin typeface="+mn-lt"/>
                  <a:ea typeface="+mn-ea"/>
                  <a:cs typeface="+mn-ea"/>
                  <a:sym typeface="+mn-lt"/>
                </a:rPr>
                <a:t>0101010</a:t>
              </a:r>
              <a:endParaRPr kumimoji="1" lang="en-US" altLang="zh-CN" sz="2400" b="1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" name="Line 4"/>
            <p:cNvSpPr>
              <a:spLocks noChangeShapeType="1"/>
            </p:cNvSpPr>
            <p:nvPr/>
          </p:nvSpPr>
          <p:spPr bwMode="auto">
            <a:xfrm>
              <a:off x="4271963" y="4648200"/>
              <a:ext cx="2184400" cy="158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" name="Line 5"/>
            <p:cNvSpPr>
              <a:spLocks noChangeShapeType="1"/>
            </p:cNvSpPr>
            <p:nvPr/>
          </p:nvSpPr>
          <p:spPr bwMode="auto">
            <a:xfrm>
              <a:off x="4352925" y="5638800"/>
              <a:ext cx="2103438" cy="158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" name="Text Box 6"/>
            <p:cNvSpPr txBox="1">
              <a:spLocks noChangeArrowheads="1"/>
            </p:cNvSpPr>
            <p:nvPr/>
          </p:nvSpPr>
          <p:spPr bwMode="auto">
            <a:xfrm>
              <a:off x="854075" y="3654425"/>
              <a:ext cx="237560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kumimoji="1" lang="en-US" altLang="zh-CN" sz="2400">
                  <a:latin typeface="+mn-lt"/>
                  <a:ea typeface="+mn-ea"/>
                  <a:cs typeface="+mn-ea"/>
                  <a:sym typeface="+mn-lt"/>
                </a:rPr>
                <a:t>A</a:t>
              </a:r>
              <a:r>
                <a:rPr kumimoji="1" lang="zh-CN" altLang="en-US" sz="2400">
                  <a:latin typeface="+mn-lt"/>
                  <a:ea typeface="+mn-ea"/>
                  <a:cs typeface="+mn-ea"/>
                  <a:sym typeface="+mn-lt"/>
                </a:rPr>
                <a:t>口原输出的内容</a:t>
              </a:r>
              <a:endParaRPr kumimoji="1" lang="zh-CN" altLang="en-US" sz="240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" name="Text Box 7"/>
            <p:cNvSpPr txBox="1">
              <a:spLocks noChangeArrowheads="1"/>
            </p:cNvSpPr>
            <p:nvPr/>
          </p:nvSpPr>
          <p:spPr bwMode="auto">
            <a:xfrm>
              <a:off x="854075" y="4492625"/>
              <a:ext cx="237560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kumimoji="1" lang="en-US" altLang="zh-CN" sz="2400" dirty="0">
                  <a:latin typeface="+mn-lt"/>
                  <a:ea typeface="+mn-ea"/>
                  <a:cs typeface="+mn-ea"/>
                  <a:sym typeface="+mn-lt"/>
                </a:rPr>
                <a:t>A</a:t>
              </a:r>
              <a:r>
                <a:rPr kumimoji="1" lang="zh-CN" altLang="en-US" sz="2400" dirty="0">
                  <a:latin typeface="+mn-lt"/>
                  <a:ea typeface="+mn-ea"/>
                  <a:cs typeface="+mn-ea"/>
                  <a:sym typeface="+mn-lt"/>
                </a:rPr>
                <a:t>口新输出的内容</a:t>
              </a:r>
              <a:endParaRPr kumimoji="1" lang="zh-CN" altLang="en-US" sz="24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" name="Line 8"/>
            <p:cNvSpPr>
              <a:spLocks noChangeShapeType="1"/>
            </p:cNvSpPr>
            <p:nvPr/>
          </p:nvSpPr>
          <p:spPr bwMode="auto">
            <a:xfrm>
              <a:off x="3643306" y="3927478"/>
              <a:ext cx="1295400" cy="158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dash"/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" name="Line 9"/>
            <p:cNvSpPr>
              <a:spLocks noChangeShapeType="1"/>
            </p:cNvSpPr>
            <p:nvPr/>
          </p:nvSpPr>
          <p:spPr bwMode="auto">
            <a:xfrm>
              <a:off x="4078281" y="4953000"/>
              <a:ext cx="868363" cy="158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dash"/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" name="Line 10"/>
            <p:cNvSpPr>
              <a:spLocks noChangeShapeType="1"/>
            </p:cNvSpPr>
            <p:nvPr/>
          </p:nvSpPr>
          <p:spPr bwMode="auto">
            <a:xfrm flipH="1">
              <a:off x="6464300" y="4419600"/>
              <a:ext cx="890588" cy="158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dash"/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3" name="Line 11"/>
            <p:cNvSpPr>
              <a:spLocks noChangeShapeType="1"/>
            </p:cNvSpPr>
            <p:nvPr/>
          </p:nvSpPr>
          <p:spPr bwMode="auto">
            <a:xfrm flipH="1">
              <a:off x="6464300" y="5410200"/>
              <a:ext cx="890588" cy="158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dash"/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4" name="Text Box 12"/>
            <p:cNvSpPr txBox="1">
              <a:spLocks noChangeArrowheads="1"/>
            </p:cNvSpPr>
            <p:nvPr/>
          </p:nvSpPr>
          <p:spPr bwMode="auto">
            <a:xfrm>
              <a:off x="7451725" y="4156075"/>
              <a:ext cx="692909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kumimoji="1" lang="en-US" altLang="zh-CN" sz="2400">
                  <a:latin typeface="+mn-lt"/>
                  <a:ea typeface="+mn-ea"/>
                  <a:cs typeface="+mn-ea"/>
                  <a:sym typeface="+mn-lt"/>
                </a:rPr>
                <a:t>80H</a:t>
              </a:r>
              <a:endParaRPr kumimoji="1" lang="en-US" altLang="zh-CN" sz="240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5" name="Text Box 13"/>
            <p:cNvSpPr txBox="1">
              <a:spLocks noChangeArrowheads="1"/>
            </p:cNvSpPr>
            <p:nvPr/>
          </p:nvSpPr>
          <p:spPr bwMode="auto">
            <a:xfrm>
              <a:off x="7467600" y="5202238"/>
              <a:ext cx="707709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kumimoji="1" lang="en-US" altLang="zh-CN" sz="2400">
                  <a:latin typeface="+mn-lt"/>
                  <a:ea typeface="+mn-ea"/>
                  <a:cs typeface="+mn-ea"/>
                  <a:sym typeface="+mn-lt"/>
                </a:rPr>
                <a:t>7FH</a:t>
              </a:r>
              <a:endParaRPr kumimoji="1" lang="en-US" altLang="zh-CN" sz="240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6" name="Line 15"/>
            <p:cNvSpPr>
              <a:spLocks noChangeShapeType="1"/>
            </p:cNvSpPr>
            <p:nvPr/>
          </p:nvSpPr>
          <p:spPr bwMode="auto">
            <a:xfrm flipH="1" flipV="1">
              <a:off x="3643306" y="4724400"/>
              <a:ext cx="485775" cy="2286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dash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7" name="Line 16"/>
            <p:cNvSpPr>
              <a:spLocks noChangeShapeType="1"/>
            </p:cNvSpPr>
            <p:nvPr/>
          </p:nvSpPr>
          <p:spPr bwMode="auto">
            <a:xfrm flipH="1">
              <a:off x="3643306" y="4953000"/>
              <a:ext cx="485775" cy="2286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dash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8" name="Text Box 17"/>
            <p:cNvSpPr txBox="1">
              <a:spLocks noChangeArrowheads="1"/>
            </p:cNvSpPr>
            <p:nvPr/>
          </p:nvSpPr>
          <p:spPr bwMode="auto">
            <a:xfrm>
              <a:off x="858838" y="4949825"/>
              <a:ext cx="237560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kumimoji="1" lang="en-US" altLang="zh-CN" sz="2400">
                  <a:solidFill>
                    <a:srgbClr val="0070C0"/>
                  </a:solidFill>
                  <a:latin typeface="+mn-lt"/>
                  <a:ea typeface="+mn-ea"/>
                  <a:cs typeface="+mn-ea"/>
                  <a:sym typeface="+mn-lt"/>
                </a:rPr>
                <a:t>A</a:t>
              </a:r>
              <a:r>
                <a:rPr kumimoji="1" lang="zh-CN" altLang="en-US" sz="2400">
                  <a:solidFill>
                    <a:srgbClr val="0070C0"/>
                  </a:solidFill>
                  <a:latin typeface="+mn-lt"/>
                  <a:ea typeface="+mn-ea"/>
                  <a:cs typeface="+mn-ea"/>
                  <a:sym typeface="+mn-lt"/>
                </a:rPr>
                <a:t>口原输出的内容</a:t>
              </a:r>
              <a:endParaRPr kumimoji="1" lang="zh-CN" altLang="en-US" sz="2400">
                <a:solidFill>
                  <a:srgbClr val="0070C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9" name="Text Box 18"/>
            <p:cNvSpPr txBox="1">
              <a:spLocks noChangeArrowheads="1"/>
            </p:cNvSpPr>
            <p:nvPr/>
          </p:nvSpPr>
          <p:spPr bwMode="auto">
            <a:xfrm>
              <a:off x="858838" y="5643578"/>
              <a:ext cx="237560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kumimoji="1" lang="en-US" altLang="zh-CN" sz="2400">
                  <a:solidFill>
                    <a:srgbClr val="0070C0"/>
                  </a:solidFill>
                  <a:latin typeface="+mn-lt"/>
                  <a:ea typeface="+mn-ea"/>
                  <a:cs typeface="+mn-ea"/>
                  <a:sym typeface="+mn-lt"/>
                </a:rPr>
                <a:t>A</a:t>
              </a:r>
              <a:r>
                <a:rPr kumimoji="1" lang="zh-CN" altLang="en-US" sz="2400">
                  <a:solidFill>
                    <a:srgbClr val="0070C0"/>
                  </a:solidFill>
                  <a:latin typeface="+mn-lt"/>
                  <a:ea typeface="+mn-ea"/>
                  <a:cs typeface="+mn-ea"/>
                  <a:sym typeface="+mn-lt"/>
                </a:rPr>
                <a:t>口新输出的内容</a:t>
              </a:r>
              <a:endParaRPr kumimoji="1" lang="zh-CN" altLang="en-US" sz="2400">
                <a:solidFill>
                  <a:srgbClr val="0070C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" name="Text Box 21"/>
            <p:cNvSpPr txBox="1">
              <a:spLocks noChangeArrowheads="1"/>
            </p:cNvSpPr>
            <p:nvPr/>
          </p:nvSpPr>
          <p:spPr bwMode="auto">
            <a:xfrm>
              <a:off x="6804025" y="4724400"/>
              <a:ext cx="1017017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kumimoji="1" lang="zh-CN" altLang="en-US" sz="2000">
                  <a:solidFill>
                    <a:srgbClr val="006666"/>
                  </a:solidFill>
                  <a:latin typeface="+mn-lt"/>
                  <a:ea typeface="+mn-ea"/>
                  <a:cs typeface="+mn-ea"/>
                  <a:sym typeface="+mn-lt"/>
                </a:rPr>
                <a:t>某位置</a:t>
              </a:r>
              <a:r>
                <a:rPr kumimoji="1" lang="en-US" altLang="zh-CN" sz="2000">
                  <a:solidFill>
                    <a:srgbClr val="006666"/>
                  </a:solidFill>
                  <a:latin typeface="+mn-lt"/>
                  <a:ea typeface="+mn-ea"/>
                  <a:cs typeface="+mn-ea"/>
                  <a:sym typeface="+mn-lt"/>
                </a:rPr>
                <a:t>1</a:t>
              </a:r>
              <a:endParaRPr kumimoji="1" lang="en-US" altLang="zh-CN" sz="2000">
                <a:solidFill>
                  <a:srgbClr val="006666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" name="Text Box 22"/>
            <p:cNvSpPr txBox="1">
              <a:spLocks noChangeArrowheads="1"/>
            </p:cNvSpPr>
            <p:nvPr/>
          </p:nvSpPr>
          <p:spPr bwMode="auto">
            <a:xfrm>
              <a:off x="6804025" y="5695950"/>
              <a:ext cx="1017017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kumimoji="1" lang="zh-CN" altLang="en-US" sz="2000">
                  <a:solidFill>
                    <a:srgbClr val="006666"/>
                  </a:solidFill>
                  <a:latin typeface="+mn-lt"/>
                  <a:ea typeface="+mn-ea"/>
                  <a:cs typeface="+mn-ea"/>
                  <a:sym typeface="+mn-lt"/>
                </a:rPr>
                <a:t>某位置</a:t>
              </a:r>
              <a:r>
                <a:rPr kumimoji="1" lang="en-US" altLang="zh-CN" sz="2000">
                  <a:solidFill>
                    <a:srgbClr val="006666"/>
                  </a:solidFill>
                  <a:latin typeface="+mn-lt"/>
                  <a:ea typeface="+mn-ea"/>
                  <a:cs typeface="+mn-ea"/>
                  <a:sym typeface="+mn-lt"/>
                </a:rPr>
                <a:t>0</a:t>
              </a:r>
              <a:endParaRPr kumimoji="1" lang="en-US" altLang="zh-CN" sz="2000">
                <a:solidFill>
                  <a:srgbClr val="006666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2" name="Line 8"/>
            <p:cNvSpPr>
              <a:spLocks noChangeShapeType="1"/>
            </p:cNvSpPr>
            <p:nvPr/>
          </p:nvSpPr>
          <p:spPr bwMode="auto">
            <a:xfrm>
              <a:off x="3643306" y="5927742"/>
              <a:ext cx="1295400" cy="158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dash"/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ext Box 2"/>
          <p:cNvSpPr txBox="1">
            <a:spLocks noChangeArrowheads="1"/>
          </p:cNvSpPr>
          <p:nvPr/>
        </p:nvSpPr>
        <p:spPr bwMode="auto">
          <a:xfrm>
            <a:off x="760412" y="1601938"/>
            <a:ext cx="7623175" cy="39841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None/>
            </a:pPr>
            <a:r>
              <a:rPr kumimoji="1" lang="zh-CN" altLang="en-US" sz="2600" dirty="0">
                <a:latin typeface="+mn-lt"/>
                <a:ea typeface="+mn-ea"/>
                <a:cs typeface="+mn-ea"/>
                <a:sym typeface="+mn-lt"/>
              </a:rPr>
              <a:t>例</a:t>
            </a:r>
            <a:r>
              <a:rPr kumimoji="1" lang="en-US" altLang="zh-CN" sz="2600" dirty="0">
                <a:latin typeface="+mn-lt"/>
                <a:ea typeface="+mn-ea"/>
                <a:cs typeface="+mn-ea"/>
                <a:sym typeface="+mn-lt"/>
              </a:rPr>
              <a:t>6</a:t>
            </a:r>
            <a:r>
              <a:rPr kumimoji="1" lang="zh-CN" altLang="en-US" sz="2600" dirty="0">
                <a:latin typeface="+mn-lt"/>
                <a:ea typeface="+mn-ea"/>
                <a:cs typeface="+mn-ea"/>
                <a:sym typeface="+mn-lt"/>
              </a:rPr>
              <a:t>：若要使</a:t>
            </a:r>
            <a:r>
              <a:rPr kumimoji="1" lang="en-US" altLang="zh-CN" sz="2600" dirty="0">
                <a:latin typeface="+mn-lt"/>
                <a:ea typeface="+mn-ea"/>
                <a:cs typeface="+mn-ea"/>
                <a:sym typeface="+mn-lt"/>
              </a:rPr>
              <a:t>PB</a:t>
            </a:r>
            <a:r>
              <a:rPr kumimoji="1" lang="en-US" altLang="zh-CN" sz="2600" baseline="-25000" dirty="0">
                <a:latin typeface="+mn-lt"/>
                <a:ea typeface="+mn-ea"/>
                <a:cs typeface="+mn-ea"/>
                <a:sym typeface="+mn-lt"/>
              </a:rPr>
              <a:t>0</a:t>
            </a:r>
            <a:r>
              <a:rPr kumimoji="1" lang="zh-CN" altLang="en-US" sz="2600" dirty="0">
                <a:latin typeface="+mn-lt"/>
                <a:ea typeface="+mn-ea"/>
                <a:cs typeface="+mn-ea"/>
                <a:sym typeface="+mn-lt"/>
              </a:rPr>
              <a:t>和</a:t>
            </a:r>
            <a:r>
              <a:rPr kumimoji="1" lang="en-US" altLang="zh-CN" sz="2600" dirty="0">
                <a:latin typeface="+mn-lt"/>
                <a:ea typeface="+mn-ea"/>
                <a:cs typeface="+mn-ea"/>
                <a:sym typeface="+mn-lt"/>
              </a:rPr>
              <a:t>PB</a:t>
            </a:r>
            <a:r>
              <a:rPr kumimoji="1" lang="en-US" altLang="zh-CN" sz="2600" baseline="-25000" dirty="0">
                <a:latin typeface="+mn-lt"/>
                <a:ea typeface="+mn-ea"/>
                <a:cs typeface="+mn-ea"/>
                <a:sym typeface="+mn-lt"/>
              </a:rPr>
              <a:t>1</a:t>
            </a:r>
            <a:r>
              <a:rPr kumimoji="1" lang="zh-CN" altLang="en-US" sz="2600" dirty="0">
                <a:latin typeface="+mn-lt"/>
                <a:ea typeface="+mn-ea"/>
                <a:cs typeface="+mn-ea"/>
                <a:sym typeface="+mn-lt"/>
              </a:rPr>
              <a:t>位同时输出高</a:t>
            </a:r>
            <a:r>
              <a:rPr kumimoji="1" lang="en-US" altLang="zh-CN" sz="2600" dirty="0"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kumimoji="1" lang="zh-CN" altLang="en-US" sz="2600" dirty="0">
                <a:latin typeface="+mn-lt"/>
                <a:ea typeface="+mn-ea"/>
                <a:cs typeface="+mn-ea"/>
                <a:sym typeface="+mn-lt"/>
              </a:rPr>
              <a:t>低电平，则用下列程序段：</a:t>
            </a:r>
            <a:endParaRPr kumimoji="1" lang="zh-CN" altLang="en-US" sz="2600" dirty="0">
              <a:latin typeface="+mn-lt"/>
              <a:ea typeface="+mn-ea"/>
              <a:cs typeface="+mn-ea"/>
              <a:sym typeface="+mn-lt"/>
            </a:endParaRPr>
          </a:p>
          <a:p>
            <a:pPr>
              <a:spcBef>
                <a:spcPts val="18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None/>
            </a:pPr>
            <a:r>
              <a:rPr kumimoji="1" lang="zh-CN" altLang="en-US" sz="2600" dirty="0">
                <a:latin typeface="+mn-lt"/>
                <a:ea typeface="+mn-ea"/>
                <a:cs typeface="+mn-ea"/>
                <a:sym typeface="+mn-lt"/>
              </a:rPr>
              <a:t>  </a:t>
            </a:r>
            <a:r>
              <a:rPr kumimoji="1" lang="en-US" altLang="zh-CN" sz="2600" dirty="0">
                <a:latin typeface="+mn-lt"/>
                <a:ea typeface="+mn-ea"/>
                <a:cs typeface="+mn-ea"/>
                <a:sym typeface="+mn-lt"/>
              </a:rPr>
              <a:t>MOV  DX</a:t>
            </a:r>
            <a:r>
              <a:rPr kumimoji="1" lang="zh-CN" altLang="en-US" sz="2600" dirty="0">
                <a:latin typeface="+mn-lt"/>
                <a:ea typeface="+mn-ea"/>
                <a:cs typeface="+mn-ea"/>
                <a:sym typeface="+mn-lt"/>
              </a:rPr>
              <a:t>，</a:t>
            </a:r>
            <a:r>
              <a:rPr kumimoji="1" lang="en-US" altLang="zh-CN" sz="2600" dirty="0">
                <a:latin typeface="+mn-lt"/>
                <a:ea typeface="+mn-ea"/>
                <a:cs typeface="+mn-ea"/>
                <a:sym typeface="+mn-lt"/>
              </a:rPr>
              <a:t>301H   </a:t>
            </a:r>
            <a:r>
              <a:rPr kumimoji="1" lang="zh-CN" altLang="en-US" sz="2600" dirty="0">
                <a:latin typeface="+mn-lt"/>
                <a:ea typeface="+mn-ea"/>
                <a:cs typeface="+mn-ea"/>
                <a:sym typeface="+mn-lt"/>
              </a:rPr>
              <a:t>；</a:t>
            </a:r>
            <a:r>
              <a:rPr kumimoji="1" lang="en-US" altLang="zh-CN" sz="2600" dirty="0">
                <a:latin typeface="+mn-lt"/>
                <a:ea typeface="+mn-ea"/>
                <a:cs typeface="+mn-ea"/>
                <a:sym typeface="+mn-lt"/>
              </a:rPr>
              <a:t>PB</a:t>
            </a:r>
            <a:r>
              <a:rPr kumimoji="1" lang="zh-CN" altLang="en-US" sz="2600" dirty="0">
                <a:latin typeface="+mn-lt"/>
                <a:ea typeface="+mn-ea"/>
                <a:cs typeface="+mn-ea"/>
                <a:sym typeface="+mn-lt"/>
              </a:rPr>
              <a:t>数据口地址</a:t>
            </a:r>
            <a:endParaRPr kumimoji="1" lang="zh-CN" altLang="en-US" sz="2600" dirty="0">
              <a:latin typeface="+mn-lt"/>
              <a:ea typeface="+mn-ea"/>
              <a:cs typeface="+mn-ea"/>
              <a:sym typeface="+mn-lt"/>
            </a:endParaRPr>
          </a:p>
          <a:p>
            <a:pPr>
              <a:spcBef>
                <a:spcPct val="15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None/>
            </a:pPr>
            <a:r>
              <a:rPr kumimoji="1" lang="zh-CN" altLang="en-US" sz="2600" dirty="0">
                <a:latin typeface="+mn-lt"/>
                <a:ea typeface="+mn-ea"/>
                <a:cs typeface="+mn-ea"/>
                <a:sym typeface="+mn-lt"/>
              </a:rPr>
              <a:t>  </a:t>
            </a:r>
            <a:r>
              <a:rPr kumimoji="1" lang="en-US" altLang="zh-CN" sz="2600" dirty="0">
                <a:latin typeface="+mn-lt"/>
                <a:ea typeface="+mn-ea"/>
                <a:cs typeface="+mn-ea"/>
                <a:sym typeface="+mn-lt"/>
              </a:rPr>
              <a:t>IN  AL</a:t>
            </a:r>
            <a:r>
              <a:rPr kumimoji="1" lang="zh-CN" altLang="en-US" sz="2600" dirty="0">
                <a:latin typeface="+mn-lt"/>
                <a:ea typeface="+mn-ea"/>
                <a:cs typeface="+mn-ea"/>
                <a:sym typeface="+mn-lt"/>
              </a:rPr>
              <a:t>，</a:t>
            </a:r>
            <a:r>
              <a:rPr kumimoji="1" lang="en-US" altLang="zh-CN" sz="2600" dirty="0">
                <a:latin typeface="+mn-lt"/>
                <a:ea typeface="+mn-ea"/>
                <a:cs typeface="+mn-ea"/>
                <a:sym typeface="+mn-lt"/>
              </a:rPr>
              <a:t>DX            </a:t>
            </a:r>
            <a:r>
              <a:rPr kumimoji="1" lang="zh-CN" altLang="en-US" sz="2600" dirty="0">
                <a:latin typeface="+mn-lt"/>
                <a:ea typeface="+mn-ea"/>
                <a:cs typeface="+mn-ea"/>
                <a:sym typeface="+mn-lt"/>
              </a:rPr>
              <a:t>；读入</a:t>
            </a:r>
            <a:r>
              <a:rPr kumimoji="1" lang="en-US" altLang="zh-CN" sz="2600" dirty="0">
                <a:latin typeface="+mn-lt"/>
                <a:ea typeface="+mn-ea"/>
                <a:cs typeface="+mn-ea"/>
                <a:sym typeface="+mn-lt"/>
              </a:rPr>
              <a:t>B</a:t>
            </a:r>
            <a:r>
              <a:rPr kumimoji="1" lang="zh-CN" altLang="en-US" sz="2600" dirty="0">
                <a:latin typeface="+mn-lt"/>
                <a:ea typeface="+mn-ea"/>
                <a:cs typeface="+mn-ea"/>
                <a:sym typeface="+mn-lt"/>
              </a:rPr>
              <a:t>口原输出内容</a:t>
            </a:r>
            <a:endParaRPr kumimoji="1" lang="zh-CN" altLang="en-US" sz="2600" dirty="0">
              <a:latin typeface="+mn-lt"/>
              <a:ea typeface="+mn-ea"/>
              <a:cs typeface="+mn-ea"/>
              <a:sym typeface="+mn-lt"/>
            </a:endParaRPr>
          </a:p>
          <a:p>
            <a:pPr>
              <a:spcBef>
                <a:spcPct val="15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None/>
            </a:pPr>
            <a:r>
              <a:rPr kumimoji="1" lang="zh-CN" altLang="en-US" sz="2600" dirty="0">
                <a:latin typeface="+mn-lt"/>
                <a:ea typeface="+mn-ea"/>
                <a:cs typeface="+mn-ea"/>
                <a:sym typeface="+mn-lt"/>
              </a:rPr>
              <a:t>  </a:t>
            </a:r>
            <a:r>
              <a:rPr kumimoji="1" lang="en-US" altLang="zh-CN" sz="260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OR</a:t>
            </a:r>
            <a:r>
              <a:rPr kumimoji="1" lang="en-US" altLang="zh-CN" sz="2600" dirty="0">
                <a:latin typeface="+mn-lt"/>
                <a:ea typeface="+mn-ea"/>
                <a:cs typeface="+mn-ea"/>
                <a:sym typeface="+mn-lt"/>
              </a:rPr>
              <a:t>  AL</a:t>
            </a:r>
            <a:r>
              <a:rPr kumimoji="1" lang="zh-CN" altLang="en-US" sz="2600" dirty="0">
                <a:latin typeface="+mn-lt"/>
                <a:ea typeface="+mn-ea"/>
                <a:cs typeface="+mn-ea"/>
                <a:sym typeface="+mn-lt"/>
              </a:rPr>
              <a:t>，</a:t>
            </a:r>
            <a:r>
              <a:rPr kumimoji="1" lang="en-US" altLang="zh-CN" sz="260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03H</a:t>
            </a:r>
            <a:r>
              <a:rPr kumimoji="1" lang="en-US" altLang="zh-CN" sz="2600" dirty="0">
                <a:latin typeface="+mn-lt"/>
                <a:ea typeface="+mn-ea"/>
                <a:cs typeface="+mn-ea"/>
                <a:sym typeface="+mn-lt"/>
              </a:rPr>
              <a:t>         </a:t>
            </a:r>
            <a:r>
              <a:rPr kumimoji="1" lang="zh-CN" altLang="en-US" sz="2600" dirty="0">
                <a:latin typeface="+mn-lt"/>
                <a:ea typeface="+mn-ea"/>
                <a:cs typeface="+mn-ea"/>
                <a:sym typeface="+mn-lt"/>
              </a:rPr>
              <a:t>；使</a:t>
            </a:r>
            <a:r>
              <a:rPr kumimoji="1" lang="en-US" altLang="zh-CN" sz="2600" dirty="0">
                <a:latin typeface="+mn-lt"/>
                <a:ea typeface="+mn-ea"/>
                <a:cs typeface="+mn-ea"/>
                <a:sym typeface="+mn-lt"/>
              </a:rPr>
              <a:t>PB</a:t>
            </a:r>
            <a:r>
              <a:rPr kumimoji="1" lang="en-US" altLang="zh-CN" sz="2600" baseline="-25000" dirty="0">
                <a:latin typeface="+mn-lt"/>
                <a:ea typeface="+mn-ea"/>
                <a:cs typeface="+mn-ea"/>
                <a:sym typeface="+mn-lt"/>
              </a:rPr>
              <a:t>1</a:t>
            </a:r>
            <a:r>
              <a:rPr kumimoji="1" lang="en-US" altLang="zh-CN" sz="2600" dirty="0">
                <a:latin typeface="+mn-lt"/>
                <a:ea typeface="+mn-ea"/>
                <a:cs typeface="+mn-ea"/>
                <a:sym typeface="+mn-lt"/>
              </a:rPr>
              <a:t>PB</a:t>
            </a:r>
            <a:r>
              <a:rPr kumimoji="1" lang="en-US" altLang="zh-CN" sz="2600" baseline="-25000" dirty="0">
                <a:latin typeface="+mn-lt"/>
                <a:ea typeface="+mn-ea"/>
                <a:cs typeface="+mn-ea"/>
                <a:sym typeface="+mn-lt"/>
              </a:rPr>
              <a:t>0 </a:t>
            </a:r>
            <a:r>
              <a:rPr kumimoji="1" lang="en-US" altLang="zh-CN" sz="2600" dirty="0">
                <a:latin typeface="+mn-lt"/>
                <a:ea typeface="+mn-ea"/>
                <a:cs typeface="+mn-ea"/>
                <a:sym typeface="+mn-lt"/>
              </a:rPr>
              <a:t>=11</a:t>
            </a:r>
            <a:endParaRPr kumimoji="1" lang="en-US" altLang="zh-CN" sz="2600" dirty="0">
              <a:latin typeface="+mn-lt"/>
              <a:ea typeface="+mn-ea"/>
              <a:cs typeface="+mn-ea"/>
              <a:sym typeface="+mn-lt"/>
            </a:endParaRPr>
          </a:p>
          <a:p>
            <a:pPr>
              <a:spcBef>
                <a:spcPct val="15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None/>
            </a:pPr>
            <a:r>
              <a:rPr kumimoji="1" lang="en-US" altLang="zh-CN" sz="2600" dirty="0">
                <a:latin typeface="+mn-lt"/>
                <a:ea typeface="+mn-ea"/>
                <a:cs typeface="+mn-ea"/>
                <a:sym typeface="+mn-lt"/>
              </a:rPr>
              <a:t>  OUT  DX</a:t>
            </a:r>
            <a:r>
              <a:rPr kumimoji="1" lang="zh-CN" altLang="en-US" sz="2600" dirty="0">
                <a:latin typeface="+mn-lt"/>
                <a:ea typeface="+mn-ea"/>
                <a:cs typeface="+mn-ea"/>
                <a:sym typeface="+mn-lt"/>
              </a:rPr>
              <a:t>，</a:t>
            </a:r>
            <a:r>
              <a:rPr kumimoji="1" lang="en-US" altLang="zh-CN" sz="2600" dirty="0">
                <a:latin typeface="+mn-lt"/>
                <a:ea typeface="+mn-ea"/>
                <a:cs typeface="+mn-ea"/>
                <a:sym typeface="+mn-lt"/>
              </a:rPr>
              <a:t>AL        </a:t>
            </a:r>
            <a:r>
              <a:rPr kumimoji="1" lang="zh-CN" altLang="en-US" sz="2600" dirty="0">
                <a:latin typeface="+mn-lt"/>
                <a:ea typeface="+mn-ea"/>
                <a:cs typeface="+mn-ea"/>
                <a:sym typeface="+mn-lt"/>
              </a:rPr>
              <a:t>；输出</a:t>
            </a:r>
            <a:r>
              <a:rPr kumimoji="1" lang="en-US" altLang="zh-CN" sz="2600" dirty="0">
                <a:latin typeface="+mn-lt"/>
                <a:ea typeface="+mn-ea"/>
                <a:cs typeface="+mn-ea"/>
                <a:sym typeface="+mn-lt"/>
              </a:rPr>
              <a:t>PB</a:t>
            </a:r>
            <a:r>
              <a:rPr kumimoji="1" lang="en-US" altLang="zh-CN" sz="2600" baseline="-25000" dirty="0">
                <a:latin typeface="+mn-lt"/>
                <a:ea typeface="+mn-ea"/>
                <a:cs typeface="+mn-ea"/>
                <a:sym typeface="+mn-lt"/>
              </a:rPr>
              <a:t>1 </a:t>
            </a:r>
            <a:r>
              <a:rPr kumimoji="1" lang="en-US" altLang="zh-CN" sz="2600" dirty="0">
                <a:latin typeface="+mn-lt"/>
                <a:ea typeface="+mn-ea"/>
                <a:cs typeface="+mn-ea"/>
                <a:sym typeface="+mn-lt"/>
              </a:rPr>
              <a:t>PB</a:t>
            </a:r>
            <a:r>
              <a:rPr kumimoji="1" lang="en-US" altLang="zh-CN" sz="2600" baseline="-25000" dirty="0">
                <a:latin typeface="+mn-lt"/>
                <a:ea typeface="+mn-ea"/>
                <a:cs typeface="+mn-ea"/>
                <a:sym typeface="+mn-lt"/>
              </a:rPr>
              <a:t>0</a:t>
            </a:r>
            <a:endParaRPr kumimoji="1" lang="en-US" altLang="zh-CN" sz="2600" baseline="-25000" dirty="0">
              <a:latin typeface="+mn-lt"/>
              <a:ea typeface="+mn-ea"/>
              <a:cs typeface="+mn-ea"/>
              <a:sym typeface="+mn-lt"/>
            </a:endParaRPr>
          </a:p>
          <a:p>
            <a:pPr>
              <a:spcBef>
                <a:spcPct val="15000"/>
              </a:spcBef>
              <a:buClr>
                <a:schemeClr val="accent2"/>
              </a:buClr>
              <a:buSzPct val="80000"/>
            </a:pPr>
            <a:r>
              <a:rPr kumimoji="1" lang="en-US" altLang="zh-CN" sz="2600" dirty="0">
                <a:latin typeface="+mn-lt"/>
                <a:ea typeface="+mn-ea"/>
                <a:cs typeface="+mn-ea"/>
                <a:sym typeface="+mn-lt"/>
              </a:rPr>
              <a:t>  </a:t>
            </a:r>
            <a:r>
              <a:rPr kumimoji="1" lang="en-US" altLang="zh-CN" sz="260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AND</a:t>
            </a:r>
            <a:r>
              <a:rPr kumimoji="1" lang="en-US" altLang="zh-CN" sz="2600" dirty="0">
                <a:latin typeface="+mn-lt"/>
                <a:ea typeface="+mn-ea"/>
                <a:cs typeface="+mn-ea"/>
                <a:sym typeface="+mn-lt"/>
              </a:rPr>
              <a:t> AL, </a:t>
            </a:r>
            <a:r>
              <a:rPr kumimoji="1" lang="en-US" altLang="zh-CN" sz="260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0FCH</a:t>
            </a:r>
            <a:r>
              <a:rPr kumimoji="1" lang="en-US" altLang="zh-CN" sz="2600" dirty="0">
                <a:latin typeface="+mn-lt"/>
                <a:ea typeface="+mn-ea"/>
                <a:cs typeface="+mn-ea"/>
                <a:sym typeface="+mn-lt"/>
              </a:rPr>
              <a:t>      </a:t>
            </a:r>
            <a:r>
              <a:rPr kumimoji="1" lang="zh-CN" altLang="en-US" sz="2600" dirty="0">
                <a:latin typeface="+mn-lt"/>
                <a:ea typeface="+mn-ea"/>
                <a:cs typeface="+mn-ea"/>
                <a:sym typeface="+mn-lt"/>
              </a:rPr>
              <a:t>；使</a:t>
            </a:r>
            <a:r>
              <a:rPr kumimoji="1" lang="en-US" altLang="zh-CN" sz="2600" dirty="0">
                <a:latin typeface="+mn-lt"/>
                <a:ea typeface="+mn-ea"/>
                <a:cs typeface="+mn-ea"/>
                <a:sym typeface="+mn-lt"/>
              </a:rPr>
              <a:t>PB</a:t>
            </a:r>
            <a:r>
              <a:rPr kumimoji="1" lang="en-US" altLang="zh-CN" sz="2600" baseline="-25000" dirty="0">
                <a:latin typeface="+mn-lt"/>
                <a:ea typeface="+mn-ea"/>
                <a:cs typeface="+mn-ea"/>
                <a:sym typeface="+mn-lt"/>
              </a:rPr>
              <a:t>1</a:t>
            </a:r>
            <a:r>
              <a:rPr kumimoji="1" lang="en-US" altLang="zh-CN" sz="2600" dirty="0">
                <a:latin typeface="+mn-lt"/>
                <a:ea typeface="+mn-ea"/>
                <a:cs typeface="+mn-ea"/>
                <a:sym typeface="+mn-lt"/>
              </a:rPr>
              <a:t>PB</a:t>
            </a:r>
            <a:r>
              <a:rPr kumimoji="1" lang="en-US" altLang="zh-CN" sz="2600" baseline="-25000" dirty="0">
                <a:latin typeface="+mn-lt"/>
                <a:ea typeface="+mn-ea"/>
                <a:cs typeface="+mn-ea"/>
                <a:sym typeface="+mn-lt"/>
              </a:rPr>
              <a:t>0 </a:t>
            </a:r>
            <a:r>
              <a:rPr kumimoji="1" lang="en-US" altLang="zh-CN" sz="2600" dirty="0">
                <a:latin typeface="+mn-lt"/>
                <a:ea typeface="+mn-ea"/>
                <a:cs typeface="+mn-ea"/>
                <a:sym typeface="+mn-lt"/>
              </a:rPr>
              <a:t>=00</a:t>
            </a:r>
            <a:endParaRPr kumimoji="1" lang="en-US" altLang="zh-CN" sz="2600" dirty="0">
              <a:latin typeface="+mn-lt"/>
              <a:ea typeface="+mn-ea"/>
              <a:cs typeface="+mn-ea"/>
              <a:sym typeface="+mn-lt"/>
            </a:endParaRPr>
          </a:p>
          <a:p>
            <a:pPr>
              <a:spcBef>
                <a:spcPct val="15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None/>
            </a:pPr>
            <a:r>
              <a:rPr kumimoji="1" lang="en-US" altLang="zh-CN" sz="2600" dirty="0">
                <a:latin typeface="+mn-lt"/>
                <a:ea typeface="+mn-ea"/>
                <a:cs typeface="+mn-ea"/>
                <a:sym typeface="+mn-lt"/>
              </a:rPr>
              <a:t>  OUT DX, AL</a:t>
            </a:r>
            <a:endParaRPr kumimoji="1" lang="en-US" altLang="zh-CN" sz="2600" dirty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30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30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30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30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30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30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6626" name="Rectangle 2"/>
          <p:cNvSpPr>
            <a:spLocks noGrp="1" noChangeArrowheads="1"/>
          </p:cNvSpPr>
          <p:nvPr>
            <p:ph idx="1"/>
          </p:nvPr>
        </p:nvSpPr>
        <p:spPr>
          <a:xfrm>
            <a:off x="655638" y="1239838"/>
            <a:ext cx="7415213" cy="5348288"/>
          </a:xfrm>
        </p:spPr>
        <p:txBody>
          <a:bodyPr vert="horz" wrap="square" lIns="91440" tIns="45720" rIns="91440" bIns="45720" numCol="1" anchor="t" anchorCtr="0" compatLnSpc="1"/>
          <a:lstStyle/>
          <a:p>
            <a:pPr marL="342900" marR="0" lvl="0" indent="-342900" algn="l" defTabSz="914400" rtl="0" eaLnBrk="1" fontAlgn="base" latinLnBrk="0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None/>
              <a:defRPr/>
            </a:pPr>
            <a:endParaRPr kumimoji="0" lang="zh-CN" altLang="en-US" sz="2800" b="1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楷体_GB2312" pitchFamily="49" charset="-122"/>
              <a:ea typeface="楷体_GB2312" pitchFamily="49" charset="-122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None/>
              <a:defRPr/>
            </a:pPr>
            <a:r>
              <a:rPr kumimoji="0" lang="en-US" altLang="zh-CN" sz="2800" b="1" i="0" u="none" strike="noStrike" kern="0" cap="none" spc="0" normalizeH="0" baseline="0" noProof="0" smtClean="0">
                <a:ln>
                  <a:noFill/>
                </a:ln>
                <a:solidFill>
                  <a:srgbClr val="3366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1</a:t>
            </a:r>
            <a:r>
              <a:rPr kumimoji="0" lang="zh-CN" altLang="en-US" sz="2800" b="1" i="0" u="none" strike="noStrike" kern="0" cap="none" spc="0" normalizeH="0" baseline="0" noProof="0" smtClean="0">
                <a:ln>
                  <a:noFill/>
                </a:ln>
                <a:solidFill>
                  <a:srgbClr val="3366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、特点</a:t>
            </a:r>
            <a:endParaRPr kumimoji="0" lang="zh-CN" altLang="en-US" sz="2800" b="1" i="0" u="none" strike="noStrike" kern="0" cap="none" spc="0" normalizeH="0" baseline="0" noProof="0" smtClean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楷体_GB2312" pitchFamily="49" charset="-122"/>
              <a:ea typeface="楷体_GB2312" pitchFamily="49" charset="-122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None/>
              <a:defRPr/>
            </a:pPr>
            <a:r>
              <a:rPr kumimoji="0" lang="zh-CN" altLang="en-US" sz="280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① </a:t>
            </a:r>
            <a:r>
              <a:rPr kumimoji="0" lang="en-US" altLang="zh-CN" sz="280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0</a:t>
            </a:r>
            <a:r>
              <a:rPr kumimoji="0" lang="zh-CN" altLang="en-US" sz="280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方式是一种基本输入</a:t>
            </a:r>
            <a:r>
              <a:rPr kumimoji="0" lang="en-US" altLang="zh-CN" sz="280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/</a:t>
            </a:r>
            <a:r>
              <a:rPr kumimoji="0" lang="zh-CN" altLang="en-US" sz="280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输出工作方式。通常不用联络信号，或不使用固定的联络信号。</a:t>
            </a:r>
            <a:r>
              <a:rPr kumimoji="0" lang="zh-CN" altLang="en-US" sz="2800" b="1" i="0" u="none" strike="noStrike" kern="0" cap="none" spc="0" normalizeH="0" baseline="0" noProof="0" smtClean="0">
                <a:ln>
                  <a:noFill/>
                </a:ln>
                <a:solidFill>
                  <a:srgbClr val="3366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基本</a:t>
            </a:r>
            <a:r>
              <a:rPr kumimoji="0" lang="en-US" altLang="zh-CN" sz="2800" b="1" i="0" u="none" strike="noStrike" kern="0" cap="none" spc="0" normalizeH="0" baseline="0" noProof="0" smtClean="0">
                <a:ln>
                  <a:noFill/>
                </a:ln>
                <a:solidFill>
                  <a:srgbClr val="3366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I/O</a:t>
            </a:r>
            <a:r>
              <a:rPr kumimoji="0" lang="zh-CN" altLang="en-US" sz="2800" b="1" i="0" u="none" strike="noStrike" kern="0" cap="none" spc="0" normalizeH="0" baseline="0" noProof="0" smtClean="0">
                <a:ln>
                  <a:noFill/>
                </a:ln>
                <a:solidFill>
                  <a:srgbClr val="3366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方式是指查询方式传送，也包括无条件传送。</a:t>
            </a:r>
            <a:endParaRPr kumimoji="0" lang="zh-CN" altLang="en-US" sz="2800" b="1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楷体_GB2312" pitchFamily="49" charset="-122"/>
              <a:ea typeface="楷体_GB2312" pitchFamily="49" charset="-122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None/>
              <a:defRPr/>
            </a:pPr>
            <a:r>
              <a:rPr kumimoji="0" lang="zh-CN" altLang="en-US" sz="280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② 在</a:t>
            </a:r>
            <a:r>
              <a:rPr kumimoji="0" lang="en-US" altLang="zh-CN" sz="280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0</a:t>
            </a:r>
            <a:r>
              <a:rPr kumimoji="0" lang="zh-CN" altLang="en-US" sz="280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方式下，彼此独立的两个</a:t>
            </a:r>
            <a:r>
              <a:rPr kumimoji="0" lang="en-US" altLang="zh-CN" sz="280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8</a:t>
            </a:r>
            <a:r>
              <a:rPr kumimoji="0" lang="zh-CN" altLang="en-US" sz="280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位和两个</a:t>
            </a:r>
            <a:r>
              <a:rPr kumimoji="0" lang="en-US" altLang="zh-CN" sz="280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4</a:t>
            </a:r>
            <a:r>
              <a:rPr kumimoji="0" lang="zh-CN" altLang="en-US" sz="280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位并行口，都能被指定作为输入或者输出口用，共有</a:t>
            </a:r>
            <a:r>
              <a:rPr kumimoji="0" lang="en-US" altLang="zh-CN" sz="280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16</a:t>
            </a:r>
            <a:r>
              <a:rPr kumimoji="0" lang="zh-CN" altLang="en-US" sz="280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种不同的使用状态。</a:t>
            </a:r>
            <a:endParaRPr kumimoji="0" lang="zh-CN" altLang="en-US" sz="2800" b="1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楷体_GB2312" pitchFamily="49" charset="-122"/>
              <a:ea typeface="楷体_GB2312" pitchFamily="49" charset="-122"/>
              <a:cs typeface="+mn-cs"/>
            </a:endParaRPr>
          </a:p>
        </p:txBody>
      </p:sp>
      <p:sp>
        <p:nvSpPr>
          <p:cNvPr id="44036" name="矩形 3"/>
          <p:cNvSpPr>
            <a:spLocks noChangeArrowheads="1"/>
          </p:cNvSpPr>
          <p:nvPr/>
        </p:nvSpPr>
        <p:spPr bwMode="auto">
          <a:xfrm>
            <a:off x="2249550" y="1158348"/>
            <a:ext cx="4650632" cy="683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9.4 </a:t>
            </a:r>
            <a:r>
              <a:rPr lang="en-US" altLang="zh-CN" sz="320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82C55A</a:t>
            </a:r>
            <a:r>
              <a:rPr lang="zh-CN" altLang="en-US" sz="320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的</a:t>
            </a:r>
            <a:r>
              <a:rPr lang="en-US" altLang="zh-CN" sz="320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0</a:t>
            </a:r>
            <a:r>
              <a:rPr lang="zh-CN" altLang="en-US" sz="320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方式应用</a:t>
            </a:r>
            <a:endParaRPr lang="zh-CN" altLang="en-US" sz="3200" dirty="0">
              <a:solidFill>
                <a:srgbClr val="C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 spd="slow">
    <p:random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7650" name="Rectangle 2"/>
          <p:cNvSpPr>
            <a:spLocks noGrp="1" noChangeArrowheads="1"/>
          </p:cNvSpPr>
          <p:nvPr>
            <p:ph idx="1"/>
          </p:nvPr>
        </p:nvSpPr>
        <p:spPr>
          <a:xfrm>
            <a:off x="676275" y="1125538"/>
            <a:ext cx="7783513" cy="4175125"/>
          </a:xfrm>
        </p:spPr>
        <p:txBody>
          <a:bodyPr vert="horz" wrap="square" lIns="91440" tIns="45720" rIns="91440" bIns="45720" numCol="1" anchor="t" anchorCtr="0" compatLnSpc="1"/>
          <a:lstStyle/>
          <a:p>
            <a:pPr marL="342900" marR="0" lvl="0" indent="-342900" algn="l" defTabSz="914400" rtl="0" eaLnBrk="1" fontAlgn="base" latinLnBrk="0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None/>
              <a:defRPr/>
            </a:pPr>
            <a:r>
              <a:rPr kumimoji="0" lang="en-US" altLang="zh-CN" sz="280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③ </a:t>
            </a:r>
            <a:r>
              <a:rPr kumimoji="0" lang="zh-CN" altLang="en-US" sz="2800" b="1" i="0" u="none" strike="noStrike" kern="0" cap="none" spc="0" normalizeH="0" baseline="0" noProof="0" smtClean="0">
                <a:ln>
                  <a:noFill/>
                </a:ln>
                <a:solidFill>
                  <a:srgbClr val="3366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在</a:t>
            </a:r>
            <a:r>
              <a:rPr kumimoji="0" lang="en-US" altLang="zh-CN" sz="2800" b="1" i="0" u="none" strike="noStrike" kern="0" cap="none" spc="0" normalizeH="0" baseline="0" noProof="0" smtClean="0">
                <a:ln>
                  <a:noFill/>
                </a:ln>
                <a:solidFill>
                  <a:srgbClr val="3366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0</a:t>
            </a:r>
            <a:r>
              <a:rPr kumimoji="0" lang="zh-CN" altLang="en-US" sz="2800" b="1" i="0" u="none" strike="noStrike" kern="0" cap="none" spc="0" normalizeH="0" baseline="0" noProof="0" smtClean="0">
                <a:ln>
                  <a:noFill/>
                </a:ln>
                <a:solidFill>
                  <a:srgbClr val="3366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方式下不设置专用联络信号线，需要联络时，可由用户任意指定</a:t>
            </a:r>
            <a:r>
              <a:rPr kumimoji="0" lang="en-US" altLang="zh-CN" sz="2800" b="1" i="0" u="none" strike="noStrike" kern="0" cap="none" spc="0" normalizeH="0" baseline="0" noProof="0" smtClean="0">
                <a:ln>
                  <a:noFill/>
                </a:ln>
                <a:solidFill>
                  <a:srgbClr val="3366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C</a:t>
            </a:r>
            <a:r>
              <a:rPr kumimoji="0" lang="zh-CN" altLang="en-US" sz="2800" b="1" i="0" u="none" strike="noStrike" kern="0" cap="none" spc="0" normalizeH="0" baseline="0" noProof="0" smtClean="0">
                <a:ln>
                  <a:noFill/>
                </a:ln>
                <a:solidFill>
                  <a:srgbClr val="3366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口中的哪一根线完成某种联络功能，</a:t>
            </a:r>
            <a:r>
              <a:rPr kumimoji="0" lang="zh-CN" altLang="en-US" sz="280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这与</a:t>
            </a:r>
            <a:r>
              <a:rPr kumimoji="0" lang="en-US" altLang="zh-CN" sz="280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1</a:t>
            </a:r>
            <a:r>
              <a:rPr kumimoji="0" lang="zh-CN" altLang="en-US" sz="280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方式、</a:t>
            </a:r>
            <a:r>
              <a:rPr kumimoji="0" lang="en-US" altLang="zh-CN" sz="280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2</a:t>
            </a:r>
            <a:r>
              <a:rPr kumimoji="0" lang="zh-CN" altLang="en-US" sz="280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方式下设置固定的专用联络信号线不同。</a:t>
            </a:r>
            <a:endParaRPr kumimoji="0" lang="zh-CN" altLang="en-US" sz="2800" b="1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楷体_GB2312" pitchFamily="49" charset="-122"/>
              <a:ea typeface="楷体_GB2312" pitchFamily="49" charset="-122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None/>
              <a:defRPr/>
            </a:pPr>
            <a:r>
              <a:rPr kumimoji="0" lang="zh-CN" altLang="en-US" sz="280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④ </a:t>
            </a:r>
            <a:r>
              <a:rPr kumimoji="0" lang="zh-CN" altLang="en-US" sz="2800" b="1" i="0" u="none" strike="noStrike" kern="0" cap="none" spc="0" normalizeH="0" baseline="0" noProof="0" smtClean="0">
                <a:ln>
                  <a:noFill/>
                </a:ln>
                <a:solidFill>
                  <a:srgbClr val="3366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是单向</a:t>
            </a:r>
            <a:r>
              <a:rPr kumimoji="0" lang="en-US" altLang="zh-CN" sz="2800" b="1" i="0" u="none" strike="noStrike" kern="0" cap="none" spc="0" normalizeH="0" baseline="0" noProof="0" smtClean="0">
                <a:ln>
                  <a:noFill/>
                </a:ln>
                <a:solidFill>
                  <a:srgbClr val="3366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I/O</a:t>
            </a:r>
            <a:r>
              <a:rPr kumimoji="0" lang="zh-CN" altLang="en-US" sz="2800" b="1" i="0" u="none" strike="noStrike" kern="0" cap="none" spc="0" normalizeH="0" baseline="0" noProof="0" smtClean="0">
                <a:ln>
                  <a:noFill/>
                </a:ln>
                <a:solidFill>
                  <a:srgbClr val="3366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，一次初始化只能指定端口（</a:t>
            </a:r>
            <a:r>
              <a:rPr kumimoji="0" lang="en-US" altLang="zh-CN" sz="2800" b="1" i="0" u="none" strike="noStrike" kern="0" cap="none" spc="0" normalizeH="0" baseline="0" noProof="0" smtClean="0">
                <a:ln>
                  <a:noFill/>
                </a:ln>
                <a:solidFill>
                  <a:srgbClr val="3366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PA</a:t>
            </a:r>
            <a:r>
              <a:rPr kumimoji="0" lang="zh-CN" altLang="en-US" sz="2800" b="1" i="0" u="none" strike="noStrike" kern="0" cap="none" spc="0" normalizeH="0" baseline="0" noProof="0" smtClean="0">
                <a:ln>
                  <a:noFill/>
                </a:ln>
                <a:solidFill>
                  <a:srgbClr val="3366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、</a:t>
            </a:r>
            <a:r>
              <a:rPr kumimoji="0" lang="en-US" altLang="zh-CN" sz="2800" b="1" i="0" u="none" strike="noStrike" kern="0" cap="none" spc="0" normalizeH="0" baseline="0" noProof="0" smtClean="0">
                <a:ln>
                  <a:noFill/>
                </a:ln>
                <a:solidFill>
                  <a:srgbClr val="3366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PB</a:t>
            </a:r>
            <a:r>
              <a:rPr kumimoji="0" lang="zh-CN" altLang="en-US" sz="2800" b="1" i="0" u="none" strike="noStrike" kern="0" cap="none" spc="0" normalizeH="0" baseline="0" noProof="0" smtClean="0">
                <a:ln>
                  <a:noFill/>
                </a:ln>
                <a:solidFill>
                  <a:srgbClr val="3366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和</a:t>
            </a:r>
            <a:r>
              <a:rPr kumimoji="0" lang="en-US" altLang="zh-CN" sz="2800" b="1" i="0" u="none" strike="noStrike" kern="0" cap="none" spc="0" normalizeH="0" baseline="0" noProof="0" smtClean="0">
                <a:ln>
                  <a:noFill/>
                </a:ln>
                <a:solidFill>
                  <a:srgbClr val="3366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PC</a:t>
            </a:r>
            <a:r>
              <a:rPr kumimoji="0" lang="zh-CN" altLang="en-US" sz="2800" b="1" i="0" u="none" strike="noStrike" kern="0" cap="none" spc="0" normalizeH="0" baseline="0" noProof="0" smtClean="0">
                <a:ln>
                  <a:noFill/>
                </a:ln>
                <a:solidFill>
                  <a:srgbClr val="3366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）作输入或输出，不能指定端口同时即作输入又作输出。</a:t>
            </a:r>
            <a:endParaRPr kumimoji="0" lang="zh-CN" altLang="en-US" sz="2800" b="1" i="0" u="none" strike="noStrike" kern="0" cap="none" spc="0" normalizeH="0" baseline="0" noProof="0" smtClean="0">
              <a:ln>
                <a:noFill/>
              </a:ln>
              <a:solidFill>
                <a:srgbClr val="3366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楷体_GB2312" pitchFamily="49" charset="-122"/>
              <a:ea typeface="楷体_GB2312" pitchFamily="49" charset="-122"/>
              <a:cs typeface="+mn-cs"/>
            </a:endParaRPr>
          </a:p>
        </p:txBody>
      </p:sp>
    </p:spTree>
  </p:cSld>
  <p:clrMapOvr>
    <a:masterClrMapping/>
  </p:clrMapOvr>
  <p:transition spd="slow">
    <p:random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0594" name="Text Box 2"/>
          <p:cNvSpPr txBox="1">
            <a:spLocks noChangeArrowheads="1"/>
          </p:cNvSpPr>
          <p:nvPr/>
        </p:nvSpPr>
        <p:spPr bwMode="auto">
          <a:xfrm>
            <a:off x="838200" y="1227138"/>
            <a:ext cx="7788275" cy="34499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R="0" defTabSz="914400" eaLnBrk="1" hangingPunct="1">
              <a:lnSpc>
                <a:spcPct val="120000"/>
              </a:lnSpc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defRPr/>
            </a:pPr>
            <a:endParaRPr kumimoji="1" lang="zh-CN" altLang="en-US" sz="2800" b="1" kern="1200" cap="none" spc="0" normalizeH="0" baseline="0" noProof="0">
              <a:solidFill>
                <a:srgbClr val="FF99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楷体_GB2312" pitchFamily="49" charset="-122"/>
              <a:ea typeface="楷体_GB2312" pitchFamily="49" charset="-122"/>
              <a:cs typeface="+mn-cs"/>
            </a:endParaRPr>
          </a:p>
          <a:p>
            <a:pPr marR="0" defTabSz="914400" eaLnBrk="1" hangingPunct="1">
              <a:lnSpc>
                <a:spcPct val="120000"/>
              </a:lnSpc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defRPr/>
            </a:pPr>
            <a:r>
              <a:rPr kumimoji="1" lang="zh-CN" altLang="en-US" sz="2800" b="1" kern="1200" cap="none" spc="0" normalizeH="0" baseline="0" noProof="0">
                <a:solidFill>
                  <a:srgbClr val="3366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楷体_GB2312" pitchFamily="49" charset="-122"/>
                <a:ea typeface="楷体_GB2312" pitchFamily="49" charset="-122"/>
                <a:cs typeface="+mn-cs"/>
              </a:rPr>
              <a:t>例</a:t>
            </a:r>
            <a:r>
              <a:rPr kumimoji="1" lang="en-US" altLang="zh-CN" sz="2800" b="1" kern="1200" cap="none" spc="0" normalizeH="0" baseline="0" noProof="0">
                <a:solidFill>
                  <a:srgbClr val="3366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楷体_GB2312" pitchFamily="49" charset="-122"/>
                <a:ea typeface="楷体_GB2312" pitchFamily="49" charset="-122"/>
                <a:cs typeface="+mn-cs"/>
              </a:rPr>
              <a:t>1</a:t>
            </a:r>
            <a:r>
              <a:rPr kumimoji="1" lang="zh-CN" altLang="en-US" sz="2800" b="1" kern="1200" cap="none" spc="0" normalizeH="0" baseline="0" noProof="0">
                <a:solidFill>
                  <a:srgbClr val="3366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楷体_GB2312" pitchFamily="49" charset="-122"/>
                <a:ea typeface="楷体_GB2312" pitchFamily="49" charset="-122"/>
                <a:cs typeface="+mn-cs"/>
              </a:rPr>
              <a:t>：并行打印机接口设计</a:t>
            </a:r>
            <a:endParaRPr kumimoji="1" lang="zh-CN" altLang="en-US" sz="2800" b="1" kern="1200" cap="none" spc="0" normalizeH="0" baseline="0" noProof="0">
              <a:solidFill>
                <a:srgbClr val="FFCC66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楷体_GB2312" pitchFamily="49" charset="-122"/>
              <a:ea typeface="楷体_GB2312" pitchFamily="49" charset="-122"/>
              <a:cs typeface="+mn-cs"/>
            </a:endParaRPr>
          </a:p>
          <a:p>
            <a:pPr marR="0" defTabSz="914400" eaLnBrk="1" hangingPunct="1">
              <a:lnSpc>
                <a:spcPct val="120000"/>
              </a:lnSpc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defRPr/>
            </a:pPr>
            <a:r>
              <a:rPr kumimoji="1" lang="en-US" altLang="zh-CN" sz="2800" b="1" kern="1200" cap="none" spc="0" normalizeH="0" baseline="0" noProof="0">
                <a:effectLst>
                  <a:outerShdw blurRad="38100" dist="38100" dir="2700000" algn="tl">
                    <a:srgbClr val="000000"/>
                  </a:outerShdw>
                </a:effectLst>
                <a:latin typeface="楷体_GB2312" pitchFamily="49" charset="-122"/>
                <a:ea typeface="楷体_GB2312" pitchFamily="49" charset="-122"/>
                <a:cs typeface="+mn-cs"/>
              </a:rPr>
              <a:t>1.</a:t>
            </a:r>
            <a:r>
              <a:rPr kumimoji="1" lang="zh-CN" altLang="en-US" sz="2800" b="1" kern="1200" cap="none" spc="0" normalizeH="0" baseline="0" noProof="0">
                <a:effectLst>
                  <a:outerShdw blurRad="38100" dist="38100" dir="2700000" algn="tl">
                    <a:srgbClr val="000000"/>
                  </a:outerShdw>
                </a:effectLst>
                <a:latin typeface="楷体_GB2312" pitchFamily="49" charset="-122"/>
                <a:ea typeface="楷体_GB2312" pitchFamily="49" charset="-122"/>
                <a:cs typeface="+mn-cs"/>
              </a:rPr>
              <a:t>要求</a:t>
            </a:r>
            <a:endParaRPr kumimoji="1" lang="zh-CN" altLang="en-US" sz="2800" b="1" kern="1200" cap="none" spc="0" normalizeH="0" baseline="0" noProof="0">
              <a:effectLst>
                <a:outerShdw blurRad="38100" dist="38100" dir="2700000" algn="tl">
                  <a:srgbClr val="000000"/>
                </a:outerShdw>
              </a:effectLst>
              <a:latin typeface="楷体_GB2312" pitchFamily="49" charset="-122"/>
              <a:ea typeface="楷体_GB2312" pitchFamily="49" charset="-122"/>
              <a:cs typeface="+mn-cs"/>
            </a:endParaRPr>
          </a:p>
          <a:p>
            <a:pPr marR="0" defTabSz="914400" eaLnBrk="1" hangingPunct="1">
              <a:lnSpc>
                <a:spcPct val="120000"/>
              </a:lnSpc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defRPr/>
            </a:pPr>
            <a:r>
              <a:rPr kumimoji="1" lang="zh-CN" altLang="en-US" sz="2800" b="1" kern="1200" cap="none" spc="0" normalizeH="0" baseline="0" noProof="0">
                <a:effectLst>
                  <a:outerShdw blurRad="38100" dist="38100" dir="2700000" algn="tl">
                    <a:srgbClr val="000000"/>
                  </a:outerShdw>
                </a:effectLst>
                <a:latin typeface="楷体_GB2312" pitchFamily="49" charset="-122"/>
                <a:ea typeface="楷体_GB2312" pitchFamily="49" charset="-122"/>
                <a:cs typeface="+mn-cs"/>
              </a:rPr>
              <a:t>    为某应用系统配置一个并行打印机接口，</a:t>
            </a:r>
            <a:r>
              <a:rPr kumimoji="1" lang="en-US" altLang="zh-CN" sz="2800" b="1" kern="1200" cap="none" spc="0" normalizeH="0" baseline="0" noProof="0">
                <a:effectLst>
                  <a:outerShdw blurRad="38100" dist="38100" dir="2700000" algn="tl">
                    <a:srgbClr val="000000"/>
                  </a:outerShdw>
                </a:effectLst>
                <a:latin typeface="楷体_GB2312" pitchFamily="49" charset="-122"/>
                <a:ea typeface="楷体_GB2312" pitchFamily="49" charset="-122"/>
                <a:cs typeface="+mn-cs"/>
              </a:rPr>
              <a:t>CPU</a:t>
            </a:r>
            <a:r>
              <a:rPr kumimoji="1" lang="zh-CN" altLang="en-US" sz="2800" b="1" kern="1200" cap="none" spc="0" normalizeH="0" baseline="0" noProof="0">
                <a:effectLst>
                  <a:outerShdw blurRad="38100" dist="38100" dir="2700000" algn="tl">
                    <a:srgbClr val="000000"/>
                  </a:outerShdw>
                </a:effectLst>
                <a:latin typeface="楷体_GB2312" pitchFamily="49" charset="-122"/>
                <a:ea typeface="楷体_GB2312" pitchFamily="49" charset="-122"/>
                <a:cs typeface="+mn-cs"/>
              </a:rPr>
              <a:t>采用</a:t>
            </a:r>
            <a:r>
              <a:rPr kumimoji="1" lang="zh-CN" altLang="en-US" sz="2800" b="1" kern="1200" cap="none" spc="0" normalizeH="0" baseline="0" noProof="0">
                <a:solidFill>
                  <a:srgbClr val="3366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楷体_GB2312" pitchFamily="49" charset="-122"/>
                <a:ea typeface="楷体_GB2312" pitchFamily="49" charset="-122"/>
                <a:cs typeface="+mn-cs"/>
              </a:rPr>
              <a:t>查询方式</a:t>
            </a:r>
            <a:r>
              <a:rPr kumimoji="1" lang="zh-CN" altLang="en-US" sz="2800" b="1" kern="1200" cap="none" spc="0" normalizeH="0" baseline="0" noProof="0">
                <a:effectLst>
                  <a:outerShdw blurRad="38100" dist="38100" dir="2700000" algn="tl">
                    <a:srgbClr val="000000"/>
                  </a:outerShdw>
                </a:effectLst>
                <a:latin typeface="楷体_GB2312" pitchFamily="49" charset="-122"/>
                <a:ea typeface="楷体_GB2312" pitchFamily="49" charset="-122"/>
                <a:cs typeface="+mn-cs"/>
              </a:rPr>
              <a:t>把存放在</a:t>
            </a:r>
            <a:r>
              <a:rPr kumimoji="1" lang="en-US" altLang="zh-CN" sz="2800" b="1" kern="1200" cap="none" spc="0" normalizeH="0" baseline="0" noProof="0">
                <a:effectLst>
                  <a:outerShdw blurRad="38100" dist="38100" dir="2700000" algn="tl">
                    <a:srgbClr val="000000"/>
                  </a:outerShdw>
                </a:effectLst>
                <a:latin typeface="楷体_GB2312" pitchFamily="49" charset="-122"/>
                <a:ea typeface="楷体_GB2312" pitchFamily="49" charset="-122"/>
                <a:cs typeface="+mn-cs"/>
              </a:rPr>
              <a:t>BUF</a:t>
            </a:r>
            <a:r>
              <a:rPr kumimoji="1" lang="zh-CN" altLang="en-US" sz="2800" b="1" kern="1200" cap="none" spc="0" normalizeH="0" baseline="0" noProof="0">
                <a:effectLst>
                  <a:outerShdw blurRad="38100" dist="38100" dir="2700000" algn="tl">
                    <a:srgbClr val="000000"/>
                  </a:outerShdw>
                </a:effectLst>
                <a:latin typeface="楷体_GB2312" pitchFamily="49" charset="-122"/>
                <a:ea typeface="楷体_GB2312" pitchFamily="49" charset="-122"/>
                <a:cs typeface="+mn-cs"/>
              </a:rPr>
              <a:t>缓冲区的</a:t>
            </a:r>
            <a:r>
              <a:rPr kumimoji="1" lang="en-US" altLang="zh-CN" sz="2800" b="1" kern="1200" cap="none" spc="0" normalizeH="0" baseline="0" noProof="0">
                <a:effectLst>
                  <a:outerShdw blurRad="38100" dist="38100" dir="2700000" algn="tl">
                    <a:srgbClr val="000000"/>
                  </a:outerShdw>
                </a:effectLst>
                <a:latin typeface="楷体_GB2312" pitchFamily="49" charset="-122"/>
                <a:ea typeface="楷体_GB2312" pitchFamily="49" charset="-122"/>
                <a:cs typeface="+mn-cs"/>
              </a:rPr>
              <a:t>256</a:t>
            </a:r>
            <a:r>
              <a:rPr kumimoji="1" lang="zh-CN" altLang="en-US" sz="2800" b="1" kern="1200" cap="none" spc="0" normalizeH="0" baseline="0" noProof="0">
                <a:effectLst>
                  <a:outerShdw blurRad="38100" dist="38100" dir="2700000" algn="tl">
                    <a:srgbClr val="000000"/>
                  </a:outerShdw>
                </a:effectLst>
                <a:latin typeface="楷体_GB2312" pitchFamily="49" charset="-122"/>
                <a:ea typeface="楷体_GB2312" pitchFamily="49" charset="-122"/>
                <a:cs typeface="+mn-cs"/>
              </a:rPr>
              <a:t>个字符</a:t>
            </a:r>
            <a:r>
              <a:rPr kumimoji="1" lang="zh-CN" altLang="en-US" sz="2800" b="1" kern="1200" cap="none" spc="0" normalizeH="0" baseline="0" noProof="0">
                <a:effectLst>
                  <a:outerShdw blurRad="38100" dist="38100" dir="2700000" algn="tl">
                    <a:srgbClr val="000000"/>
                  </a:outerShdw>
                </a:effectLst>
                <a:latin typeface="楷体_GB2312" pitchFamily="49" charset="-122"/>
                <a:ea typeface="楷体_GB2312" pitchFamily="49" charset="-122"/>
                <a:cs typeface="+mn-cs"/>
              </a:rPr>
              <a:t>（</a:t>
            </a:r>
            <a:r>
              <a:rPr kumimoji="1" lang="en-US" altLang="zh-CN" sz="2800" b="1" kern="1200" cap="none" spc="0" normalizeH="0" baseline="0" noProof="0">
                <a:effectLst>
                  <a:outerShdw blurRad="38100" dist="38100" dir="2700000" algn="tl">
                    <a:srgbClr val="000000"/>
                  </a:outerShdw>
                </a:effectLst>
                <a:latin typeface="楷体_GB2312" pitchFamily="49" charset="-122"/>
                <a:ea typeface="楷体_GB2312" pitchFamily="49" charset="-122"/>
                <a:cs typeface="+mn-cs"/>
              </a:rPr>
              <a:t>ASCII</a:t>
            </a:r>
            <a:r>
              <a:rPr kumimoji="1" lang="zh-CN" altLang="en-US" sz="2800" b="1" kern="1200" cap="none" spc="0" normalizeH="0" baseline="0" noProof="0">
                <a:effectLst>
                  <a:outerShdw blurRad="38100" dist="38100" dir="2700000" algn="tl">
                    <a:srgbClr val="000000"/>
                  </a:outerShdw>
                </a:effectLst>
                <a:latin typeface="楷体_GB2312" pitchFamily="49" charset="-122"/>
                <a:ea typeface="楷体_GB2312" pitchFamily="49" charset="-122"/>
                <a:cs typeface="+mn-cs"/>
              </a:rPr>
              <a:t>码）送去打印。</a:t>
            </a:r>
            <a:endParaRPr kumimoji="1" lang="zh-CN" altLang="en-US" sz="2800" b="1" kern="1200" cap="none" spc="0" normalizeH="0" baseline="0" noProof="0">
              <a:effectLst>
                <a:outerShdw blurRad="38100" dist="38100" dir="2700000" algn="tl">
                  <a:srgbClr val="000000"/>
                </a:outerShdw>
              </a:effectLst>
              <a:latin typeface="楷体_GB2312" pitchFamily="49" charset="-122"/>
              <a:ea typeface="楷体_GB2312" pitchFamily="49" charset="-122"/>
              <a:cs typeface="+mn-cs"/>
            </a:endParaRPr>
          </a:p>
        </p:txBody>
      </p:sp>
    </p:spTree>
  </p:cSld>
  <p:clrMapOvr>
    <a:masterClrMapping/>
  </p:clrMapOvr>
  <p:transition spd="slow">
    <p:random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1618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542925" y="1166178"/>
            <a:ext cx="7773988" cy="2303463"/>
          </a:xfrm>
        </p:spPr>
        <p:txBody>
          <a:bodyPr vert="horz" wrap="square" lIns="91440" tIns="45720" rIns="91440" bIns="45720" numCol="1" anchor="t" anchorCtr="0" compatLnSpc="1"/>
          <a:lstStyle/>
          <a:p>
            <a:pPr marL="342900" marR="0" lvl="0" indent="-3429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None/>
              <a:defRPr/>
            </a:pPr>
            <a:r>
              <a:rPr kumimoji="0" lang="en-US" altLang="zh-CN" sz="280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  2.</a:t>
            </a:r>
            <a:r>
              <a:rPr kumimoji="0" lang="zh-CN" altLang="en-US" sz="280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分析</a:t>
            </a:r>
            <a:endParaRPr kumimoji="0" lang="zh-CN" altLang="en-US" sz="2800" b="1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楷体_GB2312" pitchFamily="49" charset="-122"/>
              <a:ea typeface="楷体_GB2312" pitchFamily="49" charset="-122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None/>
              <a:defRPr/>
            </a:pPr>
            <a:r>
              <a:rPr kumimoji="0" lang="zh-CN" altLang="en-US" sz="280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      由于打印接口直接面向的对象是打印机接口标准，而不是打印机本身，因此打印机接口要按照接口标准的要求进行设计。</a:t>
            </a:r>
            <a:endParaRPr kumimoji="0" lang="zh-CN" altLang="en-US" sz="2800" b="1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楷体_GB2312" pitchFamily="49" charset="-122"/>
              <a:ea typeface="楷体_GB2312" pitchFamily="49" charset="-122"/>
              <a:cs typeface="+mn-cs"/>
            </a:endParaRPr>
          </a:p>
        </p:txBody>
      </p:sp>
      <p:pic>
        <p:nvPicPr>
          <p:cNvPr id="23555" name="Picture 7" descr="p1300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68538" y="3470275"/>
            <a:ext cx="4321175" cy="269716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11624" name="Rectangle 8"/>
          <p:cNvSpPr>
            <a:spLocks noChangeArrowheads="1"/>
          </p:cNvSpPr>
          <p:nvPr/>
        </p:nvSpPr>
        <p:spPr bwMode="auto">
          <a:xfrm>
            <a:off x="1835785" y="6084888"/>
            <a:ext cx="5187950" cy="782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20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图</a:t>
            </a:r>
            <a:r>
              <a:rPr kumimoji="1" lang="en-US" altLang="zh-CN" sz="20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13.7   82C55A</a:t>
            </a:r>
            <a:r>
              <a:rPr kumimoji="1" lang="zh-CN" altLang="en-US" sz="20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并行打印机接口电路框图</a:t>
            </a:r>
            <a:endParaRPr kumimoji="1" lang="zh-CN" altLang="en-US" sz="2000" b="1" i="0" u="none" strike="noStrike" kern="1200" cap="none" spc="0" normalizeH="0" baseline="-2500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楷体_GB2312" pitchFamily="49" charset="-122"/>
              <a:ea typeface="楷体_GB2312" pitchFamily="49" charset="-122"/>
              <a:cs typeface="+mn-cs"/>
            </a:endParaRPr>
          </a:p>
        </p:txBody>
      </p:sp>
    </p:spTree>
  </p:cSld>
  <p:clrMapOvr>
    <a:masterClrMapping/>
  </p:clrMapOvr>
  <p:transition spd="slow">
    <p:random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2642" name="Rectangle 2"/>
          <p:cNvSpPr>
            <a:spLocks noGrp="1" noChangeArrowheads="1"/>
          </p:cNvSpPr>
          <p:nvPr>
            <p:ph idx="1"/>
          </p:nvPr>
        </p:nvSpPr>
        <p:spPr>
          <a:xfrm>
            <a:off x="364173" y="1179195"/>
            <a:ext cx="8215313" cy="4498975"/>
          </a:xfrm>
        </p:spPr>
        <p:txBody>
          <a:bodyPr vert="horz" wrap="square" lIns="91440" tIns="45720" rIns="91440" bIns="45720" numCol="1" anchor="t" anchorCtr="0" compatLnSpc="1"/>
          <a:lstStyle/>
          <a:p>
            <a:pPr marL="342900" marR="0" lvl="0" indent="-3429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None/>
              <a:defRPr/>
            </a:pPr>
            <a:r>
              <a:rPr kumimoji="0" lang="en-US" altLang="zh-CN" sz="240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  </a:t>
            </a:r>
            <a:r>
              <a:rPr kumimoji="0" lang="zh-CN" altLang="en-US" sz="2400" b="1" i="0" u="none" strike="noStrike" kern="0" cap="none" spc="0" normalizeH="0" baseline="0" noProof="0" smtClean="0">
                <a:ln>
                  <a:noFill/>
                </a:ln>
                <a:solidFill>
                  <a:srgbClr val="3366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采用查询方式时，打印机与</a:t>
            </a:r>
            <a:r>
              <a:rPr kumimoji="0" lang="en-US" altLang="zh-CN" sz="2400" b="1" i="0" u="none" strike="noStrike" kern="0" cap="none" spc="0" normalizeH="0" baseline="0" noProof="0" smtClean="0">
                <a:ln>
                  <a:noFill/>
                </a:ln>
                <a:solidFill>
                  <a:srgbClr val="3366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CPU</a:t>
            </a:r>
            <a:r>
              <a:rPr kumimoji="0" lang="zh-CN" altLang="en-US" sz="2400" b="1" i="0" u="none" strike="noStrike" kern="0" cap="none" spc="0" normalizeH="0" baseline="0" noProof="0" smtClean="0">
                <a:ln>
                  <a:noFill/>
                </a:ln>
                <a:solidFill>
                  <a:srgbClr val="3366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之间传送数据的过程是：</a:t>
            </a:r>
            <a:endParaRPr kumimoji="0" lang="zh-CN" altLang="en-US" sz="2400" b="1" i="0" u="none" strike="noStrike" kern="0" cap="none" spc="0" normalizeH="0" baseline="0" noProof="0" smtClean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楷体_GB2312" pitchFamily="49" charset="-122"/>
              <a:ea typeface="楷体_GB2312" pitchFamily="49" charset="-122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None/>
              <a:defRPr/>
            </a:pPr>
            <a:r>
              <a:rPr kumimoji="0" lang="zh-CN" altLang="en-US" sz="240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① 首先查询</a:t>
            </a:r>
            <a:r>
              <a:rPr kumimoji="0" lang="en-US" altLang="zh-CN" sz="240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BUSY</a:t>
            </a:r>
            <a:r>
              <a:rPr kumimoji="0" lang="zh-CN" altLang="en-US" sz="240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。若</a:t>
            </a:r>
            <a:r>
              <a:rPr kumimoji="0" lang="en-US" altLang="zh-CN" sz="240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BUSY=1</a:t>
            </a:r>
            <a:r>
              <a:rPr kumimoji="0" lang="zh-CN" altLang="en-US" sz="240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，打印机忙，则等待；若</a:t>
            </a:r>
            <a:r>
              <a:rPr kumimoji="0" lang="en-US" altLang="zh-CN" sz="240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BUSY=0</a:t>
            </a:r>
            <a:r>
              <a:rPr kumimoji="0" lang="zh-CN" altLang="en-US" sz="240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，打印机不忙，则送数据。</a:t>
            </a:r>
            <a:endParaRPr kumimoji="0" lang="zh-CN" altLang="en-US" sz="2400" b="1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楷体_GB2312" pitchFamily="49" charset="-122"/>
              <a:ea typeface="楷体_GB2312" pitchFamily="49" charset="-122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None/>
              <a:defRPr/>
            </a:pPr>
            <a:r>
              <a:rPr kumimoji="0" lang="zh-CN" altLang="en-US" sz="240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② 通过并行接口把数据送给标准插座的数据线</a:t>
            </a:r>
            <a:r>
              <a:rPr kumimoji="0" lang="en-US" altLang="zh-CN" sz="240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DATA</a:t>
            </a:r>
            <a:r>
              <a:rPr kumimoji="0" lang="en-US" altLang="zh-CN" sz="2400" b="1" i="0" u="none" strike="noStrike" kern="0" cap="none" spc="0" normalizeH="0" baseline="-2500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1~</a:t>
            </a:r>
            <a:r>
              <a:rPr kumimoji="0" lang="en-US" altLang="zh-CN" sz="240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DATA</a:t>
            </a:r>
            <a:r>
              <a:rPr kumimoji="0" lang="en-US" altLang="zh-CN" sz="2400" b="1" i="0" u="none" strike="noStrike" kern="0" cap="none" spc="0" normalizeH="0" baseline="-2500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8</a:t>
            </a:r>
            <a:r>
              <a:rPr kumimoji="0" lang="zh-CN" altLang="en-US" sz="240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上，此时数据并未送入打印机。</a:t>
            </a:r>
            <a:endParaRPr kumimoji="0" lang="zh-CN" altLang="en-US" sz="2400" b="1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楷体_GB2312" pitchFamily="49" charset="-122"/>
              <a:ea typeface="楷体_GB2312" pitchFamily="49" charset="-122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None/>
              <a:defRPr/>
            </a:pPr>
            <a:r>
              <a:rPr kumimoji="0" lang="zh-CN" altLang="en-US" sz="240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③ 再送出一个数据选通信号</a:t>
            </a:r>
            <a:r>
              <a:rPr kumimoji="0" lang="en-US" altLang="zh-CN" sz="240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STROBE</a:t>
            </a:r>
            <a:r>
              <a:rPr kumimoji="0" lang="zh-CN" altLang="en-US" sz="240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，把数据打入到打印机的内部缓冲器中。</a:t>
            </a:r>
            <a:endParaRPr kumimoji="0" lang="zh-CN" altLang="en-US" sz="2400" b="1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楷体_GB2312" pitchFamily="49" charset="-122"/>
              <a:ea typeface="楷体_GB2312" pitchFamily="49" charset="-122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None/>
              <a:defRPr/>
            </a:pPr>
            <a:r>
              <a:rPr kumimoji="0" lang="zh-CN" altLang="en-US" sz="240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④ 打印机在收到数据后，发出</a:t>
            </a:r>
            <a:r>
              <a:rPr kumimoji="0" lang="zh-CN" altLang="en-US" sz="240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楷体_GB2312" pitchFamily="49" charset="-122"/>
                <a:cs typeface="+mn-cs"/>
              </a:rPr>
              <a:t>“</a:t>
            </a:r>
            <a:r>
              <a:rPr kumimoji="0" lang="zh-CN" altLang="en-US" sz="240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忙</a:t>
            </a:r>
            <a:r>
              <a:rPr kumimoji="0" lang="zh-CN" altLang="en-US" sz="240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楷体_GB2312" pitchFamily="49" charset="-122"/>
                <a:cs typeface="+mn-cs"/>
              </a:rPr>
              <a:t>”</a:t>
            </a:r>
            <a:r>
              <a:rPr kumimoji="0" lang="zh-CN" altLang="en-US" sz="240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（</a:t>
            </a:r>
            <a:r>
              <a:rPr kumimoji="0" lang="en-US" altLang="zh-CN" sz="240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BUSY=1</a:t>
            </a:r>
            <a:r>
              <a:rPr kumimoji="0" lang="zh-CN" altLang="en-US" sz="240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）信号，表明打印机正在处理输入的数据。</a:t>
            </a:r>
            <a:endParaRPr kumimoji="0" lang="zh-CN" altLang="en-US" sz="2400" b="1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楷体_GB2312" pitchFamily="49" charset="-122"/>
              <a:ea typeface="楷体_GB2312" pitchFamily="49" charset="-122"/>
              <a:cs typeface="+mn-cs"/>
            </a:endParaRPr>
          </a:p>
        </p:txBody>
      </p:sp>
      <p:sp>
        <p:nvSpPr>
          <p:cNvPr id="24579" name="Line 3"/>
          <p:cNvSpPr/>
          <p:nvPr/>
        </p:nvSpPr>
        <p:spPr>
          <a:xfrm>
            <a:off x="4281170" y="3422650"/>
            <a:ext cx="1025525" cy="13335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pic>
        <p:nvPicPr>
          <p:cNvPr id="23555" name="Picture 7" descr="p1300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5380355" y="4911090"/>
            <a:ext cx="3118485" cy="194691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slow">
    <p:random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4690" name="Text Box 2"/>
          <p:cNvSpPr txBox="1">
            <a:spLocks noChangeArrowheads="1"/>
          </p:cNvSpPr>
          <p:nvPr/>
        </p:nvSpPr>
        <p:spPr bwMode="auto">
          <a:xfrm>
            <a:off x="677863" y="925513"/>
            <a:ext cx="7926388" cy="466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R="0" defTabSz="914400" eaLnBrk="1" hangingPunct="1">
              <a:lnSpc>
                <a:spcPct val="110000"/>
              </a:lnSpc>
              <a:spcBef>
                <a:spcPct val="20000"/>
              </a:spcBef>
              <a:buClrTx/>
              <a:buSzTx/>
              <a:buFontTx/>
              <a:defRPr/>
            </a:pPr>
            <a:r>
              <a:rPr kumimoji="1" lang="en-US" altLang="zh-CN" sz="2800" b="1" kern="1200" cap="none" spc="0" normalizeH="0" baseline="0" noProof="0">
                <a:effectLst>
                  <a:outerShdw blurRad="38100" dist="38100" dir="2700000" algn="tl">
                    <a:srgbClr val="000000"/>
                  </a:outerShdw>
                </a:effectLst>
                <a:latin typeface="楷体_GB2312" pitchFamily="49" charset="-122"/>
                <a:ea typeface="楷体_GB2312" pitchFamily="49" charset="-122"/>
                <a:cs typeface="+mn-cs"/>
              </a:rPr>
              <a:t>3.</a:t>
            </a:r>
            <a:r>
              <a:rPr kumimoji="1" lang="zh-CN" altLang="en-US" sz="2800" b="1" kern="1200" cap="none" spc="0" normalizeH="0" baseline="0" noProof="0">
                <a:effectLst>
                  <a:outerShdw blurRad="38100" dist="38100" dir="2700000" algn="tl">
                    <a:srgbClr val="000000"/>
                  </a:outerShdw>
                </a:effectLst>
                <a:latin typeface="楷体_GB2312" pitchFamily="49" charset="-122"/>
                <a:ea typeface="楷体_GB2312" pitchFamily="49" charset="-122"/>
                <a:cs typeface="+mn-cs"/>
              </a:rPr>
              <a:t>设计</a:t>
            </a:r>
            <a:endParaRPr kumimoji="1" lang="zh-CN" altLang="en-US" sz="2800" b="1" kern="1200" cap="none" spc="0" normalizeH="0" baseline="0" noProof="0">
              <a:effectLst>
                <a:outerShdw blurRad="38100" dist="38100" dir="2700000" algn="tl">
                  <a:srgbClr val="000000"/>
                </a:outerShdw>
              </a:effectLst>
              <a:latin typeface="楷体_GB2312" pitchFamily="49" charset="-122"/>
              <a:ea typeface="楷体_GB2312" pitchFamily="49" charset="-122"/>
              <a:cs typeface="+mn-cs"/>
            </a:endParaRPr>
          </a:p>
          <a:p>
            <a:pPr marR="0" defTabSz="914400" eaLnBrk="1" hangingPunct="1">
              <a:lnSpc>
                <a:spcPct val="110000"/>
              </a:lnSpc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defRPr/>
            </a:pPr>
            <a:r>
              <a:rPr kumimoji="1" lang="zh-CN" altLang="en-US" sz="2800" b="1" kern="1200" cap="none" spc="0" normalizeH="0" baseline="0" noProof="0">
                <a:effectLst>
                  <a:outerShdw blurRad="38100" dist="38100" dir="2700000" algn="tl">
                    <a:srgbClr val="000000"/>
                  </a:outerShdw>
                </a:effectLst>
                <a:latin typeface="楷体_GB2312" pitchFamily="49" charset="-122"/>
                <a:ea typeface="楷体_GB2312" pitchFamily="49" charset="-122"/>
                <a:cs typeface="+mn-cs"/>
              </a:rPr>
              <a:t>    接口包括硬件</a:t>
            </a:r>
            <a:r>
              <a:rPr kumimoji="1" lang="zh-CN" altLang="en-US" sz="2800" b="1" kern="1200" cap="none" spc="0" normalizeH="0" baseline="0" noProof="0">
                <a:solidFill>
                  <a:srgbClr val="3366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楷体_GB2312" pitchFamily="49" charset="-122"/>
                <a:ea typeface="楷体_GB2312" pitchFamily="49" charset="-122"/>
                <a:cs typeface="+mn-cs"/>
              </a:rPr>
              <a:t>接口电路</a:t>
            </a:r>
            <a:r>
              <a:rPr kumimoji="1" lang="zh-CN" altLang="en-US" sz="2800" b="1" kern="1200" cap="none" spc="0" normalizeH="0" baseline="0" noProof="0">
                <a:effectLst>
                  <a:outerShdw blurRad="38100" dist="38100" dir="2700000" algn="tl">
                    <a:srgbClr val="000000"/>
                  </a:outerShdw>
                </a:effectLst>
                <a:latin typeface="楷体_GB2312" pitchFamily="49" charset="-122"/>
                <a:ea typeface="楷体_GB2312" pitchFamily="49" charset="-122"/>
                <a:cs typeface="+mn-cs"/>
              </a:rPr>
              <a:t>和软件</a:t>
            </a:r>
            <a:r>
              <a:rPr kumimoji="1" lang="zh-CN" altLang="en-US" sz="2800" b="1" kern="1200" cap="none" spc="0" normalizeH="0" baseline="0" noProof="0">
                <a:solidFill>
                  <a:srgbClr val="3366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楷体_GB2312" pitchFamily="49" charset="-122"/>
                <a:ea typeface="楷体_GB2312" pitchFamily="49" charset="-122"/>
                <a:cs typeface="+mn-cs"/>
              </a:rPr>
              <a:t>驱动程序</a:t>
            </a:r>
            <a:r>
              <a:rPr kumimoji="1" lang="zh-CN" altLang="en-US" sz="2800" b="1" kern="1200" cap="none" spc="0" normalizeH="0" baseline="0" noProof="0">
                <a:effectLst>
                  <a:outerShdw blurRad="38100" dist="38100" dir="2700000" algn="tl">
                    <a:srgbClr val="000000"/>
                  </a:outerShdw>
                </a:effectLst>
                <a:latin typeface="楷体_GB2312" pitchFamily="49" charset="-122"/>
                <a:ea typeface="楷体_GB2312" pitchFamily="49" charset="-122"/>
                <a:cs typeface="+mn-cs"/>
              </a:rPr>
              <a:t>。</a:t>
            </a:r>
            <a:endParaRPr kumimoji="1" lang="zh-CN" altLang="en-US" sz="2800" b="1" kern="1200" cap="none" spc="0" normalizeH="0" baseline="0" noProof="0">
              <a:effectLst>
                <a:outerShdw blurRad="38100" dist="38100" dir="2700000" algn="tl">
                  <a:srgbClr val="000000"/>
                </a:outerShdw>
              </a:effectLst>
              <a:latin typeface="楷体_GB2312" pitchFamily="49" charset="-122"/>
              <a:ea typeface="楷体_GB2312" pitchFamily="49" charset="-122"/>
              <a:cs typeface="+mn-cs"/>
            </a:endParaRPr>
          </a:p>
          <a:p>
            <a:pPr marR="0" defTabSz="914400" eaLnBrk="1" hangingPunct="1">
              <a:lnSpc>
                <a:spcPct val="110000"/>
              </a:lnSpc>
              <a:spcBef>
                <a:spcPct val="20000"/>
              </a:spcBef>
              <a:buClrTx/>
              <a:buSzTx/>
              <a:buFontTx/>
              <a:defRPr/>
            </a:pPr>
            <a:r>
              <a:rPr kumimoji="1" lang="zh-CN" altLang="en-US" sz="2800" b="1" kern="1200" cap="none" spc="0" normalizeH="0" baseline="0" noProof="0">
                <a:effectLst>
                  <a:outerShdw blurRad="38100" dist="38100" dir="2700000" algn="tl">
                    <a:srgbClr val="000000"/>
                  </a:outerShdw>
                </a:effectLst>
                <a:latin typeface="楷体_GB2312" pitchFamily="49" charset="-122"/>
                <a:ea typeface="楷体_GB2312" pitchFamily="49" charset="-122"/>
                <a:cs typeface="+mn-cs"/>
              </a:rPr>
              <a:t>① 打印机硬件接口电路</a:t>
            </a:r>
            <a:endParaRPr kumimoji="1" lang="zh-CN" altLang="en-US" sz="2800" b="1" kern="1200" cap="none" spc="0" normalizeH="0" baseline="0" noProof="0">
              <a:effectLst>
                <a:outerShdw blurRad="38100" dist="38100" dir="2700000" algn="tl">
                  <a:srgbClr val="000000"/>
                </a:outerShdw>
              </a:effectLst>
              <a:latin typeface="楷体_GB2312" pitchFamily="49" charset="-122"/>
              <a:ea typeface="楷体_GB2312" pitchFamily="49" charset="-122"/>
              <a:cs typeface="+mn-cs"/>
            </a:endParaRPr>
          </a:p>
          <a:p>
            <a:pPr marR="0" defTabSz="914400" eaLnBrk="1" hangingPunct="1">
              <a:lnSpc>
                <a:spcPct val="110000"/>
              </a:lnSpc>
              <a:spcBef>
                <a:spcPct val="20000"/>
              </a:spcBef>
              <a:buClrTx/>
              <a:buSzTx/>
              <a:buFontTx/>
              <a:defRPr/>
            </a:pPr>
            <a:r>
              <a:rPr kumimoji="1" lang="zh-CN" altLang="en-US" sz="2800" b="1" kern="1200" cap="none" spc="0" normalizeH="0" baseline="0" noProof="0">
                <a:effectLst>
                  <a:outerShdw blurRad="38100" dist="38100" dir="2700000" algn="tl">
                    <a:srgbClr val="000000"/>
                  </a:outerShdw>
                </a:effectLst>
                <a:latin typeface="楷体_GB2312" pitchFamily="49" charset="-122"/>
                <a:ea typeface="楷体_GB2312" pitchFamily="49" charset="-122"/>
                <a:cs typeface="+mn-cs"/>
              </a:rPr>
              <a:t>    按照</a:t>
            </a:r>
            <a:r>
              <a:rPr kumimoji="1" lang="en-US" altLang="zh-CN" sz="2800" b="1" kern="1200" cap="none" spc="0" normalizeH="0" baseline="0" noProof="0">
                <a:effectLst>
                  <a:outerShdw blurRad="38100" dist="38100" dir="2700000" algn="tl">
                    <a:srgbClr val="000000"/>
                  </a:outerShdw>
                </a:effectLst>
                <a:latin typeface="楷体_GB2312" pitchFamily="49" charset="-122"/>
                <a:ea typeface="楷体_GB2312" pitchFamily="49" charset="-122"/>
                <a:cs typeface="+mn-cs"/>
              </a:rPr>
              <a:t>Centronics</a:t>
            </a:r>
            <a:r>
              <a:rPr kumimoji="1" lang="zh-CN" altLang="en-US" sz="2800" b="1" kern="1200" cap="none" spc="0" normalizeH="0" baseline="0" noProof="0">
                <a:effectLst>
                  <a:outerShdw blurRad="38100" dist="38100" dir="2700000" algn="tl">
                    <a:srgbClr val="000000"/>
                  </a:outerShdw>
                </a:effectLst>
                <a:latin typeface="楷体_GB2312" pitchFamily="49" charset="-122"/>
                <a:ea typeface="楷体_GB2312" pitchFamily="49" charset="-122"/>
                <a:cs typeface="+mn-cs"/>
              </a:rPr>
              <a:t>标准，打印机接口信号应包括</a:t>
            </a:r>
            <a:r>
              <a:rPr kumimoji="1" lang="en-US" altLang="zh-CN" sz="2800" b="1" kern="1200" cap="none" spc="0" normalizeH="0" baseline="0" noProof="0">
                <a:effectLst>
                  <a:outerShdw blurRad="38100" dist="38100" dir="2700000" algn="tl">
                    <a:srgbClr val="000000"/>
                  </a:outerShdw>
                </a:effectLst>
                <a:latin typeface="楷体_GB2312" pitchFamily="49" charset="-122"/>
                <a:ea typeface="楷体_GB2312" pitchFamily="49" charset="-122"/>
                <a:cs typeface="+mn-cs"/>
              </a:rPr>
              <a:t>8</a:t>
            </a:r>
            <a:r>
              <a:rPr kumimoji="1" lang="zh-CN" altLang="en-US" sz="2800" b="1" kern="1200" cap="none" spc="0" normalizeH="0" baseline="0" noProof="0">
                <a:effectLst>
                  <a:outerShdw blurRad="38100" dist="38100" dir="2700000" algn="tl">
                    <a:srgbClr val="000000"/>
                  </a:outerShdw>
                </a:effectLst>
                <a:latin typeface="楷体_GB2312" pitchFamily="49" charset="-122"/>
                <a:ea typeface="楷体_GB2312" pitchFamily="49" charset="-122"/>
                <a:cs typeface="+mn-cs"/>
              </a:rPr>
              <a:t>根数据线（</a:t>
            </a:r>
            <a:r>
              <a:rPr kumimoji="1" lang="en-US" altLang="zh-CN" sz="2800" b="1" kern="1200" cap="none" spc="0" normalizeH="0" baseline="0" noProof="0">
                <a:effectLst>
                  <a:outerShdw blurRad="38100" dist="38100" dir="2700000" algn="tl">
                    <a:srgbClr val="000000"/>
                  </a:outerShdw>
                </a:effectLst>
                <a:latin typeface="楷体_GB2312" pitchFamily="49" charset="-122"/>
                <a:ea typeface="楷体_GB2312" pitchFamily="49" charset="-122"/>
                <a:cs typeface="+mn-cs"/>
              </a:rPr>
              <a:t>DATA</a:t>
            </a:r>
            <a:r>
              <a:rPr kumimoji="1" lang="en-US" altLang="zh-CN" sz="2800" b="1" kern="1200" cap="none" spc="0" normalizeH="0" baseline="-25000" noProof="0">
                <a:effectLst>
                  <a:outerShdw blurRad="38100" dist="38100" dir="2700000" algn="tl">
                    <a:srgbClr val="000000"/>
                  </a:outerShdw>
                </a:effectLst>
                <a:latin typeface="楷体_GB2312" pitchFamily="49" charset="-122"/>
                <a:ea typeface="楷体_GB2312" pitchFamily="49" charset="-122"/>
                <a:cs typeface="+mn-cs"/>
              </a:rPr>
              <a:t>1</a:t>
            </a:r>
            <a:r>
              <a:rPr kumimoji="1" lang="zh-CN" altLang="en-US" sz="2800" b="1" kern="1200" cap="none" spc="0" normalizeH="0" baseline="-25000" noProof="0">
                <a:effectLst>
                  <a:outerShdw blurRad="38100" dist="38100" dir="2700000" algn="tl">
                    <a:srgbClr val="000000"/>
                  </a:outerShdw>
                </a:effectLst>
                <a:latin typeface="楷体_GB2312" pitchFamily="49" charset="-122"/>
                <a:ea typeface="楷体_GB2312" pitchFamily="49" charset="-122"/>
                <a:cs typeface="+mn-cs"/>
              </a:rPr>
              <a:t>～</a:t>
            </a:r>
            <a:r>
              <a:rPr kumimoji="1" lang="en-US" altLang="zh-CN" sz="2800" b="1" kern="1200" cap="none" spc="0" normalizeH="0" baseline="-25000" noProof="0">
                <a:effectLst>
                  <a:outerShdw blurRad="38100" dist="38100" dir="2700000" algn="tl">
                    <a:srgbClr val="000000"/>
                  </a:outerShdw>
                </a:effectLst>
                <a:latin typeface="楷体_GB2312" pitchFamily="49" charset="-122"/>
                <a:ea typeface="楷体_GB2312" pitchFamily="49" charset="-122"/>
                <a:cs typeface="+mn-cs"/>
              </a:rPr>
              <a:t>8</a:t>
            </a:r>
            <a:r>
              <a:rPr kumimoji="1" lang="zh-CN" altLang="en-US" sz="2800" b="1" kern="1200" cap="none" spc="0" normalizeH="0" baseline="0" noProof="0">
                <a:effectLst>
                  <a:outerShdw blurRad="38100" dist="38100" dir="2700000" algn="tl">
                    <a:srgbClr val="000000"/>
                  </a:outerShdw>
                </a:effectLst>
                <a:latin typeface="楷体_GB2312" pitchFamily="49" charset="-122"/>
                <a:ea typeface="楷体_GB2312" pitchFamily="49" charset="-122"/>
                <a:cs typeface="+mn-cs"/>
              </a:rPr>
              <a:t>），</a:t>
            </a:r>
            <a:r>
              <a:rPr kumimoji="1" lang="en-US" altLang="zh-CN" sz="2800" b="1" kern="1200" cap="none" spc="0" normalizeH="0" baseline="0" noProof="0">
                <a:effectLst>
                  <a:outerShdw blurRad="38100" dist="38100" dir="2700000" algn="tl">
                    <a:srgbClr val="000000"/>
                  </a:outerShdw>
                </a:effectLst>
                <a:latin typeface="楷体_GB2312" pitchFamily="49" charset="-122"/>
                <a:ea typeface="楷体_GB2312" pitchFamily="49" charset="-122"/>
                <a:cs typeface="+mn-cs"/>
              </a:rPr>
              <a:t>1</a:t>
            </a:r>
            <a:r>
              <a:rPr kumimoji="1" lang="zh-CN" altLang="en-US" sz="2800" b="1" kern="1200" cap="none" spc="0" normalizeH="0" baseline="0" noProof="0">
                <a:effectLst>
                  <a:outerShdw blurRad="38100" dist="38100" dir="2700000" algn="tl">
                    <a:srgbClr val="000000"/>
                  </a:outerShdw>
                </a:effectLst>
                <a:latin typeface="楷体_GB2312" pitchFamily="49" charset="-122"/>
                <a:ea typeface="楷体_GB2312" pitchFamily="49" charset="-122"/>
                <a:cs typeface="+mn-cs"/>
              </a:rPr>
              <a:t>根控制线（</a:t>
            </a:r>
            <a:r>
              <a:rPr kumimoji="1" lang="en-US" altLang="zh-CN" sz="2800" b="1" kern="1200" cap="none" spc="0" normalizeH="0" baseline="0" noProof="0">
                <a:effectLst>
                  <a:outerShdw blurRad="38100" dist="38100" dir="2700000" algn="tl">
                    <a:srgbClr val="000000"/>
                  </a:outerShdw>
                </a:effectLst>
                <a:latin typeface="楷体_GB2312" pitchFamily="49" charset="-122"/>
                <a:ea typeface="楷体_GB2312" pitchFamily="49" charset="-122"/>
                <a:cs typeface="+mn-cs"/>
              </a:rPr>
              <a:t>STB</a:t>
            </a:r>
            <a:r>
              <a:rPr kumimoji="1" lang="zh-CN" altLang="en-US" sz="2800" b="1" kern="1200" cap="none" spc="0" normalizeH="0" baseline="0" noProof="0">
                <a:effectLst>
                  <a:outerShdw blurRad="38100" dist="38100" dir="2700000" algn="tl">
                    <a:srgbClr val="000000"/>
                  </a:outerShdw>
                </a:effectLst>
                <a:latin typeface="楷体_GB2312" pitchFamily="49" charset="-122"/>
                <a:ea typeface="楷体_GB2312" pitchFamily="49" charset="-122"/>
                <a:cs typeface="+mn-cs"/>
              </a:rPr>
              <a:t>），</a:t>
            </a:r>
            <a:r>
              <a:rPr kumimoji="1" lang="en-US" altLang="zh-CN" sz="2800" b="1" kern="1200" cap="none" spc="0" normalizeH="0" baseline="0" noProof="0">
                <a:effectLst>
                  <a:outerShdw blurRad="38100" dist="38100" dir="2700000" algn="tl">
                    <a:srgbClr val="000000"/>
                  </a:outerShdw>
                </a:effectLst>
                <a:latin typeface="楷体_GB2312" pitchFamily="49" charset="-122"/>
                <a:ea typeface="楷体_GB2312" pitchFamily="49" charset="-122"/>
                <a:cs typeface="+mn-cs"/>
              </a:rPr>
              <a:t>1</a:t>
            </a:r>
            <a:r>
              <a:rPr kumimoji="1" lang="zh-CN" altLang="en-US" sz="2800" b="1" kern="1200" cap="none" spc="0" normalizeH="0" baseline="0" noProof="0">
                <a:effectLst>
                  <a:outerShdw blurRad="38100" dist="38100" dir="2700000" algn="tl">
                    <a:srgbClr val="000000"/>
                  </a:outerShdw>
                </a:effectLst>
                <a:latin typeface="楷体_GB2312" pitchFamily="49" charset="-122"/>
                <a:ea typeface="楷体_GB2312" pitchFamily="49" charset="-122"/>
                <a:cs typeface="+mn-cs"/>
              </a:rPr>
              <a:t>根状态线（</a:t>
            </a:r>
            <a:r>
              <a:rPr kumimoji="1" lang="en-US" altLang="zh-CN" sz="2800" b="1" kern="1200" cap="none" spc="0" normalizeH="0" baseline="0" noProof="0">
                <a:effectLst>
                  <a:outerShdw blurRad="38100" dist="38100" dir="2700000" algn="tl">
                    <a:srgbClr val="000000"/>
                  </a:outerShdw>
                </a:effectLst>
                <a:latin typeface="楷体_GB2312" pitchFamily="49" charset="-122"/>
                <a:ea typeface="楷体_GB2312" pitchFamily="49" charset="-122"/>
                <a:cs typeface="+mn-cs"/>
              </a:rPr>
              <a:t>BUSY</a:t>
            </a:r>
            <a:r>
              <a:rPr kumimoji="1" lang="zh-CN" altLang="en-US" sz="2800" b="1" kern="1200" cap="none" spc="0" normalizeH="0" baseline="0" noProof="0">
                <a:effectLst>
                  <a:outerShdw blurRad="38100" dist="38100" dir="2700000" algn="tl">
                    <a:srgbClr val="000000"/>
                  </a:outerShdw>
                </a:effectLst>
                <a:latin typeface="楷体_GB2312" pitchFamily="49" charset="-122"/>
                <a:ea typeface="楷体_GB2312" pitchFamily="49" charset="-122"/>
                <a:cs typeface="+mn-cs"/>
              </a:rPr>
              <a:t>）和</a:t>
            </a:r>
            <a:r>
              <a:rPr kumimoji="1" lang="en-US" altLang="zh-CN" sz="2800" b="1" kern="1200" cap="none" spc="0" normalizeH="0" baseline="0" noProof="0">
                <a:effectLst>
                  <a:outerShdw blurRad="38100" dist="38100" dir="2700000" algn="tl">
                    <a:srgbClr val="000000"/>
                  </a:outerShdw>
                </a:effectLst>
                <a:latin typeface="楷体_GB2312" pitchFamily="49" charset="-122"/>
                <a:ea typeface="楷体_GB2312" pitchFamily="49" charset="-122"/>
                <a:cs typeface="+mn-cs"/>
              </a:rPr>
              <a:t>1</a:t>
            </a:r>
            <a:r>
              <a:rPr kumimoji="1" lang="zh-CN" altLang="en-US" sz="2800" b="1" kern="1200" cap="none" spc="0" normalizeH="0" baseline="0" noProof="0">
                <a:effectLst>
                  <a:outerShdw blurRad="38100" dist="38100" dir="2700000" algn="tl">
                    <a:srgbClr val="000000"/>
                  </a:outerShdw>
                </a:effectLst>
                <a:latin typeface="楷体_GB2312" pitchFamily="49" charset="-122"/>
                <a:ea typeface="楷体_GB2312" pitchFamily="49" charset="-122"/>
                <a:cs typeface="+mn-cs"/>
              </a:rPr>
              <a:t>根地线。  </a:t>
            </a:r>
            <a:endParaRPr kumimoji="1" lang="zh-CN" altLang="en-US" sz="2800" b="1" kern="1200" cap="none" spc="0" normalizeH="0" baseline="0" noProof="0">
              <a:effectLst>
                <a:outerShdw blurRad="38100" dist="38100" dir="2700000" algn="tl">
                  <a:srgbClr val="000000"/>
                </a:outerShdw>
              </a:effectLst>
              <a:latin typeface="楷体_GB2312" pitchFamily="49" charset="-122"/>
              <a:ea typeface="楷体_GB2312" pitchFamily="49" charset="-122"/>
              <a:cs typeface="+mn-cs"/>
            </a:endParaRPr>
          </a:p>
          <a:p>
            <a:pPr marR="0" defTabSz="914400" eaLnBrk="1" hangingPunct="1">
              <a:lnSpc>
                <a:spcPct val="110000"/>
              </a:lnSpc>
              <a:spcBef>
                <a:spcPct val="20000"/>
              </a:spcBef>
              <a:buClrTx/>
              <a:buSzTx/>
              <a:buFontTx/>
              <a:defRPr/>
            </a:pPr>
            <a:r>
              <a:rPr kumimoji="1" lang="zh-CN" altLang="en-US" sz="2800" b="1" kern="1200" cap="none" spc="0" normalizeH="0" baseline="0" noProof="0">
                <a:effectLst>
                  <a:outerShdw blurRad="38100" dist="38100" dir="2700000" algn="tl">
                    <a:srgbClr val="000000"/>
                  </a:outerShdw>
                </a:effectLst>
                <a:latin typeface="楷体_GB2312" pitchFamily="49" charset="-122"/>
                <a:ea typeface="楷体_GB2312" pitchFamily="49" charset="-122"/>
                <a:cs typeface="+mn-cs"/>
              </a:rPr>
              <a:t>    选用</a:t>
            </a:r>
            <a:r>
              <a:rPr kumimoji="1" lang="en-US" altLang="zh-CN" sz="2800" b="1" kern="1200" cap="none" spc="0" normalizeH="0" baseline="0" noProof="0">
                <a:effectLst>
                  <a:outerShdw blurRad="38100" dist="38100" dir="2700000" algn="tl">
                    <a:srgbClr val="000000"/>
                  </a:outerShdw>
                </a:effectLst>
                <a:latin typeface="楷体_GB2312" pitchFamily="49" charset="-122"/>
                <a:ea typeface="楷体_GB2312" pitchFamily="49" charset="-122"/>
                <a:cs typeface="+mn-cs"/>
              </a:rPr>
              <a:t>8255A</a:t>
            </a:r>
            <a:r>
              <a:rPr kumimoji="1" lang="zh-CN" altLang="en-US" sz="2800" b="1" kern="1200" cap="none" spc="0" normalizeH="0" baseline="0" noProof="0">
                <a:effectLst>
                  <a:outerShdw blurRad="38100" dist="38100" dir="2700000" algn="tl">
                    <a:srgbClr val="000000"/>
                  </a:outerShdw>
                </a:effectLst>
                <a:latin typeface="楷体_GB2312" pitchFamily="49" charset="-122"/>
                <a:ea typeface="楷体_GB2312" pitchFamily="49" charset="-122"/>
                <a:cs typeface="+mn-cs"/>
              </a:rPr>
              <a:t>的</a:t>
            </a:r>
            <a:r>
              <a:rPr kumimoji="1" lang="en-US" altLang="zh-CN" sz="2800" b="1" kern="1200" cap="none" spc="0" normalizeH="0" baseline="0" noProof="0">
                <a:effectLst>
                  <a:outerShdw blurRad="38100" dist="38100" dir="2700000" algn="tl">
                    <a:srgbClr val="000000"/>
                  </a:outerShdw>
                </a:effectLst>
                <a:latin typeface="楷体_GB2312" pitchFamily="49" charset="-122"/>
                <a:ea typeface="楷体_GB2312" pitchFamily="49" charset="-122"/>
                <a:cs typeface="+mn-cs"/>
              </a:rPr>
              <a:t>PA</a:t>
            </a:r>
            <a:r>
              <a:rPr kumimoji="1" lang="zh-CN" altLang="en-US" sz="2800" b="1" kern="1200" cap="none" spc="0" normalizeH="0" baseline="0" noProof="0">
                <a:effectLst>
                  <a:outerShdw blurRad="38100" dist="38100" dir="2700000" algn="tl">
                    <a:srgbClr val="000000"/>
                  </a:outerShdw>
                </a:effectLst>
                <a:latin typeface="楷体_GB2312" pitchFamily="49" charset="-122"/>
                <a:ea typeface="楷体_GB2312" pitchFamily="49" charset="-122"/>
                <a:cs typeface="+mn-cs"/>
              </a:rPr>
              <a:t>口作数据口输出</a:t>
            </a:r>
            <a:r>
              <a:rPr kumimoji="1" lang="en-US" altLang="zh-CN" sz="2800" b="1" kern="1200" cap="none" spc="0" normalizeH="0" baseline="0" noProof="0">
                <a:effectLst>
                  <a:outerShdw blurRad="38100" dist="38100" dir="2700000" algn="tl">
                    <a:srgbClr val="000000"/>
                  </a:outerShdw>
                </a:effectLst>
                <a:latin typeface="楷体_GB2312" pitchFamily="49" charset="-122"/>
                <a:ea typeface="楷体_GB2312" pitchFamily="49" charset="-122"/>
                <a:cs typeface="+mn-cs"/>
              </a:rPr>
              <a:t>8</a:t>
            </a:r>
            <a:r>
              <a:rPr kumimoji="1" lang="zh-CN" altLang="en-US" sz="2800" b="1" kern="1200" cap="none" spc="0" normalizeH="0" baseline="0" noProof="0">
                <a:effectLst>
                  <a:outerShdw blurRad="38100" dist="38100" dir="2700000" algn="tl">
                    <a:srgbClr val="000000"/>
                  </a:outerShdw>
                </a:effectLst>
                <a:latin typeface="楷体_GB2312" pitchFamily="49" charset="-122"/>
                <a:ea typeface="楷体_GB2312" pitchFamily="49" charset="-122"/>
                <a:cs typeface="+mn-cs"/>
              </a:rPr>
              <a:t>位打印数据（工作在</a:t>
            </a:r>
            <a:r>
              <a:rPr kumimoji="1" lang="en-US" altLang="zh-CN" sz="2800" b="1" kern="1200" cap="none" spc="0" normalizeH="0" baseline="0" noProof="0">
                <a:effectLst>
                  <a:outerShdw blurRad="38100" dist="38100" dir="2700000" algn="tl">
                    <a:srgbClr val="000000"/>
                  </a:outerShdw>
                </a:effectLst>
                <a:latin typeface="楷体_GB2312" pitchFamily="49" charset="-122"/>
                <a:ea typeface="楷体_GB2312" pitchFamily="49" charset="-122"/>
                <a:cs typeface="+mn-cs"/>
              </a:rPr>
              <a:t>0</a:t>
            </a:r>
            <a:r>
              <a:rPr kumimoji="1" lang="zh-CN" altLang="en-US" sz="2800" b="1" kern="1200" cap="none" spc="0" normalizeH="0" baseline="0" noProof="0">
                <a:effectLst>
                  <a:outerShdw blurRad="38100" dist="38100" dir="2700000" algn="tl">
                    <a:srgbClr val="000000"/>
                  </a:outerShdw>
                </a:effectLst>
                <a:latin typeface="楷体_GB2312" pitchFamily="49" charset="-122"/>
                <a:ea typeface="楷体_GB2312" pitchFamily="49" charset="-122"/>
                <a:cs typeface="+mn-cs"/>
              </a:rPr>
              <a:t>方式），</a:t>
            </a:r>
            <a:r>
              <a:rPr kumimoji="1" lang="en-US" altLang="zh-CN" sz="2800" b="1" kern="1200" cap="none" spc="0" normalizeH="0" baseline="0" noProof="0">
                <a:effectLst>
                  <a:outerShdw blurRad="38100" dist="38100" dir="2700000" algn="tl">
                    <a:srgbClr val="000000"/>
                  </a:outerShdw>
                </a:effectLst>
                <a:latin typeface="楷体_GB2312" pitchFamily="49" charset="-122"/>
                <a:ea typeface="楷体_GB2312" pitchFamily="49" charset="-122"/>
                <a:cs typeface="+mn-cs"/>
              </a:rPr>
              <a:t>PC</a:t>
            </a:r>
            <a:r>
              <a:rPr kumimoji="1" lang="en-US" altLang="zh-CN" sz="2800" b="1" kern="1200" cap="none" spc="0" normalizeH="0" baseline="-25000" noProof="0">
                <a:effectLst>
                  <a:outerShdw blurRad="38100" dist="38100" dir="2700000" algn="tl">
                    <a:srgbClr val="000000"/>
                  </a:outerShdw>
                </a:effectLst>
                <a:latin typeface="楷体_GB2312" pitchFamily="49" charset="-122"/>
                <a:ea typeface="楷体_GB2312" pitchFamily="49" charset="-122"/>
                <a:cs typeface="+mn-cs"/>
              </a:rPr>
              <a:t>7</a:t>
            </a:r>
            <a:r>
              <a:rPr kumimoji="1" lang="zh-CN" altLang="en-US" sz="2800" b="1" kern="1200" cap="none" spc="0" normalizeH="0" baseline="0" noProof="0">
                <a:effectLst>
                  <a:outerShdw blurRad="38100" dist="38100" dir="2700000" algn="tl">
                    <a:srgbClr val="000000"/>
                  </a:outerShdw>
                </a:effectLst>
                <a:latin typeface="楷体_GB2312" pitchFamily="49" charset="-122"/>
                <a:ea typeface="楷体_GB2312" pitchFamily="49" charset="-122"/>
                <a:cs typeface="+mn-cs"/>
              </a:rPr>
              <a:t>作控制线（</a:t>
            </a:r>
            <a:r>
              <a:rPr kumimoji="1" lang="en-US" altLang="zh-CN" sz="2800" b="1" kern="1200" cap="none" spc="0" normalizeH="0" baseline="0" noProof="0">
                <a:effectLst>
                  <a:outerShdw blurRad="38100" dist="38100" dir="2700000" algn="tl">
                    <a:srgbClr val="000000"/>
                  </a:outerShdw>
                </a:effectLst>
                <a:latin typeface="楷体_GB2312" pitchFamily="49" charset="-122"/>
                <a:ea typeface="楷体_GB2312" pitchFamily="49" charset="-122"/>
                <a:cs typeface="+mn-cs"/>
              </a:rPr>
              <a:t>STB</a:t>
            </a:r>
            <a:r>
              <a:rPr kumimoji="1" lang="zh-CN" altLang="en-US" sz="2800" b="1" kern="1200" cap="none" spc="0" normalizeH="0" baseline="0" noProof="0">
                <a:effectLst>
                  <a:outerShdw blurRad="38100" dist="38100" dir="2700000" algn="tl">
                    <a:srgbClr val="000000"/>
                  </a:outerShdw>
                </a:effectLst>
                <a:latin typeface="楷体_GB2312" pitchFamily="49" charset="-122"/>
                <a:ea typeface="楷体_GB2312" pitchFamily="49" charset="-122"/>
                <a:cs typeface="+mn-cs"/>
              </a:rPr>
              <a:t>），</a:t>
            </a:r>
            <a:r>
              <a:rPr kumimoji="1" lang="en-US" altLang="zh-CN" sz="2800" b="1" kern="1200" cap="none" spc="0" normalizeH="0" baseline="0" noProof="0">
                <a:effectLst>
                  <a:outerShdw blurRad="38100" dist="38100" dir="2700000" algn="tl">
                    <a:srgbClr val="000000"/>
                  </a:outerShdw>
                </a:effectLst>
                <a:latin typeface="楷体_GB2312" pitchFamily="49" charset="-122"/>
                <a:ea typeface="楷体_GB2312" pitchFamily="49" charset="-122"/>
                <a:cs typeface="+mn-cs"/>
              </a:rPr>
              <a:t>PC</a:t>
            </a:r>
            <a:r>
              <a:rPr kumimoji="1" lang="en-US" altLang="zh-CN" sz="2800" b="1" kern="1200" cap="none" spc="0" normalizeH="0" baseline="-25000" noProof="0">
                <a:effectLst>
                  <a:outerShdw blurRad="38100" dist="38100" dir="2700000" algn="tl">
                    <a:srgbClr val="000000"/>
                  </a:outerShdw>
                </a:effectLst>
                <a:latin typeface="楷体_GB2312" pitchFamily="49" charset="-122"/>
                <a:ea typeface="楷体_GB2312" pitchFamily="49" charset="-122"/>
                <a:cs typeface="+mn-cs"/>
              </a:rPr>
              <a:t>2</a:t>
            </a:r>
            <a:r>
              <a:rPr kumimoji="1" lang="zh-CN" altLang="en-US" sz="2800" b="1" kern="1200" cap="none" spc="0" normalizeH="0" baseline="0" noProof="0">
                <a:effectLst>
                  <a:outerShdw blurRad="38100" dist="38100" dir="2700000" algn="tl">
                    <a:srgbClr val="000000"/>
                  </a:outerShdw>
                </a:effectLst>
                <a:latin typeface="楷体_GB2312" pitchFamily="49" charset="-122"/>
                <a:ea typeface="楷体_GB2312" pitchFamily="49" charset="-122"/>
                <a:cs typeface="+mn-cs"/>
              </a:rPr>
              <a:t>作状态线（</a:t>
            </a:r>
            <a:r>
              <a:rPr kumimoji="1" lang="en-US" altLang="zh-CN" sz="2800" b="1" kern="1200" cap="none" spc="0" normalizeH="0" baseline="0" noProof="0">
                <a:effectLst>
                  <a:outerShdw blurRad="38100" dist="38100" dir="2700000" algn="tl">
                    <a:srgbClr val="000000"/>
                  </a:outerShdw>
                </a:effectLst>
                <a:latin typeface="楷体_GB2312" pitchFamily="49" charset="-122"/>
                <a:ea typeface="楷体_GB2312" pitchFamily="49" charset="-122"/>
                <a:cs typeface="+mn-cs"/>
              </a:rPr>
              <a:t>BUSY</a:t>
            </a:r>
            <a:r>
              <a:rPr kumimoji="1" lang="zh-CN" altLang="en-US" sz="2800" b="1" kern="1200" cap="none" spc="0" normalizeH="0" baseline="0" noProof="0">
                <a:effectLst>
                  <a:outerShdw blurRad="38100" dist="38100" dir="2700000" algn="tl">
                    <a:srgbClr val="000000"/>
                  </a:outerShdw>
                </a:effectLst>
                <a:latin typeface="楷体_GB2312" pitchFamily="49" charset="-122"/>
                <a:ea typeface="楷体_GB2312" pitchFamily="49" charset="-122"/>
                <a:cs typeface="+mn-cs"/>
              </a:rPr>
              <a:t>）。</a:t>
            </a:r>
            <a:endParaRPr kumimoji="1" lang="zh-CN" altLang="en-US" sz="2800" b="1" kern="1200" cap="none" spc="0" normalizeH="0" baseline="0" noProof="0">
              <a:effectLst>
                <a:outerShdw blurRad="38100" dist="38100" dir="2700000" algn="tl">
                  <a:srgbClr val="000000"/>
                </a:outerShdw>
              </a:effectLst>
              <a:latin typeface="楷体_GB2312" pitchFamily="49" charset="-122"/>
              <a:ea typeface="楷体_GB2312" pitchFamily="49" charset="-122"/>
              <a:cs typeface="+mn-cs"/>
            </a:endParaRPr>
          </a:p>
        </p:txBody>
      </p:sp>
      <p:sp>
        <p:nvSpPr>
          <p:cNvPr id="25603" name="Line 3"/>
          <p:cNvSpPr/>
          <p:nvPr/>
        </p:nvSpPr>
        <p:spPr>
          <a:xfrm>
            <a:off x="6950075" y="3213100"/>
            <a:ext cx="574675" cy="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25604" name="Line 4"/>
          <p:cNvSpPr/>
          <p:nvPr/>
        </p:nvSpPr>
        <p:spPr>
          <a:xfrm flipH="1" flipV="1">
            <a:off x="4283075" y="5086350"/>
            <a:ext cx="576263" cy="430213"/>
          </a:xfrm>
          <a:prstGeom prst="line">
            <a:avLst/>
          </a:prstGeom>
          <a:ln w="19050" cap="flat" cmpd="sng">
            <a:solidFill>
              <a:srgbClr val="FF9900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25605" name="Line 5"/>
          <p:cNvSpPr/>
          <p:nvPr/>
        </p:nvSpPr>
        <p:spPr>
          <a:xfrm flipV="1">
            <a:off x="6877050" y="5013325"/>
            <a:ext cx="647700" cy="576263"/>
          </a:xfrm>
          <a:prstGeom prst="line">
            <a:avLst/>
          </a:prstGeom>
          <a:ln w="19050" cap="flat" cmpd="sng">
            <a:solidFill>
              <a:srgbClr val="FF9900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114694" name="Text Box 6"/>
          <p:cNvSpPr txBox="1">
            <a:spLocks noChangeArrowheads="1"/>
          </p:cNvSpPr>
          <p:nvPr/>
        </p:nvSpPr>
        <p:spPr bwMode="auto">
          <a:xfrm>
            <a:off x="4932363" y="5445125"/>
            <a:ext cx="1844675" cy="406400"/>
          </a:xfrm>
          <a:prstGeom prst="rect">
            <a:avLst/>
          </a:prstGeom>
          <a:noFill/>
          <a:ln w="9525">
            <a:solidFill>
              <a:srgbClr val="FF990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R="0" defTabSz="914400" eaLnBrk="1" hangingPunct="1">
              <a:buClrTx/>
              <a:buSzTx/>
              <a:buFontTx/>
              <a:defRPr/>
            </a:pPr>
            <a:r>
              <a:rPr kumimoji="1" lang="en-US" altLang="zh-CN" sz="2000" b="1" kern="1200" cap="none" spc="0" normalizeH="0" baseline="0" noProof="0">
                <a:solidFill>
                  <a:srgbClr val="3366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楷体_GB2312" pitchFamily="49" charset="-122"/>
                <a:ea typeface="楷体_GB2312" pitchFamily="49" charset="-122"/>
                <a:cs typeface="+mn-cs"/>
              </a:rPr>
              <a:t>C</a:t>
            </a:r>
            <a:r>
              <a:rPr kumimoji="1" lang="zh-CN" altLang="en-US" sz="2000" b="1" kern="1200" cap="none" spc="0" normalizeH="0" baseline="0" noProof="0">
                <a:solidFill>
                  <a:srgbClr val="3366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楷体_GB2312" pitchFamily="49" charset="-122"/>
                <a:ea typeface="楷体_GB2312" pitchFamily="49" charset="-122"/>
                <a:cs typeface="+mn-cs"/>
              </a:rPr>
              <a:t>口的上下半区</a:t>
            </a:r>
            <a:endParaRPr kumimoji="1" lang="zh-CN" altLang="en-US" sz="2000" b="1" kern="1200" cap="none" spc="0" normalizeH="0" baseline="0" noProof="0">
              <a:solidFill>
                <a:srgbClr val="3366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楷体_GB2312" pitchFamily="49" charset="-122"/>
              <a:ea typeface="楷体_GB2312" pitchFamily="49" charset="-122"/>
              <a:cs typeface="+mn-cs"/>
            </a:endParaRPr>
          </a:p>
        </p:txBody>
      </p:sp>
      <p:sp>
        <p:nvSpPr>
          <p:cNvPr id="25607" name="Line 7"/>
          <p:cNvSpPr/>
          <p:nvPr/>
        </p:nvSpPr>
        <p:spPr>
          <a:xfrm>
            <a:off x="6084888" y="4652963"/>
            <a:ext cx="503237" cy="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pic>
        <p:nvPicPr>
          <p:cNvPr id="23555" name="Picture 7" descr="p1300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2571750" y="5519420"/>
            <a:ext cx="2144395" cy="133858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slow">
    <p:random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6626" name="Picture 2" descr="p13008"/>
          <p:cNvPicPr>
            <a:picLocks noChangeAspect="1"/>
          </p:cNvPicPr>
          <p:nvPr>
            <p:ph/>
          </p:nvPr>
        </p:nvPicPr>
        <p:blipFill>
          <a:blip r:embed="rId1"/>
          <a:srcRect/>
          <a:stretch>
            <a:fillRect/>
          </a:stretch>
        </p:blipFill>
        <p:spPr>
          <a:xfrm>
            <a:off x="4921250" y="828675"/>
            <a:ext cx="2387600" cy="5976938"/>
          </a:xfrm>
        </p:spPr>
      </p:pic>
      <p:sp>
        <p:nvSpPr>
          <p:cNvPr id="116739" name="Rectangle 3"/>
          <p:cNvSpPr>
            <a:spLocks noChangeArrowheads="1"/>
          </p:cNvSpPr>
          <p:nvPr/>
        </p:nvSpPr>
        <p:spPr bwMode="auto">
          <a:xfrm>
            <a:off x="966788" y="981075"/>
            <a:ext cx="3317875" cy="1152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110000"/>
              </a:lnSpc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None/>
              <a:defRPr/>
            </a:pPr>
            <a:r>
              <a:rPr kumimoji="1" lang="en-US" altLang="zh-CN" sz="28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 ② </a:t>
            </a:r>
            <a:r>
              <a:rPr kumimoji="1" lang="zh-CN" altLang="en-US" sz="28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接口驱动程序</a:t>
            </a:r>
            <a:endParaRPr kumimoji="1" lang="zh-CN" altLang="en-US" sz="2800" b="1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楷体_GB2312" pitchFamily="49" charset="-122"/>
              <a:ea typeface="楷体_GB2312" pitchFamily="49" charset="-122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10000"/>
              </a:lnSpc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None/>
              <a:defRPr/>
            </a:pPr>
            <a:r>
              <a:rPr kumimoji="1" lang="zh-CN" altLang="en-US" sz="28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  其程序流程</a:t>
            </a:r>
            <a:r>
              <a:rPr kumimoji="1" lang="en-US" altLang="zh-CN" sz="28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:</a:t>
            </a:r>
            <a:endParaRPr kumimoji="1" lang="en-US" altLang="zh-CN" sz="2800" b="1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楷体_GB2312" pitchFamily="49" charset="-122"/>
              <a:ea typeface="楷体_GB2312" pitchFamily="49" charset="-122"/>
              <a:cs typeface="+mn-cs"/>
            </a:endParaRPr>
          </a:p>
        </p:txBody>
      </p:sp>
      <p:sp>
        <p:nvSpPr>
          <p:cNvPr id="116740" name="Rectangle 4"/>
          <p:cNvSpPr>
            <a:spLocks noChangeArrowheads="1"/>
          </p:cNvSpPr>
          <p:nvPr/>
        </p:nvSpPr>
        <p:spPr bwMode="auto">
          <a:xfrm>
            <a:off x="900113" y="5300663"/>
            <a:ext cx="3455988" cy="576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20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图</a:t>
            </a:r>
            <a:r>
              <a:rPr kumimoji="1" lang="en-US" altLang="zh-CN" sz="20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13.8  </a:t>
            </a:r>
            <a:r>
              <a:rPr kumimoji="1" lang="zh-CN" altLang="en-US" sz="20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打印机控制流程图</a:t>
            </a:r>
            <a:endParaRPr kumimoji="1" lang="zh-CN" altLang="en-US" sz="2000" b="1" i="0" u="none" strike="noStrike" kern="1200" cap="none" spc="0" normalizeH="0" baseline="-2500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楷体_GB2312" pitchFamily="49" charset="-122"/>
              <a:ea typeface="楷体_GB2312" pitchFamily="49" charset="-122"/>
              <a:cs typeface="+mn-cs"/>
            </a:endParaRPr>
          </a:p>
        </p:txBody>
      </p:sp>
    </p:spTree>
  </p:cSld>
  <p:clrMapOvr>
    <a:masterClrMapping/>
  </p:clrMapOvr>
  <p:transition spd="slow">
    <p:random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7762" name="Rectangle 2"/>
          <p:cNvSpPr>
            <a:spLocks noGrp="1" noChangeArrowheads="1"/>
          </p:cNvSpPr>
          <p:nvPr>
            <p:ph idx="1"/>
          </p:nvPr>
        </p:nvSpPr>
        <p:spPr>
          <a:xfrm>
            <a:off x="323850" y="836613"/>
            <a:ext cx="8712200" cy="5318125"/>
          </a:xfrm>
        </p:spPr>
        <p:txBody>
          <a:bodyPr vert="horz" wrap="square" lIns="91440" tIns="45720" rIns="91440" bIns="45720" numCol="1" anchor="t" anchorCtr="0" compatLnSpc="1"/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1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None/>
              <a:defRPr/>
            </a:pPr>
            <a:r>
              <a:rPr kumimoji="0" lang="en-US" altLang="zh-CN" sz="240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…</a:t>
            </a:r>
            <a:endParaRPr kumimoji="0" lang="en-US" altLang="zh-CN" sz="2400" b="1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楷体_GB2312" pitchFamily="49" charset="-122"/>
              <a:ea typeface="楷体_GB2312" pitchFamily="49" charset="-122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1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None/>
              <a:defRPr/>
            </a:pPr>
            <a:r>
              <a:rPr kumimoji="0" lang="en-US" altLang="zh-CN" sz="240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BUF  DB  256</a:t>
            </a:r>
            <a:r>
              <a:rPr kumimoji="0" lang="zh-CN" altLang="en-US" sz="240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个</a:t>
            </a:r>
            <a:r>
              <a:rPr kumimoji="0" lang="en-US" altLang="zh-CN" sz="240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ASCII</a:t>
            </a:r>
            <a:r>
              <a:rPr kumimoji="0" lang="zh-CN" altLang="en-US" sz="240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字符代码</a:t>
            </a:r>
            <a:endParaRPr kumimoji="0" lang="zh-CN" altLang="en-US" sz="2400" b="1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楷体_GB2312" pitchFamily="49" charset="-122"/>
              <a:ea typeface="楷体_GB2312" pitchFamily="49" charset="-122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1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None/>
              <a:defRPr/>
            </a:pPr>
            <a:r>
              <a:rPr kumimoji="0" lang="en-US" altLang="zh-CN" sz="240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…</a:t>
            </a:r>
            <a:endParaRPr kumimoji="0" lang="en-US" altLang="zh-CN" sz="2400" b="1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楷体_GB2312" pitchFamily="49" charset="-122"/>
              <a:ea typeface="楷体_GB2312" pitchFamily="49" charset="-122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1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None/>
              <a:defRPr/>
            </a:pPr>
            <a:r>
              <a:rPr kumimoji="0" lang="en-US" altLang="zh-CN" sz="240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CODE SEGMENT</a:t>
            </a:r>
            <a:endParaRPr kumimoji="0" lang="en-US" altLang="zh-CN" sz="2400" b="1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楷体_GB2312" pitchFamily="49" charset="-122"/>
              <a:ea typeface="楷体_GB2312" pitchFamily="49" charset="-122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1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None/>
              <a:defRPr/>
            </a:pPr>
            <a:r>
              <a:rPr kumimoji="0" lang="en-US" altLang="zh-CN" sz="240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ASSUME  CS</a:t>
            </a:r>
            <a:r>
              <a:rPr kumimoji="0" lang="zh-CN" altLang="en-US" sz="240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：</a:t>
            </a:r>
            <a:r>
              <a:rPr kumimoji="0" lang="en-US" altLang="zh-CN" sz="240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CODE</a:t>
            </a:r>
            <a:r>
              <a:rPr kumimoji="0" lang="zh-CN" altLang="en-US" sz="240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，</a:t>
            </a:r>
            <a:r>
              <a:rPr kumimoji="0" lang="en-US" altLang="zh-CN" sz="240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DS</a:t>
            </a:r>
            <a:r>
              <a:rPr kumimoji="0" lang="zh-CN" altLang="en-US" sz="240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：</a:t>
            </a:r>
            <a:r>
              <a:rPr kumimoji="0" lang="en-US" altLang="zh-CN" sz="240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CODE</a:t>
            </a:r>
            <a:endParaRPr kumimoji="0" lang="en-US" altLang="zh-CN" sz="2400" b="1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楷体_GB2312" pitchFamily="49" charset="-122"/>
              <a:ea typeface="楷体_GB2312" pitchFamily="49" charset="-122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1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None/>
              <a:defRPr/>
            </a:pPr>
            <a:r>
              <a:rPr kumimoji="0" lang="en-US" altLang="zh-CN" sz="240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    ORG 100H</a:t>
            </a:r>
            <a:endParaRPr kumimoji="0" lang="en-US" altLang="zh-CN" sz="2400" b="1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楷体_GB2312" pitchFamily="49" charset="-122"/>
              <a:ea typeface="楷体_GB2312" pitchFamily="49" charset="-122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1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None/>
              <a:defRPr/>
            </a:pPr>
            <a:r>
              <a:rPr kumimoji="0" lang="en-US" altLang="zh-CN" sz="240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START</a:t>
            </a:r>
            <a:r>
              <a:rPr kumimoji="0" lang="zh-CN" altLang="en-US" sz="240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： </a:t>
            </a:r>
            <a:endParaRPr kumimoji="0" lang="zh-CN" altLang="en-US" sz="2400" b="1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楷体_GB2312" pitchFamily="49" charset="-122"/>
              <a:ea typeface="楷体_GB2312" pitchFamily="49" charset="-122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1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None/>
              <a:defRPr/>
            </a:pPr>
            <a:r>
              <a:rPr kumimoji="0" lang="zh-CN" altLang="en-US" sz="240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    </a:t>
            </a:r>
            <a:r>
              <a:rPr kumimoji="0" lang="en-US" altLang="zh-CN" sz="240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MOV  AX</a:t>
            </a:r>
            <a:r>
              <a:rPr kumimoji="0" lang="zh-CN" altLang="en-US" sz="240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，</a:t>
            </a:r>
            <a:r>
              <a:rPr kumimoji="0" lang="en-US" altLang="zh-CN" sz="240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CODE</a:t>
            </a:r>
            <a:endParaRPr kumimoji="0" lang="en-US" altLang="zh-CN" sz="2400" b="1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楷体_GB2312" pitchFamily="49" charset="-122"/>
              <a:ea typeface="楷体_GB2312" pitchFamily="49" charset="-122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1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None/>
              <a:defRPr/>
            </a:pPr>
            <a:r>
              <a:rPr kumimoji="0" lang="en-US" altLang="zh-CN" sz="240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    MOV  DS</a:t>
            </a:r>
            <a:r>
              <a:rPr kumimoji="0" lang="zh-CN" altLang="en-US" sz="240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，</a:t>
            </a:r>
            <a:r>
              <a:rPr kumimoji="0" lang="en-US" altLang="zh-CN" sz="240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AX</a:t>
            </a:r>
            <a:endParaRPr kumimoji="0" lang="en-US" altLang="zh-CN" sz="2400" b="1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楷体_GB2312" pitchFamily="49" charset="-122"/>
              <a:ea typeface="楷体_GB2312" pitchFamily="49" charset="-122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1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None/>
              <a:defRPr/>
            </a:pPr>
            <a:r>
              <a:rPr kumimoji="0" lang="en-US" altLang="zh-CN" sz="240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    </a:t>
            </a:r>
            <a:r>
              <a:rPr kumimoji="0" lang="en-US" altLang="zh-CN" sz="2400" b="1" i="0" u="none" strike="noStrike" kern="0" cap="none" spc="0" normalizeH="0" baseline="0" noProof="0" smtClean="0">
                <a:ln>
                  <a:noFill/>
                </a:ln>
                <a:solidFill>
                  <a:srgbClr val="3366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MOV  DX</a:t>
            </a:r>
            <a:r>
              <a:rPr kumimoji="0" lang="zh-CN" altLang="en-US" sz="2400" b="1" i="0" u="none" strike="noStrike" kern="0" cap="none" spc="0" normalizeH="0" baseline="0" noProof="0" smtClean="0">
                <a:ln>
                  <a:noFill/>
                </a:ln>
                <a:solidFill>
                  <a:srgbClr val="3366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，</a:t>
            </a:r>
            <a:r>
              <a:rPr kumimoji="0" lang="en-US" altLang="zh-CN" sz="2400" b="1" i="0" u="none" strike="noStrike" kern="0" cap="none" spc="0" normalizeH="0" baseline="0" noProof="0" smtClean="0">
                <a:ln>
                  <a:noFill/>
                </a:ln>
                <a:solidFill>
                  <a:srgbClr val="3366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303H      	</a:t>
            </a:r>
            <a:r>
              <a:rPr kumimoji="0" lang="zh-CN" altLang="en-US" sz="2400" b="1" i="0" u="none" strike="noStrike" kern="0" cap="none" spc="0" normalizeH="0" baseline="0" noProof="0" smtClean="0">
                <a:ln>
                  <a:noFill/>
                </a:ln>
                <a:solidFill>
                  <a:srgbClr val="3366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；</a:t>
            </a:r>
            <a:r>
              <a:rPr kumimoji="0" lang="en-US" altLang="zh-CN" sz="2400" b="1" i="0" u="none" strike="noStrike" kern="0" cap="none" spc="0" normalizeH="0" baseline="0" noProof="0" smtClean="0">
                <a:ln>
                  <a:noFill/>
                </a:ln>
                <a:solidFill>
                  <a:srgbClr val="3366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8255A</a:t>
            </a:r>
            <a:r>
              <a:rPr kumimoji="0" lang="zh-CN" altLang="en-US" sz="2400" b="1" i="0" u="none" strike="noStrike" kern="0" cap="none" spc="0" normalizeH="0" baseline="0" noProof="0" smtClean="0">
                <a:ln>
                  <a:noFill/>
                </a:ln>
                <a:solidFill>
                  <a:srgbClr val="3366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命令口</a:t>
            </a:r>
            <a:endParaRPr kumimoji="0" lang="zh-CN" altLang="en-US" sz="2400" b="1" i="0" u="none" strike="noStrike" kern="0" cap="none" spc="0" normalizeH="0" baseline="0" noProof="0" smtClean="0">
              <a:ln>
                <a:noFill/>
              </a:ln>
              <a:solidFill>
                <a:srgbClr val="3366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楷体_GB2312" pitchFamily="49" charset="-122"/>
              <a:ea typeface="楷体_GB2312" pitchFamily="49" charset="-122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1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None/>
              <a:defRPr/>
            </a:pPr>
            <a:r>
              <a:rPr kumimoji="0" lang="zh-CN" altLang="en-US" sz="2400" b="1" i="0" u="none" strike="noStrike" kern="0" cap="none" spc="0" normalizeH="0" baseline="0" noProof="0" smtClean="0">
                <a:ln>
                  <a:noFill/>
                </a:ln>
                <a:solidFill>
                  <a:srgbClr val="3366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    </a:t>
            </a:r>
            <a:r>
              <a:rPr kumimoji="0" lang="en-US" altLang="zh-CN" sz="2400" b="1" i="0" u="none" strike="noStrike" kern="0" cap="none" spc="0" normalizeH="0" baseline="0" noProof="0" smtClean="0">
                <a:ln>
                  <a:noFill/>
                </a:ln>
                <a:solidFill>
                  <a:srgbClr val="3366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MOV  AL</a:t>
            </a:r>
            <a:r>
              <a:rPr kumimoji="0" lang="zh-CN" altLang="en-US" sz="2400" b="1" i="0" u="none" strike="noStrike" kern="0" cap="none" spc="0" normalizeH="0" baseline="0" noProof="0" smtClean="0">
                <a:ln>
                  <a:noFill/>
                </a:ln>
                <a:solidFill>
                  <a:srgbClr val="3366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，</a:t>
            </a:r>
            <a:r>
              <a:rPr kumimoji="0" lang="en-US" altLang="zh-CN" sz="2400" b="1" i="0" u="none" strike="noStrike" kern="0" cap="none" spc="0" normalizeH="0" baseline="0" noProof="0" smtClean="0">
                <a:ln>
                  <a:noFill/>
                </a:ln>
                <a:solidFill>
                  <a:srgbClr val="3366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10000001B 	</a:t>
            </a:r>
            <a:r>
              <a:rPr kumimoji="0" lang="zh-CN" altLang="en-US" sz="2400" b="1" i="0" u="none" strike="noStrike" kern="0" cap="none" spc="0" normalizeH="0" baseline="0" noProof="0" smtClean="0">
                <a:ln>
                  <a:noFill/>
                </a:ln>
                <a:solidFill>
                  <a:srgbClr val="3366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；工作方式字</a:t>
            </a:r>
            <a:endParaRPr kumimoji="0" lang="zh-CN" altLang="en-US" sz="2400" b="1" i="0" u="none" strike="noStrike" kern="0" cap="none" spc="0" normalizeH="0" baseline="0" noProof="0" smtClean="0">
              <a:ln>
                <a:noFill/>
              </a:ln>
              <a:solidFill>
                <a:srgbClr val="3366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楷体_GB2312" pitchFamily="49" charset="-122"/>
              <a:ea typeface="楷体_GB2312" pitchFamily="49" charset="-122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1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None/>
              <a:defRPr/>
            </a:pPr>
            <a:r>
              <a:rPr kumimoji="0" lang="zh-CN" altLang="en-US" sz="2400" b="1" i="0" u="none" strike="noStrike" kern="0" cap="none" spc="0" normalizeH="0" baseline="0" noProof="0" smtClean="0">
                <a:ln>
                  <a:noFill/>
                </a:ln>
                <a:solidFill>
                  <a:srgbClr val="3366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    </a:t>
            </a:r>
            <a:r>
              <a:rPr kumimoji="0" lang="en-US" altLang="zh-CN" sz="2400" b="1" i="0" u="none" strike="noStrike" kern="0" cap="none" spc="0" normalizeH="0" baseline="0" noProof="0" smtClean="0">
                <a:ln>
                  <a:noFill/>
                </a:ln>
                <a:solidFill>
                  <a:srgbClr val="3366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OUT  DX</a:t>
            </a:r>
            <a:r>
              <a:rPr kumimoji="0" lang="zh-CN" altLang="en-US" sz="2400" b="1" i="0" u="none" strike="noStrike" kern="0" cap="none" spc="0" normalizeH="0" baseline="0" noProof="0" smtClean="0">
                <a:ln>
                  <a:noFill/>
                </a:ln>
                <a:solidFill>
                  <a:srgbClr val="3366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，</a:t>
            </a:r>
            <a:r>
              <a:rPr kumimoji="0" lang="en-US" altLang="zh-CN" sz="2400" b="1" i="0" u="none" strike="noStrike" kern="0" cap="none" spc="0" normalizeH="0" baseline="0" noProof="0" smtClean="0">
                <a:ln>
                  <a:noFill/>
                </a:ln>
                <a:solidFill>
                  <a:srgbClr val="3366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AL    	</a:t>
            </a:r>
            <a:r>
              <a:rPr kumimoji="0" lang="zh-CN" altLang="en-US" sz="2400" b="1" i="0" u="none" strike="noStrike" kern="0" cap="none" spc="0" normalizeH="0" baseline="0" noProof="0" smtClean="0">
                <a:ln>
                  <a:noFill/>
                </a:ln>
                <a:solidFill>
                  <a:srgbClr val="3366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；</a:t>
            </a:r>
            <a:r>
              <a:rPr kumimoji="0" lang="en-US" altLang="zh-CN" sz="2400" b="1" i="0" u="none" strike="noStrike" kern="0" cap="none" spc="0" normalizeH="0" baseline="0" noProof="0" smtClean="0">
                <a:ln>
                  <a:noFill/>
                </a:ln>
                <a:solidFill>
                  <a:srgbClr val="3366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A</a:t>
            </a:r>
            <a:r>
              <a:rPr kumimoji="0" lang="zh-CN" altLang="en-US" sz="2400" b="1" i="0" u="none" strike="noStrike" kern="0" cap="none" spc="0" normalizeH="0" baseline="0" noProof="0" smtClean="0">
                <a:ln>
                  <a:noFill/>
                </a:ln>
                <a:solidFill>
                  <a:srgbClr val="3366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口</a:t>
            </a:r>
            <a:r>
              <a:rPr kumimoji="0" lang="en-US" altLang="zh-CN" sz="2400" b="1" i="0" u="none" strike="noStrike" kern="0" cap="none" spc="0" normalizeH="0" baseline="0" noProof="0" smtClean="0">
                <a:ln>
                  <a:noFill/>
                </a:ln>
                <a:solidFill>
                  <a:srgbClr val="3366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0</a:t>
            </a:r>
            <a:r>
              <a:rPr kumimoji="0" lang="zh-CN" altLang="en-US" sz="2400" b="1" i="0" u="none" strike="noStrike" kern="0" cap="none" spc="0" normalizeH="0" baseline="0" noProof="0" smtClean="0">
                <a:ln>
                  <a:noFill/>
                </a:ln>
                <a:solidFill>
                  <a:srgbClr val="3366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方式，输出， </a:t>
            </a:r>
            <a:endParaRPr kumimoji="0" lang="zh-CN" altLang="en-US" sz="2400" b="1" i="0" u="none" strike="noStrike" kern="0" cap="none" spc="0" normalizeH="0" baseline="0" noProof="0" smtClean="0">
              <a:ln>
                <a:noFill/>
              </a:ln>
              <a:solidFill>
                <a:srgbClr val="3366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楷体_GB2312" pitchFamily="49" charset="-122"/>
              <a:ea typeface="楷体_GB2312" pitchFamily="49" charset="-122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1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None/>
              <a:defRPr/>
            </a:pPr>
            <a:r>
              <a:rPr kumimoji="0" lang="zh-CN" altLang="en-US" sz="2400" b="1" i="0" u="none" strike="noStrike" kern="0" cap="none" spc="0" normalizeH="0" baseline="0" noProof="0" smtClean="0">
                <a:ln>
                  <a:noFill/>
                </a:ln>
                <a:solidFill>
                  <a:srgbClr val="3366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                   	；</a:t>
            </a:r>
            <a:r>
              <a:rPr kumimoji="0" lang="en-US" altLang="zh-CN" sz="2400" b="1" i="0" u="none" strike="noStrike" kern="0" cap="none" spc="0" normalizeH="0" baseline="0" noProof="0" smtClean="0">
                <a:ln>
                  <a:noFill/>
                </a:ln>
                <a:solidFill>
                  <a:srgbClr val="3366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PC</a:t>
            </a:r>
            <a:r>
              <a:rPr kumimoji="0" lang="en-US" altLang="zh-CN" sz="2400" b="1" i="0" u="none" strike="noStrike" kern="0" cap="none" spc="0" normalizeH="0" baseline="-25000" noProof="0" smtClean="0">
                <a:ln>
                  <a:noFill/>
                </a:ln>
                <a:solidFill>
                  <a:srgbClr val="3366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4</a:t>
            </a:r>
            <a:r>
              <a:rPr kumimoji="0" lang="zh-CN" altLang="en-US" sz="2400" b="1" i="0" u="none" strike="noStrike" kern="0" cap="none" spc="0" normalizeH="0" baseline="0" noProof="0" smtClean="0">
                <a:ln>
                  <a:noFill/>
                </a:ln>
                <a:solidFill>
                  <a:srgbClr val="3366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～</a:t>
            </a:r>
            <a:r>
              <a:rPr kumimoji="0" lang="en-US" altLang="zh-CN" sz="2400" b="1" i="0" u="none" strike="noStrike" kern="0" cap="none" spc="0" normalizeH="0" baseline="0" noProof="0" smtClean="0">
                <a:ln>
                  <a:noFill/>
                </a:ln>
                <a:solidFill>
                  <a:srgbClr val="3366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PC</a:t>
            </a:r>
            <a:r>
              <a:rPr kumimoji="0" lang="en-US" altLang="zh-CN" sz="2400" b="1" i="0" u="none" strike="noStrike" kern="0" cap="none" spc="0" normalizeH="0" baseline="-25000" noProof="0" smtClean="0">
                <a:ln>
                  <a:noFill/>
                </a:ln>
                <a:solidFill>
                  <a:srgbClr val="3366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7</a:t>
            </a:r>
            <a:r>
              <a:rPr kumimoji="0" lang="en-US" altLang="zh-CN" sz="2400" b="1" i="0" u="none" strike="noStrike" kern="0" cap="none" spc="0" normalizeH="0" baseline="0" noProof="0" smtClean="0">
                <a:ln>
                  <a:noFill/>
                </a:ln>
                <a:solidFill>
                  <a:srgbClr val="3366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 </a:t>
            </a:r>
            <a:r>
              <a:rPr kumimoji="0" lang="zh-CN" altLang="en-US" sz="2400" b="1" i="0" u="none" strike="noStrike" kern="0" cap="none" spc="0" normalizeH="0" baseline="0" noProof="0" smtClean="0">
                <a:ln>
                  <a:noFill/>
                </a:ln>
                <a:solidFill>
                  <a:srgbClr val="3366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输出，</a:t>
            </a:r>
            <a:r>
              <a:rPr kumimoji="0" lang="en-US" altLang="zh-CN" sz="2400" b="1" i="0" u="none" strike="noStrike" kern="0" cap="none" spc="0" normalizeH="0" baseline="0" noProof="0" smtClean="0">
                <a:ln>
                  <a:noFill/>
                </a:ln>
                <a:solidFill>
                  <a:srgbClr val="3366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PC</a:t>
            </a:r>
            <a:r>
              <a:rPr kumimoji="0" lang="en-US" altLang="zh-CN" sz="2400" b="1" i="0" u="none" strike="noStrike" kern="0" cap="none" spc="0" normalizeH="0" baseline="-25000" noProof="0" smtClean="0">
                <a:ln>
                  <a:noFill/>
                </a:ln>
                <a:solidFill>
                  <a:srgbClr val="3366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0</a:t>
            </a:r>
            <a:r>
              <a:rPr kumimoji="0" lang="zh-CN" altLang="en-US" sz="2400" b="1" i="0" u="none" strike="noStrike" kern="0" cap="none" spc="0" normalizeH="0" baseline="0" noProof="0" smtClean="0">
                <a:ln>
                  <a:noFill/>
                </a:ln>
                <a:solidFill>
                  <a:srgbClr val="3366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～</a:t>
            </a:r>
            <a:r>
              <a:rPr kumimoji="0" lang="en-US" altLang="zh-CN" sz="2400" b="1" i="0" u="none" strike="noStrike" kern="0" cap="none" spc="0" normalizeH="0" baseline="0" noProof="0" smtClean="0">
                <a:ln>
                  <a:noFill/>
                </a:ln>
                <a:solidFill>
                  <a:srgbClr val="3366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PC</a:t>
            </a:r>
            <a:r>
              <a:rPr kumimoji="0" lang="en-US" altLang="zh-CN" sz="2400" b="1" i="0" u="none" strike="noStrike" kern="0" cap="none" spc="0" normalizeH="0" baseline="-25000" noProof="0" smtClean="0">
                <a:ln>
                  <a:noFill/>
                </a:ln>
                <a:solidFill>
                  <a:srgbClr val="3366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3</a:t>
            </a:r>
            <a:r>
              <a:rPr kumimoji="0" lang="zh-CN" altLang="en-US" sz="2400" b="1" i="0" u="none" strike="noStrike" kern="0" cap="none" spc="0" normalizeH="0" baseline="0" noProof="0" smtClean="0">
                <a:ln>
                  <a:noFill/>
                </a:ln>
                <a:solidFill>
                  <a:srgbClr val="3366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输入</a:t>
            </a:r>
            <a:endParaRPr kumimoji="0" lang="zh-CN" altLang="en-US" sz="2400" b="1" i="0" u="none" strike="noStrike" kern="0" cap="none" spc="0" normalizeH="0" baseline="0" noProof="0" smtClean="0">
              <a:ln>
                <a:noFill/>
              </a:ln>
              <a:solidFill>
                <a:srgbClr val="3366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楷体_GB2312" pitchFamily="49" charset="-122"/>
              <a:ea typeface="楷体_GB2312" pitchFamily="49" charset="-122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1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None/>
              <a:defRPr/>
            </a:pPr>
            <a:r>
              <a:rPr kumimoji="0" lang="zh-CN" altLang="en-US" sz="240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    </a:t>
            </a:r>
            <a:r>
              <a:rPr kumimoji="0" lang="en-US" altLang="zh-CN" sz="2400" b="1" i="0" u="none" strike="noStrike" kern="0" cap="none" spc="0" normalizeH="0" baseline="0" noProof="0" smtClean="0">
                <a:ln>
                  <a:noFill/>
                </a:ln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MOV  AL</a:t>
            </a:r>
            <a:r>
              <a:rPr kumimoji="0" lang="zh-CN" altLang="en-US" sz="2400" b="1" i="0" u="none" strike="noStrike" kern="0" cap="none" spc="0" normalizeH="0" baseline="0" noProof="0" smtClean="0">
                <a:ln>
                  <a:noFill/>
                </a:ln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，</a:t>
            </a:r>
            <a:r>
              <a:rPr kumimoji="0" lang="en-US" altLang="zh-CN" sz="2400" b="1" i="0" u="none" strike="noStrike" kern="0" cap="none" spc="0" normalizeH="0" baseline="0" noProof="0" smtClean="0">
                <a:ln>
                  <a:noFill/>
                </a:ln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00001111B 	</a:t>
            </a:r>
            <a:r>
              <a:rPr kumimoji="0" lang="zh-CN" altLang="en-US" sz="2400" b="1" i="0" u="none" strike="noStrike" kern="0" cap="none" spc="0" normalizeH="0" baseline="0" noProof="0" smtClean="0">
                <a:ln>
                  <a:noFill/>
                </a:ln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；</a:t>
            </a:r>
            <a:r>
              <a:rPr kumimoji="0" lang="en-US" altLang="zh-CN" sz="2400" b="1" i="0" u="none" strike="noStrike" kern="0" cap="none" spc="0" normalizeH="0" baseline="0" noProof="0" smtClean="0">
                <a:ln>
                  <a:noFill/>
                </a:ln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PC</a:t>
            </a:r>
            <a:r>
              <a:rPr kumimoji="0" lang="en-US" altLang="zh-CN" sz="2400" b="1" i="0" u="none" strike="noStrike" kern="0" cap="none" spc="0" normalizeH="0" baseline="-25000" noProof="0" smtClean="0">
                <a:ln>
                  <a:noFill/>
                </a:ln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7</a:t>
            </a:r>
            <a:r>
              <a:rPr kumimoji="0" lang="zh-CN" altLang="en-US" sz="2400" b="1" i="0" u="none" strike="noStrike" kern="0" cap="none" spc="0" normalizeH="0" baseline="0" noProof="0" smtClean="0">
                <a:ln>
                  <a:noFill/>
                </a:ln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位置高，使</a:t>
            </a:r>
            <a:r>
              <a:rPr kumimoji="0" lang="en-US" altLang="zh-CN" sz="2400" b="1" i="0" u="none" strike="noStrike" kern="0" cap="none" spc="0" normalizeH="0" baseline="0" noProof="0" smtClean="0">
                <a:ln>
                  <a:noFill/>
                </a:ln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STB=1,</a:t>
            </a:r>
            <a:r>
              <a:rPr kumimoji="0" lang="zh-CN" altLang="en-US" sz="2400" b="1" i="0" u="none" strike="noStrike" kern="0" cap="none" spc="0" normalizeH="0" baseline="0" noProof="0" smtClean="0">
                <a:ln>
                  <a:noFill/>
                </a:ln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低电平有效</a:t>
            </a:r>
            <a:endParaRPr kumimoji="0" lang="en-US" altLang="zh-CN" sz="2400" b="1" i="0" u="none" strike="noStrike" kern="0" cap="none" spc="0" normalizeH="0" baseline="0" noProof="0" smtClean="0">
              <a:ln>
                <a:noFill/>
              </a:ln>
              <a:solidFill>
                <a:srgbClr val="FF9900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楷体_GB2312" pitchFamily="49" charset="-122"/>
              <a:ea typeface="楷体_GB2312" pitchFamily="49" charset="-122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1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None/>
              <a:defRPr/>
            </a:pPr>
            <a:r>
              <a:rPr kumimoji="0" lang="en-US" altLang="zh-CN" sz="2400" b="1" i="0" u="none" strike="noStrike" kern="0" cap="none" spc="0" normalizeH="0" baseline="0" noProof="0" smtClean="0">
                <a:ln>
                  <a:noFill/>
                </a:ln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    OUT  DX</a:t>
            </a:r>
            <a:r>
              <a:rPr kumimoji="0" lang="zh-CN" altLang="en-US" sz="2400" b="1" i="0" u="none" strike="noStrike" kern="0" cap="none" spc="0" normalizeH="0" baseline="0" noProof="0" smtClean="0">
                <a:ln>
                  <a:noFill/>
                </a:ln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，</a:t>
            </a:r>
            <a:r>
              <a:rPr kumimoji="0" lang="en-US" altLang="zh-CN" sz="2400" b="1" i="0" u="none" strike="noStrike" kern="0" cap="none" spc="0" normalizeH="0" baseline="0" noProof="0" smtClean="0">
                <a:ln>
                  <a:noFill/>
                </a:ln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AL</a:t>
            </a:r>
            <a:endParaRPr kumimoji="0" lang="en-US" altLang="zh-CN" sz="2400" b="1" i="0" u="none" strike="noStrike" kern="0" cap="none" spc="0" normalizeH="0" baseline="0" noProof="0" smtClean="0">
              <a:ln>
                <a:noFill/>
              </a:ln>
              <a:solidFill>
                <a:srgbClr val="FF9900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楷体_GB2312" pitchFamily="49" charset="-122"/>
              <a:ea typeface="楷体_GB2312" pitchFamily="49" charset="-122"/>
              <a:cs typeface="+mn-cs"/>
            </a:endParaRPr>
          </a:p>
        </p:txBody>
      </p:sp>
      <p:sp>
        <p:nvSpPr>
          <p:cNvPr id="27651" name="Rectangle 3"/>
          <p:cNvSpPr/>
          <p:nvPr/>
        </p:nvSpPr>
        <p:spPr>
          <a:xfrm>
            <a:off x="5345113" y="1552575"/>
            <a:ext cx="3317875" cy="720725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effectLst/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2400">
                <a:solidFill>
                  <a:schemeClr val="tx1"/>
                </a:solidFill>
                <a:effectLst/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effectLst/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effectLst/>
                <a:latin typeface="+mn-lt"/>
                <a:ea typeface="+mn-ea"/>
              </a:defRPr>
            </a:lvl5pPr>
          </a:lstStyle>
          <a:p>
            <a:pPr marL="342900" lvl="0" indent="-342900" eaLnBrk="1" hangingPunct="1">
              <a:lnSpc>
                <a:spcPct val="110000"/>
              </a:lnSpc>
              <a:spcBef>
                <a:spcPct val="10000"/>
              </a:spcBef>
              <a:buClr>
                <a:schemeClr val="accent2"/>
              </a:buClr>
              <a:buNone/>
            </a:pPr>
            <a:r>
              <a:rPr lang="en-US" altLang="zh-CN" sz="2800" b="1" dirty="0">
                <a:latin typeface="楷体_GB2312" pitchFamily="49" charset="-122"/>
                <a:ea typeface="楷体_GB2312" pitchFamily="49" charset="-122"/>
              </a:rPr>
              <a:t> ③ </a:t>
            </a:r>
            <a:r>
              <a:rPr lang="zh-CN" altLang="en-US" sz="2800" b="1" dirty="0">
                <a:latin typeface="楷体_GB2312" pitchFamily="49" charset="-122"/>
                <a:ea typeface="楷体_GB2312" pitchFamily="49" charset="-122"/>
              </a:rPr>
              <a:t>接口驱动程序</a:t>
            </a:r>
            <a:r>
              <a:rPr lang="en-US" altLang="zh-CN" sz="2800" b="1" dirty="0">
                <a:latin typeface="楷体_GB2312" pitchFamily="49" charset="-122"/>
                <a:ea typeface="楷体_GB2312" pitchFamily="49" charset="-122"/>
              </a:rPr>
              <a:t>:</a:t>
            </a:r>
            <a:endParaRPr lang="en-US" altLang="zh-CN" sz="2800" b="1" dirty="0"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27652" name="Line 4"/>
          <p:cNvSpPr/>
          <p:nvPr/>
        </p:nvSpPr>
        <p:spPr>
          <a:xfrm>
            <a:off x="6300788" y="6165850"/>
            <a:ext cx="457200" cy="0"/>
          </a:xfrm>
          <a:prstGeom prst="line">
            <a:avLst/>
          </a:prstGeom>
          <a:ln w="19050" cap="flat" cmpd="sng">
            <a:solidFill>
              <a:srgbClr val="FF9900"/>
            </a:solidFill>
            <a:prstDash val="solid"/>
            <a:headEnd type="none" w="sm" len="sm"/>
            <a:tailEnd type="none" w="sm" len="sm"/>
          </a:ln>
        </p:spPr>
      </p:sp>
    </p:spTree>
  </p:cSld>
  <p:clrMapOvr>
    <a:masterClrMapping/>
  </p:clrMapOvr>
  <p:transition spd="slow">
    <p:random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8786" name="Rectangle 2"/>
          <p:cNvSpPr>
            <a:spLocks noGrp="1" noChangeArrowheads="1"/>
          </p:cNvSpPr>
          <p:nvPr>
            <p:ph idx="1"/>
          </p:nvPr>
        </p:nvSpPr>
        <p:spPr>
          <a:xfrm>
            <a:off x="239395" y="1193800"/>
            <a:ext cx="8664575" cy="5486400"/>
          </a:xfrm>
        </p:spPr>
        <p:txBody>
          <a:bodyPr vert="horz" wrap="square" lIns="91440" tIns="45720" rIns="91440" bIns="45720" numCol="1" anchor="t" anchorCtr="0" compatLnSpc="1"/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None/>
              <a:defRPr/>
            </a:pPr>
            <a:r>
              <a:rPr kumimoji="0" lang="en-US" altLang="zh-CN" sz="240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   MOV  SI</a:t>
            </a:r>
            <a:r>
              <a:rPr kumimoji="0" lang="zh-CN" altLang="en-US" sz="240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，</a:t>
            </a:r>
            <a:r>
              <a:rPr kumimoji="0" lang="en-US" altLang="zh-CN" sz="240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OFFSET BUF 	</a:t>
            </a:r>
            <a:r>
              <a:rPr kumimoji="0" lang="zh-CN" altLang="en-US" sz="240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；打印字符的内存首址</a:t>
            </a:r>
            <a:endParaRPr kumimoji="0" lang="zh-CN" altLang="en-US" sz="2400" b="1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楷体_GB2312" pitchFamily="49" charset="-122"/>
              <a:ea typeface="楷体_GB2312" pitchFamily="49" charset="-122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None/>
              <a:defRPr/>
            </a:pPr>
            <a:r>
              <a:rPr kumimoji="0" lang="zh-CN" altLang="en-US" sz="240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   </a:t>
            </a:r>
            <a:r>
              <a:rPr kumimoji="0" lang="en-US" altLang="zh-CN" sz="240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MOV  CX</a:t>
            </a:r>
            <a:r>
              <a:rPr kumimoji="0" lang="zh-CN" altLang="en-US" sz="240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，</a:t>
            </a:r>
            <a:r>
              <a:rPr kumimoji="0" lang="en-US" altLang="zh-CN" sz="240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OFFH       	</a:t>
            </a:r>
            <a:r>
              <a:rPr kumimoji="0" lang="zh-CN" altLang="en-US" sz="240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；打印字符个数</a:t>
            </a:r>
            <a:endParaRPr kumimoji="0" lang="zh-CN" altLang="en-US" sz="2400" b="1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楷体_GB2312" pitchFamily="49" charset="-122"/>
              <a:ea typeface="楷体_GB2312" pitchFamily="49" charset="-122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None/>
              <a:defRPr/>
            </a:pPr>
            <a:r>
              <a:rPr kumimoji="0" lang="en-US" altLang="zh-CN" sz="2400" b="1" i="0" u="none" strike="noStrike" kern="0" cap="none" spc="0" normalizeH="0" baseline="0" noProof="0" smtClean="0">
                <a:ln>
                  <a:noFill/>
                </a:ln>
                <a:solidFill>
                  <a:srgbClr val="3366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L</a:t>
            </a:r>
            <a:r>
              <a:rPr kumimoji="0" lang="zh-CN" altLang="en-US" sz="2400" b="1" i="0" u="none" strike="noStrike" kern="0" cap="none" spc="0" normalizeH="0" baseline="0" noProof="0" smtClean="0">
                <a:ln>
                  <a:noFill/>
                </a:ln>
                <a:solidFill>
                  <a:srgbClr val="3366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：</a:t>
            </a:r>
            <a:r>
              <a:rPr kumimoji="0" lang="en-US" altLang="zh-CN" sz="2400" b="1" i="0" u="none" strike="noStrike" kern="0" cap="none" spc="0" normalizeH="0" baseline="0" noProof="0" smtClean="0">
                <a:ln>
                  <a:noFill/>
                </a:ln>
                <a:solidFill>
                  <a:srgbClr val="3366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MOV  DX</a:t>
            </a:r>
            <a:r>
              <a:rPr kumimoji="0" lang="zh-CN" altLang="en-US" sz="2400" b="1" i="0" u="none" strike="noStrike" kern="0" cap="none" spc="0" normalizeH="0" baseline="0" noProof="0" smtClean="0">
                <a:ln>
                  <a:noFill/>
                </a:ln>
                <a:solidFill>
                  <a:srgbClr val="3366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，</a:t>
            </a:r>
            <a:r>
              <a:rPr kumimoji="0" lang="en-US" altLang="zh-CN" sz="2400" b="1" i="0" u="none" strike="noStrike" kern="0" cap="none" spc="0" normalizeH="0" baseline="0" noProof="0" smtClean="0">
                <a:ln>
                  <a:noFill/>
                </a:ln>
                <a:solidFill>
                  <a:srgbClr val="3366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302H       	</a:t>
            </a:r>
            <a:r>
              <a:rPr kumimoji="0" lang="zh-CN" altLang="en-US" sz="2400" b="1" i="0" u="none" strike="noStrike" kern="0" cap="none" spc="0" normalizeH="0" baseline="0" noProof="0" smtClean="0">
                <a:ln>
                  <a:noFill/>
                </a:ln>
                <a:solidFill>
                  <a:srgbClr val="3366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；</a:t>
            </a:r>
            <a:r>
              <a:rPr kumimoji="0" lang="en-US" altLang="zh-CN" sz="2400" b="1" i="0" u="none" strike="noStrike" kern="0" cap="none" spc="0" normalizeH="0" baseline="0" noProof="0" smtClean="0">
                <a:ln>
                  <a:noFill/>
                </a:ln>
                <a:solidFill>
                  <a:srgbClr val="3366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PC</a:t>
            </a:r>
            <a:r>
              <a:rPr kumimoji="0" lang="zh-CN" altLang="en-US" sz="2400" b="1" i="0" u="none" strike="noStrike" kern="0" cap="none" spc="0" normalizeH="0" baseline="0" noProof="0" smtClean="0">
                <a:ln>
                  <a:noFill/>
                </a:ln>
                <a:solidFill>
                  <a:srgbClr val="3366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口地址</a:t>
            </a:r>
            <a:endParaRPr kumimoji="0" lang="zh-CN" altLang="en-US" sz="2400" b="1" i="0" u="none" strike="noStrike" kern="0" cap="none" spc="0" normalizeH="0" baseline="0" noProof="0" smtClean="0">
              <a:ln>
                <a:noFill/>
              </a:ln>
              <a:solidFill>
                <a:srgbClr val="3366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楷体_GB2312" pitchFamily="49" charset="-122"/>
              <a:ea typeface="楷体_GB2312" pitchFamily="49" charset="-122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None/>
              <a:defRPr/>
            </a:pPr>
            <a:r>
              <a:rPr kumimoji="0" lang="zh-CN" altLang="en-US" sz="2400" b="1" i="0" u="none" strike="noStrike" kern="0" cap="none" spc="0" normalizeH="0" baseline="0" noProof="0" smtClean="0">
                <a:ln>
                  <a:noFill/>
                </a:ln>
                <a:solidFill>
                  <a:srgbClr val="3366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   </a:t>
            </a:r>
            <a:r>
              <a:rPr kumimoji="0" lang="en-US" altLang="zh-CN" sz="2400" b="1" i="0" u="none" strike="noStrike" kern="0" cap="none" spc="0" normalizeH="0" baseline="0" noProof="0" smtClean="0">
                <a:ln>
                  <a:noFill/>
                </a:ln>
                <a:solidFill>
                  <a:srgbClr val="3366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IN  AL</a:t>
            </a:r>
            <a:r>
              <a:rPr kumimoji="0" lang="zh-CN" altLang="en-US" sz="2400" b="1" i="0" u="none" strike="noStrike" kern="0" cap="none" spc="0" normalizeH="0" baseline="0" noProof="0" smtClean="0">
                <a:ln>
                  <a:noFill/>
                </a:ln>
                <a:solidFill>
                  <a:srgbClr val="3366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，</a:t>
            </a:r>
            <a:r>
              <a:rPr kumimoji="0" lang="en-US" altLang="zh-CN" sz="2400" b="1" i="0" u="none" strike="noStrike" kern="0" cap="none" spc="0" normalizeH="0" baseline="0" noProof="0" smtClean="0">
                <a:ln>
                  <a:noFill/>
                </a:ln>
                <a:solidFill>
                  <a:srgbClr val="3366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DX          	</a:t>
            </a:r>
            <a:r>
              <a:rPr kumimoji="0" lang="zh-CN" altLang="en-US" sz="2400" b="1" i="0" u="none" strike="noStrike" kern="0" cap="none" spc="0" normalizeH="0" baseline="0" noProof="0" smtClean="0">
                <a:ln>
                  <a:noFill/>
                </a:ln>
                <a:solidFill>
                  <a:srgbClr val="3366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；查</a:t>
            </a:r>
            <a:r>
              <a:rPr kumimoji="0" lang="en-US" altLang="zh-CN" sz="2400" b="1" i="0" u="none" strike="noStrike" kern="0" cap="none" spc="0" normalizeH="0" baseline="0" noProof="0" smtClean="0">
                <a:ln>
                  <a:noFill/>
                </a:ln>
                <a:solidFill>
                  <a:srgbClr val="3366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BUSY=0</a:t>
            </a:r>
            <a:r>
              <a:rPr kumimoji="0" lang="zh-CN" altLang="en-US" sz="2400" b="1" i="0" u="none" strike="noStrike" kern="0" cap="none" spc="0" normalizeH="0" baseline="0" noProof="0" smtClean="0">
                <a:ln>
                  <a:noFill/>
                </a:ln>
                <a:solidFill>
                  <a:srgbClr val="3366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？（</a:t>
            </a:r>
            <a:r>
              <a:rPr kumimoji="0" lang="en-US" altLang="zh-CN" sz="2400" b="1" i="0" u="none" strike="noStrike" kern="0" cap="none" spc="0" normalizeH="0" baseline="0" noProof="0" smtClean="0">
                <a:ln>
                  <a:noFill/>
                </a:ln>
                <a:solidFill>
                  <a:srgbClr val="3366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PC</a:t>
            </a:r>
            <a:r>
              <a:rPr kumimoji="0" lang="en-US" altLang="zh-CN" sz="2400" b="1" i="0" u="none" strike="noStrike" kern="0" cap="none" spc="0" normalizeH="0" baseline="-25000" noProof="0" smtClean="0">
                <a:ln>
                  <a:noFill/>
                </a:ln>
                <a:solidFill>
                  <a:srgbClr val="3366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2</a:t>
            </a:r>
            <a:r>
              <a:rPr kumimoji="0" lang="en-US" altLang="zh-CN" sz="2400" b="1" i="0" u="none" strike="noStrike" kern="0" cap="none" spc="0" normalizeH="0" baseline="0" noProof="0" smtClean="0">
                <a:ln>
                  <a:noFill/>
                </a:ln>
                <a:solidFill>
                  <a:srgbClr val="3366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=0</a:t>
            </a:r>
            <a:r>
              <a:rPr kumimoji="0" lang="zh-CN" altLang="en-US" sz="2400" b="1" i="0" u="none" strike="noStrike" kern="0" cap="none" spc="0" normalizeH="0" baseline="0" noProof="0" smtClean="0">
                <a:ln>
                  <a:noFill/>
                </a:ln>
                <a:solidFill>
                  <a:srgbClr val="3366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）</a:t>
            </a:r>
            <a:endParaRPr kumimoji="0" lang="zh-CN" altLang="en-US" sz="2400" b="1" i="0" u="none" strike="noStrike" kern="0" cap="none" spc="0" normalizeH="0" baseline="0" noProof="0" smtClean="0">
              <a:ln>
                <a:noFill/>
              </a:ln>
              <a:solidFill>
                <a:srgbClr val="3366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楷体_GB2312" pitchFamily="49" charset="-122"/>
              <a:ea typeface="楷体_GB2312" pitchFamily="49" charset="-122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None/>
              <a:defRPr/>
            </a:pPr>
            <a:r>
              <a:rPr kumimoji="0" lang="zh-CN" altLang="en-US" sz="2400" b="1" i="0" u="none" strike="noStrike" kern="0" cap="none" spc="0" normalizeH="0" baseline="0" noProof="0" smtClean="0">
                <a:ln>
                  <a:noFill/>
                </a:ln>
                <a:solidFill>
                  <a:srgbClr val="3366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   </a:t>
            </a:r>
            <a:r>
              <a:rPr kumimoji="0" lang="en-US" altLang="zh-CN" sz="2400" b="1" i="0" u="none" strike="noStrike" kern="0" cap="none" spc="0" normalizeH="0" baseline="0" noProof="0" smtClean="0">
                <a:ln>
                  <a:noFill/>
                </a:ln>
                <a:solidFill>
                  <a:srgbClr val="3366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AND  AL</a:t>
            </a:r>
            <a:r>
              <a:rPr kumimoji="0" lang="zh-CN" altLang="en-US" sz="2400" b="1" i="0" u="none" strike="noStrike" kern="0" cap="none" spc="0" normalizeH="0" baseline="0" noProof="0" smtClean="0">
                <a:ln>
                  <a:noFill/>
                </a:ln>
                <a:solidFill>
                  <a:srgbClr val="3366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，</a:t>
            </a:r>
            <a:r>
              <a:rPr kumimoji="0" lang="en-US" altLang="zh-CN" sz="2400" b="1" i="0" u="none" strike="noStrike" kern="0" cap="none" spc="0" normalizeH="0" baseline="0" noProof="0" smtClean="0">
                <a:ln>
                  <a:noFill/>
                </a:ln>
                <a:solidFill>
                  <a:srgbClr val="3366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00000100B                      </a:t>
            </a:r>
            <a:endParaRPr kumimoji="0" lang="en-US" altLang="zh-CN" sz="2400" b="1" i="0" u="none" strike="noStrike" kern="0" cap="none" spc="0" normalizeH="0" baseline="0" noProof="0" smtClean="0">
              <a:ln>
                <a:noFill/>
              </a:ln>
              <a:solidFill>
                <a:srgbClr val="3366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楷体_GB2312" pitchFamily="49" charset="-122"/>
              <a:ea typeface="楷体_GB2312" pitchFamily="49" charset="-122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None/>
              <a:defRPr/>
            </a:pPr>
            <a:r>
              <a:rPr kumimoji="0" lang="en-US" altLang="zh-CN" sz="2400" b="1" i="0" u="none" strike="noStrike" kern="0" cap="none" spc="0" normalizeH="0" baseline="0" noProof="0" smtClean="0">
                <a:ln>
                  <a:noFill/>
                </a:ln>
                <a:solidFill>
                  <a:srgbClr val="3366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   JNZ  L       		</a:t>
            </a:r>
            <a:r>
              <a:rPr kumimoji="0" lang="zh-CN" altLang="en-US" sz="2400" b="1" i="0" u="none" strike="noStrike" kern="0" cap="none" spc="0" normalizeH="0" baseline="0" noProof="0" smtClean="0">
                <a:ln>
                  <a:noFill/>
                </a:ln>
                <a:solidFill>
                  <a:srgbClr val="3366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；忙，则等待；不忙，则向</a:t>
            </a:r>
            <a:r>
              <a:rPr kumimoji="0" lang="en-US" altLang="zh-CN" sz="2400" b="1" i="0" u="none" strike="noStrike" kern="0" cap="none" spc="0" normalizeH="0" baseline="0" noProof="0" smtClean="0">
                <a:ln>
                  <a:noFill/>
                </a:ln>
                <a:solidFill>
                  <a:srgbClr val="3366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A</a:t>
            </a:r>
            <a:r>
              <a:rPr kumimoji="0" lang="zh-CN" altLang="en-US" sz="2400" b="1" i="0" u="none" strike="noStrike" kern="0" cap="none" spc="0" normalizeH="0" baseline="0" noProof="0" smtClean="0">
                <a:ln>
                  <a:noFill/>
                </a:ln>
                <a:solidFill>
                  <a:srgbClr val="3366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口送数</a:t>
            </a:r>
            <a:endParaRPr kumimoji="0" lang="zh-CN" altLang="en-US" sz="2400" b="1" i="0" u="none" strike="noStrike" kern="0" cap="none" spc="0" normalizeH="0" baseline="0" noProof="0" smtClean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楷体_GB2312" pitchFamily="49" charset="-122"/>
              <a:ea typeface="楷体_GB2312" pitchFamily="49" charset="-122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None/>
              <a:defRPr/>
            </a:pPr>
            <a:r>
              <a:rPr kumimoji="0" lang="zh-CN" altLang="en-US" sz="240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   </a:t>
            </a:r>
            <a:r>
              <a:rPr kumimoji="0" lang="en-US" altLang="zh-CN" sz="240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MOV  DX</a:t>
            </a:r>
            <a:r>
              <a:rPr kumimoji="0" lang="zh-CN" altLang="en-US" sz="240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，</a:t>
            </a:r>
            <a:r>
              <a:rPr kumimoji="0" lang="en-US" altLang="zh-CN" sz="240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300H       	</a:t>
            </a:r>
            <a:r>
              <a:rPr kumimoji="0" lang="zh-CN" altLang="en-US" sz="240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；</a:t>
            </a:r>
            <a:r>
              <a:rPr kumimoji="0" lang="en-US" altLang="zh-CN" sz="240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PA</a:t>
            </a:r>
            <a:r>
              <a:rPr kumimoji="0" lang="zh-CN" altLang="en-US" sz="240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口地址</a:t>
            </a:r>
            <a:endParaRPr kumimoji="0" lang="zh-CN" altLang="en-US" sz="2400" b="1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楷体_GB2312" pitchFamily="49" charset="-122"/>
              <a:ea typeface="楷体_GB2312" pitchFamily="49" charset="-122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None/>
              <a:defRPr/>
            </a:pPr>
            <a:r>
              <a:rPr kumimoji="0" lang="zh-CN" altLang="en-US" sz="240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   </a:t>
            </a:r>
            <a:r>
              <a:rPr kumimoji="0" lang="en-US" altLang="zh-CN" sz="240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MOV  AL</a:t>
            </a:r>
            <a:r>
              <a:rPr kumimoji="0" lang="zh-CN" altLang="en-US" sz="240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，</a:t>
            </a:r>
            <a:r>
              <a:rPr kumimoji="0" lang="en-US" altLang="zh-CN" sz="240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[SI]       	</a:t>
            </a:r>
            <a:r>
              <a:rPr kumimoji="0" lang="zh-CN" altLang="en-US" sz="240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；从内存取数</a:t>
            </a:r>
            <a:endParaRPr kumimoji="0" lang="zh-CN" altLang="en-US" sz="2400" b="1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楷体_GB2312" pitchFamily="49" charset="-122"/>
              <a:ea typeface="楷体_GB2312" pitchFamily="49" charset="-122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None/>
              <a:defRPr/>
            </a:pPr>
            <a:r>
              <a:rPr kumimoji="0" lang="zh-CN" altLang="en-US" sz="240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   </a:t>
            </a:r>
            <a:r>
              <a:rPr kumimoji="0" lang="en-US" altLang="zh-CN" sz="240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OUT  DX</a:t>
            </a:r>
            <a:r>
              <a:rPr kumimoji="0" lang="zh-CN" altLang="en-US" sz="240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，</a:t>
            </a:r>
            <a:r>
              <a:rPr kumimoji="0" lang="en-US" altLang="zh-CN" sz="240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AL         	</a:t>
            </a:r>
            <a:r>
              <a:rPr kumimoji="0" lang="zh-CN" altLang="en-US" sz="240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；送数据到</a:t>
            </a:r>
            <a:r>
              <a:rPr kumimoji="0" lang="en-US" altLang="zh-CN" sz="240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A</a:t>
            </a:r>
            <a:r>
              <a:rPr kumimoji="0" lang="zh-CN" altLang="en-US" sz="240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口</a:t>
            </a:r>
            <a:endParaRPr kumimoji="0" lang="zh-CN" altLang="en-US" sz="2400" b="1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楷体_GB2312" pitchFamily="49" charset="-122"/>
              <a:ea typeface="楷体_GB2312" pitchFamily="49" charset="-122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None/>
              <a:defRPr/>
            </a:pPr>
            <a:r>
              <a:rPr kumimoji="0" lang="zh-CN" altLang="en-US" sz="240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   </a:t>
            </a:r>
            <a:r>
              <a:rPr kumimoji="0" lang="en-US" altLang="zh-CN" sz="2400" b="1" i="0" u="none" strike="noStrike" kern="0" cap="none" spc="0" normalizeH="0" baseline="0" noProof="0" smtClean="0">
                <a:ln>
                  <a:noFill/>
                </a:ln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MOV  DX</a:t>
            </a:r>
            <a:r>
              <a:rPr kumimoji="0" lang="zh-CN" altLang="en-US" sz="2400" b="1" i="0" u="none" strike="noStrike" kern="0" cap="none" spc="0" normalizeH="0" baseline="0" noProof="0" smtClean="0">
                <a:ln>
                  <a:noFill/>
                </a:ln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，</a:t>
            </a:r>
            <a:r>
              <a:rPr kumimoji="0" lang="en-US" altLang="zh-CN" sz="2400" b="1" i="0" u="none" strike="noStrike" kern="0" cap="none" spc="0" normalizeH="0" baseline="0" noProof="0" smtClean="0">
                <a:ln>
                  <a:noFill/>
                </a:ln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303H       	</a:t>
            </a:r>
            <a:r>
              <a:rPr kumimoji="0" lang="zh-CN" altLang="en-US" sz="2400" b="1" i="0" u="none" strike="noStrike" kern="0" cap="none" spc="0" normalizeH="0" baseline="0" noProof="0" smtClean="0">
                <a:ln>
                  <a:noFill/>
                </a:ln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；</a:t>
            </a:r>
            <a:r>
              <a:rPr kumimoji="0" lang="en-US" altLang="zh-CN" sz="2400" b="1" i="0" u="none" strike="noStrike" kern="0" cap="none" spc="0" normalizeH="0" baseline="0" noProof="0" smtClean="0">
                <a:ln>
                  <a:noFill/>
                </a:ln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8255A</a:t>
            </a:r>
            <a:r>
              <a:rPr kumimoji="0" lang="zh-CN" altLang="en-US" sz="2400" b="1" i="0" u="none" strike="noStrike" kern="0" cap="none" spc="0" normalizeH="0" baseline="0" noProof="0" smtClean="0">
                <a:ln>
                  <a:noFill/>
                </a:ln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命令口</a:t>
            </a:r>
            <a:endParaRPr kumimoji="0" lang="zh-CN" altLang="en-US" sz="2400" b="1" i="0" u="none" strike="noStrike" kern="0" cap="none" spc="0" normalizeH="0" baseline="0" noProof="0" smtClean="0">
              <a:ln>
                <a:noFill/>
              </a:ln>
              <a:solidFill>
                <a:srgbClr val="FF9900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楷体_GB2312" pitchFamily="49" charset="-122"/>
              <a:ea typeface="楷体_GB2312" pitchFamily="49" charset="-122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None/>
              <a:defRPr/>
            </a:pPr>
            <a:r>
              <a:rPr kumimoji="0" lang="zh-CN" altLang="en-US" sz="2400" b="1" i="0" u="none" strike="noStrike" kern="0" cap="none" spc="0" normalizeH="0" baseline="0" noProof="0" smtClean="0">
                <a:ln>
                  <a:noFill/>
                </a:ln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   </a:t>
            </a:r>
            <a:r>
              <a:rPr kumimoji="0" lang="en-US" altLang="zh-CN" sz="2400" b="1" i="0" u="none" strike="noStrike" kern="0" cap="none" spc="0" normalizeH="0" baseline="0" noProof="0" smtClean="0">
                <a:ln>
                  <a:noFill/>
                </a:ln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MOV  AL</a:t>
            </a:r>
            <a:r>
              <a:rPr kumimoji="0" lang="zh-CN" altLang="en-US" sz="2400" b="1" i="0" u="none" strike="noStrike" kern="0" cap="none" spc="0" normalizeH="0" baseline="0" noProof="0" smtClean="0">
                <a:ln>
                  <a:noFill/>
                </a:ln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，</a:t>
            </a:r>
            <a:r>
              <a:rPr kumimoji="0" lang="en-US" altLang="zh-CN" sz="2400" b="1" i="0" u="none" strike="noStrike" kern="0" cap="none" spc="0" normalizeH="0" baseline="0" noProof="0" smtClean="0">
                <a:ln>
                  <a:noFill/>
                </a:ln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00001110B  	</a:t>
            </a:r>
            <a:r>
              <a:rPr kumimoji="0" lang="zh-CN" altLang="en-US" sz="2400" b="1" i="0" u="none" strike="noStrike" kern="0" cap="none" spc="0" normalizeH="0" baseline="0" noProof="0" smtClean="0">
                <a:ln>
                  <a:noFill/>
                </a:ln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；置</a:t>
            </a:r>
            <a:r>
              <a:rPr kumimoji="0" lang="en-US" altLang="zh-CN" sz="2400" b="1" i="0" u="none" strike="noStrike" kern="0" cap="none" spc="0" normalizeH="0" baseline="0" noProof="0" smtClean="0">
                <a:ln>
                  <a:noFill/>
                </a:ln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STB</a:t>
            </a:r>
            <a:r>
              <a:rPr kumimoji="0" lang="zh-CN" altLang="en-US" sz="2400" b="1" i="0" u="none" strike="noStrike" kern="0" cap="none" spc="0" normalizeH="0" baseline="0" noProof="0" smtClean="0">
                <a:ln>
                  <a:noFill/>
                </a:ln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信号为低（</a:t>
            </a:r>
            <a:r>
              <a:rPr kumimoji="0" lang="en-US" altLang="zh-CN" sz="2400" b="1" i="0" u="none" strike="noStrike" kern="0" cap="none" spc="0" normalizeH="0" baseline="0" noProof="0" smtClean="0">
                <a:ln>
                  <a:noFill/>
                </a:ln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PC</a:t>
            </a:r>
            <a:r>
              <a:rPr kumimoji="0" lang="en-US" altLang="zh-CN" sz="2400" b="1" i="0" u="none" strike="noStrike" kern="0" cap="none" spc="0" normalizeH="0" baseline="-25000" noProof="0" smtClean="0">
                <a:ln>
                  <a:noFill/>
                </a:ln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7</a:t>
            </a:r>
            <a:r>
              <a:rPr kumimoji="0" lang="en-US" altLang="zh-CN" sz="2400" b="1" i="0" u="none" strike="noStrike" kern="0" cap="none" spc="0" normalizeH="0" baseline="0" noProof="0" smtClean="0">
                <a:ln>
                  <a:noFill/>
                </a:ln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=0</a:t>
            </a:r>
            <a:r>
              <a:rPr kumimoji="0" lang="zh-CN" altLang="en-US" sz="2400" b="1" i="0" u="none" strike="noStrike" kern="0" cap="none" spc="0" normalizeH="0" baseline="0" noProof="0" smtClean="0">
                <a:ln>
                  <a:noFill/>
                </a:ln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）</a:t>
            </a:r>
            <a:endParaRPr kumimoji="0" lang="zh-CN" altLang="en-US" sz="2400" b="1" i="0" u="none" strike="noStrike" kern="0" cap="none" spc="0" normalizeH="0" baseline="0" noProof="0" smtClean="0">
              <a:ln>
                <a:noFill/>
              </a:ln>
              <a:solidFill>
                <a:srgbClr val="FF9900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楷体_GB2312" pitchFamily="49" charset="-122"/>
              <a:ea typeface="楷体_GB2312" pitchFamily="49" charset="-122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None/>
              <a:defRPr/>
            </a:pPr>
            <a:r>
              <a:rPr kumimoji="0" lang="zh-CN" altLang="en-US" sz="2400" b="1" i="0" u="none" strike="noStrike" kern="0" cap="none" spc="0" normalizeH="0" baseline="0" noProof="0" smtClean="0">
                <a:ln>
                  <a:noFill/>
                </a:ln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   </a:t>
            </a:r>
            <a:r>
              <a:rPr kumimoji="0" lang="en-US" altLang="zh-CN" sz="2400" b="1" i="0" u="none" strike="noStrike" kern="0" cap="none" spc="0" normalizeH="0" baseline="0" noProof="0" smtClean="0">
                <a:ln>
                  <a:noFill/>
                </a:ln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OUT  DX</a:t>
            </a:r>
            <a:r>
              <a:rPr kumimoji="0" lang="zh-CN" altLang="en-US" sz="2400" b="1" i="0" u="none" strike="noStrike" kern="0" cap="none" spc="0" normalizeH="0" baseline="0" noProof="0" smtClean="0">
                <a:ln>
                  <a:noFill/>
                </a:ln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，</a:t>
            </a:r>
            <a:r>
              <a:rPr kumimoji="0" lang="en-US" altLang="zh-CN" sz="2400" b="1" i="0" u="none" strike="noStrike" kern="0" cap="none" spc="0" normalizeH="0" baseline="0" noProof="0" smtClean="0">
                <a:ln>
                  <a:noFill/>
                </a:ln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AL</a:t>
            </a:r>
            <a:endParaRPr kumimoji="0" lang="en-US" altLang="zh-CN" sz="2400" b="1" i="0" u="none" strike="noStrike" kern="0" cap="none" spc="0" normalizeH="0" baseline="0" noProof="0" smtClean="0">
              <a:ln>
                <a:noFill/>
              </a:ln>
              <a:solidFill>
                <a:srgbClr val="FF9900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楷体_GB2312" pitchFamily="49" charset="-122"/>
              <a:ea typeface="楷体_GB2312" pitchFamily="49" charset="-122"/>
              <a:cs typeface="+mn-cs"/>
            </a:endParaRPr>
          </a:p>
        </p:txBody>
      </p:sp>
      <p:sp>
        <p:nvSpPr>
          <p:cNvPr id="28675" name="Line 3"/>
          <p:cNvSpPr/>
          <p:nvPr/>
        </p:nvSpPr>
        <p:spPr>
          <a:xfrm>
            <a:off x="4648200" y="5105400"/>
            <a:ext cx="457200" cy="0"/>
          </a:xfrm>
          <a:prstGeom prst="line">
            <a:avLst/>
          </a:prstGeom>
          <a:ln w="19050" cap="flat" cmpd="sng">
            <a:solidFill>
              <a:srgbClr val="FF9900"/>
            </a:solidFill>
            <a:prstDash val="solid"/>
            <a:headEnd type="none" w="sm" len="sm"/>
            <a:tailEnd type="none" w="sm" len="sm"/>
          </a:ln>
        </p:spPr>
      </p:sp>
    </p:spTree>
  </p:cSld>
  <p:clrMapOvr>
    <a:masterClrMapping/>
  </p:clrMapOvr>
  <p:transition spd="slow">
    <p:random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9810" name="Rectangle 2"/>
          <p:cNvSpPr>
            <a:spLocks noGrp="1" noChangeArrowheads="1"/>
          </p:cNvSpPr>
          <p:nvPr>
            <p:ph idx="1"/>
          </p:nvPr>
        </p:nvSpPr>
        <p:spPr>
          <a:xfrm>
            <a:off x="792163" y="1066800"/>
            <a:ext cx="7742238" cy="4306888"/>
          </a:xfrm>
        </p:spPr>
        <p:txBody>
          <a:bodyPr vert="horz" wrap="square" lIns="91440" tIns="45720" rIns="91440" bIns="45720" numCol="1" anchor="t" anchorCtr="0" compatLnSpc="1"/>
          <a:lstStyle/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None/>
              <a:defRPr/>
            </a:pPr>
            <a:r>
              <a:rPr kumimoji="0" lang="en-US" altLang="zh-CN" sz="240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     </a:t>
            </a:r>
            <a:r>
              <a:rPr kumimoji="0" lang="en-US" altLang="zh-CN" sz="2400" b="1" i="0" u="none" strike="noStrike" kern="0" cap="none" spc="0" normalizeH="0" baseline="0" noProof="0" smtClean="0">
                <a:ln>
                  <a:noFill/>
                </a:ln>
                <a:solidFill>
                  <a:srgbClr val="3366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MOV  AL</a:t>
            </a:r>
            <a:r>
              <a:rPr kumimoji="0" lang="zh-CN" altLang="en-US" sz="2400" b="1" i="0" u="none" strike="noStrike" kern="0" cap="none" spc="0" normalizeH="0" baseline="0" noProof="0" smtClean="0">
                <a:ln>
                  <a:noFill/>
                </a:ln>
                <a:solidFill>
                  <a:srgbClr val="3366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，</a:t>
            </a:r>
            <a:r>
              <a:rPr kumimoji="0" lang="en-US" altLang="zh-CN" sz="2400" b="1" i="0" u="none" strike="noStrike" kern="0" cap="none" spc="0" normalizeH="0" baseline="0" noProof="0" smtClean="0">
                <a:ln>
                  <a:noFill/>
                </a:ln>
                <a:solidFill>
                  <a:srgbClr val="3366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00001111B	</a:t>
            </a:r>
            <a:r>
              <a:rPr kumimoji="0" lang="zh-CN" altLang="en-US" sz="2400" b="1" i="0" u="none" strike="noStrike" kern="0" cap="none" spc="0" normalizeH="0" baseline="0" noProof="0" smtClean="0">
                <a:ln>
                  <a:noFill/>
                </a:ln>
                <a:solidFill>
                  <a:srgbClr val="3366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；置</a:t>
            </a:r>
            <a:r>
              <a:rPr kumimoji="0" lang="en-US" altLang="zh-CN" sz="2400" b="1" i="0" u="none" strike="noStrike" kern="0" cap="none" spc="0" normalizeH="0" baseline="0" noProof="0" smtClean="0">
                <a:ln>
                  <a:noFill/>
                </a:ln>
                <a:solidFill>
                  <a:srgbClr val="3366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STB</a:t>
            </a:r>
            <a:r>
              <a:rPr kumimoji="0" lang="zh-CN" altLang="en-US" sz="2400" b="1" i="0" u="none" strike="noStrike" kern="0" cap="none" spc="0" normalizeH="0" baseline="0" noProof="0" smtClean="0">
                <a:ln>
                  <a:noFill/>
                </a:ln>
                <a:solidFill>
                  <a:srgbClr val="3366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为高（</a:t>
            </a:r>
            <a:r>
              <a:rPr kumimoji="0" lang="en-US" altLang="zh-CN" sz="2400" b="1" i="0" u="none" strike="noStrike" kern="0" cap="none" spc="0" normalizeH="0" baseline="0" noProof="0" smtClean="0">
                <a:ln>
                  <a:noFill/>
                </a:ln>
                <a:solidFill>
                  <a:srgbClr val="3366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PC</a:t>
            </a:r>
            <a:r>
              <a:rPr kumimoji="0" lang="en-US" altLang="zh-CN" sz="2400" b="1" i="0" u="none" strike="noStrike" kern="0" cap="none" spc="0" normalizeH="0" baseline="-25000" noProof="0" smtClean="0">
                <a:ln>
                  <a:noFill/>
                </a:ln>
                <a:solidFill>
                  <a:srgbClr val="3366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7</a:t>
            </a:r>
            <a:r>
              <a:rPr kumimoji="0" lang="en-US" altLang="zh-CN" sz="2400" b="1" i="0" u="none" strike="noStrike" kern="0" cap="none" spc="0" normalizeH="0" baseline="0" noProof="0" smtClean="0">
                <a:ln>
                  <a:noFill/>
                </a:ln>
                <a:solidFill>
                  <a:srgbClr val="3366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=1</a:t>
            </a:r>
            <a:r>
              <a:rPr kumimoji="0" lang="zh-CN" altLang="en-US" sz="2400" b="1" i="0" u="none" strike="noStrike" kern="0" cap="none" spc="0" normalizeH="0" baseline="0" noProof="0" smtClean="0">
                <a:ln>
                  <a:noFill/>
                </a:ln>
                <a:solidFill>
                  <a:srgbClr val="3366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）</a:t>
            </a:r>
            <a:endParaRPr kumimoji="0" lang="zh-CN" altLang="en-US" sz="2400" b="1" i="0" u="none" strike="noStrike" kern="0" cap="none" spc="0" normalizeH="0" baseline="0" noProof="0" smtClean="0">
              <a:ln>
                <a:noFill/>
              </a:ln>
              <a:solidFill>
                <a:srgbClr val="3366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楷体_GB2312" pitchFamily="49" charset="-122"/>
              <a:ea typeface="楷体_GB2312" pitchFamily="49" charset="-122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None/>
              <a:defRPr/>
            </a:pPr>
            <a:r>
              <a:rPr kumimoji="0" lang="zh-CN" altLang="en-US" sz="2400" b="1" i="0" u="none" strike="noStrike" kern="0" cap="none" spc="0" normalizeH="0" baseline="0" noProof="0" smtClean="0">
                <a:ln>
                  <a:noFill/>
                </a:ln>
                <a:solidFill>
                  <a:srgbClr val="3366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     </a:t>
            </a:r>
            <a:r>
              <a:rPr kumimoji="0" lang="en-US" altLang="zh-CN" sz="2400" b="1" i="0" u="none" strike="noStrike" kern="0" cap="none" spc="0" normalizeH="0" baseline="0" noProof="0" smtClean="0">
                <a:ln>
                  <a:noFill/>
                </a:ln>
                <a:solidFill>
                  <a:srgbClr val="3366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OUT  DX</a:t>
            </a:r>
            <a:r>
              <a:rPr kumimoji="0" lang="zh-CN" altLang="en-US" sz="2400" b="1" i="0" u="none" strike="noStrike" kern="0" cap="none" spc="0" normalizeH="0" baseline="0" noProof="0" smtClean="0">
                <a:ln>
                  <a:noFill/>
                </a:ln>
                <a:solidFill>
                  <a:srgbClr val="3366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，</a:t>
            </a:r>
            <a:r>
              <a:rPr kumimoji="0" lang="en-US" altLang="zh-CN" sz="2400" b="1" i="0" u="none" strike="noStrike" kern="0" cap="none" spc="0" normalizeH="0" baseline="0" noProof="0" smtClean="0">
                <a:ln>
                  <a:noFill/>
                </a:ln>
                <a:solidFill>
                  <a:srgbClr val="3366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AL</a:t>
            </a:r>
            <a:endParaRPr kumimoji="0" lang="en-US" altLang="zh-CN" sz="2400" b="1" i="0" u="none" strike="noStrike" kern="0" cap="none" spc="0" normalizeH="0" baseline="0" noProof="0" smtClean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楷体_GB2312" pitchFamily="49" charset="-122"/>
              <a:ea typeface="楷体_GB2312" pitchFamily="49" charset="-122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None/>
              <a:defRPr/>
            </a:pPr>
            <a:r>
              <a:rPr kumimoji="0" lang="en-US" altLang="zh-CN" sz="240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     INC  SI           	</a:t>
            </a:r>
            <a:r>
              <a:rPr kumimoji="0" lang="zh-CN" altLang="en-US" sz="240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；内存地址加</a:t>
            </a:r>
            <a:r>
              <a:rPr kumimoji="0" lang="en-US" altLang="zh-CN" sz="240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1</a:t>
            </a:r>
            <a:endParaRPr kumimoji="0" lang="en-US" altLang="zh-CN" sz="2400" b="1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楷体_GB2312" pitchFamily="49" charset="-122"/>
              <a:ea typeface="楷体_GB2312" pitchFamily="49" charset="-122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None/>
              <a:defRPr/>
            </a:pPr>
            <a:r>
              <a:rPr kumimoji="0" lang="en-US" altLang="zh-CN" sz="240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     DEC  CX            </a:t>
            </a:r>
            <a:r>
              <a:rPr kumimoji="0" lang="zh-CN" altLang="en-US" sz="240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；字符数减</a:t>
            </a:r>
            <a:r>
              <a:rPr kumimoji="0" lang="en-US" altLang="zh-CN" sz="240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1</a:t>
            </a:r>
            <a:endParaRPr kumimoji="0" lang="en-US" altLang="zh-CN" sz="2400" b="1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楷体_GB2312" pitchFamily="49" charset="-122"/>
              <a:ea typeface="楷体_GB2312" pitchFamily="49" charset="-122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None/>
              <a:defRPr/>
            </a:pPr>
            <a:r>
              <a:rPr kumimoji="0" lang="en-US" altLang="zh-CN" sz="240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     JNZ  L             </a:t>
            </a:r>
            <a:r>
              <a:rPr kumimoji="0" lang="zh-CN" altLang="en-US" sz="240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；未完，继续</a:t>
            </a:r>
            <a:endParaRPr kumimoji="0" lang="zh-CN" altLang="en-US" sz="2400" b="1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楷体_GB2312" pitchFamily="49" charset="-122"/>
              <a:ea typeface="楷体_GB2312" pitchFamily="49" charset="-122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None/>
              <a:defRPr/>
            </a:pPr>
            <a:r>
              <a:rPr kumimoji="0" lang="zh-CN" altLang="en-US" sz="240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     </a:t>
            </a:r>
            <a:r>
              <a:rPr kumimoji="0" lang="en-US" altLang="zh-CN" sz="240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MOV  AX</a:t>
            </a:r>
            <a:r>
              <a:rPr kumimoji="0" lang="zh-CN" altLang="en-US" sz="240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，</a:t>
            </a:r>
            <a:r>
              <a:rPr kumimoji="0" lang="en-US" altLang="zh-CN" sz="240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4C00H     </a:t>
            </a:r>
            <a:r>
              <a:rPr kumimoji="0" lang="zh-CN" altLang="en-US" sz="240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；已完，退出</a:t>
            </a:r>
            <a:endParaRPr kumimoji="0" lang="zh-CN" altLang="en-US" sz="2400" b="1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楷体_GB2312" pitchFamily="49" charset="-122"/>
              <a:ea typeface="楷体_GB2312" pitchFamily="49" charset="-122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None/>
              <a:defRPr/>
            </a:pPr>
            <a:r>
              <a:rPr kumimoji="0" lang="zh-CN" altLang="en-US" sz="240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     </a:t>
            </a:r>
            <a:r>
              <a:rPr kumimoji="0" lang="en-US" altLang="zh-CN" sz="240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INT  21H  </a:t>
            </a:r>
            <a:endParaRPr kumimoji="0" lang="en-US" altLang="zh-CN" sz="2400" b="1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楷体_GB2312" pitchFamily="49" charset="-122"/>
              <a:ea typeface="楷体_GB2312" pitchFamily="49" charset="-122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None/>
              <a:defRPr/>
            </a:pPr>
            <a:r>
              <a:rPr kumimoji="0" lang="en-US" altLang="zh-CN" sz="240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CODE ENDS</a:t>
            </a:r>
            <a:endParaRPr kumimoji="0" lang="en-US" altLang="zh-CN" sz="2400" b="1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楷体_GB2312" pitchFamily="49" charset="-122"/>
              <a:ea typeface="楷体_GB2312" pitchFamily="49" charset="-122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None/>
              <a:defRPr/>
            </a:pPr>
            <a:r>
              <a:rPr kumimoji="0" lang="en-US" altLang="zh-CN" sz="240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     END  START</a:t>
            </a:r>
            <a:endParaRPr kumimoji="0" lang="en-US" altLang="zh-CN" sz="2400" b="1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楷体_GB2312" pitchFamily="49" charset="-122"/>
              <a:ea typeface="楷体_GB2312" pitchFamily="49" charset="-122"/>
              <a:cs typeface="+mn-cs"/>
            </a:endParaRPr>
          </a:p>
        </p:txBody>
      </p:sp>
      <p:sp>
        <p:nvSpPr>
          <p:cNvPr id="29699" name="Line 3"/>
          <p:cNvSpPr/>
          <p:nvPr/>
        </p:nvSpPr>
        <p:spPr>
          <a:xfrm>
            <a:off x="5148263" y="1125538"/>
            <a:ext cx="533400" cy="0"/>
          </a:xfrm>
          <a:prstGeom prst="line">
            <a:avLst/>
          </a:prstGeom>
          <a:ln w="19050" cap="flat" cmpd="sng">
            <a:solidFill>
              <a:srgbClr val="FFFF00"/>
            </a:solidFill>
            <a:prstDash val="solid"/>
            <a:headEnd type="none" w="sm" len="sm"/>
            <a:tailEnd type="none" w="sm" len="sm"/>
          </a:ln>
        </p:spPr>
      </p:sp>
    </p:spTree>
  </p:cSld>
  <p:clrMapOvr>
    <a:masterClrMapping/>
  </p:clrMapOvr>
  <p:transition spd="slow">
    <p:random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82641" y="4644913"/>
            <a:ext cx="8266723" cy="13954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>
              <a:lnSpc>
                <a:spcPct val="110000"/>
              </a:lnSpc>
              <a:buFont typeface="Wingdings" panose="05000000000000000000" pitchFamily="2" charset="2"/>
              <a:buNone/>
            </a:pPr>
            <a:r>
              <a:rPr lang="zh-CN" altLang="en-US" sz="2200" b="1" dirty="0">
                <a:cs typeface="+mn-ea"/>
                <a:sym typeface="+mn-lt"/>
              </a:rPr>
              <a:t> </a:t>
            </a:r>
            <a:r>
              <a:rPr lang="en-US" altLang="zh-CN" sz="2200" b="1" dirty="0">
                <a:cs typeface="+mn-ea"/>
                <a:sym typeface="+mn-lt"/>
              </a:rPr>
              <a:t>2. </a:t>
            </a:r>
            <a:r>
              <a:rPr lang="zh-CN" altLang="en-US" sz="2200" b="1" dirty="0">
                <a:cs typeface="+mn-ea"/>
                <a:sym typeface="+mn-lt"/>
              </a:rPr>
              <a:t>分析</a:t>
            </a:r>
            <a:endParaRPr lang="zh-CN" altLang="en-US" sz="2200" b="1" dirty="0">
              <a:cs typeface="+mn-ea"/>
              <a:sym typeface="+mn-lt"/>
            </a:endParaRPr>
          </a:p>
          <a:p>
            <a:pPr>
              <a:lnSpc>
                <a:spcPct val="110000"/>
              </a:lnSpc>
              <a:buFont typeface="Wingdings" panose="05000000000000000000" pitchFamily="2" charset="2"/>
              <a:buNone/>
            </a:pPr>
            <a:r>
              <a:rPr lang="en-US" altLang="zh-CN" sz="2200" b="1" dirty="0">
                <a:cs typeface="+mn-ea"/>
                <a:sym typeface="+mn-lt"/>
              </a:rPr>
              <a:t>     </a:t>
            </a:r>
            <a:r>
              <a:rPr lang="zh-CN" altLang="en-US" sz="2000" b="1" dirty="0">
                <a:cs typeface="+mn-ea"/>
                <a:sym typeface="+mn-lt"/>
              </a:rPr>
              <a:t>该报警器包括</a:t>
            </a:r>
            <a:r>
              <a:rPr lang="en-US" altLang="zh-CN" sz="2000" b="1" dirty="0">
                <a:cs typeface="+mn-ea"/>
                <a:sym typeface="+mn-lt"/>
              </a:rPr>
              <a:t>4</a:t>
            </a:r>
            <a:r>
              <a:rPr lang="zh-CN" altLang="en-US" sz="2000" b="1" dirty="0">
                <a:cs typeface="+mn-ea"/>
                <a:sym typeface="+mn-lt"/>
              </a:rPr>
              <a:t>种外设：喇叭、</a:t>
            </a:r>
            <a:r>
              <a:rPr lang="en-US" altLang="zh-CN" sz="2000" b="1" dirty="0">
                <a:cs typeface="+mn-ea"/>
                <a:sym typeface="+mn-lt"/>
              </a:rPr>
              <a:t>8</a:t>
            </a:r>
            <a:r>
              <a:rPr lang="zh-CN" altLang="en-US" sz="2000" b="1" dirty="0">
                <a:cs typeface="+mn-ea"/>
                <a:sym typeface="+mn-lt"/>
              </a:rPr>
              <a:t>个</a:t>
            </a:r>
            <a:r>
              <a:rPr lang="en-US" altLang="zh-CN" sz="2000" b="1" dirty="0">
                <a:cs typeface="+mn-ea"/>
                <a:sym typeface="+mn-lt"/>
              </a:rPr>
              <a:t>LED</a:t>
            </a:r>
            <a:r>
              <a:rPr lang="zh-CN" altLang="en-US" sz="2000" b="1" dirty="0">
                <a:cs typeface="+mn-ea"/>
                <a:sym typeface="+mn-lt"/>
              </a:rPr>
              <a:t>、</a:t>
            </a:r>
            <a:r>
              <a:rPr lang="en-US" altLang="zh-CN" sz="2000" b="1" dirty="0">
                <a:cs typeface="+mn-ea"/>
                <a:sym typeface="+mn-lt"/>
              </a:rPr>
              <a:t>8</a:t>
            </a:r>
            <a:r>
              <a:rPr lang="zh-CN" altLang="en-US" sz="2000" b="1" dirty="0">
                <a:cs typeface="+mn-ea"/>
                <a:sym typeface="+mn-lt"/>
              </a:rPr>
              <a:t>位</a:t>
            </a:r>
            <a:r>
              <a:rPr lang="en-US" altLang="zh-CN" sz="2000" b="1" dirty="0">
                <a:cs typeface="+mn-ea"/>
                <a:sym typeface="+mn-lt"/>
              </a:rPr>
              <a:t>DIP</a:t>
            </a:r>
            <a:r>
              <a:rPr lang="zh-CN" altLang="en-US" sz="2000" b="1" dirty="0">
                <a:cs typeface="+mn-ea"/>
                <a:sym typeface="+mn-lt"/>
              </a:rPr>
              <a:t>开关、按钮</a:t>
            </a:r>
            <a:r>
              <a:rPr lang="en-US" altLang="zh-CN" sz="2000" b="1" dirty="0">
                <a:cs typeface="+mn-ea"/>
                <a:sym typeface="+mn-lt"/>
              </a:rPr>
              <a:t>SW</a:t>
            </a:r>
            <a:r>
              <a:rPr lang="zh-CN" altLang="en-US" sz="2000" b="1" dirty="0">
                <a:cs typeface="+mn-ea"/>
                <a:sym typeface="+mn-lt"/>
              </a:rPr>
              <a:t>。</a:t>
            </a:r>
            <a:endParaRPr lang="en-US" altLang="zh-CN" sz="2000" b="1" dirty="0">
              <a:cs typeface="+mn-ea"/>
              <a:sym typeface="+mn-lt"/>
            </a:endParaRPr>
          </a:p>
          <a:p>
            <a:pPr>
              <a:lnSpc>
                <a:spcPct val="110000"/>
              </a:lnSpc>
              <a:buFont typeface="Wingdings" panose="05000000000000000000" pitchFamily="2" charset="2"/>
              <a:buNone/>
            </a:pPr>
            <a:r>
              <a:rPr lang="zh-CN" altLang="en-US" sz="2000" b="1" dirty="0">
                <a:cs typeface="+mn-ea"/>
                <a:sym typeface="+mn-lt"/>
              </a:rPr>
              <a:t>     它们通过接口电路与</a:t>
            </a:r>
            <a:r>
              <a:rPr lang="en-US" altLang="zh-CN" sz="2000" b="1" dirty="0">
                <a:cs typeface="+mn-ea"/>
                <a:sym typeface="+mn-lt"/>
              </a:rPr>
              <a:t>CPU</a:t>
            </a:r>
            <a:r>
              <a:rPr lang="zh-CN" altLang="en-US" sz="2000" b="1" dirty="0">
                <a:cs typeface="+mn-ea"/>
                <a:sym typeface="+mn-lt"/>
              </a:rPr>
              <a:t>连接，接受</a:t>
            </a:r>
            <a:r>
              <a:rPr lang="en-US" altLang="zh-CN" sz="2000" b="1" dirty="0">
                <a:cs typeface="+mn-ea"/>
                <a:sym typeface="+mn-lt"/>
              </a:rPr>
              <a:t>CPU</a:t>
            </a:r>
            <a:r>
              <a:rPr lang="zh-CN" altLang="en-US" sz="2000" b="1" dirty="0">
                <a:cs typeface="+mn-ea"/>
                <a:sym typeface="+mn-lt"/>
              </a:rPr>
              <a:t>的控制，实现相应功能。</a:t>
            </a:r>
            <a:endParaRPr lang="zh-CN" altLang="en-US" sz="2000" b="1" dirty="0">
              <a:cs typeface="+mn-ea"/>
              <a:sym typeface="+mn-lt"/>
            </a:endParaRPr>
          </a:p>
        </p:txBody>
      </p:sp>
      <p:sp>
        <p:nvSpPr>
          <p:cNvPr id="44035" name="矩形 1"/>
          <p:cNvSpPr>
            <a:spLocks noChangeArrowheads="1"/>
          </p:cNvSpPr>
          <p:nvPr/>
        </p:nvSpPr>
        <p:spPr bwMode="auto">
          <a:xfrm>
            <a:off x="482684" y="1372394"/>
            <a:ext cx="4172585" cy="56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10000"/>
              </a:lnSpc>
              <a:buFont typeface="Wingdings" panose="05000000000000000000" pitchFamily="2" charset="2"/>
              <a:buNone/>
            </a:pPr>
            <a:r>
              <a:rPr lang="zh-CN" altLang="en-US" sz="2800" dirty="0">
                <a:solidFill>
                  <a:srgbClr val="002060"/>
                </a:solidFill>
                <a:latin typeface="+mn-lt"/>
                <a:ea typeface="+mn-ea"/>
                <a:cs typeface="+mn-ea"/>
                <a:sym typeface="+mn-lt"/>
              </a:rPr>
              <a:t>例</a:t>
            </a:r>
            <a:r>
              <a:rPr lang="en-US" altLang="zh-CN" sz="2800" dirty="0">
                <a:solidFill>
                  <a:srgbClr val="002060"/>
                </a:solidFill>
                <a:latin typeface="+mn-lt"/>
                <a:ea typeface="+mn-ea"/>
                <a:cs typeface="+mn-ea"/>
                <a:sym typeface="+mn-lt"/>
              </a:rPr>
              <a:t>2</a:t>
            </a:r>
            <a:r>
              <a:rPr lang="en-US" altLang="zh-CN" sz="2800" dirty="0">
                <a:solidFill>
                  <a:srgbClr val="002060"/>
                </a:solidFill>
                <a:latin typeface="+mn-lt"/>
                <a:ea typeface="+mn-ea"/>
                <a:cs typeface="+mn-ea"/>
                <a:sym typeface="+mn-lt"/>
              </a:rPr>
              <a:t>:</a:t>
            </a:r>
            <a:r>
              <a:rPr lang="zh-CN" altLang="en-US" sz="2800" dirty="0">
                <a:solidFill>
                  <a:srgbClr val="002060"/>
                </a:solidFill>
                <a:latin typeface="+mn-lt"/>
                <a:ea typeface="+mn-ea"/>
                <a:cs typeface="+mn-ea"/>
                <a:sym typeface="+mn-lt"/>
              </a:rPr>
              <a:t>声</a:t>
            </a:r>
            <a:r>
              <a:rPr lang="en-US" altLang="zh-CN" sz="2800" dirty="0">
                <a:solidFill>
                  <a:srgbClr val="002060"/>
                </a:solidFill>
                <a:latin typeface="+mn-lt"/>
                <a:ea typeface="+mn-ea"/>
                <a:cs typeface="+mn-ea"/>
                <a:sym typeface="+mn-lt"/>
              </a:rPr>
              <a:t>-</a:t>
            </a:r>
            <a:r>
              <a:rPr lang="zh-CN" altLang="en-US" sz="2800" dirty="0">
                <a:solidFill>
                  <a:srgbClr val="002060"/>
                </a:solidFill>
                <a:latin typeface="+mn-lt"/>
                <a:ea typeface="+mn-ea"/>
                <a:cs typeface="+mn-ea"/>
                <a:sym typeface="+mn-lt"/>
              </a:rPr>
              <a:t>光报警器接口设计</a:t>
            </a:r>
            <a:endParaRPr lang="zh-CN" altLang="en-US" sz="2800" dirty="0">
              <a:solidFill>
                <a:srgbClr val="00206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482641" y="2757375"/>
            <a:ext cx="7872087" cy="1887538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algn="just">
              <a:lnSpc>
                <a:spcPct val="110000"/>
              </a:lnSpc>
              <a:buFont typeface="Wingdings" panose="05000000000000000000" pitchFamily="2" charset="2"/>
              <a:buNone/>
              <a:defRPr/>
            </a:pPr>
            <a:r>
              <a:rPr lang="en-US" altLang="zh-CN" sz="2200" kern="0" dirty="0">
                <a:cs typeface="+mn-ea"/>
                <a:sym typeface="+mn-lt"/>
              </a:rPr>
              <a:t>1. </a:t>
            </a:r>
            <a:r>
              <a:rPr lang="zh-CN" altLang="en-US" sz="2200" kern="0" dirty="0">
                <a:cs typeface="+mn-ea"/>
                <a:sym typeface="+mn-lt"/>
              </a:rPr>
              <a:t>要求</a:t>
            </a:r>
            <a:endParaRPr lang="zh-CN" altLang="en-US" sz="2200" kern="0" dirty="0">
              <a:cs typeface="+mn-ea"/>
              <a:sym typeface="+mn-lt"/>
            </a:endParaRPr>
          </a:p>
          <a:p>
            <a:pPr algn="just">
              <a:lnSpc>
                <a:spcPct val="110000"/>
              </a:lnSpc>
              <a:buFont typeface="Wingdings" panose="05000000000000000000" pitchFamily="2" charset="2"/>
              <a:buNone/>
              <a:defRPr/>
            </a:pPr>
            <a:r>
              <a:rPr lang="zh-CN" altLang="en-US" sz="2200" kern="0" dirty="0">
                <a:cs typeface="+mn-ea"/>
                <a:sym typeface="+mn-lt"/>
              </a:rPr>
              <a:t>    </a:t>
            </a:r>
            <a:r>
              <a:rPr lang="zh-CN" altLang="en-US" sz="2000" kern="0" dirty="0">
                <a:cs typeface="+mn-ea"/>
                <a:sym typeface="+mn-lt"/>
              </a:rPr>
              <a:t>设计一个声</a:t>
            </a:r>
            <a:r>
              <a:rPr lang="en-US" altLang="zh-CN" sz="2000" kern="0" dirty="0">
                <a:cs typeface="+mn-ea"/>
                <a:sym typeface="+mn-lt"/>
              </a:rPr>
              <a:t>-</a:t>
            </a:r>
            <a:r>
              <a:rPr lang="zh-CN" altLang="en-US" sz="2000" kern="0" dirty="0">
                <a:cs typeface="+mn-ea"/>
                <a:sym typeface="+mn-lt"/>
              </a:rPr>
              <a:t>光报警器，要求按下</a:t>
            </a:r>
            <a:r>
              <a:rPr lang="en-US" altLang="zh-CN" sz="2000" kern="0" dirty="0">
                <a:cs typeface="+mn-ea"/>
                <a:sym typeface="+mn-lt"/>
              </a:rPr>
              <a:t>SW</a:t>
            </a:r>
            <a:r>
              <a:rPr lang="zh-CN" altLang="en-US" sz="2000" kern="0" dirty="0">
                <a:cs typeface="+mn-ea"/>
                <a:sym typeface="+mn-lt"/>
              </a:rPr>
              <a:t>开关开始报警，喇叭</a:t>
            </a:r>
            <a:r>
              <a:rPr lang="en-US" altLang="zh-CN" sz="2000" kern="0" dirty="0">
                <a:cs typeface="+mn-ea"/>
                <a:sym typeface="+mn-lt"/>
              </a:rPr>
              <a:t>SPK</a:t>
            </a:r>
            <a:r>
              <a:rPr lang="zh-CN" altLang="en-US" sz="2000" kern="0" dirty="0">
                <a:cs typeface="+mn-ea"/>
                <a:sym typeface="+mn-lt"/>
              </a:rPr>
              <a:t>发声，</a:t>
            </a:r>
            <a:r>
              <a:rPr lang="en-US" altLang="zh-CN" sz="2000" kern="0" dirty="0">
                <a:cs typeface="+mn-ea"/>
                <a:sym typeface="+mn-lt"/>
              </a:rPr>
              <a:t>LED</a:t>
            </a:r>
            <a:r>
              <a:rPr lang="zh-CN" altLang="en-US" sz="2000" kern="0" dirty="0">
                <a:cs typeface="+mn-ea"/>
                <a:sym typeface="+mn-lt"/>
              </a:rPr>
              <a:t>灯同时闪光。当拨通</a:t>
            </a:r>
            <a:r>
              <a:rPr lang="en-US" altLang="zh-CN" sz="2000" kern="0" dirty="0">
                <a:cs typeface="+mn-ea"/>
                <a:sym typeface="+mn-lt"/>
              </a:rPr>
              <a:t>8</a:t>
            </a:r>
            <a:r>
              <a:rPr lang="zh-CN" altLang="en-US" sz="2000" kern="0" dirty="0">
                <a:cs typeface="+mn-ea"/>
                <a:sym typeface="+mn-lt"/>
              </a:rPr>
              <a:t>位</a:t>
            </a:r>
            <a:r>
              <a:rPr lang="en-US" altLang="zh-CN" sz="2000" kern="0" dirty="0">
                <a:cs typeface="+mn-ea"/>
                <a:sym typeface="+mn-lt"/>
              </a:rPr>
              <a:t>DIP</a:t>
            </a:r>
            <a:r>
              <a:rPr lang="zh-CN" altLang="en-US" sz="2000" kern="0" dirty="0">
                <a:cs typeface="+mn-ea"/>
                <a:sym typeface="+mn-lt"/>
              </a:rPr>
              <a:t>的</a:t>
            </a:r>
            <a:r>
              <a:rPr lang="en-US" altLang="zh-CN" sz="2000" kern="0" dirty="0">
                <a:cs typeface="+mn-ea"/>
                <a:sym typeface="+mn-lt"/>
              </a:rPr>
              <a:t>0</a:t>
            </a:r>
            <a:r>
              <a:rPr lang="zh-CN" altLang="en-US" sz="2000" kern="0" dirty="0">
                <a:cs typeface="+mn-ea"/>
                <a:sym typeface="+mn-lt"/>
              </a:rPr>
              <a:t>位开关，结束报警，喇叭停止发声，</a:t>
            </a:r>
            <a:r>
              <a:rPr lang="en-US" altLang="zh-CN" sz="2000" kern="0" dirty="0">
                <a:cs typeface="+mn-ea"/>
                <a:sym typeface="+mn-lt"/>
              </a:rPr>
              <a:t>LED</a:t>
            </a:r>
            <a:r>
              <a:rPr lang="zh-CN" altLang="en-US" sz="2000" kern="0" dirty="0">
                <a:cs typeface="+mn-ea"/>
                <a:sym typeface="+mn-lt"/>
              </a:rPr>
              <a:t>熄灭。</a:t>
            </a:r>
            <a:endParaRPr lang="zh-CN" altLang="en-US" sz="2000" kern="0" dirty="0">
              <a:cs typeface="+mn-ea"/>
              <a:sym typeface="+mn-lt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0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993775" y="1204930"/>
            <a:ext cx="7156450" cy="140335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>
              <a:lnSpc>
                <a:spcPct val="110000"/>
              </a:lnSpc>
              <a:buFont typeface="Wingdings" panose="05000000000000000000" pitchFamily="2" charset="2"/>
              <a:buNone/>
              <a:defRPr/>
            </a:pPr>
            <a:r>
              <a:rPr lang="en-US" altLang="zh-CN" sz="2000" kern="0" dirty="0">
                <a:cs typeface="+mn-ea"/>
                <a:sym typeface="+mn-lt"/>
              </a:rPr>
              <a:t>3. </a:t>
            </a:r>
            <a:r>
              <a:rPr lang="zh-CN" altLang="en-US" sz="2000" kern="0" dirty="0">
                <a:cs typeface="+mn-ea"/>
                <a:sym typeface="+mn-lt"/>
              </a:rPr>
              <a:t>设计</a:t>
            </a:r>
            <a:endParaRPr lang="zh-CN" altLang="en-US" sz="2000" kern="0" dirty="0">
              <a:cs typeface="+mn-ea"/>
              <a:sym typeface="+mn-lt"/>
            </a:endParaRPr>
          </a:p>
          <a:p>
            <a:pPr>
              <a:lnSpc>
                <a:spcPct val="110000"/>
              </a:lnSpc>
              <a:spcBef>
                <a:spcPts val="1200"/>
              </a:spcBef>
              <a:buFont typeface="Wingdings" panose="05000000000000000000" pitchFamily="2" charset="2"/>
              <a:buNone/>
              <a:defRPr/>
            </a:pPr>
            <a:r>
              <a:rPr lang="zh-CN" altLang="en-US" sz="2000" kern="0" dirty="0">
                <a:cs typeface="+mn-ea"/>
                <a:sym typeface="+mn-lt"/>
              </a:rPr>
              <a:t>   </a:t>
            </a:r>
            <a:r>
              <a:rPr lang="en-US" altLang="zh-CN" sz="2000" kern="0" dirty="0">
                <a:cs typeface="+mn-ea"/>
                <a:sym typeface="+mn-lt"/>
              </a:rPr>
              <a:t>4</a:t>
            </a:r>
            <a:r>
              <a:rPr lang="zh-CN" altLang="en-US" sz="2000" kern="0" dirty="0">
                <a:cs typeface="+mn-ea"/>
                <a:sym typeface="+mn-lt"/>
              </a:rPr>
              <a:t>种</a:t>
            </a:r>
            <a:r>
              <a:rPr lang="en-US" altLang="zh-CN" sz="2000" kern="0" dirty="0">
                <a:cs typeface="+mn-ea"/>
                <a:sym typeface="+mn-lt"/>
              </a:rPr>
              <a:t>I/O</a:t>
            </a:r>
            <a:r>
              <a:rPr lang="zh-CN" altLang="en-US" sz="2000" kern="0" dirty="0">
                <a:cs typeface="+mn-ea"/>
                <a:sym typeface="+mn-lt"/>
              </a:rPr>
              <a:t>设备，其中按钮</a:t>
            </a:r>
            <a:r>
              <a:rPr lang="en-US" altLang="zh-CN" sz="2000" kern="0" dirty="0">
                <a:cs typeface="+mn-ea"/>
                <a:sym typeface="+mn-lt"/>
              </a:rPr>
              <a:t>SW</a:t>
            </a:r>
            <a:r>
              <a:rPr lang="zh-CN" altLang="en-US" sz="2000" kern="0" dirty="0">
                <a:cs typeface="+mn-ea"/>
                <a:sym typeface="+mn-lt"/>
              </a:rPr>
              <a:t>和</a:t>
            </a:r>
            <a:r>
              <a:rPr lang="en-US" altLang="zh-CN" sz="2000" kern="0" dirty="0">
                <a:cs typeface="+mn-ea"/>
                <a:sym typeface="+mn-lt"/>
              </a:rPr>
              <a:t>8</a:t>
            </a:r>
            <a:r>
              <a:rPr lang="zh-CN" altLang="en-US" sz="2000" kern="0" dirty="0">
                <a:cs typeface="+mn-ea"/>
                <a:sym typeface="+mn-lt"/>
              </a:rPr>
              <a:t>位</a:t>
            </a:r>
            <a:r>
              <a:rPr lang="en-US" altLang="zh-CN" sz="2000" kern="0" dirty="0">
                <a:cs typeface="+mn-ea"/>
                <a:sym typeface="+mn-lt"/>
              </a:rPr>
              <a:t>DIP</a:t>
            </a:r>
            <a:r>
              <a:rPr lang="zh-CN" altLang="en-US" sz="2000" kern="0" dirty="0">
                <a:cs typeface="+mn-ea"/>
                <a:sym typeface="+mn-lt"/>
              </a:rPr>
              <a:t>开关为输入设备，喇叭</a:t>
            </a:r>
            <a:endParaRPr lang="en-US" altLang="zh-CN" sz="2000" kern="0" dirty="0">
              <a:cs typeface="+mn-ea"/>
              <a:sym typeface="+mn-lt"/>
            </a:endParaRPr>
          </a:p>
          <a:p>
            <a:pPr>
              <a:lnSpc>
                <a:spcPct val="110000"/>
              </a:lnSpc>
              <a:buFont typeface="Wingdings" panose="05000000000000000000" pitchFamily="2" charset="2"/>
              <a:buNone/>
              <a:defRPr/>
            </a:pPr>
            <a:r>
              <a:rPr lang="zh-CN" altLang="en-US" sz="2000" kern="0" dirty="0">
                <a:cs typeface="+mn-ea"/>
                <a:sym typeface="+mn-lt"/>
              </a:rPr>
              <a:t>和</a:t>
            </a:r>
            <a:r>
              <a:rPr lang="en-US" altLang="zh-CN" sz="2000" kern="0" dirty="0">
                <a:cs typeface="+mn-ea"/>
                <a:sym typeface="+mn-lt"/>
              </a:rPr>
              <a:t>LED</a:t>
            </a:r>
            <a:r>
              <a:rPr lang="zh-CN" altLang="en-US" sz="2000" kern="0" dirty="0">
                <a:cs typeface="+mn-ea"/>
                <a:sym typeface="+mn-lt"/>
              </a:rPr>
              <a:t>灯为输出设备。采用</a:t>
            </a:r>
            <a:r>
              <a:rPr lang="en-US" altLang="zh-CN" sz="2000" kern="0" dirty="0">
                <a:cs typeface="+mn-ea"/>
                <a:sym typeface="+mn-lt"/>
              </a:rPr>
              <a:t>82C55A</a:t>
            </a:r>
            <a:r>
              <a:rPr lang="zh-CN" altLang="en-US" sz="2000" kern="0" dirty="0">
                <a:cs typeface="+mn-ea"/>
                <a:sym typeface="+mn-lt"/>
              </a:rPr>
              <a:t>进行接口设计。</a:t>
            </a:r>
            <a:endParaRPr lang="zh-CN" altLang="en-US" sz="2000" kern="0" dirty="0">
              <a:cs typeface="+mn-ea"/>
              <a:sym typeface="+mn-lt"/>
            </a:endParaRPr>
          </a:p>
        </p:txBody>
      </p:sp>
      <p:sp>
        <p:nvSpPr>
          <p:cNvPr id="45059" name="Rectangle 2"/>
          <p:cNvSpPr>
            <a:spLocks noChangeArrowheads="1"/>
          </p:cNvSpPr>
          <p:nvPr/>
        </p:nvSpPr>
        <p:spPr bwMode="auto">
          <a:xfrm>
            <a:off x="903456" y="2653920"/>
            <a:ext cx="2109252" cy="525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20000"/>
              </a:spcBef>
              <a:buSzPct val="85000"/>
            </a:pPr>
            <a:r>
              <a:rPr kumimoji="1" lang="zh-CN" altLang="en-US" sz="2000" dirty="0">
                <a:latin typeface="+mn-lt"/>
                <a:ea typeface="+mn-ea"/>
                <a:cs typeface="+mn-ea"/>
                <a:sym typeface="+mn-lt"/>
              </a:rPr>
              <a:t>（</a:t>
            </a:r>
            <a:r>
              <a:rPr kumimoji="1" lang="en-US" altLang="zh-CN" sz="2000" dirty="0">
                <a:latin typeface="+mn-lt"/>
                <a:ea typeface="+mn-ea"/>
                <a:cs typeface="+mn-ea"/>
                <a:sym typeface="+mn-lt"/>
              </a:rPr>
              <a:t>1</a:t>
            </a:r>
            <a:r>
              <a:rPr kumimoji="1" lang="zh-CN" altLang="en-US" sz="2000" dirty="0">
                <a:latin typeface="+mn-lt"/>
                <a:ea typeface="+mn-ea"/>
                <a:cs typeface="+mn-ea"/>
                <a:sym typeface="+mn-lt"/>
              </a:rPr>
              <a:t>）硬件设计</a:t>
            </a:r>
            <a:endParaRPr kumimoji="1" lang="zh-CN" altLang="en-US" sz="2000" dirty="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20000"/>
              </a:lnSpc>
              <a:spcBef>
                <a:spcPct val="20000"/>
              </a:spcBef>
              <a:buSzPct val="85000"/>
            </a:pPr>
            <a:r>
              <a:rPr kumimoji="1" lang="zh-CN" altLang="en-US" sz="2000" dirty="0">
                <a:latin typeface="+mn-lt"/>
                <a:ea typeface="+mn-ea"/>
                <a:cs typeface="+mn-ea"/>
                <a:sym typeface="+mn-lt"/>
              </a:rPr>
              <a:t>      </a:t>
            </a:r>
            <a:endParaRPr kumimoji="1" lang="zh-CN" altLang="en-US" sz="200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1472631" y="3163177"/>
            <a:ext cx="6448993" cy="2624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20000"/>
              </a:spcBef>
              <a:buSzPct val="85000"/>
            </a:pPr>
            <a:r>
              <a:rPr kumimoji="1" lang="zh-CN" altLang="en-US" sz="2000" dirty="0">
                <a:latin typeface="+mn-lt"/>
                <a:ea typeface="+mn-ea"/>
                <a:cs typeface="+mn-ea"/>
                <a:sym typeface="+mn-lt"/>
              </a:rPr>
              <a:t> 采用</a:t>
            </a:r>
            <a:r>
              <a:rPr kumimoji="1" lang="en-US" altLang="zh-CN" sz="2000" dirty="0">
                <a:latin typeface="+mn-lt"/>
                <a:ea typeface="+mn-ea"/>
                <a:cs typeface="+mn-ea"/>
                <a:sym typeface="+mn-lt"/>
              </a:rPr>
              <a:t>82C55A</a:t>
            </a:r>
            <a:r>
              <a:rPr kumimoji="1" lang="zh-CN" altLang="en-US" sz="2000" dirty="0">
                <a:latin typeface="+mn-lt"/>
                <a:ea typeface="+mn-ea"/>
                <a:cs typeface="+mn-ea"/>
                <a:sym typeface="+mn-lt"/>
              </a:rPr>
              <a:t>设计接口。使用</a:t>
            </a:r>
            <a:r>
              <a:rPr kumimoji="1" lang="en-US" altLang="zh-CN" sz="2000" dirty="0">
                <a:latin typeface="+mn-lt"/>
                <a:ea typeface="+mn-ea"/>
                <a:cs typeface="+mn-ea"/>
                <a:sym typeface="+mn-lt"/>
              </a:rPr>
              <a:t>3</a:t>
            </a:r>
            <a:r>
              <a:rPr kumimoji="1" lang="zh-CN" altLang="en-US" sz="2000" dirty="0">
                <a:latin typeface="+mn-lt"/>
                <a:ea typeface="+mn-ea"/>
                <a:cs typeface="+mn-ea"/>
                <a:sym typeface="+mn-lt"/>
              </a:rPr>
              <a:t>个端口：</a:t>
            </a:r>
            <a:endParaRPr kumimoji="1" lang="en-US" altLang="zh-CN" sz="2000" dirty="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20000"/>
              </a:lnSpc>
              <a:spcBef>
                <a:spcPct val="20000"/>
              </a:spcBef>
              <a:buSzPct val="85000"/>
            </a:pPr>
            <a:r>
              <a:rPr kumimoji="1" lang="en-US" altLang="zh-CN" sz="2000" dirty="0">
                <a:latin typeface="+mn-lt"/>
                <a:ea typeface="+mn-ea"/>
                <a:cs typeface="+mn-ea"/>
                <a:sym typeface="+mn-lt"/>
              </a:rPr>
              <a:t> A</a:t>
            </a:r>
            <a:r>
              <a:rPr kumimoji="1" lang="zh-CN" altLang="en-US" sz="2000" dirty="0">
                <a:latin typeface="+mn-lt"/>
                <a:ea typeface="+mn-ea"/>
                <a:cs typeface="+mn-ea"/>
                <a:sym typeface="+mn-lt"/>
              </a:rPr>
              <a:t>端口：输出，连接</a:t>
            </a:r>
            <a:r>
              <a:rPr kumimoji="1" lang="en-US" altLang="zh-CN" sz="2000" dirty="0">
                <a:latin typeface="+mn-lt"/>
                <a:ea typeface="+mn-ea"/>
                <a:cs typeface="+mn-ea"/>
                <a:sym typeface="+mn-lt"/>
              </a:rPr>
              <a:t>8</a:t>
            </a:r>
            <a:r>
              <a:rPr kumimoji="1" lang="zh-CN" altLang="en-US" sz="2000" dirty="0">
                <a:latin typeface="+mn-lt"/>
                <a:ea typeface="+mn-ea"/>
                <a:cs typeface="+mn-ea"/>
                <a:sym typeface="+mn-lt"/>
              </a:rPr>
              <a:t>个</a:t>
            </a:r>
            <a:r>
              <a:rPr kumimoji="1" lang="en-US" altLang="zh-CN" sz="2000" dirty="0">
                <a:latin typeface="+mn-lt"/>
                <a:ea typeface="+mn-ea"/>
                <a:cs typeface="+mn-ea"/>
                <a:sym typeface="+mn-lt"/>
              </a:rPr>
              <a:t>LED</a:t>
            </a:r>
            <a:r>
              <a:rPr kumimoji="1" lang="zh-CN" altLang="en-US" sz="2000" dirty="0">
                <a:latin typeface="+mn-lt"/>
                <a:ea typeface="+mn-ea"/>
                <a:cs typeface="+mn-ea"/>
                <a:sym typeface="+mn-lt"/>
              </a:rPr>
              <a:t>灯</a:t>
            </a:r>
            <a:r>
              <a:rPr kumimoji="1" lang="en-US" altLang="zh-CN" sz="2000" dirty="0">
                <a:latin typeface="+mn-lt"/>
                <a:ea typeface="+mn-ea"/>
                <a:cs typeface="+mn-ea"/>
                <a:sym typeface="+mn-lt"/>
              </a:rPr>
              <a:t>LED0-LED7</a:t>
            </a:r>
            <a:endParaRPr kumimoji="1" lang="en-US" altLang="zh-CN" sz="2000" dirty="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20000"/>
              </a:lnSpc>
              <a:spcBef>
                <a:spcPct val="20000"/>
              </a:spcBef>
              <a:buSzPct val="85000"/>
            </a:pPr>
            <a:r>
              <a:rPr kumimoji="1" lang="en-US" altLang="zh-CN" sz="2000" dirty="0">
                <a:latin typeface="+mn-lt"/>
                <a:ea typeface="+mn-ea"/>
                <a:cs typeface="+mn-ea"/>
                <a:sym typeface="+mn-lt"/>
              </a:rPr>
              <a:t> B</a:t>
            </a:r>
            <a:r>
              <a:rPr kumimoji="1" lang="zh-CN" altLang="en-US" sz="2000" dirty="0">
                <a:latin typeface="+mn-lt"/>
                <a:ea typeface="+mn-ea"/>
                <a:cs typeface="+mn-ea"/>
                <a:sym typeface="+mn-lt"/>
              </a:rPr>
              <a:t>端口：输入，连接</a:t>
            </a:r>
            <a:r>
              <a:rPr kumimoji="1" lang="en-US" altLang="zh-CN" sz="2000" dirty="0">
                <a:latin typeface="+mn-lt"/>
                <a:ea typeface="+mn-ea"/>
                <a:cs typeface="+mn-ea"/>
                <a:sym typeface="+mn-lt"/>
              </a:rPr>
              <a:t>8</a:t>
            </a:r>
            <a:r>
              <a:rPr kumimoji="1" lang="zh-CN" altLang="en-US" sz="2000" dirty="0">
                <a:latin typeface="+mn-lt"/>
                <a:ea typeface="+mn-ea"/>
                <a:cs typeface="+mn-ea"/>
                <a:sym typeface="+mn-lt"/>
              </a:rPr>
              <a:t>位</a:t>
            </a:r>
            <a:r>
              <a:rPr kumimoji="1" lang="en-US" altLang="zh-CN" sz="2000" dirty="0">
                <a:latin typeface="+mn-lt"/>
                <a:ea typeface="+mn-ea"/>
                <a:cs typeface="+mn-ea"/>
                <a:sym typeface="+mn-lt"/>
              </a:rPr>
              <a:t>DIP</a:t>
            </a:r>
            <a:r>
              <a:rPr kumimoji="1" lang="zh-CN" altLang="en-US" sz="2000" dirty="0">
                <a:latin typeface="+mn-lt"/>
                <a:ea typeface="+mn-ea"/>
                <a:cs typeface="+mn-ea"/>
                <a:sym typeface="+mn-lt"/>
              </a:rPr>
              <a:t>开关</a:t>
            </a:r>
            <a:r>
              <a:rPr kumimoji="1" lang="en-US" altLang="zh-CN" sz="2000" dirty="0">
                <a:latin typeface="+mn-lt"/>
                <a:ea typeface="+mn-ea"/>
                <a:cs typeface="+mn-ea"/>
                <a:sym typeface="+mn-lt"/>
              </a:rPr>
              <a:t>DIP0-DIP7</a:t>
            </a:r>
            <a:endParaRPr kumimoji="1" lang="en-US" altLang="zh-CN" sz="2000" dirty="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20000"/>
              </a:lnSpc>
              <a:spcBef>
                <a:spcPct val="20000"/>
              </a:spcBef>
              <a:buSzPct val="85000"/>
            </a:pPr>
            <a:r>
              <a:rPr kumimoji="1" lang="en-US" altLang="zh-CN" sz="2000" dirty="0">
                <a:latin typeface="+mn-lt"/>
                <a:ea typeface="+mn-ea"/>
                <a:cs typeface="+mn-ea"/>
                <a:sym typeface="+mn-lt"/>
              </a:rPr>
              <a:t> C</a:t>
            </a:r>
            <a:r>
              <a:rPr kumimoji="1" lang="zh-CN" altLang="en-US" sz="2000" dirty="0">
                <a:latin typeface="+mn-lt"/>
                <a:ea typeface="+mn-ea"/>
                <a:cs typeface="+mn-ea"/>
                <a:sym typeface="+mn-lt"/>
              </a:rPr>
              <a:t>端口</a:t>
            </a:r>
            <a:r>
              <a:rPr kumimoji="1" lang="en-US" altLang="zh-CN" sz="2000" dirty="0">
                <a:latin typeface="+mn-lt"/>
                <a:ea typeface="+mn-ea"/>
                <a:cs typeface="+mn-ea"/>
                <a:sym typeface="+mn-lt"/>
              </a:rPr>
              <a:t>PC6</a:t>
            </a:r>
            <a:r>
              <a:rPr kumimoji="1" lang="zh-CN" altLang="en-US" sz="2000" dirty="0">
                <a:latin typeface="+mn-lt"/>
                <a:ea typeface="+mn-ea"/>
                <a:cs typeface="+mn-ea"/>
                <a:sym typeface="+mn-lt"/>
              </a:rPr>
              <a:t>：输出，连接喇叭</a:t>
            </a:r>
            <a:r>
              <a:rPr kumimoji="1" lang="en-US" altLang="zh-CN" sz="2000" dirty="0">
                <a:latin typeface="+mn-lt"/>
                <a:ea typeface="+mn-ea"/>
                <a:cs typeface="+mn-ea"/>
                <a:sym typeface="+mn-lt"/>
              </a:rPr>
              <a:t>SPK</a:t>
            </a:r>
            <a:r>
              <a:rPr kumimoji="1" lang="zh-CN" altLang="en-US" sz="2000" dirty="0">
                <a:latin typeface="+mn-lt"/>
                <a:ea typeface="+mn-ea"/>
                <a:cs typeface="+mn-ea"/>
                <a:sym typeface="+mn-lt"/>
              </a:rPr>
              <a:t>控制</a:t>
            </a:r>
            <a:r>
              <a:rPr kumimoji="1" lang="en-US" altLang="zh-CN" sz="2000" dirty="0">
                <a:latin typeface="+mn-lt"/>
                <a:ea typeface="+mn-ea"/>
                <a:cs typeface="+mn-ea"/>
                <a:sym typeface="+mn-lt"/>
              </a:rPr>
              <a:t>74LS373</a:t>
            </a:r>
            <a:r>
              <a:rPr kumimoji="1" lang="zh-CN" altLang="en-US" sz="2000" dirty="0">
                <a:latin typeface="+mn-lt"/>
                <a:ea typeface="+mn-ea"/>
                <a:cs typeface="+mn-ea"/>
                <a:sym typeface="+mn-lt"/>
              </a:rPr>
              <a:t>的开关</a:t>
            </a:r>
            <a:endParaRPr kumimoji="1" lang="en-US" altLang="zh-CN" sz="2000" dirty="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20000"/>
              </a:lnSpc>
              <a:spcBef>
                <a:spcPct val="20000"/>
              </a:spcBef>
              <a:buSzPct val="85000"/>
            </a:pPr>
            <a:r>
              <a:rPr kumimoji="1" lang="en-US" altLang="zh-CN" sz="2000" dirty="0">
                <a:latin typeface="+mn-lt"/>
                <a:ea typeface="+mn-ea"/>
                <a:cs typeface="+mn-ea"/>
                <a:sym typeface="+mn-lt"/>
              </a:rPr>
              <a:t> C</a:t>
            </a:r>
            <a:r>
              <a:rPr kumimoji="1" lang="zh-CN" altLang="en-US" sz="2000" dirty="0">
                <a:latin typeface="+mn-lt"/>
                <a:ea typeface="+mn-ea"/>
                <a:cs typeface="+mn-ea"/>
                <a:sym typeface="+mn-lt"/>
              </a:rPr>
              <a:t>端口</a:t>
            </a:r>
            <a:r>
              <a:rPr kumimoji="1" lang="en-US" altLang="zh-CN" sz="2000" dirty="0">
                <a:latin typeface="+mn-lt"/>
                <a:ea typeface="+mn-ea"/>
                <a:cs typeface="+mn-ea"/>
                <a:sym typeface="+mn-lt"/>
              </a:rPr>
              <a:t>PC2</a:t>
            </a:r>
            <a:r>
              <a:rPr kumimoji="1" lang="zh-CN" altLang="en-US" sz="2000" dirty="0">
                <a:latin typeface="+mn-lt"/>
                <a:ea typeface="+mn-ea"/>
                <a:cs typeface="+mn-ea"/>
                <a:sym typeface="+mn-lt"/>
              </a:rPr>
              <a:t>：输入，连接开关</a:t>
            </a:r>
            <a:r>
              <a:rPr kumimoji="1" lang="en-US" altLang="zh-CN" sz="2000" dirty="0">
                <a:latin typeface="+mn-lt"/>
                <a:ea typeface="+mn-ea"/>
                <a:cs typeface="+mn-ea"/>
                <a:sym typeface="+mn-lt"/>
              </a:rPr>
              <a:t>SW</a:t>
            </a:r>
            <a:endParaRPr kumimoji="1" lang="zh-CN" altLang="en-US" sz="2000" dirty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082" name="组合 178"/>
          <p:cNvGrpSpPr/>
          <p:nvPr/>
        </p:nvGrpSpPr>
        <p:grpSpPr bwMode="auto">
          <a:xfrm>
            <a:off x="1077912" y="1581952"/>
            <a:ext cx="6988175" cy="4449763"/>
            <a:chOff x="384139" y="1378885"/>
            <a:chExt cx="6989291" cy="4448815"/>
          </a:xfrm>
        </p:grpSpPr>
        <p:sp>
          <p:nvSpPr>
            <p:cNvPr id="46083" name="矩形 6"/>
            <p:cNvSpPr>
              <a:spLocks noChangeArrowheads="1"/>
            </p:cNvSpPr>
            <p:nvPr/>
          </p:nvSpPr>
          <p:spPr bwMode="auto">
            <a:xfrm>
              <a:off x="1858006" y="1602463"/>
              <a:ext cx="767499" cy="3947311"/>
            </a:xfrm>
            <a:prstGeom prst="rect">
              <a:avLst/>
            </a:prstGeom>
            <a:noFill/>
            <a:ln w="28575" algn="ctr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marL="195580" indent="-19558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>
                <a:buFontTx/>
                <a:buChar char="•"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6084" name="右箭头 7"/>
            <p:cNvSpPr>
              <a:spLocks noChangeArrowheads="1"/>
            </p:cNvSpPr>
            <p:nvPr/>
          </p:nvSpPr>
          <p:spPr bwMode="auto">
            <a:xfrm>
              <a:off x="2625506" y="2127564"/>
              <a:ext cx="1244853" cy="307818"/>
            </a:xfrm>
            <a:prstGeom prst="rightArrow">
              <a:avLst>
                <a:gd name="adj1" fmla="val 50000"/>
                <a:gd name="adj2" fmla="val 50009"/>
              </a:avLst>
            </a:prstGeom>
            <a:noFill/>
            <a:ln w="9525" algn="ctr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marL="195580" indent="-19558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>
                <a:buFontTx/>
                <a:buChar char="•"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6085" name="矩形 11"/>
            <p:cNvSpPr>
              <a:spLocks noChangeArrowheads="1"/>
            </p:cNvSpPr>
            <p:nvPr/>
          </p:nvSpPr>
          <p:spPr bwMode="auto">
            <a:xfrm>
              <a:off x="6630667" y="1887448"/>
              <a:ext cx="367296" cy="760491"/>
            </a:xfrm>
            <a:prstGeom prst="rect">
              <a:avLst/>
            </a:prstGeom>
            <a:noFill/>
            <a:ln w="28575" algn="ctr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ts val="1200"/>
                </a:spcBef>
              </a:pPr>
              <a:r>
                <a:rPr lang="zh-CN" altLang="en-US" sz="1600" dirty="0">
                  <a:latin typeface="+mn-lt"/>
                  <a:ea typeface="+mn-ea"/>
                  <a:cs typeface="+mn-ea"/>
                  <a:sym typeface="+mn-lt"/>
                </a:rPr>
                <a:t>排阻</a:t>
              </a:r>
              <a:endParaRPr lang="zh-CN" altLang="en-US" sz="16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6086" name="矩形 9"/>
            <p:cNvSpPr>
              <a:spLocks noChangeArrowheads="1"/>
            </p:cNvSpPr>
            <p:nvPr/>
          </p:nvSpPr>
          <p:spPr bwMode="auto">
            <a:xfrm>
              <a:off x="3892996" y="1901227"/>
              <a:ext cx="562822" cy="751438"/>
            </a:xfrm>
            <a:prstGeom prst="rect">
              <a:avLst/>
            </a:prstGeom>
            <a:noFill/>
            <a:ln w="28575" algn="ctr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marL="195580" indent="-19558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>
                <a:buFontTx/>
                <a:buChar char="•"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46087" name="组合 19"/>
            <p:cNvGrpSpPr/>
            <p:nvPr/>
          </p:nvGrpSpPr>
          <p:grpSpPr bwMode="auto">
            <a:xfrm>
              <a:off x="3892995" y="2145670"/>
              <a:ext cx="540186" cy="254026"/>
              <a:chOff x="4406022" y="5499981"/>
              <a:chExt cx="736348" cy="348559"/>
            </a:xfrm>
          </p:grpSpPr>
          <p:cxnSp>
            <p:nvCxnSpPr>
              <p:cNvPr id="46188" name="直接连接符 15"/>
              <p:cNvCxnSpPr>
                <a:cxnSpLocks noChangeShapeType="1"/>
              </p:cNvCxnSpPr>
              <p:nvPr/>
            </p:nvCxnSpPr>
            <p:spPr bwMode="auto">
              <a:xfrm>
                <a:off x="4893398" y="5499981"/>
                <a:ext cx="0" cy="348559"/>
              </a:xfrm>
              <a:prstGeom prst="line">
                <a:avLst/>
              </a:prstGeom>
              <a:noFill/>
              <a:ln w="28575" algn="ctr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46189" name="直接连接符 17"/>
              <p:cNvCxnSpPr>
                <a:cxnSpLocks noChangeShapeType="1"/>
              </p:cNvCxnSpPr>
              <p:nvPr/>
            </p:nvCxnSpPr>
            <p:spPr bwMode="auto">
              <a:xfrm>
                <a:off x="4406022" y="5681048"/>
                <a:ext cx="736348" cy="0"/>
              </a:xfrm>
              <a:prstGeom prst="line">
                <a:avLst/>
              </a:prstGeom>
              <a:noFill/>
              <a:ln w="9525" algn="ctr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cxnSp>
          <p:sp>
            <p:nvSpPr>
              <p:cNvPr id="46190" name="等腰三角形 13"/>
              <p:cNvSpPr>
                <a:spLocks noChangeArrowheads="1"/>
              </p:cNvSpPr>
              <p:nvPr/>
            </p:nvSpPr>
            <p:spPr bwMode="auto">
              <a:xfrm rot="5400000">
                <a:off x="4626321" y="5549774"/>
                <a:ext cx="271604" cy="226337"/>
              </a:xfrm>
              <a:prstGeom prst="triangle">
                <a:avLst>
                  <a:gd name="adj" fmla="val 50000"/>
                </a:avLst>
              </a:prstGeom>
              <a:solidFill>
                <a:schemeClr val="bg1"/>
              </a:solidFill>
              <a:ln w="28575" algn="ctr">
                <a:solidFill>
                  <a:schemeClr val="tx1"/>
                </a:solidFill>
                <a:round/>
              </a:ln>
            </p:spPr>
            <p:txBody>
              <a:bodyPr/>
              <a:lstStyle>
                <a:lvl1pPr marL="195580" indent="-19558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ctr">
                  <a:buFontTx/>
                  <a:buChar char="•"/>
                </a:pPr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6191" name="椭圆 18"/>
              <p:cNvSpPr>
                <a:spLocks noChangeArrowheads="1"/>
              </p:cNvSpPr>
              <p:nvPr/>
            </p:nvSpPr>
            <p:spPr bwMode="auto">
              <a:xfrm>
                <a:off x="4914526" y="5642571"/>
                <a:ext cx="63377" cy="63377"/>
              </a:xfrm>
              <a:prstGeom prst="ellipse">
                <a:avLst/>
              </a:prstGeom>
              <a:solidFill>
                <a:schemeClr val="bg1"/>
              </a:solidFill>
              <a:ln w="28575" algn="ctr">
                <a:solidFill>
                  <a:srgbClr val="000000"/>
                </a:solidFill>
                <a:round/>
              </a:ln>
            </p:spPr>
            <p:txBody>
              <a:bodyPr/>
              <a:lstStyle>
                <a:lvl1pPr marL="195580" indent="-19558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ctr">
                  <a:buFontTx/>
                  <a:buChar char="•"/>
                </a:pPr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sp>
          <p:nvSpPr>
            <p:cNvPr id="46088" name="右箭头 21"/>
            <p:cNvSpPr>
              <a:spLocks noChangeArrowheads="1"/>
            </p:cNvSpPr>
            <p:nvPr/>
          </p:nvSpPr>
          <p:spPr bwMode="auto">
            <a:xfrm>
              <a:off x="4466243" y="2118509"/>
              <a:ext cx="947592" cy="307818"/>
            </a:xfrm>
            <a:prstGeom prst="rightArrow">
              <a:avLst>
                <a:gd name="adj1" fmla="val 50000"/>
                <a:gd name="adj2" fmla="val 49996"/>
              </a:avLst>
            </a:prstGeom>
            <a:noFill/>
            <a:ln w="9525" algn="ctr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marL="195580" indent="-19558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>
                <a:buFontTx/>
                <a:buChar char="•"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46089" name="组合 28"/>
            <p:cNvGrpSpPr/>
            <p:nvPr/>
          </p:nvGrpSpPr>
          <p:grpSpPr bwMode="auto">
            <a:xfrm>
              <a:off x="5440384" y="1892173"/>
              <a:ext cx="573012" cy="760491"/>
              <a:chOff x="5467543" y="1892173"/>
              <a:chExt cx="573012" cy="760491"/>
            </a:xfrm>
          </p:grpSpPr>
          <p:sp>
            <p:nvSpPr>
              <p:cNvPr id="46183" name="矩形 10"/>
              <p:cNvSpPr>
                <a:spLocks noChangeArrowheads="1"/>
              </p:cNvSpPr>
              <p:nvPr/>
            </p:nvSpPr>
            <p:spPr bwMode="auto">
              <a:xfrm>
                <a:off x="5467543" y="1892173"/>
                <a:ext cx="573012" cy="760491"/>
              </a:xfrm>
              <a:prstGeom prst="rect">
                <a:avLst/>
              </a:prstGeom>
              <a:noFill/>
              <a:ln w="28575" algn="ctr">
                <a:solidFill>
                  <a:srgbClr val="0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marL="195580" indent="-19558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ctr">
                  <a:buFontTx/>
                  <a:buChar char="•"/>
                </a:pPr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grpSp>
            <p:nvGrpSpPr>
              <p:cNvPr id="46184" name="组合 27"/>
              <p:cNvGrpSpPr/>
              <p:nvPr/>
            </p:nvGrpSpPr>
            <p:grpSpPr bwMode="auto">
              <a:xfrm>
                <a:off x="5476597" y="2158116"/>
                <a:ext cx="563958" cy="210498"/>
                <a:chOff x="6424189" y="3607802"/>
                <a:chExt cx="736348" cy="348559"/>
              </a:xfrm>
            </p:grpSpPr>
            <p:cxnSp>
              <p:nvCxnSpPr>
                <p:cNvPr id="46185" name="直接连接符 23"/>
                <p:cNvCxnSpPr>
                  <a:cxnSpLocks noChangeShapeType="1"/>
                </p:cNvCxnSpPr>
                <p:nvPr/>
              </p:nvCxnSpPr>
              <p:spPr bwMode="auto">
                <a:xfrm>
                  <a:off x="6694280" y="3607802"/>
                  <a:ext cx="0" cy="348559"/>
                </a:xfrm>
                <a:prstGeom prst="line">
                  <a:avLst/>
                </a:prstGeom>
                <a:noFill/>
                <a:ln w="28575" algn="ctr">
                  <a:solidFill>
                    <a:srgbClr val="000000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46186" name="直接连接符 24"/>
                <p:cNvCxnSpPr>
                  <a:cxnSpLocks noChangeShapeType="1"/>
                </p:cNvCxnSpPr>
                <p:nvPr/>
              </p:nvCxnSpPr>
              <p:spPr bwMode="auto">
                <a:xfrm>
                  <a:off x="6424189" y="3791135"/>
                  <a:ext cx="736348" cy="0"/>
                </a:xfrm>
                <a:prstGeom prst="line">
                  <a:avLst/>
                </a:prstGeom>
                <a:noFill/>
                <a:ln w="9525" algn="ctr">
                  <a:solidFill>
                    <a:srgbClr val="000000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</p:cxnSp>
            <p:sp>
              <p:nvSpPr>
                <p:cNvPr id="46187" name="等腰三角形 25"/>
                <p:cNvSpPr>
                  <a:spLocks noChangeArrowheads="1"/>
                </p:cNvSpPr>
                <p:nvPr/>
              </p:nvSpPr>
              <p:spPr bwMode="auto">
                <a:xfrm rot="16200000" flipH="1">
                  <a:off x="6689753" y="3668914"/>
                  <a:ext cx="271604" cy="226337"/>
                </a:xfrm>
                <a:prstGeom prst="triangle">
                  <a:avLst>
                    <a:gd name="adj" fmla="val 50000"/>
                  </a:avLst>
                </a:prstGeom>
                <a:solidFill>
                  <a:schemeClr val="bg1"/>
                </a:solidFill>
                <a:ln w="28575" algn="ctr">
                  <a:solidFill>
                    <a:schemeClr val="tx1"/>
                  </a:solidFill>
                  <a:round/>
                </a:ln>
              </p:spPr>
              <p:txBody>
                <a:bodyPr/>
                <a:lstStyle>
                  <a:lvl1pPr marL="195580" indent="-19558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marL="742950" indent="-28575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marL="1143000" indent="-22860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marL="1600200" indent="-22860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marL="2057400" indent="-22860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pPr algn="ctr">
                    <a:buFontTx/>
                    <a:buChar char="•"/>
                  </a:pPr>
                  <a:endParaRPr lang="zh-CN" altLang="en-US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</p:grpSp>
        </p:grpSp>
        <p:sp>
          <p:nvSpPr>
            <p:cNvPr id="46090" name="右箭头 29"/>
            <p:cNvSpPr>
              <a:spLocks noChangeArrowheads="1"/>
            </p:cNvSpPr>
            <p:nvPr/>
          </p:nvSpPr>
          <p:spPr bwMode="auto">
            <a:xfrm flipH="1">
              <a:off x="6031119" y="2118509"/>
              <a:ext cx="590494" cy="290240"/>
            </a:xfrm>
            <a:prstGeom prst="rightArrow">
              <a:avLst>
                <a:gd name="adj1" fmla="val 50000"/>
                <a:gd name="adj2" fmla="val 49996"/>
              </a:avLst>
            </a:prstGeom>
            <a:noFill/>
            <a:ln w="9525" algn="ctr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marL="195580" indent="-19558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>
                <a:buFontTx/>
                <a:buChar char="•"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6091" name="文本框 30"/>
            <p:cNvSpPr txBox="1">
              <a:spLocks noChangeArrowheads="1"/>
            </p:cNvSpPr>
            <p:nvPr/>
          </p:nvSpPr>
          <p:spPr bwMode="auto">
            <a:xfrm>
              <a:off x="2151133" y="2145670"/>
              <a:ext cx="655536" cy="2769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1200" dirty="0">
                  <a:latin typeface="+mn-lt"/>
                  <a:ea typeface="+mn-ea"/>
                  <a:cs typeface="+mn-ea"/>
                  <a:sym typeface="+mn-lt"/>
                </a:rPr>
                <a:t>PA</a:t>
              </a:r>
              <a:r>
                <a:rPr lang="en-US" altLang="zh-CN" sz="1200" baseline="-25000" dirty="0">
                  <a:latin typeface="+mn-lt"/>
                  <a:ea typeface="+mn-ea"/>
                  <a:cs typeface="+mn-ea"/>
                  <a:sym typeface="+mn-lt"/>
                </a:rPr>
                <a:t>0-7</a:t>
              </a:r>
              <a:endParaRPr lang="zh-CN" altLang="en-US" sz="1200" baseline="-250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6092" name="文本框 31"/>
            <p:cNvSpPr txBox="1">
              <a:spLocks noChangeArrowheads="1"/>
            </p:cNvSpPr>
            <p:nvPr/>
          </p:nvSpPr>
          <p:spPr bwMode="auto">
            <a:xfrm>
              <a:off x="2140140" y="3405150"/>
              <a:ext cx="562341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1200" dirty="0">
                  <a:latin typeface="+mn-lt"/>
                  <a:ea typeface="+mn-ea"/>
                  <a:cs typeface="+mn-ea"/>
                  <a:sym typeface="+mn-lt"/>
                </a:rPr>
                <a:t>PB</a:t>
              </a:r>
              <a:r>
                <a:rPr lang="en-US" altLang="zh-CN" sz="1200" baseline="-25000" dirty="0">
                  <a:latin typeface="+mn-lt"/>
                  <a:ea typeface="+mn-ea"/>
                  <a:cs typeface="+mn-ea"/>
                  <a:sym typeface="+mn-lt"/>
                </a:rPr>
                <a:t>0-7</a:t>
              </a:r>
              <a:endParaRPr lang="zh-CN" altLang="en-US" sz="1200" baseline="-250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6093" name="文本框 32"/>
            <p:cNvSpPr txBox="1">
              <a:spLocks noChangeArrowheads="1"/>
            </p:cNvSpPr>
            <p:nvPr/>
          </p:nvSpPr>
          <p:spPr bwMode="auto">
            <a:xfrm>
              <a:off x="2215105" y="4421747"/>
              <a:ext cx="51203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1200">
                  <a:latin typeface="+mn-lt"/>
                  <a:ea typeface="+mn-ea"/>
                  <a:cs typeface="+mn-ea"/>
                  <a:sym typeface="+mn-lt"/>
                </a:rPr>
                <a:t>PC</a:t>
              </a:r>
              <a:r>
                <a:rPr lang="en-US" altLang="zh-CN" sz="1200" baseline="-25000">
                  <a:latin typeface="+mn-lt"/>
                  <a:ea typeface="+mn-ea"/>
                  <a:cs typeface="+mn-ea"/>
                  <a:sym typeface="+mn-lt"/>
                </a:rPr>
                <a:t>6</a:t>
              </a:r>
              <a:endParaRPr lang="zh-CN" altLang="en-US" sz="1200" baseline="-2500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6094" name="文本框 33"/>
            <p:cNvSpPr txBox="1">
              <a:spLocks noChangeArrowheads="1"/>
            </p:cNvSpPr>
            <p:nvPr/>
          </p:nvSpPr>
          <p:spPr bwMode="auto">
            <a:xfrm>
              <a:off x="2215105" y="4983055"/>
              <a:ext cx="51203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1200">
                  <a:latin typeface="+mn-lt"/>
                  <a:ea typeface="+mn-ea"/>
                  <a:cs typeface="+mn-ea"/>
                  <a:sym typeface="+mn-lt"/>
                </a:rPr>
                <a:t>PC</a:t>
              </a:r>
              <a:r>
                <a:rPr lang="en-US" altLang="zh-CN" sz="1200" baseline="-25000">
                  <a:latin typeface="+mn-lt"/>
                  <a:ea typeface="+mn-ea"/>
                  <a:cs typeface="+mn-ea"/>
                  <a:sym typeface="+mn-lt"/>
                </a:rPr>
                <a:t>2</a:t>
              </a:r>
              <a:endParaRPr lang="zh-CN" altLang="en-US" sz="1200" baseline="-25000">
                <a:latin typeface="+mn-lt"/>
                <a:ea typeface="+mn-ea"/>
                <a:cs typeface="+mn-ea"/>
                <a:sym typeface="+mn-lt"/>
              </a:endParaRPr>
            </a:p>
          </p:txBody>
        </p:sp>
        <p:cxnSp>
          <p:nvCxnSpPr>
            <p:cNvPr id="46095" name="直接连接符 35"/>
            <p:cNvCxnSpPr>
              <a:cxnSpLocks noChangeShapeType="1"/>
            </p:cNvCxnSpPr>
            <p:nvPr/>
          </p:nvCxnSpPr>
          <p:spPr bwMode="auto">
            <a:xfrm>
              <a:off x="2645665" y="4560247"/>
              <a:ext cx="2960406" cy="24230"/>
            </a:xfrm>
            <a:prstGeom prst="line">
              <a:avLst/>
            </a:prstGeom>
            <a:noFill/>
            <a:ln w="9525" algn="ctr">
              <a:solidFill>
                <a:srgbClr val="00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grpSp>
          <p:nvGrpSpPr>
            <p:cNvPr id="46096" name="组合 41"/>
            <p:cNvGrpSpPr/>
            <p:nvPr/>
          </p:nvGrpSpPr>
          <p:grpSpPr bwMode="auto">
            <a:xfrm>
              <a:off x="3306809" y="4486859"/>
              <a:ext cx="83097" cy="148512"/>
              <a:chOff x="6003177" y="4273236"/>
              <a:chExt cx="83097" cy="148512"/>
            </a:xfrm>
          </p:grpSpPr>
          <p:cxnSp>
            <p:nvCxnSpPr>
              <p:cNvPr id="46181" name="直接连接符 39"/>
              <p:cNvCxnSpPr>
                <a:cxnSpLocks noChangeShapeType="1"/>
              </p:cNvCxnSpPr>
              <p:nvPr/>
            </p:nvCxnSpPr>
            <p:spPr bwMode="auto">
              <a:xfrm>
                <a:off x="6003177" y="4273236"/>
                <a:ext cx="0" cy="148511"/>
              </a:xfrm>
              <a:prstGeom prst="line">
                <a:avLst/>
              </a:prstGeom>
              <a:noFill/>
              <a:ln w="9525" algn="ctr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cxnSp>
          <p:sp>
            <p:nvSpPr>
              <p:cNvPr id="46182" name="矩形 40"/>
              <p:cNvSpPr>
                <a:spLocks noChangeArrowheads="1"/>
              </p:cNvSpPr>
              <p:nvPr/>
            </p:nvSpPr>
            <p:spPr bwMode="auto">
              <a:xfrm>
                <a:off x="6040555" y="4273236"/>
                <a:ext cx="45719" cy="148512"/>
              </a:xfrm>
              <a:prstGeom prst="rect">
                <a:avLst/>
              </a:prstGeom>
              <a:solidFill>
                <a:schemeClr val="bg1"/>
              </a:solidFill>
              <a:ln w="19050" algn="ctr">
                <a:solidFill>
                  <a:srgbClr val="000000"/>
                </a:solidFill>
                <a:round/>
              </a:ln>
            </p:spPr>
            <p:txBody>
              <a:bodyPr/>
              <a:lstStyle>
                <a:lvl1pPr marL="195580" indent="-19558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ctr">
                  <a:buFontTx/>
                  <a:buChar char="•"/>
                </a:pPr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46097" name="组合 42"/>
            <p:cNvGrpSpPr/>
            <p:nvPr/>
          </p:nvGrpSpPr>
          <p:grpSpPr bwMode="auto">
            <a:xfrm flipH="1">
              <a:off x="4962145" y="4514019"/>
              <a:ext cx="83097" cy="148512"/>
              <a:chOff x="6003177" y="4273236"/>
              <a:chExt cx="83097" cy="148512"/>
            </a:xfrm>
          </p:grpSpPr>
          <p:cxnSp>
            <p:nvCxnSpPr>
              <p:cNvPr id="46179" name="直接连接符 43"/>
              <p:cNvCxnSpPr>
                <a:cxnSpLocks noChangeShapeType="1"/>
              </p:cNvCxnSpPr>
              <p:nvPr/>
            </p:nvCxnSpPr>
            <p:spPr bwMode="auto">
              <a:xfrm>
                <a:off x="6003177" y="4273236"/>
                <a:ext cx="0" cy="148511"/>
              </a:xfrm>
              <a:prstGeom prst="line">
                <a:avLst/>
              </a:prstGeom>
              <a:noFill/>
              <a:ln w="9525" algn="ctr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cxnSp>
          <p:sp>
            <p:nvSpPr>
              <p:cNvPr id="46180" name="矩形 44"/>
              <p:cNvSpPr>
                <a:spLocks noChangeArrowheads="1"/>
              </p:cNvSpPr>
              <p:nvPr/>
            </p:nvSpPr>
            <p:spPr bwMode="auto">
              <a:xfrm>
                <a:off x="6040555" y="4273236"/>
                <a:ext cx="45719" cy="148512"/>
              </a:xfrm>
              <a:prstGeom prst="rect">
                <a:avLst/>
              </a:prstGeom>
              <a:solidFill>
                <a:schemeClr val="bg1"/>
              </a:solidFill>
              <a:ln w="19050" algn="ctr">
                <a:solidFill>
                  <a:srgbClr val="000000"/>
                </a:solidFill>
                <a:round/>
              </a:ln>
            </p:spPr>
            <p:txBody>
              <a:bodyPr/>
              <a:lstStyle>
                <a:lvl1pPr marL="195580" indent="-19558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ctr">
                  <a:buFontTx/>
                  <a:buChar char="•"/>
                </a:pPr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sp>
          <p:nvSpPr>
            <p:cNvPr id="46098" name="矩形 12"/>
            <p:cNvSpPr>
              <a:spLocks noChangeArrowheads="1"/>
            </p:cNvSpPr>
            <p:nvPr/>
          </p:nvSpPr>
          <p:spPr bwMode="auto">
            <a:xfrm>
              <a:off x="4071210" y="4273236"/>
              <a:ext cx="292728" cy="597528"/>
            </a:xfrm>
            <a:prstGeom prst="rect">
              <a:avLst/>
            </a:prstGeom>
            <a:solidFill>
              <a:schemeClr val="bg1"/>
            </a:solidFill>
            <a:ln w="28575" algn="ctr">
              <a:solidFill>
                <a:srgbClr val="000000"/>
              </a:solidFill>
              <a:round/>
            </a:ln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zh-CN" altLang="en-US" sz="1400">
                  <a:latin typeface="+mn-lt"/>
                  <a:ea typeface="+mn-ea"/>
                  <a:cs typeface="+mn-ea"/>
                  <a:sym typeface="+mn-lt"/>
                </a:rPr>
                <a:t>功放</a:t>
              </a:r>
              <a:endParaRPr lang="zh-CN" altLang="en-US" sz="1400"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46099" name="组合 48"/>
            <p:cNvGrpSpPr/>
            <p:nvPr/>
          </p:nvGrpSpPr>
          <p:grpSpPr bwMode="auto">
            <a:xfrm>
              <a:off x="5618963" y="4481464"/>
              <a:ext cx="190680" cy="275457"/>
              <a:chOff x="7233714" y="4635370"/>
              <a:chExt cx="199184" cy="550914"/>
            </a:xfrm>
          </p:grpSpPr>
          <p:sp>
            <p:nvSpPr>
              <p:cNvPr id="47" name="梯形 46"/>
              <p:cNvSpPr/>
              <p:nvPr/>
            </p:nvSpPr>
            <p:spPr bwMode="auto">
              <a:xfrm rot="16200000">
                <a:off x="7080211" y="4832642"/>
                <a:ext cx="549156" cy="155905"/>
              </a:xfrm>
              <a:prstGeom prst="trapezoid">
                <a:avLst/>
              </a:prstGeom>
              <a:solidFill>
                <a:schemeClr val="bg1"/>
              </a:solidFill>
              <a:ln w="1905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195580" indent="-195580" algn="ctr">
                  <a:buFontTx/>
                  <a:buChar char="•"/>
                  <a:defRPr/>
                </a:pPr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6178" name="矩形 47"/>
              <p:cNvSpPr>
                <a:spLocks noChangeArrowheads="1"/>
              </p:cNvSpPr>
              <p:nvPr/>
            </p:nvSpPr>
            <p:spPr bwMode="auto">
              <a:xfrm flipH="1">
                <a:off x="7233714" y="4698745"/>
                <a:ext cx="45719" cy="434567"/>
              </a:xfrm>
              <a:prstGeom prst="rect">
                <a:avLst/>
              </a:prstGeom>
              <a:solidFill>
                <a:schemeClr val="bg1"/>
              </a:solidFill>
              <a:ln w="19050" algn="ctr">
                <a:solidFill>
                  <a:srgbClr val="000000"/>
                </a:solidFill>
                <a:round/>
              </a:ln>
            </p:spPr>
            <p:txBody>
              <a:bodyPr/>
              <a:lstStyle>
                <a:lvl1pPr marL="195580" indent="-19558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ctr">
                  <a:buFontTx/>
                  <a:buChar char="•"/>
                </a:pPr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46100" name="组合 57"/>
            <p:cNvGrpSpPr/>
            <p:nvPr/>
          </p:nvGrpSpPr>
          <p:grpSpPr bwMode="auto">
            <a:xfrm>
              <a:off x="3979504" y="5106855"/>
              <a:ext cx="292728" cy="296067"/>
              <a:chOff x="4071210" y="4994812"/>
              <a:chExt cx="292728" cy="296067"/>
            </a:xfrm>
          </p:grpSpPr>
          <p:cxnSp>
            <p:nvCxnSpPr>
              <p:cNvPr id="46175" name="直接连接符 53"/>
              <p:cNvCxnSpPr>
                <a:cxnSpLocks noChangeShapeType="1"/>
              </p:cNvCxnSpPr>
              <p:nvPr/>
            </p:nvCxnSpPr>
            <p:spPr bwMode="auto">
              <a:xfrm>
                <a:off x="4217574" y="4994812"/>
                <a:ext cx="0" cy="296067"/>
              </a:xfrm>
              <a:prstGeom prst="line">
                <a:avLst/>
              </a:prstGeom>
              <a:noFill/>
              <a:ln w="9525" algn="ctr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46176" name="直接连接符 55"/>
              <p:cNvCxnSpPr>
                <a:cxnSpLocks noChangeShapeType="1"/>
              </p:cNvCxnSpPr>
              <p:nvPr/>
            </p:nvCxnSpPr>
            <p:spPr bwMode="auto">
              <a:xfrm>
                <a:off x="4071210" y="5290879"/>
                <a:ext cx="292728" cy="0"/>
              </a:xfrm>
              <a:prstGeom prst="line">
                <a:avLst/>
              </a:prstGeom>
              <a:noFill/>
              <a:ln w="28575" algn="ctr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cxnSp>
        </p:grpSp>
        <p:grpSp>
          <p:nvGrpSpPr>
            <p:cNvPr id="46101" name="组合 68"/>
            <p:cNvGrpSpPr/>
            <p:nvPr/>
          </p:nvGrpSpPr>
          <p:grpSpPr bwMode="auto">
            <a:xfrm>
              <a:off x="3339337" y="5100725"/>
              <a:ext cx="54772" cy="625142"/>
              <a:chOff x="3046544" y="5549774"/>
              <a:chExt cx="54772" cy="625142"/>
            </a:xfrm>
          </p:grpSpPr>
          <p:cxnSp>
            <p:nvCxnSpPr>
              <p:cNvPr id="46172" name="直接连接符 66"/>
              <p:cNvCxnSpPr>
                <a:cxnSpLocks noChangeShapeType="1"/>
              </p:cNvCxnSpPr>
              <p:nvPr/>
            </p:nvCxnSpPr>
            <p:spPr bwMode="auto">
              <a:xfrm>
                <a:off x="3074156" y="5549774"/>
                <a:ext cx="0" cy="588476"/>
              </a:xfrm>
              <a:prstGeom prst="line">
                <a:avLst/>
              </a:prstGeom>
              <a:noFill/>
              <a:ln w="9525" algn="ctr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cxnSp>
          <p:sp>
            <p:nvSpPr>
              <p:cNvPr id="46173" name="矩形 64"/>
              <p:cNvSpPr>
                <a:spLocks noChangeArrowheads="1"/>
              </p:cNvSpPr>
              <p:nvPr/>
            </p:nvSpPr>
            <p:spPr bwMode="auto">
              <a:xfrm>
                <a:off x="3046997" y="5712738"/>
                <a:ext cx="54319" cy="271604"/>
              </a:xfrm>
              <a:prstGeom prst="rect">
                <a:avLst/>
              </a:prstGeom>
              <a:solidFill>
                <a:schemeClr val="bg1"/>
              </a:solidFill>
              <a:ln w="9525" algn="ctr">
                <a:solidFill>
                  <a:srgbClr val="000000"/>
                </a:solidFill>
                <a:round/>
              </a:ln>
            </p:spPr>
            <p:txBody>
              <a:bodyPr/>
              <a:lstStyle>
                <a:lvl1pPr marL="195580" indent="-19558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ctr">
                  <a:buFontTx/>
                  <a:buChar char="•"/>
                </a:pPr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6174" name="椭圆 67"/>
              <p:cNvSpPr>
                <a:spLocks noChangeArrowheads="1"/>
              </p:cNvSpPr>
              <p:nvPr/>
            </p:nvSpPr>
            <p:spPr bwMode="auto">
              <a:xfrm>
                <a:off x="3046544" y="6129197"/>
                <a:ext cx="45719" cy="45719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rgbClr val="000000"/>
                </a:solidFill>
                <a:round/>
              </a:ln>
            </p:spPr>
            <p:txBody>
              <a:bodyPr/>
              <a:lstStyle>
                <a:lvl1pPr marL="195580" indent="-19558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ctr">
                  <a:buFontTx/>
                  <a:buChar char="•"/>
                </a:pPr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cxnSp>
          <p:nvCxnSpPr>
            <p:cNvPr id="46102" name="直接箭头连接符 70"/>
            <p:cNvCxnSpPr>
              <a:cxnSpLocks noChangeShapeType="1"/>
            </p:cNvCxnSpPr>
            <p:nvPr/>
          </p:nvCxnSpPr>
          <p:spPr bwMode="auto">
            <a:xfrm flipH="1">
              <a:off x="2643614" y="5100725"/>
              <a:ext cx="978788" cy="0"/>
            </a:xfrm>
            <a:prstGeom prst="straightConnector1">
              <a:avLst/>
            </a:prstGeom>
            <a:noFill/>
            <a:ln w="9525" algn="ctr">
              <a:solidFill>
                <a:srgbClr val="000000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grpSp>
          <p:nvGrpSpPr>
            <p:cNvPr id="46103" name="组合 81"/>
            <p:cNvGrpSpPr/>
            <p:nvPr/>
          </p:nvGrpSpPr>
          <p:grpSpPr bwMode="auto">
            <a:xfrm>
              <a:off x="5273825" y="4666179"/>
              <a:ext cx="320026" cy="299435"/>
              <a:chOff x="5120358" y="5376857"/>
              <a:chExt cx="320026" cy="299435"/>
            </a:xfrm>
          </p:grpSpPr>
          <p:grpSp>
            <p:nvGrpSpPr>
              <p:cNvPr id="46168" name="组合 71"/>
              <p:cNvGrpSpPr/>
              <p:nvPr/>
            </p:nvGrpSpPr>
            <p:grpSpPr bwMode="auto">
              <a:xfrm>
                <a:off x="5120358" y="5380225"/>
                <a:ext cx="292728" cy="296067"/>
                <a:chOff x="4071210" y="4994812"/>
                <a:chExt cx="292728" cy="296067"/>
              </a:xfrm>
            </p:grpSpPr>
            <p:cxnSp>
              <p:nvCxnSpPr>
                <p:cNvPr id="46170" name="直接连接符 72"/>
                <p:cNvCxnSpPr>
                  <a:cxnSpLocks noChangeShapeType="1"/>
                </p:cNvCxnSpPr>
                <p:nvPr/>
              </p:nvCxnSpPr>
              <p:spPr bwMode="auto">
                <a:xfrm>
                  <a:off x="4217574" y="4994812"/>
                  <a:ext cx="0" cy="296067"/>
                </a:xfrm>
                <a:prstGeom prst="line">
                  <a:avLst/>
                </a:prstGeom>
                <a:noFill/>
                <a:ln w="9525" algn="ctr">
                  <a:solidFill>
                    <a:srgbClr val="000000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46171" name="直接连接符 73"/>
                <p:cNvCxnSpPr>
                  <a:cxnSpLocks noChangeShapeType="1"/>
                </p:cNvCxnSpPr>
                <p:nvPr/>
              </p:nvCxnSpPr>
              <p:spPr bwMode="auto">
                <a:xfrm>
                  <a:off x="4071210" y="5290879"/>
                  <a:ext cx="292728" cy="0"/>
                </a:xfrm>
                <a:prstGeom prst="line">
                  <a:avLst/>
                </a:prstGeom>
                <a:noFill/>
                <a:ln w="28575" algn="ctr">
                  <a:solidFill>
                    <a:srgbClr val="000000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</p:cxnSp>
          </p:grpSp>
          <p:cxnSp>
            <p:nvCxnSpPr>
              <p:cNvPr id="46169" name="直接连接符 79"/>
              <p:cNvCxnSpPr>
                <a:cxnSpLocks noChangeShapeType="1"/>
              </p:cNvCxnSpPr>
              <p:nvPr/>
            </p:nvCxnSpPr>
            <p:spPr bwMode="auto">
              <a:xfrm>
                <a:off x="5269117" y="5376857"/>
                <a:ext cx="171267" cy="0"/>
              </a:xfrm>
              <a:prstGeom prst="line">
                <a:avLst/>
              </a:prstGeom>
              <a:noFill/>
              <a:ln w="9525" algn="ctr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cxnSp>
        </p:grpSp>
        <p:grpSp>
          <p:nvGrpSpPr>
            <p:cNvPr id="46104" name="组合 93"/>
            <p:cNvGrpSpPr/>
            <p:nvPr/>
          </p:nvGrpSpPr>
          <p:grpSpPr bwMode="auto">
            <a:xfrm>
              <a:off x="6803557" y="1533664"/>
              <a:ext cx="569873" cy="336552"/>
              <a:chOff x="6525612" y="5343596"/>
              <a:chExt cx="569873" cy="336552"/>
            </a:xfrm>
          </p:grpSpPr>
          <p:grpSp>
            <p:nvGrpSpPr>
              <p:cNvPr id="46164" name="组合 89"/>
              <p:cNvGrpSpPr/>
              <p:nvPr/>
            </p:nvGrpSpPr>
            <p:grpSpPr bwMode="auto">
              <a:xfrm>
                <a:off x="6533144" y="5343596"/>
                <a:ext cx="562341" cy="336552"/>
                <a:chOff x="5438184" y="5389315"/>
                <a:chExt cx="562341" cy="336552"/>
              </a:xfrm>
            </p:grpSpPr>
            <p:sp>
              <p:nvSpPr>
                <p:cNvPr id="46166" name="文本框 88"/>
                <p:cNvSpPr txBox="1">
                  <a:spLocks noChangeArrowheads="1"/>
                </p:cNvSpPr>
                <p:nvPr/>
              </p:nvSpPr>
              <p:spPr bwMode="auto">
                <a:xfrm>
                  <a:off x="5438184" y="5389315"/>
                  <a:ext cx="562341" cy="2769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marL="742950" indent="-28575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marL="1143000" indent="-22860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marL="1600200" indent="-22860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marL="2057400" indent="-22860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r>
                    <a:rPr lang="en-US" altLang="zh-CN" sz="1200">
                      <a:latin typeface="+mn-lt"/>
                      <a:ea typeface="+mn-ea"/>
                      <a:cs typeface="+mn-ea"/>
                      <a:sym typeface="+mn-lt"/>
                    </a:rPr>
                    <a:t>V</a:t>
                  </a:r>
                  <a:r>
                    <a:rPr lang="en-US" altLang="zh-CN" sz="1200" baseline="-25000">
                      <a:latin typeface="+mn-lt"/>
                      <a:ea typeface="+mn-ea"/>
                      <a:cs typeface="+mn-ea"/>
                      <a:sym typeface="+mn-lt"/>
                    </a:rPr>
                    <a:t>CC</a:t>
                  </a:r>
                  <a:endParaRPr lang="zh-CN" altLang="en-US" sz="1200" baseline="-2500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cxnSp>
              <p:nvCxnSpPr>
                <p:cNvPr id="46167" name="直接连接符 84"/>
                <p:cNvCxnSpPr>
                  <a:cxnSpLocks noChangeShapeType="1"/>
                </p:cNvCxnSpPr>
                <p:nvPr/>
              </p:nvCxnSpPr>
              <p:spPr bwMode="auto">
                <a:xfrm flipV="1">
                  <a:off x="5449212" y="5571959"/>
                  <a:ext cx="0" cy="153908"/>
                </a:xfrm>
                <a:prstGeom prst="line">
                  <a:avLst/>
                </a:prstGeom>
                <a:noFill/>
                <a:ln w="9525" algn="ctr">
                  <a:solidFill>
                    <a:srgbClr val="000000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</p:cxnSp>
          </p:grpSp>
          <p:sp>
            <p:nvSpPr>
              <p:cNvPr id="46165" name="椭圆 86"/>
              <p:cNvSpPr>
                <a:spLocks noChangeArrowheads="1"/>
              </p:cNvSpPr>
              <p:nvPr/>
            </p:nvSpPr>
            <p:spPr bwMode="auto">
              <a:xfrm rot="10800000">
                <a:off x="6525612" y="5495996"/>
                <a:ext cx="45719" cy="45719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rgbClr val="000000"/>
                </a:solidFill>
                <a:round/>
              </a:ln>
            </p:spPr>
            <p:txBody>
              <a:bodyPr/>
              <a:lstStyle>
                <a:lvl1pPr marL="195580" indent="-19558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ctr">
                  <a:buFontTx/>
                  <a:buChar char="•"/>
                </a:pPr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sp>
          <p:nvSpPr>
            <p:cNvPr id="46105" name="文本框 91"/>
            <p:cNvSpPr txBox="1">
              <a:spLocks noChangeArrowheads="1"/>
            </p:cNvSpPr>
            <p:nvPr/>
          </p:nvSpPr>
          <p:spPr bwMode="auto">
            <a:xfrm>
              <a:off x="3341232" y="5550701"/>
              <a:ext cx="562341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1200">
                  <a:latin typeface="+mn-lt"/>
                  <a:ea typeface="+mn-ea"/>
                  <a:cs typeface="+mn-ea"/>
                  <a:sym typeface="+mn-lt"/>
                </a:rPr>
                <a:t>V</a:t>
              </a:r>
              <a:r>
                <a:rPr lang="en-US" altLang="zh-CN" sz="1200" baseline="-25000">
                  <a:latin typeface="+mn-lt"/>
                  <a:ea typeface="+mn-ea"/>
                  <a:cs typeface="+mn-ea"/>
                  <a:sym typeface="+mn-lt"/>
                </a:rPr>
                <a:t>CC</a:t>
              </a:r>
              <a:endParaRPr lang="zh-CN" altLang="en-US" sz="1200" baseline="-25000"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46106" name="组合 94"/>
            <p:cNvGrpSpPr/>
            <p:nvPr/>
          </p:nvGrpSpPr>
          <p:grpSpPr bwMode="auto">
            <a:xfrm>
              <a:off x="4791209" y="2489584"/>
              <a:ext cx="569873" cy="336552"/>
              <a:chOff x="6525612" y="5343596"/>
              <a:chExt cx="569873" cy="336552"/>
            </a:xfrm>
          </p:grpSpPr>
          <p:grpSp>
            <p:nvGrpSpPr>
              <p:cNvPr id="46160" name="组合 95"/>
              <p:cNvGrpSpPr/>
              <p:nvPr/>
            </p:nvGrpSpPr>
            <p:grpSpPr bwMode="auto">
              <a:xfrm>
                <a:off x="6533144" y="5343596"/>
                <a:ext cx="562341" cy="336552"/>
                <a:chOff x="5438184" y="5389315"/>
                <a:chExt cx="562341" cy="336552"/>
              </a:xfrm>
            </p:grpSpPr>
            <p:sp>
              <p:nvSpPr>
                <p:cNvPr id="46162" name="文本框 97"/>
                <p:cNvSpPr txBox="1">
                  <a:spLocks noChangeArrowheads="1"/>
                </p:cNvSpPr>
                <p:nvPr/>
              </p:nvSpPr>
              <p:spPr bwMode="auto">
                <a:xfrm>
                  <a:off x="5438184" y="5389315"/>
                  <a:ext cx="562341" cy="2769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marL="742950" indent="-28575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marL="1143000" indent="-22860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marL="1600200" indent="-22860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marL="2057400" indent="-22860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r>
                    <a:rPr lang="en-US" altLang="zh-CN" sz="1200">
                      <a:latin typeface="+mn-lt"/>
                      <a:ea typeface="+mn-ea"/>
                      <a:cs typeface="+mn-ea"/>
                      <a:sym typeface="+mn-lt"/>
                    </a:rPr>
                    <a:t>V</a:t>
                  </a:r>
                  <a:r>
                    <a:rPr lang="en-US" altLang="zh-CN" sz="1200" baseline="-25000">
                      <a:latin typeface="+mn-lt"/>
                      <a:ea typeface="+mn-ea"/>
                      <a:cs typeface="+mn-ea"/>
                      <a:sym typeface="+mn-lt"/>
                    </a:rPr>
                    <a:t>CC</a:t>
                  </a:r>
                  <a:endParaRPr lang="zh-CN" altLang="en-US" sz="1200" baseline="-2500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cxnSp>
              <p:nvCxnSpPr>
                <p:cNvPr id="46163" name="直接连接符 98"/>
                <p:cNvCxnSpPr>
                  <a:cxnSpLocks noChangeShapeType="1"/>
                </p:cNvCxnSpPr>
                <p:nvPr/>
              </p:nvCxnSpPr>
              <p:spPr bwMode="auto">
                <a:xfrm flipV="1">
                  <a:off x="5449212" y="5571959"/>
                  <a:ext cx="0" cy="153908"/>
                </a:xfrm>
                <a:prstGeom prst="line">
                  <a:avLst/>
                </a:prstGeom>
                <a:noFill/>
                <a:ln w="9525" algn="ctr">
                  <a:solidFill>
                    <a:srgbClr val="000000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</p:cxnSp>
          </p:grpSp>
          <p:sp>
            <p:nvSpPr>
              <p:cNvPr id="46161" name="椭圆 96"/>
              <p:cNvSpPr>
                <a:spLocks noChangeArrowheads="1"/>
              </p:cNvSpPr>
              <p:nvPr/>
            </p:nvSpPr>
            <p:spPr bwMode="auto">
              <a:xfrm rot="10800000">
                <a:off x="6525612" y="5495996"/>
                <a:ext cx="45719" cy="45719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rgbClr val="000000"/>
                </a:solidFill>
                <a:round/>
              </a:ln>
            </p:spPr>
            <p:txBody>
              <a:bodyPr/>
              <a:lstStyle>
                <a:lvl1pPr marL="195580" indent="-19558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ctr">
                  <a:buFontTx/>
                  <a:buChar char="•"/>
                </a:pPr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sp>
          <p:nvSpPr>
            <p:cNvPr id="46107" name="文本框 104"/>
            <p:cNvSpPr txBox="1">
              <a:spLocks noChangeArrowheads="1"/>
            </p:cNvSpPr>
            <p:nvPr/>
          </p:nvSpPr>
          <p:spPr bwMode="auto">
            <a:xfrm>
              <a:off x="5501359" y="4133531"/>
              <a:ext cx="51203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1200">
                  <a:latin typeface="+mn-lt"/>
                  <a:ea typeface="+mn-ea"/>
                  <a:cs typeface="+mn-ea"/>
                  <a:sym typeface="+mn-lt"/>
                </a:rPr>
                <a:t>SPK</a:t>
              </a:r>
              <a:endParaRPr lang="zh-CN" altLang="en-US" sz="1200" baseline="-2500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6108" name="文本框 105"/>
            <p:cNvSpPr txBox="1">
              <a:spLocks noChangeArrowheads="1"/>
            </p:cNvSpPr>
            <p:nvPr/>
          </p:nvSpPr>
          <p:spPr bwMode="auto">
            <a:xfrm>
              <a:off x="3525805" y="4726621"/>
              <a:ext cx="51203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1200">
                  <a:latin typeface="+mn-lt"/>
                  <a:ea typeface="+mn-ea"/>
                  <a:cs typeface="+mn-ea"/>
                  <a:sym typeface="+mn-lt"/>
                </a:rPr>
                <a:t>SW</a:t>
              </a:r>
              <a:endParaRPr lang="zh-CN" altLang="en-US" sz="1200" baseline="-2500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6109" name="文本框 106"/>
            <p:cNvSpPr txBox="1">
              <a:spLocks noChangeArrowheads="1"/>
            </p:cNvSpPr>
            <p:nvPr/>
          </p:nvSpPr>
          <p:spPr bwMode="auto">
            <a:xfrm>
              <a:off x="3906522" y="4038775"/>
              <a:ext cx="685351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1200">
                  <a:latin typeface="+mn-lt"/>
                  <a:ea typeface="+mn-ea"/>
                  <a:cs typeface="+mn-ea"/>
                  <a:sym typeface="+mn-lt"/>
                </a:rPr>
                <a:t>LM386</a:t>
              </a:r>
              <a:endParaRPr lang="zh-CN" altLang="en-US" sz="1200" baseline="-2500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6110" name="文本框 107"/>
            <p:cNvSpPr txBox="1">
              <a:spLocks noChangeArrowheads="1"/>
            </p:cNvSpPr>
            <p:nvPr/>
          </p:nvSpPr>
          <p:spPr bwMode="auto">
            <a:xfrm>
              <a:off x="6200988" y="2821824"/>
              <a:ext cx="71972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1200">
                  <a:latin typeface="+mn-lt"/>
                  <a:ea typeface="+mn-ea"/>
                  <a:cs typeface="+mn-ea"/>
                  <a:sym typeface="+mn-lt"/>
                </a:rPr>
                <a:t>DIP×8</a:t>
              </a:r>
              <a:endParaRPr lang="zh-CN" altLang="en-US" sz="1200" baseline="-2500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6111" name="文本框 108"/>
            <p:cNvSpPr txBox="1">
              <a:spLocks noChangeArrowheads="1"/>
            </p:cNvSpPr>
            <p:nvPr/>
          </p:nvSpPr>
          <p:spPr bwMode="auto">
            <a:xfrm>
              <a:off x="5361082" y="1668680"/>
              <a:ext cx="79151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1200">
                  <a:latin typeface="+mn-lt"/>
                  <a:ea typeface="+mn-ea"/>
                  <a:cs typeface="+mn-ea"/>
                  <a:sym typeface="+mn-lt"/>
                </a:rPr>
                <a:t>LED×8</a:t>
              </a:r>
              <a:endParaRPr lang="zh-CN" altLang="en-US" sz="1200" baseline="-2500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6112" name="文本框 109"/>
            <p:cNvSpPr txBox="1">
              <a:spLocks noChangeArrowheads="1"/>
            </p:cNvSpPr>
            <p:nvPr/>
          </p:nvSpPr>
          <p:spPr bwMode="auto">
            <a:xfrm>
              <a:off x="3819947" y="1668534"/>
              <a:ext cx="845761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1200">
                  <a:latin typeface="+mn-lt"/>
                  <a:ea typeface="+mn-ea"/>
                  <a:cs typeface="+mn-ea"/>
                  <a:sym typeface="+mn-lt"/>
                </a:rPr>
                <a:t>LS04×8</a:t>
              </a:r>
              <a:endParaRPr lang="zh-CN" altLang="en-US" sz="1200" baseline="-2500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6113" name="文本框 110"/>
            <p:cNvSpPr txBox="1">
              <a:spLocks noChangeArrowheads="1"/>
            </p:cNvSpPr>
            <p:nvPr/>
          </p:nvSpPr>
          <p:spPr bwMode="auto">
            <a:xfrm>
              <a:off x="1880450" y="1378885"/>
              <a:ext cx="846692" cy="2769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1200" dirty="0">
                  <a:latin typeface="+mn-lt"/>
                  <a:ea typeface="+mn-ea"/>
                  <a:cs typeface="+mn-ea"/>
                  <a:sym typeface="+mn-lt"/>
                </a:rPr>
                <a:t>82C55A</a:t>
              </a:r>
              <a:endParaRPr lang="zh-CN" altLang="en-US" sz="1200" baseline="-250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6114" name="椭圆 112"/>
            <p:cNvSpPr>
              <a:spLocks noChangeArrowheads="1"/>
            </p:cNvSpPr>
            <p:nvPr/>
          </p:nvSpPr>
          <p:spPr bwMode="auto">
            <a:xfrm>
              <a:off x="3339156" y="5072790"/>
              <a:ext cx="57946" cy="57946"/>
            </a:xfrm>
            <a:prstGeom prst="ellipse">
              <a:avLst/>
            </a:prstGeom>
            <a:solidFill>
              <a:schemeClr val="tx1"/>
            </a:solidFill>
            <a:ln w="9525" algn="ctr">
              <a:solidFill>
                <a:srgbClr val="000000"/>
              </a:solidFill>
              <a:round/>
            </a:ln>
          </p:spPr>
          <p:txBody>
            <a:bodyPr/>
            <a:lstStyle>
              <a:lvl1pPr marL="195580" indent="-19558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>
                <a:buFontTx/>
                <a:buChar char="•"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6115" name="椭圆 113"/>
            <p:cNvSpPr>
              <a:spLocks noChangeArrowheads="1"/>
            </p:cNvSpPr>
            <p:nvPr/>
          </p:nvSpPr>
          <p:spPr bwMode="auto">
            <a:xfrm>
              <a:off x="3573033" y="5071283"/>
              <a:ext cx="57946" cy="57946"/>
            </a:xfrm>
            <a:prstGeom prst="ellipse">
              <a:avLst/>
            </a:prstGeom>
            <a:solidFill>
              <a:schemeClr val="tx1"/>
            </a:solidFill>
            <a:ln w="9525" algn="ctr">
              <a:solidFill>
                <a:srgbClr val="000000"/>
              </a:solidFill>
              <a:round/>
            </a:ln>
          </p:spPr>
          <p:txBody>
            <a:bodyPr/>
            <a:lstStyle>
              <a:lvl1pPr marL="195580" indent="-19558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>
                <a:buFontTx/>
                <a:buChar char="•"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6116" name="椭圆 114"/>
            <p:cNvSpPr>
              <a:spLocks noChangeArrowheads="1"/>
            </p:cNvSpPr>
            <p:nvPr/>
          </p:nvSpPr>
          <p:spPr bwMode="auto">
            <a:xfrm>
              <a:off x="3828738" y="5071283"/>
              <a:ext cx="57946" cy="57946"/>
            </a:xfrm>
            <a:prstGeom prst="ellipse">
              <a:avLst/>
            </a:prstGeom>
            <a:solidFill>
              <a:schemeClr val="tx1"/>
            </a:solidFill>
            <a:ln w="9525" algn="ctr">
              <a:solidFill>
                <a:srgbClr val="000000"/>
              </a:solidFill>
              <a:round/>
            </a:ln>
          </p:spPr>
          <p:txBody>
            <a:bodyPr/>
            <a:lstStyle>
              <a:lvl1pPr marL="195580" indent="-19558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>
                <a:buFontTx/>
                <a:buChar char="•"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cxnSp>
          <p:nvCxnSpPr>
            <p:cNvPr id="46117" name="直接连接符 116"/>
            <p:cNvCxnSpPr>
              <a:cxnSpLocks noChangeShapeType="1"/>
            </p:cNvCxnSpPr>
            <p:nvPr/>
          </p:nvCxnSpPr>
          <p:spPr bwMode="auto">
            <a:xfrm>
              <a:off x="3878198" y="5102637"/>
              <a:ext cx="247670" cy="811"/>
            </a:xfrm>
            <a:prstGeom prst="line">
              <a:avLst/>
            </a:prstGeom>
            <a:noFill/>
            <a:ln w="9525" algn="ctr">
              <a:solidFill>
                <a:srgbClr val="00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cxnSp>
          <p:nvCxnSpPr>
            <p:cNvPr id="46118" name="直接连接符 118"/>
            <p:cNvCxnSpPr>
              <a:cxnSpLocks noChangeShapeType="1"/>
            </p:cNvCxnSpPr>
            <p:nvPr/>
          </p:nvCxnSpPr>
          <p:spPr bwMode="auto">
            <a:xfrm>
              <a:off x="3583900" y="5021726"/>
              <a:ext cx="301567" cy="0"/>
            </a:xfrm>
            <a:prstGeom prst="line">
              <a:avLst/>
            </a:prstGeom>
            <a:noFill/>
            <a:ln w="28575" algn="ctr">
              <a:solidFill>
                <a:srgbClr val="00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sp>
          <p:nvSpPr>
            <p:cNvPr id="46119" name="矩形 121"/>
            <p:cNvSpPr>
              <a:spLocks noChangeArrowheads="1"/>
            </p:cNvSpPr>
            <p:nvPr/>
          </p:nvSpPr>
          <p:spPr bwMode="auto">
            <a:xfrm>
              <a:off x="3693191" y="4975783"/>
              <a:ext cx="86044" cy="45719"/>
            </a:xfrm>
            <a:prstGeom prst="rect">
              <a:avLst/>
            </a:prstGeom>
            <a:solidFill>
              <a:schemeClr val="tx1"/>
            </a:solidFill>
            <a:ln w="9525" algn="ctr">
              <a:solidFill>
                <a:srgbClr val="000000"/>
              </a:solidFill>
              <a:round/>
            </a:ln>
          </p:spPr>
          <p:txBody>
            <a:bodyPr/>
            <a:lstStyle>
              <a:lvl1pPr marL="195580" indent="-19558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>
                <a:buFontTx/>
                <a:buChar char="•"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6120" name="左右箭头 172"/>
            <p:cNvSpPr>
              <a:spLocks noChangeArrowheads="1"/>
            </p:cNvSpPr>
            <p:nvPr/>
          </p:nvSpPr>
          <p:spPr bwMode="auto">
            <a:xfrm>
              <a:off x="861785" y="3430956"/>
              <a:ext cx="950614" cy="259930"/>
            </a:xfrm>
            <a:prstGeom prst="leftRightArrow">
              <a:avLst>
                <a:gd name="adj1" fmla="val 50000"/>
                <a:gd name="adj2" fmla="val 49999"/>
              </a:avLst>
            </a:prstGeom>
            <a:solidFill>
              <a:schemeClr val="bg1"/>
            </a:solidFill>
            <a:ln w="9525" algn="ctr">
              <a:solidFill>
                <a:srgbClr val="000000"/>
              </a:solidFill>
              <a:round/>
            </a:ln>
          </p:spPr>
          <p:txBody>
            <a:bodyPr/>
            <a:lstStyle>
              <a:lvl1pPr marL="195580" indent="-19558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>
                <a:buFontTx/>
                <a:buChar char="•"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6121" name="文本框 173"/>
            <p:cNvSpPr txBox="1">
              <a:spLocks noChangeArrowheads="1"/>
            </p:cNvSpPr>
            <p:nvPr/>
          </p:nvSpPr>
          <p:spPr bwMode="auto">
            <a:xfrm>
              <a:off x="384139" y="3432371"/>
              <a:ext cx="51203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1200">
                  <a:latin typeface="+mn-lt"/>
                  <a:ea typeface="+mn-ea"/>
                  <a:cs typeface="+mn-ea"/>
                  <a:sym typeface="+mn-lt"/>
                </a:rPr>
                <a:t>CPU</a:t>
              </a:r>
              <a:endParaRPr lang="zh-CN" altLang="en-US" sz="1200" baseline="-2500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75" name="丁字箭头 174"/>
            <p:cNvSpPr/>
            <p:nvPr/>
          </p:nvSpPr>
          <p:spPr bwMode="auto">
            <a:xfrm>
              <a:off x="2653039" y="3173965"/>
              <a:ext cx="4336154" cy="520589"/>
            </a:xfrm>
            <a:prstGeom prst="leftRightUpArrow">
              <a:avLst/>
            </a:prstGeom>
            <a:solidFill>
              <a:schemeClr val="bg1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195580" indent="-195580" algn="ctr">
                <a:buFontTx/>
                <a:buChar char="•"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6123" name="矩形 49"/>
            <p:cNvSpPr>
              <a:spLocks noChangeArrowheads="1"/>
            </p:cNvSpPr>
            <p:nvPr/>
          </p:nvSpPr>
          <p:spPr bwMode="auto">
            <a:xfrm>
              <a:off x="4683502" y="2833653"/>
              <a:ext cx="287324" cy="479836"/>
            </a:xfrm>
            <a:prstGeom prst="rect">
              <a:avLst/>
            </a:prstGeom>
            <a:solidFill>
              <a:schemeClr val="bg1"/>
            </a:solidFill>
            <a:ln w="28575" algn="ctr">
              <a:solidFill>
                <a:srgbClr val="000000"/>
              </a:solidFill>
              <a:round/>
            </a:ln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zh-CN" altLang="en-US" sz="1200">
                  <a:latin typeface="+mn-lt"/>
                  <a:ea typeface="+mn-ea"/>
                  <a:cs typeface="+mn-ea"/>
                  <a:sym typeface="+mn-lt"/>
                </a:rPr>
                <a:t>排阻</a:t>
              </a:r>
              <a:endParaRPr lang="zh-CN" altLang="en-US" sz="120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6124" name="矩形 156"/>
            <p:cNvSpPr>
              <a:spLocks noChangeArrowheads="1"/>
            </p:cNvSpPr>
            <p:nvPr/>
          </p:nvSpPr>
          <p:spPr bwMode="auto">
            <a:xfrm>
              <a:off x="6181561" y="3077199"/>
              <a:ext cx="802204" cy="1097317"/>
            </a:xfrm>
            <a:prstGeom prst="rect">
              <a:avLst/>
            </a:prstGeom>
            <a:solidFill>
              <a:schemeClr val="bg1"/>
            </a:solidFill>
            <a:ln w="28575" algn="ctr">
              <a:solidFill>
                <a:srgbClr val="000000"/>
              </a:solidFill>
              <a:round/>
            </a:ln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/>
              <a:endParaRPr lang="zh-CN" altLang="en-US" sz="1600"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46125" name="组合 127"/>
            <p:cNvGrpSpPr/>
            <p:nvPr/>
          </p:nvGrpSpPr>
          <p:grpSpPr bwMode="auto">
            <a:xfrm>
              <a:off x="6207364" y="3136461"/>
              <a:ext cx="671148" cy="94612"/>
              <a:chOff x="6630667" y="5613149"/>
              <a:chExt cx="671148" cy="94612"/>
            </a:xfrm>
          </p:grpSpPr>
          <p:cxnSp>
            <p:nvCxnSpPr>
              <p:cNvPr id="46157" name="直接连接符 123"/>
              <p:cNvCxnSpPr>
                <a:cxnSpLocks noChangeShapeType="1"/>
              </p:cNvCxnSpPr>
              <p:nvPr/>
            </p:nvCxnSpPr>
            <p:spPr bwMode="auto">
              <a:xfrm>
                <a:off x="6630667" y="5703007"/>
                <a:ext cx="218609" cy="0"/>
              </a:xfrm>
              <a:prstGeom prst="line">
                <a:avLst/>
              </a:prstGeom>
              <a:noFill/>
              <a:ln w="9525" algn="ctr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46158" name="直接连接符 125"/>
              <p:cNvCxnSpPr>
                <a:cxnSpLocks noChangeShapeType="1"/>
              </p:cNvCxnSpPr>
              <p:nvPr/>
            </p:nvCxnSpPr>
            <p:spPr bwMode="auto">
              <a:xfrm flipV="1">
                <a:off x="6849276" y="5613149"/>
                <a:ext cx="242983" cy="89858"/>
              </a:xfrm>
              <a:prstGeom prst="line">
                <a:avLst/>
              </a:prstGeom>
              <a:noFill/>
              <a:ln w="19050" algn="ctr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46159" name="直接连接符 126"/>
              <p:cNvCxnSpPr>
                <a:cxnSpLocks noChangeShapeType="1"/>
              </p:cNvCxnSpPr>
              <p:nvPr/>
            </p:nvCxnSpPr>
            <p:spPr bwMode="auto">
              <a:xfrm>
                <a:off x="7083206" y="5707761"/>
                <a:ext cx="218609" cy="0"/>
              </a:xfrm>
              <a:prstGeom prst="line">
                <a:avLst/>
              </a:prstGeom>
              <a:noFill/>
              <a:ln w="9525" algn="ctr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cxnSp>
        </p:grpSp>
        <p:grpSp>
          <p:nvGrpSpPr>
            <p:cNvPr id="46126" name="组合 128"/>
            <p:cNvGrpSpPr/>
            <p:nvPr/>
          </p:nvGrpSpPr>
          <p:grpSpPr bwMode="auto">
            <a:xfrm>
              <a:off x="6203371" y="3260116"/>
              <a:ext cx="671148" cy="94612"/>
              <a:chOff x="6630667" y="5613149"/>
              <a:chExt cx="671148" cy="94612"/>
            </a:xfrm>
          </p:grpSpPr>
          <p:cxnSp>
            <p:nvCxnSpPr>
              <p:cNvPr id="46154" name="直接连接符 129"/>
              <p:cNvCxnSpPr>
                <a:cxnSpLocks noChangeShapeType="1"/>
              </p:cNvCxnSpPr>
              <p:nvPr/>
            </p:nvCxnSpPr>
            <p:spPr bwMode="auto">
              <a:xfrm>
                <a:off x="6630667" y="5703007"/>
                <a:ext cx="218609" cy="0"/>
              </a:xfrm>
              <a:prstGeom prst="line">
                <a:avLst/>
              </a:prstGeom>
              <a:noFill/>
              <a:ln w="9525" algn="ctr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46155" name="直接连接符 130"/>
              <p:cNvCxnSpPr>
                <a:cxnSpLocks noChangeShapeType="1"/>
              </p:cNvCxnSpPr>
              <p:nvPr/>
            </p:nvCxnSpPr>
            <p:spPr bwMode="auto">
              <a:xfrm flipV="1">
                <a:off x="6849276" y="5613149"/>
                <a:ext cx="242983" cy="89858"/>
              </a:xfrm>
              <a:prstGeom prst="line">
                <a:avLst/>
              </a:prstGeom>
              <a:noFill/>
              <a:ln w="19050" algn="ctr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46156" name="直接连接符 131"/>
              <p:cNvCxnSpPr>
                <a:cxnSpLocks noChangeShapeType="1"/>
              </p:cNvCxnSpPr>
              <p:nvPr/>
            </p:nvCxnSpPr>
            <p:spPr bwMode="auto">
              <a:xfrm>
                <a:off x="7083206" y="5707761"/>
                <a:ext cx="218609" cy="0"/>
              </a:xfrm>
              <a:prstGeom prst="line">
                <a:avLst/>
              </a:prstGeom>
              <a:noFill/>
              <a:ln w="9525" algn="ctr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cxnSp>
        </p:grpSp>
        <p:grpSp>
          <p:nvGrpSpPr>
            <p:cNvPr id="46127" name="组合 132"/>
            <p:cNvGrpSpPr/>
            <p:nvPr/>
          </p:nvGrpSpPr>
          <p:grpSpPr bwMode="auto">
            <a:xfrm>
              <a:off x="6201850" y="3376304"/>
              <a:ext cx="671148" cy="94612"/>
              <a:chOff x="6630667" y="5613149"/>
              <a:chExt cx="671148" cy="94612"/>
            </a:xfrm>
          </p:grpSpPr>
          <p:cxnSp>
            <p:nvCxnSpPr>
              <p:cNvPr id="46151" name="直接连接符 133"/>
              <p:cNvCxnSpPr>
                <a:cxnSpLocks noChangeShapeType="1"/>
              </p:cNvCxnSpPr>
              <p:nvPr/>
            </p:nvCxnSpPr>
            <p:spPr bwMode="auto">
              <a:xfrm>
                <a:off x="6630667" y="5703007"/>
                <a:ext cx="218609" cy="0"/>
              </a:xfrm>
              <a:prstGeom prst="line">
                <a:avLst/>
              </a:prstGeom>
              <a:noFill/>
              <a:ln w="9525" algn="ctr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46152" name="直接连接符 134"/>
              <p:cNvCxnSpPr>
                <a:cxnSpLocks noChangeShapeType="1"/>
              </p:cNvCxnSpPr>
              <p:nvPr/>
            </p:nvCxnSpPr>
            <p:spPr bwMode="auto">
              <a:xfrm flipV="1">
                <a:off x="6849276" y="5613149"/>
                <a:ext cx="242983" cy="89858"/>
              </a:xfrm>
              <a:prstGeom prst="line">
                <a:avLst/>
              </a:prstGeom>
              <a:noFill/>
              <a:ln w="19050" algn="ctr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46153" name="直接连接符 135"/>
              <p:cNvCxnSpPr>
                <a:cxnSpLocks noChangeShapeType="1"/>
              </p:cNvCxnSpPr>
              <p:nvPr/>
            </p:nvCxnSpPr>
            <p:spPr bwMode="auto">
              <a:xfrm>
                <a:off x="7083206" y="5707761"/>
                <a:ext cx="218609" cy="0"/>
              </a:xfrm>
              <a:prstGeom prst="line">
                <a:avLst/>
              </a:prstGeom>
              <a:noFill/>
              <a:ln w="9525" algn="ctr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cxnSp>
        </p:grpSp>
        <p:grpSp>
          <p:nvGrpSpPr>
            <p:cNvPr id="46128" name="组合 136"/>
            <p:cNvGrpSpPr/>
            <p:nvPr/>
          </p:nvGrpSpPr>
          <p:grpSpPr bwMode="auto">
            <a:xfrm>
              <a:off x="6200349" y="3510598"/>
              <a:ext cx="671148" cy="94612"/>
              <a:chOff x="6630667" y="5613149"/>
              <a:chExt cx="671148" cy="94612"/>
            </a:xfrm>
          </p:grpSpPr>
          <p:cxnSp>
            <p:nvCxnSpPr>
              <p:cNvPr id="46148" name="直接连接符 137"/>
              <p:cNvCxnSpPr>
                <a:cxnSpLocks noChangeShapeType="1"/>
              </p:cNvCxnSpPr>
              <p:nvPr/>
            </p:nvCxnSpPr>
            <p:spPr bwMode="auto">
              <a:xfrm>
                <a:off x="6630667" y="5703007"/>
                <a:ext cx="218609" cy="0"/>
              </a:xfrm>
              <a:prstGeom prst="line">
                <a:avLst/>
              </a:prstGeom>
              <a:noFill/>
              <a:ln w="9525" algn="ctr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46149" name="直接连接符 138"/>
              <p:cNvCxnSpPr>
                <a:cxnSpLocks noChangeShapeType="1"/>
              </p:cNvCxnSpPr>
              <p:nvPr/>
            </p:nvCxnSpPr>
            <p:spPr bwMode="auto">
              <a:xfrm flipV="1">
                <a:off x="6849276" y="5613149"/>
                <a:ext cx="242983" cy="89858"/>
              </a:xfrm>
              <a:prstGeom prst="line">
                <a:avLst/>
              </a:prstGeom>
              <a:noFill/>
              <a:ln w="19050" algn="ctr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46150" name="直接连接符 139"/>
              <p:cNvCxnSpPr>
                <a:cxnSpLocks noChangeShapeType="1"/>
              </p:cNvCxnSpPr>
              <p:nvPr/>
            </p:nvCxnSpPr>
            <p:spPr bwMode="auto">
              <a:xfrm>
                <a:off x="7083206" y="5707761"/>
                <a:ext cx="218609" cy="0"/>
              </a:xfrm>
              <a:prstGeom prst="line">
                <a:avLst/>
              </a:prstGeom>
              <a:noFill/>
              <a:ln w="9525" algn="ctr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cxnSp>
        </p:grpSp>
        <p:grpSp>
          <p:nvGrpSpPr>
            <p:cNvPr id="46129" name="组合 140"/>
            <p:cNvGrpSpPr/>
            <p:nvPr/>
          </p:nvGrpSpPr>
          <p:grpSpPr bwMode="auto">
            <a:xfrm>
              <a:off x="6198840" y="3626786"/>
              <a:ext cx="671148" cy="94612"/>
              <a:chOff x="6630667" y="5613149"/>
              <a:chExt cx="671148" cy="94612"/>
            </a:xfrm>
          </p:grpSpPr>
          <p:cxnSp>
            <p:nvCxnSpPr>
              <p:cNvPr id="46145" name="直接连接符 141"/>
              <p:cNvCxnSpPr>
                <a:cxnSpLocks noChangeShapeType="1"/>
              </p:cNvCxnSpPr>
              <p:nvPr/>
            </p:nvCxnSpPr>
            <p:spPr bwMode="auto">
              <a:xfrm>
                <a:off x="6630667" y="5703007"/>
                <a:ext cx="218609" cy="0"/>
              </a:xfrm>
              <a:prstGeom prst="line">
                <a:avLst/>
              </a:prstGeom>
              <a:noFill/>
              <a:ln w="9525" algn="ctr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46146" name="直接连接符 142"/>
              <p:cNvCxnSpPr>
                <a:cxnSpLocks noChangeShapeType="1"/>
              </p:cNvCxnSpPr>
              <p:nvPr/>
            </p:nvCxnSpPr>
            <p:spPr bwMode="auto">
              <a:xfrm flipV="1">
                <a:off x="6849276" y="5613149"/>
                <a:ext cx="242983" cy="89858"/>
              </a:xfrm>
              <a:prstGeom prst="line">
                <a:avLst/>
              </a:prstGeom>
              <a:noFill/>
              <a:ln w="19050" algn="ctr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46147" name="直接连接符 143"/>
              <p:cNvCxnSpPr>
                <a:cxnSpLocks noChangeShapeType="1"/>
              </p:cNvCxnSpPr>
              <p:nvPr/>
            </p:nvCxnSpPr>
            <p:spPr bwMode="auto">
              <a:xfrm>
                <a:off x="7083206" y="5707761"/>
                <a:ext cx="218609" cy="0"/>
              </a:xfrm>
              <a:prstGeom prst="line">
                <a:avLst/>
              </a:prstGeom>
              <a:noFill/>
              <a:ln w="9525" algn="ctr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cxnSp>
        </p:grpSp>
        <p:grpSp>
          <p:nvGrpSpPr>
            <p:cNvPr id="46130" name="组合 144"/>
            <p:cNvGrpSpPr/>
            <p:nvPr/>
          </p:nvGrpSpPr>
          <p:grpSpPr bwMode="auto">
            <a:xfrm>
              <a:off x="6197331" y="3742974"/>
              <a:ext cx="671148" cy="94612"/>
              <a:chOff x="6630667" y="5613149"/>
              <a:chExt cx="671148" cy="94612"/>
            </a:xfrm>
          </p:grpSpPr>
          <p:cxnSp>
            <p:nvCxnSpPr>
              <p:cNvPr id="46142" name="直接连接符 145"/>
              <p:cNvCxnSpPr>
                <a:cxnSpLocks noChangeShapeType="1"/>
              </p:cNvCxnSpPr>
              <p:nvPr/>
            </p:nvCxnSpPr>
            <p:spPr bwMode="auto">
              <a:xfrm>
                <a:off x="6630667" y="5703007"/>
                <a:ext cx="218609" cy="0"/>
              </a:xfrm>
              <a:prstGeom prst="line">
                <a:avLst/>
              </a:prstGeom>
              <a:noFill/>
              <a:ln w="9525" algn="ctr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46143" name="直接连接符 146"/>
              <p:cNvCxnSpPr>
                <a:cxnSpLocks noChangeShapeType="1"/>
              </p:cNvCxnSpPr>
              <p:nvPr/>
            </p:nvCxnSpPr>
            <p:spPr bwMode="auto">
              <a:xfrm flipV="1">
                <a:off x="6849276" y="5613149"/>
                <a:ext cx="242983" cy="89858"/>
              </a:xfrm>
              <a:prstGeom prst="line">
                <a:avLst/>
              </a:prstGeom>
              <a:noFill/>
              <a:ln w="19050" algn="ctr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46144" name="直接连接符 147"/>
              <p:cNvCxnSpPr>
                <a:cxnSpLocks noChangeShapeType="1"/>
              </p:cNvCxnSpPr>
              <p:nvPr/>
            </p:nvCxnSpPr>
            <p:spPr bwMode="auto">
              <a:xfrm>
                <a:off x="7083206" y="5707761"/>
                <a:ext cx="218609" cy="0"/>
              </a:xfrm>
              <a:prstGeom prst="line">
                <a:avLst/>
              </a:prstGeom>
              <a:noFill/>
              <a:ln w="9525" algn="ctr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cxnSp>
        </p:grpSp>
        <p:grpSp>
          <p:nvGrpSpPr>
            <p:cNvPr id="46131" name="组合 148"/>
            <p:cNvGrpSpPr/>
            <p:nvPr/>
          </p:nvGrpSpPr>
          <p:grpSpPr bwMode="auto">
            <a:xfrm>
              <a:off x="6200349" y="3858489"/>
              <a:ext cx="671148" cy="94612"/>
              <a:chOff x="6630667" y="5613149"/>
              <a:chExt cx="671148" cy="94612"/>
            </a:xfrm>
          </p:grpSpPr>
          <p:cxnSp>
            <p:nvCxnSpPr>
              <p:cNvPr id="46139" name="直接连接符 149"/>
              <p:cNvCxnSpPr>
                <a:cxnSpLocks noChangeShapeType="1"/>
              </p:cNvCxnSpPr>
              <p:nvPr/>
            </p:nvCxnSpPr>
            <p:spPr bwMode="auto">
              <a:xfrm>
                <a:off x="6630667" y="5703007"/>
                <a:ext cx="218609" cy="0"/>
              </a:xfrm>
              <a:prstGeom prst="line">
                <a:avLst/>
              </a:prstGeom>
              <a:noFill/>
              <a:ln w="9525" algn="ctr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46140" name="直接连接符 150"/>
              <p:cNvCxnSpPr>
                <a:cxnSpLocks noChangeShapeType="1"/>
              </p:cNvCxnSpPr>
              <p:nvPr/>
            </p:nvCxnSpPr>
            <p:spPr bwMode="auto">
              <a:xfrm flipV="1">
                <a:off x="6849276" y="5613149"/>
                <a:ext cx="242983" cy="89858"/>
              </a:xfrm>
              <a:prstGeom prst="line">
                <a:avLst/>
              </a:prstGeom>
              <a:noFill/>
              <a:ln w="19050" algn="ctr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46141" name="直接连接符 151"/>
              <p:cNvCxnSpPr>
                <a:cxnSpLocks noChangeShapeType="1"/>
              </p:cNvCxnSpPr>
              <p:nvPr/>
            </p:nvCxnSpPr>
            <p:spPr bwMode="auto">
              <a:xfrm>
                <a:off x="7083206" y="5707761"/>
                <a:ext cx="218609" cy="0"/>
              </a:xfrm>
              <a:prstGeom prst="line">
                <a:avLst/>
              </a:prstGeom>
              <a:noFill/>
              <a:ln w="9525" algn="ctr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cxnSp>
        </p:grpSp>
        <p:grpSp>
          <p:nvGrpSpPr>
            <p:cNvPr id="46132" name="组合 152"/>
            <p:cNvGrpSpPr/>
            <p:nvPr/>
          </p:nvGrpSpPr>
          <p:grpSpPr bwMode="auto">
            <a:xfrm>
              <a:off x="6202899" y="3976574"/>
              <a:ext cx="671148" cy="94612"/>
              <a:chOff x="6630667" y="5613149"/>
              <a:chExt cx="671148" cy="94612"/>
            </a:xfrm>
          </p:grpSpPr>
          <p:cxnSp>
            <p:nvCxnSpPr>
              <p:cNvPr id="46136" name="直接连接符 153"/>
              <p:cNvCxnSpPr>
                <a:cxnSpLocks noChangeShapeType="1"/>
              </p:cNvCxnSpPr>
              <p:nvPr/>
            </p:nvCxnSpPr>
            <p:spPr bwMode="auto">
              <a:xfrm>
                <a:off x="6630667" y="5703007"/>
                <a:ext cx="218609" cy="0"/>
              </a:xfrm>
              <a:prstGeom prst="line">
                <a:avLst/>
              </a:prstGeom>
              <a:noFill/>
              <a:ln w="9525" algn="ctr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46137" name="直接连接符 154"/>
              <p:cNvCxnSpPr>
                <a:cxnSpLocks noChangeShapeType="1"/>
              </p:cNvCxnSpPr>
              <p:nvPr/>
            </p:nvCxnSpPr>
            <p:spPr bwMode="auto">
              <a:xfrm flipV="1">
                <a:off x="6849276" y="5613149"/>
                <a:ext cx="242983" cy="89858"/>
              </a:xfrm>
              <a:prstGeom prst="line">
                <a:avLst/>
              </a:prstGeom>
              <a:noFill/>
              <a:ln w="19050" algn="ctr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46138" name="直接连接符 155"/>
              <p:cNvCxnSpPr>
                <a:cxnSpLocks noChangeShapeType="1"/>
              </p:cNvCxnSpPr>
              <p:nvPr/>
            </p:nvCxnSpPr>
            <p:spPr bwMode="auto">
              <a:xfrm>
                <a:off x="7083206" y="5707761"/>
                <a:ext cx="218609" cy="0"/>
              </a:xfrm>
              <a:prstGeom prst="line">
                <a:avLst/>
              </a:prstGeom>
              <a:noFill/>
              <a:ln w="9525" algn="ctr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cxnSp>
        </p:grpSp>
        <p:cxnSp>
          <p:nvCxnSpPr>
            <p:cNvPr id="46133" name="直接连接符 158"/>
            <p:cNvCxnSpPr>
              <a:cxnSpLocks noChangeShapeType="1"/>
            </p:cNvCxnSpPr>
            <p:nvPr/>
          </p:nvCxnSpPr>
          <p:spPr bwMode="auto">
            <a:xfrm>
              <a:off x="6880550" y="3231073"/>
              <a:ext cx="0" cy="1115608"/>
            </a:xfrm>
            <a:prstGeom prst="line">
              <a:avLst/>
            </a:prstGeom>
            <a:noFill/>
            <a:ln w="9525" algn="ctr">
              <a:solidFill>
                <a:srgbClr val="00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cxnSp>
          <p:nvCxnSpPr>
            <p:cNvPr id="46134" name="直接连接符 161"/>
            <p:cNvCxnSpPr>
              <a:cxnSpLocks noChangeShapeType="1"/>
            </p:cNvCxnSpPr>
            <p:nvPr/>
          </p:nvCxnSpPr>
          <p:spPr bwMode="auto">
            <a:xfrm>
              <a:off x="6789359" y="4346681"/>
              <a:ext cx="194406" cy="0"/>
            </a:xfrm>
            <a:prstGeom prst="line">
              <a:avLst/>
            </a:prstGeom>
            <a:noFill/>
            <a:ln w="28575" algn="ctr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sp>
          <p:nvSpPr>
            <p:cNvPr id="46135" name="矩形 177"/>
            <p:cNvSpPr>
              <a:spLocks noChangeArrowheads="1"/>
            </p:cNvSpPr>
            <p:nvPr/>
          </p:nvSpPr>
          <p:spPr bwMode="auto">
            <a:xfrm>
              <a:off x="6057363" y="3073571"/>
              <a:ext cx="116778" cy="110094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ts val="1000"/>
                </a:lnSpc>
              </a:pPr>
              <a:r>
                <a:rPr lang="en-US" altLang="zh-CN" sz="1000">
                  <a:latin typeface="+mn-lt"/>
                  <a:ea typeface="+mn-ea"/>
                  <a:cs typeface="+mn-ea"/>
                  <a:sym typeface="+mn-lt"/>
                </a:rPr>
                <a:t>7</a:t>
              </a:r>
              <a:endParaRPr lang="en-US" altLang="zh-CN" sz="1000">
                <a:latin typeface="+mn-lt"/>
                <a:ea typeface="+mn-ea"/>
                <a:cs typeface="+mn-ea"/>
                <a:sym typeface="+mn-lt"/>
              </a:endParaRPr>
            </a:p>
            <a:p>
              <a:pPr algn="ctr">
                <a:lnSpc>
                  <a:spcPts val="1000"/>
                </a:lnSpc>
              </a:pPr>
              <a:r>
                <a:rPr lang="en-US" altLang="zh-CN" sz="1000">
                  <a:latin typeface="+mn-lt"/>
                  <a:ea typeface="+mn-ea"/>
                  <a:cs typeface="+mn-ea"/>
                  <a:sym typeface="+mn-lt"/>
                </a:rPr>
                <a:t>6</a:t>
              </a:r>
              <a:endParaRPr lang="en-US" altLang="zh-CN" sz="1000">
                <a:latin typeface="+mn-lt"/>
                <a:ea typeface="+mn-ea"/>
                <a:cs typeface="+mn-ea"/>
                <a:sym typeface="+mn-lt"/>
              </a:endParaRPr>
            </a:p>
            <a:p>
              <a:pPr algn="ctr">
                <a:lnSpc>
                  <a:spcPts val="1000"/>
                </a:lnSpc>
              </a:pPr>
              <a:r>
                <a:rPr lang="en-US" altLang="zh-CN" sz="1000">
                  <a:latin typeface="+mn-lt"/>
                  <a:ea typeface="+mn-ea"/>
                  <a:cs typeface="+mn-ea"/>
                  <a:sym typeface="+mn-lt"/>
                </a:rPr>
                <a:t>5</a:t>
              </a:r>
              <a:endParaRPr lang="en-US" altLang="zh-CN" sz="1000">
                <a:latin typeface="+mn-lt"/>
                <a:ea typeface="+mn-ea"/>
                <a:cs typeface="+mn-ea"/>
                <a:sym typeface="+mn-lt"/>
              </a:endParaRPr>
            </a:p>
            <a:p>
              <a:pPr algn="ctr">
                <a:lnSpc>
                  <a:spcPts val="1000"/>
                </a:lnSpc>
              </a:pPr>
              <a:r>
                <a:rPr lang="en-US" altLang="zh-CN" sz="1000">
                  <a:latin typeface="+mn-lt"/>
                  <a:ea typeface="+mn-ea"/>
                  <a:cs typeface="+mn-ea"/>
                  <a:sym typeface="+mn-lt"/>
                </a:rPr>
                <a:t>4</a:t>
              </a:r>
              <a:endParaRPr lang="en-US" altLang="zh-CN" sz="1000">
                <a:latin typeface="+mn-lt"/>
                <a:ea typeface="+mn-ea"/>
                <a:cs typeface="+mn-ea"/>
                <a:sym typeface="+mn-lt"/>
              </a:endParaRPr>
            </a:p>
            <a:p>
              <a:pPr algn="ctr">
                <a:lnSpc>
                  <a:spcPts val="1000"/>
                </a:lnSpc>
              </a:pPr>
              <a:r>
                <a:rPr lang="en-US" altLang="zh-CN" sz="1000">
                  <a:latin typeface="+mn-lt"/>
                  <a:ea typeface="+mn-ea"/>
                  <a:cs typeface="+mn-ea"/>
                  <a:sym typeface="+mn-lt"/>
                </a:rPr>
                <a:t>3</a:t>
              </a:r>
              <a:endParaRPr lang="en-US" altLang="zh-CN" sz="1000">
                <a:latin typeface="+mn-lt"/>
                <a:ea typeface="+mn-ea"/>
                <a:cs typeface="+mn-ea"/>
                <a:sym typeface="+mn-lt"/>
              </a:endParaRPr>
            </a:p>
            <a:p>
              <a:pPr algn="ctr">
                <a:lnSpc>
                  <a:spcPts val="1000"/>
                </a:lnSpc>
              </a:pPr>
              <a:r>
                <a:rPr lang="en-US" altLang="zh-CN" sz="1000">
                  <a:latin typeface="+mn-lt"/>
                  <a:ea typeface="+mn-ea"/>
                  <a:cs typeface="+mn-ea"/>
                  <a:sym typeface="+mn-lt"/>
                </a:rPr>
                <a:t>2</a:t>
              </a:r>
              <a:endParaRPr lang="en-US" altLang="zh-CN" sz="1000">
                <a:latin typeface="+mn-lt"/>
                <a:ea typeface="+mn-ea"/>
                <a:cs typeface="+mn-ea"/>
                <a:sym typeface="+mn-lt"/>
              </a:endParaRPr>
            </a:p>
            <a:p>
              <a:pPr algn="ctr">
                <a:lnSpc>
                  <a:spcPts val="1000"/>
                </a:lnSpc>
              </a:pPr>
              <a:r>
                <a:rPr lang="en-US" altLang="zh-CN" sz="1000">
                  <a:latin typeface="+mn-lt"/>
                  <a:ea typeface="+mn-ea"/>
                  <a:cs typeface="+mn-ea"/>
                  <a:sym typeface="+mn-lt"/>
                </a:rPr>
                <a:t>1</a:t>
              </a:r>
              <a:endParaRPr lang="en-US" altLang="zh-CN" sz="1000">
                <a:latin typeface="+mn-lt"/>
                <a:ea typeface="+mn-ea"/>
                <a:cs typeface="+mn-ea"/>
                <a:sym typeface="+mn-lt"/>
              </a:endParaRPr>
            </a:p>
            <a:p>
              <a:pPr algn="ctr">
                <a:lnSpc>
                  <a:spcPts val="1000"/>
                </a:lnSpc>
              </a:pPr>
              <a:r>
                <a:rPr lang="en-US" altLang="zh-CN" sz="1000">
                  <a:latin typeface="+mn-lt"/>
                  <a:ea typeface="+mn-ea"/>
                  <a:cs typeface="+mn-ea"/>
                  <a:sym typeface="+mn-lt"/>
                </a:rPr>
                <a:t>0</a:t>
              </a:r>
              <a:endParaRPr lang="zh-CN" altLang="en-US" sz="100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p:transition>
    <p:random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ext Box 4"/>
          <p:cNvSpPr txBox="1">
            <a:spLocks noChangeArrowheads="1"/>
          </p:cNvSpPr>
          <p:nvPr/>
        </p:nvSpPr>
        <p:spPr bwMode="auto">
          <a:xfrm>
            <a:off x="2078597" y="2166879"/>
            <a:ext cx="7096125" cy="44012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	   MOV   DX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，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303H  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；初始化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82C55A  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命令口</a:t>
            </a:r>
            <a:endParaRPr lang="en-US" altLang="zh-CN" sz="2000" dirty="0">
              <a:latin typeface="+mn-lt"/>
              <a:ea typeface="+mn-ea"/>
              <a:cs typeface="+mn-ea"/>
              <a:sym typeface="+mn-lt"/>
            </a:endParaRPr>
          </a:p>
          <a:p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	   MOV   AL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，</a:t>
            </a:r>
            <a:r>
              <a:rPr lang="en-US" altLang="zh-CN" sz="20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83H    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；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0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方式，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A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端口和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PC4-7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输出；</a:t>
            </a:r>
            <a:endParaRPr lang="en-US" altLang="zh-CN" sz="2000" dirty="0">
              <a:latin typeface="+mn-lt"/>
              <a:ea typeface="+mn-ea"/>
              <a:cs typeface="+mn-ea"/>
              <a:sym typeface="+mn-lt"/>
            </a:endParaRPr>
          </a:p>
          <a:p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                                              </a:t>
            </a:r>
            <a:r>
              <a:rPr lang="zh-CN" altLang="en-US" sz="2000">
                <a:latin typeface="+mn-lt"/>
                <a:ea typeface="+mn-ea"/>
                <a:cs typeface="+mn-ea"/>
                <a:sym typeface="+mn-lt"/>
              </a:rPr>
              <a:t>；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B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端口和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PC0-3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输入</a:t>
            </a:r>
            <a:endParaRPr lang="en-US" altLang="zh-CN" sz="2000" dirty="0">
              <a:latin typeface="+mn-lt"/>
              <a:ea typeface="+mn-ea"/>
              <a:cs typeface="+mn-ea"/>
              <a:sym typeface="+mn-lt"/>
            </a:endParaRPr>
          </a:p>
          <a:p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	   OUT   DX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，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AL</a:t>
            </a:r>
            <a:endParaRPr lang="en-US" altLang="zh-CN" sz="2000" dirty="0">
              <a:latin typeface="+mn-lt"/>
              <a:ea typeface="+mn-ea"/>
              <a:cs typeface="+mn-ea"/>
              <a:sym typeface="+mn-lt"/>
            </a:endParaRPr>
          </a:p>
          <a:p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	   MOV   DX,  300H  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；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PA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数据口地址</a:t>
            </a:r>
            <a:endParaRPr lang="en-US" altLang="zh-CN" sz="2000" dirty="0">
              <a:latin typeface="+mn-lt"/>
              <a:ea typeface="+mn-ea"/>
              <a:cs typeface="+mn-ea"/>
              <a:sym typeface="+mn-lt"/>
            </a:endParaRPr>
          </a:p>
          <a:p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                MOV   AL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，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00H    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；熄灭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LED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灯，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PA0-7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全部置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0</a:t>
            </a:r>
            <a:endParaRPr lang="zh-CN" altLang="en-US" sz="2000" dirty="0">
              <a:latin typeface="+mn-lt"/>
              <a:ea typeface="+mn-ea"/>
              <a:cs typeface="+mn-ea"/>
              <a:sym typeface="+mn-lt"/>
            </a:endParaRPr>
          </a:p>
          <a:p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	   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OUT   DX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，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AL</a:t>
            </a:r>
            <a:endParaRPr lang="en-US" altLang="zh-CN" sz="2000" dirty="0">
              <a:latin typeface="+mn-lt"/>
              <a:ea typeface="+mn-ea"/>
              <a:cs typeface="+mn-ea"/>
              <a:sym typeface="+mn-lt"/>
            </a:endParaRPr>
          </a:p>
          <a:p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                MOV   DX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，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303H  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；关闭喇叭，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PC6=0</a:t>
            </a:r>
            <a:endParaRPr lang="en-US" altLang="zh-CN" sz="2000" dirty="0">
              <a:latin typeface="+mn-lt"/>
              <a:ea typeface="+mn-ea"/>
              <a:cs typeface="+mn-ea"/>
              <a:sym typeface="+mn-lt"/>
            </a:endParaRPr>
          </a:p>
          <a:p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                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MOV   AL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，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0000</a:t>
            </a:r>
            <a:r>
              <a:rPr lang="en-US" altLang="zh-CN" sz="2000" dirty="0">
                <a:solidFill>
                  <a:srgbClr val="0033CC"/>
                </a:solidFill>
                <a:latin typeface="+mn-lt"/>
                <a:ea typeface="+mn-ea"/>
                <a:cs typeface="+mn-ea"/>
                <a:sym typeface="+mn-lt"/>
              </a:rPr>
              <a:t>110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0B</a:t>
            </a:r>
            <a:endParaRPr lang="en-US" altLang="zh-CN" sz="2000" dirty="0">
              <a:latin typeface="+mn-lt"/>
              <a:ea typeface="+mn-ea"/>
              <a:cs typeface="+mn-ea"/>
              <a:sym typeface="+mn-lt"/>
            </a:endParaRPr>
          </a:p>
          <a:p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      	   OUT   DX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，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AL</a:t>
            </a:r>
            <a:endParaRPr lang="en-US" altLang="zh-CN" sz="2000" dirty="0">
              <a:latin typeface="+mn-lt"/>
              <a:ea typeface="+mn-ea"/>
              <a:cs typeface="+mn-ea"/>
              <a:sym typeface="+mn-lt"/>
            </a:endParaRPr>
          </a:p>
          <a:p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WAIT1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： 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MOV   DX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，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302H  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；查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SW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按下？（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PC2=0?) 	</a:t>
            </a:r>
            <a:endParaRPr lang="en-US" altLang="zh-CN" sz="2000" dirty="0">
              <a:latin typeface="+mn-lt"/>
              <a:ea typeface="+mn-ea"/>
              <a:cs typeface="+mn-ea"/>
              <a:sym typeface="+mn-lt"/>
            </a:endParaRPr>
          </a:p>
          <a:p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	   IN	 AL,   DX</a:t>
            </a:r>
            <a:endParaRPr lang="en-US" altLang="zh-CN" sz="2000" dirty="0">
              <a:latin typeface="+mn-lt"/>
              <a:ea typeface="+mn-ea"/>
              <a:cs typeface="+mn-ea"/>
              <a:sym typeface="+mn-lt"/>
            </a:endParaRPr>
          </a:p>
          <a:p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	   </a:t>
            </a:r>
            <a:r>
              <a:rPr lang="en-US" altLang="zh-CN" sz="2000" dirty="0">
                <a:solidFill>
                  <a:srgbClr val="0033CC"/>
                </a:solidFill>
                <a:latin typeface="+mn-lt"/>
                <a:ea typeface="+mn-ea"/>
                <a:cs typeface="+mn-ea"/>
                <a:sym typeface="+mn-lt"/>
              </a:rPr>
              <a:t>AND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   AL,   </a:t>
            </a:r>
            <a:r>
              <a:rPr lang="en-US" altLang="zh-CN" sz="2000" dirty="0">
                <a:solidFill>
                  <a:srgbClr val="0033CC"/>
                </a:solidFill>
                <a:latin typeface="+mn-lt"/>
                <a:ea typeface="+mn-ea"/>
                <a:cs typeface="+mn-ea"/>
                <a:sym typeface="+mn-lt"/>
              </a:rPr>
              <a:t>00000100H</a:t>
            </a:r>
            <a:endParaRPr lang="en-US" altLang="zh-CN" sz="2000" dirty="0">
              <a:solidFill>
                <a:srgbClr val="0033CC"/>
              </a:solidFill>
              <a:latin typeface="+mn-lt"/>
              <a:ea typeface="+mn-ea"/>
              <a:cs typeface="+mn-ea"/>
              <a:sym typeface="+mn-lt"/>
            </a:endParaRPr>
          </a:p>
          <a:p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               JNZ     WAIT1        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；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SW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未按下，等待</a:t>
            </a:r>
            <a:endParaRPr lang="en-US" altLang="zh-CN" sz="2000" dirty="0">
              <a:solidFill>
                <a:srgbClr val="0033CC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7107" name="矩形 1"/>
          <p:cNvSpPr>
            <a:spLocks noChangeArrowheads="1"/>
          </p:cNvSpPr>
          <p:nvPr/>
        </p:nvSpPr>
        <p:spPr bwMode="auto">
          <a:xfrm>
            <a:off x="508836" y="1182296"/>
            <a:ext cx="2220480" cy="497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20000"/>
              </a:spcBef>
              <a:buSzPct val="85000"/>
            </a:pP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（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2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）软件设计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7108" name="矩形 3"/>
          <p:cNvSpPr>
            <a:spLocks noChangeArrowheads="1"/>
          </p:cNvSpPr>
          <p:nvPr/>
        </p:nvSpPr>
        <p:spPr bwMode="auto">
          <a:xfrm>
            <a:off x="3087888" y="1277236"/>
            <a:ext cx="1810468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200" dirty="0">
                <a:latin typeface="+mn-lt"/>
                <a:ea typeface="+mn-ea"/>
                <a:cs typeface="+mn-ea"/>
                <a:sym typeface="+mn-lt"/>
              </a:rPr>
              <a:t>主要代码：</a:t>
            </a:r>
            <a:endParaRPr lang="en-US" altLang="zh-CN" sz="2200" dirty="0"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5" name="Picture 28" descr="J706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030" y="1790700"/>
            <a:ext cx="1965325" cy="5066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ext Box 2"/>
          <p:cNvSpPr txBox="1">
            <a:spLocks noChangeArrowheads="1"/>
          </p:cNvSpPr>
          <p:nvPr/>
        </p:nvSpPr>
        <p:spPr bwMode="auto">
          <a:xfrm>
            <a:off x="805990" y="1519572"/>
            <a:ext cx="7532019" cy="53245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10000"/>
              </a:lnSpc>
            </a:pP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BEGIN:   </a:t>
            </a:r>
            <a:r>
              <a:rPr lang="en-US" altLang="zh-CN" sz="2000" dirty="0">
                <a:solidFill>
                  <a:srgbClr val="0033CC"/>
                </a:solidFill>
                <a:latin typeface="+mn-lt"/>
                <a:ea typeface="+mn-ea"/>
                <a:cs typeface="+mn-ea"/>
                <a:sym typeface="+mn-lt"/>
              </a:rPr>
              <a:t>CALL  LED_FLASH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    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；调用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LED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发光子程序</a:t>
            </a:r>
            <a:endParaRPr lang="zh-CN" altLang="en-US" sz="2000" dirty="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10000"/>
              </a:lnSpc>
            </a:pP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	   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MOV	 BX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，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200	 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；</a:t>
            </a:r>
            <a:endParaRPr lang="en-US" altLang="zh-CN" sz="2000" dirty="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10000"/>
              </a:lnSpc>
            </a:pP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	   MOV	 T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，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0FFFH	 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；延时变量</a:t>
            </a:r>
            <a:endParaRPr lang="zh-CN" altLang="en-US" sz="2000" dirty="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10000"/>
              </a:lnSpc>
            </a:pP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SPEAK_H: </a:t>
            </a:r>
            <a:r>
              <a:rPr lang="en-US" altLang="zh-CN" sz="2000" dirty="0">
                <a:solidFill>
                  <a:srgbClr val="0033CC"/>
                </a:solidFill>
                <a:latin typeface="+mn-lt"/>
                <a:ea typeface="+mn-ea"/>
                <a:cs typeface="+mn-ea"/>
                <a:sym typeface="+mn-lt"/>
              </a:rPr>
              <a:t>CALL OUTSPK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        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；调用喇叭发声（高频）子程序</a:t>
            </a:r>
            <a:endParaRPr lang="en-US" altLang="zh-CN" sz="2000" dirty="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10000"/>
              </a:lnSpc>
            </a:pP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	  DEC    BX</a:t>
            </a:r>
            <a:endParaRPr lang="en-US" altLang="zh-CN" sz="2000" dirty="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10000"/>
              </a:lnSpc>
            </a:pP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               JNZ	 SPEAK_H</a:t>
            </a:r>
            <a:endParaRPr lang="en-US" altLang="zh-CN" sz="2000" dirty="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10000"/>
              </a:lnSpc>
              <a:spcBef>
                <a:spcPts val="1200"/>
              </a:spcBef>
            </a:pP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	  MOV	 DX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，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300H	 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；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LED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全灭，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PA0-7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全部置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0</a:t>
            </a:r>
            <a:endParaRPr lang="zh-CN" altLang="en-US" sz="2000" dirty="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10000"/>
              </a:lnSpc>
            </a:pP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	  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MOV	 AL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，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00H</a:t>
            </a:r>
            <a:endParaRPr lang="en-US" altLang="zh-CN" sz="2000" dirty="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10000"/>
              </a:lnSpc>
            </a:pP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               OUT    DX, AL</a:t>
            </a:r>
            <a:endParaRPr lang="en-US" altLang="zh-CN" sz="2000" dirty="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10000"/>
              </a:lnSpc>
            </a:pP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	  MOV   BX, 200</a:t>
            </a:r>
            <a:endParaRPr lang="en-US" altLang="zh-CN" sz="2000" dirty="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10000"/>
              </a:lnSpc>
            </a:pP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               MOV   T, 09FFFH</a:t>
            </a:r>
            <a:endParaRPr lang="en-US" altLang="zh-CN" sz="2000" dirty="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10000"/>
              </a:lnSpc>
            </a:pP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SPEAK_L: </a:t>
            </a:r>
            <a:r>
              <a:rPr lang="en-US" altLang="zh-CN" sz="2000" dirty="0">
                <a:solidFill>
                  <a:srgbClr val="0033CC"/>
                </a:solidFill>
                <a:latin typeface="+mn-lt"/>
                <a:ea typeface="+mn-ea"/>
                <a:cs typeface="+mn-ea"/>
                <a:sym typeface="+mn-lt"/>
              </a:rPr>
              <a:t>CALL OUTSPK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	 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；调用喇叭发声（低频）子程序</a:t>
            </a:r>
            <a:endParaRPr lang="en-US" altLang="zh-CN" sz="2000" dirty="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10000"/>
              </a:lnSpc>
            </a:pP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               DEC	 BX</a:t>
            </a:r>
            <a:endParaRPr lang="en-US" altLang="zh-CN" sz="2000" dirty="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10000"/>
              </a:lnSpc>
            </a:pP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	  JNZ	 SPEAK_L		</a:t>
            </a:r>
            <a:endParaRPr lang="zh-CN" altLang="en-US" sz="2000" dirty="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10000"/>
              </a:lnSpc>
            </a:pP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	  </a:t>
            </a:r>
            <a:r>
              <a:rPr lang="en-US" altLang="zh-CN" sz="2000" dirty="0">
                <a:solidFill>
                  <a:srgbClr val="0033CC"/>
                </a:solidFill>
                <a:latin typeface="+mn-lt"/>
                <a:ea typeface="+mn-ea"/>
                <a:cs typeface="+mn-ea"/>
                <a:sym typeface="+mn-lt"/>
              </a:rPr>
              <a:t>CALL   DELAY2</a:t>
            </a:r>
            <a:endParaRPr lang="zh-CN" altLang="en-US" sz="2000" dirty="0">
              <a:solidFill>
                <a:srgbClr val="0033CC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>
    <p:random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ext Box 2"/>
          <p:cNvSpPr txBox="1">
            <a:spLocks noChangeArrowheads="1"/>
          </p:cNvSpPr>
          <p:nvPr/>
        </p:nvSpPr>
        <p:spPr bwMode="auto">
          <a:xfrm>
            <a:off x="623093" y="1444342"/>
            <a:ext cx="7897813" cy="4854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               MOV	DX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，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301H	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；查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DIP0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按下？（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PB0=0?)</a:t>
            </a:r>
            <a:endParaRPr lang="en-US" altLang="zh-CN" sz="2000" dirty="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30000"/>
              </a:lnSpc>
            </a:pP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	  IN	AL, DX</a:t>
            </a:r>
            <a:endParaRPr lang="en-US" altLang="zh-CN" sz="2000" dirty="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30000"/>
              </a:lnSpc>
            </a:pP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	  AND	AL, 01H       	  </a:t>
            </a:r>
            <a:endParaRPr lang="en-US" altLang="zh-CN" sz="2000" dirty="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30000"/>
              </a:lnSpc>
            </a:pP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               JNZ	BEGIN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              ；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DIP0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未按下，继续</a:t>
            </a:r>
            <a:endParaRPr lang="en-US" altLang="zh-CN" sz="2000" dirty="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30000"/>
              </a:lnSpc>
            </a:pP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	  MOV	DX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，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300H        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；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DIP0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已按下</a:t>
            </a:r>
            <a:endParaRPr lang="zh-CN" altLang="en-US" sz="2000" dirty="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30000"/>
              </a:lnSpc>
            </a:pP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	  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MOV	AL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，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00H      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    ；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LED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全灭，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PA0-7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全部置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0</a:t>
            </a:r>
            <a:endParaRPr lang="en-US" altLang="zh-CN" sz="2000" dirty="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30000"/>
              </a:lnSpc>
            </a:pP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	  OUT  DX, AL</a:t>
            </a:r>
            <a:endParaRPr lang="en-US" altLang="zh-CN" sz="2000" dirty="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30000"/>
              </a:lnSpc>
            </a:pP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               MOV  DX, 303H           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；关闭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SPK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，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PC6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置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0</a:t>
            </a:r>
            <a:endParaRPr lang="en-US" altLang="zh-CN" sz="2000" dirty="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30000"/>
              </a:lnSpc>
            </a:pP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               MOV  AL, 0000</a:t>
            </a:r>
            <a:r>
              <a:rPr lang="en-US" altLang="zh-CN" sz="2000" dirty="0">
                <a:solidFill>
                  <a:srgbClr val="0033CC"/>
                </a:solidFill>
                <a:latin typeface="+mn-lt"/>
                <a:ea typeface="+mn-ea"/>
                <a:cs typeface="+mn-ea"/>
                <a:sym typeface="+mn-lt"/>
              </a:rPr>
              <a:t>110</a:t>
            </a:r>
            <a:r>
              <a:rPr lang="en-US" altLang="zh-CN" sz="200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0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B</a:t>
            </a:r>
            <a:endParaRPr lang="en-US" altLang="zh-CN" sz="2000" dirty="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30000"/>
              </a:lnSpc>
            </a:pP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               OUT  DX, AL		</a:t>
            </a:r>
            <a:endParaRPr lang="en-US" altLang="zh-CN" sz="2000" dirty="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30000"/>
              </a:lnSpc>
            </a:pP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               MOV  AH,4CH</a:t>
            </a:r>
            <a:endParaRPr lang="en-US" altLang="zh-CN" sz="2000" dirty="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30000"/>
              </a:lnSpc>
            </a:pP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               INT  21H </a:t>
            </a:r>
            <a:endParaRPr lang="zh-CN" altLang="en-US" sz="2000" dirty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>
    <p:random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9" name="Text Box 2"/>
          <p:cNvSpPr txBox="1">
            <a:spLocks noChangeArrowheads="1"/>
          </p:cNvSpPr>
          <p:nvPr/>
        </p:nvSpPr>
        <p:spPr bwMode="auto">
          <a:xfrm>
            <a:off x="2683042" y="1395212"/>
            <a:ext cx="3929915" cy="48623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 DELAY2 PROC  ;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延时子程序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2</a:t>
            </a:r>
            <a:endParaRPr lang="en-US" altLang="zh-CN" sz="2000" dirty="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20000"/>
              </a:lnSpc>
            </a:pP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              PUSH  BX</a:t>
            </a:r>
            <a:endParaRPr lang="en-US" altLang="zh-CN" sz="2000" dirty="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20000"/>
              </a:lnSpc>
            </a:pP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              PUSH  CX</a:t>
            </a:r>
            <a:endParaRPr lang="en-US" altLang="zh-CN" sz="2000" dirty="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20000"/>
              </a:lnSpc>
            </a:pP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              MOV	CX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，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04FFFH</a:t>
            </a:r>
            <a:endParaRPr lang="en-US" altLang="zh-CN" sz="2000" dirty="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20000"/>
              </a:lnSpc>
            </a:pP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 DL2:     MOV  BX, 0FFFFH    </a:t>
            </a:r>
            <a:endParaRPr lang="en-US" altLang="zh-CN" sz="2000" dirty="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20000"/>
              </a:lnSpc>
            </a:pP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 DL3:	 DEC   BX</a:t>
            </a:r>
            <a:endParaRPr lang="en-US" altLang="zh-CN" sz="2000" dirty="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20000"/>
              </a:lnSpc>
            </a:pP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              JNZ    DL3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    </a:t>
            </a:r>
            <a:endParaRPr lang="en-US" altLang="zh-CN" sz="2000" dirty="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20000"/>
              </a:lnSpc>
            </a:pP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	 DEC   CX</a:t>
            </a:r>
            <a:endParaRPr lang="en-US" altLang="zh-CN" sz="2000" dirty="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20000"/>
              </a:lnSpc>
            </a:pP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              JNZ    DL2</a:t>
            </a:r>
            <a:endParaRPr lang="en-US" altLang="zh-CN" sz="2000" dirty="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20000"/>
              </a:lnSpc>
            </a:pP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              POP   CX</a:t>
            </a:r>
            <a:endParaRPr lang="en-US" altLang="zh-CN" sz="2000" dirty="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20000"/>
              </a:lnSpc>
            </a:pP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              POP   BX</a:t>
            </a:r>
            <a:endParaRPr lang="zh-CN" altLang="en-US" sz="2000" dirty="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20000"/>
              </a:lnSpc>
            </a:pP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	 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RET</a:t>
            </a:r>
            <a:endParaRPr lang="en-US" altLang="zh-CN" sz="2000" dirty="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20000"/>
              </a:lnSpc>
            </a:pP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 DELAY2 ENDP </a:t>
            </a:r>
            <a:endParaRPr lang="zh-CN" altLang="en-US" sz="2000" dirty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>
    <p:random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ext Box 2"/>
          <p:cNvSpPr txBox="1">
            <a:spLocks noChangeArrowheads="1"/>
          </p:cNvSpPr>
          <p:nvPr/>
        </p:nvSpPr>
        <p:spPr bwMode="auto">
          <a:xfrm>
            <a:off x="388964" y="1363505"/>
            <a:ext cx="4575122" cy="4854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;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喇叭发声子程序，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PC6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输出方波</a:t>
            </a:r>
            <a:endParaRPr lang="en-US" altLang="zh-CN" sz="2000" dirty="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30000"/>
              </a:lnSpc>
            </a:pP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OUTSPK  PROC</a:t>
            </a:r>
            <a:endParaRPr lang="en-US" altLang="zh-CN" sz="2000" dirty="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30000"/>
              </a:lnSpc>
            </a:pP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   MOV	 DX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，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303H</a:t>
            </a:r>
            <a:endParaRPr lang="en-US" altLang="zh-CN" sz="2000" dirty="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30000"/>
              </a:lnSpc>
            </a:pP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   MOV  AL, 0000</a:t>
            </a:r>
            <a:r>
              <a:rPr lang="en-US" altLang="zh-CN" sz="200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110</a:t>
            </a:r>
            <a:r>
              <a:rPr lang="en-US" altLang="zh-CN" sz="2000" dirty="0">
                <a:solidFill>
                  <a:srgbClr val="0033CC"/>
                </a:solidFill>
                <a:latin typeface="+mn-lt"/>
                <a:ea typeface="+mn-ea"/>
                <a:cs typeface="+mn-ea"/>
                <a:sym typeface="+mn-lt"/>
              </a:rPr>
              <a:t>1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B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；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PC6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置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1    </a:t>
            </a:r>
            <a:endParaRPr lang="en-US" altLang="zh-CN" sz="2000" dirty="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30000"/>
              </a:lnSpc>
            </a:pP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   OUT   DX, AL</a:t>
            </a:r>
            <a:endParaRPr lang="en-US" altLang="zh-CN" sz="2000" dirty="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30000"/>
              </a:lnSpc>
            </a:pP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   CALL  DELAY1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    ；维持高电平</a:t>
            </a:r>
            <a:endParaRPr lang="en-US" altLang="zh-CN" sz="2000" dirty="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30000"/>
              </a:lnSpc>
            </a:pP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   MOV  DX, 303H</a:t>
            </a:r>
            <a:endParaRPr lang="en-US" altLang="zh-CN" sz="2000" dirty="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30000"/>
              </a:lnSpc>
            </a:pP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   MOV  AL, 0000</a:t>
            </a:r>
            <a:r>
              <a:rPr lang="en-US" altLang="zh-CN" sz="200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110</a:t>
            </a:r>
            <a:r>
              <a:rPr lang="en-US" altLang="zh-CN" sz="2000" dirty="0">
                <a:solidFill>
                  <a:srgbClr val="0033CC"/>
                </a:solidFill>
                <a:latin typeface="+mn-lt"/>
                <a:ea typeface="+mn-ea"/>
                <a:cs typeface="+mn-ea"/>
                <a:sym typeface="+mn-lt"/>
              </a:rPr>
              <a:t>0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B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；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PC6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置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0</a:t>
            </a:r>
            <a:endParaRPr lang="en-US" altLang="zh-CN" sz="2000" dirty="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30000"/>
              </a:lnSpc>
            </a:pP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   OUT   DX, AL</a:t>
            </a:r>
            <a:endParaRPr lang="en-US" altLang="zh-CN" sz="2000" dirty="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30000"/>
              </a:lnSpc>
            </a:pP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   CALL  DELAY1   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；维持低电平</a:t>
            </a:r>
            <a:endParaRPr lang="zh-CN" altLang="en-US" sz="2000" dirty="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30000"/>
              </a:lnSpc>
            </a:pP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   RET</a:t>
            </a:r>
            <a:endParaRPr lang="en-US" altLang="zh-CN" sz="2000" dirty="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30000"/>
              </a:lnSpc>
            </a:pP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 OUTSPK  ENDP </a:t>
            </a:r>
            <a:endParaRPr lang="zh-CN" altLang="en-US" sz="200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5071780" y="1363505"/>
            <a:ext cx="3741854" cy="32932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 DELAY1 PROC  ;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延时子程序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1</a:t>
            </a:r>
            <a:endParaRPr lang="en-US" altLang="zh-CN" sz="2000" dirty="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30000"/>
              </a:lnSpc>
            </a:pP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          PUSH BX</a:t>
            </a:r>
            <a:endParaRPr lang="en-US" altLang="zh-CN" sz="2000" dirty="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30000"/>
              </a:lnSpc>
            </a:pP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          MOV  BX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，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T	</a:t>
            </a:r>
            <a:endParaRPr lang="en-US" altLang="zh-CN" sz="2000" dirty="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30000"/>
              </a:lnSpc>
            </a:pP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 DL1: DEC   BX</a:t>
            </a:r>
            <a:endParaRPr lang="en-US" altLang="zh-CN" sz="2000" dirty="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30000"/>
              </a:lnSpc>
            </a:pP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          JNZ    DL1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    </a:t>
            </a:r>
            <a:endParaRPr lang="en-US" altLang="zh-CN" sz="2000" dirty="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30000"/>
              </a:lnSpc>
            </a:pP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          POP   BX</a:t>
            </a:r>
            <a:endParaRPr lang="zh-CN" altLang="en-US" sz="2000" dirty="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30000"/>
              </a:lnSpc>
            </a:pP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          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RET</a:t>
            </a:r>
            <a:endParaRPr lang="en-US" altLang="zh-CN" sz="2000" dirty="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30000"/>
              </a:lnSpc>
            </a:pP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 DELAY1  ENDP </a:t>
            </a:r>
            <a:endParaRPr lang="zh-CN" altLang="en-US" sz="2000" dirty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>
    <p:random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3" name="Text Box 2"/>
          <p:cNvSpPr txBox="1">
            <a:spLocks noChangeArrowheads="1"/>
          </p:cNvSpPr>
          <p:nvPr/>
        </p:nvSpPr>
        <p:spPr bwMode="auto">
          <a:xfrm>
            <a:off x="2220315" y="1794193"/>
            <a:ext cx="5248889" cy="3323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;LED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发光子程序</a:t>
            </a:r>
            <a:endParaRPr lang="en-US" altLang="zh-CN" sz="2000" dirty="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LED_FLASH PROC</a:t>
            </a:r>
            <a:endParaRPr lang="en-US" altLang="zh-CN" sz="2000" dirty="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    MOV DX,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300H</a:t>
            </a:r>
            <a:endParaRPr lang="en-US" altLang="zh-CN" sz="2000" dirty="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    MOV AL, 0FFH   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；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PA0-7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全部置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1</a:t>
            </a:r>
            <a:endParaRPr lang="en-US" altLang="zh-CN" sz="2000" dirty="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    OUT  DX, AL</a:t>
            </a:r>
            <a:endParaRPr lang="en-US" altLang="zh-CN" sz="2000" dirty="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    RET</a:t>
            </a:r>
            <a:endParaRPr lang="en-US" altLang="zh-CN" sz="2000" dirty="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 LED_FLASH ENDP </a:t>
            </a:r>
            <a:endParaRPr lang="zh-CN" altLang="en-US" sz="2000" dirty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>
    <p:random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p>
            <a:pPr>
              <a:defRPr/>
            </a:pPr>
            <a:fld id="{539C1840-EC63-4D49-9C80-D754D4D181EF}" type="slidenum">
              <a:rPr lang="en-US" altLang="zh-CN"/>
            </a:fld>
            <a:endParaRPr lang="en-US" altLang="zh-CN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400" y="1248410"/>
            <a:ext cx="8698865" cy="4815205"/>
          </a:xfrm>
          <a:prstGeom prst="rect">
            <a:avLst/>
          </a:prstGeom>
        </p:spPr>
      </p:pic>
    </p:spTree>
  </p:cSld>
  <p:clrMapOvr>
    <a:masterClrMapping/>
  </p:clrMapOvr>
  <p:transition>
    <p:random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p>
            <a:pPr>
              <a:defRPr/>
            </a:pPr>
            <a:fld id="{539C1840-EC63-4D49-9C80-D754D4D181EF}" type="slidenum">
              <a:rPr lang="en-US" altLang="zh-CN"/>
            </a:fld>
            <a:endParaRPr lang="en-US" altLang="zh-CN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125" y="1339850"/>
            <a:ext cx="8880475" cy="4929505"/>
          </a:xfrm>
          <a:prstGeom prst="rect">
            <a:avLst/>
          </a:prstGeom>
        </p:spPr>
      </p:pic>
    </p:spTree>
  </p:cSld>
  <p:clrMapOvr>
    <a:masterClrMapping/>
  </p:clrMapOvr>
  <p:transition>
    <p:random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p>
            <a:pPr>
              <a:defRPr/>
            </a:pPr>
            <a:fld id="{539C1840-EC63-4D49-9C80-D754D4D181EF}" type="slidenum">
              <a:rPr lang="en-US" altLang="zh-CN"/>
            </a:fld>
            <a:endParaRPr lang="en-US" altLang="zh-CN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6690" y="1200150"/>
            <a:ext cx="8898255" cy="5181600"/>
          </a:xfrm>
          <a:prstGeom prst="rect">
            <a:avLst/>
          </a:prstGeom>
        </p:spPr>
      </p:pic>
    </p:spTree>
  </p:cSld>
  <p:clrMapOvr>
    <a:masterClrMapping/>
  </p:clrMapOvr>
  <p:transition>
    <p:random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562625" y="3617029"/>
            <a:ext cx="7946107" cy="27797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>
              <a:lnSpc>
                <a:spcPct val="110000"/>
              </a:lnSpc>
              <a:buFont typeface="Wingdings" panose="05000000000000000000" pitchFamily="2" charset="2"/>
              <a:buNone/>
            </a:pPr>
            <a:r>
              <a:rPr lang="zh-CN" altLang="en-US" sz="2000" b="1" dirty="0">
                <a:cs typeface="+mn-ea"/>
                <a:sym typeface="+mn-lt"/>
              </a:rPr>
              <a:t> </a:t>
            </a:r>
            <a:r>
              <a:rPr lang="en-US" altLang="zh-CN" sz="2000" b="1" dirty="0">
                <a:cs typeface="+mn-ea"/>
                <a:sym typeface="+mn-lt"/>
              </a:rPr>
              <a:t>2.</a:t>
            </a:r>
            <a:r>
              <a:rPr lang="zh-CN" altLang="en-US" sz="2000" b="1" dirty="0">
                <a:cs typeface="+mn-ea"/>
                <a:sym typeface="+mn-lt"/>
              </a:rPr>
              <a:t>分析</a:t>
            </a:r>
            <a:endParaRPr lang="zh-CN" altLang="en-US" sz="2000" b="1" dirty="0">
              <a:cs typeface="+mn-ea"/>
              <a:sym typeface="+mn-lt"/>
            </a:endParaRPr>
          </a:p>
          <a:p>
            <a:pPr>
              <a:lnSpc>
                <a:spcPct val="110000"/>
              </a:lnSpc>
              <a:buFont typeface="Wingdings" panose="05000000000000000000" pitchFamily="2" charset="2"/>
              <a:buNone/>
            </a:pPr>
            <a:r>
              <a:rPr lang="zh-CN" altLang="en-US" sz="2000" b="1" dirty="0">
                <a:cs typeface="+mn-ea"/>
                <a:sym typeface="+mn-lt"/>
              </a:rPr>
              <a:t>（</a:t>
            </a:r>
            <a:r>
              <a:rPr lang="en-US" altLang="zh-CN" sz="2000" b="1" dirty="0">
                <a:cs typeface="+mn-ea"/>
                <a:sym typeface="+mn-lt"/>
              </a:rPr>
              <a:t>1</a:t>
            </a:r>
            <a:r>
              <a:rPr lang="zh-CN" altLang="en-US" sz="2000" b="1" dirty="0">
                <a:cs typeface="+mn-ea"/>
                <a:sym typeface="+mn-lt"/>
              </a:rPr>
              <a:t>）</a:t>
            </a:r>
            <a:r>
              <a:rPr lang="zh-CN" altLang="en-US" sz="2000" b="1" dirty="0">
                <a:solidFill>
                  <a:srgbClr val="FF9900"/>
                </a:solidFill>
                <a:cs typeface="+mn-ea"/>
                <a:sym typeface="+mn-lt"/>
              </a:rPr>
              <a:t>步进电机控制原理</a:t>
            </a:r>
            <a:endParaRPr lang="zh-CN" altLang="en-US" sz="2000" b="1" dirty="0">
              <a:solidFill>
                <a:srgbClr val="FF9900"/>
              </a:solidFill>
              <a:cs typeface="+mn-ea"/>
              <a:sym typeface="+mn-lt"/>
            </a:endParaRPr>
          </a:p>
          <a:p>
            <a:pPr>
              <a:lnSpc>
                <a:spcPct val="110000"/>
              </a:lnSpc>
              <a:buFont typeface="Wingdings" panose="05000000000000000000" pitchFamily="2" charset="2"/>
              <a:buNone/>
            </a:pPr>
            <a:r>
              <a:rPr lang="zh-CN" altLang="en-US" sz="2000" b="1" dirty="0">
                <a:latin typeface="华文楷体" panose="02010600040101010101" pitchFamily="2" charset="-122"/>
                <a:ea typeface="华文楷体" panose="02010600040101010101" pitchFamily="2" charset="-122"/>
                <a:cs typeface="+mn-ea"/>
                <a:sym typeface="+mn-lt"/>
              </a:rPr>
              <a:t>      步进电机是将电脉冲信号转换成角位移的一种机电式数模转换器。步进电机旋转的角位移与输入脉冲的个数成正比；步进电机的转速与输入脉冲的频率成正比；步进电机的转动方向与输入脉冲对绕组加电的顺序有关。因此，</a:t>
            </a:r>
            <a:r>
              <a:rPr lang="zh-CN" altLang="en-US" sz="2000" b="1" dirty="0">
                <a:solidFill>
                  <a:srgbClr val="0033CC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ea"/>
                <a:sym typeface="+mn-lt"/>
              </a:rPr>
              <a:t>步进电机旋转的角位移、转速以及方向均受到输入脉冲的控制。</a:t>
            </a:r>
            <a:endParaRPr lang="zh-CN" altLang="en-US" sz="2000" b="1" dirty="0">
              <a:solidFill>
                <a:srgbClr val="0033CC"/>
              </a:solidFill>
              <a:latin typeface="华文楷体" panose="02010600040101010101" pitchFamily="2" charset="-122"/>
              <a:ea typeface="华文楷体" panose="02010600040101010101" pitchFamily="2" charset="-122"/>
              <a:cs typeface="+mn-ea"/>
              <a:sym typeface="+mn-lt"/>
            </a:endParaRPr>
          </a:p>
        </p:txBody>
      </p:sp>
      <p:sp>
        <p:nvSpPr>
          <p:cNvPr id="52227" name="矩形 1"/>
          <p:cNvSpPr>
            <a:spLocks noChangeArrowheads="1"/>
          </p:cNvSpPr>
          <p:nvPr/>
        </p:nvSpPr>
        <p:spPr bwMode="auto">
          <a:xfrm>
            <a:off x="562625" y="1281078"/>
            <a:ext cx="6069965" cy="56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10000"/>
              </a:lnSpc>
            </a:pPr>
            <a:r>
              <a:rPr lang="zh-CN" altLang="en-US" sz="2800" dirty="0">
                <a:solidFill>
                  <a:srgbClr val="002060"/>
                </a:solidFill>
                <a:latin typeface="+mn-lt"/>
                <a:ea typeface="+mn-ea"/>
                <a:cs typeface="+mn-ea"/>
                <a:sym typeface="+mn-lt"/>
              </a:rPr>
              <a:t>例</a:t>
            </a:r>
            <a:r>
              <a:rPr lang="en-US" altLang="zh-CN" sz="2800" dirty="0">
                <a:solidFill>
                  <a:srgbClr val="002060"/>
                </a:solidFill>
                <a:latin typeface="+mn-lt"/>
                <a:ea typeface="+mn-ea"/>
                <a:cs typeface="+mn-ea"/>
                <a:sym typeface="+mn-lt"/>
              </a:rPr>
              <a:t>4</a:t>
            </a:r>
            <a:r>
              <a:rPr lang="zh-CN" altLang="en-US" sz="2800" dirty="0">
                <a:solidFill>
                  <a:srgbClr val="002060"/>
                </a:solidFill>
                <a:latin typeface="+mn-lt"/>
                <a:ea typeface="+mn-ea"/>
                <a:cs typeface="+mn-ea"/>
                <a:sym typeface="+mn-lt"/>
              </a:rPr>
              <a:t>：步进电机控制接口设计（自学）</a:t>
            </a:r>
            <a:endParaRPr lang="zh-CN" altLang="en-US" sz="2800" dirty="0">
              <a:solidFill>
                <a:srgbClr val="00206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493069" y="2237491"/>
            <a:ext cx="8157862" cy="1379538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algn="just">
              <a:lnSpc>
                <a:spcPct val="110000"/>
              </a:lnSpc>
              <a:buFont typeface="Wingdings" panose="05000000000000000000" pitchFamily="2" charset="2"/>
              <a:buNone/>
              <a:defRPr/>
            </a:pPr>
            <a:r>
              <a:rPr lang="zh-CN" altLang="en-US" sz="2000" kern="0" dirty="0">
                <a:cs typeface="+mn-ea"/>
                <a:sym typeface="+mn-lt"/>
              </a:rPr>
              <a:t> </a:t>
            </a:r>
            <a:r>
              <a:rPr lang="en-US" altLang="zh-CN" sz="2000" kern="0" dirty="0">
                <a:cs typeface="+mn-ea"/>
                <a:sym typeface="+mn-lt"/>
              </a:rPr>
              <a:t>1.</a:t>
            </a:r>
            <a:r>
              <a:rPr lang="zh-CN" altLang="en-US" sz="2000" kern="0" dirty="0">
                <a:cs typeface="+mn-ea"/>
                <a:sym typeface="+mn-lt"/>
              </a:rPr>
              <a:t>要求</a:t>
            </a:r>
            <a:endParaRPr lang="zh-CN" altLang="en-US" sz="2000" kern="0" dirty="0">
              <a:cs typeface="+mn-ea"/>
              <a:sym typeface="+mn-lt"/>
            </a:endParaRPr>
          </a:p>
          <a:p>
            <a:pPr algn="just">
              <a:lnSpc>
                <a:spcPct val="110000"/>
              </a:lnSpc>
              <a:buFont typeface="Wingdings" panose="05000000000000000000" pitchFamily="2" charset="2"/>
              <a:buNone/>
              <a:defRPr/>
            </a:pPr>
            <a:r>
              <a:rPr lang="zh-CN" altLang="en-US" sz="2000" kern="0" dirty="0">
                <a:cs typeface="+mn-ea"/>
                <a:sym typeface="+mn-lt"/>
              </a:rPr>
              <a:t>     设计一个四相六线式步进电机接口电路，要求按四相八拍方式运行，按下开关</a:t>
            </a:r>
            <a:r>
              <a:rPr lang="en-US" altLang="zh-CN" sz="2000" kern="0" dirty="0">
                <a:cs typeface="+mn-ea"/>
                <a:sym typeface="+mn-lt"/>
              </a:rPr>
              <a:t>SW2</a:t>
            </a:r>
            <a:r>
              <a:rPr lang="zh-CN" altLang="en-US" sz="2000" kern="0" dirty="0">
                <a:cs typeface="+mn-ea"/>
                <a:sym typeface="+mn-lt"/>
              </a:rPr>
              <a:t>时启动</a:t>
            </a:r>
            <a:r>
              <a:rPr lang="zh-CN" altLang="en-US" sz="2000" kern="0" dirty="0">
                <a:solidFill>
                  <a:srgbClr val="FF9900"/>
                </a:solidFill>
                <a:cs typeface="+mn-ea"/>
                <a:sym typeface="+mn-lt"/>
              </a:rPr>
              <a:t>步进电机，按下开关</a:t>
            </a:r>
            <a:r>
              <a:rPr lang="en-US" altLang="zh-CN" sz="2000" kern="0" dirty="0">
                <a:solidFill>
                  <a:srgbClr val="FF9900"/>
                </a:solidFill>
                <a:cs typeface="+mn-ea"/>
                <a:sym typeface="+mn-lt"/>
              </a:rPr>
              <a:t>SW1</a:t>
            </a:r>
            <a:r>
              <a:rPr lang="zh-CN" altLang="en-US" sz="2000" kern="0" dirty="0">
                <a:solidFill>
                  <a:srgbClr val="FF9900"/>
                </a:solidFill>
                <a:cs typeface="+mn-ea"/>
                <a:sym typeface="+mn-lt"/>
              </a:rPr>
              <a:t>时停止步进电机</a:t>
            </a:r>
            <a:endParaRPr lang="zh-CN" altLang="en-US" sz="2000" kern="0" dirty="0">
              <a:cs typeface="+mn-ea"/>
              <a:sym typeface="+mn-lt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6" grpId="0" build="p"/>
      <p:bldP spid="4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5"/>
          <p:cNvGrpSpPr/>
          <p:nvPr/>
        </p:nvGrpSpPr>
        <p:grpSpPr bwMode="auto">
          <a:xfrm>
            <a:off x="1253691" y="1000983"/>
            <a:ext cx="7052911" cy="5748800"/>
            <a:chOff x="432" y="237"/>
            <a:chExt cx="4906" cy="3851"/>
          </a:xfrm>
        </p:grpSpPr>
        <p:sp>
          <p:nvSpPr>
            <p:cNvPr id="4" name="Text Box 3"/>
            <p:cNvSpPr txBox="1">
              <a:spLocks noChangeArrowheads="1"/>
            </p:cNvSpPr>
            <p:nvPr/>
          </p:nvSpPr>
          <p:spPr bwMode="auto">
            <a:xfrm>
              <a:off x="2480" y="237"/>
              <a:ext cx="608" cy="3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kumimoji="1" lang="en-US" altLang="zh-CN" sz="2400" dirty="0">
                  <a:solidFill>
                    <a:srgbClr val="FF9900"/>
                  </a:solidFill>
                  <a:latin typeface="+mn-lt"/>
                  <a:ea typeface="+mn-ea"/>
                  <a:cs typeface="+mn-ea"/>
                  <a:sym typeface="+mn-lt"/>
                </a:rPr>
                <a:t>B</a:t>
              </a:r>
              <a:r>
                <a:rPr kumimoji="1" lang="zh-CN" altLang="en-US" sz="2400" dirty="0">
                  <a:solidFill>
                    <a:srgbClr val="FF9900"/>
                  </a:solidFill>
                  <a:latin typeface="+mn-lt"/>
                  <a:ea typeface="+mn-ea"/>
                  <a:cs typeface="+mn-ea"/>
                  <a:sym typeface="+mn-lt"/>
                </a:rPr>
                <a:t>组</a:t>
              </a:r>
              <a:endParaRPr kumimoji="1" lang="zh-CN" altLang="en-US" sz="2400" dirty="0">
                <a:solidFill>
                  <a:srgbClr val="FF990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" name="AutoShape 4"/>
            <p:cNvSpPr>
              <a:spLocks noChangeArrowheads="1"/>
            </p:cNvSpPr>
            <p:nvPr/>
          </p:nvSpPr>
          <p:spPr bwMode="auto">
            <a:xfrm>
              <a:off x="1392" y="816"/>
              <a:ext cx="2736" cy="2688"/>
            </a:xfrm>
            <a:custGeom>
              <a:avLst/>
              <a:gdLst>
                <a:gd name="T0" fmla="*/ 22 w 21600"/>
                <a:gd name="T1" fmla="*/ 0 h 21600"/>
                <a:gd name="T2" fmla="*/ 6 w 21600"/>
                <a:gd name="T3" fmla="*/ 6 h 21600"/>
                <a:gd name="T4" fmla="*/ 0 w 21600"/>
                <a:gd name="T5" fmla="*/ 21 h 21600"/>
                <a:gd name="T6" fmla="*/ 6 w 21600"/>
                <a:gd name="T7" fmla="*/ 35 h 21600"/>
                <a:gd name="T8" fmla="*/ 22 w 21600"/>
                <a:gd name="T9" fmla="*/ 42 h 21600"/>
                <a:gd name="T10" fmla="*/ 37 w 21600"/>
                <a:gd name="T11" fmla="*/ 35 h 21600"/>
                <a:gd name="T12" fmla="*/ 44 w 21600"/>
                <a:gd name="T13" fmla="*/ 21 h 21600"/>
                <a:gd name="T14" fmla="*/ 37 w 21600"/>
                <a:gd name="T15" fmla="*/ 6 h 216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3166 w 21600"/>
                <a:gd name="T25" fmla="*/ 3166 h 21600"/>
                <a:gd name="T26" fmla="*/ 18434 w 21600"/>
                <a:gd name="T27" fmla="*/ 18434 h 216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1770" y="10800"/>
                  </a:moveTo>
                  <a:cubicBezTo>
                    <a:pt x="1770" y="15787"/>
                    <a:pt x="5813" y="19830"/>
                    <a:pt x="10800" y="19830"/>
                  </a:cubicBezTo>
                  <a:cubicBezTo>
                    <a:pt x="15787" y="19830"/>
                    <a:pt x="19830" y="15787"/>
                    <a:pt x="19830" y="10800"/>
                  </a:cubicBezTo>
                  <a:cubicBezTo>
                    <a:pt x="19830" y="5813"/>
                    <a:pt x="15787" y="1770"/>
                    <a:pt x="10800" y="1770"/>
                  </a:cubicBezTo>
                  <a:cubicBezTo>
                    <a:pt x="5813" y="1770"/>
                    <a:pt x="1770" y="5813"/>
                    <a:pt x="1770" y="10800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</a:ln>
          </p:spPr>
          <p:txBody>
            <a:bodyPr wrap="none" anchor="ctr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" name="AutoShape 5"/>
            <p:cNvSpPr>
              <a:spLocks noChangeArrowheads="1"/>
            </p:cNvSpPr>
            <p:nvPr/>
          </p:nvSpPr>
          <p:spPr bwMode="auto">
            <a:xfrm>
              <a:off x="1940" y="1928"/>
              <a:ext cx="1632" cy="432"/>
            </a:xfrm>
            <a:prstGeom prst="roundRect">
              <a:avLst>
                <a:gd name="adj" fmla="val 16667"/>
              </a:avLst>
            </a:prstGeom>
            <a:solidFill>
              <a:srgbClr val="993300"/>
            </a:solidFill>
            <a:ln w="9525">
              <a:solidFill>
                <a:schemeClr val="tx1"/>
              </a:solidFill>
              <a:rou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kumimoji="1" lang="en-US" altLang="zh-CN" sz="2400" dirty="0">
                  <a:solidFill>
                    <a:srgbClr val="FF0000"/>
                  </a:solidFill>
                  <a:latin typeface="+mn-lt"/>
                  <a:ea typeface="+mn-ea"/>
                  <a:cs typeface="+mn-ea"/>
                  <a:sym typeface="+mn-lt"/>
                </a:rPr>
                <a:t>N                              S</a:t>
              </a:r>
              <a:endParaRPr kumimoji="1" lang="en-US" altLang="zh-CN" sz="24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" name="Line 6"/>
            <p:cNvSpPr>
              <a:spLocks noChangeShapeType="1"/>
            </p:cNvSpPr>
            <p:nvPr/>
          </p:nvSpPr>
          <p:spPr bwMode="auto">
            <a:xfrm>
              <a:off x="912" y="1920"/>
              <a:ext cx="81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" name="Line 7"/>
            <p:cNvSpPr>
              <a:spLocks noChangeShapeType="1"/>
            </p:cNvSpPr>
            <p:nvPr/>
          </p:nvSpPr>
          <p:spPr bwMode="auto">
            <a:xfrm>
              <a:off x="912" y="2352"/>
              <a:ext cx="81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" name="Line 8"/>
            <p:cNvSpPr>
              <a:spLocks noChangeShapeType="1"/>
            </p:cNvSpPr>
            <p:nvPr/>
          </p:nvSpPr>
          <p:spPr bwMode="auto">
            <a:xfrm>
              <a:off x="3744" y="1920"/>
              <a:ext cx="86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" name="Line 9"/>
            <p:cNvSpPr>
              <a:spLocks noChangeShapeType="1"/>
            </p:cNvSpPr>
            <p:nvPr/>
          </p:nvSpPr>
          <p:spPr bwMode="auto">
            <a:xfrm>
              <a:off x="3744" y="2352"/>
              <a:ext cx="86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" name="Line 10"/>
            <p:cNvSpPr>
              <a:spLocks noChangeShapeType="1"/>
            </p:cNvSpPr>
            <p:nvPr/>
          </p:nvSpPr>
          <p:spPr bwMode="auto">
            <a:xfrm>
              <a:off x="2496" y="528"/>
              <a:ext cx="0" cy="62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" name="Line 11"/>
            <p:cNvSpPr>
              <a:spLocks noChangeShapeType="1"/>
            </p:cNvSpPr>
            <p:nvPr/>
          </p:nvSpPr>
          <p:spPr bwMode="auto">
            <a:xfrm>
              <a:off x="2928" y="528"/>
              <a:ext cx="0" cy="62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3" name="Line 12"/>
            <p:cNvSpPr>
              <a:spLocks noChangeShapeType="1"/>
            </p:cNvSpPr>
            <p:nvPr/>
          </p:nvSpPr>
          <p:spPr bwMode="auto">
            <a:xfrm>
              <a:off x="2544" y="3168"/>
              <a:ext cx="0" cy="57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4" name="Line 13"/>
            <p:cNvSpPr>
              <a:spLocks noChangeShapeType="1"/>
            </p:cNvSpPr>
            <p:nvPr/>
          </p:nvSpPr>
          <p:spPr bwMode="auto">
            <a:xfrm>
              <a:off x="2976" y="3168"/>
              <a:ext cx="0" cy="57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5" name="Text Box 14"/>
            <p:cNvSpPr txBox="1">
              <a:spLocks noChangeArrowheads="1"/>
            </p:cNvSpPr>
            <p:nvPr/>
          </p:nvSpPr>
          <p:spPr bwMode="auto">
            <a:xfrm>
              <a:off x="470" y="1981"/>
              <a:ext cx="596" cy="3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kumimoji="1" lang="en-US" altLang="zh-CN" sz="2400">
                  <a:solidFill>
                    <a:srgbClr val="FF9900"/>
                  </a:solidFill>
                  <a:latin typeface="+mn-lt"/>
                  <a:ea typeface="+mn-ea"/>
                  <a:cs typeface="+mn-ea"/>
                  <a:sym typeface="+mn-lt"/>
                </a:rPr>
                <a:t>A</a:t>
              </a:r>
              <a:r>
                <a:rPr kumimoji="1" lang="zh-CN" altLang="en-US" sz="2400">
                  <a:solidFill>
                    <a:srgbClr val="FF9900"/>
                  </a:solidFill>
                  <a:latin typeface="+mn-lt"/>
                  <a:ea typeface="+mn-ea"/>
                  <a:cs typeface="+mn-ea"/>
                  <a:sym typeface="+mn-lt"/>
                </a:rPr>
                <a:t>组</a:t>
              </a:r>
              <a:endParaRPr kumimoji="1" lang="zh-CN" altLang="en-US" sz="2400">
                <a:solidFill>
                  <a:srgbClr val="FF990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6" name="Text Box 15"/>
            <p:cNvSpPr txBox="1">
              <a:spLocks noChangeArrowheads="1"/>
            </p:cNvSpPr>
            <p:nvPr/>
          </p:nvSpPr>
          <p:spPr bwMode="auto">
            <a:xfrm>
              <a:off x="4656" y="2003"/>
              <a:ext cx="673" cy="3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kumimoji="1" lang="en-US" altLang="zh-CN" sz="2400">
                  <a:solidFill>
                    <a:srgbClr val="FF9900"/>
                  </a:solidFill>
                  <a:latin typeface="+mn-lt"/>
                  <a:ea typeface="+mn-ea"/>
                  <a:cs typeface="+mn-ea"/>
                  <a:sym typeface="+mn-lt"/>
                </a:rPr>
                <a:t>C</a:t>
              </a:r>
              <a:r>
                <a:rPr kumimoji="1" lang="zh-CN" altLang="en-US" sz="2400">
                  <a:solidFill>
                    <a:srgbClr val="FF9900"/>
                  </a:solidFill>
                  <a:latin typeface="+mn-lt"/>
                  <a:ea typeface="+mn-ea"/>
                  <a:cs typeface="+mn-ea"/>
                  <a:sym typeface="+mn-lt"/>
                </a:rPr>
                <a:t>组</a:t>
              </a:r>
              <a:endParaRPr kumimoji="1" lang="zh-CN" altLang="en-US" sz="2400">
                <a:solidFill>
                  <a:srgbClr val="FF990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7" name="Text Box 16"/>
            <p:cNvSpPr txBox="1">
              <a:spLocks noChangeArrowheads="1"/>
            </p:cNvSpPr>
            <p:nvPr/>
          </p:nvSpPr>
          <p:spPr bwMode="auto">
            <a:xfrm>
              <a:off x="2544" y="3779"/>
              <a:ext cx="563" cy="3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kumimoji="1" lang="en-US" altLang="zh-CN" sz="2400">
                  <a:solidFill>
                    <a:srgbClr val="FF9900"/>
                  </a:solidFill>
                  <a:latin typeface="+mn-lt"/>
                  <a:ea typeface="+mn-ea"/>
                  <a:cs typeface="+mn-ea"/>
                  <a:sym typeface="+mn-lt"/>
                </a:rPr>
                <a:t>D</a:t>
              </a:r>
              <a:r>
                <a:rPr kumimoji="1" lang="zh-CN" altLang="en-US" sz="2400">
                  <a:solidFill>
                    <a:srgbClr val="FF9900"/>
                  </a:solidFill>
                  <a:latin typeface="+mn-lt"/>
                  <a:ea typeface="+mn-ea"/>
                  <a:cs typeface="+mn-ea"/>
                  <a:sym typeface="+mn-lt"/>
                </a:rPr>
                <a:t>组</a:t>
              </a:r>
              <a:endParaRPr kumimoji="1" lang="zh-CN" altLang="en-US" sz="2400">
                <a:solidFill>
                  <a:srgbClr val="FF990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8" name="AutoShape 17"/>
            <p:cNvSpPr>
              <a:spLocks noChangeArrowheads="1"/>
            </p:cNvSpPr>
            <p:nvPr/>
          </p:nvSpPr>
          <p:spPr bwMode="auto">
            <a:xfrm>
              <a:off x="1296" y="1920"/>
              <a:ext cx="384" cy="432"/>
            </a:xfrm>
            <a:prstGeom prst="horizontalScroll">
              <a:avLst>
                <a:gd name="adj" fmla="val 12500"/>
              </a:avLst>
            </a:prstGeom>
            <a:solidFill>
              <a:srgbClr val="006666"/>
            </a:solidFill>
            <a:ln w="9525">
              <a:solidFill>
                <a:schemeClr val="tx1"/>
              </a:solidFill>
              <a:rou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80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9" name="AutoShape 18"/>
            <p:cNvSpPr>
              <a:spLocks noChangeArrowheads="1"/>
            </p:cNvSpPr>
            <p:nvPr/>
          </p:nvSpPr>
          <p:spPr bwMode="auto">
            <a:xfrm>
              <a:off x="3840" y="1920"/>
              <a:ext cx="384" cy="432"/>
            </a:xfrm>
            <a:prstGeom prst="horizontalScroll">
              <a:avLst>
                <a:gd name="adj" fmla="val 12500"/>
              </a:avLst>
            </a:prstGeom>
            <a:solidFill>
              <a:srgbClr val="006666"/>
            </a:solidFill>
            <a:ln w="9525">
              <a:solidFill>
                <a:schemeClr val="tx1"/>
              </a:solidFill>
              <a:rou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80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" name="AutoShape 19"/>
            <p:cNvSpPr>
              <a:spLocks noChangeArrowheads="1"/>
            </p:cNvSpPr>
            <p:nvPr/>
          </p:nvSpPr>
          <p:spPr bwMode="auto">
            <a:xfrm rot="-5307083">
              <a:off x="2520" y="720"/>
              <a:ext cx="384" cy="432"/>
            </a:xfrm>
            <a:prstGeom prst="horizontalScroll">
              <a:avLst>
                <a:gd name="adj" fmla="val 12500"/>
              </a:avLst>
            </a:prstGeom>
            <a:solidFill>
              <a:srgbClr val="006666"/>
            </a:solidFill>
            <a:ln w="9525">
              <a:solidFill>
                <a:schemeClr val="tx1"/>
              </a:solidFill>
              <a:rou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80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" name="AutoShape 20"/>
            <p:cNvSpPr>
              <a:spLocks noChangeArrowheads="1"/>
            </p:cNvSpPr>
            <p:nvPr/>
          </p:nvSpPr>
          <p:spPr bwMode="auto">
            <a:xfrm rot="-5307083">
              <a:off x="2568" y="3144"/>
              <a:ext cx="384" cy="432"/>
            </a:xfrm>
            <a:prstGeom prst="horizontalScroll">
              <a:avLst>
                <a:gd name="adj" fmla="val 12500"/>
              </a:avLst>
            </a:prstGeom>
            <a:solidFill>
              <a:srgbClr val="006666"/>
            </a:solidFill>
            <a:ln w="9525">
              <a:solidFill>
                <a:schemeClr val="tx1"/>
              </a:solidFill>
              <a:rou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80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2" name="Text Box 21"/>
            <p:cNvSpPr txBox="1">
              <a:spLocks noChangeArrowheads="1"/>
            </p:cNvSpPr>
            <p:nvPr/>
          </p:nvSpPr>
          <p:spPr bwMode="auto">
            <a:xfrm>
              <a:off x="432" y="2448"/>
              <a:ext cx="960" cy="2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kumimoji="1" lang="zh-CN" altLang="en-US" sz="1800">
                  <a:latin typeface="+mn-lt"/>
                  <a:ea typeface="+mn-ea"/>
                  <a:cs typeface="+mn-ea"/>
                  <a:sym typeface="+mn-lt"/>
                </a:rPr>
                <a:t>用</a:t>
              </a:r>
              <a:r>
                <a:rPr kumimoji="1" lang="en-US" altLang="zh-CN" sz="1800">
                  <a:latin typeface="+mn-lt"/>
                  <a:ea typeface="+mn-ea"/>
                  <a:cs typeface="+mn-ea"/>
                  <a:sym typeface="+mn-lt"/>
                </a:rPr>
                <a:t>D</a:t>
              </a:r>
              <a:r>
                <a:rPr kumimoji="1" lang="en-US" altLang="zh-CN" sz="1200">
                  <a:latin typeface="+mn-lt"/>
                  <a:ea typeface="+mn-ea"/>
                  <a:cs typeface="+mn-ea"/>
                  <a:sym typeface="+mn-lt"/>
                </a:rPr>
                <a:t>0</a:t>
              </a:r>
              <a:r>
                <a:rPr kumimoji="1" lang="zh-CN" altLang="en-US" sz="1800">
                  <a:latin typeface="+mn-lt"/>
                  <a:ea typeface="+mn-ea"/>
                  <a:cs typeface="+mn-ea"/>
                  <a:sym typeface="+mn-lt"/>
                </a:rPr>
                <a:t>位控制</a:t>
              </a:r>
              <a:endParaRPr kumimoji="1" lang="zh-CN" altLang="en-US" sz="180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3" name="Text Box 22"/>
            <p:cNvSpPr txBox="1">
              <a:spLocks noChangeArrowheads="1"/>
            </p:cNvSpPr>
            <p:nvPr/>
          </p:nvSpPr>
          <p:spPr bwMode="auto">
            <a:xfrm>
              <a:off x="3120" y="432"/>
              <a:ext cx="1024" cy="2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kumimoji="1" lang="zh-CN" altLang="en-US" sz="1800" dirty="0">
                  <a:latin typeface="+mn-lt"/>
                  <a:ea typeface="+mn-ea"/>
                  <a:cs typeface="+mn-ea"/>
                  <a:sym typeface="+mn-lt"/>
                </a:rPr>
                <a:t>用</a:t>
              </a:r>
              <a:r>
                <a:rPr kumimoji="1" lang="en-US" altLang="zh-CN" sz="1800" dirty="0">
                  <a:latin typeface="+mn-lt"/>
                  <a:ea typeface="+mn-ea"/>
                  <a:cs typeface="+mn-ea"/>
                  <a:sym typeface="+mn-lt"/>
                </a:rPr>
                <a:t>D</a:t>
              </a:r>
              <a:r>
                <a:rPr kumimoji="1" lang="en-US" altLang="zh-CN" sz="1200" dirty="0">
                  <a:latin typeface="+mn-lt"/>
                  <a:ea typeface="+mn-ea"/>
                  <a:cs typeface="+mn-ea"/>
                  <a:sym typeface="+mn-lt"/>
                </a:rPr>
                <a:t>2</a:t>
              </a:r>
              <a:r>
                <a:rPr kumimoji="1" lang="zh-CN" altLang="en-US" sz="1800" dirty="0">
                  <a:latin typeface="+mn-lt"/>
                  <a:ea typeface="+mn-ea"/>
                  <a:cs typeface="+mn-ea"/>
                  <a:sym typeface="+mn-lt"/>
                </a:rPr>
                <a:t>位控制</a:t>
              </a:r>
              <a:endParaRPr kumimoji="1" lang="zh-CN" altLang="en-US" sz="18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4" name="Text Box 23"/>
            <p:cNvSpPr txBox="1">
              <a:spLocks noChangeArrowheads="1"/>
            </p:cNvSpPr>
            <p:nvPr/>
          </p:nvSpPr>
          <p:spPr bwMode="auto">
            <a:xfrm>
              <a:off x="4282" y="2448"/>
              <a:ext cx="1056" cy="2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kumimoji="1" lang="zh-CN" altLang="en-US" sz="1800" dirty="0">
                  <a:latin typeface="+mn-lt"/>
                  <a:ea typeface="+mn-ea"/>
                  <a:cs typeface="+mn-ea"/>
                  <a:sym typeface="+mn-lt"/>
                </a:rPr>
                <a:t>用</a:t>
              </a:r>
              <a:r>
                <a:rPr kumimoji="1" lang="en-US" altLang="zh-CN" sz="1800" dirty="0">
                  <a:latin typeface="+mn-lt"/>
                  <a:ea typeface="+mn-ea"/>
                  <a:cs typeface="+mn-ea"/>
                  <a:sym typeface="+mn-lt"/>
                </a:rPr>
                <a:t>D</a:t>
              </a:r>
              <a:r>
                <a:rPr kumimoji="1" lang="en-US" altLang="zh-CN" sz="1200" dirty="0">
                  <a:latin typeface="+mn-lt"/>
                  <a:ea typeface="+mn-ea"/>
                  <a:cs typeface="+mn-ea"/>
                  <a:sym typeface="+mn-lt"/>
                </a:rPr>
                <a:t>4</a:t>
              </a:r>
              <a:r>
                <a:rPr kumimoji="1" lang="zh-CN" altLang="en-US" sz="1800" dirty="0">
                  <a:latin typeface="+mn-lt"/>
                  <a:ea typeface="+mn-ea"/>
                  <a:cs typeface="+mn-ea"/>
                  <a:sym typeface="+mn-lt"/>
                </a:rPr>
                <a:t>位控制</a:t>
              </a:r>
              <a:endParaRPr kumimoji="1" lang="zh-CN" altLang="en-US" sz="18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5" name="Text Box 24"/>
            <p:cNvSpPr txBox="1">
              <a:spLocks noChangeArrowheads="1"/>
            </p:cNvSpPr>
            <p:nvPr/>
          </p:nvSpPr>
          <p:spPr bwMode="auto">
            <a:xfrm>
              <a:off x="3168" y="3792"/>
              <a:ext cx="1056" cy="2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kumimoji="1" lang="zh-CN" altLang="en-US" sz="1800" dirty="0">
                  <a:latin typeface="+mn-lt"/>
                  <a:ea typeface="+mn-ea"/>
                  <a:cs typeface="+mn-ea"/>
                  <a:sym typeface="+mn-lt"/>
                </a:rPr>
                <a:t>用</a:t>
              </a:r>
              <a:r>
                <a:rPr kumimoji="1" lang="en-US" altLang="zh-CN" sz="1800" dirty="0">
                  <a:latin typeface="+mn-lt"/>
                  <a:ea typeface="+mn-ea"/>
                  <a:cs typeface="+mn-ea"/>
                  <a:sym typeface="+mn-lt"/>
                </a:rPr>
                <a:t>D</a:t>
              </a:r>
              <a:r>
                <a:rPr kumimoji="1" lang="en-US" altLang="zh-CN" sz="1200" dirty="0">
                  <a:latin typeface="+mn-lt"/>
                  <a:ea typeface="+mn-ea"/>
                  <a:cs typeface="+mn-ea"/>
                  <a:sym typeface="+mn-lt"/>
                </a:rPr>
                <a:t>6</a:t>
              </a:r>
              <a:r>
                <a:rPr kumimoji="1" lang="zh-CN" altLang="en-US" sz="1800" dirty="0">
                  <a:latin typeface="+mn-lt"/>
                  <a:ea typeface="+mn-ea"/>
                  <a:cs typeface="+mn-ea"/>
                  <a:sym typeface="+mn-lt"/>
                </a:rPr>
                <a:t>位控制</a:t>
              </a:r>
              <a:endParaRPr kumimoji="1" lang="zh-CN" altLang="en-US" sz="18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p:transition>
    <p:random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ext Box 2"/>
          <p:cNvSpPr txBox="1">
            <a:spLocks noChangeArrowheads="1"/>
          </p:cNvSpPr>
          <p:nvPr/>
        </p:nvSpPr>
        <p:spPr bwMode="auto">
          <a:xfrm>
            <a:off x="442411" y="1541196"/>
            <a:ext cx="8259178" cy="3416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None/>
            </a:pP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（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2</a:t>
            </a: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）运行方式与方向的控制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---</a:t>
            </a:r>
            <a:r>
              <a:rPr kumimoji="1" lang="zh-CN" altLang="en-US" dirty="0">
                <a:solidFill>
                  <a:srgbClr val="FF9900"/>
                </a:solidFill>
                <a:latin typeface="+mn-lt"/>
                <a:ea typeface="+mn-ea"/>
                <a:cs typeface="+mn-ea"/>
                <a:sym typeface="+mn-lt"/>
              </a:rPr>
              <a:t>循环查表法</a:t>
            </a:r>
            <a:endParaRPr kumimoji="1" lang="zh-CN" altLang="en-US" dirty="0">
              <a:solidFill>
                <a:srgbClr val="FF9900"/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50000"/>
              </a:lnSpc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None/>
            </a:pPr>
            <a:r>
              <a:rPr kumimoji="1" lang="zh-CN" altLang="en-US" dirty="0">
                <a:solidFill>
                  <a:srgbClr val="0033CC"/>
                </a:solidFill>
                <a:latin typeface="+mn-lt"/>
                <a:ea typeface="+mn-ea"/>
                <a:cs typeface="+mn-ea"/>
                <a:sym typeface="+mn-lt"/>
              </a:rPr>
              <a:t>    步进电机的运行方式是指各相绕组循环轮流通电的方式。</a:t>
            </a: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如四相步进电机：</a:t>
            </a:r>
            <a:endParaRPr kumimoji="1" lang="zh-CN" altLang="en-US" dirty="0">
              <a:latin typeface="+mn-lt"/>
              <a:ea typeface="+mn-ea"/>
              <a:cs typeface="+mn-ea"/>
              <a:sym typeface="+mn-lt"/>
            </a:endParaRPr>
          </a:p>
          <a:p>
            <a:pPr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None/>
            </a:pP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  </a:t>
            </a:r>
            <a:r>
              <a:rPr kumimoji="1" lang="zh-CN" altLang="en-US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单四拍</a:t>
            </a: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：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A→B→C→D</a:t>
            </a:r>
            <a:endParaRPr kumimoji="1" lang="en-US" altLang="zh-CN" dirty="0">
              <a:latin typeface="+mn-lt"/>
              <a:ea typeface="+mn-ea"/>
              <a:cs typeface="+mn-ea"/>
              <a:sym typeface="+mn-lt"/>
            </a:endParaRPr>
          </a:p>
          <a:p>
            <a:pPr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None/>
            </a:pP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  </a:t>
            </a:r>
            <a:r>
              <a:rPr kumimoji="1" lang="zh-CN" altLang="en-US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双四拍</a:t>
            </a: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：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AB→BC→CD→DA</a:t>
            </a:r>
            <a:endParaRPr kumimoji="1" lang="en-US" altLang="zh-CN" dirty="0">
              <a:latin typeface="+mn-lt"/>
              <a:ea typeface="+mn-ea"/>
              <a:cs typeface="+mn-ea"/>
              <a:sym typeface="+mn-lt"/>
            </a:endParaRPr>
          </a:p>
          <a:p>
            <a:pPr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None/>
            </a:pP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  </a:t>
            </a:r>
            <a:r>
              <a:rPr kumimoji="1" lang="zh-CN" altLang="en-US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单双八拍</a:t>
            </a: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：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AB→B→BC→C→CD→D→DA→A</a:t>
            </a:r>
            <a:endParaRPr kumimoji="1" lang="en-US" altLang="zh-CN" dirty="0">
              <a:latin typeface="+mn-lt"/>
              <a:ea typeface="+mn-ea"/>
              <a:cs typeface="+mn-ea"/>
              <a:sym typeface="+mn-lt"/>
            </a:endParaRPr>
          </a:p>
          <a:p>
            <a:pPr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None/>
            </a:pP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  </a:t>
            </a:r>
            <a:r>
              <a:rPr kumimoji="1" lang="zh-CN" altLang="en-US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双八拍</a:t>
            </a: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：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AB→ABC→BC→BCD→CD→CDA→DA→DAB</a:t>
            </a:r>
            <a:endParaRPr kumimoji="1"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>
    <p:random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85775" y="1420814"/>
            <a:ext cx="8315325" cy="78105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L="0">
              <a:lnSpc>
                <a:spcPct val="95000"/>
              </a:lnSpc>
              <a:buFont typeface="Wingdings" panose="05000000000000000000" pitchFamily="2" charset="2"/>
              <a:buNone/>
            </a:pPr>
            <a:r>
              <a:rPr lang="en-US" altLang="zh-CN" sz="2600" b="1" dirty="0">
                <a:cs typeface="+mn-ea"/>
                <a:sym typeface="+mn-lt"/>
              </a:rPr>
              <a:t>     </a:t>
            </a:r>
            <a:r>
              <a:rPr lang="zh-CN" altLang="en-US" sz="2600" b="1" dirty="0">
                <a:cs typeface="+mn-ea"/>
                <a:sym typeface="+mn-lt"/>
              </a:rPr>
              <a:t>为了实现对各绕组按一定方式轮流加电，需要一个脉冲循环分配器</a:t>
            </a:r>
            <a:r>
              <a:rPr lang="en-US" altLang="zh-CN" sz="2600" b="1" dirty="0">
                <a:cs typeface="+mn-ea"/>
                <a:sym typeface="+mn-lt"/>
              </a:rPr>
              <a:t>:</a:t>
            </a:r>
            <a:endParaRPr lang="zh-CN" altLang="en-US" sz="2600" b="1" dirty="0">
              <a:cs typeface="+mn-ea"/>
              <a:sym typeface="+mn-lt"/>
            </a:endParaRPr>
          </a:p>
        </p:txBody>
      </p:sp>
      <p:grpSp>
        <p:nvGrpSpPr>
          <p:cNvPr id="55299" name="Group 20"/>
          <p:cNvGrpSpPr/>
          <p:nvPr/>
        </p:nvGrpSpPr>
        <p:grpSpPr bwMode="auto">
          <a:xfrm>
            <a:off x="1600200" y="2640013"/>
            <a:ext cx="6140450" cy="2952750"/>
            <a:chOff x="1008" y="1663"/>
            <a:chExt cx="3868" cy="1860"/>
          </a:xfrm>
        </p:grpSpPr>
        <p:sp>
          <p:nvSpPr>
            <p:cNvPr id="55300" name="Text Box 3"/>
            <p:cNvSpPr txBox="1">
              <a:spLocks noChangeArrowheads="1"/>
            </p:cNvSpPr>
            <p:nvPr/>
          </p:nvSpPr>
          <p:spPr bwMode="auto">
            <a:xfrm>
              <a:off x="1567" y="1663"/>
              <a:ext cx="1631" cy="29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kumimoji="1" lang="zh-CN" altLang="en-US">
                  <a:latin typeface="+mn-lt"/>
                  <a:ea typeface="+mn-ea"/>
                  <a:cs typeface="+mn-ea"/>
                  <a:sym typeface="+mn-lt"/>
                </a:rPr>
                <a:t>脉冲循环分配器</a:t>
              </a:r>
              <a:endParaRPr kumimoji="1"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5301" name="Line 4"/>
            <p:cNvSpPr>
              <a:spLocks noChangeShapeType="1"/>
            </p:cNvSpPr>
            <p:nvPr/>
          </p:nvSpPr>
          <p:spPr bwMode="auto">
            <a:xfrm>
              <a:off x="2398" y="196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5302" name="Line 5"/>
            <p:cNvSpPr>
              <a:spLocks noChangeShapeType="1"/>
            </p:cNvSpPr>
            <p:nvPr/>
          </p:nvSpPr>
          <p:spPr bwMode="auto">
            <a:xfrm>
              <a:off x="1488" y="2208"/>
              <a:ext cx="187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5303" name="Line 6"/>
            <p:cNvSpPr>
              <a:spLocks noChangeShapeType="1"/>
            </p:cNvSpPr>
            <p:nvPr/>
          </p:nvSpPr>
          <p:spPr bwMode="auto">
            <a:xfrm>
              <a:off x="3358" y="2208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5304" name="Line 7"/>
            <p:cNvSpPr>
              <a:spLocks noChangeShapeType="1"/>
            </p:cNvSpPr>
            <p:nvPr/>
          </p:nvSpPr>
          <p:spPr bwMode="auto">
            <a:xfrm>
              <a:off x="1488" y="2208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5305" name="Text Box 9"/>
            <p:cNvSpPr txBox="1">
              <a:spLocks noChangeArrowheads="1"/>
            </p:cNvSpPr>
            <p:nvPr/>
          </p:nvSpPr>
          <p:spPr bwMode="auto">
            <a:xfrm>
              <a:off x="1008" y="2466"/>
              <a:ext cx="1010" cy="29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kumimoji="1" lang="zh-CN" altLang="en-US">
                  <a:latin typeface="+mn-lt"/>
                  <a:ea typeface="+mn-ea"/>
                  <a:cs typeface="+mn-ea"/>
                  <a:sym typeface="+mn-lt"/>
                </a:rPr>
                <a:t>硬件电路</a:t>
              </a:r>
              <a:endParaRPr kumimoji="1"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5306" name="Text Box 10"/>
            <p:cNvSpPr txBox="1">
              <a:spLocks noChangeArrowheads="1"/>
            </p:cNvSpPr>
            <p:nvPr/>
          </p:nvSpPr>
          <p:spPr bwMode="auto">
            <a:xfrm>
              <a:off x="2866" y="2466"/>
              <a:ext cx="1012" cy="29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kumimoji="1" lang="zh-CN" altLang="en-US">
                  <a:latin typeface="+mn-lt"/>
                  <a:ea typeface="+mn-ea"/>
                  <a:cs typeface="+mn-ea"/>
                  <a:sym typeface="+mn-lt"/>
                </a:rPr>
                <a:t>软件方法</a:t>
              </a:r>
              <a:endParaRPr kumimoji="1"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5307" name="Line 11"/>
            <p:cNvSpPr>
              <a:spLocks noChangeShapeType="1"/>
            </p:cNvSpPr>
            <p:nvPr/>
          </p:nvSpPr>
          <p:spPr bwMode="auto">
            <a:xfrm>
              <a:off x="3358" y="2784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5308" name="Line 12"/>
            <p:cNvSpPr>
              <a:spLocks noChangeShapeType="1"/>
            </p:cNvSpPr>
            <p:nvPr/>
          </p:nvSpPr>
          <p:spPr bwMode="auto">
            <a:xfrm>
              <a:off x="2398" y="2976"/>
              <a:ext cx="182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5309" name="Text Box 13"/>
            <p:cNvSpPr txBox="1">
              <a:spLocks noChangeArrowheads="1"/>
            </p:cNvSpPr>
            <p:nvPr/>
          </p:nvSpPr>
          <p:spPr bwMode="auto">
            <a:xfrm>
              <a:off x="1906" y="3229"/>
              <a:ext cx="1019" cy="29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kumimoji="1" lang="zh-CN" altLang="en-US">
                  <a:latin typeface="+mn-lt"/>
                  <a:ea typeface="+mn-ea"/>
                  <a:cs typeface="+mn-ea"/>
                  <a:sym typeface="+mn-lt"/>
                </a:rPr>
                <a:t>控制字法</a:t>
              </a:r>
              <a:endParaRPr kumimoji="1"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5310" name="Text Box 14"/>
            <p:cNvSpPr txBox="1">
              <a:spLocks noChangeArrowheads="1"/>
            </p:cNvSpPr>
            <p:nvPr/>
          </p:nvSpPr>
          <p:spPr bwMode="auto">
            <a:xfrm>
              <a:off x="3601" y="3229"/>
              <a:ext cx="1275" cy="29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kumimoji="1" lang="zh-CN" altLang="en-US">
                  <a:solidFill>
                    <a:srgbClr val="FF0000"/>
                  </a:solidFill>
                  <a:latin typeface="+mn-lt"/>
                  <a:ea typeface="+mn-ea"/>
                  <a:cs typeface="+mn-ea"/>
                  <a:sym typeface="+mn-lt"/>
                </a:rPr>
                <a:t>循环查表法</a:t>
              </a:r>
              <a:endParaRPr kumimoji="1" lang="zh-CN" altLang="en-US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5311" name="Line 15"/>
            <p:cNvSpPr>
              <a:spLocks noChangeShapeType="1"/>
            </p:cNvSpPr>
            <p:nvPr/>
          </p:nvSpPr>
          <p:spPr bwMode="auto">
            <a:xfrm>
              <a:off x="2398" y="297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5312" name="Line 16"/>
            <p:cNvSpPr>
              <a:spLocks noChangeShapeType="1"/>
            </p:cNvSpPr>
            <p:nvPr/>
          </p:nvSpPr>
          <p:spPr bwMode="auto">
            <a:xfrm>
              <a:off x="4222" y="297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p:transition>
    <p:random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ext Box 4"/>
          <p:cNvSpPr txBox="1">
            <a:spLocks noChangeArrowheads="1"/>
          </p:cNvSpPr>
          <p:nvPr/>
        </p:nvSpPr>
        <p:spPr bwMode="auto">
          <a:xfrm>
            <a:off x="855663" y="1439863"/>
            <a:ext cx="7591425" cy="2973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20000"/>
              </a:lnSpc>
              <a:spcBef>
                <a:spcPct val="20000"/>
              </a:spcBef>
            </a:pPr>
            <a:r>
              <a:rPr kumimoji="1" lang="zh-CN" altLang="en-US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    循环查表法：</a:t>
            </a: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是将各绕组加电顺序的控制代码制成一张表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----</a:t>
            </a: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步进电机相序表，存放在内存区，再设置一个地址指针</a:t>
            </a:r>
            <a:endParaRPr kumimoji="1" lang="zh-CN" altLang="en-US" dirty="0"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20000"/>
              </a:lnSpc>
              <a:spcBef>
                <a:spcPct val="20000"/>
              </a:spcBef>
            </a:pPr>
            <a:r>
              <a:rPr kumimoji="1" lang="zh-CN" altLang="en-US" dirty="0">
                <a:solidFill>
                  <a:srgbClr val="FF9900"/>
                </a:solidFill>
                <a:latin typeface="+mn-lt"/>
                <a:ea typeface="+mn-ea"/>
                <a:cs typeface="+mn-ea"/>
                <a:sym typeface="+mn-lt"/>
              </a:rPr>
              <a:t>   相序表的建立，要考虑两个因素：</a:t>
            </a: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 </a:t>
            </a:r>
            <a:endParaRPr kumimoji="1" lang="zh-CN" altLang="en-US" dirty="0">
              <a:latin typeface="+mn-lt"/>
              <a:ea typeface="+mn-ea"/>
              <a:cs typeface="+mn-ea"/>
              <a:sym typeface="+mn-lt"/>
            </a:endParaRPr>
          </a:p>
          <a:p>
            <a:pPr marL="727075" lvl="1" indent="-342900" algn="just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应根据步进电机运行方式的要求</a:t>
            </a:r>
            <a:endParaRPr kumimoji="1" lang="zh-CN" altLang="en-US" dirty="0">
              <a:latin typeface="+mn-lt"/>
              <a:ea typeface="+mn-ea"/>
              <a:cs typeface="+mn-ea"/>
              <a:sym typeface="+mn-lt"/>
            </a:endParaRPr>
          </a:p>
          <a:p>
            <a:pPr marL="727075" lvl="1" indent="-342900" algn="just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步进电机的各相绕组与数据线连接的对应关系</a:t>
            </a:r>
            <a:endParaRPr kumimoji="1"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>
    <p:random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ext Box 3"/>
          <p:cNvSpPr txBox="1">
            <a:spLocks noChangeArrowheads="1"/>
          </p:cNvSpPr>
          <p:nvPr/>
        </p:nvSpPr>
        <p:spPr bwMode="auto">
          <a:xfrm>
            <a:off x="2388493" y="1302285"/>
            <a:ext cx="427072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四相双八拍运行方式的相序表 </a:t>
            </a:r>
            <a:endParaRPr kumimoji="1"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57347" name="组合 2"/>
          <p:cNvGrpSpPr/>
          <p:nvPr/>
        </p:nvGrpSpPr>
        <p:grpSpPr bwMode="auto">
          <a:xfrm>
            <a:off x="717028" y="1872298"/>
            <a:ext cx="7613650" cy="4729162"/>
            <a:chOff x="-1436497" y="1525024"/>
            <a:chExt cx="8583912" cy="5084505"/>
          </a:xfrm>
        </p:grpSpPr>
        <p:pic>
          <p:nvPicPr>
            <p:cNvPr id="57348" name="图片 1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436497" y="1525024"/>
              <a:ext cx="8583912" cy="50845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7349" name="Line 153"/>
            <p:cNvSpPr>
              <a:spLocks noChangeShapeType="1"/>
            </p:cNvSpPr>
            <p:nvPr/>
          </p:nvSpPr>
          <p:spPr bwMode="auto">
            <a:xfrm>
              <a:off x="6074420" y="3542663"/>
              <a:ext cx="0" cy="2735263"/>
            </a:xfrm>
            <a:prstGeom prst="line">
              <a:avLst/>
            </a:prstGeom>
            <a:noFill/>
            <a:ln w="28575">
              <a:solidFill>
                <a:srgbClr val="FF9900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7350" name="Line 154"/>
            <p:cNvSpPr>
              <a:spLocks noChangeShapeType="1"/>
            </p:cNvSpPr>
            <p:nvPr/>
          </p:nvSpPr>
          <p:spPr bwMode="auto">
            <a:xfrm>
              <a:off x="6820717" y="3542662"/>
              <a:ext cx="0" cy="2735263"/>
            </a:xfrm>
            <a:prstGeom prst="line">
              <a:avLst/>
            </a:prstGeom>
            <a:noFill/>
            <a:ln w="28575">
              <a:solidFill>
                <a:srgbClr val="FF9900"/>
              </a:solidFill>
              <a:round/>
              <a:head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p:transition>
    <p:random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ext Box 2"/>
          <p:cNvSpPr txBox="1">
            <a:spLocks noChangeArrowheads="1"/>
          </p:cNvSpPr>
          <p:nvPr/>
        </p:nvSpPr>
        <p:spPr bwMode="auto">
          <a:xfrm>
            <a:off x="1063040" y="1564907"/>
            <a:ext cx="7017920" cy="33331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None/>
            </a:pPr>
            <a:r>
              <a:rPr kumimoji="1" lang="zh-CN" altLang="en-US" sz="2600" dirty="0">
                <a:latin typeface="+mn-lt"/>
                <a:ea typeface="+mn-ea"/>
                <a:cs typeface="+mn-ea"/>
                <a:sym typeface="+mn-lt"/>
              </a:rPr>
              <a:t>（</a:t>
            </a:r>
            <a:r>
              <a:rPr kumimoji="1" lang="en-US" altLang="zh-CN" sz="2600" dirty="0">
                <a:latin typeface="+mn-lt"/>
                <a:ea typeface="+mn-ea"/>
                <a:cs typeface="+mn-ea"/>
                <a:sym typeface="+mn-lt"/>
              </a:rPr>
              <a:t>3</a:t>
            </a:r>
            <a:r>
              <a:rPr kumimoji="1" lang="zh-CN" altLang="en-US" sz="2600" dirty="0">
                <a:latin typeface="+mn-lt"/>
                <a:ea typeface="+mn-ea"/>
                <a:cs typeface="+mn-ea"/>
                <a:sym typeface="+mn-lt"/>
              </a:rPr>
              <a:t>）步进电机运行速度的控制</a:t>
            </a:r>
            <a:r>
              <a:rPr kumimoji="1" lang="en-US" altLang="zh-CN" sz="2600" dirty="0">
                <a:latin typeface="+mn-lt"/>
                <a:ea typeface="+mn-ea"/>
                <a:cs typeface="+mn-ea"/>
                <a:sym typeface="+mn-lt"/>
              </a:rPr>
              <a:t>---</a:t>
            </a:r>
            <a:r>
              <a:rPr kumimoji="1" lang="zh-CN" altLang="en-US" sz="2600" dirty="0">
                <a:solidFill>
                  <a:srgbClr val="FF9900"/>
                </a:solidFill>
                <a:latin typeface="+mn-lt"/>
                <a:ea typeface="+mn-ea"/>
                <a:cs typeface="+mn-ea"/>
                <a:sym typeface="+mn-lt"/>
              </a:rPr>
              <a:t>软件延时法</a:t>
            </a:r>
            <a:endParaRPr kumimoji="1" lang="zh-CN" altLang="en-US" sz="2600" dirty="0">
              <a:solidFill>
                <a:srgbClr val="FF9900"/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20000"/>
              </a:lnSpc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None/>
            </a:pPr>
            <a:r>
              <a:rPr kumimoji="1" lang="zh-CN" altLang="en-US" sz="26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    控制步进电机速度有两个途径：</a:t>
            </a:r>
            <a:endParaRPr kumimoji="1" lang="zh-CN" altLang="en-US" sz="2600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20000"/>
              </a:lnSpc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None/>
            </a:pPr>
            <a:r>
              <a:rPr kumimoji="1" lang="zh-CN" altLang="en-US" sz="2600" dirty="0">
                <a:latin typeface="+mn-lt"/>
                <a:ea typeface="+mn-ea"/>
                <a:cs typeface="+mn-ea"/>
                <a:sym typeface="+mn-lt"/>
              </a:rPr>
              <a:t>  用硬件改变输入脉冲的频率，通过对定时器</a:t>
            </a:r>
            <a:endParaRPr kumimoji="1" lang="zh-CN" altLang="en-US" sz="2600" dirty="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20000"/>
              </a:lnSpc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None/>
            </a:pPr>
            <a:r>
              <a:rPr kumimoji="1" lang="zh-CN" altLang="en-US" sz="2600" dirty="0">
                <a:latin typeface="+mn-lt"/>
                <a:ea typeface="+mn-ea"/>
                <a:cs typeface="+mn-ea"/>
                <a:sym typeface="+mn-lt"/>
              </a:rPr>
              <a:t>   （如：</a:t>
            </a:r>
            <a:r>
              <a:rPr kumimoji="1" lang="en-US" altLang="zh-CN" sz="2600" dirty="0">
                <a:latin typeface="+mn-lt"/>
                <a:ea typeface="+mn-ea"/>
                <a:cs typeface="+mn-ea"/>
                <a:sym typeface="+mn-lt"/>
              </a:rPr>
              <a:t>8253</a:t>
            </a:r>
            <a:r>
              <a:rPr kumimoji="1" lang="zh-CN" altLang="en-US" sz="2600" dirty="0">
                <a:latin typeface="+mn-lt"/>
                <a:ea typeface="+mn-ea"/>
                <a:cs typeface="+mn-ea"/>
                <a:sym typeface="+mn-lt"/>
              </a:rPr>
              <a:t>）定时常数的设定，使其升频、</a:t>
            </a:r>
            <a:endParaRPr kumimoji="1" lang="zh-CN" altLang="en-US" sz="2600" dirty="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20000"/>
              </a:lnSpc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None/>
            </a:pPr>
            <a:r>
              <a:rPr kumimoji="1" lang="zh-CN" altLang="en-US" sz="2600" dirty="0">
                <a:latin typeface="+mn-lt"/>
                <a:ea typeface="+mn-ea"/>
                <a:cs typeface="+mn-ea"/>
                <a:sym typeface="+mn-lt"/>
              </a:rPr>
              <a:t>     降频或恒频。</a:t>
            </a:r>
            <a:endParaRPr kumimoji="1" lang="zh-CN" altLang="en-US" sz="2600" dirty="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20000"/>
              </a:lnSpc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None/>
            </a:pPr>
            <a:r>
              <a:rPr kumimoji="1" lang="zh-CN" altLang="en-US" sz="2600" dirty="0">
                <a:latin typeface="+mn-lt"/>
                <a:ea typeface="+mn-ea"/>
                <a:cs typeface="+mn-ea"/>
                <a:sym typeface="+mn-lt"/>
              </a:rPr>
              <a:t>  用软件延时或调用延时子程序。</a:t>
            </a:r>
            <a:endParaRPr kumimoji="1" lang="zh-CN" altLang="en-US" sz="2600" dirty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>
    <p:random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body" sz="half" idx="1"/>
          </p:nvPr>
        </p:nvSpPr>
        <p:spPr bwMode="auto">
          <a:xfrm>
            <a:off x="793750" y="1163638"/>
            <a:ext cx="7631113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algn="just">
              <a:lnSpc>
                <a:spcPct val="110000"/>
              </a:lnSpc>
              <a:buFont typeface="Wingdings" panose="05000000000000000000" pitchFamily="2" charset="2"/>
              <a:buNone/>
            </a:pPr>
            <a:r>
              <a:rPr lang="en-US" altLang="zh-CN" sz="2400" b="1" dirty="0">
                <a:cs typeface="+mn-ea"/>
                <a:sym typeface="+mn-lt"/>
              </a:rPr>
              <a:t> </a:t>
            </a:r>
            <a:r>
              <a:rPr lang="zh-CN" altLang="en-US" sz="2400" b="1" dirty="0">
                <a:cs typeface="+mn-ea"/>
                <a:sym typeface="+mn-lt"/>
              </a:rPr>
              <a:t>（</a:t>
            </a:r>
            <a:r>
              <a:rPr lang="en-US" altLang="zh-CN" sz="2400" b="1" dirty="0">
                <a:cs typeface="+mn-ea"/>
                <a:sym typeface="+mn-lt"/>
              </a:rPr>
              <a:t>4</a:t>
            </a:r>
            <a:r>
              <a:rPr lang="zh-CN" altLang="en-US" sz="2400" b="1" dirty="0">
                <a:cs typeface="+mn-ea"/>
                <a:sym typeface="+mn-lt"/>
              </a:rPr>
              <a:t>）步进电机的硬件驱动</a:t>
            </a:r>
            <a:endParaRPr lang="zh-CN" altLang="en-US" sz="2400" b="1" dirty="0">
              <a:cs typeface="+mn-ea"/>
              <a:sym typeface="+mn-lt"/>
            </a:endParaRPr>
          </a:p>
          <a:p>
            <a:pPr algn="just">
              <a:lnSpc>
                <a:spcPct val="110000"/>
              </a:lnSpc>
              <a:buFont typeface="Wingdings" panose="05000000000000000000" pitchFamily="2" charset="2"/>
              <a:buNone/>
            </a:pPr>
            <a:r>
              <a:rPr lang="zh-CN" altLang="en-US" sz="2400" b="1" dirty="0">
                <a:cs typeface="+mn-ea"/>
                <a:sym typeface="+mn-lt"/>
              </a:rPr>
              <a:t>      步进电机在系统中是一种执行元件，都要带负载，因此需要功率驱动。在电子仪器和设备中，一般所需功率较小，常采用达林顿复合管作功率驱动。</a:t>
            </a:r>
            <a:endParaRPr lang="zh-CN" altLang="en-US" sz="2400" b="1" dirty="0">
              <a:cs typeface="+mn-ea"/>
              <a:sym typeface="+mn-lt"/>
            </a:endParaRPr>
          </a:p>
        </p:txBody>
      </p:sp>
      <p:pic>
        <p:nvPicPr>
          <p:cNvPr id="45097" name="Picture 41" descr="p13009"/>
          <p:cNvPicPr>
            <a:picLocks noGrp="1" noChangeAspect="1" noChangeArrowheads="1"/>
          </p:cNvPicPr>
          <p:nvPr>
            <p:ph sz="half" idx="2"/>
          </p:nvPr>
        </p:nvPicPr>
        <p:blipFill>
          <a:blip r:embed="rId1"/>
          <a:srcRect/>
          <a:stretch>
            <a:fillRect/>
          </a:stretch>
        </p:blipFill>
        <p:spPr>
          <a:xfrm>
            <a:off x="3276600" y="3189288"/>
            <a:ext cx="2973388" cy="2379662"/>
          </a:xfrm>
        </p:spPr>
      </p:pic>
      <p:sp>
        <p:nvSpPr>
          <p:cNvPr id="59396" name="Rectangle 44"/>
          <p:cNvSpPr>
            <a:spLocks noChangeArrowheads="1"/>
          </p:cNvSpPr>
          <p:nvPr/>
        </p:nvSpPr>
        <p:spPr bwMode="auto">
          <a:xfrm>
            <a:off x="2171700" y="5721350"/>
            <a:ext cx="4876800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1" lang="zh-CN" altLang="en-US" sz="2000">
                <a:latin typeface="+mn-lt"/>
                <a:ea typeface="+mn-ea"/>
                <a:cs typeface="+mn-ea"/>
                <a:sym typeface="+mn-lt"/>
              </a:rPr>
              <a:t>步进电机驱动原理图</a:t>
            </a:r>
            <a:endParaRPr kumimoji="1" lang="zh-CN" altLang="en-US" sz="2000" baseline="-25000"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5" name="Picture 41" descr="p13009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3429000" y="3341688"/>
            <a:ext cx="2973388" cy="2379662"/>
          </a:xfrm>
          <a:noFill/>
        </p:spPr>
      </p:pic>
      <p:pic>
        <p:nvPicPr>
          <p:cNvPr id="8" name="Picture 7" descr="图片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8060" y="3310840"/>
            <a:ext cx="3261928" cy="2258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random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body" sz="half" idx="1"/>
          </p:nvPr>
        </p:nvSpPr>
        <p:spPr bwMode="auto">
          <a:xfrm>
            <a:off x="793750" y="1163638"/>
            <a:ext cx="7631113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>
              <a:lnSpc>
                <a:spcPct val="110000"/>
              </a:lnSpc>
              <a:buFont typeface="Wingdings" panose="05000000000000000000" pitchFamily="2" charset="2"/>
              <a:buNone/>
            </a:pPr>
            <a:r>
              <a:rPr lang="en-US" altLang="zh-CN" sz="2400" b="1" dirty="0">
                <a:cs typeface="+mn-ea"/>
                <a:sym typeface="+mn-lt"/>
              </a:rPr>
              <a:t> </a:t>
            </a:r>
            <a:r>
              <a:rPr lang="zh-CN" altLang="en-US" sz="2400" b="1" dirty="0">
                <a:cs typeface="+mn-ea"/>
                <a:sym typeface="+mn-lt"/>
              </a:rPr>
              <a:t>（</a:t>
            </a:r>
            <a:r>
              <a:rPr lang="en-US" altLang="zh-CN" sz="2400" b="1" dirty="0">
                <a:cs typeface="+mn-ea"/>
                <a:sym typeface="+mn-lt"/>
              </a:rPr>
              <a:t>5</a:t>
            </a:r>
            <a:r>
              <a:rPr lang="zh-CN" altLang="en-US" sz="2400" b="1" dirty="0">
                <a:cs typeface="+mn-ea"/>
                <a:sym typeface="+mn-lt"/>
              </a:rPr>
              <a:t>）步进电机的启</a:t>
            </a:r>
            <a:r>
              <a:rPr lang="en-US" altLang="zh-CN" sz="2400" b="1" dirty="0">
                <a:cs typeface="+mn-ea"/>
                <a:sym typeface="+mn-lt"/>
              </a:rPr>
              <a:t>/</a:t>
            </a:r>
            <a:r>
              <a:rPr lang="zh-CN" altLang="en-US" sz="2400" b="1" dirty="0">
                <a:cs typeface="+mn-ea"/>
                <a:sym typeface="+mn-lt"/>
              </a:rPr>
              <a:t>停控制</a:t>
            </a:r>
            <a:endParaRPr lang="zh-CN" altLang="en-US" sz="2400" b="1" dirty="0">
              <a:cs typeface="+mn-ea"/>
              <a:sym typeface="+mn-lt"/>
            </a:endParaRPr>
          </a:p>
          <a:p>
            <a:pPr algn="just">
              <a:lnSpc>
                <a:spcPct val="110000"/>
              </a:lnSpc>
              <a:buFont typeface="Wingdings" panose="05000000000000000000" pitchFamily="2" charset="2"/>
              <a:buNone/>
            </a:pPr>
            <a:r>
              <a:rPr lang="zh-CN" altLang="en-US" sz="2400" b="1" dirty="0">
                <a:cs typeface="+mn-ea"/>
                <a:sym typeface="+mn-lt"/>
              </a:rPr>
              <a:t>      步进电机的启</a:t>
            </a:r>
            <a:r>
              <a:rPr lang="en-US" altLang="zh-CN" sz="2400" b="1" dirty="0">
                <a:cs typeface="+mn-ea"/>
                <a:sym typeface="+mn-lt"/>
              </a:rPr>
              <a:t>/</a:t>
            </a:r>
            <a:r>
              <a:rPr lang="zh-CN" altLang="en-US" sz="2400" b="1" dirty="0">
                <a:cs typeface="+mn-ea"/>
                <a:sym typeface="+mn-lt"/>
              </a:rPr>
              <a:t>停通常设置硬开关或软开关。硬开关一般在外部设置开关</a:t>
            </a:r>
            <a:r>
              <a:rPr lang="en-US" altLang="zh-CN" sz="2400" b="1" dirty="0">
                <a:cs typeface="+mn-ea"/>
                <a:sym typeface="+mn-lt"/>
              </a:rPr>
              <a:t>SW</a:t>
            </a:r>
            <a:r>
              <a:rPr lang="zh-CN" altLang="en-US" sz="2400" b="1" dirty="0">
                <a:cs typeface="+mn-ea"/>
                <a:sym typeface="+mn-lt"/>
              </a:rPr>
              <a:t>，并且约定</a:t>
            </a:r>
            <a:r>
              <a:rPr lang="en-US" altLang="zh-CN" sz="2400" b="1" dirty="0">
                <a:cs typeface="+mn-ea"/>
                <a:sym typeface="+mn-lt"/>
              </a:rPr>
              <a:t>SW</a:t>
            </a:r>
            <a:r>
              <a:rPr lang="zh-CN" altLang="en-US" sz="2400" b="1" dirty="0">
                <a:cs typeface="+mn-ea"/>
                <a:sym typeface="+mn-lt"/>
              </a:rPr>
              <a:t>按下时启动运行或停止运行。软开关是利用系统键盘设置一个键，当该键按下时启动或停止运行。</a:t>
            </a:r>
            <a:endParaRPr lang="zh-CN" altLang="en-US" sz="2400" b="1" dirty="0">
              <a:cs typeface="+mn-ea"/>
              <a:sym typeface="+mn-lt"/>
            </a:endParaRPr>
          </a:p>
        </p:txBody>
      </p:sp>
      <p:pic>
        <p:nvPicPr>
          <p:cNvPr id="45097" name="Picture 41" descr="p13009"/>
          <p:cNvPicPr>
            <a:picLocks noGrp="1" noChangeAspect="1" noChangeArrowheads="1"/>
          </p:cNvPicPr>
          <p:nvPr>
            <p:ph sz="half" idx="2"/>
          </p:nvPr>
        </p:nvPicPr>
        <p:blipFill>
          <a:blip r:embed="rId1"/>
          <a:srcRect/>
          <a:stretch>
            <a:fillRect/>
          </a:stretch>
        </p:blipFill>
        <p:spPr>
          <a:xfrm>
            <a:off x="2905760" y="4001453"/>
            <a:ext cx="2973388" cy="2379662"/>
          </a:xfrm>
        </p:spPr>
      </p:pic>
      <p:pic>
        <p:nvPicPr>
          <p:cNvPr id="5" name="Picture 41" descr="p13009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3348990" y="3833178"/>
            <a:ext cx="2973388" cy="2379662"/>
          </a:xfrm>
          <a:noFill/>
        </p:spPr>
      </p:pic>
    </p:spTree>
  </p:cSld>
  <p:clrMapOvr>
    <a:masterClrMapping/>
  </p:clrMapOvr>
  <p:transition spd="slow">
    <p:random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ChangeArrowheads="1"/>
          </p:cNvSpPr>
          <p:nvPr/>
        </p:nvSpPr>
        <p:spPr bwMode="auto">
          <a:xfrm>
            <a:off x="1014262" y="1578127"/>
            <a:ext cx="7115476" cy="41392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20000"/>
              </a:spcBef>
              <a:buSzPct val="85000"/>
            </a:pP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2.</a:t>
            </a: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设计</a:t>
            </a:r>
            <a:endParaRPr kumimoji="1" lang="zh-CN" altLang="en-US" dirty="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20000"/>
              </a:lnSpc>
              <a:spcBef>
                <a:spcPct val="20000"/>
              </a:spcBef>
              <a:buSzPct val="85000"/>
            </a:pP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 包括硬件电路与软件编程两部分</a:t>
            </a:r>
            <a:endParaRPr kumimoji="1" lang="zh-CN" altLang="en-US" dirty="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20000"/>
              </a:lnSpc>
              <a:spcBef>
                <a:spcPct val="20000"/>
              </a:spcBef>
              <a:buSzPct val="85000"/>
            </a:pP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（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1</a:t>
            </a: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）硬件设计</a:t>
            </a:r>
            <a:endParaRPr kumimoji="1" lang="zh-CN" altLang="en-US" dirty="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20000"/>
              </a:lnSpc>
              <a:spcBef>
                <a:spcPct val="20000"/>
              </a:spcBef>
              <a:buSzPct val="85000"/>
            </a:pP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      采用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82C55A</a:t>
            </a: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设计接口。使用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3</a:t>
            </a: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个端口：</a:t>
            </a:r>
            <a:endParaRPr kumimoji="1" lang="en-US" altLang="zh-CN" dirty="0">
              <a:latin typeface="+mn-lt"/>
              <a:ea typeface="+mn-ea"/>
              <a:cs typeface="+mn-ea"/>
              <a:sym typeface="+mn-lt"/>
            </a:endParaRPr>
          </a:p>
          <a:p>
            <a:pPr marL="791845">
              <a:lnSpc>
                <a:spcPct val="120000"/>
              </a:lnSpc>
              <a:spcBef>
                <a:spcPct val="20000"/>
              </a:spcBef>
              <a:buSzPct val="85000"/>
            </a:pP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 A</a:t>
            </a: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端口：向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4</a:t>
            </a: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个绕组输出加电代码（相序码）</a:t>
            </a:r>
            <a:endParaRPr kumimoji="1" lang="en-US" altLang="zh-CN" dirty="0">
              <a:latin typeface="+mn-lt"/>
              <a:ea typeface="+mn-ea"/>
              <a:cs typeface="+mn-ea"/>
              <a:sym typeface="+mn-lt"/>
            </a:endParaRPr>
          </a:p>
          <a:p>
            <a:pPr marL="791845">
              <a:lnSpc>
                <a:spcPct val="120000"/>
              </a:lnSpc>
              <a:spcBef>
                <a:spcPct val="20000"/>
              </a:spcBef>
              <a:buSzPct val="85000"/>
            </a:pP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 C</a:t>
            </a: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端口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PC4</a:t>
            </a: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：输出，控制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74LS373</a:t>
            </a: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的开关</a:t>
            </a:r>
            <a:endParaRPr kumimoji="1" lang="en-US" altLang="zh-CN" dirty="0">
              <a:latin typeface="+mn-lt"/>
              <a:ea typeface="+mn-ea"/>
              <a:cs typeface="+mn-ea"/>
              <a:sym typeface="+mn-lt"/>
            </a:endParaRPr>
          </a:p>
          <a:p>
            <a:pPr marL="791845">
              <a:lnSpc>
                <a:spcPct val="120000"/>
              </a:lnSpc>
              <a:spcBef>
                <a:spcPct val="20000"/>
              </a:spcBef>
              <a:buSzPct val="85000"/>
            </a:pP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 C</a:t>
            </a: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端口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PC0</a:t>
            </a: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和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PC1</a:t>
            </a: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：输入，分别连接开关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SW1</a:t>
            </a: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和 </a:t>
            </a:r>
            <a:endParaRPr kumimoji="1" lang="en-US" altLang="zh-CN" dirty="0">
              <a:latin typeface="+mn-lt"/>
              <a:ea typeface="+mn-ea"/>
              <a:cs typeface="+mn-ea"/>
              <a:sym typeface="+mn-lt"/>
            </a:endParaRPr>
          </a:p>
          <a:p>
            <a:pPr marL="791845">
              <a:lnSpc>
                <a:spcPct val="120000"/>
              </a:lnSpc>
              <a:spcBef>
                <a:spcPct val="20000"/>
              </a:spcBef>
              <a:buSzPct val="85000"/>
            </a:pP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 SW2,</a:t>
            </a: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控制步进电机的启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停</a:t>
            </a:r>
            <a:endParaRPr kumimoji="1"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02" grpId="0" build="allAtOnce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146"/>
          <p:cNvSpPr>
            <a:spLocks noChangeArrowheads="1"/>
          </p:cNvSpPr>
          <p:nvPr/>
        </p:nvSpPr>
        <p:spPr bwMode="auto">
          <a:xfrm>
            <a:off x="2222500" y="5310188"/>
            <a:ext cx="4876800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1" lang="zh-CN" altLang="en-US" sz="2000">
                <a:latin typeface="+mn-lt"/>
                <a:ea typeface="+mn-ea"/>
                <a:cs typeface="+mn-ea"/>
                <a:sym typeface="+mn-lt"/>
              </a:rPr>
              <a:t>步进电机控制接口原理图</a:t>
            </a:r>
            <a:endParaRPr kumimoji="1" lang="zh-CN" altLang="en-US" sz="2000" baseline="-2500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2467" name="Text Box 147"/>
          <p:cNvSpPr txBox="1">
            <a:spLocks noChangeArrowheads="1"/>
          </p:cNvSpPr>
          <p:nvPr/>
        </p:nvSpPr>
        <p:spPr bwMode="auto">
          <a:xfrm>
            <a:off x="1331912" y="5805488"/>
            <a:ext cx="5767387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1400" dirty="0">
                <a:latin typeface="+mn-lt"/>
                <a:ea typeface="+mn-ea"/>
                <a:cs typeface="+mn-ea"/>
                <a:sym typeface="+mn-lt"/>
              </a:rPr>
              <a:t>三态锁存器</a:t>
            </a:r>
            <a:r>
              <a:rPr lang="en-US" altLang="zh-CN" sz="1400" dirty="0">
                <a:latin typeface="+mn-lt"/>
                <a:ea typeface="+mn-ea"/>
                <a:cs typeface="+mn-ea"/>
                <a:sym typeface="+mn-lt"/>
              </a:rPr>
              <a:t>74LS373</a:t>
            </a:r>
            <a:r>
              <a:rPr lang="zh-CN" altLang="en-US" sz="1400" dirty="0">
                <a:latin typeface="+mn-lt"/>
                <a:ea typeface="+mn-ea"/>
                <a:cs typeface="+mn-ea"/>
                <a:sym typeface="+mn-lt"/>
              </a:rPr>
              <a:t>的作用：</a:t>
            </a:r>
            <a:endParaRPr lang="zh-CN" altLang="en-US" sz="1400" dirty="0">
              <a:latin typeface="+mn-lt"/>
              <a:ea typeface="+mn-ea"/>
              <a:cs typeface="+mn-ea"/>
              <a:sym typeface="+mn-lt"/>
            </a:endParaRPr>
          </a:p>
          <a:p>
            <a:pPr>
              <a:spcBef>
                <a:spcPct val="50000"/>
              </a:spcBef>
            </a:pPr>
            <a:r>
              <a:rPr lang="en-US" altLang="zh-CN" sz="1400" dirty="0">
                <a:latin typeface="+mn-lt"/>
                <a:ea typeface="+mn-ea"/>
                <a:cs typeface="+mn-ea"/>
                <a:sym typeface="+mn-lt"/>
              </a:rPr>
              <a:t>1</a:t>
            </a:r>
            <a:r>
              <a:rPr lang="zh-CN" altLang="en-US" sz="1400" dirty="0">
                <a:latin typeface="+mn-lt"/>
                <a:ea typeface="+mn-ea"/>
                <a:cs typeface="+mn-ea"/>
                <a:sym typeface="+mn-lt"/>
              </a:rPr>
              <a:t>、加大电流，增强驱动能力；</a:t>
            </a:r>
            <a:r>
              <a:rPr lang="en-US" altLang="zh-CN" sz="1400" dirty="0">
                <a:latin typeface="+mn-lt"/>
                <a:ea typeface="+mn-ea"/>
                <a:cs typeface="+mn-ea"/>
                <a:sym typeface="+mn-lt"/>
              </a:rPr>
              <a:t>3. </a:t>
            </a:r>
            <a:r>
              <a:rPr lang="zh-CN" altLang="en-US" sz="1400" dirty="0">
                <a:latin typeface="+mn-lt"/>
                <a:ea typeface="+mn-ea"/>
                <a:cs typeface="+mn-ea"/>
                <a:sym typeface="+mn-lt"/>
              </a:rPr>
              <a:t>起隔离保护作用</a:t>
            </a:r>
            <a:endParaRPr lang="zh-CN" altLang="en-US" sz="1400" dirty="0">
              <a:latin typeface="+mn-lt"/>
              <a:ea typeface="+mn-ea"/>
              <a:cs typeface="+mn-ea"/>
              <a:sym typeface="+mn-lt"/>
            </a:endParaRPr>
          </a:p>
          <a:p>
            <a:pPr>
              <a:spcBef>
                <a:spcPct val="50000"/>
              </a:spcBef>
            </a:pPr>
            <a:r>
              <a:rPr lang="en-US" altLang="zh-CN" sz="1400" dirty="0">
                <a:latin typeface="+mn-lt"/>
                <a:ea typeface="+mn-ea"/>
                <a:cs typeface="+mn-ea"/>
                <a:sym typeface="+mn-lt"/>
              </a:rPr>
              <a:t>2</a:t>
            </a:r>
            <a:r>
              <a:rPr lang="zh-CN" altLang="en-US" sz="1400" dirty="0">
                <a:latin typeface="+mn-lt"/>
                <a:ea typeface="+mn-ea"/>
                <a:cs typeface="+mn-ea"/>
                <a:sym typeface="+mn-lt"/>
              </a:rPr>
              <a:t>、锁存，使得输出信号不变；</a:t>
            </a:r>
            <a:endParaRPr lang="zh-CN" altLang="en-US" sz="1400" dirty="0"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7" name="Picture 9" descr="1009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343" y="1108076"/>
            <a:ext cx="7453313" cy="3954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Text Box 4"/>
          <p:cNvSpPr txBox="1">
            <a:spLocks noChangeArrowheads="1"/>
          </p:cNvSpPr>
          <p:nvPr/>
        </p:nvSpPr>
        <p:spPr bwMode="auto">
          <a:xfrm>
            <a:off x="103773" y="2569141"/>
            <a:ext cx="8433836" cy="40934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	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…</a:t>
            </a:r>
            <a:endParaRPr lang="en-US" altLang="zh-CN" sz="2000" dirty="0">
              <a:latin typeface="+mn-lt"/>
              <a:ea typeface="+mn-ea"/>
              <a:cs typeface="+mn-ea"/>
              <a:sym typeface="+mn-lt"/>
            </a:endParaRPr>
          </a:p>
          <a:p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	MOV	DX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，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303H	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；初始化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82C55A</a:t>
            </a:r>
            <a:endParaRPr lang="en-US" altLang="zh-CN" sz="2000" dirty="0">
              <a:latin typeface="+mn-lt"/>
              <a:ea typeface="+mn-ea"/>
              <a:cs typeface="+mn-ea"/>
              <a:sym typeface="+mn-lt"/>
            </a:endParaRPr>
          </a:p>
          <a:p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	MOV	AL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，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10000001B(81H)</a:t>
            </a:r>
            <a:endParaRPr lang="en-US" altLang="zh-CN" sz="2000" dirty="0">
              <a:latin typeface="+mn-lt"/>
              <a:ea typeface="+mn-ea"/>
              <a:cs typeface="+mn-ea"/>
              <a:sym typeface="+mn-lt"/>
            </a:endParaRPr>
          </a:p>
          <a:p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	OUT	DX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，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AL</a:t>
            </a:r>
            <a:endParaRPr lang="en-US" altLang="zh-CN" sz="2000" dirty="0">
              <a:latin typeface="+mn-lt"/>
              <a:ea typeface="+mn-ea"/>
              <a:cs typeface="+mn-ea"/>
              <a:sym typeface="+mn-lt"/>
            </a:endParaRPr>
          </a:p>
          <a:p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	MOV	AL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，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00001001B(09H)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；关闭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74LS373(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保护步进电机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)</a:t>
            </a:r>
            <a:endParaRPr lang="zh-CN" altLang="en-US" sz="2000" dirty="0">
              <a:latin typeface="+mn-lt"/>
              <a:ea typeface="+mn-ea"/>
              <a:cs typeface="+mn-ea"/>
              <a:sym typeface="+mn-lt"/>
            </a:endParaRPr>
          </a:p>
          <a:p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	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OUT	DX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，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AL</a:t>
            </a:r>
            <a:endParaRPr lang="en-US" altLang="zh-CN" sz="2000" dirty="0">
              <a:latin typeface="+mn-lt"/>
              <a:ea typeface="+mn-ea"/>
              <a:cs typeface="+mn-ea"/>
              <a:sym typeface="+mn-lt"/>
            </a:endParaRPr>
          </a:p>
          <a:p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L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：	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MOV	DX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，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302H	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；检测开关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SW2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是否按下</a:t>
            </a:r>
            <a:endParaRPr lang="zh-CN" altLang="en-US" sz="2000" dirty="0">
              <a:latin typeface="+mn-lt"/>
              <a:ea typeface="+mn-ea"/>
              <a:cs typeface="+mn-ea"/>
              <a:sym typeface="+mn-lt"/>
            </a:endParaRPr>
          </a:p>
          <a:p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	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IN	AL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，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DX</a:t>
            </a:r>
            <a:endParaRPr lang="en-US" altLang="zh-CN" sz="2000" dirty="0">
              <a:latin typeface="+mn-lt"/>
              <a:ea typeface="+mn-ea"/>
              <a:cs typeface="+mn-ea"/>
              <a:sym typeface="+mn-lt"/>
            </a:endParaRPr>
          </a:p>
          <a:p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	AND	AL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，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01H</a:t>
            </a:r>
            <a:endParaRPr lang="en-US" altLang="zh-CN" sz="2000" dirty="0">
              <a:latin typeface="+mn-lt"/>
              <a:ea typeface="+mn-ea"/>
              <a:cs typeface="+mn-ea"/>
              <a:sym typeface="+mn-lt"/>
            </a:endParaRPr>
          </a:p>
          <a:p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	JNZ	L		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；没有按下，等待</a:t>
            </a:r>
            <a:endParaRPr lang="zh-CN" altLang="en-US" sz="2000" dirty="0">
              <a:latin typeface="+mn-lt"/>
              <a:ea typeface="+mn-ea"/>
              <a:cs typeface="+mn-ea"/>
              <a:sym typeface="+mn-lt"/>
            </a:endParaRPr>
          </a:p>
          <a:p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	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MOV	DX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，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303H	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；按下则启动步进电机，打开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74LS373</a:t>
            </a:r>
            <a:endParaRPr lang="en-US" altLang="zh-CN" sz="2000" dirty="0">
              <a:latin typeface="+mn-lt"/>
              <a:ea typeface="+mn-ea"/>
              <a:cs typeface="+mn-ea"/>
              <a:sym typeface="+mn-lt"/>
            </a:endParaRPr>
          </a:p>
          <a:p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	MOV	AL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，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08H</a:t>
            </a:r>
            <a:endParaRPr lang="en-US" altLang="zh-CN" sz="2000" dirty="0">
              <a:latin typeface="+mn-lt"/>
              <a:ea typeface="+mn-ea"/>
              <a:cs typeface="+mn-ea"/>
              <a:sym typeface="+mn-lt"/>
            </a:endParaRPr>
          </a:p>
          <a:p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	OUT	DX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，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AL</a:t>
            </a:r>
            <a:endParaRPr lang="en-US" altLang="zh-CN" sz="200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3491" name="矩形 1"/>
          <p:cNvSpPr>
            <a:spLocks noChangeArrowheads="1"/>
          </p:cNvSpPr>
          <p:nvPr/>
        </p:nvSpPr>
        <p:spPr bwMode="auto">
          <a:xfrm>
            <a:off x="479960" y="1172263"/>
            <a:ext cx="2220480" cy="497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20000"/>
              </a:spcBef>
              <a:buSzPct val="85000"/>
            </a:pP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（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2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）软件设计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3492" name="矩形 3"/>
          <p:cNvSpPr>
            <a:spLocks noChangeArrowheads="1"/>
          </p:cNvSpPr>
          <p:nvPr/>
        </p:nvSpPr>
        <p:spPr bwMode="auto">
          <a:xfrm>
            <a:off x="999725" y="1861255"/>
            <a:ext cx="7537884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在数据段放置相序表：</a:t>
            </a:r>
            <a:endParaRPr lang="zh-CN" altLang="en-US" sz="2000" dirty="0">
              <a:latin typeface="+mn-lt"/>
              <a:ea typeface="+mn-ea"/>
              <a:cs typeface="+mn-ea"/>
              <a:sym typeface="+mn-lt"/>
            </a:endParaRPr>
          </a:p>
          <a:p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PSTA	DB 05H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，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15H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，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14H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，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54H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，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50H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，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51H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，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41H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，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45H</a:t>
            </a:r>
            <a:endParaRPr lang="en-US" altLang="zh-CN" sz="2000" dirty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>
    <p:random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ext Box 2"/>
          <p:cNvSpPr txBox="1">
            <a:spLocks noChangeArrowheads="1"/>
          </p:cNvSpPr>
          <p:nvPr/>
        </p:nvSpPr>
        <p:spPr bwMode="auto">
          <a:xfrm>
            <a:off x="604837" y="1486936"/>
            <a:ext cx="7934325" cy="5018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RELOAD:MOV	SI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，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OFFSET PSTA	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；设置相序表指针</a:t>
            </a:r>
            <a:endParaRPr lang="zh-CN" altLang="en-US" sz="2000" dirty="0">
              <a:latin typeface="+mn-lt"/>
              <a:ea typeface="+mn-ea"/>
              <a:cs typeface="+mn-ea"/>
              <a:sym typeface="+mn-lt"/>
            </a:endParaRPr>
          </a:p>
          <a:p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	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MOV	CX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，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8			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；设置循环次数</a:t>
            </a:r>
            <a:endParaRPr lang="zh-CN" altLang="en-US" sz="2000" dirty="0">
              <a:latin typeface="+mn-lt"/>
              <a:ea typeface="+mn-ea"/>
              <a:cs typeface="+mn-ea"/>
              <a:sym typeface="+mn-lt"/>
            </a:endParaRPr>
          </a:p>
          <a:p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LOP:	MOV	DX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，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300H		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；送相序代码</a:t>
            </a:r>
            <a:endParaRPr lang="zh-CN" altLang="en-US" sz="2000" dirty="0">
              <a:latin typeface="+mn-lt"/>
              <a:ea typeface="+mn-ea"/>
              <a:cs typeface="+mn-ea"/>
              <a:sym typeface="+mn-lt"/>
            </a:endParaRPr>
          </a:p>
          <a:p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	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MOV	AL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，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[SI]</a:t>
            </a:r>
            <a:endParaRPr lang="en-US" altLang="zh-CN" sz="2000" dirty="0">
              <a:latin typeface="+mn-lt"/>
              <a:ea typeface="+mn-ea"/>
              <a:cs typeface="+mn-ea"/>
              <a:sym typeface="+mn-lt"/>
            </a:endParaRPr>
          </a:p>
          <a:p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	OUT	DX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，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AL</a:t>
            </a:r>
            <a:endParaRPr lang="en-US" altLang="zh-CN" sz="2000" dirty="0">
              <a:latin typeface="+mn-lt"/>
              <a:ea typeface="+mn-ea"/>
              <a:cs typeface="+mn-ea"/>
              <a:sym typeface="+mn-lt"/>
            </a:endParaRPr>
          </a:p>
          <a:p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	MOV	BX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，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0FFFFH		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；延时</a:t>
            </a:r>
            <a:endParaRPr lang="zh-CN" altLang="en-US" sz="2000" dirty="0">
              <a:latin typeface="+mn-lt"/>
              <a:ea typeface="+mn-ea"/>
              <a:cs typeface="+mn-ea"/>
              <a:sym typeface="+mn-lt"/>
            </a:endParaRPr>
          </a:p>
          <a:p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DELAY:DEC	BX</a:t>
            </a:r>
            <a:endParaRPr lang="en-US" altLang="zh-CN" sz="2000" dirty="0">
              <a:latin typeface="+mn-lt"/>
              <a:ea typeface="+mn-ea"/>
              <a:cs typeface="+mn-ea"/>
              <a:sym typeface="+mn-lt"/>
            </a:endParaRPr>
          </a:p>
          <a:p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	JNZ	DELAY</a:t>
            </a:r>
            <a:endParaRPr lang="en-US" altLang="zh-CN" sz="2000" dirty="0">
              <a:latin typeface="+mn-lt"/>
              <a:ea typeface="+mn-ea"/>
              <a:cs typeface="+mn-ea"/>
              <a:sym typeface="+mn-lt"/>
            </a:endParaRPr>
          </a:p>
          <a:p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	MOV	DX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，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302H		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；监测开关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SW1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是否按下</a:t>
            </a:r>
            <a:endParaRPr lang="zh-CN" altLang="en-US" sz="2000" dirty="0">
              <a:latin typeface="+mn-lt"/>
              <a:ea typeface="+mn-ea"/>
              <a:cs typeface="+mn-ea"/>
              <a:sym typeface="+mn-lt"/>
            </a:endParaRPr>
          </a:p>
          <a:p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	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IN	AL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，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DX</a:t>
            </a:r>
            <a:endParaRPr lang="en-US" altLang="zh-CN" sz="2000" dirty="0">
              <a:latin typeface="+mn-lt"/>
              <a:ea typeface="+mn-ea"/>
              <a:cs typeface="+mn-ea"/>
              <a:sym typeface="+mn-lt"/>
            </a:endParaRPr>
          </a:p>
          <a:p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	AND	AL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，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02H</a:t>
            </a:r>
            <a:endParaRPr lang="en-US" altLang="zh-CN" sz="2000" dirty="0">
              <a:latin typeface="+mn-lt"/>
              <a:ea typeface="+mn-ea"/>
              <a:cs typeface="+mn-ea"/>
              <a:sym typeface="+mn-lt"/>
            </a:endParaRPr>
          </a:p>
          <a:p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	JZ	OVER			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；已按下，则停止步进电机</a:t>
            </a:r>
            <a:endParaRPr lang="zh-CN" altLang="en-US" sz="2000" dirty="0">
              <a:latin typeface="+mn-lt"/>
              <a:ea typeface="+mn-ea"/>
              <a:cs typeface="+mn-ea"/>
              <a:sym typeface="+mn-lt"/>
            </a:endParaRPr>
          </a:p>
          <a:p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	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INC	SI			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；没有按下，继续运行</a:t>
            </a:r>
            <a:endParaRPr lang="zh-CN" altLang="en-US" sz="2000" dirty="0">
              <a:latin typeface="+mn-lt"/>
              <a:ea typeface="+mn-ea"/>
              <a:cs typeface="+mn-ea"/>
              <a:sym typeface="+mn-lt"/>
            </a:endParaRPr>
          </a:p>
          <a:p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	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DEC	CX</a:t>
            </a:r>
            <a:endParaRPr lang="en-US" altLang="zh-CN" sz="2000" dirty="0">
              <a:latin typeface="+mn-lt"/>
              <a:ea typeface="+mn-ea"/>
              <a:cs typeface="+mn-ea"/>
              <a:sym typeface="+mn-lt"/>
            </a:endParaRPr>
          </a:p>
          <a:p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	JNZ	LOP			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；没到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8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次，继续八拍循环</a:t>
            </a:r>
            <a:endParaRPr lang="zh-CN" altLang="en-US" sz="2000" dirty="0">
              <a:latin typeface="+mn-lt"/>
              <a:ea typeface="+mn-ea"/>
              <a:cs typeface="+mn-ea"/>
              <a:sym typeface="+mn-lt"/>
            </a:endParaRPr>
          </a:p>
          <a:p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	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JMP	RELOAD		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；已到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8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次，重新赋值</a:t>
            </a:r>
            <a:endParaRPr lang="zh-CN" altLang="en-US" sz="2000" dirty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>
    <p:random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Text Box 2"/>
          <p:cNvSpPr txBox="1">
            <a:spLocks noChangeArrowheads="1"/>
          </p:cNvSpPr>
          <p:nvPr/>
        </p:nvSpPr>
        <p:spPr bwMode="auto">
          <a:xfrm>
            <a:off x="594861" y="1538221"/>
            <a:ext cx="7954277" cy="2122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defTabSz="987425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defTabSz="987425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defTabSz="987425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defTabSz="987425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defTabSz="987425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defTabSz="987425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defTabSz="987425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defTabSz="987425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defTabSz="987425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200" dirty="0">
                <a:latin typeface="+mn-lt"/>
                <a:ea typeface="+mn-ea"/>
                <a:cs typeface="+mn-ea"/>
                <a:sym typeface="+mn-lt"/>
              </a:rPr>
              <a:t>OVER:  MOV  DX</a:t>
            </a:r>
            <a:r>
              <a:rPr lang="zh-CN" altLang="en-US" sz="2200" dirty="0">
                <a:latin typeface="+mn-lt"/>
                <a:ea typeface="+mn-ea"/>
                <a:cs typeface="+mn-ea"/>
                <a:sym typeface="+mn-lt"/>
              </a:rPr>
              <a:t>，</a:t>
            </a:r>
            <a:r>
              <a:rPr lang="en-US" altLang="zh-CN" sz="2200" dirty="0">
                <a:latin typeface="+mn-lt"/>
                <a:ea typeface="+mn-ea"/>
                <a:cs typeface="+mn-ea"/>
                <a:sym typeface="+mn-lt"/>
              </a:rPr>
              <a:t>303H</a:t>
            </a:r>
            <a:r>
              <a:rPr lang="zh-CN" altLang="en-US" sz="2200" dirty="0">
                <a:latin typeface="+mn-lt"/>
                <a:ea typeface="+mn-ea"/>
                <a:cs typeface="+mn-ea"/>
                <a:sym typeface="+mn-lt"/>
              </a:rPr>
              <a:t>；关闭步</a:t>
            </a:r>
            <a:r>
              <a:rPr lang="en-US" altLang="zh-CN" sz="2200" dirty="0">
                <a:latin typeface="+mn-lt"/>
                <a:ea typeface="+mn-ea"/>
                <a:cs typeface="+mn-ea"/>
                <a:sym typeface="+mn-lt"/>
              </a:rPr>
              <a:t>74LS373</a:t>
            </a:r>
            <a:r>
              <a:rPr lang="zh-CN" altLang="en-US" sz="2200" dirty="0">
                <a:latin typeface="+mn-lt"/>
                <a:ea typeface="+mn-ea"/>
                <a:cs typeface="+mn-ea"/>
                <a:sym typeface="+mn-lt"/>
              </a:rPr>
              <a:t>（保护进电机）</a:t>
            </a:r>
            <a:endParaRPr lang="zh-CN" altLang="en-US" sz="2200" dirty="0">
              <a:latin typeface="+mn-lt"/>
              <a:ea typeface="+mn-ea"/>
              <a:cs typeface="+mn-ea"/>
              <a:sym typeface="+mn-lt"/>
            </a:endParaRPr>
          </a:p>
          <a:p>
            <a:r>
              <a:rPr lang="zh-CN" altLang="en-US" sz="2200" dirty="0">
                <a:latin typeface="+mn-lt"/>
                <a:ea typeface="+mn-ea"/>
                <a:cs typeface="+mn-ea"/>
                <a:sym typeface="+mn-lt"/>
              </a:rPr>
              <a:t>	 </a:t>
            </a:r>
            <a:r>
              <a:rPr lang="en-US" altLang="zh-CN" sz="2200" dirty="0">
                <a:latin typeface="+mn-lt"/>
                <a:ea typeface="+mn-ea"/>
                <a:cs typeface="+mn-ea"/>
                <a:sym typeface="+mn-lt"/>
              </a:rPr>
              <a:t>MOV	AL</a:t>
            </a:r>
            <a:r>
              <a:rPr lang="zh-CN" altLang="en-US" sz="2200" dirty="0">
                <a:latin typeface="+mn-lt"/>
                <a:ea typeface="+mn-ea"/>
                <a:cs typeface="+mn-ea"/>
                <a:sym typeface="+mn-lt"/>
              </a:rPr>
              <a:t>，</a:t>
            </a:r>
            <a:r>
              <a:rPr lang="en-US" altLang="zh-CN" sz="2200" dirty="0">
                <a:latin typeface="+mn-lt"/>
                <a:ea typeface="+mn-ea"/>
                <a:cs typeface="+mn-ea"/>
                <a:sym typeface="+mn-lt"/>
              </a:rPr>
              <a:t>09H</a:t>
            </a:r>
            <a:endParaRPr lang="en-US" altLang="zh-CN" sz="2200" dirty="0">
              <a:latin typeface="+mn-lt"/>
              <a:ea typeface="+mn-ea"/>
              <a:cs typeface="+mn-ea"/>
              <a:sym typeface="+mn-lt"/>
            </a:endParaRPr>
          </a:p>
          <a:p>
            <a:r>
              <a:rPr lang="en-US" altLang="zh-CN" sz="2200" dirty="0">
                <a:latin typeface="+mn-lt"/>
                <a:ea typeface="+mn-ea"/>
                <a:cs typeface="+mn-ea"/>
                <a:sym typeface="+mn-lt"/>
              </a:rPr>
              <a:t>	 OUT	DX</a:t>
            </a:r>
            <a:r>
              <a:rPr lang="zh-CN" altLang="en-US" sz="2200" dirty="0">
                <a:latin typeface="+mn-lt"/>
                <a:ea typeface="+mn-ea"/>
                <a:cs typeface="+mn-ea"/>
                <a:sym typeface="+mn-lt"/>
              </a:rPr>
              <a:t>，</a:t>
            </a:r>
            <a:r>
              <a:rPr lang="en-US" altLang="zh-CN" sz="2200" dirty="0">
                <a:latin typeface="+mn-lt"/>
                <a:ea typeface="+mn-ea"/>
                <a:cs typeface="+mn-ea"/>
                <a:sym typeface="+mn-lt"/>
              </a:rPr>
              <a:t>AL</a:t>
            </a:r>
            <a:endParaRPr lang="en-US" altLang="zh-CN" sz="2200" dirty="0">
              <a:latin typeface="+mn-lt"/>
              <a:ea typeface="+mn-ea"/>
              <a:cs typeface="+mn-ea"/>
              <a:sym typeface="+mn-lt"/>
            </a:endParaRPr>
          </a:p>
          <a:p>
            <a:r>
              <a:rPr lang="en-US" altLang="zh-CN" sz="2200" dirty="0">
                <a:latin typeface="+mn-lt"/>
                <a:ea typeface="+mn-ea"/>
                <a:cs typeface="+mn-ea"/>
                <a:sym typeface="+mn-lt"/>
              </a:rPr>
              <a:t>	 MOV	AH</a:t>
            </a:r>
            <a:r>
              <a:rPr lang="zh-CN" altLang="en-US" sz="2200" dirty="0">
                <a:latin typeface="+mn-lt"/>
                <a:ea typeface="+mn-ea"/>
                <a:cs typeface="+mn-ea"/>
                <a:sym typeface="+mn-lt"/>
              </a:rPr>
              <a:t>，</a:t>
            </a:r>
            <a:r>
              <a:rPr lang="en-US" altLang="zh-CN" sz="2200" dirty="0">
                <a:latin typeface="+mn-lt"/>
                <a:ea typeface="+mn-ea"/>
                <a:cs typeface="+mn-ea"/>
                <a:sym typeface="+mn-lt"/>
              </a:rPr>
              <a:t>4CH</a:t>
            </a:r>
            <a:endParaRPr lang="en-US" altLang="zh-CN" sz="2200" dirty="0">
              <a:latin typeface="+mn-lt"/>
              <a:ea typeface="+mn-ea"/>
              <a:cs typeface="+mn-ea"/>
              <a:sym typeface="+mn-lt"/>
            </a:endParaRPr>
          </a:p>
          <a:p>
            <a:r>
              <a:rPr lang="en-US" altLang="zh-CN" sz="2200" dirty="0">
                <a:latin typeface="+mn-lt"/>
                <a:ea typeface="+mn-ea"/>
                <a:cs typeface="+mn-ea"/>
                <a:sym typeface="+mn-lt"/>
              </a:rPr>
              <a:t>	 INT	21H</a:t>
            </a:r>
            <a:endParaRPr lang="en-US" altLang="zh-CN" sz="2200" dirty="0">
              <a:latin typeface="+mn-lt"/>
              <a:ea typeface="+mn-ea"/>
              <a:cs typeface="+mn-ea"/>
              <a:sym typeface="+mn-lt"/>
            </a:endParaRPr>
          </a:p>
          <a:p>
            <a:endParaRPr lang="en-US" altLang="zh-CN" sz="2200" dirty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>
    <p:random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Text Box 4"/>
          <p:cNvSpPr txBox="1">
            <a:spLocks noChangeArrowheads="1"/>
          </p:cNvSpPr>
          <p:nvPr/>
        </p:nvSpPr>
        <p:spPr bwMode="auto">
          <a:xfrm>
            <a:off x="685800" y="1225550"/>
            <a:ext cx="8231188" cy="4962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10000"/>
              </a:lnSpc>
              <a:spcBef>
                <a:spcPct val="5000"/>
              </a:spcBef>
              <a:spcAft>
                <a:spcPct val="20000"/>
              </a:spcAft>
            </a:pPr>
            <a:r>
              <a:rPr kumimoji="1" lang="zh-CN" altLang="en-US" sz="3200" dirty="0">
                <a:solidFill>
                  <a:srgbClr val="990033"/>
                </a:solidFill>
                <a:latin typeface="+mn-ea"/>
                <a:ea typeface="+mn-ea"/>
              </a:rPr>
              <a:t>并行接口</a:t>
            </a:r>
            <a:r>
              <a:rPr kumimoji="1" lang="en-US" altLang="zh-CN" sz="3200" dirty="0">
                <a:solidFill>
                  <a:srgbClr val="990033"/>
                </a:solidFill>
                <a:latin typeface="+mn-ea"/>
                <a:ea typeface="+mn-ea"/>
              </a:rPr>
              <a:t>82C55A</a:t>
            </a:r>
            <a:r>
              <a:rPr kumimoji="1" lang="zh-CN" altLang="en-US" sz="3200" dirty="0">
                <a:solidFill>
                  <a:srgbClr val="990033"/>
                </a:solidFill>
                <a:latin typeface="+mn-ea"/>
                <a:ea typeface="+mn-ea"/>
              </a:rPr>
              <a:t>自学内容：</a:t>
            </a:r>
            <a:endParaRPr kumimoji="1" lang="zh-CN" altLang="en-US" sz="3200" dirty="0">
              <a:solidFill>
                <a:srgbClr val="990033"/>
              </a:solidFill>
              <a:latin typeface="+mn-ea"/>
              <a:ea typeface="+mn-ea"/>
            </a:endParaRPr>
          </a:p>
          <a:p>
            <a:pPr>
              <a:lnSpc>
                <a:spcPct val="110000"/>
              </a:lnSpc>
              <a:spcBef>
                <a:spcPct val="5000"/>
              </a:spcBef>
              <a:spcAft>
                <a:spcPct val="20000"/>
              </a:spcAft>
            </a:pPr>
            <a:r>
              <a:rPr kumimoji="1" lang="en-US" altLang="zh-CN" sz="2300" dirty="0">
                <a:solidFill>
                  <a:schemeClr val="tx2"/>
                </a:solidFill>
                <a:latin typeface="+mn-ea"/>
                <a:ea typeface="+mn-ea"/>
              </a:rPr>
              <a:t>1</a:t>
            </a:r>
            <a:r>
              <a:rPr kumimoji="1" lang="zh-CN" altLang="en-US" sz="2300" dirty="0">
                <a:solidFill>
                  <a:schemeClr val="tx2"/>
                </a:solidFill>
                <a:latin typeface="+mn-ea"/>
                <a:ea typeface="+mn-ea"/>
              </a:rPr>
              <a:t>、</a:t>
            </a:r>
            <a:r>
              <a:rPr kumimoji="1" lang="en-US" altLang="zh-CN" sz="2300" dirty="0">
                <a:solidFill>
                  <a:schemeClr val="tx2"/>
                </a:solidFill>
                <a:latin typeface="+mn-ea"/>
                <a:ea typeface="+mn-ea"/>
              </a:rPr>
              <a:t>82C55A</a:t>
            </a:r>
            <a:r>
              <a:rPr kumimoji="1" lang="zh-CN" altLang="en-US" sz="2300" dirty="0">
                <a:solidFill>
                  <a:schemeClr val="tx2"/>
                </a:solidFill>
                <a:latin typeface="+mn-ea"/>
                <a:ea typeface="+mn-ea"/>
              </a:rPr>
              <a:t>的</a:t>
            </a:r>
            <a:r>
              <a:rPr kumimoji="1" lang="en-US" altLang="zh-CN" sz="2300" dirty="0">
                <a:solidFill>
                  <a:schemeClr val="tx2"/>
                </a:solidFill>
                <a:latin typeface="+mn-ea"/>
                <a:ea typeface="+mn-ea"/>
              </a:rPr>
              <a:t>1</a:t>
            </a:r>
            <a:r>
              <a:rPr kumimoji="1" lang="zh-CN" altLang="en-US" sz="2300" dirty="0">
                <a:solidFill>
                  <a:schemeClr val="tx2"/>
                </a:solidFill>
                <a:latin typeface="+mn-ea"/>
                <a:ea typeface="+mn-ea"/>
              </a:rPr>
              <a:t>方式及其应用</a:t>
            </a:r>
            <a:endParaRPr kumimoji="1" lang="zh-CN" altLang="en-US" sz="2300" dirty="0">
              <a:solidFill>
                <a:schemeClr val="tx2"/>
              </a:solidFill>
              <a:latin typeface="+mn-ea"/>
              <a:ea typeface="+mn-ea"/>
            </a:endParaRPr>
          </a:p>
          <a:p>
            <a:pPr>
              <a:lnSpc>
                <a:spcPct val="110000"/>
              </a:lnSpc>
              <a:spcBef>
                <a:spcPct val="5000"/>
              </a:spcBef>
              <a:spcAft>
                <a:spcPct val="20000"/>
              </a:spcAft>
              <a:buClr>
                <a:srgbClr val="990033"/>
              </a:buClr>
              <a:buSzPct val="80000"/>
              <a:buFont typeface="Wingdings" panose="05000000000000000000" pitchFamily="2" charset="2"/>
              <a:buChar char="l"/>
            </a:pPr>
            <a:r>
              <a:rPr kumimoji="1" lang="zh-CN" altLang="en-US" sz="2300" dirty="0">
                <a:solidFill>
                  <a:schemeClr val="tx2"/>
                </a:solidFill>
                <a:latin typeface="+mn-ea"/>
                <a:ea typeface="+mn-ea"/>
              </a:rPr>
              <a:t> </a:t>
            </a:r>
            <a:r>
              <a:rPr kumimoji="1" lang="en-US" altLang="zh-CN" sz="2300" dirty="0">
                <a:solidFill>
                  <a:schemeClr val="tx2"/>
                </a:solidFill>
                <a:latin typeface="+mn-ea"/>
                <a:ea typeface="+mn-ea"/>
              </a:rPr>
              <a:t>1</a:t>
            </a:r>
            <a:r>
              <a:rPr kumimoji="1" lang="zh-CN" altLang="en-US" sz="2300" dirty="0">
                <a:solidFill>
                  <a:schemeClr val="tx2"/>
                </a:solidFill>
                <a:latin typeface="+mn-ea"/>
                <a:ea typeface="+mn-ea"/>
              </a:rPr>
              <a:t>方式下联络信号线的设置</a:t>
            </a:r>
            <a:endParaRPr kumimoji="1" lang="zh-CN" altLang="en-US" sz="2300" dirty="0">
              <a:solidFill>
                <a:schemeClr val="tx2"/>
              </a:solidFill>
              <a:latin typeface="+mn-ea"/>
              <a:ea typeface="+mn-ea"/>
            </a:endParaRPr>
          </a:p>
          <a:p>
            <a:pPr>
              <a:lnSpc>
                <a:spcPct val="110000"/>
              </a:lnSpc>
              <a:spcBef>
                <a:spcPct val="5000"/>
              </a:spcBef>
              <a:spcAft>
                <a:spcPct val="20000"/>
              </a:spcAft>
              <a:buClr>
                <a:srgbClr val="990033"/>
              </a:buClr>
              <a:buSzPct val="80000"/>
              <a:buFont typeface="Wingdings" panose="05000000000000000000" pitchFamily="2" charset="2"/>
              <a:buNone/>
            </a:pPr>
            <a:r>
              <a:rPr kumimoji="1" lang="zh-CN" altLang="en-US" sz="2300" dirty="0">
                <a:solidFill>
                  <a:schemeClr val="tx2"/>
                </a:solidFill>
                <a:latin typeface="+mn-ea"/>
                <a:ea typeface="+mn-ea"/>
              </a:rPr>
              <a:t>  掌握输入和输出联络信号线的设置（每根信号线的含义）</a:t>
            </a:r>
            <a:endParaRPr kumimoji="1" lang="zh-CN" altLang="en-US" sz="2300" dirty="0">
              <a:solidFill>
                <a:schemeClr val="tx2"/>
              </a:solidFill>
              <a:latin typeface="+mn-ea"/>
              <a:ea typeface="+mn-ea"/>
            </a:endParaRPr>
          </a:p>
          <a:p>
            <a:pPr>
              <a:lnSpc>
                <a:spcPct val="110000"/>
              </a:lnSpc>
              <a:spcBef>
                <a:spcPct val="5000"/>
              </a:spcBef>
              <a:spcAft>
                <a:spcPct val="20000"/>
              </a:spcAft>
              <a:buClr>
                <a:srgbClr val="990033"/>
              </a:buClr>
              <a:buSzPct val="80000"/>
              <a:buFont typeface="Wingdings" panose="05000000000000000000" pitchFamily="2" charset="2"/>
              <a:buChar char="l"/>
            </a:pPr>
            <a:r>
              <a:rPr kumimoji="1" lang="zh-CN" altLang="en-US" sz="2300" dirty="0">
                <a:solidFill>
                  <a:schemeClr val="tx2"/>
                </a:solidFill>
                <a:latin typeface="+mn-ea"/>
                <a:ea typeface="+mn-ea"/>
              </a:rPr>
              <a:t> </a:t>
            </a:r>
            <a:r>
              <a:rPr kumimoji="1" lang="en-US" altLang="zh-CN" sz="2300" dirty="0">
                <a:solidFill>
                  <a:schemeClr val="tx2"/>
                </a:solidFill>
                <a:latin typeface="+mn-ea"/>
                <a:ea typeface="+mn-ea"/>
              </a:rPr>
              <a:t>1</a:t>
            </a:r>
            <a:r>
              <a:rPr kumimoji="1" lang="zh-CN" altLang="en-US" sz="2300" dirty="0">
                <a:solidFill>
                  <a:schemeClr val="tx2"/>
                </a:solidFill>
                <a:latin typeface="+mn-ea"/>
                <a:ea typeface="+mn-ea"/>
              </a:rPr>
              <a:t>方式的工作时序</a:t>
            </a:r>
            <a:endParaRPr kumimoji="1" lang="zh-CN" altLang="en-US" sz="2300" dirty="0">
              <a:solidFill>
                <a:schemeClr val="tx2"/>
              </a:solidFill>
              <a:latin typeface="+mn-ea"/>
              <a:ea typeface="+mn-ea"/>
            </a:endParaRPr>
          </a:p>
          <a:p>
            <a:pPr>
              <a:lnSpc>
                <a:spcPct val="110000"/>
              </a:lnSpc>
              <a:spcBef>
                <a:spcPct val="5000"/>
              </a:spcBef>
              <a:spcAft>
                <a:spcPct val="20000"/>
              </a:spcAft>
              <a:buClr>
                <a:srgbClr val="990033"/>
              </a:buClr>
              <a:buSzPct val="80000"/>
              <a:buFont typeface="Wingdings" panose="05000000000000000000" pitchFamily="2" charset="2"/>
              <a:buNone/>
            </a:pPr>
            <a:r>
              <a:rPr kumimoji="1" lang="zh-CN" altLang="en-US" sz="2300" dirty="0">
                <a:solidFill>
                  <a:schemeClr val="tx2"/>
                </a:solidFill>
                <a:latin typeface="+mn-ea"/>
                <a:ea typeface="+mn-ea"/>
              </a:rPr>
              <a:t>  掌握输入和输出的工作时序（接口与设备之间的握手方法）</a:t>
            </a:r>
            <a:endParaRPr kumimoji="1" lang="zh-CN" altLang="en-US" sz="2300" dirty="0">
              <a:solidFill>
                <a:schemeClr val="tx2"/>
              </a:solidFill>
              <a:latin typeface="+mn-ea"/>
              <a:ea typeface="+mn-ea"/>
            </a:endParaRPr>
          </a:p>
          <a:p>
            <a:pPr>
              <a:lnSpc>
                <a:spcPct val="110000"/>
              </a:lnSpc>
              <a:spcBef>
                <a:spcPct val="5000"/>
              </a:spcBef>
              <a:spcAft>
                <a:spcPct val="20000"/>
              </a:spcAft>
              <a:buClr>
                <a:srgbClr val="990033"/>
              </a:buClr>
              <a:buSzPct val="80000"/>
              <a:buFont typeface="Wingdings" panose="05000000000000000000" pitchFamily="2" charset="2"/>
              <a:buChar char="l"/>
            </a:pPr>
            <a:r>
              <a:rPr kumimoji="1" lang="zh-CN" altLang="en-US" sz="2300" dirty="0">
                <a:solidFill>
                  <a:schemeClr val="tx2"/>
                </a:solidFill>
                <a:latin typeface="+mn-ea"/>
                <a:ea typeface="+mn-ea"/>
              </a:rPr>
              <a:t> </a:t>
            </a:r>
            <a:r>
              <a:rPr kumimoji="1" lang="en-US" altLang="zh-CN" sz="2300" dirty="0">
                <a:solidFill>
                  <a:schemeClr val="tx2"/>
                </a:solidFill>
                <a:latin typeface="+mn-ea"/>
                <a:ea typeface="+mn-ea"/>
              </a:rPr>
              <a:t>1</a:t>
            </a:r>
            <a:r>
              <a:rPr kumimoji="1" lang="zh-CN" altLang="en-US" sz="2300" dirty="0">
                <a:solidFill>
                  <a:schemeClr val="tx2"/>
                </a:solidFill>
                <a:latin typeface="+mn-ea"/>
                <a:ea typeface="+mn-ea"/>
              </a:rPr>
              <a:t>方式的状态字</a:t>
            </a:r>
            <a:endParaRPr kumimoji="1" lang="zh-CN" altLang="en-US" sz="2300" dirty="0">
              <a:solidFill>
                <a:schemeClr val="tx2"/>
              </a:solidFill>
              <a:latin typeface="+mn-ea"/>
              <a:ea typeface="+mn-ea"/>
            </a:endParaRPr>
          </a:p>
          <a:p>
            <a:pPr>
              <a:lnSpc>
                <a:spcPct val="110000"/>
              </a:lnSpc>
              <a:spcBef>
                <a:spcPct val="5000"/>
              </a:spcBef>
              <a:spcAft>
                <a:spcPct val="20000"/>
              </a:spcAft>
              <a:buClr>
                <a:srgbClr val="990033"/>
              </a:buClr>
              <a:buSzPct val="80000"/>
              <a:buFont typeface="Wingdings" panose="05000000000000000000" pitchFamily="2" charset="2"/>
              <a:buNone/>
            </a:pPr>
            <a:r>
              <a:rPr kumimoji="1" lang="zh-CN" altLang="en-US" sz="2300" dirty="0">
                <a:solidFill>
                  <a:schemeClr val="tx2"/>
                </a:solidFill>
                <a:latin typeface="+mn-ea"/>
                <a:ea typeface="+mn-ea"/>
              </a:rPr>
              <a:t>  状态字的内容和含义（状态字与信号线、信号时序的关系）</a:t>
            </a:r>
            <a:endParaRPr kumimoji="1" lang="zh-CN" altLang="en-US" sz="2300" dirty="0">
              <a:solidFill>
                <a:schemeClr val="tx2"/>
              </a:solidFill>
              <a:latin typeface="+mn-ea"/>
              <a:ea typeface="+mn-ea"/>
            </a:endParaRPr>
          </a:p>
          <a:p>
            <a:pPr>
              <a:lnSpc>
                <a:spcPct val="110000"/>
              </a:lnSpc>
              <a:spcBef>
                <a:spcPct val="5000"/>
              </a:spcBef>
              <a:spcAft>
                <a:spcPct val="20000"/>
              </a:spcAft>
              <a:buClr>
                <a:srgbClr val="990033"/>
              </a:buClr>
              <a:buSzPct val="80000"/>
              <a:buFont typeface="Wingdings" panose="05000000000000000000" pitchFamily="2" charset="2"/>
              <a:buChar char="l"/>
            </a:pPr>
            <a:r>
              <a:rPr kumimoji="1" lang="zh-CN" altLang="en-US" sz="2300" dirty="0">
                <a:solidFill>
                  <a:schemeClr val="tx2"/>
                </a:solidFill>
                <a:latin typeface="+mn-ea"/>
                <a:ea typeface="+mn-ea"/>
              </a:rPr>
              <a:t> </a:t>
            </a:r>
            <a:r>
              <a:rPr kumimoji="1" lang="en-US" altLang="zh-CN" sz="2300" dirty="0">
                <a:solidFill>
                  <a:schemeClr val="tx2"/>
                </a:solidFill>
                <a:latin typeface="+mn-ea"/>
                <a:ea typeface="+mn-ea"/>
              </a:rPr>
              <a:t>1</a:t>
            </a:r>
            <a:r>
              <a:rPr kumimoji="1" lang="zh-CN" altLang="en-US" sz="2300" dirty="0">
                <a:solidFill>
                  <a:schemeClr val="tx2"/>
                </a:solidFill>
                <a:latin typeface="+mn-ea"/>
                <a:ea typeface="+mn-ea"/>
              </a:rPr>
              <a:t>方式并行接口设计</a:t>
            </a:r>
            <a:endParaRPr kumimoji="1" lang="zh-CN" altLang="en-US" sz="2300" dirty="0">
              <a:solidFill>
                <a:schemeClr val="tx2"/>
              </a:solidFill>
              <a:latin typeface="+mn-ea"/>
              <a:ea typeface="+mn-ea"/>
            </a:endParaRPr>
          </a:p>
          <a:p>
            <a:pPr>
              <a:lnSpc>
                <a:spcPct val="110000"/>
              </a:lnSpc>
              <a:spcBef>
                <a:spcPct val="5000"/>
              </a:spcBef>
              <a:spcAft>
                <a:spcPct val="20000"/>
              </a:spcAft>
              <a:buClr>
                <a:srgbClr val="990033"/>
              </a:buClr>
              <a:buSzPct val="80000"/>
              <a:buFont typeface="Wingdings" panose="05000000000000000000" pitchFamily="2" charset="2"/>
              <a:buNone/>
            </a:pPr>
            <a:r>
              <a:rPr kumimoji="1" lang="zh-CN" altLang="en-US" sz="2300" dirty="0">
                <a:solidFill>
                  <a:schemeClr val="tx2"/>
                </a:solidFill>
                <a:latin typeface="+mn-ea"/>
                <a:ea typeface="+mn-ea"/>
              </a:rPr>
              <a:t>  采用选通方式的并行接口设计（对打印机接口的控制方法）</a:t>
            </a:r>
            <a:endParaRPr kumimoji="1" lang="zh-CN" altLang="en-US" sz="2300" dirty="0">
              <a:solidFill>
                <a:schemeClr val="tx2"/>
              </a:solidFill>
              <a:latin typeface="+mn-ea"/>
              <a:ea typeface="+mn-ea"/>
            </a:endParaRPr>
          </a:p>
        </p:txBody>
      </p:sp>
    </p:spTree>
  </p:cSld>
  <p:clrMapOvr>
    <a:masterClrMapping/>
  </p:clrMapOvr>
  <p:transition>
    <p:random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Text Box 4"/>
          <p:cNvSpPr txBox="1">
            <a:spLocks noChangeArrowheads="1"/>
          </p:cNvSpPr>
          <p:nvPr/>
        </p:nvSpPr>
        <p:spPr bwMode="auto">
          <a:xfrm>
            <a:off x="1119188" y="1590675"/>
            <a:ext cx="6078537" cy="249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10000"/>
              </a:lnSpc>
              <a:spcBef>
                <a:spcPct val="5000"/>
              </a:spcBef>
              <a:spcAft>
                <a:spcPct val="20000"/>
              </a:spcAft>
            </a:pPr>
            <a:r>
              <a:rPr kumimoji="1" lang="en-US" altLang="zh-CN" dirty="0">
                <a:solidFill>
                  <a:schemeClr val="tx2"/>
                </a:solidFill>
                <a:latin typeface="+mn-ea"/>
                <a:ea typeface="+mn-ea"/>
              </a:rPr>
              <a:t>2</a:t>
            </a:r>
            <a:r>
              <a:rPr kumimoji="1" lang="zh-CN" altLang="en-US" dirty="0">
                <a:solidFill>
                  <a:schemeClr val="tx2"/>
                </a:solidFill>
                <a:latin typeface="+mn-ea"/>
                <a:ea typeface="+mn-ea"/>
              </a:rPr>
              <a:t>、</a:t>
            </a:r>
            <a:r>
              <a:rPr kumimoji="1" lang="en-US" altLang="zh-CN" dirty="0">
                <a:solidFill>
                  <a:schemeClr val="tx2"/>
                </a:solidFill>
                <a:latin typeface="+mn-ea"/>
                <a:ea typeface="+mn-ea"/>
              </a:rPr>
              <a:t>82C55A</a:t>
            </a:r>
            <a:r>
              <a:rPr kumimoji="1" lang="zh-CN" altLang="en-US" dirty="0">
                <a:solidFill>
                  <a:schemeClr val="tx2"/>
                </a:solidFill>
                <a:latin typeface="+mn-ea"/>
                <a:ea typeface="+mn-ea"/>
              </a:rPr>
              <a:t>的</a:t>
            </a:r>
            <a:r>
              <a:rPr kumimoji="1" lang="en-US" altLang="zh-CN" dirty="0">
                <a:solidFill>
                  <a:schemeClr val="tx2"/>
                </a:solidFill>
                <a:latin typeface="+mn-ea"/>
                <a:ea typeface="+mn-ea"/>
              </a:rPr>
              <a:t>2</a:t>
            </a:r>
            <a:r>
              <a:rPr kumimoji="1" lang="zh-CN" altLang="en-US" dirty="0">
                <a:solidFill>
                  <a:schemeClr val="tx2"/>
                </a:solidFill>
                <a:latin typeface="+mn-ea"/>
                <a:ea typeface="+mn-ea"/>
              </a:rPr>
              <a:t>方式及其应用</a:t>
            </a:r>
            <a:endParaRPr kumimoji="1" lang="zh-CN" altLang="en-US" dirty="0">
              <a:solidFill>
                <a:schemeClr val="tx2"/>
              </a:solidFill>
              <a:latin typeface="+mn-ea"/>
              <a:ea typeface="+mn-ea"/>
            </a:endParaRPr>
          </a:p>
          <a:p>
            <a:pPr lvl="1">
              <a:lnSpc>
                <a:spcPct val="110000"/>
              </a:lnSpc>
              <a:spcBef>
                <a:spcPct val="5000"/>
              </a:spcBef>
              <a:spcAft>
                <a:spcPct val="20000"/>
              </a:spcAft>
              <a:buClr>
                <a:srgbClr val="990033"/>
              </a:buClr>
              <a:buSzPct val="80000"/>
              <a:buFont typeface="Wingdings" panose="05000000000000000000" pitchFamily="2" charset="2"/>
              <a:buChar char="l"/>
            </a:pPr>
            <a:r>
              <a:rPr kumimoji="1" lang="zh-CN" altLang="en-US" dirty="0">
                <a:solidFill>
                  <a:schemeClr val="tx2"/>
                </a:solidFill>
                <a:latin typeface="+mn-ea"/>
                <a:ea typeface="+mn-ea"/>
              </a:rPr>
              <a:t> </a:t>
            </a:r>
            <a:r>
              <a:rPr kumimoji="1" lang="en-US" altLang="zh-CN" dirty="0">
                <a:solidFill>
                  <a:schemeClr val="tx2"/>
                </a:solidFill>
                <a:latin typeface="+mn-ea"/>
                <a:ea typeface="+mn-ea"/>
              </a:rPr>
              <a:t>2</a:t>
            </a:r>
            <a:r>
              <a:rPr kumimoji="1" lang="zh-CN" altLang="en-US" dirty="0">
                <a:solidFill>
                  <a:schemeClr val="tx2"/>
                </a:solidFill>
                <a:latin typeface="+mn-ea"/>
                <a:ea typeface="+mn-ea"/>
              </a:rPr>
              <a:t>方式下联络信号的设置及时序</a:t>
            </a:r>
            <a:endParaRPr kumimoji="1" lang="zh-CN" altLang="en-US" dirty="0">
              <a:solidFill>
                <a:schemeClr val="tx2"/>
              </a:solidFill>
              <a:latin typeface="+mn-ea"/>
              <a:ea typeface="+mn-ea"/>
            </a:endParaRPr>
          </a:p>
          <a:p>
            <a:pPr lvl="1">
              <a:lnSpc>
                <a:spcPct val="110000"/>
              </a:lnSpc>
              <a:spcBef>
                <a:spcPct val="5000"/>
              </a:spcBef>
              <a:spcAft>
                <a:spcPct val="20000"/>
              </a:spcAft>
              <a:buClr>
                <a:srgbClr val="990033"/>
              </a:buClr>
              <a:buSzPct val="80000"/>
              <a:buFont typeface="Wingdings" panose="05000000000000000000" pitchFamily="2" charset="2"/>
              <a:buChar char="l"/>
            </a:pPr>
            <a:r>
              <a:rPr kumimoji="1" lang="zh-CN" altLang="en-US" dirty="0">
                <a:solidFill>
                  <a:schemeClr val="tx2"/>
                </a:solidFill>
                <a:latin typeface="+mn-ea"/>
                <a:ea typeface="+mn-ea"/>
              </a:rPr>
              <a:t> </a:t>
            </a:r>
            <a:r>
              <a:rPr kumimoji="1" lang="en-US" altLang="zh-CN" dirty="0">
                <a:solidFill>
                  <a:schemeClr val="tx2"/>
                </a:solidFill>
                <a:latin typeface="+mn-ea"/>
                <a:ea typeface="+mn-ea"/>
              </a:rPr>
              <a:t>2</a:t>
            </a:r>
            <a:r>
              <a:rPr kumimoji="1" lang="zh-CN" altLang="en-US" dirty="0">
                <a:solidFill>
                  <a:schemeClr val="tx2"/>
                </a:solidFill>
                <a:latin typeface="+mn-ea"/>
                <a:ea typeface="+mn-ea"/>
              </a:rPr>
              <a:t>方式的应用实例</a:t>
            </a:r>
            <a:endParaRPr kumimoji="1" lang="zh-CN" altLang="en-US" dirty="0">
              <a:solidFill>
                <a:schemeClr val="tx2"/>
              </a:solidFill>
              <a:latin typeface="+mn-ea"/>
              <a:ea typeface="+mn-ea"/>
            </a:endParaRPr>
          </a:p>
          <a:p>
            <a:pPr>
              <a:lnSpc>
                <a:spcPct val="110000"/>
              </a:lnSpc>
              <a:spcBef>
                <a:spcPct val="5000"/>
              </a:spcBef>
              <a:spcAft>
                <a:spcPct val="20000"/>
              </a:spcAft>
              <a:buClr>
                <a:srgbClr val="990033"/>
              </a:buClr>
              <a:buSzPct val="80000"/>
              <a:buFont typeface="Wingdings" panose="05000000000000000000" pitchFamily="2" charset="2"/>
              <a:buNone/>
            </a:pPr>
            <a:r>
              <a:rPr kumimoji="1" lang="en-US" altLang="zh-CN" dirty="0">
                <a:solidFill>
                  <a:schemeClr val="tx2"/>
                </a:solidFill>
                <a:latin typeface="+mn-ea"/>
                <a:ea typeface="+mn-ea"/>
              </a:rPr>
              <a:t>3</a:t>
            </a:r>
            <a:r>
              <a:rPr kumimoji="1" lang="zh-CN" altLang="en-US" dirty="0">
                <a:solidFill>
                  <a:schemeClr val="tx2"/>
                </a:solidFill>
                <a:latin typeface="+mn-ea"/>
                <a:ea typeface="+mn-ea"/>
              </a:rPr>
              <a:t>、理解</a:t>
            </a:r>
            <a:r>
              <a:rPr kumimoji="1" lang="en-US" altLang="zh-CN" dirty="0">
                <a:solidFill>
                  <a:schemeClr val="tx2"/>
                </a:solidFill>
                <a:latin typeface="+mn-ea"/>
                <a:ea typeface="+mn-ea"/>
              </a:rPr>
              <a:t>82C55A</a:t>
            </a:r>
            <a:r>
              <a:rPr kumimoji="1" lang="zh-CN" altLang="en-US" dirty="0">
                <a:solidFill>
                  <a:schemeClr val="tx2"/>
                </a:solidFill>
                <a:latin typeface="+mn-ea"/>
                <a:ea typeface="+mn-ea"/>
              </a:rPr>
              <a:t>的</a:t>
            </a:r>
            <a:r>
              <a:rPr kumimoji="1" lang="en-US" altLang="zh-CN" dirty="0">
                <a:solidFill>
                  <a:schemeClr val="tx2"/>
                </a:solidFill>
                <a:latin typeface="+mn-ea"/>
                <a:ea typeface="+mn-ea"/>
              </a:rPr>
              <a:t>3</a:t>
            </a:r>
            <a:r>
              <a:rPr kumimoji="1" lang="zh-CN" altLang="en-US" dirty="0">
                <a:solidFill>
                  <a:schemeClr val="tx2"/>
                </a:solidFill>
                <a:latin typeface="+mn-ea"/>
                <a:ea typeface="+mn-ea"/>
              </a:rPr>
              <a:t>种工作方式的主要区别</a:t>
            </a:r>
            <a:endParaRPr kumimoji="1" lang="zh-CN" altLang="en-US" dirty="0">
              <a:solidFill>
                <a:schemeClr val="tx2"/>
              </a:solidFill>
              <a:latin typeface="+mn-ea"/>
              <a:ea typeface="+mn-ea"/>
            </a:endParaRPr>
          </a:p>
          <a:p>
            <a:pPr>
              <a:lnSpc>
                <a:spcPct val="110000"/>
              </a:lnSpc>
              <a:spcBef>
                <a:spcPct val="5000"/>
              </a:spcBef>
              <a:spcAft>
                <a:spcPct val="20000"/>
              </a:spcAft>
              <a:buClr>
                <a:srgbClr val="990033"/>
              </a:buClr>
              <a:buSzPct val="80000"/>
              <a:buFont typeface="Wingdings" panose="05000000000000000000" pitchFamily="2" charset="2"/>
              <a:buNone/>
            </a:pPr>
            <a:r>
              <a:rPr kumimoji="1" lang="en-US" altLang="zh-CN" dirty="0">
                <a:solidFill>
                  <a:schemeClr val="tx2"/>
                </a:solidFill>
                <a:latin typeface="+mn-ea"/>
                <a:ea typeface="+mn-ea"/>
              </a:rPr>
              <a:t>4</a:t>
            </a:r>
            <a:r>
              <a:rPr kumimoji="1" lang="zh-CN" altLang="en-US" dirty="0">
                <a:solidFill>
                  <a:schemeClr val="tx2"/>
                </a:solidFill>
                <a:latin typeface="+mn-ea"/>
                <a:ea typeface="+mn-ea"/>
              </a:rPr>
              <a:t>、掌握查询方式和中断方式的应用方法</a:t>
            </a:r>
            <a:endParaRPr kumimoji="1" lang="zh-CN" altLang="en-US" dirty="0">
              <a:solidFill>
                <a:schemeClr val="tx2"/>
              </a:solidFill>
              <a:latin typeface="+mn-ea"/>
              <a:ea typeface="+mn-ea"/>
            </a:endParaRPr>
          </a:p>
        </p:txBody>
      </p:sp>
    </p:spTree>
  </p:cSld>
  <p:clrMapOvr>
    <a:masterClrMapping/>
  </p:clrMapOvr>
  <p:transition>
    <p:random/>
  </p:transition>
</p:sld>
</file>

<file path=ppt/tags/tag1.xml><?xml version="1.0" encoding="utf-8"?>
<p:tagLst xmlns:p="http://schemas.openxmlformats.org/presentationml/2006/main">
  <p:tag name="KSO_WM_UNIT_PLACING_PICTURE_USER_VIEWPORT" val="{&quot;height&quot;:4247.500787401575,&quot;width&quot;:6805}"/>
</p:tagLst>
</file>

<file path=ppt/tags/tag2.xml><?xml version="1.0" encoding="utf-8"?>
<p:tagLst xmlns:p="http://schemas.openxmlformats.org/presentationml/2006/main">
  <p:tag name="KSO_WM_UNIT_PLACING_PICTURE_USER_VIEWPORT" val="{&quot;height&quot;:4247.500787401575,&quot;width&quot;:6805}"/>
</p:tagLst>
</file>

<file path=ppt/tags/tag3.xml><?xml version="1.0" encoding="utf-8"?>
<p:tagLst xmlns:p="http://schemas.openxmlformats.org/presentationml/2006/main">
  <p:tag name="KSO_WPP_MARK_KEY" val="51fae79a-1a03-42af-bdcd-88659181a9b6"/>
  <p:tag name="COMMONDATA" val="eyJoZGlkIjoiNzI0ZDMxOWEwMGI0ZDZiNGJmNWQ1OWM5ODViMTcyZTMifQ=="/>
</p:tagLst>
</file>

<file path=ppt/theme/theme1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gsoat0ic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339933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195580" marR="0" indent="-19558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Char char="•"/>
          <a:defRPr kumimoji="0" lang="zh-CN" alt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339933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195580" marR="0" indent="-19558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Char char="•"/>
          <a:defRPr kumimoji="0" lang="zh-CN" alt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11180</Words>
  <Application>WPS 演示</Application>
  <PresentationFormat>全屏显示(4:3)</PresentationFormat>
  <Paragraphs>907</Paragraphs>
  <Slides>64</Slides>
  <Notes>19</Notes>
  <HiddenSlides>0</HiddenSlides>
  <MMClips>0</MMClips>
  <ScaleCrop>false</ScaleCrop>
  <HeadingPairs>
    <vt:vector size="6" baseType="variant">
      <vt:variant>
        <vt:lpstr>已用的字体</vt:lpstr>
      </vt:variant>
      <vt:variant>
        <vt:i4>19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64</vt:i4>
      </vt:variant>
    </vt:vector>
  </HeadingPairs>
  <TitlesOfParts>
    <vt:vector size="84" baseType="lpstr">
      <vt:lpstr>Arial</vt:lpstr>
      <vt:lpstr>宋体</vt:lpstr>
      <vt:lpstr>Wingdings</vt:lpstr>
      <vt:lpstr>Times New Roman</vt:lpstr>
      <vt:lpstr>隶书</vt:lpstr>
      <vt:lpstr>微软雅黑</vt:lpstr>
      <vt:lpstr>黑体</vt:lpstr>
      <vt:lpstr>华文新魏</vt:lpstr>
      <vt:lpstr>Calibri</vt:lpstr>
      <vt:lpstr>Helvetica Neue</vt:lpstr>
      <vt:lpstr>楷体_GB2312</vt:lpstr>
      <vt:lpstr>新宋体</vt:lpstr>
      <vt:lpstr>Cambria Math</vt:lpstr>
      <vt:lpstr>Arial Unicode MS</vt:lpstr>
      <vt:lpstr>Arial</vt:lpstr>
      <vt:lpstr>Times New Roman</vt:lpstr>
      <vt:lpstr>仿宋_GB2312</vt:lpstr>
      <vt:lpstr>仿宋</vt:lpstr>
      <vt:lpstr>华文楷体</vt:lpstr>
      <vt:lpstr>默认设计模板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bjtu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zq</dc:creator>
  <cp:lastModifiedBy>许万茹</cp:lastModifiedBy>
  <cp:revision>1935</cp:revision>
  <dcterms:created xsi:type="dcterms:W3CDTF">2007-07-12T10:32:00Z</dcterms:created>
  <dcterms:modified xsi:type="dcterms:W3CDTF">2023-04-04T05:10:43Z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2052-11.1.0.14036</vt:lpwstr>
  </property>
  <property fmtid="{D5CDD505-2E9C-101B-9397-08002B2CF9AE}" pid="3" name="ICV">
    <vt:lpwstr>9754CC62775C4EDE99D677A221244919</vt:lpwstr>
  </property>
</Properties>
</file>